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80" r:id="rId4"/>
    <p:sldId id="270" r:id="rId5"/>
    <p:sldId id="263" r:id="rId6"/>
    <p:sldId id="267" r:id="rId7"/>
    <p:sldId id="276" r:id="rId8"/>
    <p:sldId id="282" r:id="rId9"/>
    <p:sldId id="268" r:id="rId10"/>
    <p:sldId id="273" r:id="rId11"/>
    <p:sldId id="265" r:id="rId12"/>
    <p:sldId id="279" r:id="rId13"/>
    <p:sldId id="274" r:id="rId14"/>
    <p:sldId id="259"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009676-06D5-48A9-A877-28FDC33DB82B}">
          <p14:sldIdLst>
            <p14:sldId id="257"/>
            <p14:sldId id="260"/>
            <p14:sldId id="280"/>
            <p14:sldId id="270"/>
            <p14:sldId id="263"/>
            <p14:sldId id="267"/>
            <p14:sldId id="276"/>
            <p14:sldId id="282"/>
            <p14:sldId id="268"/>
            <p14:sldId id="273"/>
            <p14:sldId id="265"/>
            <p14:sldId id="279"/>
            <p14:sldId id="274"/>
            <p14:sldId id="259"/>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71" autoAdjust="0"/>
  </p:normalViewPr>
  <p:slideViewPr>
    <p:cSldViewPr>
      <p:cViewPr varScale="1">
        <p:scale>
          <a:sx n="90" d="100"/>
          <a:sy n="90" d="100"/>
        </p:scale>
        <p:origin x="102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8ED24-C202-496F-A68E-FB2B595A5703}" type="doc">
      <dgm:prSet loTypeId="urn:microsoft.com/office/officeart/2005/8/layout/vList3" loCatId="list" qsTypeId="urn:microsoft.com/office/officeart/2005/8/quickstyle/simple1" qsCatId="simple" csTypeId="urn:microsoft.com/office/officeart/2005/8/colors/colorful2" csCatId="colorful" phldr="1"/>
      <dgm:spPr/>
    </dgm:pt>
    <dgm:pt modelId="{21710CEA-53C6-487F-915E-C4152D552BE1}">
      <dgm:prSet phldrT="[Text]" custT="1"/>
      <dgm:spPr/>
      <dgm:t>
        <a:bodyPr/>
        <a:lstStyle/>
        <a:p>
          <a:r>
            <a:rPr lang="en-US" sz="2800" dirty="0">
              <a:latin typeface="Cambria Math" panose="02040503050406030204" pitchFamily="18" charset="0"/>
              <a:ea typeface="Cambria Math" panose="02040503050406030204" pitchFamily="18" charset="0"/>
            </a:rPr>
            <a:t>TN </a:t>
          </a:r>
          <a:r>
            <a:rPr lang="en-US" sz="2800" dirty="0" err="1">
              <a:latin typeface="Cambria Math" panose="02040503050406030204" pitchFamily="18" charset="0"/>
              <a:ea typeface="Cambria Math" panose="02040503050406030204" pitchFamily="18" charset="0"/>
            </a:rPr>
            <a:t>về</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sự</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tán</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sắc</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của</a:t>
          </a:r>
          <a:r>
            <a:rPr lang="en-US" sz="2800" dirty="0">
              <a:latin typeface="Cambria Math" panose="02040503050406030204" pitchFamily="18" charset="0"/>
              <a:ea typeface="Cambria Math" panose="02040503050406030204" pitchFamily="18" charset="0"/>
            </a:rPr>
            <a:t> Newton</a:t>
          </a:r>
        </a:p>
      </dgm:t>
    </dgm:pt>
    <dgm:pt modelId="{E899452A-F452-4BB2-81EA-5678242FA8C4}" type="parTrans" cxnId="{FCD6EA04-BC6E-4068-B995-73469DB6C0D3}">
      <dgm:prSet/>
      <dgm:spPr/>
      <dgm:t>
        <a:bodyPr/>
        <a:lstStyle/>
        <a:p>
          <a:endParaRPr lang="en-US"/>
        </a:p>
      </dgm:t>
    </dgm:pt>
    <dgm:pt modelId="{78ED63C2-EF83-4129-BBFC-442D09C40299}" type="sibTrans" cxnId="{FCD6EA04-BC6E-4068-B995-73469DB6C0D3}">
      <dgm:prSet/>
      <dgm:spPr/>
      <dgm:t>
        <a:bodyPr/>
        <a:lstStyle/>
        <a:p>
          <a:endParaRPr lang="en-US"/>
        </a:p>
      </dgm:t>
    </dgm:pt>
    <dgm:pt modelId="{5F5F7F21-409A-4A56-A855-1B06B64DF5E7}">
      <dgm:prSet phldrT="[Text]" custT="1"/>
      <dgm:spPr/>
      <dgm:t>
        <a:bodyPr/>
        <a:lstStyle/>
        <a:p>
          <a:r>
            <a:rPr lang="en-US" sz="2800" dirty="0">
              <a:latin typeface="Cambria Math" panose="02040503050406030204" pitchFamily="18" charset="0"/>
              <a:ea typeface="Cambria Math" panose="02040503050406030204" pitchFamily="18" charset="0"/>
            </a:rPr>
            <a:t>TN </a:t>
          </a:r>
          <a:r>
            <a:rPr lang="en-US" sz="2800" dirty="0" err="1">
              <a:latin typeface="Cambria Math" panose="02040503050406030204" pitchFamily="18" charset="0"/>
              <a:ea typeface="Cambria Math" panose="02040503050406030204" pitchFamily="18" charset="0"/>
            </a:rPr>
            <a:t>với</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ánh</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sáng</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đơn</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sắc</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của</a:t>
          </a:r>
          <a:r>
            <a:rPr lang="en-US" sz="2800" dirty="0">
              <a:latin typeface="Cambria Math" panose="02040503050406030204" pitchFamily="18" charset="0"/>
              <a:ea typeface="Cambria Math" panose="02040503050406030204" pitchFamily="18" charset="0"/>
            </a:rPr>
            <a:t> Newton</a:t>
          </a:r>
        </a:p>
      </dgm:t>
    </dgm:pt>
    <dgm:pt modelId="{40B1DD6B-3F98-44D3-96F5-FA53E7C2CE2F}" type="parTrans" cxnId="{A36378C6-3DB5-4767-9053-9F46CC94F6EF}">
      <dgm:prSet/>
      <dgm:spPr/>
      <dgm:t>
        <a:bodyPr/>
        <a:lstStyle/>
        <a:p>
          <a:endParaRPr lang="en-US"/>
        </a:p>
      </dgm:t>
    </dgm:pt>
    <dgm:pt modelId="{82AC65EC-A41F-411C-8DBD-3C4025348F7D}" type="sibTrans" cxnId="{A36378C6-3DB5-4767-9053-9F46CC94F6EF}">
      <dgm:prSet/>
      <dgm:spPr/>
      <dgm:t>
        <a:bodyPr/>
        <a:lstStyle/>
        <a:p>
          <a:endParaRPr lang="en-US"/>
        </a:p>
      </dgm:t>
    </dgm:pt>
    <dgm:pt modelId="{09C4DB4B-B345-474E-B292-A56BD89CAE94}">
      <dgm:prSet phldrT="[Text]" custT="1"/>
      <dgm:spPr/>
      <dgm:t>
        <a:bodyPr/>
        <a:lstStyle/>
        <a:p>
          <a:r>
            <a:rPr lang="en-US" sz="2800" dirty="0" err="1">
              <a:latin typeface="Cambria Math" panose="02040503050406030204" pitchFamily="18" charset="0"/>
              <a:ea typeface="Cambria Math" panose="02040503050406030204" pitchFamily="18" charset="0"/>
            </a:rPr>
            <a:t>Giải</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thích</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hiện</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tượng</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tán</a:t>
          </a:r>
          <a:r>
            <a:rPr lang="en-US" sz="2800" dirty="0">
              <a:latin typeface="Cambria Math" panose="02040503050406030204" pitchFamily="18" charset="0"/>
              <a:ea typeface="Cambria Math" panose="02040503050406030204" pitchFamily="18" charset="0"/>
            </a:rPr>
            <a:t> </a:t>
          </a:r>
          <a:r>
            <a:rPr lang="en-US" sz="2800" dirty="0" err="1">
              <a:latin typeface="Cambria Math" panose="02040503050406030204" pitchFamily="18" charset="0"/>
              <a:ea typeface="Cambria Math" panose="02040503050406030204" pitchFamily="18" charset="0"/>
            </a:rPr>
            <a:t>sắc</a:t>
          </a:r>
          <a:endParaRPr lang="en-US" sz="2800" dirty="0">
            <a:latin typeface="Cambria Math" panose="02040503050406030204" pitchFamily="18" charset="0"/>
            <a:ea typeface="Cambria Math" panose="02040503050406030204" pitchFamily="18" charset="0"/>
          </a:endParaRPr>
        </a:p>
      </dgm:t>
    </dgm:pt>
    <dgm:pt modelId="{B91A47D7-11C0-4A89-9872-69A74D9ECFE1}" type="parTrans" cxnId="{6A15C3BE-456F-4FDA-8FD7-BE27F278A672}">
      <dgm:prSet/>
      <dgm:spPr/>
      <dgm:t>
        <a:bodyPr/>
        <a:lstStyle/>
        <a:p>
          <a:endParaRPr lang="en-US"/>
        </a:p>
      </dgm:t>
    </dgm:pt>
    <dgm:pt modelId="{C9A6D4D7-99E4-476F-87DD-813B3895E65F}" type="sibTrans" cxnId="{6A15C3BE-456F-4FDA-8FD7-BE27F278A672}">
      <dgm:prSet/>
      <dgm:spPr/>
      <dgm:t>
        <a:bodyPr/>
        <a:lstStyle/>
        <a:p>
          <a:endParaRPr lang="en-US"/>
        </a:p>
      </dgm:t>
    </dgm:pt>
    <dgm:pt modelId="{059DC71D-D0A6-4197-88B1-A92C77A672D3}">
      <dgm:prSet custT="1"/>
      <dgm:spPr/>
      <dgm:t>
        <a:bodyPr/>
        <a:lstStyle/>
        <a:p>
          <a:r>
            <a:rPr lang="en-US" sz="2800" b="0" i="0" u="none" dirty="0" err="1">
              <a:latin typeface="Cambria Math" panose="02040503050406030204" pitchFamily="18" charset="0"/>
              <a:ea typeface="Cambria Math" panose="02040503050406030204" pitchFamily="18" charset="0"/>
            </a:rPr>
            <a:t>Ứng</a:t>
          </a:r>
          <a:r>
            <a:rPr lang="en-US" sz="2800" b="0" i="0" u="none" dirty="0">
              <a:latin typeface="Cambria Math" panose="02040503050406030204" pitchFamily="18" charset="0"/>
              <a:ea typeface="Cambria Math" panose="02040503050406030204" pitchFamily="18" charset="0"/>
            </a:rPr>
            <a:t> </a:t>
          </a:r>
          <a:r>
            <a:rPr lang="en-US" sz="2800" b="0" i="0" u="none" dirty="0" err="1">
              <a:latin typeface="Cambria Math" panose="02040503050406030204" pitchFamily="18" charset="0"/>
              <a:ea typeface="Cambria Math" panose="02040503050406030204" pitchFamily="18" charset="0"/>
            </a:rPr>
            <a:t>dụng</a:t>
          </a:r>
          <a:endParaRPr lang="en-US" sz="2800" dirty="0">
            <a:latin typeface="Cambria Math" panose="02040503050406030204" pitchFamily="18" charset="0"/>
            <a:ea typeface="Cambria Math" panose="02040503050406030204" pitchFamily="18" charset="0"/>
          </a:endParaRPr>
        </a:p>
      </dgm:t>
    </dgm:pt>
    <dgm:pt modelId="{B8AC727E-655A-4037-95D2-724DAE1D875A}" type="parTrans" cxnId="{182706D6-52D6-4D52-8E75-674AACEC070F}">
      <dgm:prSet/>
      <dgm:spPr/>
      <dgm:t>
        <a:bodyPr/>
        <a:lstStyle/>
        <a:p>
          <a:endParaRPr lang="en-US"/>
        </a:p>
      </dgm:t>
    </dgm:pt>
    <dgm:pt modelId="{C470E396-5212-44EB-A146-786C5BF20C64}" type="sibTrans" cxnId="{182706D6-52D6-4D52-8E75-674AACEC070F}">
      <dgm:prSet/>
      <dgm:spPr/>
      <dgm:t>
        <a:bodyPr/>
        <a:lstStyle/>
        <a:p>
          <a:endParaRPr lang="en-US"/>
        </a:p>
      </dgm:t>
    </dgm:pt>
    <dgm:pt modelId="{73B55FF2-862D-4315-B9F6-D1169AEEB097}" type="pres">
      <dgm:prSet presAssocID="{D298ED24-C202-496F-A68E-FB2B595A5703}" presName="linearFlow" presStyleCnt="0">
        <dgm:presLayoutVars>
          <dgm:dir/>
          <dgm:resizeHandles val="exact"/>
        </dgm:presLayoutVars>
      </dgm:prSet>
      <dgm:spPr/>
    </dgm:pt>
    <dgm:pt modelId="{EF9E681B-4E6D-44B5-8089-231F20AC2ADD}" type="pres">
      <dgm:prSet presAssocID="{21710CEA-53C6-487F-915E-C4152D552BE1}" presName="composite" presStyleCnt="0"/>
      <dgm:spPr/>
    </dgm:pt>
    <dgm:pt modelId="{3BC2FBC6-4969-41C0-8AD1-EC9795813AA3}" type="pres">
      <dgm:prSet presAssocID="{21710CEA-53C6-487F-915E-C4152D552BE1}"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834D2DB8-E2C5-4B6E-BFEA-8EBBB7057E8A}" type="pres">
      <dgm:prSet presAssocID="{21710CEA-53C6-487F-915E-C4152D552BE1}" presName="txShp" presStyleLbl="node1" presStyleIdx="0" presStyleCnt="4" custLinFactNeighborX="-167" custLinFactNeighborY="-279">
        <dgm:presLayoutVars>
          <dgm:bulletEnabled val="1"/>
        </dgm:presLayoutVars>
      </dgm:prSet>
      <dgm:spPr/>
    </dgm:pt>
    <dgm:pt modelId="{7327242B-4CB8-4F96-B61E-D04D54E09EDF}" type="pres">
      <dgm:prSet presAssocID="{78ED63C2-EF83-4129-BBFC-442D09C40299}" presName="spacing" presStyleCnt="0"/>
      <dgm:spPr/>
    </dgm:pt>
    <dgm:pt modelId="{EDAE9F4D-1F60-428E-867B-454BC60CDA3D}" type="pres">
      <dgm:prSet presAssocID="{5F5F7F21-409A-4A56-A855-1B06B64DF5E7}" presName="composite" presStyleCnt="0"/>
      <dgm:spPr/>
    </dgm:pt>
    <dgm:pt modelId="{5FFA0860-F446-47D0-979F-91FD1DA4D2D9}" type="pres">
      <dgm:prSet presAssocID="{5F5F7F21-409A-4A56-A855-1B06B64DF5E7}"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557E6CB5-5F7F-41EC-81C1-7853566E887A}" type="pres">
      <dgm:prSet presAssocID="{5F5F7F21-409A-4A56-A855-1B06B64DF5E7}" presName="txShp" presStyleLbl="node1" presStyleIdx="1" presStyleCnt="4">
        <dgm:presLayoutVars>
          <dgm:bulletEnabled val="1"/>
        </dgm:presLayoutVars>
      </dgm:prSet>
      <dgm:spPr/>
    </dgm:pt>
    <dgm:pt modelId="{3799DE13-EC73-4FC2-85BD-2558A14E4F41}" type="pres">
      <dgm:prSet presAssocID="{82AC65EC-A41F-411C-8DBD-3C4025348F7D}" presName="spacing" presStyleCnt="0"/>
      <dgm:spPr/>
    </dgm:pt>
    <dgm:pt modelId="{974E267A-6AC5-4A4A-8820-063BEBFB1710}" type="pres">
      <dgm:prSet presAssocID="{09C4DB4B-B345-474E-B292-A56BD89CAE94}" presName="composite" presStyleCnt="0"/>
      <dgm:spPr/>
    </dgm:pt>
    <dgm:pt modelId="{20640CC4-3F23-410D-B399-FC903F324C56}" type="pres">
      <dgm:prSet presAssocID="{09C4DB4B-B345-474E-B292-A56BD89CAE94}"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pt>
    <dgm:pt modelId="{6FECD92F-2702-4F6B-945A-219F001D494F}" type="pres">
      <dgm:prSet presAssocID="{09C4DB4B-B345-474E-B292-A56BD89CAE94}" presName="txShp" presStyleLbl="node1" presStyleIdx="2" presStyleCnt="4">
        <dgm:presLayoutVars>
          <dgm:bulletEnabled val="1"/>
        </dgm:presLayoutVars>
      </dgm:prSet>
      <dgm:spPr/>
    </dgm:pt>
    <dgm:pt modelId="{46D6155A-7EC0-4F61-9340-326E15A5CD2E}" type="pres">
      <dgm:prSet presAssocID="{C9A6D4D7-99E4-476F-87DD-813B3895E65F}" presName="spacing" presStyleCnt="0"/>
      <dgm:spPr/>
    </dgm:pt>
    <dgm:pt modelId="{2C05E9CD-4B1F-43E0-81D3-893760627507}" type="pres">
      <dgm:prSet presAssocID="{059DC71D-D0A6-4197-88B1-A92C77A672D3}" presName="composite" presStyleCnt="0"/>
      <dgm:spPr/>
    </dgm:pt>
    <dgm:pt modelId="{CBC143F1-602C-457D-B817-C4488EF05214}" type="pres">
      <dgm:prSet presAssocID="{059DC71D-D0A6-4197-88B1-A92C77A672D3}"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dgm:spPr>
    </dgm:pt>
    <dgm:pt modelId="{A20E2796-907F-4116-AB83-A90630FBC182}" type="pres">
      <dgm:prSet presAssocID="{059DC71D-D0A6-4197-88B1-A92C77A672D3}" presName="txShp" presStyleLbl="node1" presStyleIdx="3" presStyleCnt="4">
        <dgm:presLayoutVars>
          <dgm:bulletEnabled val="1"/>
        </dgm:presLayoutVars>
      </dgm:prSet>
      <dgm:spPr/>
    </dgm:pt>
  </dgm:ptLst>
  <dgm:cxnLst>
    <dgm:cxn modelId="{FCD6EA04-BC6E-4068-B995-73469DB6C0D3}" srcId="{D298ED24-C202-496F-A68E-FB2B595A5703}" destId="{21710CEA-53C6-487F-915E-C4152D552BE1}" srcOrd="0" destOrd="0" parTransId="{E899452A-F452-4BB2-81EA-5678242FA8C4}" sibTransId="{78ED63C2-EF83-4129-BBFC-442D09C40299}"/>
    <dgm:cxn modelId="{45FA7646-8E6E-42AE-9437-5CCE7385ADC3}" type="presOf" srcId="{D298ED24-C202-496F-A68E-FB2B595A5703}" destId="{73B55FF2-862D-4315-B9F6-D1169AEEB097}" srcOrd="0" destOrd="0" presId="urn:microsoft.com/office/officeart/2005/8/layout/vList3"/>
    <dgm:cxn modelId="{3690FB4F-8EA6-4D86-A49C-5D210C6FD789}" type="presOf" srcId="{21710CEA-53C6-487F-915E-C4152D552BE1}" destId="{834D2DB8-E2C5-4B6E-BFEA-8EBBB7057E8A}" srcOrd="0" destOrd="0" presId="urn:microsoft.com/office/officeart/2005/8/layout/vList3"/>
    <dgm:cxn modelId="{37520957-0D24-49B7-8B3F-72D81854D3D7}" type="presOf" srcId="{5F5F7F21-409A-4A56-A855-1B06B64DF5E7}" destId="{557E6CB5-5F7F-41EC-81C1-7853566E887A}" srcOrd="0" destOrd="0" presId="urn:microsoft.com/office/officeart/2005/8/layout/vList3"/>
    <dgm:cxn modelId="{B59AE8B0-E891-4C7B-BB1D-787080B6A80F}" type="presOf" srcId="{09C4DB4B-B345-474E-B292-A56BD89CAE94}" destId="{6FECD92F-2702-4F6B-945A-219F001D494F}" srcOrd="0" destOrd="0" presId="urn:microsoft.com/office/officeart/2005/8/layout/vList3"/>
    <dgm:cxn modelId="{6A15C3BE-456F-4FDA-8FD7-BE27F278A672}" srcId="{D298ED24-C202-496F-A68E-FB2B595A5703}" destId="{09C4DB4B-B345-474E-B292-A56BD89CAE94}" srcOrd="2" destOrd="0" parTransId="{B91A47D7-11C0-4A89-9872-69A74D9ECFE1}" sibTransId="{C9A6D4D7-99E4-476F-87DD-813B3895E65F}"/>
    <dgm:cxn modelId="{A36378C6-3DB5-4767-9053-9F46CC94F6EF}" srcId="{D298ED24-C202-496F-A68E-FB2B595A5703}" destId="{5F5F7F21-409A-4A56-A855-1B06B64DF5E7}" srcOrd="1" destOrd="0" parTransId="{40B1DD6B-3F98-44D3-96F5-FA53E7C2CE2F}" sibTransId="{82AC65EC-A41F-411C-8DBD-3C4025348F7D}"/>
    <dgm:cxn modelId="{EE25F0CD-CE58-484B-B39E-00C199DEA3AC}" type="presOf" srcId="{059DC71D-D0A6-4197-88B1-A92C77A672D3}" destId="{A20E2796-907F-4116-AB83-A90630FBC182}" srcOrd="0" destOrd="0" presId="urn:microsoft.com/office/officeart/2005/8/layout/vList3"/>
    <dgm:cxn modelId="{182706D6-52D6-4D52-8E75-674AACEC070F}" srcId="{D298ED24-C202-496F-A68E-FB2B595A5703}" destId="{059DC71D-D0A6-4197-88B1-A92C77A672D3}" srcOrd="3" destOrd="0" parTransId="{B8AC727E-655A-4037-95D2-724DAE1D875A}" sibTransId="{C470E396-5212-44EB-A146-786C5BF20C64}"/>
    <dgm:cxn modelId="{90A00E26-E19D-4C2B-9369-3C05C9FD2757}" type="presParOf" srcId="{73B55FF2-862D-4315-B9F6-D1169AEEB097}" destId="{EF9E681B-4E6D-44B5-8089-231F20AC2ADD}" srcOrd="0" destOrd="0" presId="urn:microsoft.com/office/officeart/2005/8/layout/vList3"/>
    <dgm:cxn modelId="{097D14F8-5DD4-457A-96AD-DC62AFE4C5CB}" type="presParOf" srcId="{EF9E681B-4E6D-44B5-8089-231F20AC2ADD}" destId="{3BC2FBC6-4969-41C0-8AD1-EC9795813AA3}" srcOrd="0" destOrd="0" presId="urn:microsoft.com/office/officeart/2005/8/layout/vList3"/>
    <dgm:cxn modelId="{10EBE649-4010-4967-B26D-C3644ED54629}" type="presParOf" srcId="{EF9E681B-4E6D-44B5-8089-231F20AC2ADD}" destId="{834D2DB8-E2C5-4B6E-BFEA-8EBBB7057E8A}" srcOrd="1" destOrd="0" presId="urn:microsoft.com/office/officeart/2005/8/layout/vList3"/>
    <dgm:cxn modelId="{555AB5B0-9FC0-40A3-BEF4-C2D59C271B61}" type="presParOf" srcId="{73B55FF2-862D-4315-B9F6-D1169AEEB097}" destId="{7327242B-4CB8-4F96-B61E-D04D54E09EDF}" srcOrd="1" destOrd="0" presId="urn:microsoft.com/office/officeart/2005/8/layout/vList3"/>
    <dgm:cxn modelId="{3D26B596-7261-4EA1-B85E-5D2E9B0DB14D}" type="presParOf" srcId="{73B55FF2-862D-4315-B9F6-D1169AEEB097}" destId="{EDAE9F4D-1F60-428E-867B-454BC60CDA3D}" srcOrd="2" destOrd="0" presId="urn:microsoft.com/office/officeart/2005/8/layout/vList3"/>
    <dgm:cxn modelId="{1A3B281C-FAD8-4903-AAF4-CD3D4B818CB7}" type="presParOf" srcId="{EDAE9F4D-1F60-428E-867B-454BC60CDA3D}" destId="{5FFA0860-F446-47D0-979F-91FD1DA4D2D9}" srcOrd="0" destOrd="0" presId="urn:microsoft.com/office/officeart/2005/8/layout/vList3"/>
    <dgm:cxn modelId="{7B2F31A5-5000-47D3-968A-DC00F098EB32}" type="presParOf" srcId="{EDAE9F4D-1F60-428E-867B-454BC60CDA3D}" destId="{557E6CB5-5F7F-41EC-81C1-7853566E887A}" srcOrd="1" destOrd="0" presId="urn:microsoft.com/office/officeart/2005/8/layout/vList3"/>
    <dgm:cxn modelId="{EFAD661D-F4EA-4167-87D6-7459557D5E7A}" type="presParOf" srcId="{73B55FF2-862D-4315-B9F6-D1169AEEB097}" destId="{3799DE13-EC73-4FC2-85BD-2558A14E4F41}" srcOrd="3" destOrd="0" presId="urn:microsoft.com/office/officeart/2005/8/layout/vList3"/>
    <dgm:cxn modelId="{04AA7843-6065-4DB1-AC14-0300EE50CAB8}" type="presParOf" srcId="{73B55FF2-862D-4315-B9F6-D1169AEEB097}" destId="{974E267A-6AC5-4A4A-8820-063BEBFB1710}" srcOrd="4" destOrd="0" presId="urn:microsoft.com/office/officeart/2005/8/layout/vList3"/>
    <dgm:cxn modelId="{54ABB9C7-DB5F-47B2-82F4-9EAC4EF482B4}" type="presParOf" srcId="{974E267A-6AC5-4A4A-8820-063BEBFB1710}" destId="{20640CC4-3F23-410D-B399-FC903F324C56}" srcOrd="0" destOrd="0" presId="urn:microsoft.com/office/officeart/2005/8/layout/vList3"/>
    <dgm:cxn modelId="{750BB8E9-67FF-477E-BFE6-0502809EECE2}" type="presParOf" srcId="{974E267A-6AC5-4A4A-8820-063BEBFB1710}" destId="{6FECD92F-2702-4F6B-945A-219F001D494F}" srcOrd="1" destOrd="0" presId="urn:microsoft.com/office/officeart/2005/8/layout/vList3"/>
    <dgm:cxn modelId="{5F75B349-8F90-4666-997C-87FF7289B749}" type="presParOf" srcId="{73B55FF2-862D-4315-B9F6-D1169AEEB097}" destId="{46D6155A-7EC0-4F61-9340-326E15A5CD2E}" srcOrd="5" destOrd="0" presId="urn:microsoft.com/office/officeart/2005/8/layout/vList3"/>
    <dgm:cxn modelId="{9EC00C89-8BD4-4921-9CDC-79BDECDDFDD6}" type="presParOf" srcId="{73B55FF2-862D-4315-B9F6-D1169AEEB097}" destId="{2C05E9CD-4B1F-43E0-81D3-893760627507}" srcOrd="6" destOrd="0" presId="urn:microsoft.com/office/officeart/2005/8/layout/vList3"/>
    <dgm:cxn modelId="{AE36B484-0361-4103-8E16-085EA182EA13}" type="presParOf" srcId="{2C05E9CD-4B1F-43E0-81D3-893760627507}" destId="{CBC143F1-602C-457D-B817-C4488EF05214}" srcOrd="0" destOrd="0" presId="urn:microsoft.com/office/officeart/2005/8/layout/vList3"/>
    <dgm:cxn modelId="{B9526506-D815-4B2D-B43F-6477F1E0B4CC}" type="presParOf" srcId="{2C05E9CD-4B1F-43E0-81D3-893760627507}" destId="{A20E2796-907F-4116-AB83-A90630FBC18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D2DB8-E2C5-4B6E-BFEA-8EBBB7057E8A}">
      <dsp:nvSpPr>
        <dsp:cNvPr id="0" name=""/>
        <dsp:cNvSpPr/>
      </dsp:nvSpPr>
      <dsp:spPr>
        <a:xfrm rot="10800000">
          <a:off x="1600183" y="0"/>
          <a:ext cx="5472684" cy="92345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mbria Math" panose="02040503050406030204" pitchFamily="18" charset="0"/>
              <a:ea typeface="Cambria Math" panose="02040503050406030204" pitchFamily="18" charset="0"/>
            </a:rPr>
            <a:t>TN </a:t>
          </a:r>
          <a:r>
            <a:rPr lang="en-US" sz="2800" kern="1200" dirty="0" err="1">
              <a:latin typeface="Cambria Math" panose="02040503050406030204" pitchFamily="18" charset="0"/>
              <a:ea typeface="Cambria Math" panose="02040503050406030204" pitchFamily="18" charset="0"/>
            </a:rPr>
            <a:t>về</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sự</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tán</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sắc</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của</a:t>
          </a:r>
          <a:r>
            <a:rPr lang="en-US" sz="2800" kern="1200" dirty="0">
              <a:latin typeface="Cambria Math" panose="02040503050406030204" pitchFamily="18" charset="0"/>
              <a:ea typeface="Cambria Math" panose="02040503050406030204" pitchFamily="18" charset="0"/>
            </a:rPr>
            <a:t> Newton</a:t>
          </a:r>
        </a:p>
      </dsp:txBody>
      <dsp:txXfrm rot="10800000">
        <a:off x="1831048" y="0"/>
        <a:ext cx="5241819" cy="923459"/>
      </dsp:txXfrm>
    </dsp:sp>
    <dsp:sp modelId="{3BC2FBC6-4969-41C0-8AD1-EC9795813AA3}">
      <dsp:nvSpPr>
        <dsp:cNvPr id="0" name=""/>
        <dsp:cNvSpPr/>
      </dsp:nvSpPr>
      <dsp:spPr>
        <a:xfrm>
          <a:off x="1147593" y="2573"/>
          <a:ext cx="923459" cy="92345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7E6CB5-5F7F-41EC-81C1-7853566E887A}">
      <dsp:nvSpPr>
        <dsp:cNvPr id="0" name=""/>
        <dsp:cNvSpPr/>
      </dsp:nvSpPr>
      <dsp:spPr>
        <a:xfrm rot="10800000">
          <a:off x="1609322" y="1201692"/>
          <a:ext cx="5472684" cy="923459"/>
        </a:xfrm>
        <a:prstGeom prst="homePlat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mbria Math" panose="02040503050406030204" pitchFamily="18" charset="0"/>
              <a:ea typeface="Cambria Math" panose="02040503050406030204" pitchFamily="18" charset="0"/>
            </a:rPr>
            <a:t>TN </a:t>
          </a:r>
          <a:r>
            <a:rPr lang="en-US" sz="2800" kern="1200" dirty="0" err="1">
              <a:latin typeface="Cambria Math" panose="02040503050406030204" pitchFamily="18" charset="0"/>
              <a:ea typeface="Cambria Math" panose="02040503050406030204" pitchFamily="18" charset="0"/>
            </a:rPr>
            <a:t>với</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ánh</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sáng</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đơn</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sắc</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của</a:t>
          </a:r>
          <a:r>
            <a:rPr lang="en-US" sz="2800" kern="1200" dirty="0">
              <a:latin typeface="Cambria Math" panose="02040503050406030204" pitchFamily="18" charset="0"/>
              <a:ea typeface="Cambria Math" panose="02040503050406030204" pitchFamily="18" charset="0"/>
            </a:rPr>
            <a:t> Newton</a:t>
          </a:r>
        </a:p>
      </dsp:txBody>
      <dsp:txXfrm rot="10800000">
        <a:off x="1840187" y="1201692"/>
        <a:ext cx="5241819" cy="923459"/>
      </dsp:txXfrm>
    </dsp:sp>
    <dsp:sp modelId="{5FFA0860-F446-47D0-979F-91FD1DA4D2D9}">
      <dsp:nvSpPr>
        <dsp:cNvPr id="0" name=""/>
        <dsp:cNvSpPr/>
      </dsp:nvSpPr>
      <dsp:spPr>
        <a:xfrm>
          <a:off x="1147593" y="1201692"/>
          <a:ext cx="923459" cy="92345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CD92F-2702-4F6B-945A-219F001D494F}">
      <dsp:nvSpPr>
        <dsp:cNvPr id="0" name=""/>
        <dsp:cNvSpPr/>
      </dsp:nvSpPr>
      <dsp:spPr>
        <a:xfrm rot="10800000">
          <a:off x="1609322" y="2400811"/>
          <a:ext cx="5472684" cy="923459"/>
        </a:xfrm>
        <a:prstGeom prst="homePlat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Math" panose="02040503050406030204" pitchFamily="18" charset="0"/>
              <a:ea typeface="Cambria Math" panose="02040503050406030204" pitchFamily="18" charset="0"/>
            </a:rPr>
            <a:t>Giải</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thích</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hiện</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tượng</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tán</a:t>
          </a:r>
          <a:r>
            <a:rPr lang="en-US" sz="2800" kern="1200" dirty="0">
              <a:latin typeface="Cambria Math" panose="02040503050406030204" pitchFamily="18" charset="0"/>
              <a:ea typeface="Cambria Math" panose="02040503050406030204" pitchFamily="18" charset="0"/>
            </a:rPr>
            <a:t> </a:t>
          </a:r>
          <a:r>
            <a:rPr lang="en-US" sz="2800" kern="1200" dirty="0" err="1">
              <a:latin typeface="Cambria Math" panose="02040503050406030204" pitchFamily="18" charset="0"/>
              <a:ea typeface="Cambria Math" panose="02040503050406030204" pitchFamily="18" charset="0"/>
            </a:rPr>
            <a:t>sắc</a:t>
          </a:r>
          <a:endParaRPr lang="en-US" sz="2800" kern="1200" dirty="0">
            <a:latin typeface="Cambria Math" panose="02040503050406030204" pitchFamily="18" charset="0"/>
            <a:ea typeface="Cambria Math" panose="02040503050406030204" pitchFamily="18" charset="0"/>
          </a:endParaRPr>
        </a:p>
      </dsp:txBody>
      <dsp:txXfrm rot="10800000">
        <a:off x="1840187" y="2400811"/>
        <a:ext cx="5241819" cy="923459"/>
      </dsp:txXfrm>
    </dsp:sp>
    <dsp:sp modelId="{20640CC4-3F23-410D-B399-FC903F324C56}">
      <dsp:nvSpPr>
        <dsp:cNvPr id="0" name=""/>
        <dsp:cNvSpPr/>
      </dsp:nvSpPr>
      <dsp:spPr>
        <a:xfrm>
          <a:off x="1147593" y="2400811"/>
          <a:ext cx="923459" cy="92345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E2796-907F-4116-AB83-A90630FBC182}">
      <dsp:nvSpPr>
        <dsp:cNvPr id="0" name=""/>
        <dsp:cNvSpPr/>
      </dsp:nvSpPr>
      <dsp:spPr>
        <a:xfrm rot="10800000">
          <a:off x="1609322" y="3599929"/>
          <a:ext cx="5472684" cy="923459"/>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i="0" u="none" kern="1200" dirty="0" err="1">
              <a:latin typeface="Cambria Math" panose="02040503050406030204" pitchFamily="18" charset="0"/>
              <a:ea typeface="Cambria Math" panose="02040503050406030204" pitchFamily="18" charset="0"/>
            </a:rPr>
            <a:t>Ứng</a:t>
          </a:r>
          <a:r>
            <a:rPr lang="en-US" sz="2800" b="0" i="0" u="none" kern="1200" dirty="0">
              <a:latin typeface="Cambria Math" panose="02040503050406030204" pitchFamily="18" charset="0"/>
              <a:ea typeface="Cambria Math" panose="02040503050406030204" pitchFamily="18" charset="0"/>
            </a:rPr>
            <a:t> </a:t>
          </a:r>
          <a:r>
            <a:rPr lang="en-US" sz="2800" b="0" i="0" u="none" kern="1200" dirty="0" err="1">
              <a:latin typeface="Cambria Math" panose="02040503050406030204" pitchFamily="18" charset="0"/>
              <a:ea typeface="Cambria Math" panose="02040503050406030204" pitchFamily="18" charset="0"/>
            </a:rPr>
            <a:t>dụng</a:t>
          </a:r>
          <a:endParaRPr lang="en-US" sz="2800" kern="1200" dirty="0">
            <a:latin typeface="Cambria Math" panose="02040503050406030204" pitchFamily="18" charset="0"/>
            <a:ea typeface="Cambria Math" panose="02040503050406030204" pitchFamily="18" charset="0"/>
          </a:endParaRPr>
        </a:p>
      </dsp:txBody>
      <dsp:txXfrm rot="10800000">
        <a:off x="1840187" y="3599929"/>
        <a:ext cx="5241819" cy="923459"/>
      </dsp:txXfrm>
    </dsp:sp>
    <dsp:sp modelId="{CBC143F1-602C-457D-B817-C4488EF05214}">
      <dsp:nvSpPr>
        <dsp:cNvPr id="0" name=""/>
        <dsp:cNvSpPr/>
      </dsp:nvSpPr>
      <dsp:spPr>
        <a:xfrm>
          <a:off x="1147593" y="3599929"/>
          <a:ext cx="923459" cy="92345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FD0112-6E87-4735-AB65-7B2013C55D5F}"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20909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FD0112-6E87-4735-AB65-7B2013C55D5F}"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1677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FD0112-6E87-4735-AB65-7B2013C55D5F}"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69213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FD0112-6E87-4735-AB65-7B2013C55D5F}"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11197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FD0112-6E87-4735-AB65-7B2013C55D5F}"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140749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FD0112-6E87-4735-AB65-7B2013C55D5F}"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15452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FD0112-6E87-4735-AB65-7B2013C55D5F}" type="datetimeFigureOut">
              <a:rPr lang="en-US" smtClean="0"/>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129919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FD0112-6E87-4735-AB65-7B2013C55D5F}" type="datetimeFigureOut">
              <a:rPr lang="en-US" smtClean="0"/>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150359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D0112-6E87-4735-AB65-7B2013C55D5F}" type="datetimeFigureOut">
              <a:rPr lang="en-US" smtClean="0"/>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23663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FD0112-6E87-4735-AB65-7B2013C55D5F}"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179571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FD0112-6E87-4735-AB65-7B2013C55D5F}"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55667-5AF6-4B55-8EA2-4175B0777FE5}" type="slidenum">
              <a:rPr lang="en-US" smtClean="0"/>
              <a:t>‹#›</a:t>
            </a:fld>
            <a:endParaRPr lang="en-US"/>
          </a:p>
        </p:txBody>
      </p:sp>
    </p:spTree>
    <p:extLst>
      <p:ext uri="{BB962C8B-B14F-4D97-AF65-F5344CB8AC3E}">
        <p14:creationId xmlns:p14="http://schemas.microsoft.com/office/powerpoint/2010/main" val="173460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Math" panose="02040503050406030204" pitchFamily="18" charset="0"/>
              </a:defRPr>
            </a:lvl1pPr>
          </a:lstStyle>
          <a:p>
            <a:fld id="{C1FD0112-6E87-4735-AB65-7B2013C55D5F}" type="datetimeFigureOut">
              <a:rPr lang="en-US" smtClean="0"/>
              <a:pPr/>
              <a:t>9/4/2021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Math" panose="020405030504060302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Math" panose="02040503050406030204" pitchFamily="18" charset="0"/>
              </a:defRPr>
            </a:lvl1pPr>
          </a:lstStyle>
          <a:p>
            <a:fld id="{FE155667-5AF6-4B55-8EA2-4175B0777FE5}" type="slidenum">
              <a:rPr lang="en-US" smtClean="0"/>
              <a:pPr/>
              <a:t>‹#›</a:t>
            </a:fld>
            <a:endParaRPr lang="en-US" dirty="0"/>
          </a:p>
        </p:txBody>
      </p:sp>
    </p:spTree>
    <p:extLst>
      <p:ext uri="{BB962C8B-B14F-4D97-AF65-F5344CB8AC3E}">
        <p14:creationId xmlns:p14="http://schemas.microsoft.com/office/powerpoint/2010/main" val="3793587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mbria Math" panose="020405030504060302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Math" panose="020405030504060302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Math" panose="020405030504060302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Math" panose="020405030504060302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Math" panose="020405030504060302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Math"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vi.wikipedia.org/wiki/%C3%81nh_s%C3%A1ng" TargetMode="External"/><Relationship Id="rId7" Type="http://schemas.openxmlformats.org/officeDocument/2006/relationships/hyperlink" Target="https://vi.wikipedia.org/wiki/Ph%E1%BA%A3n_x%E1%BA%A1" TargetMode="External"/><Relationship Id="rId2" Type="http://schemas.openxmlformats.org/officeDocument/2006/relationships/image" Target="../media/image18.jpg"/><Relationship Id="rId1" Type="http://schemas.openxmlformats.org/officeDocument/2006/relationships/slideLayout" Target="../slideLayouts/slideLayout8.xml"/><Relationship Id="rId6" Type="http://schemas.openxmlformats.org/officeDocument/2006/relationships/hyperlink" Target="https://vi.wikipedia.org/wiki/M%C6%B0a" TargetMode="External"/><Relationship Id="rId5" Type="http://schemas.openxmlformats.org/officeDocument/2006/relationships/hyperlink" Target="https://vi.wikipedia.org/wiki/Kh%C3%BAc_x%E1%BA%A1" TargetMode="External"/><Relationship Id="rId4" Type="http://schemas.openxmlformats.org/officeDocument/2006/relationships/hyperlink" Target="https://vi.wikipedia.org/wiki/M%E1%BA%B7t_Tr%E1%BB%9D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3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3124200" cy="1143000"/>
          </a:xfrm>
        </p:spPr>
        <p:txBody>
          <a:bodyPr>
            <a:normAutofit fontScale="90000"/>
          </a:bodyPr>
          <a:lstStyle/>
          <a:p>
            <a:r>
              <a:rPr lang="en-US" b="1" i="1" u="sng" dirty="0">
                <a:solidFill>
                  <a:srgbClr val="C00000"/>
                </a:solidFill>
              </a:rPr>
              <a:t>BÀI 24:</a:t>
            </a:r>
            <a:br>
              <a:rPr lang="en-US" b="1" i="1" u="sng" dirty="0">
                <a:solidFill>
                  <a:srgbClr val="C00000"/>
                </a:solidFill>
              </a:rPr>
            </a:br>
            <a:r>
              <a:rPr lang="en-US" sz="8000" b="1" i="1" spc="-300" dirty="0"/>
              <a:t>TÁN SẮC ÁNH SÁNG</a:t>
            </a:r>
          </a:p>
        </p:txBody>
      </p:sp>
    </p:spTree>
    <p:extLst>
      <p:ext uri="{BB962C8B-B14F-4D97-AF65-F5344CB8AC3E}">
        <p14:creationId xmlns:p14="http://schemas.microsoft.com/office/powerpoint/2010/main" val="23051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3810000" cy="914400"/>
          </a:xfrm>
        </p:spPr>
        <p:txBody>
          <a:bodyPr>
            <a:noAutofit/>
          </a:bodyPr>
          <a:lstStyle/>
          <a:p>
            <a:r>
              <a:rPr lang="en-US" sz="3200" dirty="0">
                <a:solidFill>
                  <a:srgbClr val="C00000"/>
                </a:solidFill>
              </a:rPr>
              <a:t>2. </a:t>
            </a:r>
            <a:r>
              <a:rPr lang="en-US" sz="3200" dirty="0" err="1">
                <a:solidFill>
                  <a:srgbClr val="C00000"/>
                </a:solidFill>
              </a:rPr>
              <a:t>Định</a:t>
            </a:r>
            <a:r>
              <a:rPr lang="en-US" sz="3200" dirty="0">
                <a:solidFill>
                  <a:srgbClr val="C00000"/>
                </a:solidFill>
              </a:rPr>
              <a:t> </a:t>
            </a:r>
            <a:r>
              <a:rPr lang="en-US" sz="3200" dirty="0" err="1">
                <a:solidFill>
                  <a:srgbClr val="C00000"/>
                </a:solidFill>
              </a:rPr>
              <a:t>nghĩa</a:t>
            </a:r>
            <a:endParaRPr lang="en-US" sz="3200" dirty="0">
              <a:solidFill>
                <a:srgbClr val="C00000"/>
              </a:solidFill>
            </a:endParaRPr>
          </a:p>
        </p:txBody>
      </p:sp>
      <p:sp>
        <p:nvSpPr>
          <p:cNvPr id="4" name="Text Placeholder 3"/>
          <p:cNvSpPr>
            <a:spLocks noGrp="1"/>
          </p:cNvSpPr>
          <p:nvPr>
            <p:ph type="body" sz="half" idx="2"/>
          </p:nvPr>
        </p:nvSpPr>
        <p:spPr>
          <a:xfrm>
            <a:off x="304800" y="914400"/>
            <a:ext cx="3810000" cy="5943600"/>
          </a:xfrm>
        </p:spPr>
        <p:txBody>
          <a:bodyPr>
            <a:noAutofit/>
          </a:bodyPr>
          <a:lstStyle/>
          <a:p>
            <a:pPr marL="285750" indent="-285750">
              <a:buFontTx/>
              <a:buChar char="-"/>
            </a:pPr>
            <a:r>
              <a:rPr lang="en-US" sz="2400" dirty="0" err="1">
                <a:solidFill>
                  <a:srgbClr val="FF6600"/>
                </a:solidFill>
                <a:ea typeface="Cambria Math" panose="02040503050406030204" pitchFamily="18" charset="0"/>
                <a:cs typeface="Calibri" pitchFamily="34" charset="0"/>
              </a:rPr>
              <a:t>Ánh</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sáng</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đơn</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sắc</a:t>
            </a:r>
            <a:r>
              <a:rPr lang="en-US" sz="2400" dirty="0">
                <a:solidFill>
                  <a:srgbClr val="FF6600"/>
                </a:solidFill>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là</a:t>
            </a:r>
            <a:r>
              <a:rPr lang="en-US" sz="2400" dirty="0">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ánh</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sáng</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không</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bị</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tán</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sắc</a:t>
            </a:r>
            <a:r>
              <a:rPr lang="en-US" sz="2400" dirty="0">
                <a:solidFill>
                  <a:srgbClr val="FF6600"/>
                </a:solidFill>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khi</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đi</a:t>
            </a:r>
            <a:r>
              <a:rPr lang="en-US" sz="2400" dirty="0">
                <a:ea typeface="Cambria Math" panose="02040503050406030204" pitchFamily="18" charset="0"/>
                <a:cs typeface="Calibri" pitchFamily="34" charset="0"/>
              </a:rPr>
              <a:t> qua </a:t>
            </a:r>
            <a:r>
              <a:rPr lang="en-US" sz="2400" dirty="0" err="1">
                <a:ea typeface="Cambria Math" panose="02040503050406030204" pitchFamily="18" charset="0"/>
                <a:cs typeface="Calibri" pitchFamily="34" charset="0"/>
              </a:rPr>
              <a:t>lăng</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kính</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mà</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chỉ</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bị</a:t>
            </a:r>
            <a:r>
              <a:rPr lang="en-US" sz="2400" dirty="0">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lệch</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về</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phía</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đáy</a:t>
            </a:r>
            <a:endParaRPr lang="en-US" sz="2400" dirty="0">
              <a:solidFill>
                <a:srgbClr val="FF6600"/>
              </a:solidFill>
              <a:ea typeface="Cambria Math" panose="02040503050406030204" pitchFamily="18" charset="0"/>
              <a:cs typeface="Calibri" pitchFamily="34" charset="0"/>
            </a:endParaRPr>
          </a:p>
          <a:p>
            <a:pPr marL="285750" indent="-285750">
              <a:buFontTx/>
              <a:buChar char="-"/>
            </a:pPr>
            <a:r>
              <a:rPr lang="en-US" sz="2400" dirty="0" err="1">
                <a:ea typeface="Cambria Math" panose="02040503050406030204" pitchFamily="18" charset="0"/>
                <a:cs typeface="Calibri" pitchFamily="34" charset="0"/>
              </a:rPr>
              <a:t>Mỗi</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ánh</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sáng</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đơn</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sắc</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có</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một</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màu</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gọi</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là</a:t>
            </a:r>
            <a:r>
              <a:rPr lang="en-US" sz="2400" dirty="0">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màu</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đơn</a:t>
            </a:r>
            <a:r>
              <a:rPr lang="en-US" sz="2400" dirty="0">
                <a:solidFill>
                  <a:srgbClr val="FF6600"/>
                </a:solidFill>
                <a:ea typeface="Cambria Math" panose="02040503050406030204" pitchFamily="18" charset="0"/>
                <a:cs typeface="Calibri" pitchFamily="34" charset="0"/>
              </a:rPr>
              <a:t> </a:t>
            </a:r>
            <a:r>
              <a:rPr lang="en-US" sz="2400" dirty="0" err="1">
                <a:solidFill>
                  <a:srgbClr val="FF6600"/>
                </a:solidFill>
                <a:ea typeface="Cambria Math" panose="02040503050406030204" pitchFamily="18" charset="0"/>
                <a:cs typeface="Calibri" pitchFamily="34" charset="0"/>
              </a:rPr>
              <a:t>sắc</a:t>
            </a:r>
            <a:endParaRPr lang="en-US" sz="2400" dirty="0">
              <a:solidFill>
                <a:srgbClr val="FF6600"/>
              </a:solidFill>
              <a:ea typeface="Cambria Math" panose="02040503050406030204" pitchFamily="18" charset="0"/>
              <a:cs typeface="Calibri" pitchFamily="34" charset="0"/>
            </a:endParaRPr>
          </a:p>
          <a:p>
            <a:pPr marL="285750" indent="-285750">
              <a:buFontTx/>
              <a:buChar char="-"/>
            </a:pPr>
            <a:r>
              <a:rPr lang="en-US" sz="2400" dirty="0" err="1">
                <a:ea typeface="Cambria Math" panose="02040503050406030204" pitchFamily="18" charset="0"/>
                <a:cs typeface="Calibri" pitchFamily="34" charset="0"/>
              </a:rPr>
              <a:t>Mỗi</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một</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ánh</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sáng</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đơn</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sắc</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có</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tần</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số</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xác</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định</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nên</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có</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thể</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nói</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bước</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sóng</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trong</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chân</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không</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xác</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định</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dựa</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vào</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hiện</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tượng</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giao</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thoa</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bảng</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bước</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sóng</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theo</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màu</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sắc</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được</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xác</a:t>
            </a:r>
            <a:r>
              <a:rPr lang="en-US" sz="2400" dirty="0">
                <a:ea typeface="Cambria Math" panose="02040503050406030204" pitchFamily="18" charset="0"/>
                <a:cs typeface="Calibri" pitchFamily="34" charset="0"/>
              </a:rPr>
              <a:t> </a:t>
            </a:r>
            <a:r>
              <a:rPr lang="en-US" sz="2400" dirty="0" err="1">
                <a:ea typeface="Cambria Math" panose="02040503050406030204" pitchFamily="18" charset="0"/>
                <a:cs typeface="Calibri" pitchFamily="34" charset="0"/>
              </a:rPr>
              <a:t>định</a:t>
            </a:r>
            <a:r>
              <a:rPr lang="en-US" sz="2400" dirty="0">
                <a:ea typeface="Cambria Math" panose="02040503050406030204" pitchFamily="18" charset="0"/>
                <a:cs typeface="Calibri" pitchFamily="34" charset="0"/>
              </a:rPr>
              <a: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360651"/>
            <a:ext cx="5029200" cy="6497349"/>
          </a:xfrm>
        </p:spPr>
      </p:pic>
    </p:spTree>
    <p:extLst>
      <p:ext uri="{BB962C8B-B14F-4D97-AF65-F5344CB8AC3E}">
        <p14:creationId xmlns:p14="http://schemas.microsoft.com/office/powerpoint/2010/main" val="422124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038600" cy="914400"/>
          </a:xfrm>
        </p:spPr>
        <p:txBody>
          <a:bodyPr>
            <a:noAutofit/>
          </a:bodyPr>
          <a:lstStyle/>
          <a:p>
            <a:r>
              <a:rPr lang="en-US" sz="3200" dirty="0">
                <a:solidFill>
                  <a:srgbClr val="C00000"/>
                </a:solidFill>
              </a:rPr>
              <a:t>III. </a:t>
            </a:r>
            <a:r>
              <a:rPr lang="en-US" sz="3200" dirty="0" err="1">
                <a:solidFill>
                  <a:srgbClr val="C00000"/>
                </a:solidFill>
              </a:rPr>
              <a:t>Giải</a:t>
            </a:r>
            <a:r>
              <a:rPr lang="en-US" sz="3200" dirty="0">
                <a:solidFill>
                  <a:srgbClr val="C00000"/>
                </a:solidFill>
              </a:rPr>
              <a:t> </a:t>
            </a:r>
            <a:r>
              <a:rPr lang="en-US" sz="3200" dirty="0" err="1">
                <a:solidFill>
                  <a:srgbClr val="C00000"/>
                </a:solidFill>
              </a:rPr>
              <a:t>thích</a:t>
            </a:r>
            <a:r>
              <a:rPr lang="en-US" sz="3200" dirty="0">
                <a:solidFill>
                  <a:srgbClr val="C00000"/>
                </a:solidFill>
              </a:rPr>
              <a:t> </a:t>
            </a:r>
            <a:r>
              <a:rPr lang="en-US" sz="3200" dirty="0" err="1">
                <a:solidFill>
                  <a:srgbClr val="C00000"/>
                </a:solidFill>
              </a:rPr>
              <a:t>hiện</a:t>
            </a:r>
            <a:r>
              <a:rPr lang="en-US" sz="3200" dirty="0">
                <a:solidFill>
                  <a:srgbClr val="C00000"/>
                </a:solidFill>
              </a:rPr>
              <a:t> </a:t>
            </a:r>
            <a:r>
              <a:rPr lang="en-US" sz="3200" dirty="0" err="1">
                <a:solidFill>
                  <a:srgbClr val="C00000"/>
                </a:solidFill>
              </a:rPr>
              <a:t>tượng</a:t>
            </a:r>
            <a:r>
              <a:rPr lang="en-US" sz="3200" dirty="0">
                <a:solidFill>
                  <a:srgbClr val="C00000"/>
                </a:solidFill>
              </a:rPr>
              <a:t> </a:t>
            </a:r>
            <a:r>
              <a:rPr lang="en-US" sz="3200" dirty="0" err="1">
                <a:solidFill>
                  <a:srgbClr val="C00000"/>
                </a:solidFill>
              </a:rPr>
              <a:t>tán</a:t>
            </a:r>
            <a:r>
              <a:rPr lang="en-US" sz="3200" dirty="0">
                <a:solidFill>
                  <a:srgbClr val="C00000"/>
                </a:solidFill>
              </a:rPr>
              <a:t> </a:t>
            </a:r>
            <a:r>
              <a:rPr lang="en-US" sz="3200" dirty="0" err="1">
                <a:solidFill>
                  <a:srgbClr val="C00000"/>
                </a:solidFill>
              </a:rPr>
              <a:t>sắc</a:t>
            </a:r>
            <a:endParaRPr lang="en-US" sz="3200" dirty="0">
              <a:solidFill>
                <a:srgbClr val="C00000"/>
              </a:solidFill>
            </a:endParaRPr>
          </a:p>
        </p:txBody>
      </p:sp>
      <p:sp>
        <p:nvSpPr>
          <p:cNvPr id="4" name="Text Placeholder 3"/>
          <p:cNvSpPr>
            <a:spLocks noGrp="1"/>
          </p:cNvSpPr>
          <p:nvPr>
            <p:ph type="body" sz="half" idx="2"/>
          </p:nvPr>
        </p:nvSpPr>
        <p:spPr>
          <a:xfrm>
            <a:off x="304800" y="1295400"/>
            <a:ext cx="4038600" cy="4953000"/>
          </a:xfrm>
        </p:spPr>
        <p:txBody>
          <a:bodyPr>
            <a:normAutofit/>
          </a:bodyPr>
          <a:lstStyle/>
          <a:p>
            <a:r>
              <a:rPr lang="en-US" sz="2200" dirty="0"/>
              <a:t>- </a:t>
            </a:r>
            <a:r>
              <a:rPr lang="en-US" sz="2400" b="1" dirty="0" err="1">
                <a:solidFill>
                  <a:srgbClr val="FF6600"/>
                </a:solidFill>
              </a:rPr>
              <a:t>Ánh</a:t>
            </a:r>
            <a:r>
              <a:rPr lang="en-US" sz="2400" b="1" dirty="0">
                <a:solidFill>
                  <a:srgbClr val="FF6600"/>
                </a:solidFill>
              </a:rPr>
              <a:t> </a:t>
            </a:r>
            <a:r>
              <a:rPr lang="en-US" sz="2400" b="1" dirty="0" err="1">
                <a:solidFill>
                  <a:srgbClr val="FF6600"/>
                </a:solidFill>
              </a:rPr>
              <a:t>sáng</a:t>
            </a:r>
            <a:r>
              <a:rPr lang="en-US" sz="2400" b="1" dirty="0">
                <a:solidFill>
                  <a:srgbClr val="FF6600"/>
                </a:solidFill>
              </a:rPr>
              <a:t> </a:t>
            </a:r>
            <a:r>
              <a:rPr lang="en-US" sz="2400" b="1" dirty="0" err="1">
                <a:solidFill>
                  <a:srgbClr val="FF6600"/>
                </a:solidFill>
              </a:rPr>
              <a:t>trắng</a:t>
            </a:r>
            <a:r>
              <a:rPr lang="en-US" sz="2400" b="1" dirty="0">
                <a:solidFill>
                  <a:srgbClr val="FF6600"/>
                </a:solidFill>
              </a:rPr>
              <a:t> </a:t>
            </a:r>
            <a:r>
              <a:rPr lang="en-US" sz="2400" dirty="0" err="1"/>
              <a:t>là</a:t>
            </a:r>
            <a:r>
              <a:rPr lang="en-US" sz="2400" dirty="0"/>
              <a:t> </a:t>
            </a:r>
            <a:r>
              <a:rPr lang="en-US" sz="2400" dirty="0" err="1"/>
              <a:t>tập</a:t>
            </a:r>
            <a:r>
              <a:rPr lang="en-US" sz="2400" dirty="0"/>
              <a:t> </a:t>
            </a:r>
            <a:r>
              <a:rPr lang="en-US" sz="2400" dirty="0" err="1"/>
              <a:t>hợp</a:t>
            </a:r>
            <a:r>
              <a:rPr lang="en-US" sz="2400" dirty="0"/>
              <a:t> </a:t>
            </a:r>
            <a:r>
              <a:rPr lang="en-US" sz="2400" dirty="0" err="1"/>
              <a:t>của</a:t>
            </a:r>
            <a:r>
              <a:rPr lang="en-US" sz="2400" dirty="0"/>
              <a:t> </a:t>
            </a:r>
            <a:r>
              <a:rPr lang="en-US" sz="2400" dirty="0" err="1"/>
              <a:t>vô</a:t>
            </a:r>
            <a:r>
              <a:rPr lang="en-US" sz="2400" dirty="0"/>
              <a:t> </a:t>
            </a:r>
            <a:r>
              <a:rPr lang="en-US" sz="2400" dirty="0" err="1"/>
              <a:t>số</a:t>
            </a:r>
            <a:r>
              <a:rPr lang="en-US" sz="2400" dirty="0"/>
              <a:t> </a:t>
            </a:r>
            <a:r>
              <a:rPr lang="en-US" sz="2400" dirty="0" err="1">
                <a:solidFill>
                  <a:srgbClr val="FF6600"/>
                </a:solidFill>
              </a:rPr>
              <a:t>các</a:t>
            </a:r>
            <a:r>
              <a:rPr lang="en-US" sz="2400" dirty="0">
                <a:solidFill>
                  <a:srgbClr val="FF6600"/>
                </a:solidFill>
              </a:rPr>
              <a:t> </a:t>
            </a:r>
            <a:r>
              <a:rPr lang="en-US" sz="2400" dirty="0" err="1">
                <a:solidFill>
                  <a:srgbClr val="FF6600"/>
                </a:solidFill>
              </a:rPr>
              <a:t>ánh</a:t>
            </a:r>
            <a:r>
              <a:rPr lang="en-US" sz="2400" dirty="0">
                <a:solidFill>
                  <a:srgbClr val="FF6600"/>
                </a:solidFill>
              </a:rPr>
              <a:t> </a:t>
            </a:r>
            <a:r>
              <a:rPr lang="en-US" sz="2400" dirty="0" err="1">
                <a:solidFill>
                  <a:srgbClr val="FF6600"/>
                </a:solidFill>
              </a:rPr>
              <a:t>sáng</a:t>
            </a:r>
            <a:r>
              <a:rPr lang="en-US" sz="2400" dirty="0">
                <a:solidFill>
                  <a:srgbClr val="FF6600"/>
                </a:solidFill>
              </a:rPr>
              <a:t> </a:t>
            </a:r>
            <a:r>
              <a:rPr lang="en-US" sz="2400" dirty="0" err="1">
                <a:solidFill>
                  <a:srgbClr val="FF6600"/>
                </a:solidFill>
              </a:rPr>
              <a:t>đơn</a:t>
            </a:r>
            <a:r>
              <a:rPr lang="en-US" sz="2400" dirty="0">
                <a:solidFill>
                  <a:srgbClr val="FF6600"/>
                </a:solidFill>
              </a:rPr>
              <a:t> </a:t>
            </a:r>
            <a:r>
              <a:rPr lang="en-US" sz="2400" dirty="0" err="1">
                <a:solidFill>
                  <a:srgbClr val="FF6600"/>
                </a:solidFill>
              </a:rPr>
              <a:t>sắc</a:t>
            </a:r>
            <a:r>
              <a:rPr lang="en-US" sz="2400" dirty="0">
                <a:solidFill>
                  <a:srgbClr val="FF6600"/>
                </a:solidFill>
              </a:rPr>
              <a:t> </a:t>
            </a:r>
            <a:r>
              <a:rPr lang="en-US" sz="2400" dirty="0" err="1">
                <a:solidFill>
                  <a:srgbClr val="FF6600"/>
                </a:solidFill>
              </a:rPr>
              <a:t>có</a:t>
            </a:r>
            <a:r>
              <a:rPr lang="en-US" sz="2400" dirty="0">
                <a:solidFill>
                  <a:srgbClr val="FF6600"/>
                </a:solidFill>
              </a:rPr>
              <a:t> </a:t>
            </a:r>
            <a:r>
              <a:rPr lang="en-US" sz="2400" dirty="0" err="1">
                <a:solidFill>
                  <a:srgbClr val="FF6600"/>
                </a:solidFill>
              </a:rPr>
              <a:t>màu</a:t>
            </a:r>
            <a:r>
              <a:rPr lang="en-US" sz="2400" dirty="0">
                <a:solidFill>
                  <a:srgbClr val="FF6600"/>
                </a:solidFill>
              </a:rPr>
              <a:t> </a:t>
            </a:r>
            <a:r>
              <a:rPr lang="en-US" sz="2400" dirty="0" err="1">
                <a:solidFill>
                  <a:srgbClr val="FF6600"/>
                </a:solidFill>
              </a:rPr>
              <a:t>biến</a:t>
            </a:r>
            <a:r>
              <a:rPr lang="en-US" sz="2400" dirty="0">
                <a:solidFill>
                  <a:srgbClr val="FF6600"/>
                </a:solidFill>
              </a:rPr>
              <a:t> </a:t>
            </a:r>
            <a:r>
              <a:rPr lang="en-US" sz="2400" dirty="0" err="1">
                <a:solidFill>
                  <a:srgbClr val="FF6600"/>
                </a:solidFill>
              </a:rPr>
              <a:t>thiên</a:t>
            </a:r>
            <a:r>
              <a:rPr lang="en-US" sz="2400" dirty="0">
                <a:solidFill>
                  <a:srgbClr val="FF6600"/>
                </a:solidFill>
              </a:rPr>
              <a:t> </a:t>
            </a:r>
            <a:r>
              <a:rPr lang="en-US" sz="2400" dirty="0" err="1">
                <a:solidFill>
                  <a:srgbClr val="FF6600"/>
                </a:solidFill>
              </a:rPr>
              <a:t>liên</a:t>
            </a:r>
            <a:r>
              <a:rPr lang="en-US" sz="2400" dirty="0">
                <a:solidFill>
                  <a:srgbClr val="FF6600"/>
                </a:solidFill>
              </a:rPr>
              <a:t> </a:t>
            </a:r>
            <a:r>
              <a:rPr lang="en-US" sz="2400" dirty="0" err="1">
                <a:solidFill>
                  <a:srgbClr val="FF6600"/>
                </a:solidFill>
              </a:rPr>
              <a:t>tục</a:t>
            </a:r>
            <a:r>
              <a:rPr lang="en-US" sz="2400" dirty="0">
                <a:solidFill>
                  <a:srgbClr val="FF6600"/>
                </a:solidFill>
              </a:rPr>
              <a:t> </a:t>
            </a:r>
            <a:r>
              <a:rPr lang="en-US" sz="2400" dirty="0" err="1"/>
              <a:t>từ</a:t>
            </a:r>
            <a:r>
              <a:rPr lang="en-US" sz="2400" dirty="0"/>
              <a:t> </a:t>
            </a:r>
            <a:r>
              <a:rPr lang="en-US" sz="2400" dirty="0" err="1"/>
              <a:t>đỏ</a:t>
            </a:r>
            <a:r>
              <a:rPr lang="en-US" sz="2400" dirty="0"/>
              <a:t> </a:t>
            </a:r>
            <a:r>
              <a:rPr lang="en-US" sz="2400" dirty="0" err="1"/>
              <a:t>đến</a:t>
            </a:r>
            <a:r>
              <a:rPr lang="en-US" sz="2400" dirty="0"/>
              <a:t> </a:t>
            </a:r>
            <a:r>
              <a:rPr lang="en-US" sz="2400" dirty="0" err="1"/>
              <a:t>tím</a:t>
            </a:r>
            <a:endParaRPr lang="en-US" sz="2400" dirty="0"/>
          </a:p>
          <a:p>
            <a:r>
              <a:rPr lang="en-US" sz="2400" dirty="0">
                <a:solidFill>
                  <a:srgbClr val="FF6600"/>
                </a:solidFill>
              </a:rPr>
              <a:t>- </a:t>
            </a:r>
            <a:r>
              <a:rPr lang="en-US" sz="2400" dirty="0" err="1">
                <a:solidFill>
                  <a:srgbClr val="FF6600"/>
                </a:solidFill>
              </a:rPr>
              <a:t>Chiết</a:t>
            </a:r>
            <a:r>
              <a:rPr lang="en-US" sz="2400" dirty="0">
                <a:solidFill>
                  <a:srgbClr val="FF6600"/>
                </a:solidFill>
              </a:rPr>
              <a:t> </a:t>
            </a:r>
            <a:r>
              <a:rPr lang="en-US" sz="2400" dirty="0" err="1">
                <a:solidFill>
                  <a:srgbClr val="FF6600"/>
                </a:solidFill>
              </a:rPr>
              <a:t>suất</a:t>
            </a:r>
            <a:r>
              <a:rPr lang="en-US" sz="2400" dirty="0">
                <a:solidFill>
                  <a:srgbClr val="FF6600"/>
                </a:solidFill>
              </a:rPr>
              <a:t> </a:t>
            </a:r>
            <a:r>
              <a:rPr lang="en-US" sz="2400" dirty="0" err="1"/>
              <a:t>của</a:t>
            </a:r>
            <a:r>
              <a:rPr lang="en-US" sz="2400" dirty="0"/>
              <a:t> </a:t>
            </a:r>
            <a:r>
              <a:rPr lang="en-US" sz="2400" dirty="0" err="1"/>
              <a:t>một</a:t>
            </a:r>
            <a:r>
              <a:rPr lang="en-US" sz="2400" dirty="0"/>
              <a:t> </a:t>
            </a:r>
            <a:r>
              <a:rPr lang="en-US" sz="2400" dirty="0" err="1"/>
              <a:t>môi</a:t>
            </a:r>
            <a:r>
              <a:rPr lang="en-US" sz="2400" dirty="0"/>
              <a:t> </a:t>
            </a:r>
            <a:r>
              <a:rPr lang="en-US" sz="2400" dirty="0" err="1"/>
              <a:t>trường</a:t>
            </a:r>
            <a:r>
              <a:rPr lang="en-US" sz="2400" dirty="0"/>
              <a:t> </a:t>
            </a:r>
            <a:r>
              <a:rPr lang="en-US" sz="2400" dirty="0" err="1"/>
              <a:t>trong</a:t>
            </a:r>
            <a:r>
              <a:rPr lang="en-US" sz="2400" dirty="0"/>
              <a:t> </a:t>
            </a:r>
            <a:r>
              <a:rPr lang="en-US" sz="2400" dirty="0" err="1"/>
              <a:t>suốt</a:t>
            </a:r>
            <a:r>
              <a:rPr lang="en-US" sz="2400" dirty="0"/>
              <a:t> </a:t>
            </a:r>
            <a:r>
              <a:rPr lang="en-US" sz="2400" dirty="0" err="1"/>
              <a:t>phụ</a:t>
            </a:r>
            <a:r>
              <a:rPr lang="en-US" sz="2400" dirty="0"/>
              <a:t> </a:t>
            </a:r>
            <a:r>
              <a:rPr lang="en-US" sz="2400" dirty="0" err="1"/>
              <a:t>thuộc</a:t>
            </a:r>
            <a:r>
              <a:rPr lang="en-US" sz="2400" dirty="0"/>
              <a:t> </a:t>
            </a:r>
            <a:r>
              <a:rPr lang="en-US" sz="2400" dirty="0" err="1"/>
              <a:t>vào</a:t>
            </a:r>
            <a:r>
              <a:rPr lang="en-US" sz="2400" dirty="0"/>
              <a:t> </a:t>
            </a:r>
            <a:r>
              <a:rPr lang="en-US" sz="2400" dirty="0" err="1">
                <a:solidFill>
                  <a:srgbClr val="FF6600"/>
                </a:solidFill>
              </a:rPr>
              <a:t>màu</a:t>
            </a:r>
            <a:r>
              <a:rPr lang="en-US" sz="2400" dirty="0">
                <a:solidFill>
                  <a:srgbClr val="FF6600"/>
                </a:solidFill>
              </a:rPr>
              <a:t> </a:t>
            </a:r>
            <a:r>
              <a:rPr lang="en-US" sz="2400" dirty="0" err="1">
                <a:solidFill>
                  <a:srgbClr val="FF6600"/>
                </a:solidFill>
              </a:rPr>
              <a:t>sắc</a:t>
            </a:r>
            <a:r>
              <a:rPr lang="en-US" sz="2400" dirty="0">
                <a:solidFill>
                  <a:srgbClr val="FF6600"/>
                </a:solidFill>
              </a:rPr>
              <a:t> </a:t>
            </a:r>
            <a:r>
              <a:rPr lang="en-US" sz="2400" dirty="0" err="1">
                <a:solidFill>
                  <a:srgbClr val="FF6600"/>
                </a:solidFill>
              </a:rPr>
              <a:t>của</a:t>
            </a:r>
            <a:r>
              <a:rPr lang="en-US" sz="2400" dirty="0">
                <a:solidFill>
                  <a:srgbClr val="FF6600"/>
                </a:solidFill>
              </a:rPr>
              <a:t> </a:t>
            </a:r>
            <a:r>
              <a:rPr lang="en-US" sz="2400" dirty="0" err="1">
                <a:solidFill>
                  <a:srgbClr val="FF6600"/>
                </a:solidFill>
              </a:rPr>
              <a:t>ánh</a:t>
            </a:r>
            <a:r>
              <a:rPr lang="en-US" sz="2400" dirty="0">
                <a:solidFill>
                  <a:srgbClr val="FF6600"/>
                </a:solidFill>
              </a:rPr>
              <a:t> </a:t>
            </a:r>
            <a:r>
              <a:rPr lang="en-US" sz="2400" dirty="0" err="1">
                <a:solidFill>
                  <a:srgbClr val="FF6600"/>
                </a:solidFill>
              </a:rPr>
              <a:t>sáng</a:t>
            </a:r>
            <a:r>
              <a:rPr lang="en-US" sz="2400" dirty="0"/>
              <a:t>. </a:t>
            </a:r>
            <a:r>
              <a:rPr lang="en-US" sz="2400" dirty="0" err="1"/>
              <a:t>Cụ</a:t>
            </a:r>
            <a:r>
              <a:rPr lang="en-US" sz="2400" dirty="0"/>
              <a:t> </a:t>
            </a:r>
            <a:r>
              <a:rPr lang="en-US" sz="2400" dirty="0" err="1"/>
              <a:t>thể</a:t>
            </a:r>
            <a:r>
              <a:rPr lang="en-US" sz="2400" dirty="0"/>
              <a:t>:</a:t>
            </a:r>
          </a:p>
          <a:p>
            <a:pPr marL="285750" indent="-285750">
              <a:buFontTx/>
              <a:buChar char="-"/>
            </a:pPr>
            <a:r>
              <a:rPr lang="en-US" sz="2400" i="1" dirty="0">
                <a:solidFill>
                  <a:srgbClr val="FF0000"/>
                </a:solidFill>
              </a:rPr>
              <a:t>n </a:t>
            </a:r>
            <a:r>
              <a:rPr lang="en-US" sz="2400" i="1" dirty="0" err="1">
                <a:solidFill>
                  <a:srgbClr val="FF0000"/>
                </a:solidFill>
              </a:rPr>
              <a:t>đỏ</a:t>
            </a:r>
            <a:r>
              <a:rPr lang="en-US" sz="2400" i="1" dirty="0">
                <a:solidFill>
                  <a:srgbClr val="FF0000"/>
                </a:solidFill>
              </a:rPr>
              <a:t> </a:t>
            </a:r>
            <a:r>
              <a:rPr lang="en-US" sz="2400" i="1" dirty="0"/>
              <a:t>&lt; </a:t>
            </a:r>
            <a:r>
              <a:rPr lang="en-US" sz="2400" i="1" dirty="0">
                <a:solidFill>
                  <a:srgbClr val="FF6600"/>
                </a:solidFill>
              </a:rPr>
              <a:t>n cam </a:t>
            </a:r>
            <a:r>
              <a:rPr lang="en-US" sz="2400" i="1" dirty="0"/>
              <a:t>&lt;  </a:t>
            </a:r>
            <a:r>
              <a:rPr lang="en-US" sz="2400" i="1" dirty="0">
                <a:solidFill>
                  <a:srgbClr val="FFFF00"/>
                </a:solidFill>
              </a:rPr>
              <a:t>n </a:t>
            </a:r>
            <a:r>
              <a:rPr lang="en-US" sz="2400" i="1" dirty="0" err="1">
                <a:solidFill>
                  <a:srgbClr val="FFFF00"/>
                </a:solidFill>
              </a:rPr>
              <a:t>vàng</a:t>
            </a:r>
            <a:r>
              <a:rPr lang="en-US" sz="2400" i="1" dirty="0">
                <a:solidFill>
                  <a:srgbClr val="FFFF00"/>
                </a:solidFill>
              </a:rPr>
              <a:t> </a:t>
            </a:r>
            <a:r>
              <a:rPr lang="en-US" sz="2400" i="1" dirty="0"/>
              <a:t>&lt; </a:t>
            </a:r>
            <a:r>
              <a:rPr lang="en-US" sz="2400" i="1" dirty="0">
                <a:solidFill>
                  <a:srgbClr val="00B050"/>
                </a:solidFill>
              </a:rPr>
              <a:t>n </a:t>
            </a:r>
            <a:r>
              <a:rPr lang="en-US" sz="2400" i="1" dirty="0" err="1">
                <a:solidFill>
                  <a:srgbClr val="00B050"/>
                </a:solidFill>
              </a:rPr>
              <a:t>lục</a:t>
            </a:r>
            <a:r>
              <a:rPr lang="en-US" sz="2400" i="1" dirty="0">
                <a:solidFill>
                  <a:srgbClr val="00B050"/>
                </a:solidFill>
              </a:rPr>
              <a:t> </a:t>
            </a:r>
            <a:r>
              <a:rPr lang="en-US" sz="2400" i="1" dirty="0"/>
              <a:t>&lt; </a:t>
            </a:r>
            <a:r>
              <a:rPr lang="en-US" sz="2400" i="1" dirty="0">
                <a:solidFill>
                  <a:schemeClr val="tx2">
                    <a:lumMod val="60000"/>
                    <a:lumOff val="40000"/>
                  </a:schemeClr>
                </a:solidFill>
              </a:rPr>
              <a:t>n lam </a:t>
            </a:r>
            <a:r>
              <a:rPr lang="en-US" sz="2400" i="1" dirty="0"/>
              <a:t>&lt; </a:t>
            </a:r>
            <a:r>
              <a:rPr lang="en-US" sz="2400" i="1" dirty="0">
                <a:solidFill>
                  <a:schemeClr val="tx2">
                    <a:lumMod val="75000"/>
                  </a:schemeClr>
                </a:solidFill>
              </a:rPr>
              <a:t>n </a:t>
            </a:r>
            <a:r>
              <a:rPr lang="en-US" sz="2400" i="1" dirty="0" err="1">
                <a:solidFill>
                  <a:schemeClr val="tx2">
                    <a:lumMod val="75000"/>
                  </a:schemeClr>
                </a:solidFill>
              </a:rPr>
              <a:t>chàm</a:t>
            </a:r>
            <a:r>
              <a:rPr lang="en-US" sz="2400" i="1" dirty="0">
                <a:solidFill>
                  <a:schemeClr val="tx2">
                    <a:lumMod val="75000"/>
                  </a:schemeClr>
                </a:solidFill>
              </a:rPr>
              <a:t> </a:t>
            </a:r>
            <a:r>
              <a:rPr lang="en-US" sz="2400" i="1" dirty="0"/>
              <a:t>&lt; </a:t>
            </a:r>
            <a:r>
              <a:rPr lang="en-US" sz="2400" i="1" dirty="0">
                <a:solidFill>
                  <a:srgbClr val="7030A0"/>
                </a:solidFill>
              </a:rPr>
              <a:t>n </a:t>
            </a:r>
            <a:r>
              <a:rPr lang="en-US" sz="2400" i="1" dirty="0" err="1">
                <a:solidFill>
                  <a:srgbClr val="7030A0"/>
                </a:solidFill>
              </a:rPr>
              <a:t>tím</a:t>
            </a:r>
            <a:endParaRPr lang="en-US" sz="2400" i="1" dirty="0">
              <a:solidFill>
                <a:srgbClr val="7030A0"/>
              </a:solidFill>
            </a:endParaRPr>
          </a:p>
          <a:p>
            <a:pPr marL="285750" indent="-285750">
              <a:buFontTx/>
              <a:buChar char="-"/>
            </a:pPr>
            <a:endParaRPr lang="en-US" dirty="0"/>
          </a:p>
          <a:p>
            <a:endParaRPr lang="en-US" dirty="0"/>
          </a:p>
          <a:p>
            <a:endParaRPr lang="en-US" sz="2200" dirty="0"/>
          </a:p>
        </p:txBody>
      </p:sp>
      <p:pic>
        <p:nvPicPr>
          <p:cNvPr id="8" name="Picture 7"/>
          <p:cNvPicPr>
            <a:picLocks noChangeAspect="1"/>
          </p:cNvPicPr>
          <p:nvPr/>
        </p:nvPicPr>
        <p:blipFill>
          <a:blip r:embed="rId2"/>
          <a:stretch>
            <a:fillRect/>
          </a:stretch>
        </p:blipFill>
        <p:spPr>
          <a:xfrm>
            <a:off x="533400" y="5666014"/>
            <a:ext cx="3581400" cy="571500"/>
          </a:xfrm>
          <a:prstGeom prst="rect">
            <a:avLst/>
          </a:prstGeom>
        </p:spPr>
      </p:pic>
      <p:pic>
        <p:nvPicPr>
          <p:cNvPr id="6" name="Content Placeholder 5"/>
          <p:cNvPicPr>
            <a:picLocks noGrp="1" noChangeAspect="1"/>
          </p:cNvPicPr>
          <p:nvPr>
            <p:ph idx="1"/>
          </p:nvPr>
        </p:nvPicPr>
        <p:blipFill>
          <a:blip r:embed="rId3"/>
          <a:stretch>
            <a:fillRect/>
          </a:stretch>
        </p:blipFill>
        <p:spPr>
          <a:xfrm>
            <a:off x="4343400" y="0"/>
            <a:ext cx="4800600" cy="6858000"/>
          </a:xfrm>
          <a:prstGeom prst="rect">
            <a:avLst/>
          </a:prstGeom>
        </p:spPr>
      </p:pic>
    </p:spTree>
    <p:extLst>
      <p:ext uri="{BB962C8B-B14F-4D97-AF65-F5344CB8AC3E}">
        <p14:creationId xmlns:p14="http://schemas.microsoft.com/office/powerpoint/2010/main" val="1067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b="1" dirty="0">
                <a:solidFill>
                  <a:srgbClr val="C00000"/>
                </a:solidFill>
              </a:rPr>
              <a:t>IV. </a:t>
            </a:r>
            <a:r>
              <a:rPr lang="en-US" b="1" dirty="0" err="1">
                <a:solidFill>
                  <a:srgbClr val="C00000"/>
                </a:solidFill>
              </a:rPr>
              <a:t>Ứng</a:t>
            </a:r>
            <a:r>
              <a:rPr lang="en-US" b="1" dirty="0">
                <a:solidFill>
                  <a:srgbClr val="C00000"/>
                </a:solidFill>
              </a:rPr>
              <a:t> </a:t>
            </a:r>
            <a:r>
              <a:rPr lang="en-US" b="1" dirty="0" err="1">
                <a:solidFill>
                  <a:srgbClr val="C00000"/>
                </a:solidFill>
              </a:rPr>
              <a:t>Dụng</a:t>
            </a:r>
            <a:endParaRPr lang="en-US" b="1" dirty="0">
              <a:solidFill>
                <a:srgbClr val="C00000"/>
              </a:solidFill>
            </a:endParaRPr>
          </a:p>
        </p:txBody>
      </p:sp>
      <p:pic>
        <p:nvPicPr>
          <p:cNvPr id="7" name="Picture 6"/>
          <p:cNvPicPr>
            <a:picLocks noChangeAspect="1"/>
          </p:cNvPicPr>
          <p:nvPr/>
        </p:nvPicPr>
        <p:blipFill>
          <a:blip r:embed="rId2"/>
          <a:stretch>
            <a:fillRect/>
          </a:stretch>
        </p:blipFill>
        <p:spPr>
          <a:xfrm>
            <a:off x="1" y="1600200"/>
            <a:ext cx="4495800" cy="4724400"/>
          </a:xfrm>
          <a:prstGeom prst="rect">
            <a:avLst/>
          </a:prstGeom>
        </p:spPr>
      </p:pic>
      <p:pic>
        <p:nvPicPr>
          <p:cNvPr id="9" name="Picture 8"/>
          <p:cNvPicPr>
            <a:picLocks noChangeAspect="1"/>
          </p:cNvPicPr>
          <p:nvPr/>
        </p:nvPicPr>
        <p:blipFill>
          <a:blip r:embed="rId3"/>
          <a:stretch>
            <a:fillRect/>
          </a:stretch>
        </p:blipFill>
        <p:spPr>
          <a:xfrm>
            <a:off x="4876800" y="1600200"/>
            <a:ext cx="4267200" cy="4724400"/>
          </a:xfrm>
          <a:prstGeom prst="rect">
            <a:avLst/>
          </a:prstGeom>
        </p:spPr>
      </p:pic>
    </p:spTree>
    <p:extLst>
      <p:ext uri="{BB962C8B-B14F-4D97-AF65-F5344CB8AC3E}">
        <p14:creationId xmlns:p14="http://schemas.microsoft.com/office/powerpoint/2010/main" val="1305879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371600" y="685800"/>
            <a:ext cx="6629400" cy="4648200"/>
          </a:xfrm>
          <a:prstGeom prst="rect">
            <a:avLst/>
          </a:prstGeom>
        </p:spPr>
      </p:pic>
      <p:sp>
        <p:nvSpPr>
          <p:cNvPr id="9" name="TextBox 8"/>
          <p:cNvSpPr txBox="1"/>
          <p:nvPr/>
        </p:nvSpPr>
        <p:spPr>
          <a:xfrm>
            <a:off x="1371600" y="5562600"/>
            <a:ext cx="6629400" cy="646331"/>
          </a:xfrm>
          <a:prstGeom prst="rect">
            <a:avLst/>
          </a:prstGeom>
          <a:noFill/>
        </p:spPr>
        <p:txBody>
          <a:bodyPr wrap="square" rtlCol="0">
            <a:spAutoFit/>
          </a:bodyPr>
          <a:lstStyle/>
          <a:p>
            <a:pPr algn="ctr"/>
            <a:r>
              <a:rPr lang="en-US" sz="3600" b="1" dirty="0" err="1">
                <a:solidFill>
                  <a:srgbClr val="C00000"/>
                </a:solidFill>
                <a:latin typeface="Cambria Math" panose="02040503050406030204" pitchFamily="18" charset="0"/>
                <a:ea typeface="Cambria Math" panose="02040503050406030204" pitchFamily="18" charset="0"/>
              </a:rPr>
              <a:t>Máy</a:t>
            </a:r>
            <a:r>
              <a:rPr lang="en-US" sz="3600" b="1" dirty="0">
                <a:solidFill>
                  <a:srgbClr val="C00000"/>
                </a:solidFill>
                <a:latin typeface="Cambria Math" panose="02040503050406030204" pitchFamily="18" charset="0"/>
                <a:ea typeface="Cambria Math" panose="02040503050406030204" pitchFamily="18" charset="0"/>
              </a:rPr>
              <a:t> </a:t>
            </a:r>
            <a:r>
              <a:rPr lang="en-US" sz="3600" b="1" dirty="0" err="1">
                <a:solidFill>
                  <a:srgbClr val="C00000"/>
                </a:solidFill>
                <a:latin typeface="Cambria Math" panose="02040503050406030204" pitchFamily="18" charset="0"/>
                <a:ea typeface="Cambria Math" panose="02040503050406030204" pitchFamily="18" charset="0"/>
              </a:rPr>
              <a:t>quang</a:t>
            </a:r>
            <a:r>
              <a:rPr lang="en-US" sz="3600" b="1" dirty="0">
                <a:solidFill>
                  <a:srgbClr val="C00000"/>
                </a:solidFill>
                <a:latin typeface="Cambria Math" panose="02040503050406030204" pitchFamily="18" charset="0"/>
                <a:ea typeface="Cambria Math" panose="02040503050406030204" pitchFamily="18" charset="0"/>
              </a:rPr>
              <a:t> </a:t>
            </a:r>
            <a:r>
              <a:rPr lang="en-US" sz="3600" b="1" dirty="0" err="1">
                <a:solidFill>
                  <a:srgbClr val="C00000"/>
                </a:solidFill>
                <a:latin typeface="Cambria Math" panose="02040503050406030204" pitchFamily="18" charset="0"/>
                <a:ea typeface="Cambria Math" panose="02040503050406030204" pitchFamily="18" charset="0"/>
              </a:rPr>
              <a:t>phổ</a:t>
            </a:r>
            <a:endParaRPr lang="en-US" sz="3600" b="1"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562560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3810000" cy="762000"/>
          </a:xfrm>
        </p:spPr>
        <p:txBody>
          <a:bodyPr>
            <a:normAutofit/>
          </a:bodyPr>
          <a:lstStyle/>
          <a:p>
            <a:r>
              <a:rPr lang="en-US" sz="3600" i="1" dirty="0">
                <a:solidFill>
                  <a:srgbClr val="FF0000"/>
                </a:solidFill>
              </a:rPr>
              <a:t>C</a:t>
            </a:r>
            <a:r>
              <a:rPr lang="en-US" sz="3600" i="1" dirty="0">
                <a:solidFill>
                  <a:srgbClr val="FF6600"/>
                </a:solidFill>
              </a:rPr>
              <a:t>Ầ</a:t>
            </a:r>
            <a:r>
              <a:rPr lang="en-US" sz="3600" i="1" dirty="0">
                <a:solidFill>
                  <a:srgbClr val="FFCC00"/>
                </a:solidFill>
              </a:rPr>
              <a:t>U</a:t>
            </a:r>
            <a:r>
              <a:rPr lang="en-US" sz="3600" i="1" dirty="0"/>
              <a:t> </a:t>
            </a:r>
            <a:r>
              <a:rPr lang="en-US" sz="3600" i="1" dirty="0">
                <a:solidFill>
                  <a:srgbClr val="00B050"/>
                </a:solidFill>
              </a:rPr>
              <a:t>V</a:t>
            </a:r>
            <a:r>
              <a:rPr lang="en-US" sz="3600" i="1" dirty="0">
                <a:solidFill>
                  <a:schemeClr val="tx2">
                    <a:lumMod val="60000"/>
                    <a:lumOff val="40000"/>
                  </a:schemeClr>
                </a:solidFill>
              </a:rPr>
              <a:t>Ồ</a:t>
            </a:r>
            <a:r>
              <a:rPr lang="en-US" sz="3600" i="1" dirty="0">
                <a:solidFill>
                  <a:schemeClr val="accent4">
                    <a:lumMod val="75000"/>
                  </a:schemeClr>
                </a:solidFill>
              </a:rPr>
              <a:t>N</a:t>
            </a:r>
            <a:r>
              <a:rPr lang="en-US" sz="3600" i="1" dirty="0">
                <a:solidFill>
                  <a:schemeClr val="accent2">
                    <a:lumMod val="75000"/>
                  </a:schemeClr>
                </a:solidFill>
              </a:rPr>
              <a:t>G</a:t>
            </a:r>
            <a:r>
              <a:rPr lang="en-US" sz="3600" i="1" dirty="0"/>
              <a:t> LÀ GÌ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0"/>
            <a:ext cx="4876799" cy="6858000"/>
          </a:xfrm>
        </p:spPr>
      </p:pic>
      <p:sp>
        <p:nvSpPr>
          <p:cNvPr id="6" name="Text Placeholder 5"/>
          <p:cNvSpPr>
            <a:spLocks noGrp="1"/>
          </p:cNvSpPr>
          <p:nvPr>
            <p:ph type="body" sz="half" idx="2"/>
          </p:nvPr>
        </p:nvSpPr>
        <p:spPr>
          <a:xfrm>
            <a:off x="152400" y="457200"/>
            <a:ext cx="3886200" cy="6400800"/>
          </a:xfrm>
        </p:spPr>
        <p:txBody>
          <a:bodyPr>
            <a:noAutofit/>
          </a:bodyPr>
          <a:lstStyle/>
          <a:p>
            <a:pPr marL="342900" indent="-342900" algn="just">
              <a:buFontTx/>
              <a:buChar char="-"/>
            </a:pPr>
            <a:endParaRPr lang="en-US" sz="2000" dirty="0">
              <a:cs typeface="Calibri" pitchFamily="34" charset="0"/>
            </a:endParaRPr>
          </a:p>
          <a:p>
            <a:pPr marL="342900" indent="-342900" algn="just">
              <a:buFontTx/>
              <a:buChar char="-"/>
            </a:pPr>
            <a:r>
              <a:rPr lang="en-US" sz="1800" dirty="0" err="1">
                <a:cs typeface="Calibri" pitchFamily="34" charset="0"/>
              </a:rPr>
              <a:t>Là</a:t>
            </a:r>
            <a:r>
              <a:rPr lang="en-US" sz="1800" dirty="0">
                <a:cs typeface="Calibri" pitchFamily="34" charset="0"/>
              </a:rPr>
              <a:t> </a:t>
            </a:r>
            <a:r>
              <a:rPr lang="en-US" sz="1800" dirty="0" err="1">
                <a:cs typeface="Calibri" pitchFamily="34" charset="0"/>
              </a:rPr>
              <a:t>hiện</a:t>
            </a:r>
            <a:r>
              <a:rPr lang="en-US" sz="1800" dirty="0">
                <a:cs typeface="Calibri" pitchFamily="34" charset="0"/>
              </a:rPr>
              <a:t> </a:t>
            </a:r>
            <a:r>
              <a:rPr lang="en-US" sz="1800" dirty="0" err="1">
                <a:cs typeface="Calibri" pitchFamily="34" charset="0"/>
              </a:rPr>
              <a:t>tượng</a:t>
            </a:r>
            <a:r>
              <a:rPr lang="en-US" sz="1800" dirty="0">
                <a:cs typeface="Calibri" pitchFamily="34" charset="0"/>
              </a:rPr>
              <a:t> </a:t>
            </a:r>
            <a:r>
              <a:rPr lang="en-US" sz="1800" u="sng" dirty="0" err="1">
                <a:solidFill>
                  <a:srgbClr val="C00000"/>
                </a:solidFill>
                <a:cs typeface="Calibri" pitchFamily="34" charset="0"/>
              </a:rPr>
              <a:t>tán</a:t>
            </a:r>
            <a:r>
              <a:rPr lang="en-US" sz="1800" u="sng" dirty="0">
                <a:solidFill>
                  <a:srgbClr val="C00000"/>
                </a:solidFill>
                <a:cs typeface="Calibri" pitchFamily="34" charset="0"/>
              </a:rPr>
              <a:t> </a:t>
            </a:r>
            <a:r>
              <a:rPr lang="en-US" sz="1800" u="sng" dirty="0" err="1">
                <a:solidFill>
                  <a:srgbClr val="C00000"/>
                </a:solidFill>
                <a:cs typeface="Calibri" pitchFamily="34" charset="0"/>
              </a:rPr>
              <a:t>sắc</a:t>
            </a:r>
            <a:r>
              <a:rPr lang="en-US" sz="1800" u="sng" dirty="0">
                <a:solidFill>
                  <a:srgbClr val="C00000"/>
                </a:solidFill>
                <a:cs typeface="Calibri" pitchFamily="34" charset="0"/>
              </a:rPr>
              <a:t> </a:t>
            </a:r>
            <a:r>
              <a:rPr lang="en-US" sz="1800" u="sng" dirty="0" err="1">
                <a:solidFill>
                  <a:srgbClr val="C00000"/>
                </a:solidFill>
                <a:cs typeface="Calibri" pitchFamily="34" charset="0"/>
              </a:rPr>
              <a:t>của</a:t>
            </a:r>
            <a:r>
              <a:rPr lang="en-US" sz="1800" u="sng" dirty="0">
                <a:solidFill>
                  <a:srgbClr val="C00000"/>
                </a:solidFill>
                <a:cs typeface="Calibri" pitchFamily="34" charset="0"/>
              </a:rPr>
              <a:t> </a:t>
            </a:r>
            <a:r>
              <a:rPr lang="en-US" sz="1800" u="sng" dirty="0" err="1">
                <a:solidFill>
                  <a:srgbClr val="C00000"/>
                </a:solidFill>
                <a:cs typeface="Calibri" pitchFamily="34" charset="0"/>
              </a:rPr>
              <a:t>các</a:t>
            </a:r>
            <a:r>
              <a:rPr lang="en-US" sz="1800" u="sng" dirty="0">
                <a:solidFill>
                  <a:srgbClr val="C00000"/>
                </a:solidFill>
                <a:cs typeface="Calibri" pitchFamily="34" charset="0"/>
              </a:rPr>
              <a:t> </a:t>
            </a:r>
            <a:r>
              <a:rPr lang="en-US" sz="1800" u="sng" dirty="0" err="1">
                <a:solidFill>
                  <a:srgbClr val="C00000"/>
                </a:solidFill>
                <a:cs typeface="Calibri" pitchFamily="34" charset="0"/>
              </a:rPr>
              <a:t>ánh</a:t>
            </a:r>
            <a:r>
              <a:rPr lang="en-US" sz="1800" u="sng" dirty="0">
                <a:solidFill>
                  <a:srgbClr val="C00000"/>
                </a:solidFill>
                <a:cs typeface="Calibri" pitchFamily="34" charset="0"/>
              </a:rPr>
              <a:t> </a:t>
            </a:r>
            <a:r>
              <a:rPr lang="en-US" sz="1800" u="sng" dirty="0" err="1">
                <a:solidFill>
                  <a:srgbClr val="C00000"/>
                </a:solidFill>
                <a:cs typeface="Calibri" pitchFamily="34" charset="0"/>
              </a:rPr>
              <a:t>sáng</a:t>
            </a:r>
            <a:r>
              <a:rPr lang="en-US" sz="1800" u="sng" dirty="0">
                <a:solidFill>
                  <a:srgbClr val="C00000"/>
                </a:solidFill>
                <a:cs typeface="Calibri" pitchFamily="34" charset="0"/>
              </a:rPr>
              <a:t> </a:t>
            </a:r>
            <a:r>
              <a:rPr lang="en-US" sz="1800" dirty="0" err="1">
                <a:cs typeface="Calibri" pitchFamily="34" charset="0"/>
              </a:rPr>
              <a:t>từ</a:t>
            </a:r>
            <a:r>
              <a:rPr lang="en-US" sz="1800" dirty="0">
                <a:cs typeface="Calibri" pitchFamily="34" charset="0"/>
              </a:rPr>
              <a:t> </a:t>
            </a:r>
            <a:r>
              <a:rPr lang="en-US" sz="1800" dirty="0" err="1">
                <a:cs typeface="Calibri" pitchFamily="34" charset="0"/>
              </a:rPr>
              <a:t>Mặt</a:t>
            </a:r>
            <a:r>
              <a:rPr lang="en-US" sz="1800" dirty="0">
                <a:cs typeface="Calibri" pitchFamily="34" charset="0"/>
              </a:rPr>
              <a:t> </a:t>
            </a:r>
            <a:r>
              <a:rPr lang="en-US" sz="1800" dirty="0" err="1">
                <a:cs typeface="Calibri" pitchFamily="34" charset="0"/>
              </a:rPr>
              <a:t>trời</a:t>
            </a:r>
            <a:r>
              <a:rPr lang="en-US" sz="1800" dirty="0">
                <a:cs typeface="Calibri" pitchFamily="34" charset="0"/>
              </a:rPr>
              <a:t> </a:t>
            </a:r>
            <a:r>
              <a:rPr lang="en-US" sz="1800" dirty="0" err="1">
                <a:cs typeface="Calibri" pitchFamily="34" charset="0"/>
              </a:rPr>
              <a:t>khi</a:t>
            </a:r>
            <a:r>
              <a:rPr lang="en-US" sz="1800" dirty="0">
                <a:cs typeface="Calibri" pitchFamily="34" charset="0"/>
              </a:rPr>
              <a:t> </a:t>
            </a:r>
            <a:r>
              <a:rPr lang="en-US" sz="1800" dirty="0" err="1">
                <a:cs typeface="Calibri" pitchFamily="34" charset="0"/>
              </a:rPr>
              <a:t>khúc</a:t>
            </a:r>
            <a:r>
              <a:rPr lang="en-US" sz="1800" dirty="0">
                <a:cs typeface="Calibri" pitchFamily="34" charset="0"/>
              </a:rPr>
              <a:t> </a:t>
            </a:r>
            <a:r>
              <a:rPr lang="en-US" sz="1800" dirty="0" err="1">
                <a:cs typeface="Calibri" pitchFamily="34" charset="0"/>
              </a:rPr>
              <a:t>xạ</a:t>
            </a:r>
            <a:r>
              <a:rPr lang="en-US" sz="1800" dirty="0">
                <a:cs typeface="Calibri" pitchFamily="34" charset="0"/>
              </a:rPr>
              <a:t> qua </a:t>
            </a:r>
            <a:r>
              <a:rPr lang="en-US" sz="1800" dirty="0" err="1">
                <a:cs typeface="Calibri" pitchFamily="34" charset="0"/>
              </a:rPr>
              <a:t>các</a:t>
            </a:r>
            <a:r>
              <a:rPr lang="en-US" sz="1800" dirty="0">
                <a:cs typeface="Calibri" pitchFamily="34" charset="0"/>
              </a:rPr>
              <a:t> </a:t>
            </a:r>
            <a:r>
              <a:rPr lang="en-US" sz="1800" dirty="0" err="1">
                <a:cs typeface="Calibri" pitchFamily="34" charset="0"/>
              </a:rPr>
              <a:t>giọt</a:t>
            </a:r>
            <a:r>
              <a:rPr lang="en-US" sz="1800" dirty="0">
                <a:cs typeface="Calibri" pitchFamily="34" charset="0"/>
              </a:rPr>
              <a:t> </a:t>
            </a:r>
            <a:r>
              <a:rPr lang="en-US" sz="1800" dirty="0" err="1">
                <a:cs typeface="Calibri" pitchFamily="34" charset="0"/>
              </a:rPr>
              <a:t>nước</a:t>
            </a:r>
            <a:r>
              <a:rPr lang="en-US" sz="1800" dirty="0">
                <a:cs typeface="Calibri" pitchFamily="34" charset="0"/>
              </a:rPr>
              <a:t> </a:t>
            </a:r>
            <a:r>
              <a:rPr lang="en-US" sz="1800" dirty="0" err="1">
                <a:cs typeface="Calibri" pitchFamily="34" charset="0"/>
              </a:rPr>
              <a:t>mưa</a:t>
            </a:r>
            <a:r>
              <a:rPr lang="en-US" sz="1800" dirty="0">
                <a:cs typeface="Calibri" pitchFamily="34" charset="0"/>
              </a:rPr>
              <a:t>.</a:t>
            </a:r>
          </a:p>
          <a:p>
            <a:pPr marL="342900" indent="-342900" algn="just">
              <a:buFontTx/>
              <a:buChar char="-"/>
            </a:pPr>
            <a:r>
              <a:rPr lang="vi-VN" sz="1600" dirty="0">
                <a:cs typeface="Calibri" panose="020F0502020204030204" pitchFamily="34" charset="0"/>
              </a:rPr>
              <a:t>Khi </a:t>
            </a:r>
            <a:r>
              <a:rPr lang="vi-VN" sz="1600" dirty="0">
                <a:cs typeface="Calibri" panose="020F0502020204030204" pitchFamily="34" charset="0"/>
                <a:hlinkClick r:id="rId3" tooltip="Ánh sáng"/>
              </a:rPr>
              <a:t>ánh sáng</a:t>
            </a:r>
            <a:r>
              <a:rPr lang="vi-VN" sz="1600" dirty="0">
                <a:cs typeface="Calibri" panose="020F0502020204030204" pitchFamily="34" charset="0"/>
              </a:rPr>
              <a:t> </a:t>
            </a:r>
            <a:r>
              <a:rPr lang="vi-VN" sz="1600" dirty="0">
                <a:cs typeface="Calibri" panose="020F0502020204030204" pitchFamily="34" charset="0"/>
                <a:hlinkClick r:id="rId4" tooltip="Mặt Trời"/>
              </a:rPr>
              <a:t>mặt trời</a:t>
            </a:r>
            <a:r>
              <a:rPr lang="vi-VN" sz="1600" dirty="0">
                <a:cs typeface="Calibri" panose="020F0502020204030204" pitchFamily="34" charset="0"/>
              </a:rPr>
              <a:t> gặp hạt mưa, một phần ánh sáng bị phản xạ và phần còn lại đi vào hạt mưa. Ánh sáng bị </a:t>
            </a:r>
            <a:r>
              <a:rPr lang="vi-VN" sz="1600" dirty="0">
                <a:cs typeface="Calibri" panose="020F0502020204030204" pitchFamily="34" charset="0"/>
                <a:hlinkClick r:id="rId5" tooltip="Khúc xạ"/>
              </a:rPr>
              <a:t>khúc xạ</a:t>
            </a:r>
            <a:r>
              <a:rPr lang="vi-VN" sz="1600" dirty="0">
                <a:cs typeface="Calibri" panose="020F0502020204030204" pitchFamily="34" charset="0"/>
              </a:rPr>
              <a:t> ở bề mặt của hạt </a:t>
            </a:r>
            <a:r>
              <a:rPr lang="vi-VN" sz="1600" dirty="0">
                <a:cs typeface="Calibri" panose="020F0502020204030204" pitchFamily="34" charset="0"/>
                <a:hlinkClick r:id="rId6" tooltip="Mưa"/>
              </a:rPr>
              <a:t>mưa</a:t>
            </a:r>
            <a:r>
              <a:rPr lang="vi-VN" sz="1600" dirty="0">
                <a:cs typeface="Calibri" panose="020F0502020204030204" pitchFamily="34" charset="0"/>
              </a:rPr>
              <a:t>. Khi ánh sáng này chiếu vào mặt sau của hạt mưa, một số ánh sáng bị phản xạ khỏi mặt sau. Khi ánh sáng phản xạ bên trong chạm tới bề mặt một lần nữa, một lần nữa một số bị phản xạ bên trong và một số bị khúc xạ khi nó thoát ra. (Ánh sáng phản xạ từ giọt nước, thoát ra từ phía sau hoặc tiếp tục </a:t>
            </a:r>
            <a:r>
              <a:rPr lang="vi-VN" sz="1600" dirty="0">
                <a:cs typeface="Calibri" panose="020F0502020204030204" pitchFamily="34" charset="0"/>
                <a:hlinkClick r:id="rId7" tooltip="Phản xạ"/>
              </a:rPr>
              <a:t>phản xạ</a:t>
            </a:r>
            <a:r>
              <a:rPr lang="vi-VN" sz="1600" dirty="0">
                <a:cs typeface="Calibri" panose="020F0502020204030204" pitchFamily="34" charset="0"/>
              </a:rPr>
              <a:t> xung quanh bên trong giọt nước sau lần chạm thứ hai với bề mặt, không liên quan đến sự hình thành của cầu vồng chính.)</a:t>
            </a:r>
            <a:endParaRPr lang="en-US" sz="1600" dirty="0">
              <a:cs typeface="Calibri" pitchFamily="34" charset="0"/>
            </a:endParaRPr>
          </a:p>
        </p:txBody>
      </p:sp>
    </p:spTree>
    <p:extLst>
      <p:ext uri="{BB962C8B-B14F-4D97-AF65-F5344CB8AC3E}">
        <p14:creationId xmlns:p14="http://schemas.microsoft.com/office/powerpoint/2010/main" val="31606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7166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err="1">
                <a:solidFill>
                  <a:srgbClr val="C00000"/>
                </a:solidFill>
              </a:rPr>
              <a:t>Mục</a:t>
            </a:r>
            <a:r>
              <a:rPr lang="en-US" sz="5400" b="1" i="1" dirty="0">
                <a:solidFill>
                  <a:srgbClr val="C00000"/>
                </a:solidFill>
              </a:rPr>
              <a:t> </a:t>
            </a:r>
            <a:r>
              <a:rPr lang="en-US" sz="5400" b="1" i="1" dirty="0" err="1">
                <a:solidFill>
                  <a:srgbClr val="C00000"/>
                </a:solidFill>
              </a:rPr>
              <a:t>Lục</a:t>
            </a:r>
            <a:endParaRPr lang="en-US" sz="5400" b="1" i="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17026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46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417638"/>
          </a:xfrm>
        </p:spPr>
        <p:txBody>
          <a:bodyPr>
            <a:normAutofit/>
          </a:bodyPr>
          <a:lstStyle/>
          <a:p>
            <a:pPr algn="l"/>
            <a:r>
              <a:rPr lang="en-US" sz="3200" b="1" dirty="0">
                <a:solidFill>
                  <a:srgbClr val="C00000"/>
                </a:solidFill>
              </a:rPr>
              <a:t>I. </a:t>
            </a:r>
            <a:r>
              <a:rPr lang="en-US" sz="3200" b="1" dirty="0" err="1">
                <a:solidFill>
                  <a:srgbClr val="C00000"/>
                </a:solidFill>
              </a:rPr>
              <a:t>Thí</a:t>
            </a:r>
            <a:r>
              <a:rPr lang="en-US" sz="3200" b="1" dirty="0">
                <a:solidFill>
                  <a:srgbClr val="C00000"/>
                </a:solidFill>
              </a:rPr>
              <a:t> </a:t>
            </a:r>
            <a:r>
              <a:rPr lang="en-US" sz="3200" b="1" dirty="0" err="1">
                <a:solidFill>
                  <a:srgbClr val="C00000"/>
                </a:solidFill>
              </a:rPr>
              <a:t>nghiệm</a:t>
            </a:r>
            <a:r>
              <a:rPr lang="en-US" sz="3200" b="1" dirty="0">
                <a:solidFill>
                  <a:srgbClr val="C00000"/>
                </a:solidFill>
              </a:rPr>
              <a:t> </a:t>
            </a:r>
            <a:r>
              <a:rPr lang="en-US" sz="3200" b="1" dirty="0" err="1">
                <a:solidFill>
                  <a:srgbClr val="C00000"/>
                </a:solidFill>
              </a:rPr>
              <a:t>về</a:t>
            </a:r>
            <a:r>
              <a:rPr lang="en-US" sz="3200" b="1" dirty="0">
                <a:solidFill>
                  <a:srgbClr val="C00000"/>
                </a:solidFill>
              </a:rPr>
              <a:t> </a:t>
            </a:r>
            <a:r>
              <a:rPr lang="en-US" sz="3200" b="1" dirty="0" err="1">
                <a:solidFill>
                  <a:srgbClr val="C00000"/>
                </a:solidFill>
              </a:rPr>
              <a:t>sự</a:t>
            </a:r>
            <a:r>
              <a:rPr lang="en-US" sz="3200" b="1" dirty="0">
                <a:solidFill>
                  <a:srgbClr val="C00000"/>
                </a:solidFill>
              </a:rPr>
              <a:t> </a:t>
            </a:r>
            <a:r>
              <a:rPr lang="en-US" sz="3200" b="1" dirty="0" err="1">
                <a:solidFill>
                  <a:srgbClr val="C00000"/>
                </a:solidFill>
              </a:rPr>
              <a:t>tán</a:t>
            </a:r>
            <a:r>
              <a:rPr lang="en-US" sz="3200" b="1" dirty="0">
                <a:solidFill>
                  <a:srgbClr val="C00000"/>
                </a:solidFill>
              </a:rPr>
              <a:t> </a:t>
            </a:r>
            <a:r>
              <a:rPr lang="en-US" sz="3200" b="1" dirty="0" err="1">
                <a:solidFill>
                  <a:srgbClr val="C00000"/>
                </a:solidFill>
              </a:rPr>
              <a:t>sắc</a:t>
            </a:r>
            <a:r>
              <a:rPr lang="en-US" sz="3200" b="1" dirty="0">
                <a:solidFill>
                  <a:srgbClr val="C00000"/>
                </a:solidFill>
              </a:rPr>
              <a:t> </a:t>
            </a:r>
            <a:r>
              <a:rPr lang="en-US" sz="3200" b="1" dirty="0" err="1">
                <a:solidFill>
                  <a:srgbClr val="C00000"/>
                </a:solidFill>
              </a:rPr>
              <a:t>ánh</a:t>
            </a:r>
            <a:r>
              <a:rPr lang="en-US" sz="3200" b="1" dirty="0">
                <a:solidFill>
                  <a:srgbClr val="C00000"/>
                </a:solidFill>
              </a:rPr>
              <a:t> </a:t>
            </a:r>
            <a:r>
              <a:rPr lang="en-US" sz="3200" b="1" dirty="0" err="1">
                <a:solidFill>
                  <a:srgbClr val="C00000"/>
                </a:solidFill>
              </a:rPr>
              <a:t>sáng</a:t>
            </a:r>
            <a:r>
              <a:rPr lang="en-US" sz="3200" b="1" dirty="0">
                <a:solidFill>
                  <a:srgbClr val="C00000"/>
                </a:solidFill>
              </a:rPr>
              <a:t> </a:t>
            </a:r>
            <a:r>
              <a:rPr lang="en-US" sz="3200" b="1" dirty="0" err="1">
                <a:solidFill>
                  <a:srgbClr val="C00000"/>
                </a:solidFill>
              </a:rPr>
              <a:t>của</a:t>
            </a:r>
            <a:r>
              <a:rPr lang="en-US" sz="3200" b="1" dirty="0">
                <a:solidFill>
                  <a:srgbClr val="C00000"/>
                </a:solidFill>
              </a:rPr>
              <a:t> Newton </a:t>
            </a:r>
          </a:p>
        </p:txBody>
      </p:sp>
      <p:pic>
        <p:nvPicPr>
          <p:cNvPr id="4" name="Picture 3"/>
          <p:cNvPicPr>
            <a:picLocks noChangeAspect="1"/>
          </p:cNvPicPr>
          <p:nvPr/>
        </p:nvPicPr>
        <p:blipFill>
          <a:blip r:embed="rId2"/>
          <a:stretch>
            <a:fillRect/>
          </a:stretch>
        </p:blipFill>
        <p:spPr>
          <a:xfrm>
            <a:off x="304800" y="1219200"/>
            <a:ext cx="8458200" cy="5440362"/>
          </a:xfrm>
          <a:prstGeom prst="rect">
            <a:avLst/>
          </a:prstGeom>
        </p:spPr>
      </p:pic>
    </p:spTree>
    <p:extLst>
      <p:ext uri="{BB962C8B-B14F-4D97-AF65-F5344CB8AC3E}">
        <p14:creationId xmlns:p14="http://schemas.microsoft.com/office/powerpoint/2010/main" val="2686228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429491"/>
            <a:ext cx="7924800" cy="1752600"/>
          </a:xfrm>
        </p:spPr>
        <p:txBody>
          <a:bodyPr>
            <a:normAutofit/>
          </a:bodyPr>
          <a:lstStyle/>
          <a:p>
            <a:r>
              <a:rPr lang="en-US" sz="3200" b="1" dirty="0">
                <a:solidFill>
                  <a:srgbClr val="C00000"/>
                </a:solidFill>
              </a:rPr>
              <a:t>1. </a:t>
            </a:r>
            <a:r>
              <a:rPr lang="en-US" sz="3200" b="1" dirty="0" err="1">
                <a:solidFill>
                  <a:srgbClr val="C00000"/>
                </a:solidFill>
              </a:rPr>
              <a:t>Thí</a:t>
            </a:r>
            <a:r>
              <a:rPr lang="en-US" sz="3200" b="1" dirty="0">
                <a:solidFill>
                  <a:srgbClr val="C00000"/>
                </a:solidFill>
              </a:rPr>
              <a:t> </a:t>
            </a:r>
            <a:r>
              <a:rPr lang="en-US" sz="3200" b="1" dirty="0" err="1">
                <a:solidFill>
                  <a:srgbClr val="C00000"/>
                </a:solidFill>
              </a:rPr>
              <a:t>nghiệm</a:t>
            </a:r>
            <a:endParaRPr lang="en-US" sz="3200" b="1" dirty="0">
              <a:solidFill>
                <a:srgbClr val="C0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47800"/>
            <a:ext cx="7924800" cy="5029200"/>
          </a:xfrm>
        </p:spPr>
      </p:pic>
    </p:spTree>
    <p:extLst>
      <p:ext uri="{BB962C8B-B14F-4D97-AF65-F5344CB8AC3E}">
        <p14:creationId xmlns:p14="http://schemas.microsoft.com/office/powerpoint/2010/main" val="424002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0"/>
            <a:ext cx="4191000" cy="6858000"/>
          </a:xfrm>
        </p:spPr>
        <p:txBody>
          <a:bodyPr/>
          <a:lstStyle/>
          <a:p>
            <a:r>
              <a:rPr lang="en-US" sz="3200" b="1" dirty="0">
                <a:solidFill>
                  <a:srgbClr val="C00000"/>
                </a:solidFill>
              </a:rPr>
              <a:t>2. </a:t>
            </a:r>
            <a:r>
              <a:rPr lang="en-US" sz="3200" b="1" dirty="0" err="1">
                <a:solidFill>
                  <a:srgbClr val="C00000"/>
                </a:solidFill>
              </a:rPr>
              <a:t>Định</a:t>
            </a:r>
            <a:r>
              <a:rPr lang="en-US" sz="3200" b="1" dirty="0">
                <a:solidFill>
                  <a:srgbClr val="C00000"/>
                </a:solidFill>
              </a:rPr>
              <a:t> </a:t>
            </a:r>
            <a:r>
              <a:rPr lang="en-US" sz="3200" b="1" dirty="0" err="1">
                <a:solidFill>
                  <a:srgbClr val="C00000"/>
                </a:solidFill>
              </a:rPr>
              <a:t>nghĩa</a:t>
            </a:r>
            <a:endParaRPr lang="en-US" sz="3200" b="1" dirty="0">
              <a:solidFill>
                <a:srgbClr val="C00000"/>
              </a:solidFill>
            </a:endParaRPr>
          </a:p>
          <a:p>
            <a:r>
              <a:rPr lang="vi-VN" sz="2800" b="1" dirty="0"/>
              <a:t>– </a:t>
            </a:r>
            <a:r>
              <a:rPr lang="vi-VN" sz="2600" dirty="0">
                <a:solidFill>
                  <a:srgbClr val="FF6600"/>
                </a:solidFill>
              </a:rPr>
              <a:t>Sự phân tích chùm sáng phức tạp </a:t>
            </a:r>
            <a:r>
              <a:rPr lang="vi-VN" sz="2600" dirty="0"/>
              <a:t>thành </a:t>
            </a:r>
            <a:r>
              <a:rPr lang="vi-VN" sz="2600" dirty="0">
                <a:solidFill>
                  <a:srgbClr val="FF6600"/>
                </a:solidFill>
              </a:rPr>
              <a:t>những thành phần đơn sắc khác nhau </a:t>
            </a:r>
            <a:r>
              <a:rPr lang="vi-VN" sz="2600" dirty="0"/>
              <a:t>gọi là </a:t>
            </a:r>
            <a:r>
              <a:rPr lang="vi-VN" sz="2600" dirty="0">
                <a:solidFill>
                  <a:srgbClr val="FF0000"/>
                </a:solidFill>
              </a:rPr>
              <a:t>sự tán sắc ánh sáng.</a:t>
            </a:r>
          </a:p>
          <a:p>
            <a:r>
              <a:rPr lang="vi-VN" sz="2600" dirty="0"/>
              <a:t>– Tán sắc ánh sáng </a:t>
            </a:r>
            <a:r>
              <a:rPr lang="vi-VN" sz="2600" dirty="0">
                <a:solidFill>
                  <a:srgbClr val="FF6600"/>
                </a:solidFill>
              </a:rPr>
              <a:t>xảy ra trên bề mặt phân cách giữa hai môi trường</a:t>
            </a:r>
            <a:r>
              <a:rPr lang="vi-VN" sz="2600" dirty="0"/>
              <a:t>, khi ánh sáng chiếu xiên góc với mặt phân cách. </a:t>
            </a:r>
          </a:p>
          <a:p>
            <a:pPr marL="342900" indent="-342900">
              <a:buAutoNum type="arabicPeriod"/>
            </a:pPr>
            <a:endParaRPr lang="en-US" sz="2600" dirty="0"/>
          </a:p>
        </p:txBody>
      </p:sp>
      <p:pic>
        <p:nvPicPr>
          <p:cNvPr id="7" name="Content Placeholder 6"/>
          <p:cNvPicPr>
            <a:picLocks noGrp="1" noChangeAspect="1"/>
          </p:cNvPicPr>
          <p:nvPr>
            <p:ph idx="1"/>
          </p:nvPr>
        </p:nvPicPr>
        <p:blipFill>
          <a:blip r:embed="rId2"/>
          <a:stretch>
            <a:fillRect/>
          </a:stretch>
        </p:blipFill>
        <p:spPr>
          <a:xfrm>
            <a:off x="4419600" y="0"/>
            <a:ext cx="4724400" cy="6858000"/>
          </a:xfrm>
          <a:prstGeom prst="rect">
            <a:avLst/>
          </a:prstGeom>
        </p:spPr>
      </p:pic>
    </p:spTree>
    <p:extLst>
      <p:ext uri="{BB962C8B-B14F-4D97-AF65-F5344CB8AC3E}">
        <p14:creationId xmlns:p14="http://schemas.microsoft.com/office/powerpoint/2010/main" val="64090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343400" y="0"/>
            <a:ext cx="4800600" cy="6858000"/>
          </a:xfrm>
          <a:prstGeom prst="rect">
            <a:avLst/>
          </a:prstGeom>
        </p:spPr>
      </p:pic>
      <p:sp>
        <p:nvSpPr>
          <p:cNvPr id="4" name="Text Placeholder 3"/>
          <p:cNvSpPr>
            <a:spLocks noGrp="1"/>
          </p:cNvSpPr>
          <p:nvPr>
            <p:ph type="body" sz="half" idx="2"/>
          </p:nvPr>
        </p:nvSpPr>
        <p:spPr>
          <a:xfrm>
            <a:off x="228600" y="737175"/>
            <a:ext cx="3962400" cy="6120825"/>
          </a:xfrm>
        </p:spPr>
        <p:txBody>
          <a:bodyPr>
            <a:normAutofit/>
          </a:bodyPr>
          <a:lstStyle/>
          <a:p>
            <a:pPr marL="285750" indent="-285750">
              <a:buFontTx/>
              <a:buChar char="-"/>
            </a:pPr>
            <a:r>
              <a:rPr lang="vi-VN" sz="2600" dirty="0">
                <a:ea typeface="Cambria Math" panose="02040503050406030204" pitchFamily="18" charset="0"/>
                <a:cs typeface="Calibri" pitchFamily="34" charset="0"/>
              </a:rPr>
              <a:t>Ánh sáng Mặt trời khi </a:t>
            </a:r>
            <a:r>
              <a:rPr lang="vi-VN" sz="2600" dirty="0">
                <a:solidFill>
                  <a:schemeClr val="accent6">
                    <a:lumMod val="75000"/>
                  </a:schemeClr>
                </a:solidFill>
                <a:ea typeface="Cambria Math" panose="02040503050406030204" pitchFamily="18" charset="0"/>
                <a:cs typeface="Calibri" pitchFamily="34" charset="0"/>
              </a:rPr>
              <a:t>truyền qua lăng kính </a:t>
            </a:r>
            <a:r>
              <a:rPr lang="vi-VN" sz="2600" dirty="0">
                <a:ea typeface="Cambria Math" panose="02040503050406030204" pitchFamily="18" charset="0"/>
                <a:cs typeface="Calibri" pitchFamily="34" charset="0"/>
              </a:rPr>
              <a:t>sẽ bị </a:t>
            </a:r>
            <a:r>
              <a:rPr lang="vi-VN" sz="2600" dirty="0">
                <a:solidFill>
                  <a:schemeClr val="accent6">
                    <a:lumMod val="75000"/>
                  </a:schemeClr>
                </a:solidFill>
                <a:ea typeface="Cambria Math" panose="02040503050406030204" pitchFamily="18" charset="0"/>
                <a:cs typeface="Calibri" pitchFamily="34" charset="0"/>
              </a:rPr>
              <a:t>tách thành dãy màu </a:t>
            </a:r>
            <a:r>
              <a:rPr lang="en-US" sz="2600" dirty="0" err="1">
                <a:solidFill>
                  <a:schemeClr val="accent6">
                    <a:lumMod val="75000"/>
                  </a:schemeClr>
                </a:solidFill>
                <a:ea typeface="Cambria Math" panose="02040503050406030204" pitchFamily="18" charset="0"/>
                <a:cs typeface="Calibri" pitchFamily="34" charset="0"/>
              </a:rPr>
              <a:t>biến</a:t>
            </a:r>
            <a:r>
              <a:rPr lang="en-US" sz="2600" dirty="0">
                <a:solidFill>
                  <a:schemeClr val="accent6">
                    <a:lumMod val="75000"/>
                  </a:schemeClr>
                </a:solidFill>
                <a:ea typeface="Cambria Math" panose="02040503050406030204" pitchFamily="18" charset="0"/>
                <a:cs typeface="Calibri" pitchFamily="34" charset="0"/>
              </a:rPr>
              <a:t> </a:t>
            </a:r>
            <a:r>
              <a:rPr lang="en-US" sz="2600" dirty="0" err="1">
                <a:solidFill>
                  <a:schemeClr val="accent6">
                    <a:lumMod val="75000"/>
                  </a:schemeClr>
                </a:solidFill>
                <a:ea typeface="Cambria Math" panose="02040503050406030204" pitchFamily="18" charset="0"/>
                <a:cs typeface="Calibri" pitchFamily="34" charset="0"/>
              </a:rPr>
              <a:t>thiên</a:t>
            </a:r>
            <a:r>
              <a:rPr lang="en-US" sz="2600" dirty="0">
                <a:solidFill>
                  <a:schemeClr val="accent6">
                    <a:lumMod val="75000"/>
                  </a:schemeClr>
                </a:solidFill>
                <a:ea typeface="Cambria Math" panose="02040503050406030204" pitchFamily="18" charset="0"/>
                <a:cs typeface="Calibri" pitchFamily="34" charset="0"/>
              </a:rPr>
              <a:t> </a:t>
            </a:r>
            <a:r>
              <a:rPr lang="vi-VN" sz="2600" dirty="0">
                <a:solidFill>
                  <a:schemeClr val="accent6">
                    <a:lumMod val="75000"/>
                  </a:schemeClr>
                </a:solidFill>
                <a:ea typeface="Cambria Math" panose="02040503050406030204" pitchFamily="18" charset="0"/>
                <a:cs typeface="Calibri" pitchFamily="34" charset="0"/>
              </a:rPr>
              <a:t>liên </a:t>
            </a:r>
            <a:r>
              <a:rPr lang="vi-VN" sz="2600" b="1" i="1" dirty="0">
                <a:solidFill>
                  <a:schemeClr val="accent6">
                    <a:lumMod val="75000"/>
                  </a:schemeClr>
                </a:solidFill>
                <a:ea typeface="Cambria Math" panose="02040503050406030204" pitchFamily="18" charset="0"/>
                <a:cs typeface="Calibri" pitchFamily="34" charset="0"/>
              </a:rPr>
              <a:t>tục </a:t>
            </a:r>
            <a:r>
              <a:rPr lang="en-US" sz="2600" b="1" i="1" dirty="0" err="1">
                <a:solidFill>
                  <a:srgbClr val="C00000"/>
                </a:solidFill>
                <a:ea typeface="Cambria Math" panose="02040503050406030204" pitchFamily="18" charset="0"/>
                <a:cs typeface="Calibri" pitchFamily="34" charset="0"/>
              </a:rPr>
              <a:t>đỏ</a:t>
            </a:r>
            <a:r>
              <a:rPr lang="en-US" sz="2600" b="1" i="1" dirty="0">
                <a:solidFill>
                  <a:schemeClr val="accent6">
                    <a:lumMod val="75000"/>
                  </a:schemeClr>
                </a:solidFill>
                <a:ea typeface="Cambria Math" panose="02040503050406030204" pitchFamily="18" charset="0"/>
                <a:cs typeface="Calibri" pitchFamily="34" charset="0"/>
              </a:rPr>
              <a:t>, da cam, </a:t>
            </a:r>
            <a:r>
              <a:rPr lang="en-US" sz="2600" b="1" i="1" dirty="0" err="1">
                <a:solidFill>
                  <a:srgbClr val="FFFF00"/>
                </a:solidFill>
                <a:ea typeface="Cambria Math" panose="02040503050406030204" pitchFamily="18" charset="0"/>
                <a:cs typeface="Calibri" pitchFamily="34" charset="0"/>
              </a:rPr>
              <a:t>vàng</a:t>
            </a:r>
            <a:r>
              <a:rPr lang="en-US" sz="2600" b="1" i="1" dirty="0">
                <a:solidFill>
                  <a:schemeClr val="accent6">
                    <a:lumMod val="75000"/>
                  </a:schemeClr>
                </a:solidFill>
                <a:ea typeface="Cambria Math" panose="02040503050406030204" pitchFamily="18" charset="0"/>
                <a:cs typeface="Calibri" pitchFamily="34" charset="0"/>
              </a:rPr>
              <a:t>, </a:t>
            </a:r>
            <a:r>
              <a:rPr lang="en-US" sz="2600" b="1" i="1" dirty="0" err="1">
                <a:solidFill>
                  <a:srgbClr val="00B050"/>
                </a:solidFill>
                <a:ea typeface="Cambria Math" panose="02040503050406030204" pitchFamily="18" charset="0"/>
                <a:cs typeface="Calibri" pitchFamily="34" charset="0"/>
              </a:rPr>
              <a:t>lục</a:t>
            </a:r>
            <a:r>
              <a:rPr lang="en-US" sz="2600" b="1" i="1" dirty="0">
                <a:solidFill>
                  <a:schemeClr val="accent6">
                    <a:lumMod val="75000"/>
                  </a:schemeClr>
                </a:solidFill>
                <a:ea typeface="Cambria Math" panose="02040503050406030204" pitchFamily="18" charset="0"/>
                <a:cs typeface="Calibri" pitchFamily="34" charset="0"/>
              </a:rPr>
              <a:t>, </a:t>
            </a:r>
            <a:r>
              <a:rPr lang="en-US" sz="2600" b="1" i="1" dirty="0">
                <a:solidFill>
                  <a:srgbClr val="00B0F0"/>
                </a:solidFill>
                <a:ea typeface="Cambria Math" panose="02040503050406030204" pitchFamily="18" charset="0"/>
                <a:cs typeface="Calibri" pitchFamily="34" charset="0"/>
              </a:rPr>
              <a:t>lam</a:t>
            </a:r>
            <a:r>
              <a:rPr lang="en-US" sz="2600" b="1" i="1" dirty="0">
                <a:solidFill>
                  <a:schemeClr val="accent6">
                    <a:lumMod val="75000"/>
                  </a:schemeClr>
                </a:solidFill>
                <a:ea typeface="Cambria Math" panose="02040503050406030204" pitchFamily="18" charset="0"/>
                <a:cs typeface="Calibri" pitchFamily="34" charset="0"/>
              </a:rPr>
              <a:t>, </a:t>
            </a:r>
            <a:r>
              <a:rPr lang="en-US" sz="2600" b="1" i="1" dirty="0" err="1">
                <a:solidFill>
                  <a:schemeClr val="tx2">
                    <a:lumMod val="75000"/>
                  </a:schemeClr>
                </a:solidFill>
                <a:ea typeface="Cambria Math" panose="02040503050406030204" pitchFamily="18" charset="0"/>
                <a:cs typeface="Calibri" pitchFamily="34" charset="0"/>
              </a:rPr>
              <a:t>chàm</a:t>
            </a:r>
            <a:r>
              <a:rPr lang="en-US" sz="2600" b="1" i="1" dirty="0">
                <a:solidFill>
                  <a:schemeClr val="accent6">
                    <a:lumMod val="75000"/>
                  </a:schemeClr>
                </a:solidFill>
                <a:ea typeface="Cambria Math" panose="02040503050406030204" pitchFamily="18" charset="0"/>
                <a:cs typeface="Calibri" pitchFamily="34" charset="0"/>
              </a:rPr>
              <a:t>, </a:t>
            </a:r>
            <a:r>
              <a:rPr lang="en-US" sz="2600" b="1" i="1" dirty="0" err="1">
                <a:solidFill>
                  <a:srgbClr val="7030A0"/>
                </a:solidFill>
                <a:ea typeface="Cambria Math" panose="02040503050406030204" pitchFamily="18" charset="0"/>
                <a:cs typeface="Calibri" pitchFamily="34" charset="0"/>
              </a:rPr>
              <a:t>tím</a:t>
            </a:r>
            <a:endParaRPr lang="en-US" sz="2600" b="1" i="1" dirty="0">
              <a:solidFill>
                <a:srgbClr val="7030A0"/>
              </a:solidFill>
              <a:ea typeface="Cambria Math" panose="02040503050406030204" pitchFamily="18" charset="0"/>
              <a:cs typeface="Calibri" pitchFamily="34" charset="0"/>
            </a:endParaRPr>
          </a:p>
          <a:p>
            <a:pPr marL="285750" indent="-285750">
              <a:buFontTx/>
              <a:buChar char="-"/>
            </a:pPr>
            <a:r>
              <a:rPr lang="vi-VN" sz="2600" dirty="0">
                <a:ea typeface="Cambria Math" panose="02040503050406030204" pitchFamily="18" charset="0"/>
                <a:cs typeface="Calibri" pitchFamily="34" charset="0"/>
              </a:rPr>
              <a:t>Dãy ánh sáng màu đó được gọi là </a:t>
            </a:r>
            <a:r>
              <a:rPr lang="vi-VN" sz="2600" dirty="0">
                <a:solidFill>
                  <a:schemeClr val="accent6">
                    <a:lumMod val="75000"/>
                  </a:schemeClr>
                </a:solidFill>
                <a:ea typeface="Cambria Math" panose="02040503050406030204" pitchFamily="18" charset="0"/>
                <a:cs typeface="Calibri" pitchFamily="34" charset="0"/>
              </a:rPr>
              <a:t>quang phổ của ánh s</a:t>
            </a:r>
            <a:r>
              <a:rPr lang="en-US" sz="2600" dirty="0" err="1">
                <a:solidFill>
                  <a:schemeClr val="accent6">
                    <a:lumMod val="75000"/>
                  </a:schemeClr>
                </a:solidFill>
                <a:ea typeface="Cambria Math" panose="02040503050406030204" pitchFamily="18" charset="0"/>
                <a:cs typeface="Calibri" pitchFamily="34" charset="0"/>
              </a:rPr>
              <a:t>áng</a:t>
            </a:r>
            <a:r>
              <a:rPr lang="vi-VN" sz="2600" dirty="0">
                <a:solidFill>
                  <a:schemeClr val="accent6">
                    <a:lumMod val="75000"/>
                  </a:schemeClr>
                </a:solidFill>
                <a:ea typeface="Cambria Math" panose="02040503050406030204" pitchFamily="18" charset="0"/>
                <a:cs typeface="Calibri" pitchFamily="34" charset="0"/>
              </a:rPr>
              <a:t> Mặt trời </a:t>
            </a:r>
            <a:r>
              <a:rPr lang="vi-VN" sz="2600" dirty="0">
                <a:ea typeface="Cambria Math" panose="02040503050406030204" pitchFamily="18" charset="0"/>
                <a:cs typeface="Calibri" pitchFamily="34" charset="0"/>
              </a:rPr>
              <a:t>hay </a:t>
            </a:r>
            <a:r>
              <a:rPr lang="vi-VN" sz="2600" dirty="0">
                <a:solidFill>
                  <a:schemeClr val="accent6">
                    <a:lumMod val="75000"/>
                  </a:schemeClr>
                </a:solidFill>
                <a:ea typeface="Cambria Math" panose="02040503050406030204" pitchFamily="18" charset="0"/>
                <a:cs typeface="Calibri" pitchFamily="34" charset="0"/>
              </a:rPr>
              <a:t>quang phổ của Mặt trời</a:t>
            </a:r>
            <a:r>
              <a:rPr lang="vi-VN" sz="2600" dirty="0">
                <a:ea typeface="Cambria Math" panose="02040503050406030204" pitchFamily="18" charset="0"/>
                <a:cs typeface="Calibri" pitchFamily="34" charset="0"/>
              </a:rPr>
              <a:t>.</a:t>
            </a:r>
            <a:endParaRPr lang="en-US" sz="2600" dirty="0">
              <a:ea typeface="Cambria Math" panose="02040503050406030204" pitchFamily="18" charset="0"/>
              <a:cs typeface="Calibri" pitchFamily="34" charset="0"/>
            </a:endParaRPr>
          </a:p>
          <a:p>
            <a:pPr marL="285750" indent="-285750">
              <a:buFontTx/>
              <a:buChar char="-"/>
            </a:pPr>
            <a:r>
              <a:rPr lang="vi-VN" sz="2600" dirty="0">
                <a:ea typeface="Cambria Math" panose="02040503050406030204" pitchFamily="18" charset="0"/>
                <a:cs typeface="Calibri" pitchFamily="34" charset="0"/>
              </a:rPr>
              <a:t>Hiện tượng đó được gọi là </a:t>
            </a:r>
            <a:r>
              <a:rPr lang="en-US" sz="2600" dirty="0" err="1">
                <a:ea typeface="Cambria Math" panose="02040503050406030204" pitchFamily="18" charset="0"/>
                <a:cs typeface="Calibri" pitchFamily="34" charset="0"/>
              </a:rPr>
              <a:t>hiện</a:t>
            </a:r>
            <a:r>
              <a:rPr lang="en-US" sz="2600" dirty="0">
                <a:ea typeface="Cambria Math" panose="02040503050406030204" pitchFamily="18" charset="0"/>
                <a:cs typeface="Calibri" pitchFamily="34" charset="0"/>
              </a:rPr>
              <a:t> </a:t>
            </a:r>
            <a:r>
              <a:rPr lang="en-US" sz="2600" dirty="0" err="1">
                <a:ea typeface="Cambria Math" panose="02040503050406030204" pitchFamily="18" charset="0"/>
                <a:cs typeface="Calibri" pitchFamily="34" charset="0"/>
              </a:rPr>
              <a:t>tượng</a:t>
            </a:r>
            <a:r>
              <a:rPr lang="en-US" sz="2600" dirty="0">
                <a:ea typeface="Cambria Math" panose="02040503050406030204" pitchFamily="18" charset="0"/>
                <a:cs typeface="Calibri" pitchFamily="34" charset="0"/>
              </a:rPr>
              <a:t>    </a:t>
            </a:r>
            <a:r>
              <a:rPr lang="vi-VN" sz="2600" b="1" u="sng" dirty="0">
                <a:solidFill>
                  <a:srgbClr val="C00000"/>
                </a:solidFill>
                <a:ea typeface="Cambria Math" panose="02040503050406030204" pitchFamily="18" charset="0"/>
                <a:cs typeface="Calibri" pitchFamily="34" charset="0"/>
              </a:rPr>
              <a:t>TÁN SẮC ÁNH SÁNG</a:t>
            </a:r>
            <a:r>
              <a:rPr lang="vi-VN" sz="2600" b="1" dirty="0">
                <a:solidFill>
                  <a:srgbClr val="C00000"/>
                </a:solidFill>
                <a:ea typeface="Cambria Math" panose="02040503050406030204" pitchFamily="18" charset="0"/>
                <a:cs typeface="Calibri" pitchFamily="34" charset="0"/>
              </a:rPr>
              <a:t>.</a:t>
            </a:r>
            <a:endParaRPr lang="en-US" sz="2600" b="1" dirty="0">
              <a:solidFill>
                <a:srgbClr val="C00000"/>
              </a:solidFill>
              <a:ea typeface="Cambria Math" panose="02040503050406030204" pitchFamily="18" charset="0"/>
              <a:cs typeface="Calibri" pitchFamily="34" charset="0"/>
            </a:endParaRPr>
          </a:p>
          <a:p>
            <a:pPr marL="285750" indent="-285750">
              <a:buFontTx/>
              <a:buChar char="-"/>
            </a:pPr>
            <a:endParaRPr lang="en-US" sz="2600" i="1" dirty="0">
              <a:latin typeface="Calibri (Body)"/>
              <a:cs typeface="Calibri" pitchFamily="34" charset="0"/>
            </a:endParaRPr>
          </a:p>
        </p:txBody>
      </p:sp>
      <p:sp>
        <p:nvSpPr>
          <p:cNvPr id="6" name="TextBox 5"/>
          <p:cNvSpPr txBox="1"/>
          <p:nvPr/>
        </p:nvSpPr>
        <p:spPr>
          <a:xfrm>
            <a:off x="457200" y="152400"/>
            <a:ext cx="3810000" cy="584775"/>
          </a:xfrm>
          <a:prstGeom prst="rect">
            <a:avLst/>
          </a:prstGeom>
          <a:noFill/>
        </p:spPr>
        <p:txBody>
          <a:bodyPr wrap="square" rtlCol="0">
            <a:spAutoFit/>
          </a:bodyPr>
          <a:lstStyle/>
          <a:p>
            <a:r>
              <a:rPr lang="en-US" sz="3200" b="1" dirty="0">
                <a:solidFill>
                  <a:srgbClr val="C00000"/>
                </a:solidFill>
                <a:latin typeface="Cambria Math" panose="02040503050406030204" pitchFamily="18" charset="0"/>
                <a:ea typeface="Cambria Math" panose="02040503050406030204" pitchFamily="18" charset="0"/>
              </a:rPr>
              <a:t>3. </a:t>
            </a:r>
            <a:r>
              <a:rPr lang="en-US" sz="3200" b="1" dirty="0" err="1">
                <a:solidFill>
                  <a:srgbClr val="C00000"/>
                </a:solidFill>
                <a:latin typeface="Cambria Math" panose="02040503050406030204" pitchFamily="18" charset="0"/>
                <a:ea typeface="Cambria Math" panose="02040503050406030204" pitchFamily="18" charset="0"/>
              </a:rPr>
              <a:t>Kết</a:t>
            </a:r>
            <a:r>
              <a:rPr lang="en-US" sz="3200" b="1" dirty="0">
                <a:solidFill>
                  <a:srgbClr val="C00000"/>
                </a:solidFill>
                <a:latin typeface="Cambria Math" panose="02040503050406030204" pitchFamily="18" charset="0"/>
                <a:ea typeface="Cambria Math" panose="02040503050406030204" pitchFamily="18" charset="0"/>
              </a:rPr>
              <a:t> </a:t>
            </a:r>
            <a:r>
              <a:rPr lang="en-US" sz="3200" b="1" dirty="0" err="1">
                <a:solidFill>
                  <a:srgbClr val="C00000"/>
                </a:solidFill>
                <a:latin typeface="Cambria Math" panose="02040503050406030204" pitchFamily="18" charset="0"/>
                <a:ea typeface="Cambria Math" panose="02040503050406030204" pitchFamily="18" charset="0"/>
              </a:rPr>
              <a:t>luận</a:t>
            </a:r>
            <a:endParaRPr lang="en-US" sz="3200" b="1" dirty="0">
              <a:solidFill>
                <a:srgbClr val="C0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5759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066800"/>
          </a:xfrm>
        </p:spPr>
        <p:txBody>
          <a:bodyPr>
            <a:noAutofit/>
          </a:bodyPr>
          <a:lstStyle/>
          <a:p>
            <a:r>
              <a:rPr lang="en-US" sz="3600" i="1" u="sng" dirty="0">
                <a:solidFill>
                  <a:srgbClr val="FF0000"/>
                </a:solidFill>
              </a:rPr>
              <a:t>I, </a:t>
            </a:r>
            <a:r>
              <a:rPr lang="en-US" sz="3600" i="1" u="sng" dirty="0" err="1">
                <a:solidFill>
                  <a:srgbClr val="FF0000"/>
                </a:solidFill>
              </a:rPr>
              <a:t>Thí</a:t>
            </a:r>
            <a:r>
              <a:rPr lang="en-US" sz="3600" i="1" u="sng" dirty="0">
                <a:solidFill>
                  <a:srgbClr val="FF0000"/>
                </a:solidFill>
              </a:rPr>
              <a:t> </a:t>
            </a:r>
            <a:r>
              <a:rPr lang="en-US" sz="3600" i="1" u="sng" dirty="0" err="1">
                <a:solidFill>
                  <a:srgbClr val="FF0000"/>
                </a:solidFill>
              </a:rPr>
              <a:t>nghiệm</a:t>
            </a:r>
            <a:r>
              <a:rPr lang="en-US" sz="3600" i="1" u="sng" dirty="0">
                <a:solidFill>
                  <a:srgbClr val="FF0000"/>
                </a:solidFill>
              </a:rPr>
              <a:t> </a:t>
            </a:r>
            <a:r>
              <a:rPr lang="en-US" sz="3600" i="1" u="sng" dirty="0" err="1">
                <a:solidFill>
                  <a:srgbClr val="FF0000"/>
                </a:solidFill>
              </a:rPr>
              <a:t>về</a:t>
            </a:r>
            <a:r>
              <a:rPr lang="en-US" sz="3600" i="1" u="sng" dirty="0">
                <a:solidFill>
                  <a:srgbClr val="FF0000"/>
                </a:solidFill>
              </a:rPr>
              <a:t> </a:t>
            </a:r>
            <a:r>
              <a:rPr lang="en-US" sz="3600" i="1" u="sng" dirty="0" err="1">
                <a:solidFill>
                  <a:srgbClr val="FF0000"/>
                </a:solidFill>
              </a:rPr>
              <a:t>tán</a:t>
            </a:r>
            <a:r>
              <a:rPr lang="en-US" sz="3600" i="1" u="sng" dirty="0">
                <a:solidFill>
                  <a:srgbClr val="FF0000"/>
                </a:solidFill>
              </a:rPr>
              <a:t> </a:t>
            </a:r>
            <a:r>
              <a:rPr lang="en-US" sz="3600" i="1" u="sng" dirty="0" err="1">
                <a:solidFill>
                  <a:srgbClr val="FF0000"/>
                </a:solidFill>
              </a:rPr>
              <a:t>sắc</a:t>
            </a:r>
            <a:r>
              <a:rPr lang="en-US" sz="3600" i="1" u="sng" dirty="0">
                <a:solidFill>
                  <a:srgbClr val="FF0000"/>
                </a:solidFill>
              </a:rPr>
              <a:t> </a:t>
            </a:r>
            <a:r>
              <a:rPr lang="en-US" sz="3600" i="1" u="sng" dirty="0" err="1">
                <a:solidFill>
                  <a:srgbClr val="FF0000"/>
                </a:solidFill>
              </a:rPr>
              <a:t>ánh</a:t>
            </a:r>
            <a:r>
              <a:rPr lang="en-US" sz="3600" i="1" u="sng" dirty="0">
                <a:solidFill>
                  <a:srgbClr val="FF0000"/>
                </a:solidFill>
              </a:rPr>
              <a:t> </a:t>
            </a:r>
            <a:r>
              <a:rPr lang="en-US" sz="3600" i="1" u="sng" dirty="0" err="1">
                <a:solidFill>
                  <a:srgbClr val="FF0000"/>
                </a:solidFill>
              </a:rPr>
              <a:t>sáng</a:t>
            </a:r>
            <a:r>
              <a:rPr lang="en-US" sz="3600" i="1" u="sng" dirty="0">
                <a:solidFill>
                  <a:srgbClr val="FF0000"/>
                </a:solidFill>
              </a:rPr>
              <a:t> </a:t>
            </a:r>
            <a:r>
              <a:rPr lang="en-US" sz="3600" i="1" u="sng" dirty="0" err="1">
                <a:solidFill>
                  <a:srgbClr val="FF0000"/>
                </a:solidFill>
              </a:rPr>
              <a:t>của</a:t>
            </a:r>
            <a:r>
              <a:rPr lang="en-US" sz="3600" i="1" u="sng" dirty="0">
                <a:solidFill>
                  <a:srgbClr val="FF0000"/>
                </a:solidFill>
              </a:rPr>
              <a:t> Newton</a:t>
            </a:r>
            <a:endParaRPr lang="en-US"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 y="1600200"/>
            <a:ext cx="8382000" cy="4786355"/>
          </a:xfrm>
        </p:spPr>
      </p:pic>
    </p:spTree>
    <p:extLst>
      <p:ext uri="{BB962C8B-B14F-4D97-AF65-F5344CB8AC3E}">
        <p14:creationId xmlns:p14="http://schemas.microsoft.com/office/powerpoint/2010/main" val="39335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3200" b="1" dirty="0">
                <a:solidFill>
                  <a:srgbClr val="C00000"/>
                </a:solidFill>
              </a:rPr>
              <a:t>II. </a:t>
            </a:r>
            <a:r>
              <a:rPr lang="en-US" sz="3200" b="1" dirty="0" err="1">
                <a:solidFill>
                  <a:srgbClr val="C00000"/>
                </a:solidFill>
              </a:rPr>
              <a:t>Thí</a:t>
            </a:r>
            <a:r>
              <a:rPr lang="en-US" sz="3200" b="1" dirty="0">
                <a:solidFill>
                  <a:srgbClr val="C00000"/>
                </a:solidFill>
              </a:rPr>
              <a:t> </a:t>
            </a:r>
            <a:r>
              <a:rPr lang="en-US" sz="3200" b="1" dirty="0" err="1">
                <a:solidFill>
                  <a:srgbClr val="C00000"/>
                </a:solidFill>
              </a:rPr>
              <a:t>nghiệm</a:t>
            </a:r>
            <a:r>
              <a:rPr lang="en-US" sz="3200" b="1" dirty="0">
                <a:solidFill>
                  <a:srgbClr val="C00000"/>
                </a:solidFill>
              </a:rPr>
              <a:t> </a:t>
            </a:r>
            <a:r>
              <a:rPr lang="en-US" sz="3200" b="1" dirty="0" err="1">
                <a:solidFill>
                  <a:srgbClr val="C00000"/>
                </a:solidFill>
              </a:rPr>
              <a:t>với</a:t>
            </a:r>
            <a:r>
              <a:rPr lang="en-US" sz="3200" b="1" dirty="0">
                <a:solidFill>
                  <a:srgbClr val="C00000"/>
                </a:solidFill>
              </a:rPr>
              <a:t> </a:t>
            </a:r>
            <a:r>
              <a:rPr lang="en-US" sz="3200" b="1" dirty="0" err="1">
                <a:solidFill>
                  <a:srgbClr val="C00000"/>
                </a:solidFill>
              </a:rPr>
              <a:t>ánh</a:t>
            </a:r>
            <a:r>
              <a:rPr lang="en-US" sz="3200" b="1" dirty="0">
                <a:solidFill>
                  <a:srgbClr val="C00000"/>
                </a:solidFill>
              </a:rPr>
              <a:t> </a:t>
            </a:r>
            <a:r>
              <a:rPr lang="en-US" sz="3200" b="1" dirty="0" err="1">
                <a:solidFill>
                  <a:srgbClr val="C00000"/>
                </a:solidFill>
              </a:rPr>
              <a:t>sáng</a:t>
            </a:r>
            <a:r>
              <a:rPr lang="en-US" sz="3200" b="1" dirty="0">
                <a:solidFill>
                  <a:srgbClr val="C00000"/>
                </a:solidFill>
              </a:rPr>
              <a:t> </a:t>
            </a:r>
            <a:r>
              <a:rPr lang="en-US" sz="3200" b="1" dirty="0" err="1">
                <a:solidFill>
                  <a:srgbClr val="C00000"/>
                </a:solidFill>
              </a:rPr>
              <a:t>đơn</a:t>
            </a:r>
            <a:r>
              <a:rPr lang="en-US" sz="3200" b="1" dirty="0">
                <a:solidFill>
                  <a:srgbClr val="C00000"/>
                </a:solidFill>
              </a:rPr>
              <a:t> </a:t>
            </a:r>
            <a:r>
              <a:rPr lang="en-US" sz="3200" b="1" dirty="0" err="1">
                <a:solidFill>
                  <a:srgbClr val="C00000"/>
                </a:solidFill>
              </a:rPr>
              <a:t>sắc</a:t>
            </a:r>
            <a:r>
              <a:rPr lang="en-US" sz="3200" b="1" dirty="0">
                <a:solidFill>
                  <a:srgbClr val="C00000"/>
                </a:solidFill>
              </a:rPr>
              <a:t> </a:t>
            </a:r>
            <a:r>
              <a:rPr lang="en-US" sz="3200" b="1" dirty="0" err="1">
                <a:solidFill>
                  <a:srgbClr val="C00000"/>
                </a:solidFill>
              </a:rPr>
              <a:t>của</a:t>
            </a:r>
            <a:r>
              <a:rPr lang="en-US" sz="3200" b="1" dirty="0">
                <a:solidFill>
                  <a:srgbClr val="C00000"/>
                </a:solidFill>
              </a:rPr>
              <a:t> Newton</a:t>
            </a:r>
          </a:p>
        </p:txBody>
      </p:sp>
      <p:pic>
        <p:nvPicPr>
          <p:cNvPr id="4" name="Content Placeholder 3"/>
          <p:cNvPicPr>
            <a:picLocks noGrp="1" noChangeAspect="1"/>
          </p:cNvPicPr>
          <p:nvPr>
            <p:ph idx="1"/>
          </p:nvPr>
        </p:nvPicPr>
        <p:blipFill>
          <a:blip r:embed="rId2"/>
          <a:stretch>
            <a:fillRect/>
          </a:stretch>
        </p:blipFill>
        <p:spPr>
          <a:xfrm>
            <a:off x="0" y="1411106"/>
            <a:ext cx="9144000" cy="5446893"/>
          </a:xfrm>
          <a:prstGeom prst="rect">
            <a:avLst/>
          </a:prstGeom>
        </p:spPr>
      </p:pic>
    </p:spTree>
    <p:extLst>
      <p:ext uri="{BB962C8B-B14F-4D97-AF65-F5344CB8AC3E}">
        <p14:creationId xmlns:p14="http://schemas.microsoft.com/office/powerpoint/2010/main" val="325421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990600"/>
          </a:xfrm>
        </p:spPr>
        <p:txBody>
          <a:bodyPr>
            <a:noAutofit/>
          </a:bodyPr>
          <a:lstStyle/>
          <a:p>
            <a:r>
              <a:rPr lang="en-US" sz="3200" dirty="0">
                <a:solidFill>
                  <a:srgbClr val="C00000"/>
                </a:solidFill>
              </a:rPr>
              <a:t>1. </a:t>
            </a:r>
            <a:r>
              <a:rPr lang="en-US" sz="3200" dirty="0" err="1">
                <a:solidFill>
                  <a:srgbClr val="C00000"/>
                </a:solidFill>
              </a:rPr>
              <a:t>Thí</a:t>
            </a:r>
            <a:r>
              <a:rPr lang="en-US" sz="3200" dirty="0">
                <a:solidFill>
                  <a:srgbClr val="C00000"/>
                </a:solidFill>
              </a:rPr>
              <a:t> </a:t>
            </a:r>
            <a:r>
              <a:rPr lang="en-US" sz="3200" dirty="0" err="1">
                <a:solidFill>
                  <a:srgbClr val="C00000"/>
                </a:solidFill>
              </a:rPr>
              <a:t>nghiệm</a:t>
            </a:r>
            <a:endParaRPr lang="en-US" sz="3200" dirty="0">
              <a:solidFill>
                <a:srgbClr val="C00000"/>
              </a:solidFill>
            </a:endParaRPr>
          </a:p>
        </p:txBody>
      </p:sp>
      <p:pic>
        <p:nvPicPr>
          <p:cNvPr id="9" name="Content Placeholder 8"/>
          <p:cNvPicPr>
            <a:picLocks noGrp="1" noChangeAspect="1"/>
          </p:cNvPicPr>
          <p:nvPr>
            <p:ph idx="1"/>
          </p:nvPr>
        </p:nvPicPr>
        <p:blipFill>
          <a:blip r:embed="rId2"/>
          <a:stretch>
            <a:fillRect/>
          </a:stretch>
        </p:blipFill>
        <p:spPr>
          <a:xfrm>
            <a:off x="0" y="1524000"/>
            <a:ext cx="9182100" cy="5307874"/>
          </a:xfrm>
          <a:prstGeom prst="rect">
            <a:avLst/>
          </a:prstGeom>
        </p:spPr>
      </p:pic>
    </p:spTree>
    <p:extLst>
      <p:ext uri="{BB962C8B-B14F-4D97-AF65-F5344CB8AC3E}">
        <p14:creationId xmlns:p14="http://schemas.microsoft.com/office/powerpoint/2010/main" val="281510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543</Words>
  <PresentationFormat>On-screen Show (4:3)</PresentationFormat>
  <Paragraphs>33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(Body)</vt:lpstr>
      <vt:lpstr>Cambria Math</vt:lpstr>
      <vt:lpstr>Office Theme</vt:lpstr>
      <vt:lpstr>BÀI 24: TÁN SẮC ÁNH SÁNG</vt:lpstr>
      <vt:lpstr>Mục Lục</vt:lpstr>
      <vt:lpstr>I. Thí nghiệm về sự tán sắc ánh sáng của Newton </vt:lpstr>
      <vt:lpstr>PowerPoint Presentation</vt:lpstr>
      <vt:lpstr>PowerPoint Presentation</vt:lpstr>
      <vt:lpstr>PowerPoint Presentation</vt:lpstr>
      <vt:lpstr>I, Thí nghiệm về tán sắc ánh sáng của Newton</vt:lpstr>
      <vt:lpstr>II. Thí nghiệm với ánh sáng đơn sắc của Newton</vt:lpstr>
      <vt:lpstr>1. Thí nghiệm</vt:lpstr>
      <vt:lpstr>2. Định nghĩa</vt:lpstr>
      <vt:lpstr>III. Giải thích hiện tượng tán sắc</vt:lpstr>
      <vt:lpstr>IV. Ứng Dụng</vt:lpstr>
      <vt:lpstr>PowerPoint Presentation</vt:lpstr>
      <vt:lpstr>CẦU VỒNG LÀ GÌ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2019-01-02T14:40:25Z</dcterms:created>
  <dcterms:modified xsi:type="dcterms:W3CDTF">2021-09-04T11:52:31Z</dcterms:modified>
</cp:coreProperties>
</file>