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3" r:id="rId1"/>
  </p:sldMasterIdLst>
  <p:notesMasterIdLst>
    <p:notesMasterId r:id="rId21"/>
  </p:notesMasterIdLst>
  <p:sldIdLst>
    <p:sldId id="327" r:id="rId2"/>
    <p:sldId id="328" r:id="rId3"/>
    <p:sldId id="329" r:id="rId4"/>
    <p:sldId id="341" r:id="rId5"/>
    <p:sldId id="335" r:id="rId6"/>
    <p:sldId id="338" r:id="rId7"/>
    <p:sldId id="331" r:id="rId8"/>
    <p:sldId id="284" r:id="rId9"/>
    <p:sldId id="332" r:id="rId10"/>
    <p:sldId id="333" r:id="rId11"/>
    <p:sldId id="334" r:id="rId12"/>
    <p:sldId id="260" r:id="rId13"/>
    <p:sldId id="337" r:id="rId14"/>
    <p:sldId id="336" r:id="rId15"/>
    <p:sldId id="316" r:id="rId16"/>
    <p:sldId id="339" r:id="rId17"/>
    <p:sldId id="340" r:id="rId18"/>
    <p:sldId id="342" r:id="rId19"/>
    <p:sldId id="344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Montserrat" panose="00000500000000000000" pitchFamily="2" charset="0"/>
      <p:regular r:id="rId26"/>
      <p:bold r:id="rId27"/>
      <p:italic r:id="rId28"/>
      <p:boldItalic r:id="rId29"/>
    </p:embeddedFont>
    <p:embeddedFont>
      <p:font typeface="Montserrat Black" panose="00000A00000000000000" pitchFamily="2" charset="0"/>
      <p:bold r:id="rId30"/>
    </p:embeddedFont>
    <p:embeddedFont>
      <p:font typeface="Montserrat ExtraBold" panose="00000900000000000000" pitchFamily="2" charset="0"/>
      <p:bold r:id="rId31"/>
    </p:embeddedFont>
    <p:embeddedFont>
      <p:font typeface="Montserrat Light" panose="00000400000000000000" pitchFamily="2" charset="0"/>
      <p:regular r:id="rId32"/>
      <p:italic r:id="rId33"/>
    </p:embeddedFont>
    <p:embeddedFont>
      <p:font typeface="Montserrat Medium" panose="00000600000000000000" pitchFamily="2" charset="0"/>
      <p:regular r:id="rId34"/>
      <p:italic r:id="rId35"/>
    </p:embeddedFont>
    <p:embeddedFont>
      <p:font typeface="Montserrat SemiBold" panose="00000700000000000000" pitchFamily="2" charset="0"/>
      <p:regular r:id="rId36"/>
      <p:bold r:id="rId37"/>
      <p:italic r:id="rId38"/>
      <p:boldItalic r:id="rId39"/>
    </p:embeddedFont>
    <p:embeddedFont>
      <p:font typeface="Montserrat Thin" panose="00000300000000000000" pitchFamily="2" charset="0"/>
      <p:regular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men elshamy" initials="me" lastIdx="5" clrIdx="0">
    <p:extLst>
      <p:ext uri="{19B8F6BF-5375-455C-9EA6-DF929625EA0E}">
        <p15:presenceInfo xmlns:p15="http://schemas.microsoft.com/office/powerpoint/2012/main" userId="ad31ee44aa240ec3" providerId="Windows Live"/>
      </p:ext>
    </p:extLst>
  </p:cmAuthor>
  <p:cmAuthor id="2" name="ali maher" initials="am" lastIdx="2" clrIdx="1">
    <p:extLst>
      <p:ext uri="{19B8F6BF-5375-455C-9EA6-DF929625EA0E}">
        <p15:presenceInfo xmlns:p15="http://schemas.microsoft.com/office/powerpoint/2012/main" userId="05a68e50558c7de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CFD"/>
    <a:srgbClr val="363843"/>
    <a:srgbClr val="F3F4F5"/>
    <a:srgbClr val="767575"/>
    <a:srgbClr val="B4B8BC"/>
    <a:srgbClr val="1E8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000" autoAdjust="0"/>
  </p:normalViewPr>
  <p:slideViewPr>
    <p:cSldViewPr snapToGrid="0" snapToObjects="1">
      <p:cViewPr varScale="1">
        <p:scale>
          <a:sx n="68" d="100"/>
          <a:sy n="68" d="100"/>
        </p:scale>
        <p:origin x="816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 maher" userId="05a68e50558c7de8" providerId="LiveId" clId="{00E63B60-5C93-465D-A32B-8CD65B0E63E5}"/>
    <pc:docChg chg="undo custSel modSld">
      <pc:chgData name="ali maher" userId="05a68e50558c7de8" providerId="LiveId" clId="{00E63B60-5C93-465D-A32B-8CD65B0E63E5}" dt="2020-04-22T14:16:04.845" v="10" actId="478"/>
      <pc:docMkLst>
        <pc:docMk/>
      </pc:docMkLst>
      <pc:sldChg chg="modSp">
        <pc:chgData name="ali maher" userId="05a68e50558c7de8" providerId="LiveId" clId="{00E63B60-5C93-465D-A32B-8CD65B0E63E5}" dt="2020-04-21T17:30:19.828" v="9" actId="207"/>
        <pc:sldMkLst>
          <pc:docMk/>
          <pc:sldMk cId="713737695" sldId="328"/>
        </pc:sldMkLst>
        <pc:spChg chg="mod">
          <ac:chgData name="ali maher" userId="05a68e50558c7de8" providerId="LiveId" clId="{00E63B60-5C93-465D-A32B-8CD65B0E63E5}" dt="2020-04-21T17:29:59.035" v="8" actId="16037"/>
          <ac:spMkLst>
            <pc:docMk/>
            <pc:sldMk cId="713737695" sldId="328"/>
            <ac:spMk id="18" creationId="{FED500A8-2BD0-40B6-B1C9-6404914069F1}"/>
          </ac:spMkLst>
        </pc:spChg>
        <pc:spChg chg="mod">
          <ac:chgData name="ali maher" userId="05a68e50558c7de8" providerId="LiveId" clId="{00E63B60-5C93-465D-A32B-8CD65B0E63E5}" dt="2020-04-21T17:30:19.828" v="9" actId="207"/>
          <ac:spMkLst>
            <pc:docMk/>
            <pc:sldMk cId="713737695" sldId="328"/>
            <ac:spMk id="70" creationId="{89585C4D-761D-4EDF-934E-5F010223DEDF}"/>
          </ac:spMkLst>
        </pc:spChg>
        <pc:spChg chg="mod">
          <ac:chgData name="ali maher" userId="05a68e50558c7de8" providerId="LiveId" clId="{00E63B60-5C93-465D-A32B-8CD65B0E63E5}" dt="2020-04-21T17:30:19.828" v="9" actId="207"/>
          <ac:spMkLst>
            <pc:docMk/>
            <pc:sldMk cId="713737695" sldId="328"/>
            <ac:spMk id="75" creationId="{F2152602-F307-4753-B464-C2FBB9CECCAC}"/>
          </ac:spMkLst>
        </pc:spChg>
      </pc:sldChg>
      <pc:sldChg chg="addSp delSp modSp">
        <pc:chgData name="ali maher" userId="05a68e50558c7de8" providerId="LiveId" clId="{00E63B60-5C93-465D-A32B-8CD65B0E63E5}" dt="2020-04-22T14:16:04.845" v="10" actId="478"/>
        <pc:sldMkLst>
          <pc:docMk/>
          <pc:sldMk cId="1091462568" sldId="340"/>
        </pc:sldMkLst>
        <pc:spChg chg="mod">
          <ac:chgData name="ali maher" userId="05a68e50558c7de8" providerId="LiveId" clId="{00E63B60-5C93-465D-A32B-8CD65B0E63E5}" dt="2020-04-21T17:27:39.884" v="0" actId="16037"/>
          <ac:spMkLst>
            <pc:docMk/>
            <pc:sldMk cId="1091462568" sldId="340"/>
            <ac:spMk id="8" creationId="{94636DAC-BACB-4EF2-8CD6-0236A8585375}"/>
          </ac:spMkLst>
        </pc:spChg>
        <pc:spChg chg="add mod">
          <ac:chgData name="ali maher" userId="05a68e50558c7de8" providerId="LiveId" clId="{00E63B60-5C93-465D-A32B-8CD65B0E63E5}" dt="2020-04-22T14:16:04.845" v="10" actId="478"/>
          <ac:spMkLst>
            <pc:docMk/>
            <pc:sldMk cId="1091462568" sldId="340"/>
            <ac:spMk id="13" creationId="{86E568CF-78B6-4150-AB49-84720CAADFD9}"/>
          </ac:spMkLst>
        </pc:spChg>
        <pc:spChg chg="mod">
          <ac:chgData name="ali maher" userId="05a68e50558c7de8" providerId="LiveId" clId="{00E63B60-5C93-465D-A32B-8CD65B0E63E5}" dt="2020-04-21T17:28:35.886" v="7" actId="208"/>
          <ac:spMkLst>
            <pc:docMk/>
            <pc:sldMk cId="1091462568" sldId="340"/>
            <ac:spMk id="32" creationId="{E0328ED2-97B7-4458-AA41-65E8DA16C3F3}"/>
          </ac:spMkLst>
        </pc:spChg>
        <pc:spChg chg="mod">
          <ac:chgData name="ali maher" userId="05a68e50558c7de8" providerId="LiveId" clId="{00E63B60-5C93-465D-A32B-8CD65B0E63E5}" dt="2020-04-21T17:28:30.407" v="6" actId="208"/>
          <ac:spMkLst>
            <pc:docMk/>
            <pc:sldMk cId="1091462568" sldId="340"/>
            <ac:spMk id="33" creationId="{0AD80643-7C03-48CD-A283-44F6A5771351}"/>
          </ac:spMkLst>
        </pc:spChg>
        <pc:spChg chg="add mod">
          <ac:chgData name="ali maher" userId="05a68e50558c7de8" providerId="LiveId" clId="{00E63B60-5C93-465D-A32B-8CD65B0E63E5}" dt="2020-04-22T14:16:04.845" v="10" actId="478"/>
          <ac:spMkLst>
            <pc:docMk/>
            <pc:sldMk cId="1091462568" sldId="340"/>
            <ac:spMk id="69" creationId="{55F96593-F049-4461-85AB-CCDFFC346849}"/>
          </ac:spMkLst>
        </pc:spChg>
        <pc:spChg chg="add mod">
          <ac:chgData name="ali maher" userId="05a68e50558c7de8" providerId="LiveId" clId="{00E63B60-5C93-465D-A32B-8CD65B0E63E5}" dt="2020-04-22T14:16:04.845" v="10" actId="478"/>
          <ac:spMkLst>
            <pc:docMk/>
            <pc:sldMk cId="1091462568" sldId="340"/>
            <ac:spMk id="74" creationId="{9E0D3660-09B4-487A-A9B1-F6770DA110E3}"/>
          </ac:spMkLst>
        </pc:spChg>
        <pc:spChg chg="add mod">
          <ac:chgData name="ali maher" userId="05a68e50558c7de8" providerId="LiveId" clId="{00E63B60-5C93-465D-A32B-8CD65B0E63E5}" dt="2020-04-22T14:16:04.845" v="10" actId="478"/>
          <ac:spMkLst>
            <pc:docMk/>
            <pc:sldMk cId="1091462568" sldId="340"/>
            <ac:spMk id="76" creationId="{EC5DA699-E823-4FC8-B2FF-E2F5DEC3FA76}"/>
          </ac:spMkLst>
        </pc:spChg>
        <pc:spChg chg="del mod">
          <ac:chgData name="ali maher" userId="05a68e50558c7de8" providerId="LiveId" clId="{00E63B60-5C93-465D-A32B-8CD65B0E63E5}" dt="2020-04-21T17:27:52.070" v="4" actId="478"/>
          <ac:spMkLst>
            <pc:docMk/>
            <pc:sldMk cId="1091462568" sldId="340"/>
            <ac:spMk id="87" creationId="{CEB0048E-02F2-4D23-8D37-748E0057D566}"/>
          </ac:spMkLst>
        </pc:spChg>
        <pc:spChg chg="del mod">
          <ac:chgData name="ali maher" userId="05a68e50558c7de8" providerId="LiveId" clId="{00E63B60-5C93-465D-A32B-8CD65B0E63E5}" dt="2020-04-21T17:27:51.760" v="3" actId="478"/>
          <ac:spMkLst>
            <pc:docMk/>
            <pc:sldMk cId="1091462568" sldId="340"/>
            <ac:spMk id="89" creationId="{D152CEC2-CF6B-46DF-AD4E-8721569F7DEE}"/>
          </ac:spMkLst>
        </pc:spChg>
        <pc:spChg chg="del mod">
          <ac:chgData name="ali maher" userId="05a68e50558c7de8" providerId="LiveId" clId="{00E63B60-5C93-465D-A32B-8CD65B0E63E5}" dt="2020-04-21T17:27:51.386" v="2" actId="478"/>
          <ac:spMkLst>
            <pc:docMk/>
            <pc:sldMk cId="1091462568" sldId="340"/>
            <ac:spMk id="91" creationId="{6207A6D1-C792-466D-9B51-52343361E6FB}"/>
          </ac:spMkLst>
        </pc:spChg>
        <pc:spChg chg="del mod">
          <ac:chgData name="ali maher" userId="05a68e50558c7de8" providerId="LiveId" clId="{00E63B60-5C93-465D-A32B-8CD65B0E63E5}" dt="2020-04-21T17:27:50.824" v="1" actId="478"/>
          <ac:spMkLst>
            <pc:docMk/>
            <pc:sldMk cId="1091462568" sldId="340"/>
            <ac:spMk id="93" creationId="{F16F6ADB-1C06-4B3B-A4B4-F8BB0533B1D8}"/>
          </ac:spMkLst>
        </pc:spChg>
        <pc:picChg chg="add del">
          <ac:chgData name="ali maher" userId="05a68e50558c7de8" providerId="LiveId" clId="{00E63B60-5C93-465D-A32B-8CD65B0E63E5}" dt="2020-04-22T14:16:04.845" v="10" actId="478"/>
          <ac:picMkLst>
            <pc:docMk/>
            <pc:sldMk cId="1091462568" sldId="340"/>
            <ac:picMk id="71" creationId="{5A77EA09-4CE9-48F7-BD93-01CD054D2CC5}"/>
          </ac:picMkLst>
        </pc:picChg>
        <pc:picChg chg="add del">
          <ac:chgData name="ali maher" userId="05a68e50558c7de8" providerId="LiveId" clId="{00E63B60-5C93-465D-A32B-8CD65B0E63E5}" dt="2020-04-22T14:16:04.845" v="10" actId="478"/>
          <ac:picMkLst>
            <pc:docMk/>
            <pc:sldMk cId="1091462568" sldId="340"/>
            <ac:picMk id="81" creationId="{DD3DC1F0-5D06-496C-A931-E96F23FB37A0}"/>
          </ac:picMkLst>
        </pc:picChg>
        <pc:picChg chg="add del">
          <ac:chgData name="ali maher" userId="05a68e50558c7de8" providerId="LiveId" clId="{00E63B60-5C93-465D-A32B-8CD65B0E63E5}" dt="2020-04-22T14:16:04.845" v="10" actId="478"/>
          <ac:picMkLst>
            <pc:docMk/>
            <pc:sldMk cId="1091462568" sldId="340"/>
            <ac:picMk id="83" creationId="{89FF31B9-7F5A-46C6-92C5-4FE6B068A766}"/>
          </ac:picMkLst>
        </pc:picChg>
        <pc:picChg chg="add del mod">
          <ac:chgData name="ali maher" userId="05a68e50558c7de8" providerId="LiveId" clId="{00E63B60-5C93-465D-A32B-8CD65B0E63E5}" dt="2020-04-22T14:16:04.845" v="10" actId="478"/>
          <ac:picMkLst>
            <pc:docMk/>
            <pc:sldMk cId="1091462568" sldId="340"/>
            <ac:picMk id="85" creationId="{457B784D-CF8B-4543-826C-BB525694A9DA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1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3F9-4E8A-83D4-4E35F52F511C}"/>
              </c:ext>
            </c:extLst>
          </c:dPt>
          <c:cat>
            <c:numRef>
              <c:f>Sheet1!$A$2:$A$96</c:f>
              <c:numCache>
                <c:formatCode>[$-409]d\-mmm;@</c:formatCode>
                <c:ptCount val="95"/>
                <c:pt idx="0">
                  <c:v>43839</c:v>
                </c:pt>
                <c:pt idx="1">
                  <c:v>43840</c:v>
                </c:pt>
                <c:pt idx="2">
                  <c:v>43841</c:v>
                </c:pt>
                <c:pt idx="3">
                  <c:v>43842</c:v>
                </c:pt>
                <c:pt idx="4">
                  <c:v>43843</c:v>
                </c:pt>
                <c:pt idx="5">
                  <c:v>43844</c:v>
                </c:pt>
                <c:pt idx="6">
                  <c:v>43845</c:v>
                </c:pt>
                <c:pt idx="7">
                  <c:v>43846</c:v>
                </c:pt>
                <c:pt idx="8">
                  <c:v>43847</c:v>
                </c:pt>
                <c:pt idx="9">
                  <c:v>43848</c:v>
                </c:pt>
                <c:pt idx="10">
                  <c:v>43849</c:v>
                </c:pt>
                <c:pt idx="11">
                  <c:v>43850</c:v>
                </c:pt>
                <c:pt idx="12">
                  <c:v>43851</c:v>
                </c:pt>
                <c:pt idx="13">
                  <c:v>43852</c:v>
                </c:pt>
                <c:pt idx="14">
                  <c:v>43853</c:v>
                </c:pt>
                <c:pt idx="15">
                  <c:v>43854</c:v>
                </c:pt>
                <c:pt idx="16">
                  <c:v>43855</c:v>
                </c:pt>
                <c:pt idx="17">
                  <c:v>43856</c:v>
                </c:pt>
                <c:pt idx="18">
                  <c:v>43857</c:v>
                </c:pt>
                <c:pt idx="19">
                  <c:v>43858</c:v>
                </c:pt>
                <c:pt idx="20">
                  <c:v>43859</c:v>
                </c:pt>
                <c:pt idx="21">
                  <c:v>43860</c:v>
                </c:pt>
                <c:pt idx="22">
                  <c:v>43861</c:v>
                </c:pt>
                <c:pt idx="23">
                  <c:v>43862</c:v>
                </c:pt>
                <c:pt idx="24">
                  <c:v>43863</c:v>
                </c:pt>
                <c:pt idx="25">
                  <c:v>43864</c:v>
                </c:pt>
                <c:pt idx="26">
                  <c:v>43865</c:v>
                </c:pt>
                <c:pt idx="27">
                  <c:v>43866</c:v>
                </c:pt>
                <c:pt idx="28">
                  <c:v>43867</c:v>
                </c:pt>
                <c:pt idx="29">
                  <c:v>43868</c:v>
                </c:pt>
                <c:pt idx="30">
                  <c:v>43869</c:v>
                </c:pt>
                <c:pt idx="31">
                  <c:v>43870</c:v>
                </c:pt>
                <c:pt idx="32">
                  <c:v>43871</c:v>
                </c:pt>
                <c:pt idx="33">
                  <c:v>43872</c:v>
                </c:pt>
                <c:pt idx="34">
                  <c:v>43873</c:v>
                </c:pt>
                <c:pt idx="35">
                  <c:v>43874</c:v>
                </c:pt>
                <c:pt idx="36">
                  <c:v>43875</c:v>
                </c:pt>
                <c:pt idx="37">
                  <c:v>43876</c:v>
                </c:pt>
                <c:pt idx="38">
                  <c:v>43877</c:v>
                </c:pt>
                <c:pt idx="39">
                  <c:v>43878</c:v>
                </c:pt>
                <c:pt idx="40">
                  <c:v>43879</c:v>
                </c:pt>
                <c:pt idx="41">
                  <c:v>43880</c:v>
                </c:pt>
                <c:pt idx="42">
                  <c:v>43881</c:v>
                </c:pt>
                <c:pt idx="43">
                  <c:v>43882</c:v>
                </c:pt>
                <c:pt idx="44">
                  <c:v>43883</c:v>
                </c:pt>
                <c:pt idx="45">
                  <c:v>43884</c:v>
                </c:pt>
                <c:pt idx="46">
                  <c:v>43885</c:v>
                </c:pt>
                <c:pt idx="47">
                  <c:v>43886</c:v>
                </c:pt>
                <c:pt idx="48">
                  <c:v>43887</c:v>
                </c:pt>
                <c:pt idx="49">
                  <c:v>43888</c:v>
                </c:pt>
                <c:pt idx="50">
                  <c:v>43889</c:v>
                </c:pt>
                <c:pt idx="51">
                  <c:v>43890</c:v>
                </c:pt>
                <c:pt idx="52">
                  <c:v>43891</c:v>
                </c:pt>
                <c:pt idx="53">
                  <c:v>43892</c:v>
                </c:pt>
                <c:pt idx="54">
                  <c:v>43893</c:v>
                </c:pt>
                <c:pt idx="55">
                  <c:v>43894</c:v>
                </c:pt>
                <c:pt idx="56">
                  <c:v>43895</c:v>
                </c:pt>
                <c:pt idx="57">
                  <c:v>43896</c:v>
                </c:pt>
                <c:pt idx="58">
                  <c:v>43897</c:v>
                </c:pt>
                <c:pt idx="59">
                  <c:v>43898</c:v>
                </c:pt>
                <c:pt idx="60">
                  <c:v>43899</c:v>
                </c:pt>
                <c:pt idx="61">
                  <c:v>43900</c:v>
                </c:pt>
                <c:pt idx="62">
                  <c:v>43901</c:v>
                </c:pt>
                <c:pt idx="63">
                  <c:v>43902</c:v>
                </c:pt>
                <c:pt idx="64">
                  <c:v>43903</c:v>
                </c:pt>
                <c:pt idx="65">
                  <c:v>43904</c:v>
                </c:pt>
                <c:pt idx="66">
                  <c:v>43905</c:v>
                </c:pt>
                <c:pt idx="67">
                  <c:v>43906</c:v>
                </c:pt>
                <c:pt idx="68">
                  <c:v>43907</c:v>
                </c:pt>
                <c:pt idx="69">
                  <c:v>43908</c:v>
                </c:pt>
                <c:pt idx="70">
                  <c:v>43909</c:v>
                </c:pt>
                <c:pt idx="71">
                  <c:v>43910</c:v>
                </c:pt>
                <c:pt idx="72">
                  <c:v>43911</c:v>
                </c:pt>
                <c:pt idx="73">
                  <c:v>43912</c:v>
                </c:pt>
                <c:pt idx="74">
                  <c:v>43913</c:v>
                </c:pt>
                <c:pt idx="75">
                  <c:v>43914</c:v>
                </c:pt>
                <c:pt idx="76">
                  <c:v>43915</c:v>
                </c:pt>
                <c:pt idx="77">
                  <c:v>43916</c:v>
                </c:pt>
                <c:pt idx="78">
                  <c:v>43917</c:v>
                </c:pt>
                <c:pt idx="79">
                  <c:v>43918</c:v>
                </c:pt>
                <c:pt idx="80">
                  <c:v>43919</c:v>
                </c:pt>
                <c:pt idx="81">
                  <c:v>43920</c:v>
                </c:pt>
                <c:pt idx="82">
                  <c:v>43921</c:v>
                </c:pt>
                <c:pt idx="83">
                  <c:v>43922</c:v>
                </c:pt>
                <c:pt idx="84">
                  <c:v>43923</c:v>
                </c:pt>
                <c:pt idx="85">
                  <c:v>43924</c:v>
                </c:pt>
                <c:pt idx="86">
                  <c:v>43925</c:v>
                </c:pt>
                <c:pt idx="87">
                  <c:v>43926</c:v>
                </c:pt>
                <c:pt idx="88">
                  <c:v>43927</c:v>
                </c:pt>
                <c:pt idx="89">
                  <c:v>43928</c:v>
                </c:pt>
                <c:pt idx="90">
                  <c:v>43929</c:v>
                </c:pt>
                <c:pt idx="91">
                  <c:v>43930</c:v>
                </c:pt>
                <c:pt idx="92">
                  <c:v>43931</c:v>
                </c:pt>
                <c:pt idx="93">
                  <c:v>43932</c:v>
                </c:pt>
                <c:pt idx="94">
                  <c:v>43933</c:v>
                </c:pt>
              </c:numCache>
            </c:numRef>
          </c:cat>
          <c:val>
            <c:numRef>
              <c:f>Sheet1!$B$2:$B$96</c:f>
              <c:numCache>
                <c:formatCode>General</c:formatCode>
                <c:ptCount val="95"/>
                <c:pt idx="0">
                  <c:v>1</c:v>
                </c:pt>
                <c:pt idx="1">
                  <c:v>0</c:v>
                </c:pt>
                <c:pt idx="2">
                  <c:v>41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4</c:v>
                </c:pt>
                <c:pt idx="9">
                  <c:v>18</c:v>
                </c:pt>
                <c:pt idx="10">
                  <c:v>60</c:v>
                </c:pt>
                <c:pt idx="11">
                  <c:v>78</c:v>
                </c:pt>
                <c:pt idx="12">
                  <c:v>94</c:v>
                </c:pt>
                <c:pt idx="13">
                  <c:v>152</c:v>
                </c:pt>
                <c:pt idx="14">
                  <c:v>131</c:v>
                </c:pt>
                <c:pt idx="15">
                  <c:v>263</c:v>
                </c:pt>
                <c:pt idx="16">
                  <c:v>473</c:v>
                </c:pt>
                <c:pt idx="17">
                  <c:v>695</c:v>
                </c:pt>
                <c:pt idx="18">
                  <c:v>787</c:v>
                </c:pt>
                <c:pt idx="19">
                  <c:v>1780</c:v>
                </c:pt>
                <c:pt idx="20">
                  <c:v>1479</c:v>
                </c:pt>
                <c:pt idx="21">
                  <c:v>1760</c:v>
                </c:pt>
                <c:pt idx="22">
                  <c:v>2003</c:v>
                </c:pt>
                <c:pt idx="23">
                  <c:v>2128</c:v>
                </c:pt>
                <c:pt idx="24">
                  <c:v>2608</c:v>
                </c:pt>
                <c:pt idx="25">
                  <c:v>2835</c:v>
                </c:pt>
                <c:pt idx="26">
                  <c:v>3239</c:v>
                </c:pt>
                <c:pt idx="27">
                  <c:v>3924</c:v>
                </c:pt>
                <c:pt idx="28">
                  <c:v>3722</c:v>
                </c:pt>
                <c:pt idx="29">
                  <c:v>3205</c:v>
                </c:pt>
                <c:pt idx="30">
                  <c:v>3405</c:v>
                </c:pt>
                <c:pt idx="31">
                  <c:v>2672</c:v>
                </c:pt>
                <c:pt idx="32">
                  <c:v>2997</c:v>
                </c:pt>
                <c:pt idx="33">
                  <c:v>2548</c:v>
                </c:pt>
                <c:pt idx="34">
                  <c:v>2068</c:v>
                </c:pt>
                <c:pt idx="35">
                  <c:v>15158</c:v>
                </c:pt>
                <c:pt idx="36">
                  <c:v>4108</c:v>
                </c:pt>
                <c:pt idx="37">
                  <c:v>2665</c:v>
                </c:pt>
                <c:pt idx="38">
                  <c:v>2165</c:v>
                </c:pt>
                <c:pt idx="39">
                  <c:v>2162</c:v>
                </c:pt>
                <c:pt idx="40">
                  <c:v>1903</c:v>
                </c:pt>
                <c:pt idx="41">
                  <c:v>1871</c:v>
                </c:pt>
                <c:pt idx="42">
                  <c:v>545</c:v>
                </c:pt>
                <c:pt idx="43">
                  <c:v>1019</c:v>
                </c:pt>
                <c:pt idx="44">
                  <c:v>1027</c:v>
                </c:pt>
                <c:pt idx="45">
                  <c:v>1016</c:v>
                </c:pt>
                <c:pt idx="46">
                  <c:v>521</c:v>
                </c:pt>
                <c:pt idx="47">
                  <c:v>907</c:v>
                </c:pt>
                <c:pt idx="48">
                  <c:v>870</c:v>
                </c:pt>
                <c:pt idx="49">
                  <c:v>1177</c:v>
                </c:pt>
                <c:pt idx="50">
                  <c:v>13357</c:v>
                </c:pt>
                <c:pt idx="51">
                  <c:v>1751</c:v>
                </c:pt>
                <c:pt idx="52">
                  <c:v>1741</c:v>
                </c:pt>
                <c:pt idx="53">
                  <c:v>1804</c:v>
                </c:pt>
                <c:pt idx="54">
                  <c:v>1922</c:v>
                </c:pt>
                <c:pt idx="55">
                  <c:v>1680</c:v>
                </c:pt>
                <c:pt idx="56">
                  <c:v>2777</c:v>
                </c:pt>
                <c:pt idx="57">
                  <c:v>2873</c:v>
                </c:pt>
                <c:pt idx="58">
                  <c:v>3740</c:v>
                </c:pt>
                <c:pt idx="59">
                  <c:v>3654</c:v>
                </c:pt>
                <c:pt idx="60">
                  <c:v>3993</c:v>
                </c:pt>
                <c:pt idx="61">
                  <c:v>4122</c:v>
                </c:pt>
                <c:pt idx="62">
                  <c:v>4621</c:v>
                </c:pt>
                <c:pt idx="63">
                  <c:v>6655</c:v>
                </c:pt>
                <c:pt idx="64">
                  <c:v>6927</c:v>
                </c:pt>
                <c:pt idx="65">
                  <c:v>10794</c:v>
                </c:pt>
                <c:pt idx="66">
                  <c:v>10910</c:v>
                </c:pt>
                <c:pt idx="67">
                  <c:v>13994</c:v>
                </c:pt>
                <c:pt idx="68">
                  <c:v>11535</c:v>
                </c:pt>
                <c:pt idx="69">
                  <c:v>14784</c:v>
                </c:pt>
                <c:pt idx="70">
                  <c:v>16969</c:v>
                </c:pt>
                <c:pt idx="71">
                  <c:v>23206</c:v>
                </c:pt>
                <c:pt idx="72">
                  <c:v>23003</c:v>
                </c:pt>
                <c:pt idx="73">
                  <c:v>26069</c:v>
                </c:pt>
                <c:pt idx="74">
                  <c:v>40791</c:v>
                </c:pt>
                <c:pt idx="75">
                  <c:v>39792</c:v>
                </c:pt>
                <c:pt idx="76">
                  <c:v>40712</c:v>
                </c:pt>
                <c:pt idx="77">
                  <c:v>49219</c:v>
                </c:pt>
                <c:pt idx="78">
                  <c:v>46484</c:v>
                </c:pt>
                <c:pt idx="79">
                  <c:v>62495</c:v>
                </c:pt>
                <c:pt idx="80">
                  <c:v>63160</c:v>
                </c:pt>
                <c:pt idx="81">
                  <c:v>58376</c:v>
                </c:pt>
                <c:pt idx="82">
                  <c:v>57679</c:v>
                </c:pt>
                <c:pt idx="83">
                  <c:v>72737</c:v>
                </c:pt>
                <c:pt idx="84">
                  <c:v>72869</c:v>
                </c:pt>
                <c:pt idx="85">
                  <c:v>75823</c:v>
                </c:pt>
                <c:pt idx="86">
                  <c:v>79394</c:v>
                </c:pt>
                <c:pt idx="87">
                  <c:v>82059</c:v>
                </c:pt>
                <c:pt idx="88">
                  <c:v>77200</c:v>
                </c:pt>
                <c:pt idx="89">
                  <c:v>68766</c:v>
                </c:pt>
                <c:pt idx="90">
                  <c:v>73639</c:v>
                </c:pt>
                <c:pt idx="91">
                  <c:v>28837</c:v>
                </c:pt>
                <c:pt idx="92">
                  <c:v>87963</c:v>
                </c:pt>
                <c:pt idx="93">
                  <c:v>90787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F9-4E8A-83D4-4E35F52F51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4"/>
        <c:axId val="1534449264"/>
        <c:axId val="1534452016"/>
      </c:barChart>
      <c:dateAx>
        <c:axId val="1534449264"/>
        <c:scaling>
          <c:orientation val="minMax"/>
        </c:scaling>
        <c:delete val="0"/>
        <c:axPos val="b"/>
        <c:numFmt formatCode="[$-409]d\-mmm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Montserrat" panose="020B0604020202020204" charset="0"/>
                <a:ea typeface="+mn-ea"/>
                <a:cs typeface="+mn-cs"/>
              </a:defRPr>
            </a:pPr>
            <a:endParaRPr lang="en-US"/>
          </a:p>
        </c:txPr>
        <c:crossAx val="1534452016"/>
        <c:crosses val="autoZero"/>
        <c:auto val="1"/>
        <c:lblOffset val="100"/>
        <c:baseTimeUnit val="days"/>
      </c:dateAx>
      <c:valAx>
        <c:axId val="1534452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alpha val="4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Montserrat" panose="020B0604020202020204" charset="0"/>
                <a:ea typeface="+mn-ea"/>
                <a:cs typeface="+mn-cs"/>
              </a:defRPr>
            </a:pPr>
            <a:endParaRPr lang="en-US"/>
          </a:p>
        </c:txPr>
        <c:crossAx val="1534449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Of people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China </c:v>
                </c:pt>
                <c:pt idx="1">
                  <c:v>Hongkong </c:v>
                </c:pt>
                <c:pt idx="2">
                  <c:v>Taiwan </c:v>
                </c:pt>
                <c:pt idx="3">
                  <c:v>malasia</c:v>
                </c:pt>
                <c:pt idx="4">
                  <c:v>thailand</c:v>
                </c:pt>
                <c:pt idx="5">
                  <c:v>Singapore</c:v>
                </c:pt>
                <c:pt idx="6">
                  <c:v>Phillppines</c:v>
                </c:pt>
                <c:pt idx="7">
                  <c:v>indonisia </c:v>
                </c:pt>
                <c:pt idx="8">
                  <c:v>US</c:v>
                </c:pt>
                <c:pt idx="9">
                  <c:v>UK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0.85</c:v>
                </c:pt>
                <c:pt idx="1">
                  <c:v>0.83</c:v>
                </c:pt>
                <c:pt idx="2">
                  <c:v>0.76</c:v>
                </c:pt>
                <c:pt idx="3">
                  <c:v>0.73</c:v>
                </c:pt>
                <c:pt idx="4">
                  <c:v>0.7</c:v>
                </c:pt>
                <c:pt idx="5">
                  <c:v>0.68</c:v>
                </c:pt>
                <c:pt idx="6">
                  <c:v>0.67</c:v>
                </c:pt>
                <c:pt idx="7">
                  <c:v>0.28000000000000003</c:v>
                </c:pt>
                <c:pt idx="8">
                  <c:v>0.27</c:v>
                </c:pt>
                <c:pt idx="9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65-4EA8-82E6-7118B501ADA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18096536"/>
        <c:axId val="418093256"/>
      </c:barChart>
      <c:catAx>
        <c:axId val="418096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n-US"/>
          </a:p>
        </c:txPr>
        <c:crossAx val="418093256"/>
        <c:crosses val="autoZero"/>
        <c:auto val="1"/>
        <c:lblAlgn val="ctr"/>
        <c:lblOffset val="100"/>
        <c:noMultiLvlLbl val="0"/>
      </c:catAx>
      <c:valAx>
        <c:axId val="418093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alpha val="2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n-US"/>
          </a:p>
        </c:txPr>
        <c:crossAx val="418096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Feb Week 1</c:v>
                </c:pt>
                <c:pt idx="1">
                  <c:v>Feb Week 2</c:v>
                </c:pt>
                <c:pt idx="2">
                  <c:v>Feb Week 3</c:v>
                </c:pt>
                <c:pt idx="3">
                  <c:v>Feb Week 4</c:v>
                </c:pt>
                <c:pt idx="4">
                  <c:v>Mar Week 1</c:v>
                </c:pt>
                <c:pt idx="5">
                  <c:v>Mar week 2</c:v>
                </c:pt>
                <c:pt idx="6">
                  <c:v>Mar week 3</c:v>
                </c:pt>
              </c:strCache>
            </c:strRef>
          </c:cat>
          <c:val>
            <c:numRef>
              <c:f>Sheet1!$B$2:$B$8</c:f>
              <c:numCache>
                <c:formatCode>0</c:formatCode>
                <c:ptCount val="7"/>
                <c:pt idx="0">
                  <c:v>159</c:v>
                </c:pt>
                <c:pt idx="1">
                  <c:v>159</c:v>
                </c:pt>
                <c:pt idx="2">
                  <c:v>164</c:v>
                </c:pt>
                <c:pt idx="3">
                  <c:v>160</c:v>
                </c:pt>
                <c:pt idx="4">
                  <c:v>170</c:v>
                </c:pt>
                <c:pt idx="5">
                  <c:v>167</c:v>
                </c:pt>
                <c:pt idx="6">
                  <c:v>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AC-45A5-B2D2-AB9C974C983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Feb Week 1</c:v>
                </c:pt>
                <c:pt idx="1">
                  <c:v>Feb Week 2</c:v>
                </c:pt>
                <c:pt idx="2">
                  <c:v>Feb Week 3</c:v>
                </c:pt>
                <c:pt idx="3">
                  <c:v>Feb Week 4</c:v>
                </c:pt>
                <c:pt idx="4">
                  <c:v>Mar Week 1</c:v>
                </c:pt>
                <c:pt idx="5">
                  <c:v>Mar week 2</c:v>
                </c:pt>
                <c:pt idx="6">
                  <c:v>Mar week 3</c:v>
                </c:pt>
              </c:strCache>
            </c:strRef>
          </c:cat>
          <c:val>
            <c:numRef>
              <c:f>Sheet1!$C$2:$C$8</c:f>
              <c:numCache>
                <c:formatCode>0</c:formatCode>
                <c:ptCount val="7"/>
                <c:pt idx="0">
                  <c:v>157</c:v>
                </c:pt>
                <c:pt idx="1">
                  <c:v>156</c:v>
                </c:pt>
                <c:pt idx="2">
                  <c:v>160</c:v>
                </c:pt>
                <c:pt idx="3">
                  <c:v>163</c:v>
                </c:pt>
                <c:pt idx="4">
                  <c:v>165</c:v>
                </c:pt>
                <c:pt idx="5">
                  <c:v>165</c:v>
                </c:pt>
                <c:pt idx="6">
                  <c:v>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AC-45A5-B2D2-AB9C974C98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06007056"/>
        <c:axId val="1306008368"/>
      </c:barChart>
      <c:catAx>
        <c:axId val="1306007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6008368"/>
        <c:crosses val="autoZero"/>
        <c:auto val="1"/>
        <c:lblAlgn val="ctr"/>
        <c:lblOffset val="100"/>
        <c:noMultiLvlLbl val="0"/>
      </c:catAx>
      <c:valAx>
        <c:axId val="1306008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6007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Lifestyle &amp; Apparel</c:v>
                </c:pt>
                <c:pt idx="1">
                  <c:v>Home &amp; Garden</c:v>
                </c:pt>
                <c:pt idx="2">
                  <c:v>Consumer Electronics</c:v>
                </c:pt>
                <c:pt idx="3">
                  <c:v>Health &amp; Pharma</c:v>
                </c:pt>
                <c:pt idx="4">
                  <c:v>Sports</c:v>
                </c:pt>
                <c:pt idx="5">
                  <c:v>Pets &amp; Animals</c:v>
                </c:pt>
                <c:pt idx="6">
                  <c:v>Auto Supplies</c:v>
                </c:pt>
                <c:pt idx="7">
                  <c:v>Hobbies &amp; Leisure</c:v>
                </c:pt>
              </c:strCache>
            </c:strRef>
          </c:cat>
          <c:val>
            <c:numRef>
              <c:f>Sheet1!$B$2:$B$9</c:f>
              <c:numCache>
                <c:formatCode>0</c:formatCode>
                <c:ptCount val="8"/>
                <c:pt idx="0">
                  <c:v>23.5</c:v>
                </c:pt>
                <c:pt idx="1">
                  <c:v>14.5</c:v>
                </c:pt>
                <c:pt idx="2">
                  <c:v>11.5</c:v>
                </c:pt>
                <c:pt idx="3">
                  <c:v>2.5</c:v>
                </c:pt>
                <c:pt idx="4">
                  <c:v>2</c:v>
                </c:pt>
                <c:pt idx="5">
                  <c:v>2.5</c:v>
                </c:pt>
                <c:pt idx="6">
                  <c:v>2</c:v>
                </c:pt>
                <c:pt idx="7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AC-45A5-B2D2-AB9C974C983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Lifestyle &amp; Apparel</c:v>
                </c:pt>
                <c:pt idx="1">
                  <c:v>Home &amp; Garden</c:v>
                </c:pt>
                <c:pt idx="2">
                  <c:v>Consumer Electronics</c:v>
                </c:pt>
                <c:pt idx="3">
                  <c:v>Health &amp; Pharma</c:v>
                </c:pt>
                <c:pt idx="4">
                  <c:v>Sports</c:v>
                </c:pt>
                <c:pt idx="5">
                  <c:v>Pets &amp; Animals</c:v>
                </c:pt>
                <c:pt idx="6">
                  <c:v>Auto Supplies</c:v>
                </c:pt>
                <c:pt idx="7">
                  <c:v>Hobbies &amp; Leisure</c:v>
                </c:pt>
              </c:strCache>
            </c:strRef>
          </c:cat>
          <c:val>
            <c:numRef>
              <c:f>Sheet1!$C$2:$C$9</c:f>
              <c:numCache>
                <c:formatCode>0</c:formatCode>
                <c:ptCount val="8"/>
                <c:pt idx="0">
                  <c:v>17</c:v>
                </c:pt>
                <c:pt idx="1">
                  <c:v>14</c:v>
                </c:pt>
                <c:pt idx="2">
                  <c:v>12</c:v>
                </c:pt>
                <c:pt idx="3">
                  <c:v>4</c:v>
                </c:pt>
                <c:pt idx="4">
                  <c:v>2</c:v>
                </c:pt>
                <c:pt idx="5">
                  <c:v>3</c:v>
                </c:pt>
                <c:pt idx="6">
                  <c:v>1.5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AC-45A5-B2D2-AB9C974C98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06007056"/>
        <c:axId val="1306008368"/>
      </c:barChart>
      <c:catAx>
        <c:axId val="1306007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6008368"/>
        <c:crosses val="autoZero"/>
        <c:auto val="1"/>
        <c:lblAlgn val="ctr"/>
        <c:lblOffset val="100"/>
        <c:noMultiLvlLbl val="0"/>
      </c:catAx>
      <c:valAx>
        <c:axId val="13060083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6007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Display Ads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bg1"/>
              </a:solidFill>
              <a:ln w="25400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1-7 Feb</c:v>
                </c:pt>
                <c:pt idx="1">
                  <c:v>8-14 Feb</c:v>
                </c:pt>
                <c:pt idx="2">
                  <c:v>15-21 Feb</c:v>
                </c:pt>
                <c:pt idx="3">
                  <c:v>22-28Feb</c:v>
                </c:pt>
                <c:pt idx="4">
                  <c:v>29 Feb - 6 Mar</c:v>
                </c:pt>
                <c:pt idx="5">
                  <c:v>7-13 Mar</c:v>
                </c:pt>
                <c:pt idx="6">
                  <c:v>14 - 18 Mar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0.5</c:v>
                </c:pt>
                <c:pt idx="1">
                  <c:v>0.5</c:v>
                </c:pt>
                <c:pt idx="2">
                  <c:v>0.7</c:v>
                </c:pt>
                <c:pt idx="3">
                  <c:v>0.5</c:v>
                </c:pt>
                <c:pt idx="4">
                  <c:v>0.4</c:v>
                </c:pt>
                <c:pt idx="5">
                  <c:v>0.5</c:v>
                </c:pt>
                <c:pt idx="6">
                  <c:v>0.7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A2A5-48AD-9E46-691A0B69549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Email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bg1"/>
              </a:solidFill>
              <a:ln w="25400">
                <a:solidFill>
                  <a:schemeClr val="accent5"/>
                </a:solidFill>
              </a:ln>
              <a:effectLst/>
            </c:spPr>
          </c:marker>
          <c:dPt>
            <c:idx val="4"/>
            <c:marker>
              <c:symbol val="circle"/>
              <c:size val="7"/>
              <c:spPr>
                <a:solidFill>
                  <a:schemeClr val="accent5"/>
                </a:solidFill>
                <a:ln w="25400">
                  <a:solidFill>
                    <a:schemeClr val="accent5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A2A5-48AD-9E46-691A0B695493}"/>
              </c:ext>
            </c:extLst>
          </c:dPt>
          <c:cat>
            <c:strRef>
              <c:f>Sheet1!$A$2:$A$8</c:f>
              <c:strCache>
                <c:ptCount val="7"/>
                <c:pt idx="0">
                  <c:v>1-7 Feb</c:v>
                </c:pt>
                <c:pt idx="1">
                  <c:v>8-14 Feb</c:v>
                </c:pt>
                <c:pt idx="2">
                  <c:v>15-21 Feb</c:v>
                </c:pt>
                <c:pt idx="3">
                  <c:v>22-28Feb</c:v>
                </c:pt>
                <c:pt idx="4">
                  <c:v>29 Feb - 6 Mar</c:v>
                </c:pt>
                <c:pt idx="5">
                  <c:v>7-13 Mar</c:v>
                </c:pt>
                <c:pt idx="6">
                  <c:v>14 - 18 Mar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0.9</c:v>
                </c:pt>
                <c:pt idx="1">
                  <c:v>0.9</c:v>
                </c:pt>
                <c:pt idx="2">
                  <c:v>0.9</c:v>
                </c:pt>
                <c:pt idx="3">
                  <c:v>1</c:v>
                </c:pt>
                <c:pt idx="4">
                  <c:v>1</c:v>
                </c:pt>
                <c:pt idx="5">
                  <c:v>1.1000000000000001</c:v>
                </c:pt>
                <c:pt idx="6">
                  <c:v>1.1000000000000001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A2A5-48AD-9E46-691A0B69549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Social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1-7 Feb</c:v>
                </c:pt>
                <c:pt idx="1">
                  <c:v>8-14 Feb</c:v>
                </c:pt>
                <c:pt idx="2">
                  <c:v>15-21 Feb</c:v>
                </c:pt>
                <c:pt idx="3">
                  <c:v>22-28Feb</c:v>
                </c:pt>
                <c:pt idx="4">
                  <c:v>29 Feb - 6 Mar</c:v>
                </c:pt>
                <c:pt idx="5">
                  <c:v>7-13 Mar</c:v>
                </c:pt>
                <c:pt idx="6">
                  <c:v>14 - 18 Mar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1.2</c:v>
                </c:pt>
                <c:pt idx="1">
                  <c:v>1.2</c:v>
                </c:pt>
                <c:pt idx="2">
                  <c:v>1.3</c:v>
                </c:pt>
                <c:pt idx="3">
                  <c:v>1.2</c:v>
                </c:pt>
                <c:pt idx="4">
                  <c:v>1.2</c:v>
                </c:pt>
                <c:pt idx="5">
                  <c:v>1.3</c:v>
                </c:pt>
                <c:pt idx="6">
                  <c:v>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2A5-48AD-9E46-691A0B69549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Referrals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1-7 Feb</c:v>
                </c:pt>
                <c:pt idx="1">
                  <c:v>8-14 Feb</c:v>
                </c:pt>
                <c:pt idx="2">
                  <c:v>15-21 Feb</c:v>
                </c:pt>
                <c:pt idx="3">
                  <c:v>22-28Feb</c:v>
                </c:pt>
                <c:pt idx="4">
                  <c:v>29 Feb - 6 Mar</c:v>
                </c:pt>
                <c:pt idx="5">
                  <c:v>7-13 Mar</c:v>
                </c:pt>
                <c:pt idx="6">
                  <c:v>14 - 18 Mar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1.3</c:v>
                </c:pt>
                <c:pt idx="1">
                  <c:v>1.3</c:v>
                </c:pt>
                <c:pt idx="2">
                  <c:v>1.4</c:v>
                </c:pt>
                <c:pt idx="3">
                  <c:v>1.5</c:v>
                </c:pt>
                <c:pt idx="4">
                  <c:v>1.4</c:v>
                </c:pt>
                <c:pt idx="5">
                  <c:v>1.3</c:v>
                </c:pt>
                <c:pt idx="6">
                  <c:v>1.4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2A5-48AD-9E46-691A0B69549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Paid Search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1-7 Feb</c:v>
                </c:pt>
                <c:pt idx="1">
                  <c:v>8-14 Feb</c:v>
                </c:pt>
                <c:pt idx="2">
                  <c:v>15-21 Feb</c:v>
                </c:pt>
                <c:pt idx="3">
                  <c:v>22-28Feb</c:v>
                </c:pt>
                <c:pt idx="4">
                  <c:v>29 Feb - 6 Mar</c:v>
                </c:pt>
                <c:pt idx="5">
                  <c:v>7-13 Mar</c:v>
                </c:pt>
                <c:pt idx="6">
                  <c:v>14 - 18 Mar</c:v>
                </c:pt>
              </c:strCache>
            </c:strRef>
          </c:cat>
          <c:val>
            <c:numRef>
              <c:f>Sheet1!$F$2:$F$8</c:f>
              <c:numCache>
                <c:formatCode>General</c:formatCode>
                <c:ptCount val="7"/>
                <c:pt idx="0">
                  <c:v>2.6</c:v>
                </c:pt>
                <c:pt idx="1">
                  <c:v>2.6</c:v>
                </c:pt>
                <c:pt idx="2">
                  <c:v>2.6</c:v>
                </c:pt>
                <c:pt idx="3">
                  <c:v>2.7</c:v>
                </c:pt>
                <c:pt idx="4">
                  <c:v>2.6</c:v>
                </c:pt>
                <c:pt idx="5">
                  <c:v>2.5</c:v>
                </c:pt>
                <c:pt idx="6">
                  <c:v>2.2000000000000002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2A5-48AD-9E46-691A0B695493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Organic Search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1-7 Feb</c:v>
                </c:pt>
                <c:pt idx="1">
                  <c:v>8-14 Feb</c:v>
                </c:pt>
                <c:pt idx="2">
                  <c:v>15-21 Feb</c:v>
                </c:pt>
                <c:pt idx="3">
                  <c:v>22-28Feb</c:v>
                </c:pt>
                <c:pt idx="4">
                  <c:v>29 Feb - 6 Mar</c:v>
                </c:pt>
                <c:pt idx="5">
                  <c:v>7-13 Mar</c:v>
                </c:pt>
                <c:pt idx="6">
                  <c:v>14 - 18 Mar</c:v>
                </c:pt>
              </c:strCache>
            </c:strRef>
          </c:cat>
          <c:val>
            <c:numRef>
              <c:f>Sheet1!$G$2:$G$8</c:f>
              <c:numCache>
                <c:formatCode>General</c:formatCode>
                <c:ptCount val="7"/>
                <c:pt idx="0">
                  <c:v>5.2</c:v>
                </c:pt>
                <c:pt idx="1">
                  <c:v>5.6</c:v>
                </c:pt>
                <c:pt idx="2">
                  <c:v>5.2</c:v>
                </c:pt>
                <c:pt idx="3">
                  <c:v>5.2</c:v>
                </c:pt>
                <c:pt idx="4">
                  <c:v>5.2</c:v>
                </c:pt>
                <c:pt idx="5">
                  <c:v>5.3</c:v>
                </c:pt>
                <c:pt idx="6">
                  <c:v>5.4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2A5-48AD-9E46-691A0B695493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Direct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tx2"/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1-7 Feb</c:v>
                </c:pt>
                <c:pt idx="1">
                  <c:v>8-14 Feb</c:v>
                </c:pt>
                <c:pt idx="2">
                  <c:v>15-21 Feb</c:v>
                </c:pt>
                <c:pt idx="3">
                  <c:v>22-28Feb</c:v>
                </c:pt>
                <c:pt idx="4">
                  <c:v>29 Feb - 6 Mar</c:v>
                </c:pt>
                <c:pt idx="5">
                  <c:v>7-13 Mar</c:v>
                </c:pt>
                <c:pt idx="6">
                  <c:v>14 - 18 Mar</c:v>
                </c:pt>
              </c:strCache>
            </c:strRef>
          </c:cat>
          <c:val>
            <c:numRef>
              <c:f>Sheet1!$H$2:$H$8</c:f>
              <c:numCache>
                <c:formatCode>General</c:formatCode>
                <c:ptCount val="7"/>
                <c:pt idx="0">
                  <c:v>7.2</c:v>
                </c:pt>
                <c:pt idx="1">
                  <c:v>7</c:v>
                </c:pt>
                <c:pt idx="2">
                  <c:v>7.2</c:v>
                </c:pt>
                <c:pt idx="3">
                  <c:v>7.6</c:v>
                </c:pt>
                <c:pt idx="4">
                  <c:v>7.4</c:v>
                </c:pt>
                <c:pt idx="5">
                  <c:v>7.5</c:v>
                </c:pt>
                <c:pt idx="6">
                  <c:v>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A2A5-48AD-9E46-691A0B6954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8096536"/>
        <c:axId val="418093256"/>
      </c:lineChart>
      <c:catAx>
        <c:axId val="418096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n-US"/>
          </a:p>
        </c:txPr>
        <c:crossAx val="418093256"/>
        <c:crosses val="autoZero"/>
        <c:auto val="1"/>
        <c:lblAlgn val="ctr"/>
        <c:lblOffset val="100"/>
        <c:noMultiLvlLbl val="0"/>
      </c:catAx>
      <c:valAx>
        <c:axId val="418093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alpha val="14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2"/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n-US"/>
          </a:p>
        </c:txPr>
        <c:crossAx val="418096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day in 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Jiangsu</c:v>
                </c:pt>
                <c:pt idx="1">
                  <c:v>Shandong</c:v>
                </c:pt>
                <c:pt idx="2">
                  <c:v>Zhejiang</c:v>
                </c:pt>
                <c:pt idx="3">
                  <c:v>Guangdong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10</c:v>
                </c:pt>
                <c:pt idx="1">
                  <c:v>4</c:v>
                </c:pt>
                <c:pt idx="2">
                  <c:v>10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76-421C-B798-780FEF59DCF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Same day 2019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Jiangsu</c:v>
                </c:pt>
                <c:pt idx="1">
                  <c:v>Shandong</c:v>
                </c:pt>
                <c:pt idx="2">
                  <c:v>Zhejiang</c:v>
                </c:pt>
                <c:pt idx="3">
                  <c:v>Guangdong</c:v>
                </c:pt>
              </c:strCache>
            </c:strRef>
          </c:cat>
          <c:val>
            <c:numRef>
              <c:f>Sheet1!$C$2:$C$5</c:f>
              <c:numCache>
                <c:formatCode>0</c:formatCode>
                <c:ptCount val="4"/>
                <c:pt idx="0">
                  <c:v>13</c:v>
                </c:pt>
                <c:pt idx="1">
                  <c:v>7</c:v>
                </c:pt>
                <c:pt idx="2">
                  <c:v>8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76-421C-B798-780FEF59DC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8"/>
        <c:overlap val="-38"/>
        <c:axId val="1306007056"/>
        <c:axId val="1306008368"/>
      </c:barChart>
      <c:catAx>
        <c:axId val="1306007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6008368"/>
        <c:crosses val="autoZero"/>
        <c:auto val="1"/>
        <c:lblAlgn val="ctr"/>
        <c:lblOffset val="100"/>
        <c:noMultiLvlLbl val="0"/>
      </c:catAx>
      <c:valAx>
        <c:axId val="1306008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alpha val="10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6007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day in 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Shenzhen</c:v>
                </c:pt>
                <c:pt idx="1">
                  <c:v>Beijing</c:v>
                </c:pt>
                <c:pt idx="2">
                  <c:v>Shanghai</c:v>
                </c:pt>
                <c:pt idx="3">
                  <c:v>Nanjing</c:v>
                </c:pt>
                <c:pt idx="4">
                  <c:v>Wuhan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40</c:v>
                </c:pt>
                <c:pt idx="1">
                  <c:v>39</c:v>
                </c:pt>
                <c:pt idx="2">
                  <c:v>45</c:v>
                </c:pt>
                <c:pt idx="3">
                  <c:v>58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76-421C-B798-780FEF59DCF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Same day 2019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Shenzhen</c:v>
                </c:pt>
                <c:pt idx="1">
                  <c:v>Beijing</c:v>
                </c:pt>
                <c:pt idx="2">
                  <c:v>Shanghai</c:v>
                </c:pt>
                <c:pt idx="3">
                  <c:v>Nanjing</c:v>
                </c:pt>
                <c:pt idx="4">
                  <c:v>Wuhan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63</c:v>
                </c:pt>
                <c:pt idx="1">
                  <c:v>66</c:v>
                </c:pt>
                <c:pt idx="2">
                  <c:v>60</c:v>
                </c:pt>
                <c:pt idx="3">
                  <c:v>58</c:v>
                </c:pt>
                <c:pt idx="4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76-421C-B798-780FEF59DC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8"/>
        <c:overlap val="-38"/>
        <c:axId val="1306007056"/>
        <c:axId val="1306008368"/>
      </c:barChart>
      <c:catAx>
        <c:axId val="1306007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6008368"/>
        <c:crosses val="autoZero"/>
        <c:auto val="1"/>
        <c:lblAlgn val="ctr"/>
        <c:lblOffset val="100"/>
        <c:noMultiLvlLbl val="0"/>
      </c:catAx>
      <c:valAx>
        <c:axId val="1306008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alpha val="10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6007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18754641901603E-3"/>
          <c:y val="0.1083054881499686"/>
          <c:w val="0.99658124535809844"/>
          <c:h val="0.783389023700062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2020 Q1</c:v>
                </c:pt>
                <c:pt idx="1">
                  <c:v>2020 Q2</c:v>
                </c:pt>
                <c:pt idx="2">
                  <c:v>2020 Q3</c:v>
                </c:pt>
                <c:pt idx="3">
                  <c:v>2020 Q4</c:v>
                </c:pt>
                <c:pt idx="4">
                  <c:v>2021 Q1</c:v>
                </c:pt>
                <c:pt idx="5">
                  <c:v>2021 Q2</c:v>
                </c:pt>
                <c:pt idx="6">
                  <c:v>2021 Q3</c:v>
                </c:pt>
                <c:pt idx="7">
                  <c:v>2021 Q4</c:v>
                </c:pt>
                <c:pt idx="8">
                  <c:v>2022 Q1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</c:v>
                </c:pt>
                <c:pt idx="1">
                  <c:v>3</c:v>
                </c:pt>
                <c:pt idx="2">
                  <c:v>4</c:v>
                </c:pt>
                <c:pt idx="3">
                  <c:v>2</c:v>
                </c:pt>
                <c:pt idx="4">
                  <c:v>5</c:v>
                </c:pt>
                <c:pt idx="5">
                  <c:v>3</c:v>
                </c:pt>
                <c:pt idx="6">
                  <c:v>4</c:v>
                </c:pt>
                <c:pt idx="7">
                  <c:v>1</c:v>
                </c:pt>
                <c:pt idx="8">
                  <c:v>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3910-46E8-BD32-F110F2BC48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34449264"/>
        <c:axId val="1534452016"/>
      </c:lineChart>
      <c:catAx>
        <c:axId val="1534449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n-US"/>
          </a:p>
        </c:txPr>
        <c:crossAx val="1534452016"/>
        <c:crosses val="autoZero"/>
        <c:auto val="1"/>
        <c:lblAlgn val="ctr"/>
        <c:lblOffset val="100"/>
        <c:noMultiLvlLbl val="0"/>
      </c:catAx>
      <c:valAx>
        <c:axId val="15344520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34449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18754641901603E-3"/>
          <c:y val="0.1083054881499686"/>
          <c:w val="0.99658124535809844"/>
          <c:h val="0.783389023700062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2020 Q1</c:v>
                </c:pt>
                <c:pt idx="1">
                  <c:v>2020 Q2</c:v>
                </c:pt>
                <c:pt idx="2">
                  <c:v>2020 Q3</c:v>
                </c:pt>
                <c:pt idx="3">
                  <c:v>2020 Q4</c:v>
                </c:pt>
                <c:pt idx="4">
                  <c:v>2021 Q1</c:v>
                </c:pt>
                <c:pt idx="5">
                  <c:v>2021 Q2</c:v>
                </c:pt>
                <c:pt idx="6">
                  <c:v>2021 Q3</c:v>
                </c:pt>
                <c:pt idx="7">
                  <c:v>2021 Q4</c:v>
                </c:pt>
                <c:pt idx="8">
                  <c:v>2020 Q1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</c:v>
                </c:pt>
                <c:pt idx="1">
                  <c:v>3</c:v>
                </c:pt>
                <c:pt idx="2">
                  <c:v>10</c:v>
                </c:pt>
                <c:pt idx="3">
                  <c:v>3</c:v>
                </c:pt>
                <c:pt idx="4">
                  <c:v>5</c:v>
                </c:pt>
                <c:pt idx="5">
                  <c:v>2</c:v>
                </c:pt>
                <c:pt idx="6">
                  <c:v>2</c:v>
                </c:pt>
                <c:pt idx="7">
                  <c:v>1</c:v>
                </c:pt>
                <c:pt idx="8">
                  <c:v>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3910-46E8-BD32-F110F2BC48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34449264"/>
        <c:axId val="1534452016"/>
      </c:lineChart>
      <c:catAx>
        <c:axId val="1534449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n-US"/>
          </a:p>
        </c:txPr>
        <c:crossAx val="1534452016"/>
        <c:crosses val="autoZero"/>
        <c:auto val="1"/>
        <c:lblAlgn val="ctr"/>
        <c:lblOffset val="100"/>
        <c:noMultiLvlLbl val="0"/>
      </c:catAx>
      <c:valAx>
        <c:axId val="15344520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34449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18754641901603E-3"/>
          <c:y val="0.1083054881499686"/>
          <c:w val="0.99658124535809844"/>
          <c:h val="0.783389023700062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2020 Q1</c:v>
                </c:pt>
                <c:pt idx="1">
                  <c:v>2020 Q2</c:v>
                </c:pt>
                <c:pt idx="2">
                  <c:v>2020 Q3</c:v>
                </c:pt>
                <c:pt idx="3">
                  <c:v>2020 Q4</c:v>
                </c:pt>
                <c:pt idx="4">
                  <c:v>2021 Q1</c:v>
                </c:pt>
                <c:pt idx="5">
                  <c:v>2021 Q2</c:v>
                </c:pt>
                <c:pt idx="6">
                  <c:v>2021 Q3</c:v>
                </c:pt>
                <c:pt idx="7">
                  <c:v>2021 Q4</c:v>
                </c:pt>
                <c:pt idx="8">
                  <c:v>2022 Q1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4</c:v>
                </c:pt>
                <c:pt idx="6">
                  <c:v>1</c:v>
                </c:pt>
                <c:pt idx="7">
                  <c:v>3</c:v>
                </c:pt>
                <c:pt idx="8">
                  <c:v>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3910-46E8-BD32-F110F2BC48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34449264"/>
        <c:axId val="1534452016"/>
      </c:lineChart>
      <c:catAx>
        <c:axId val="1534449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n-US"/>
          </a:p>
        </c:txPr>
        <c:crossAx val="1534452016"/>
        <c:crosses val="autoZero"/>
        <c:auto val="1"/>
        <c:lblAlgn val="ctr"/>
        <c:lblOffset val="100"/>
        <c:noMultiLvlLbl val="0"/>
      </c:catAx>
      <c:valAx>
        <c:axId val="15344520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34449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989107471913326E-2"/>
          <c:y val="0.1876596999757621"/>
          <c:w val="0.93674069899552503"/>
          <c:h val="0.8099770011176131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GraphicRiver</c:v>
                </c:pt>
              </c:strCache>
            </c:strRef>
          </c:tx>
          <c:spPr>
            <a:ln w="25400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bg1">
                  <a:lumMod val="95000"/>
                </a:schemeClr>
              </a:solidFill>
              <a:ln w="25400">
                <a:solidFill>
                  <a:schemeClr val="bg1">
                    <a:lumMod val="85000"/>
                  </a:schemeClr>
                </a:solidFill>
              </a:ln>
              <a:effectLst/>
            </c:spPr>
          </c:marker>
          <c:cat>
            <c:strRef>
              <c:f>Sheet1!$A$2:$A$9</c:f>
              <c:strCache>
                <c:ptCount val="8"/>
                <c:pt idx="0">
                  <c:v>2019 Q1</c:v>
                </c:pt>
                <c:pt idx="1">
                  <c:v>2019 Q2</c:v>
                </c:pt>
                <c:pt idx="2">
                  <c:v>20119 Q3</c:v>
                </c:pt>
                <c:pt idx="3">
                  <c:v>2019 Q4</c:v>
                </c:pt>
                <c:pt idx="4">
                  <c:v>2020 Q1</c:v>
                </c:pt>
                <c:pt idx="5">
                  <c:v>2020 Q2</c:v>
                </c:pt>
                <c:pt idx="6">
                  <c:v>2020 Q3</c:v>
                </c:pt>
                <c:pt idx="7">
                  <c:v>2020 Q4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10.8</c:v>
                </c:pt>
                <c:pt idx="1">
                  <c:v>12</c:v>
                </c:pt>
                <c:pt idx="2">
                  <c:v>9.3000000000000007</c:v>
                </c:pt>
                <c:pt idx="3">
                  <c:v>9.8000000000000007</c:v>
                </c:pt>
                <c:pt idx="4">
                  <c:v>10.199999999999999</c:v>
                </c:pt>
                <c:pt idx="5">
                  <c:v>10.9</c:v>
                </c:pt>
                <c:pt idx="6">
                  <c:v>11.2</c:v>
                </c:pt>
                <c:pt idx="7">
                  <c:v>9.5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1D21-DC40-9596-1B6675B7BF7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Themeforest</c:v>
                </c:pt>
              </c:strCache>
            </c:strRef>
          </c:tx>
          <c:spPr>
            <a:ln w="25400" cap="rnd">
              <a:solidFill>
                <a:schemeClr val="bg1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bg1">
                  <a:lumMod val="95000"/>
                </a:schemeClr>
              </a:solidFill>
              <a:ln w="25400">
                <a:solidFill>
                  <a:schemeClr val="bg1"/>
                </a:solidFill>
              </a:ln>
              <a:effectLst/>
            </c:spPr>
          </c:marker>
          <c:cat>
            <c:strRef>
              <c:f>Sheet1!$A$2:$A$9</c:f>
              <c:strCache>
                <c:ptCount val="8"/>
                <c:pt idx="0">
                  <c:v>2019 Q1</c:v>
                </c:pt>
                <c:pt idx="1">
                  <c:v>2019 Q2</c:v>
                </c:pt>
                <c:pt idx="2">
                  <c:v>20119 Q3</c:v>
                </c:pt>
                <c:pt idx="3">
                  <c:v>2019 Q4</c:v>
                </c:pt>
                <c:pt idx="4">
                  <c:v>2020 Q1</c:v>
                </c:pt>
                <c:pt idx="5">
                  <c:v>2020 Q2</c:v>
                </c:pt>
                <c:pt idx="6">
                  <c:v>2020 Q3</c:v>
                </c:pt>
                <c:pt idx="7">
                  <c:v>2020 Q4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11.1</c:v>
                </c:pt>
                <c:pt idx="1">
                  <c:v>12.4</c:v>
                </c:pt>
                <c:pt idx="2">
                  <c:v>9.1999999999999993</c:v>
                </c:pt>
                <c:pt idx="3">
                  <c:v>10.5</c:v>
                </c:pt>
                <c:pt idx="4">
                  <c:v>11.7</c:v>
                </c:pt>
                <c:pt idx="5">
                  <c:v>12.3</c:v>
                </c:pt>
                <c:pt idx="6">
                  <c:v>12</c:v>
                </c:pt>
                <c:pt idx="7">
                  <c:v>10.9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1D21-DC40-9596-1B6675B7BF7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Videohive</c:v>
                </c:pt>
              </c:strCache>
            </c:strRef>
          </c:tx>
          <c:spPr>
            <a:ln w="25400" cap="rnd">
              <a:solidFill>
                <a:schemeClr val="bg1">
                  <a:lumMod val="95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bg1">
                  <a:lumMod val="95000"/>
                </a:schemeClr>
              </a:solidFill>
              <a:ln w="25400">
                <a:solidFill>
                  <a:schemeClr val="bg1">
                    <a:lumMod val="95000"/>
                  </a:schemeClr>
                </a:solidFill>
              </a:ln>
              <a:effectLst/>
            </c:spPr>
          </c:marker>
          <c:cat>
            <c:strRef>
              <c:f>Sheet1!$A$2:$A$9</c:f>
              <c:strCache>
                <c:ptCount val="8"/>
                <c:pt idx="0">
                  <c:v>2019 Q1</c:v>
                </c:pt>
                <c:pt idx="1">
                  <c:v>2019 Q2</c:v>
                </c:pt>
                <c:pt idx="2">
                  <c:v>20119 Q3</c:v>
                </c:pt>
                <c:pt idx="3">
                  <c:v>2019 Q4</c:v>
                </c:pt>
                <c:pt idx="4">
                  <c:v>2020 Q1</c:v>
                </c:pt>
                <c:pt idx="5">
                  <c:v>2020 Q2</c:v>
                </c:pt>
                <c:pt idx="6">
                  <c:v>2020 Q3</c:v>
                </c:pt>
                <c:pt idx="7">
                  <c:v>2020 Q4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9.1999999999999993</c:v>
                </c:pt>
                <c:pt idx="1">
                  <c:v>11.8</c:v>
                </c:pt>
                <c:pt idx="2">
                  <c:v>8.3000000000000007</c:v>
                </c:pt>
                <c:pt idx="3">
                  <c:v>9</c:v>
                </c:pt>
                <c:pt idx="4">
                  <c:v>9.8000000000000007</c:v>
                </c:pt>
                <c:pt idx="5">
                  <c:v>10.5</c:v>
                </c:pt>
                <c:pt idx="6">
                  <c:v>11.8</c:v>
                </c:pt>
                <c:pt idx="7">
                  <c:v>11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1D21-DC40-9596-1B6675B7BF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3691904"/>
        <c:axId val="1563694384"/>
      </c:lineChart>
      <c:catAx>
        <c:axId val="1563691904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pPr>
            <a:endParaRPr lang="en-US"/>
          </a:p>
        </c:txPr>
        <c:crossAx val="1563694384"/>
        <c:crosses val="autoZero"/>
        <c:auto val="1"/>
        <c:lblAlgn val="ctr"/>
        <c:lblOffset val="100"/>
        <c:noMultiLvlLbl val="0"/>
      </c:catAx>
      <c:valAx>
        <c:axId val="1563694384"/>
        <c:scaling>
          <c:orientation val="maxMin"/>
          <c:min val="8"/>
        </c:scaling>
        <c:delete val="0"/>
        <c:axPos val="l"/>
        <c:majorGridlines>
          <c:spPr>
            <a:ln w="9525" cap="flat" cmpd="sng" algn="ctr">
              <a:solidFill>
                <a:schemeClr val="tx2">
                  <a:alpha val="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pPr>
            <a:endParaRPr lang="en-US"/>
          </a:p>
        </c:txPr>
        <c:crossAx val="1563691904"/>
        <c:crosses val="autoZero"/>
        <c:crossBetween val="between"/>
        <c:majorUnit val="0.5"/>
        <c:min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Deaths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1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3F9-4E8A-83D4-4E35F52F511C}"/>
              </c:ext>
            </c:extLst>
          </c:dPt>
          <c:cat>
            <c:numRef>
              <c:f>Sheet1!$A$2:$A$96</c:f>
              <c:numCache>
                <c:formatCode>[$-409]d\-mmm;@</c:formatCode>
                <c:ptCount val="95"/>
                <c:pt idx="0">
                  <c:v>43839</c:v>
                </c:pt>
                <c:pt idx="1">
                  <c:v>43840</c:v>
                </c:pt>
                <c:pt idx="2">
                  <c:v>43841</c:v>
                </c:pt>
                <c:pt idx="3">
                  <c:v>43842</c:v>
                </c:pt>
                <c:pt idx="4">
                  <c:v>43843</c:v>
                </c:pt>
                <c:pt idx="5">
                  <c:v>43844</c:v>
                </c:pt>
                <c:pt idx="6">
                  <c:v>43845</c:v>
                </c:pt>
                <c:pt idx="7">
                  <c:v>43846</c:v>
                </c:pt>
                <c:pt idx="8">
                  <c:v>43847</c:v>
                </c:pt>
                <c:pt idx="9">
                  <c:v>43848</c:v>
                </c:pt>
                <c:pt idx="10">
                  <c:v>43849</c:v>
                </c:pt>
                <c:pt idx="11">
                  <c:v>43850</c:v>
                </c:pt>
                <c:pt idx="12">
                  <c:v>43851</c:v>
                </c:pt>
                <c:pt idx="13">
                  <c:v>43852</c:v>
                </c:pt>
                <c:pt idx="14">
                  <c:v>43853</c:v>
                </c:pt>
                <c:pt idx="15">
                  <c:v>43854</c:v>
                </c:pt>
                <c:pt idx="16">
                  <c:v>43855</c:v>
                </c:pt>
                <c:pt idx="17">
                  <c:v>43856</c:v>
                </c:pt>
                <c:pt idx="18">
                  <c:v>43857</c:v>
                </c:pt>
                <c:pt idx="19">
                  <c:v>43858</c:v>
                </c:pt>
                <c:pt idx="20">
                  <c:v>43859</c:v>
                </c:pt>
                <c:pt idx="21">
                  <c:v>43860</c:v>
                </c:pt>
                <c:pt idx="22">
                  <c:v>43861</c:v>
                </c:pt>
                <c:pt idx="23">
                  <c:v>43862</c:v>
                </c:pt>
                <c:pt idx="24">
                  <c:v>43863</c:v>
                </c:pt>
                <c:pt idx="25">
                  <c:v>43864</c:v>
                </c:pt>
                <c:pt idx="26">
                  <c:v>43865</c:v>
                </c:pt>
                <c:pt idx="27">
                  <c:v>43866</c:v>
                </c:pt>
                <c:pt idx="28">
                  <c:v>43867</c:v>
                </c:pt>
                <c:pt idx="29">
                  <c:v>43868</c:v>
                </c:pt>
                <c:pt idx="30">
                  <c:v>43869</c:v>
                </c:pt>
                <c:pt idx="31">
                  <c:v>43870</c:v>
                </c:pt>
                <c:pt idx="32">
                  <c:v>43871</c:v>
                </c:pt>
                <c:pt idx="33">
                  <c:v>43872</c:v>
                </c:pt>
                <c:pt idx="34">
                  <c:v>43873</c:v>
                </c:pt>
                <c:pt idx="35">
                  <c:v>43874</c:v>
                </c:pt>
                <c:pt idx="36">
                  <c:v>43875</c:v>
                </c:pt>
                <c:pt idx="37">
                  <c:v>43876</c:v>
                </c:pt>
                <c:pt idx="38">
                  <c:v>43877</c:v>
                </c:pt>
                <c:pt idx="39">
                  <c:v>43878</c:v>
                </c:pt>
                <c:pt idx="40">
                  <c:v>43879</c:v>
                </c:pt>
                <c:pt idx="41">
                  <c:v>43880</c:v>
                </c:pt>
                <c:pt idx="42">
                  <c:v>43881</c:v>
                </c:pt>
                <c:pt idx="43">
                  <c:v>43882</c:v>
                </c:pt>
                <c:pt idx="44">
                  <c:v>43883</c:v>
                </c:pt>
                <c:pt idx="45">
                  <c:v>43884</c:v>
                </c:pt>
                <c:pt idx="46">
                  <c:v>43885</c:v>
                </c:pt>
                <c:pt idx="47">
                  <c:v>43886</c:v>
                </c:pt>
                <c:pt idx="48">
                  <c:v>43887</c:v>
                </c:pt>
                <c:pt idx="49">
                  <c:v>43888</c:v>
                </c:pt>
                <c:pt idx="50">
                  <c:v>43889</c:v>
                </c:pt>
                <c:pt idx="51">
                  <c:v>43890</c:v>
                </c:pt>
                <c:pt idx="52">
                  <c:v>43891</c:v>
                </c:pt>
                <c:pt idx="53">
                  <c:v>43892</c:v>
                </c:pt>
                <c:pt idx="54">
                  <c:v>43893</c:v>
                </c:pt>
                <c:pt idx="55">
                  <c:v>43894</c:v>
                </c:pt>
                <c:pt idx="56">
                  <c:v>43895</c:v>
                </c:pt>
                <c:pt idx="57">
                  <c:v>43896</c:v>
                </c:pt>
                <c:pt idx="58">
                  <c:v>43897</c:v>
                </c:pt>
                <c:pt idx="59">
                  <c:v>43898</c:v>
                </c:pt>
                <c:pt idx="60">
                  <c:v>43899</c:v>
                </c:pt>
                <c:pt idx="61">
                  <c:v>43900</c:v>
                </c:pt>
                <c:pt idx="62">
                  <c:v>43901</c:v>
                </c:pt>
                <c:pt idx="63">
                  <c:v>43902</c:v>
                </c:pt>
                <c:pt idx="64">
                  <c:v>43903</c:v>
                </c:pt>
                <c:pt idx="65">
                  <c:v>43904</c:v>
                </c:pt>
                <c:pt idx="66">
                  <c:v>43905</c:v>
                </c:pt>
                <c:pt idx="67">
                  <c:v>43906</c:v>
                </c:pt>
                <c:pt idx="68">
                  <c:v>43907</c:v>
                </c:pt>
                <c:pt idx="69">
                  <c:v>43908</c:v>
                </c:pt>
                <c:pt idx="70">
                  <c:v>43909</c:v>
                </c:pt>
                <c:pt idx="71">
                  <c:v>43910</c:v>
                </c:pt>
                <c:pt idx="72">
                  <c:v>43911</c:v>
                </c:pt>
                <c:pt idx="73">
                  <c:v>43912</c:v>
                </c:pt>
                <c:pt idx="74">
                  <c:v>43913</c:v>
                </c:pt>
                <c:pt idx="75">
                  <c:v>43914</c:v>
                </c:pt>
                <c:pt idx="76">
                  <c:v>43915</c:v>
                </c:pt>
                <c:pt idx="77">
                  <c:v>43916</c:v>
                </c:pt>
                <c:pt idx="78">
                  <c:v>43917</c:v>
                </c:pt>
                <c:pt idx="79">
                  <c:v>43918</c:v>
                </c:pt>
                <c:pt idx="80">
                  <c:v>43919</c:v>
                </c:pt>
                <c:pt idx="81">
                  <c:v>43920</c:v>
                </c:pt>
                <c:pt idx="82">
                  <c:v>43921</c:v>
                </c:pt>
                <c:pt idx="83">
                  <c:v>43922</c:v>
                </c:pt>
                <c:pt idx="84">
                  <c:v>43923</c:v>
                </c:pt>
                <c:pt idx="85">
                  <c:v>43924</c:v>
                </c:pt>
                <c:pt idx="86">
                  <c:v>43925</c:v>
                </c:pt>
                <c:pt idx="87">
                  <c:v>43926</c:v>
                </c:pt>
                <c:pt idx="88">
                  <c:v>43927</c:v>
                </c:pt>
                <c:pt idx="89">
                  <c:v>43928</c:v>
                </c:pt>
                <c:pt idx="90">
                  <c:v>43929</c:v>
                </c:pt>
                <c:pt idx="91">
                  <c:v>43930</c:v>
                </c:pt>
                <c:pt idx="92">
                  <c:v>43931</c:v>
                </c:pt>
                <c:pt idx="93">
                  <c:v>43932</c:v>
                </c:pt>
                <c:pt idx="94">
                  <c:v>43933</c:v>
                </c:pt>
              </c:numCache>
            </c:numRef>
          </c:cat>
          <c:val>
            <c:numRef>
              <c:f>Sheet1!$B$2:$B$96</c:f>
              <c:numCache>
                <c:formatCode>General</c:formatCode>
                <c:ptCount val="9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1</c:v>
                </c:pt>
                <c:pt idx="11">
                  <c:v>1</c:v>
                </c:pt>
                <c:pt idx="12">
                  <c:v>2</c:v>
                </c:pt>
                <c:pt idx="13">
                  <c:v>3</c:v>
                </c:pt>
                <c:pt idx="14">
                  <c:v>8</c:v>
                </c:pt>
                <c:pt idx="15">
                  <c:v>8</c:v>
                </c:pt>
                <c:pt idx="16">
                  <c:v>16</c:v>
                </c:pt>
                <c:pt idx="17">
                  <c:v>15</c:v>
                </c:pt>
                <c:pt idx="18">
                  <c:v>24</c:v>
                </c:pt>
                <c:pt idx="19">
                  <c:v>26</c:v>
                </c:pt>
                <c:pt idx="20">
                  <c:v>26</c:v>
                </c:pt>
                <c:pt idx="21">
                  <c:v>38</c:v>
                </c:pt>
                <c:pt idx="22">
                  <c:v>43</c:v>
                </c:pt>
                <c:pt idx="23">
                  <c:v>46</c:v>
                </c:pt>
                <c:pt idx="24">
                  <c:v>46</c:v>
                </c:pt>
                <c:pt idx="25">
                  <c:v>57</c:v>
                </c:pt>
                <c:pt idx="26">
                  <c:v>64</c:v>
                </c:pt>
                <c:pt idx="27">
                  <c:v>66</c:v>
                </c:pt>
                <c:pt idx="28">
                  <c:v>73</c:v>
                </c:pt>
                <c:pt idx="29">
                  <c:v>73</c:v>
                </c:pt>
                <c:pt idx="30">
                  <c:v>86</c:v>
                </c:pt>
                <c:pt idx="31">
                  <c:v>89</c:v>
                </c:pt>
                <c:pt idx="32">
                  <c:v>97</c:v>
                </c:pt>
                <c:pt idx="33">
                  <c:v>108</c:v>
                </c:pt>
                <c:pt idx="34">
                  <c:v>97</c:v>
                </c:pt>
                <c:pt idx="35">
                  <c:v>254</c:v>
                </c:pt>
                <c:pt idx="36">
                  <c:v>14</c:v>
                </c:pt>
                <c:pt idx="37">
                  <c:v>143</c:v>
                </c:pt>
                <c:pt idx="38">
                  <c:v>143</c:v>
                </c:pt>
                <c:pt idx="39">
                  <c:v>106</c:v>
                </c:pt>
                <c:pt idx="40">
                  <c:v>98</c:v>
                </c:pt>
                <c:pt idx="41">
                  <c:v>136</c:v>
                </c:pt>
                <c:pt idx="42">
                  <c:v>120</c:v>
                </c:pt>
                <c:pt idx="43">
                  <c:v>118</c:v>
                </c:pt>
                <c:pt idx="44">
                  <c:v>113</c:v>
                </c:pt>
                <c:pt idx="45">
                  <c:v>99</c:v>
                </c:pt>
                <c:pt idx="46">
                  <c:v>156</c:v>
                </c:pt>
                <c:pt idx="47">
                  <c:v>85</c:v>
                </c:pt>
                <c:pt idx="48">
                  <c:v>64</c:v>
                </c:pt>
                <c:pt idx="49">
                  <c:v>40</c:v>
                </c:pt>
                <c:pt idx="50">
                  <c:v>54</c:v>
                </c:pt>
                <c:pt idx="51">
                  <c:v>66</c:v>
                </c:pt>
                <c:pt idx="52">
                  <c:v>53</c:v>
                </c:pt>
                <c:pt idx="53">
                  <c:v>66</c:v>
                </c:pt>
                <c:pt idx="54">
                  <c:v>69</c:v>
                </c:pt>
                <c:pt idx="55">
                  <c:v>78</c:v>
                </c:pt>
                <c:pt idx="56">
                  <c:v>91</c:v>
                </c:pt>
                <c:pt idx="57">
                  <c:v>99</c:v>
                </c:pt>
                <c:pt idx="58">
                  <c:v>106</c:v>
                </c:pt>
                <c:pt idx="59">
                  <c:v>98</c:v>
                </c:pt>
                <c:pt idx="60">
                  <c:v>225</c:v>
                </c:pt>
                <c:pt idx="61">
                  <c:v>203</c:v>
                </c:pt>
                <c:pt idx="62">
                  <c:v>280</c:v>
                </c:pt>
                <c:pt idx="63">
                  <c:v>322</c:v>
                </c:pt>
                <c:pt idx="64">
                  <c:v>342</c:v>
                </c:pt>
                <c:pt idx="65">
                  <c:v>441</c:v>
                </c:pt>
                <c:pt idx="66">
                  <c:v>346</c:v>
                </c:pt>
                <c:pt idx="67">
                  <c:v>863</c:v>
                </c:pt>
                <c:pt idx="68">
                  <c:v>473</c:v>
                </c:pt>
                <c:pt idx="69">
                  <c:v>800</c:v>
                </c:pt>
                <c:pt idx="70">
                  <c:v>926</c:v>
                </c:pt>
                <c:pt idx="71">
                  <c:v>1036</c:v>
                </c:pt>
                <c:pt idx="72">
                  <c:v>1345</c:v>
                </c:pt>
                <c:pt idx="73">
                  <c:v>1598</c:v>
                </c:pt>
                <c:pt idx="74">
                  <c:v>1727</c:v>
                </c:pt>
                <c:pt idx="75">
                  <c:v>1716</c:v>
                </c:pt>
                <c:pt idx="76">
                  <c:v>2190</c:v>
                </c:pt>
                <c:pt idx="77">
                  <c:v>2399</c:v>
                </c:pt>
                <c:pt idx="78">
                  <c:v>2501</c:v>
                </c:pt>
                <c:pt idx="79">
                  <c:v>3151</c:v>
                </c:pt>
                <c:pt idx="80">
                  <c:v>3385</c:v>
                </c:pt>
                <c:pt idx="81">
                  <c:v>3209</c:v>
                </c:pt>
                <c:pt idx="82">
                  <c:v>3290</c:v>
                </c:pt>
                <c:pt idx="83">
                  <c:v>4182</c:v>
                </c:pt>
                <c:pt idx="84">
                  <c:v>4923</c:v>
                </c:pt>
                <c:pt idx="85">
                  <c:v>4789</c:v>
                </c:pt>
                <c:pt idx="86">
                  <c:v>6665</c:v>
                </c:pt>
                <c:pt idx="87">
                  <c:v>5798</c:v>
                </c:pt>
                <c:pt idx="88">
                  <c:v>4810</c:v>
                </c:pt>
                <c:pt idx="89">
                  <c:v>5021</c:v>
                </c:pt>
                <c:pt idx="90">
                  <c:v>6695</c:v>
                </c:pt>
                <c:pt idx="91">
                  <c:v>6286</c:v>
                </c:pt>
                <c:pt idx="92">
                  <c:v>7420</c:v>
                </c:pt>
                <c:pt idx="93">
                  <c:v>6946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F9-4E8A-83D4-4E35F52F51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4"/>
        <c:axId val="1534449264"/>
        <c:axId val="1534452016"/>
      </c:barChart>
      <c:dateAx>
        <c:axId val="1534449264"/>
        <c:scaling>
          <c:orientation val="minMax"/>
        </c:scaling>
        <c:delete val="0"/>
        <c:axPos val="b"/>
        <c:numFmt formatCode="[$-409]d\-mmm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Montserrat" panose="020B0604020202020204" charset="0"/>
                <a:ea typeface="+mn-ea"/>
                <a:cs typeface="+mn-cs"/>
              </a:defRPr>
            </a:pPr>
            <a:endParaRPr lang="en-US"/>
          </a:p>
        </c:txPr>
        <c:crossAx val="1534452016"/>
        <c:crosses val="autoZero"/>
        <c:auto val="1"/>
        <c:lblOffset val="100"/>
        <c:baseTimeUnit val="days"/>
      </c:dateAx>
      <c:valAx>
        <c:axId val="1534452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alpha val="4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Montserrat" panose="020B0604020202020204" charset="0"/>
                <a:ea typeface="+mn-ea"/>
                <a:cs typeface="+mn-cs"/>
              </a:defRPr>
            </a:pPr>
            <a:endParaRPr lang="en-US"/>
          </a:p>
        </c:txPr>
        <c:crossAx val="1534449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989107471913326E-2"/>
          <c:y val="0.1876596999757621"/>
          <c:w val="0.93674069899552503"/>
          <c:h val="0.8099770011176131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GraphicRiver</c:v>
                </c:pt>
              </c:strCache>
            </c:strRef>
          </c:tx>
          <c:spPr>
            <a:ln w="25400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bg1">
                  <a:lumMod val="95000"/>
                </a:schemeClr>
              </a:solidFill>
              <a:ln w="25400">
                <a:solidFill>
                  <a:schemeClr val="bg1">
                    <a:lumMod val="85000"/>
                  </a:schemeClr>
                </a:solidFill>
              </a:ln>
              <a:effectLst/>
            </c:spPr>
          </c:marker>
          <c:cat>
            <c:strRef>
              <c:f>Sheet1!$A$2:$A$9</c:f>
              <c:strCache>
                <c:ptCount val="8"/>
                <c:pt idx="0">
                  <c:v>2019 Q1</c:v>
                </c:pt>
                <c:pt idx="1">
                  <c:v>2019 Q2</c:v>
                </c:pt>
                <c:pt idx="2">
                  <c:v>20119 Q3</c:v>
                </c:pt>
                <c:pt idx="3">
                  <c:v>2019 Q4</c:v>
                </c:pt>
                <c:pt idx="4">
                  <c:v>2020 Q1</c:v>
                </c:pt>
                <c:pt idx="5">
                  <c:v>2020 Q2</c:v>
                </c:pt>
                <c:pt idx="6">
                  <c:v>2020 Q3</c:v>
                </c:pt>
                <c:pt idx="7">
                  <c:v>2020 Q4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10.8</c:v>
                </c:pt>
                <c:pt idx="1">
                  <c:v>12</c:v>
                </c:pt>
                <c:pt idx="2">
                  <c:v>9.3000000000000007</c:v>
                </c:pt>
                <c:pt idx="3">
                  <c:v>9.8000000000000007</c:v>
                </c:pt>
                <c:pt idx="4">
                  <c:v>10.199999999999999</c:v>
                </c:pt>
                <c:pt idx="5">
                  <c:v>10.9</c:v>
                </c:pt>
                <c:pt idx="6">
                  <c:v>11.2</c:v>
                </c:pt>
                <c:pt idx="7">
                  <c:v>9.5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1D21-DC40-9596-1B6675B7BF7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Themeforest</c:v>
                </c:pt>
              </c:strCache>
            </c:strRef>
          </c:tx>
          <c:spPr>
            <a:ln w="25400" cap="rnd">
              <a:solidFill>
                <a:schemeClr val="bg1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bg1">
                  <a:lumMod val="95000"/>
                </a:schemeClr>
              </a:solidFill>
              <a:ln w="25400">
                <a:solidFill>
                  <a:schemeClr val="bg1"/>
                </a:solidFill>
              </a:ln>
              <a:effectLst/>
            </c:spPr>
          </c:marker>
          <c:cat>
            <c:strRef>
              <c:f>Sheet1!$A$2:$A$9</c:f>
              <c:strCache>
                <c:ptCount val="8"/>
                <c:pt idx="0">
                  <c:v>2019 Q1</c:v>
                </c:pt>
                <c:pt idx="1">
                  <c:v>2019 Q2</c:v>
                </c:pt>
                <c:pt idx="2">
                  <c:v>20119 Q3</c:v>
                </c:pt>
                <c:pt idx="3">
                  <c:v>2019 Q4</c:v>
                </c:pt>
                <c:pt idx="4">
                  <c:v>2020 Q1</c:v>
                </c:pt>
                <c:pt idx="5">
                  <c:v>2020 Q2</c:v>
                </c:pt>
                <c:pt idx="6">
                  <c:v>2020 Q3</c:v>
                </c:pt>
                <c:pt idx="7">
                  <c:v>2020 Q4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11.1</c:v>
                </c:pt>
                <c:pt idx="1">
                  <c:v>12.4</c:v>
                </c:pt>
                <c:pt idx="2">
                  <c:v>9.1999999999999993</c:v>
                </c:pt>
                <c:pt idx="3">
                  <c:v>10.5</c:v>
                </c:pt>
                <c:pt idx="4">
                  <c:v>11.7</c:v>
                </c:pt>
                <c:pt idx="5">
                  <c:v>12.3</c:v>
                </c:pt>
                <c:pt idx="6">
                  <c:v>12</c:v>
                </c:pt>
                <c:pt idx="7">
                  <c:v>10.9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1D21-DC40-9596-1B6675B7BF7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Videohive</c:v>
                </c:pt>
              </c:strCache>
            </c:strRef>
          </c:tx>
          <c:spPr>
            <a:ln w="25400" cap="rnd">
              <a:solidFill>
                <a:schemeClr val="bg1">
                  <a:lumMod val="95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bg1">
                  <a:lumMod val="95000"/>
                </a:schemeClr>
              </a:solidFill>
              <a:ln w="25400">
                <a:solidFill>
                  <a:schemeClr val="bg1">
                    <a:lumMod val="95000"/>
                  </a:schemeClr>
                </a:solidFill>
              </a:ln>
              <a:effectLst/>
            </c:spPr>
          </c:marker>
          <c:cat>
            <c:strRef>
              <c:f>Sheet1!$A$2:$A$9</c:f>
              <c:strCache>
                <c:ptCount val="8"/>
                <c:pt idx="0">
                  <c:v>2019 Q1</c:v>
                </c:pt>
                <c:pt idx="1">
                  <c:v>2019 Q2</c:v>
                </c:pt>
                <c:pt idx="2">
                  <c:v>20119 Q3</c:v>
                </c:pt>
                <c:pt idx="3">
                  <c:v>2019 Q4</c:v>
                </c:pt>
                <c:pt idx="4">
                  <c:v>2020 Q1</c:v>
                </c:pt>
                <c:pt idx="5">
                  <c:v>2020 Q2</c:v>
                </c:pt>
                <c:pt idx="6">
                  <c:v>2020 Q3</c:v>
                </c:pt>
                <c:pt idx="7">
                  <c:v>2020 Q4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9.1999999999999993</c:v>
                </c:pt>
                <c:pt idx="1">
                  <c:v>11.8</c:v>
                </c:pt>
                <c:pt idx="2">
                  <c:v>8.3000000000000007</c:v>
                </c:pt>
                <c:pt idx="3">
                  <c:v>9</c:v>
                </c:pt>
                <c:pt idx="4">
                  <c:v>9.8000000000000007</c:v>
                </c:pt>
                <c:pt idx="5">
                  <c:v>10.5</c:v>
                </c:pt>
                <c:pt idx="6">
                  <c:v>11.8</c:v>
                </c:pt>
                <c:pt idx="7">
                  <c:v>11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1D21-DC40-9596-1B6675B7BF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3691904"/>
        <c:axId val="1563694384"/>
      </c:lineChart>
      <c:catAx>
        <c:axId val="1563691904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pPr>
            <a:endParaRPr lang="en-US"/>
          </a:p>
        </c:txPr>
        <c:crossAx val="1563694384"/>
        <c:crosses val="autoZero"/>
        <c:auto val="1"/>
        <c:lblAlgn val="ctr"/>
        <c:lblOffset val="100"/>
        <c:noMultiLvlLbl val="0"/>
      </c:catAx>
      <c:valAx>
        <c:axId val="1563694384"/>
        <c:scaling>
          <c:orientation val="maxMin"/>
          <c:min val="8"/>
        </c:scaling>
        <c:delete val="0"/>
        <c:axPos val="l"/>
        <c:majorGridlines>
          <c:spPr>
            <a:ln w="9525" cap="flat" cmpd="sng" algn="ctr">
              <a:solidFill>
                <a:schemeClr val="tx2">
                  <a:alpha val="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pPr>
            <a:endParaRPr lang="en-US"/>
          </a:p>
        </c:txPr>
        <c:crossAx val="1563691904"/>
        <c:crosses val="autoZero"/>
        <c:crossBetween val="between"/>
        <c:majorUnit val="0.5"/>
        <c:min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640742211293797E-2"/>
          <c:y val="0.349624945480635"/>
          <c:w val="0.93674069899552503"/>
          <c:h val="0.592753892489103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Current</c:v>
                </c:pt>
              </c:strCache>
            </c:strRef>
          </c:tx>
          <c:spPr>
            <a:ln w="2540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bg1"/>
              </a:solidFill>
              <a:ln w="25400">
                <a:solidFill>
                  <a:schemeClr val="accent5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12.29</c:v>
                </c:pt>
                <c:pt idx="1">
                  <c:v>11.78</c:v>
                </c:pt>
                <c:pt idx="2">
                  <c:v>12.65</c:v>
                </c:pt>
                <c:pt idx="3">
                  <c:v>12.14</c:v>
                </c:pt>
                <c:pt idx="4">
                  <c:v>12.99</c:v>
                </c:pt>
                <c:pt idx="5">
                  <c:v>11.32</c:v>
                </c:pt>
                <c:pt idx="6">
                  <c:v>12.28</c:v>
                </c:pt>
                <c:pt idx="7">
                  <c:v>11.5</c:v>
                </c:pt>
                <c:pt idx="8">
                  <c:v>11.41</c:v>
                </c:pt>
                <c:pt idx="9">
                  <c:v>12.34</c:v>
                </c:pt>
                <c:pt idx="10">
                  <c:v>12.07</c:v>
                </c:pt>
                <c:pt idx="11">
                  <c:v>11.82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2D38-47B2-95A7-7698FEB30A4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Previous</c:v>
                </c:pt>
              </c:strCache>
            </c:strRef>
          </c:tx>
          <c:spPr>
            <a:ln w="2540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bg1"/>
              </a:solidFill>
              <a:ln w="25400">
                <a:solidFill>
                  <a:schemeClr val="accent6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17.36</c:v>
                </c:pt>
                <c:pt idx="1">
                  <c:v>15.98</c:v>
                </c:pt>
                <c:pt idx="2">
                  <c:v>15.57</c:v>
                </c:pt>
                <c:pt idx="3">
                  <c:v>16.989999999999991</c:v>
                </c:pt>
                <c:pt idx="4">
                  <c:v>17.670000000000009</c:v>
                </c:pt>
                <c:pt idx="5">
                  <c:v>17.350000000000001</c:v>
                </c:pt>
                <c:pt idx="6">
                  <c:v>15.23</c:v>
                </c:pt>
                <c:pt idx="7">
                  <c:v>17.559999999999999</c:v>
                </c:pt>
                <c:pt idx="8">
                  <c:v>17.47</c:v>
                </c:pt>
                <c:pt idx="9">
                  <c:v>16.14</c:v>
                </c:pt>
                <c:pt idx="10">
                  <c:v>15.28</c:v>
                </c:pt>
                <c:pt idx="11">
                  <c:v>16.82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2D38-47B2-95A7-7698FEB30A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3593056"/>
        <c:axId val="1563595536"/>
      </c:lineChart>
      <c:catAx>
        <c:axId val="1563593056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40000"/>
                    <a:lumOff val="60000"/>
                  </a:schemeClr>
                </a:solidFill>
                <a:latin typeface="Montserrat" pitchFamily="2" charset="77"/>
                <a:ea typeface="+mn-ea"/>
                <a:cs typeface="+mn-cs"/>
              </a:defRPr>
            </a:pPr>
            <a:endParaRPr lang="en-US"/>
          </a:p>
        </c:txPr>
        <c:crossAx val="1563595536"/>
        <c:crosses val="autoZero"/>
        <c:auto val="1"/>
        <c:lblAlgn val="ctr"/>
        <c:lblOffset val="100"/>
        <c:noMultiLvlLbl val="0"/>
      </c:catAx>
      <c:valAx>
        <c:axId val="1563595536"/>
        <c:scaling>
          <c:orientation val="maxMin"/>
          <c:min val="10"/>
        </c:scaling>
        <c:delete val="0"/>
        <c:axPos val="l"/>
        <c:majorGridlines>
          <c:spPr>
            <a:ln w="9525" cap="flat" cmpd="sng" algn="ctr">
              <a:solidFill>
                <a:schemeClr val="tx2">
                  <a:alpha val="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40000"/>
                    <a:lumOff val="60000"/>
                  </a:schemeClr>
                </a:solidFill>
                <a:latin typeface="Montserrat" pitchFamily="2" charset="77"/>
                <a:ea typeface="+mn-ea"/>
                <a:cs typeface="+mn-cs"/>
              </a:defRPr>
            </a:pPr>
            <a:endParaRPr lang="en-US"/>
          </a:p>
        </c:txPr>
        <c:crossAx val="1563593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69190754610998"/>
          <c:y val="4.4512964640481899E-2"/>
          <c:w val="0.397113862266818"/>
          <c:h val="8.38204590207935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BFCFD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CU 1</c:v>
                </c:pt>
                <c:pt idx="1">
                  <c:v>CU 2</c:v>
                </c:pt>
                <c:pt idx="2">
                  <c:v>CU 3</c:v>
                </c:pt>
                <c:pt idx="3">
                  <c:v>CU 4</c:v>
                </c:pt>
                <c:pt idx="4">
                  <c:v>CU 5</c:v>
                </c:pt>
                <c:pt idx="5">
                  <c:v>CU 6</c:v>
                </c:pt>
                <c:pt idx="6">
                  <c:v>CU 7</c:v>
                </c:pt>
                <c:pt idx="7">
                  <c:v>CU 8</c:v>
                </c:pt>
                <c:pt idx="8">
                  <c:v>CU 9</c:v>
                </c:pt>
                <c:pt idx="9">
                  <c:v>CU 10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</c:v>
                </c:pt>
                <c:pt idx="1">
                  <c:v>3.2</c:v>
                </c:pt>
                <c:pt idx="2">
                  <c:v>3.5</c:v>
                </c:pt>
                <c:pt idx="3">
                  <c:v>4.5</c:v>
                </c:pt>
                <c:pt idx="4">
                  <c:v>4.7</c:v>
                </c:pt>
                <c:pt idx="5">
                  <c:v>4.8</c:v>
                </c:pt>
                <c:pt idx="6">
                  <c:v>5</c:v>
                </c:pt>
                <c:pt idx="7">
                  <c:v>5.3</c:v>
                </c:pt>
                <c:pt idx="8">
                  <c:v>5.6</c:v>
                </c:pt>
                <c:pt idx="9">
                  <c:v>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FF-471D-8585-672B87B75DF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BFCFD">
                <a:alpha val="30000"/>
              </a:srgbClr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CU 1</c:v>
                </c:pt>
                <c:pt idx="1">
                  <c:v>CU 2</c:v>
                </c:pt>
                <c:pt idx="2">
                  <c:v>CU 3</c:v>
                </c:pt>
                <c:pt idx="3">
                  <c:v>CU 4</c:v>
                </c:pt>
                <c:pt idx="4">
                  <c:v>CU 5</c:v>
                </c:pt>
                <c:pt idx="5">
                  <c:v>CU 6</c:v>
                </c:pt>
                <c:pt idx="6">
                  <c:v>CU 7</c:v>
                </c:pt>
                <c:pt idx="7">
                  <c:v>CU 8</c:v>
                </c:pt>
                <c:pt idx="8">
                  <c:v>CU 9</c:v>
                </c:pt>
                <c:pt idx="9">
                  <c:v>CU 10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  <c:pt idx="7">
                  <c:v>4</c:v>
                </c:pt>
                <c:pt idx="8">
                  <c:v>5</c:v>
                </c:pt>
                <c:pt idx="9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FF-471D-8585-672B87B75D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2"/>
        <c:axId val="1561869968"/>
        <c:axId val="1561872720"/>
      </c:barChart>
      <c:catAx>
        <c:axId val="1561869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/>
                </a:solidFill>
                <a:latin typeface="Montserrat" panose="020B0604020202020204" charset="0"/>
                <a:ea typeface="+mn-ea"/>
                <a:cs typeface="+mn-cs"/>
              </a:defRPr>
            </a:pPr>
            <a:endParaRPr lang="en-US"/>
          </a:p>
        </c:txPr>
        <c:crossAx val="1561872720"/>
        <c:crosses val="autoZero"/>
        <c:auto val="1"/>
        <c:lblAlgn val="ctr"/>
        <c:lblOffset val="100"/>
        <c:noMultiLvlLbl val="0"/>
      </c:catAx>
      <c:valAx>
        <c:axId val="1561872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3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/>
                </a:solidFill>
                <a:latin typeface="Montserrat" panose="020B0604020202020204" charset="0"/>
                <a:ea typeface="+mn-ea"/>
                <a:cs typeface="+mn-cs"/>
              </a:defRPr>
            </a:pPr>
            <a:endParaRPr lang="en-US"/>
          </a:p>
        </c:txPr>
        <c:crossAx val="1561869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BFCFD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CU 1</c:v>
                </c:pt>
                <c:pt idx="1">
                  <c:v>CU 2</c:v>
                </c:pt>
                <c:pt idx="2">
                  <c:v>CU 3</c:v>
                </c:pt>
                <c:pt idx="3">
                  <c:v>CU 4</c:v>
                </c:pt>
                <c:pt idx="4">
                  <c:v>CU 5</c:v>
                </c:pt>
                <c:pt idx="5">
                  <c:v>CU 6</c:v>
                </c:pt>
                <c:pt idx="6">
                  <c:v>CU 7</c:v>
                </c:pt>
                <c:pt idx="7">
                  <c:v>CU 8</c:v>
                </c:pt>
                <c:pt idx="8">
                  <c:v>CU 9</c:v>
                </c:pt>
                <c:pt idx="9">
                  <c:v>CU 10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</c:v>
                </c:pt>
                <c:pt idx="1">
                  <c:v>3.2</c:v>
                </c:pt>
                <c:pt idx="2">
                  <c:v>3.5</c:v>
                </c:pt>
                <c:pt idx="3">
                  <c:v>4.5</c:v>
                </c:pt>
                <c:pt idx="4">
                  <c:v>4.7</c:v>
                </c:pt>
                <c:pt idx="5">
                  <c:v>4.8</c:v>
                </c:pt>
                <c:pt idx="6">
                  <c:v>5</c:v>
                </c:pt>
                <c:pt idx="7">
                  <c:v>5.3</c:v>
                </c:pt>
                <c:pt idx="8">
                  <c:v>5.6</c:v>
                </c:pt>
                <c:pt idx="9">
                  <c:v>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46-4BB5-8D09-9970FA8B019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BFCFD">
                <a:alpha val="30000"/>
              </a:srgbClr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CU 1</c:v>
                </c:pt>
                <c:pt idx="1">
                  <c:v>CU 2</c:v>
                </c:pt>
                <c:pt idx="2">
                  <c:v>CU 3</c:v>
                </c:pt>
                <c:pt idx="3">
                  <c:v>CU 4</c:v>
                </c:pt>
                <c:pt idx="4">
                  <c:v>CU 5</c:v>
                </c:pt>
                <c:pt idx="5">
                  <c:v>CU 6</c:v>
                </c:pt>
                <c:pt idx="6">
                  <c:v>CU 7</c:v>
                </c:pt>
                <c:pt idx="7">
                  <c:v>CU 8</c:v>
                </c:pt>
                <c:pt idx="8">
                  <c:v>CU 9</c:v>
                </c:pt>
                <c:pt idx="9">
                  <c:v>CU 10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5</c:v>
                </c:pt>
                <c:pt idx="1">
                  <c:v>4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5</c:v>
                </c:pt>
                <c:pt idx="7">
                  <c:v>3</c:v>
                </c:pt>
                <c:pt idx="8">
                  <c:v>4</c:v>
                </c:pt>
                <c:pt idx="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46-4BB5-8D09-9970FA8B01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1869968"/>
        <c:axId val="1561872720"/>
      </c:barChart>
      <c:catAx>
        <c:axId val="1561869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/>
                </a:solidFill>
                <a:latin typeface="Montserrat" panose="020B0604020202020204" charset="0"/>
                <a:ea typeface="+mn-ea"/>
                <a:cs typeface="+mn-cs"/>
              </a:defRPr>
            </a:pPr>
            <a:endParaRPr lang="en-US"/>
          </a:p>
        </c:txPr>
        <c:crossAx val="1561872720"/>
        <c:crosses val="autoZero"/>
        <c:auto val="1"/>
        <c:lblAlgn val="ctr"/>
        <c:lblOffset val="100"/>
        <c:noMultiLvlLbl val="0"/>
      </c:catAx>
      <c:valAx>
        <c:axId val="1561872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3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/>
                </a:solidFill>
                <a:latin typeface="Montserrat" panose="020B0604020202020204" charset="0"/>
                <a:ea typeface="+mn-ea"/>
                <a:cs typeface="+mn-cs"/>
              </a:defRPr>
            </a:pPr>
            <a:endParaRPr lang="en-US"/>
          </a:p>
        </c:txPr>
        <c:crossAx val="1561869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Sheet1!$A$3:$A$13</c:f>
              <c:strCache>
                <c:ptCount val="11"/>
                <c:pt idx="0">
                  <c:v>Feb</c:v>
                </c:pt>
                <c:pt idx="1">
                  <c:v>Mar</c:v>
                </c:pt>
                <c:pt idx="2">
                  <c:v>Apr</c:v>
                </c:pt>
                <c:pt idx="3">
                  <c:v>May</c:v>
                </c:pt>
                <c:pt idx="4">
                  <c:v>Jun</c:v>
                </c:pt>
                <c:pt idx="5">
                  <c:v>Jul</c:v>
                </c:pt>
                <c:pt idx="6">
                  <c:v>Aug</c:v>
                </c:pt>
                <c:pt idx="7">
                  <c:v>Sep</c:v>
                </c:pt>
                <c:pt idx="8">
                  <c:v>Oct</c:v>
                </c:pt>
                <c:pt idx="9">
                  <c:v>Nov</c:v>
                </c:pt>
                <c:pt idx="10">
                  <c:v>Dec</c:v>
                </c:pt>
              </c:strCache>
            </c:strRef>
          </c:cat>
          <c:val>
            <c:numRef>
              <c:f>Sheet1!$B$3:$B$13</c:f>
              <c:numCache>
                <c:formatCode>General</c:formatCode>
                <c:ptCount val="11"/>
                <c:pt idx="0">
                  <c:v>15</c:v>
                </c:pt>
                <c:pt idx="1">
                  <c:v>25</c:v>
                </c:pt>
                <c:pt idx="2">
                  <c:v>20</c:v>
                </c:pt>
                <c:pt idx="3">
                  <c:v>35</c:v>
                </c:pt>
                <c:pt idx="4">
                  <c:v>30</c:v>
                </c:pt>
                <c:pt idx="5">
                  <c:v>42</c:v>
                </c:pt>
                <c:pt idx="6">
                  <c:v>45</c:v>
                </c:pt>
                <c:pt idx="7">
                  <c:v>50</c:v>
                </c:pt>
                <c:pt idx="8">
                  <c:v>20</c:v>
                </c:pt>
                <c:pt idx="9">
                  <c:v>15</c:v>
                </c:pt>
                <c:pt idx="10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8A-4466-86CC-84FF0443AB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9736160"/>
        <c:axId val="1529738912"/>
      </c:barChart>
      <c:catAx>
        <c:axId val="15297361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29738912"/>
        <c:crosses val="autoZero"/>
        <c:auto val="0"/>
        <c:lblAlgn val="ctr"/>
        <c:lblOffset val="100"/>
        <c:noMultiLvlLbl val="0"/>
      </c:catAx>
      <c:valAx>
        <c:axId val="15297389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2973616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20</c:v>
                </c:pt>
                <c:pt idx="1">
                  <c:v>15</c:v>
                </c:pt>
                <c:pt idx="2">
                  <c:v>20</c:v>
                </c:pt>
                <c:pt idx="3">
                  <c:v>14</c:v>
                </c:pt>
                <c:pt idx="4">
                  <c:v>26</c:v>
                </c:pt>
                <c:pt idx="5">
                  <c:v>20</c:v>
                </c:pt>
                <c:pt idx="6">
                  <c:v>24</c:v>
                </c:pt>
                <c:pt idx="7">
                  <c:v>15</c:v>
                </c:pt>
                <c:pt idx="8">
                  <c:v>18</c:v>
                </c:pt>
                <c:pt idx="9">
                  <c:v>30</c:v>
                </c:pt>
                <c:pt idx="10">
                  <c:v>35</c:v>
                </c:pt>
                <c:pt idx="1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BF-48FA-A67F-E37A286B31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0389888"/>
        <c:axId val="1530392640"/>
      </c:barChart>
      <c:catAx>
        <c:axId val="15303898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30392640"/>
        <c:crosses val="autoZero"/>
        <c:auto val="0"/>
        <c:lblAlgn val="ctr"/>
        <c:lblOffset val="100"/>
        <c:noMultiLvlLbl val="0"/>
      </c:catAx>
      <c:valAx>
        <c:axId val="15303926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3038988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30</c:v>
                </c:pt>
                <c:pt idx="1">
                  <c:v>40</c:v>
                </c:pt>
                <c:pt idx="2">
                  <c:v>30</c:v>
                </c:pt>
                <c:pt idx="3">
                  <c:v>20</c:v>
                </c:pt>
                <c:pt idx="4">
                  <c:v>30</c:v>
                </c:pt>
                <c:pt idx="5">
                  <c:v>25</c:v>
                </c:pt>
                <c:pt idx="6">
                  <c:v>30</c:v>
                </c:pt>
                <c:pt idx="7">
                  <c:v>27</c:v>
                </c:pt>
                <c:pt idx="8">
                  <c:v>30</c:v>
                </c:pt>
                <c:pt idx="9">
                  <c:v>40</c:v>
                </c:pt>
                <c:pt idx="10">
                  <c:v>23</c:v>
                </c:pt>
                <c:pt idx="1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B0-4B11-A7F8-7740F9E432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9762992"/>
        <c:axId val="1529765744"/>
      </c:barChart>
      <c:catAx>
        <c:axId val="15297629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29765744"/>
        <c:crosses val="autoZero"/>
        <c:auto val="0"/>
        <c:lblAlgn val="ctr"/>
        <c:lblOffset val="100"/>
        <c:noMultiLvlLbl val="0"/>
      </c:catAx>
      <c:valAx>
        <c:axId val="15297657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2976299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 Q1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Project 1</c:v>
                </c:pt>
                <c:pt idx="1">
                  <c:v>Project 2</c:v>
                </c:pt>
                <c:pt idx="2">
                  <c:v>Project 3</c:v>
                </c:pt>
                <c:pt idx="3">
                  <c:v>Project 4</c:v>
                </c:pt>
                <c:pt idx="4">
                  <c:v>Project 5</c:v>
                </c:pt>
                <c:pt idx="5">
                  <c:v>Project 6</c:v>
                </c:pt>
                <c:pt idx="6">
                  <c:v>Project 7</c:v>
                </c:pt>
                <c:pt idx="7">
                  <c:v>Project 8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30</c:v>
                </c:pt>
                <c:pt idx="1">
                  <c:v>19</c:v>
                </c:pt>
                <c:pt idx="2">
                  <c:v>24</c:v>
                </c:pt>
                <c:pt idx="3">
                  <c:v>20</c:v>
                </c:pt>
                <c:pt idx="4">
                  <c:v>30</c:v>
                </c:pt>
                <c:pt idx="5">
                  <c:v>23</c:v>
                </c:pt>
                <c:pt idx="6">
                  <c:v>16</c:v>
                </c:pt>
                <c:pt idx="7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8C-4AED-9357-A872A8EF18F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2020 Q1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Project 1</c:v>
                </c:pt>
                <c:pt idx="1">
                  <c:v>Project 2</c:v>
                </c:pt>
                <c:pt idx="2">
                  <c:v>Project 3</c:v>
                </c:pt>
                <c:pt idx="3">
                  <c:v>Project 4</c:v>
                </c:pt>
                <c:pt idx="4">
                  <c:v>Project 5</c:v>
                </c:pt>
                <c:pt idx="5">
                  <c:v>Project 6</c:v>
                </c:pt>
                <c:pt idx="6">
                  <c:v>Project 7</c:v>
                </c:pt>
                <c:pt idx="7">
                  <c:v>Project 8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25</c:v>
                </c:pt>
                <c:pt idx="1">
                  <c:v>15</c:v>
                </c:pt>
                <c:pt idx="2">
                  <c:v>20</c:v>
                </c:pt>
                <c:pt idx="3">
                  <c:v>18</c:v>
                </c:pt>
                <c:pt idx="4">
                  <c:v>23</c:v>
                </c:pt>
                <c:pt idx="5">
                  <c:v>18</c:v>
                </c:pt>
                <c:pt idx="6">
                  <c:v>10</c:v>
                </c:pt>
                <c:pt idx="7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06-416E-AA36-9CA0A3312C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9214584"/>
        <c:axId val="429219176"/>
      </c:barChart>
      <c:catAx>
        <c:axId val="429214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n-US"/>
          </a:p>
        </c:txPr>
        <c:crossAx val="429219176"/>
        <c:crosses val="autoZero"/>
        <c:auto val="1"/>
        <c:lblAlgn val="ctr"/>
        <c:lblOffset val="100"/>
        <c:noMultiLvlLbl val="0"/>
      </c:catAx>
      <c:valAx>
        <c:axId val="429219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shade val="50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n-US"/>
          </a:p>
        </c:txPr>
        <c:crossAx val="429214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 Q1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Sheet1!$A$2:$A$9</c:f>
              <c:strCache>
                <c:ptCount val="8"/>
                <c:pt idx="0">
                  <c:v>Project 1</c:v>
                </c:pt>
                <c:pt idx="1">
                  <c:v>Project 2</c:v>
                </c:pt>
                <c:pt idx="2">
                  <c:v>Project 3</c:v>
                </c:pt>
                <c:pt idx="3">
                  <c:v>Project 4</c:v>
                </c:pt>
                <c:pt idx="4">
                  <c:v>Project 5</c:v>
                </c:pt>
                <c:pt idx="5">
                  <c:v>Project 6</c:v>
                </c:pt>
                <c:pt idx="6">
                  <c:v>Project 7</c:v>
                </c:pt>
                <c:pt idx="7">
                  <c:v>Project 8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30</c:v>
                </c:pt>
                <c:pt idx="1">
                  <c:v>19</c:v>
                </c:pt>
                <c:pt idx="2">
                  <c:v>24</c:v>
                </c:pt>
                <c:pt idx="3">
                  <c:v>20</c:v>
                </c:pt>
                <c:pt idx="4">
                  <c:v>30</c:v>
                </c:pt>
                <c:pt idx="5">
                  <c:v>23</c:v>
                </c:pt>
                <c:pt idx="6">
                  <c:v>16</c:v>
                </c:pt>
                <c:pt idx="7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8C-4AED-9357-A872A8EF18F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2020 Q1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strRef>
              <c:f>Sheet1!$A$2:$A$9</c:f>
              <c:strCache>
                <c:ptCount val="8"/>
                <c:pt idx="0">
                  <c:v>Project 1</c:v>
                </c:pt>
                <c:pt idx="1">
                  <c:v>Project 2</c:v>
                </c:pt>
                <c:pt idx="2">
                  <c:v>Project 3</c:v>
                </c:pt>
                <c:pt idx="3">
                  <c:v>Project 4</c:v>
                </c:pt>
                <c:pt idx="4">
                  <c:v>Project 5</c:v>
                </c:pt>
                <c:pt idx="5">
                  <c:v>Project 6</c:v>
                </c:pt>
                <c:pt idx="6">
                  <c:v>Project 7</c:v>
                </c:pt>
                <c:pt idx="7">
                  <c:v>Project 8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25</c:v>
                </c:pt>
                <c:pt idx="1">
                  <c:v>15</c:v>
                </c:pt>
                <c:pt idx="2">
                  <c:v>20</c:v>
                </c:pt>
                <c:pt idx="3">
                  <c:v>18</c:v>
                </c:pt>
                <c:pt idx="4">
                  <c:v>23</c:v>
                </c:pt>
                <c:pt idx="5">
                  <c:v>18</c:v>
                </c:pt>
                <c:pt idx="6">
                  <c:v>10</c:v>
                </c:pt>
                <c:pt idx="7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06-416E-AA36-9CA0A3312C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9214584"/>
        <c:axId val="429219176"/>
      </c:areaChart>
      <c:catAx>
        <c:axId val="429214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n-US"/>
          </a:p>
        </c:txPr>
        <c:crossAx val="429219176"/>
        <c:crosses val="autoZero"/>
        <c:auto val="1"/>
        <c:lblAlgn val="ctr"/>
        <c:lblOffset val="100"/>
        <c:noMultiLvlLbl val="0"/>
      </c:catAx>
      <c:valAx>
        <c:axId val="429219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shade val="50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n-US"/>
          </a:p>
        </c:txPr>
        <c:crossAx val="4292145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 Q1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square"/>
            <c:size val="5"/>
            <c:spPr>
              <a:noFill/>
              <a:ln w="15875">
                <a:solidFill>
                  <a:schemeClr val="accent5"/>
                </a:solidFill>
              </a:ln>
              <a:effectLst/>
            </c:spPr>
          </c:marker>
          <c:cat>
            <c:strRef>
              <c:f>Sheet1!$A$2:$A$9</c:f>
              <c:strCache>
                <c:ptCount val="8"/>
                <c:pt idx="0">
                  <c:v>Project 1</c:v>
                </c:pt>
                <c:pt idx="1">
                  <c:v>Project 2</c:v>
                </c:pt>
                <c:pt idx="2">
                  <c:v>Project 3</c:v>
                </c:pt>
                <c:pt idx="3">
                  <c:v>Project 4</c:v>
                </c:pt>
                <c:pt idx="4">
                  <c:v>Project 5</c:v>
                </c:pt>
                <c:pt idx="5">
                  <c:v>Project 6</c:v>
                </c:pt>
                <c:pt idx="6">
                  <c:v>Project 7</c:v>
                </c:pt>
                <c:pt idx="7">
                  <c:v>Project 8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30</c:v>
                </c:pt>
                <c:pt idx="1">
                  <c:v>19</c:v>
                </c:pt>
                <c:pt idx="2">
                  <c:v>24</c:v>
                </c:pt>
                <c:pt idx="3">
                  <c:v>20</c:v>
                </c:pt>
                <c:pt idx="4">
                  <c:v>30</c:v>
                </c:pt>
                <c:pt idx="5">
                  <c:v>23</c:v>
                </c:pt>
                <c:pt idx="6">
                  <c:v>16</c:v>
                </c:pt>
                <c:pt idx="7">
                  <c:v>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1FD-49C2-9A25-892C29D9CEE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2020 Q1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>
                    <a:alpha val="95000"/>
                  </a:schemeClr>
                </a:solidFill>
              </a:ln>
              <a:effectLst/>
            </c:spPr>
          </c:marker>
          <c:cat>
            <c:strRef>
              <c:f>Sheet1!$A$2:$A$9</c:f>
              <c:strCache>
                <c:ptCount val="8"/>
                <c:pt idx="0">
                  <c:v>Project 1</c:v>
                </c:pt>
                <c:pt idx="1">
                  <c:v>Project 2</c:v>
                </c:pt>
                <c:pt idx="2">
                  <c:v>Project 3</c:v>
                </c:pt>
                <c:pt idx="3">
                  <c:v>Project 4</c:v>
                </c:pt>
                <c:pt idx="4">
                  <c:v>Project 5</c:v>
                </c:pt>
                <c:pt idx="5">
                  <c:v>Project 6</c:v>
                </c:pt>
                <c:pt idx="6">
                  <c:v>Project 7</c:v>
                </c:pt>
                <c:pt idx="7">
                  <c:v>Project 8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25</c:v>
                </c:pt>
                <c:pt idx="1">
                  <c:v>15</c:v>
                </c:pt>
                <c:pt idx="2">
                  <c:v>20</c:v>
                </c:pt>
                <c:pt idx="3">
                  <c:v>18</c:v>
                </c:pt>
                <c:pt idx="4">
                  <c:v>23</c:v>
                </c:pt>
                <c:pt idx="5">
                  <c:v>18</c:v>
                </c:pt>
                <c:pt idx="6">
                  <c:v>10</c:v>
                </c:pt>
                <c:pt idx="7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1FD-49C2-9A25-892C29D9CE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9214584"/>
        <c:axId val="429219176"/>
      </c:lineChart>
      <c:catAx>
        <c:axId val="429214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n-US"/>
          </a:p>
        </c:txPr>
        <c:crossAx val="429219176"/>
        <c:crosses val="autoZero"/>
        <c:auto val="1"/>
        <c:lblAlgn val="ctr"/>
        <c:lblOffset val="100"/>
        <c:noMultiLvlLbl val="0"/>
      </c:catAx>
      <c:valAx>
        <c:axId val="429219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shade val="50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n-US"/>
          </a:p>
        </c:txPr>
        <c:crossAx val="429214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Cases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Europe</c:v>
                </c:pt>
                <c:pt idx="1">
                  <c:v>Americas</c:v>
                </c:pt>
                <c:pt idx="2">
                  <c:v>Western Pacific</c:v>
                </c:pt>
                <c:pt idx="3">
                  <c:v>Eastern Mediterranean</c:v>
                </c:pt>
                <c:pt idx="4">
                  <c:v>South-East Asia</c:v>
                </c:pt>
                <c:pt idx="5">
                  <c:v>Africa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880106</c:v>
                </c:pt>
                <c:pt idx="1">
                  <c:v>573940</c:v>
                </c:pt>
                <c:pt idx="2">
                  <c:v>120365</c:v>
                </c:pt>
                <c:pt idx="3">
                  <c:v>98699</c:v>
                </c:pt>
                <c:pt idx="4">
                  <c:v>16045</c:v>
                </c:pt>
                <c:pt idx="5">
                  <c:v>9728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F7-40F3-BF31-ADE0CD599E6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18096536"/>
        <c:axId val="418093256"/>
      </c:barChart>
      <c:catAx>
        <c:axId val="418096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n-US"/>
          </a:p>
        </c:txPr>
        <c:crossAx val="418093256"/>
        <c:crosses val="autoZero"/>
        <c:auto val="1"/>
        <c:lblAlgn val="ctr"/>
        <c:lblOffset val="100"/>
        <c:noMultiLvlLbl val="0"/>
      </c:catAx>
      <c:valAx>
        <c:axId val="418093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alpha val="2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n-US"/>
          </a:p>
        </c:txPr>
        <c:crossAx val="418096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095076146228422E-2"/>
          <c:y val="9.0778893549690154E-2"/>
          <c:w val="0.86703289102039405"/>
          <c:h val="0.733976339221576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FBFCFD">
                <a:alpha val="50000"/>
              </a:srgbClr>
            </a:solidFill>
            <a:ln>
              <a:noFill/>
            </a:ln>
            <a:effectLst/>
          </c:spPr>
          <c:invertIfNegative val="0"/>
          <c:cat>
            <c:numRef>
              <c:f>Sheet1!$A$2:$A$18</c:f>
              <c:numCache>
                <c:formatCode>d\-mmm</c:formatCode>
                <c:ptCount val="17"/>
                <c:pt idx="0">
                  <c:v>43905</c:v>
                </c:pt>
                <c:pt idx="1">
                  <c:v>43906</c:v>
                </c:pt>
                <c:pt idx="2">
                  <c:v>43907</c:v>
                </c:pt>
                <c:pt idx="3">
                  <c:v>43908</c:v>
                </c:pt>
                <c:pt idx="4">
                  <c:v>43909</c:v>
                </c:pt>
                <c:pt idx="5">
                  <c:v>43910</c:v>
                </c:pt>
                <c:pt idx="6">
                  <c:v>43911</c:v>
                </c:pt>
                <c:pt idx="7">
                  <c:v>43912</c:v>
                </c:pt>
                <c:pt idx="8">
                  <c:v>43913</c:v>
                </c:pt>
                <c:pt idx="9">
                  <c:v>43914</c:v>
                </c:pt>
                <c:pt idx="10">
                  <c:v>43915</c:v>
                </c:pt>
                <c:pt idx="11">
                  <c:v>43916</c:v>
                </c:pt>
                <c:pt idx="12">
                  <c:v>43917</c:v>
                </c:pt>
                <c:pt idx="13">
                  <c:v>43918</c:v>
                </c:pt>
                <c:pt idx="14">
                  <c:v>43919</c:v>
                </c:pt>
                <c:pt idx="15">
                  <c:v>43920</c:v>
                </c:pt>
                <c:pt idx="16">
                  <c:v>43921</c:v>
                </c:pt>
              </c:numCache>
            </c:num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300</c:v>
                </c:pt>
                <c:pt idx="1">
                  <c:v>320</c:v>
                </c:pt>
                <c:pt idx="2">
                  <c:v>350</c:v>
                </c:pt>
                <c:pt idx="3">
                  <c:v>370</c:v>
                </c:pt>
                <c:pt idx="4">
                  <c:v>390</c:v>
                </c:pt>
                <c:pt idx="5">
                  <c:v>410</c:v>
                </c:pt>
                <c:pt idx="6">
                  <c:v>420</c:v>
                </c:pt>
                <c:pt idx="7">
                  <c:v>430</c:v>
                </c:pt>
                <c:pt idx="8">
                  <c:v>450</c:v>
                </c:pt>
                <c:pt idx="9">
                  <c:v>470</c:v>
                </c:pt>
                <c:pt idx="10">
                  <c:v>480</c:v>
                </c:pt>
                <c:pt idx="11">
                  <c:v>490</c:v>
                </c:pt>
                <c:pt idx="12">
                  <c:v>510</c:v>
                </c:pt>
                <c:pt idx="13">
                  <c:v>530</c:v>
                </c:pt>
                <c:pt idx="14">
                  <c:v>550</c:v>
                </c:pt>
                <c:pt idx="15">
                  <c:v>570</c:v>
                </c:pt>
                <c:pt idx="16">
                  <c:v>590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86-4704-AAB1-11B2C879286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Current</c:v>
                </c:pt>
              </c:strCache>
            </c:strRef>
          </c:tx>
          <c:spPr>
            <a:solidFill>
              <a:srgbClr val="FBFCFD"/>
            </a:solidFill>
            <a:ln>
              <a:noFill/>
            </a:ln>
            <a:effectLst/>
          </c:spPr>
          <c:invertIfNegative val="0"/>
          <c:cat>
            <c:numRef>
              <c:f>Sheet1!$A$2:$A$18</c:f>
              <c:numCache>
                <c:formatCode>d\-mmm</c:formatCode>
                <c:ptCount val="17"/>
                <c:pt idx="0">
                  <c:v>43905</c:v>
                </c:pt>
                <c:pt idx="1">
                  <c:v>43906</c:v>
                </c:pt>
                <c:pt idx="2">
                  <c:v>43907</c:v>
                </c:pt>
                <c:pt idx="3">
                  <c:v>43908</c:v>
                </c:pt>
                <c:pt idx="4">
                  <c:v>43909</c:v>
                </c:pt>
                <c:pt idx="5">
                  <c:v>43910</c:v>
                </c:pt>
                <c:pt idx="6">
                  <c:v>43911</c:v>
                </c:pt>
                <c:pt idx="7">
                  <c:v>43912</c:v>
                </c:pt>
                <c:pt idx="8">
                  <c:v>43913</c:v>
                </c:pt>
                <c:pt idx="9">
                  <c:v>43914</c:v>
                </c:pt>
                <c:pt idx="10">
                  <c:v>43915</c:v>
                </c:pt>
                <c:pt idx="11">
                  <c:v>43916</c:v>
                </c:pt>
                <c:pt idx="12">
                  <c:v>43917</c:v>
                </c:pt>
                <c:pt idx="13">
                  <c:v>43918</c:v>
                </c:pt>
                <c:pt idx="14">
                  <c:v>43919</c:v>
                </c:pt>
                <c:pt idx="15">
                  <c:v>43920</c:v>
                </c:pt>
                <c:pt idx="16">
                  <c:v>43921</c:v>
                </c:pt>
              </c:numCache>
            </c:numRef>
          </c:cat>
          <c:val>
            <c:numRef>
              <c:f>Sheet1!$C$2:$C$18</c:f>
              <c:numCache>
                <c:formatCode>General</c:formatCode>
                <c:ptCount val="17"/>
                <c:pt idx="0">
                  <c:v>280</c:v>
                </c:pt>
                <c:pt idx="1">
                  <c:v>300</c:v>
                </c:pt>
                <c:pt idx="2">
                  <c:v>270</c:v>
                </c:pt>
                <c:pt idx="3">
                  <c:v>352</c:v>
                </c:pt>
                <c:pt idx="4">
                  <c:v>300</c:v>
                </c:pt>
                <c:pt idx="5">
                  <c:v>240</c:v>
                </c:pt>
                <c:pt idx="6">
                  <c:v>450</c:v>
                </c:pt>
                <c:pt idx="7">
                  <c:v>230</c:v>
                </c:pt>
                <c:pt idx="8">
                  <c:v>400</c:v>
                </c:pt>
                <c:pt idx="9">
                  <c:v>430</c:v>
                </c:pt>
                <c:pt idx="10">
                  <c:v>480</c:v>
                </c:pt>
                <c:pt idx="11">
                  <c:v>480</c:v>
                </c:pt>
                <c:pt idx="12">
                  <c:v>500</c:v>
                </c:pt>
                <c:pt idx="13">
                  <c:v>520</c:v>
                </c:pt>
                <c:pt idx="14">
                  <c:v>320</c:v>
                </c:pt>
                <c:pt idx="15">
                  <c:v>450</c:v>
                </c:pt>
                <c:pt idx="16">
                  <c:v>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86-4704-AAB1-11B2C87928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3455168"/>
        <c:axId val="1533457376"/>
      </c:barChart>
      <c:dateAx>
        <c:axId val="1533455168"/>
        <c:scaling>
          <c:orientation val="minMax"/>
        </c:scaling>
        <c:delete val="0"/>
        <c:axPos val="b"/>
        <c:numFmt formatCode="d\-m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Montserrat" panose="020B0604020202020204" charset="0"/>
                <a:ea typeface="+mn-ea"/>
                <a:cs typeface="+mn-cs"/>
              </a:defRPr>
            </a:pPr>
            <a:endParaRPr lang="en-US"/>
          </a:p>
        </c:txPr>
        <c:crossAx val="1533457376"/>
        <c:crosses val="autoZero"/>
        <c:auto val="1"/>
        <c:lblOffset val="100"/>
        <c:baseTimeUnit val="days"/>
      </c:dateAx>
      <c:valAx>
        <c:axId val="1533457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alpha val="13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Montserrat" panose="020B0604020202020204" charset="0"/>
                <a:ea typeface="+mn-ea"/>
                <a:cs typeface="+mn-cs"/>
              </a:defRPr>
            </a:pPr>
            <a:endParaRPr lang="en-US"/>
          </a:p>
        </c:txPr>
        <c:crossAx val="1533455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095076146228422E-2"/>
          <c:y val="9.0778893549690154E-2"/>
          <c:w val="0.86703289102039405"/>
          <c:h val="0.733976339221576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FBFCFD">
                <a:alpha val="50000"/>
              </a:srgbClr>
            </a:solidFill>
            <a:ln>
              <a:noFill/>
            </a:ln>
            <a:effectLst/>
          </c:spPr>
          <c:invertIfNegative val="0"/>
          <c:cat>
            <c:numRef>
              <c:f>Sheet1!$A$2:$A$18</c:f>
              <c:numCache>
                <c:formatCode>d\-mmm</c:formatCode>
                <c:ptCount val="17"/>
                <c:pt idx="0">
                  <c:v>43905</c:v>
                </c:pt>
                <c:pt idx="1">
                  <c:v>43906</c:v>
                </c:pt>
                <c:pt idx="2">
                  <c:v>43907</c:v>
                </c:pt>
                <c:pt idx="3">
                  <c:v>43908</c:v>
                </c:pt>
                <c:pt idx="4">
                  <c:v>43909</c:v>
                </c:pt>
                <c:pt idx="5">
                  <c:v>43910</c:v>
                </c:pt>
                <c:pt idx="6">
                  <c:v>43911</c:v>
                </c:pt>
                <c:pt idx="7">
                  <c:v>43912</c:v>
                </c:pt>
                <c:pt idx="8">
                  <c:v>43913</c:v>
                </c:pt>
                <c:pt idx="9">
                  <c:v>43914</c:v>
                </c:pt>
                <c:pt idx="10">
                  <c:v>43915</c:v>
                </c:pt>
                <c:pt idx="11">
                  <c:v>43916</c:v>
                </c:pt>
                <c:pt idx="12">
                  <c:v>43917</c:v>
                </c:pt>
                <c:pt idx="13">
                  <c:v>43918</c:v>
                </c:pt>
                <c:pt idx="14">
                  <c:v>43919</c:v>
                </c:pt>
                <c:pt idx="15">
                  <c:v>43920</c:v>
                </c:pt>
                <c:pt idx="16">
                  <c:v>43921</c:v>
                </c:pt>
              </c:numCache>
            </c:num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300</c:v>
                </c:pt>
                <c:pt idx="1">
                  <c:v>320</c:v>
                </c:pt>
                <c:pt idx="2">
                  <c:v>350</c:v>
                </c:pt>
                <c:pt idx="3">
                  <c:v>370</c:v>
                </c:pt>
                <c:pt idx="4">
                  <c:v>390</c:v>
                </c:pt>
                <c:pt idx="5">
                  <c:v>410</c:v>
                </c:pt>
                <c:pt idx="6">
                  <c:v>420</c:v>
                </c:pt>
                <c:pt idx="7">
                  <c:v>430</c:v>
                </c:pt>
                <c:pt idx="8">
                  <c:v>450</c:v>
                </c:pt>
                <c:pt idx="9">
                  <c:v>470</c:v>
                </c:pt>
                <c:pt idx="10">
                  <c:v>480</c:v>
                </c:pt>
                <c:pt idx="11">
                  <c:v>490</c:v>
                </c:pt>
                <c:pt idx="12">
                  <c:v>510</c:v>
                </c:pt>
                <c:pt idx="13">
                  <c:v>530</c:v>
                </c:pt>
                <c:pt idx="14">
                  <c:v>550</c:v>
                </c:pt>
                <c:pt idx="15">
                  <c:v>570</c:v>
                </c:pt>
                <c:pt idx="16">
                  <c:v>590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86-4704-AAB1-11B2C879286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Current</c:v>
                </c:pt>
              </c:strCache>
            </c:strRef>
          </c:tx>
          <c:spPr>
            <a:solidFill>
              <a:srgbClr val="FBFCFD"/>
            </a:solidFill>
            <a:ln>
              <a:noFill/>
            </a:ln>
            <a:effectLst/>
          </c:spPr>
          <c:invertIfNegative val="0"/>
          <c:cat>
            <c:numRef>
              <c:f>Sheet1!$A$2:$A$18</c:f>
              <c:numCache>
                <c:formatCode>d\-mmm</c:formatCode>
                <c:ptCount val="17"/>
                <c:pt idx="0">
                  <c:v>43905</c:v>
                </c:pt>
                <c:pt idx="1">
                  <c:v>43906</c:v>
                </c:pt>
                <c:pt idx="2">
                  <c:v>43907</c:v>
                </c:pt>
                <c:pt idx="3">
                  <c:v>43908</c:v>
                </c:pt>
                <c:pt idx="4">
                  <c:v>43909</c:v>
                </c:pt>
                <c:pt idx="5">
                  <c:v>43910</c:v>
                </c:pt>
                <c:pt idx="6">
                  <c:v>43911</c:v>
                </c:pt>
                <c:pt idx="7">
                  <c:v>43912</c:v>
                </c:pt>
                <c:pt idx="8">
                  <c:v>43913</c:v>
                </c:pt>
                <c:pt idx="9">
                  <c:v>43914</c:v>
                </c:pt>
                <c:pt idx="10">
                  <c:v>43915</c:v>
                </c:pt>
                <c:pt idx="11">
                  <c:v>43916</c:v>
                </c:pt>
                <c:pt idx="12">
                  <c:v>43917</c:v>
                </c:pt>
                <c:pt idx="13">
                  <c:v>43918</c:v>
                </c:pt>
                <c:pt idx="14">
                  <c:v>43919</c:v>
                </c:pt>
                <c:pt idx="15">
                  <c:v>43920</c:v>
                </c:pt>
                <c:pt idx="16">
                  <c:v>43921</c:v>
                </c:pt>
              </c:numCache>
            </c:numRef>
          </c:cat>
          <c:val>
            <c:numRef>
              <c:f>Sheet1!$C$2:$C$18</c:f>
              <c:numCache>
                <c:formatCode>General</c:formatCode>
                <c:ptCount val="17"/>
                <c:pt idx="0">
                  <c:v>280</c:v>
                </c:pt>
                <c:pt idx="1">
                  <c:v>300</c:v>
                </c:pt>
                <c:pt idx="2">
                  <c:v>270</c:v>
                </c:pt>
                <c:pt idx="3">
                  <c:v>352</c:v>
                </c:pt>
                <c:pt idx="4">
                  <c:v>300</c:v>
                </c:pt>
                <c:pt idx="5">
                  <c:v>240</c:v>
                </c:pt>
                <c:pt idx="6">
                  <c:v>450</c:v>
                </c:pt>
                <c:pt idx="7">
                  <c:v>230</c:v>
                </c:pt>
                <c:pt idx="8">
                  <c:v>400</c:v>
                </c:pt>
                <c:pt idx="9">
                  <c:v>430</c:v>
                </c:pt>
                <c:pt idx="10">
                  <c:v>480</c:v>
                </c:pt>
                <c:pt idx="11">
                  <c:v>480</c:v>
                </c:pt>
                <c:pt idx="12">
                  <c:v>500</c:v>
                </c:pt>
                <c:pt idx="13">
                  <c:v>520</c:v>
                </c:pt>
                <c:pt idx="14">
                  <c:v>320</c:v>
                </c:pt>
                <c:pt idx="15">
                  <c:v>450</c:v>
                </c:pt>
                <c:pt idx="16">
                  <c:v>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86-4704-AAB1-11B2C87928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3455168"/>
        <c:axId val="1533457376"/>
      </c:barChart>
      <c:dateAx>
        <c:axId val="1533455168"/>
        <c:scaling>
          <c:orientation val="minMax"/>
        </c:scaling>
        <c:delete val="0"/>
        <c:axPos val="b"/>
        <c:numFmt formatCode="d\-m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Montserrat" panose="020B0604020202020204" charset="0"/>
                <a:ea typeface="+mn-ea"/>
                <a:cs typeface="+mn-cs"/>
              </a:defRPr>
            </a:pPr>
            <a:endParaRPr lang="en-US"/>
          </a:p>
        </c:txPr>
        <c:crossAx val="1533457376"/>
        <c:crosses val="autoZero"/>
        <c:auto val="1"/>
        <c:lblOffset val="100"/>
        <c:baseTimeUnit val="days"/>
      </c:dateAx>
      <c:valAx>
        <c:axId val="1533457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alpha val="13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Montserrat" panose="020B0604020202020204" charset="0"/>
                <a:ea typeface="+mn-ea"/>
                <a:cs typeface="+mn-cs"/>
              </a:defRPr>
            </a:pPr>
            <a:endParaRPr lang="en-US"/>
          </a:p>
        </c:txPr>
        <c:crossAx val="1533455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095076146228422E-2"/>
          <c:y val="9.0778893549690154E-2"/>
          <c:w val="0.86703289102039405"/>
          <c:h val="0.733976339221576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FBFCFD">
                <a:alpha val="50000"/>
              </a:srgbClr>
            </a:solidFill>
            <a:ln>
              <a:noFill/>
            </a:ln>
            <a:effectLst/>
          </c:spPr>
          <c:invertIfNegative val="0"/>
          <c:cat>
            <c:numRef>
              <c:f>Sheet1!$A$2:$A$18</c:f>
              <c:numCache>
                <c:formatCode>d\-mmm</c:formatCode>
                <c:ptCount val="17"/>
                <c:pt idx="0">
                  <c:v>43905</c:v>
                </c:pt>
                <c:pt idx="1">
                  <c:v>43906</c:v>
                </c:pt>
                <c:pt idx="2">
                  <c:v>43907</c:v>
                </c:pt>
                <c:pt idx="3">
                  <c:v>43908</c:v>
                </c:pt>
                <c:pt idx="4">
                  <c:v>43909</c:v>
                </c:pt>
                <c:pt idx="5">
                  <c:v>43910</c:v>
                </c:pt>
                <c:pt idx="6">
                  <c:v>43911</c:v>
                </c:pt>
                <c:pt idx="7">
                  <c:v>43912</c:v>
                </c:pt>
                <c:pt idx="8">
                  <c:v>43913</c:v>
                </c:pt>
                <c:pt idx="9">
                  <c:v>43914</c:v>
                </c:pt>
                <c:pt idx="10">
                  <c:v>43915</c:v>
                </c:pt>
                <c:pt idx="11">
                  <c:v>43916</c:v>
                </c:pt>
                <c:pt idx="12">
                  <c:v>43917</c:v>
                </c:pt>
                <c:pt idx="13">
                  <c:v>43918</c:v>
                </c:pt>
                <c:pt idx="14">
                  <c:v>43919</c:v>
                </c:pt>
                <c:pt idx="15">
                  <c:v>43920</c:v>
                </c:pt>
                <c:pt idx="16">
                  <c:v>43921</c:v>
                </c:pt>
              </c:numCache>
            </c:num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300</c:v>
                </c:pt>
                <c:pt idx="1">
                  <c:v>320</c:v>
                </c:pt>
                <c:pt idx="2">
                  <c:v>350</c:v>
                </c:pt>
                <c:pt idx="3">
                  <c:v>370</c:v>
                </c:pt>
                <c:pt idx="4">
                  <c:v>390</c:v>
                </c:pt>
                <c:pt idx="5">
                  <c:v>410</c:v>
                </c:pt>
                <c:pt idx="6">
                  <c:v>420</c:v>
                </c:pt>
                <c:pt idx="7">
                  <c:v>430</c:v>
                </c:pt>
                <c:pt idx="8">
                  <c:v>450</c:v>
                </c:pt>
                <c:pt idx="9">
                  <c:v>470</c:v>
                </c:pt>
                <c:pt idx="10">
                  <c:v>480</c:v>
                </c:pt>
                <c:pt idx="11">
                  <c:v>490</c:v>
                </c:pt>
                <c:pt idx="12">
                  <c:v>510</c:v>
                </c:pt>
                <c:pt idx="13">
                  <c:v>530</c:v>
                </c:pt>
                <c:pt idx="14">
                  <c:v>550</c:v>
                </c:pt>
                <c:pt idx="15">
                  <c:v>570</c:v>
                </c:pt>
                <c:pt idx="16">
                  <c:v>590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86-4704-AAB1-11B2C879286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Current</c:v>
                </c:pt>
              </c:strCache>
            </c:strRef>
          </c:tx>
          <c:spPr>
            <a:solidFill>
              <a:srgbClr val="FBFCFD"/>
            </a:solidFill>
            <a:ln>
              <a:noFill/>
            </a:ln>
            <a:effectLst/>
          </c:spPr>
          <c:invertIfNegative val="0"/>
          <c:cat>
            <c:numRef>
              <c:f>Sheet1!$A$2:$A$18</c:f>
              <c:numCache>
                <c:formatCode>d\-mmm</c:formatCode>
                <c:ptCount val="17"/>
                <c:pt idx="0">
                  <c:v>43905</c:v>
                </c:pt>
                <c:pt idx="1">
                  <c:v>43906</c:v>
                </c:pt>
                <c:pt idx="2">
                  <c:v>43907</c:v>
                </c:pt>
                <c:pt idx="3">
                  <c:v>43908</c:v>
                </c:pt>
                <c:pt idx="4">
                  <c:v>43909</c:v>
                </c:pt>
                <c:pt idx="5">
                  <c:v>43910</c:v>
                </c:pt>
                <c:pt idx="6">
                  <c:v>43911</c:v>
                </c:pt>
                <c:pt idx="7">
                  <c:v>43912</c:v>
                </c:pt>
                <c:pt idx="8">
                  <c:v>43913</c:v>
                </c:pt>
                <c:pt idx="9">
                  <c:v>43914</c:v>
                </c:pt>
                <c:pt idx="10">
                  <c:v>43915</c:v>
                </c:pt>
                <c:pt idx="11">
                  <c:v>43916</c:v>
                </c:pt>
                <c:pt idx="12">
                  <c:v>43917</c:v>
                </c:pt>
                <c:pt idx="13">
                  <c:v>43918</c:v>
                </c:pt>
                <c:pt idx="14">
                  <c:v>43919</c:v>
                </c:pt>
                <c:pt idx="15">
                  <c:v>43920</c:v>
                </c:pt>
                <c:pt idx="16">
                  <c:v>43921</c:v>
                </c:pt>
              </c:numCache>
            </c:numRef>
          </c:cat>
          <c:val>
            <c:numRef>
              <c:f>Sheet1!$C$2:$C$18</c:f>
              <c:numCache>
                <c:formatCode>General</c:formatCode>
                <c:ptCount val="17"/>
                <c:pt idx="0">
                  <c:v>280</c:v>
                </c:pt>
                <c:pt idx="1">
                  <c:v>300</c:v>
                </c:pt>
                <c:pt idx="2">
                  <c:v>270</c:v>
                </c:pt>
                <c:pt idx="3">
                  <c:v>352</c:v>
                </c:pt>
                <c:pt idx="4">
                  <c:v>300</c:v>
                </c:pt>
                <c:pt idx="5">
                  <c:v>240</c:v>
                </c:pt>
                <c:pt idx="6">
                  <c:v>450</c:v>
                </c:pt>
                <c:pt idx="7">
                  <c:v>230</c:v>
                </c:pt>
                <c:pt idx="8">
                  <c:v>400</c:v>
                </c:pt>
                <c:pt idx="9">
                  <c:v>430</c:v>
                </c:pt>
                <c:pt idx="10">
                  <c:v>480</c:v>
                </c:pt>
                <c:pt idx="11">
                  <c:v>480</c:v>
                </c:pt>
                <c:pt idx="12">
                  <c:v>500</c:v>
                </c:pt>
                <c:pt idx="13">
                  <c:v>520</c:v>
                </c:pt>
                <c:pt idx="14">
                  <c:v>320</c:v>
                </c:pt>
                <c:pt idx="15">
                  <c:v>450</c:v>
                </c:pt>
                <c:pt idx="16">
                  <c:v>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86-4704-AAB1-11B2C87928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3455168"/>
        <c:axId val="1533457376"/>
      </c:barChart>
      <c:dateAx>
        <c:axId val="1533455168"/>
        <c:scaling>
          <c:orientation val="minMax"/>
        </c:scaling>
        <c:delete val="0"/>
        <c:axPos val="b"/>
        <c:numFmt formatCode="d\-m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Montserrat" panose="020B0604020202020204" charset="0"/>
                <a:ea typeface="+mn-ea"/>
                <a:cs typeface="+mn-cs"/>
              </a:defRPr>
            </a:pPr>
            <a:endParaRPr lang="en-US"/>
          </a:p>
        </c:txPr>
        <c:crossAx val="1533457376"/>
        <c:crosses val="autoZero"/>
        <c:auto val="1"/>
        <c:lblOffset val="100"/>
        <c:baseTimeUnit val="days"/>
      </c:dateAx>
      <c:valAx>
        <c:axId val="1533457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alpha val="13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Montserrat" panose="020B0604020202020204" charset="0"/>
                <a:ea typeface="+mn-ea"/>
                <a:cs typeface="+mn-cs"/>
              </a:defRPr>
            </a:pPr>
            <a:endParaRPr lang="en-US"/>
          </a:p>
        </c:txPr>
        <c:crossAx val="1533455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2019 Q1</c:v>
                </c:pt>
                <c:pt idx="1">
                  <c:v>2019 Q2</c:v>
                </c:pt>
                <c:pt idx="2">
                  <c:v>2019 Q3</c:v>
                </c:pt>
                <c:pt idx="3">
                  <c:v>2019 Q4</c:v>
                </c:pt>
                <c:pt idx="4">
                  <c:v>2020 Q1</c:v>
                </c:pt>
                <c:pt idx="5">
                  <c:v>2020 Q2</c:v>
                </c:pt>
                <c:pt idx="6">
                  <c:v>2020 Q3</c:v>
                </c:pt>
                <c:pt idx="7">
                  <c:v>2020 Q4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100</c:v>
                </c:pt>
                <c:pt idx="1">
                  <c:v>104</c:v>
                </c:pt>
                <c:pt idx="2">
                  <c:v>107</c:v>
                </c:pt>
                <c:pt idx="3">
                  <c:v>110</c:v>
                </c:pt>
                <c:pt idx="4">
                  <c:v>105</c:v>
                </c:pt>
                <c:pt idx="5">
                  <c:v>112</c:v>
                </c:pt>
                <c:pt idx="6">
                  <c:v>104</c:v>
                </c:pt>
                <c:pt idx="7">
                  <c:v>120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46C-476A-9F58-CB97F07D03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34449264"/>
        <c:axId val="1534452016"/>
      </c:lineChart>
      <c:catAx>
        <c:axId val="15344492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34452016"/>
        <c:crosses val="autoZero"/>
        <c:auto val="1"/>
        <c:lblAlgn val="ctr"/>
        <c:lblOffset val="100"/>
        <c:noMultiLvlLbl val="0"/>
      </c:catAx>
      <c:valAx>
        <c:axId val="1534452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363843">
                  <a:alpha val="12000"/>
                </a:srgb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GDP Level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4449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552182038223958"/>
          <c:y val="8.7970210704082188E-2"/>
          <c:w val="0.78581749524493194"/>
          <c:h val="0.8240595785918356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2019 Q1</c:v>
                </c:pt>
                <c:pt idx="1">
                  <c:v>2019 Q2</c:v>
                </c:pt>
                <c:pt idx="2">
                  <c:v>2019 Q3</c:v>
                </c:pt>
                <c:pt idx="3">
                  <c:v>2019 Q4</c:v>
                </c:pt>
                <c:pt idx="4">
                  <c:v>2020 Q1</c:v>
                </c:pt>
                <c:pt idx="5">
                  <c:v>2020 Q2</c:v>
                </c:pt>
                <c:pt idx="6">
                  <c:v>2020 Q3</c:v>
                </c:pt>
                <c:pt idx="7">
                  <c:v>2020 Q4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-2</c:v>
                </c:pt>
                <c:pt idx="5">
                  <c:v>6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46C-476A-9F58-CB97F07D03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34449264"/>
        <c:axId val="1534452016"/>
      </c:lineChart>
      <c:catAx>
        <c:axId val="15344492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34452016"/>
        <c:crosses val="autoZero"/>
        <c:auto val="1"/>
        <c:lblAlgn val="ctr"/>
        <c:lblOffset val="100"/>
        <c:noMultiLvlLbl val="0"/>
      </c:catAx>
      <c:valAx>
        <c:axId val="1534452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363843">
                  <a:alpha val="12000"/>
                </a:srgb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GDP Growth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4449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2019 Q1</c:v>
                </c:pt>
                <c:pt idx="1">
                  <c:v>2019 Q2</c:v>
                </c:pt>
                <c:pt idx="2">
                  <c:v>2019 Q3</c:v>
                </c:pt>
                <c:pt idx="3">
                  <c:v>2019 Q4</c:v>
                </c:pt>
                <c:pt idx="4">
                  <c:v>2020 Q1</c:v>
                </c:pt>
                <c:pt idx="5">
                  <c:v>2020 Q2</c:v>
                </c:pt>
                <c:pt idx="6">
                  <c:v>2020 Q3</c:v>
                </c:pt>
                <c:pt idx="7">
                  <c:v>2020 Q4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112</c:v>
                </c:pt>
                <c:pt idx="1">
                  <c:v>114</c:v>
                </c:pt>
                <c:pt idx="2">
                  <c:v>116</c:v>
                </c:pt>
                <c:pt idx="3">
                  <c:v>118</c:v>
                </c:pt>
                <c:pt idx="4">
                  <c:v>114</c:v>
                </c:pt>
                <c:pt idx="5">
                  <c:v>114</c:v>
                </c:pt>
                <c:pt idx="6">
                  <c:v>118</c:v>
                </c:pt>
                <c:pt idx="7">
                  <c:v>120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1E4-44C7-94E0-E435F59C20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34449264"/>
        <c:axId val="1534452016"/>
      </c:lineChart>
      <c:catAx>
        <c:axId val="15344492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34452016"/>
        <c:crosses val="autoZero"/>
        <c:auto val="1"/>
        <c:lblAlgn val="ctr"/>
        <c:lblOffset val="100"/>
        <c:noMultiLvlLbl val="0"/>
      </c:catAx>
      <c:valAx>
        <c:axId val="1534452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363843">
                  <a:alpha val="12000"/>
                </a:srgb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GDP Level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4449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552182038223958"/>
          <c:y val="8.7970210704082188E-2"/>
          <c:w val="0.78581749524493194"/>
          <c:h val="0.8240595785918356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2019 Q1</c:v>
                </c:pt>
                <c:pt idx="1">
                  <c:v>2019 Q2</c:v>
                </c:pt>
                <c:pt idx="2">
                  <c:v>2019 Q3</c:v>
                </c:pt>
                <c:pt idx="3">
                  <c:v>2019 Q4</c:v>
                </c:pt>
                <c:pt idx="4">
                  <c:v>2020 Q1</c:v>
                </c:pt>
                <c:pt idx="5">
                  <c:v>2020 Q2</c:v>
                </c:pt>
                <c:pt idx="6">
                  <c:v>2020 Q3</c:v>
                </c:pt>
                <c:pt idx="7">
                  <c:v>2020 Q4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-2</c:v>
                </c:pt>
                <c:pt idx="5">
                  <c:v>0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960-4F6E-932D-3FD48CE485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34449264"/>
        <c:axId val="1534452016"/>
      </c:lineChart>
      <c:catAx>
        <c:axId val="15344492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34452016"/>
        <c:crosses val="autoZero"/>
        <c:auto val="1"/>
        <c:lblAlgn val="ctr"/>
        <c:lblOffset val="100"/>
        <c:noMultiLvlLbl val="0"/>
      </c:catAx>
      <c:valAx>
        <c:axId val="1534452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363843">
                  <a:alpha val="12000"/>
                </a:srgb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GDP Growth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4449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2019 Q1</c:v>
                </c:pt>
                <c:pt idx="1">
                  <c:v>2019 Q2</c:v>
                </c:pt>
                <c:pt idx="2">
                  <c:v>2019 Q3</c:v>
                </c:pt>
                <c:pt idx="3">
                  <c:v>2019 Q4</c:v>
                </c:pt>
                <c:pt idx="4">
                  <c:v>2020 Q1</c:v>
                </c:pt>
                <c:pt idx="5">
                  <c:v>2020 Q2</c:v>
                </c:pt>
                <c:pt idx="6">
                  <c:v>2020 Q3</c:v>
                </c:pt>
                <c:pt idx="7">
                  <c:v>2020 Q4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102</c:v>
                </c:pt>
                <c:pt idx="1">
                  <c:v>104</c:v>
                </c:pt>
                <c:pt idx="2">
                  <c:v>106</c:v>
                </c:pt>
                <c:pt idx="3">
                  <c:v>108</c:v>
                </c:pt>
                <c:pt idx="4">
                  <c:v>108</c:v>
                </c:pt>
                <c:pt idx="5">
                  <c:v>108</c:v>
                </c:pt>
                <c:pt idx="6">
                  <c:v>110</c:v>
                </c:pt>
                <c:pt idx="7">
                  <c:v>112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14C-4750-ACFE-5E16C16AA0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34449264"/>
        <c:axId val="1534452016"/>
      </c:lineChart>
      <c:catAx>
        <c:axId val="15344492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34452016"/>
        <c:crosses val="autoZero"/>
        <c:auto val="1"/>
        <c:lblAlgn val="ctr"/>
        <c:lblOffset val="100"/>
        <c:noMultiLvlLbl val="0"/>
      </c:catAx>
      <c:valAx>
        <c:axId val="1534452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363843">
                  <a:alpha val="12000"/>
                </a:srgb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GDP Level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4449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552182038223958"/>
          <c:y val="8.7970210704082188E-2"/>
          <c:w val="0.78581749524493194"/>
          <c:h val="0.8240595785918356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2019 Q1</c:v>
                </c:pt>
                <c:pt idx="1">
                  <c:v>2019 Q2</c:v>
                </c:pt>
                <c:pt idx="2">
                  <c:v>2019 Q3</c:v>
                </c:pt>
                <c:pt idx="3">
                  <c:v>2019 Q4</c:v>
                </c:pt>
                <c:pt idx="4">
                  <c:v>2020 Q1</c:v>
                </c:pt>
                <c:pt idx="5">
                  <c:v>2020 Q2</c:v>
                </c:pt>
                <c:pt idx="6">
                  <c:v>2020 Q3</c:v>
                </c:pt>
                <c:pt idx="7">
                  <c:v>2020 Q4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-2</c:v>
                </c:pt>
                <c:pt idx="5">
                  <c:v>6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B72-4E9B-89D0-82B640E802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34449264"/>
        <c:axId val="1534452016"/>
      </c:lineChart>
      <c:catAx>
        <c:axId val="15344492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34452016"/>
        <c:crosses val="autoZero"/>
        <c:auto val="1"/>
        <c:lblAlgn val="ctr"/>
        <c:lblOffset val="100"/>
        <c:noMultiLvlLbl val="0"/>
      </c:catAx>
      <c:valAx>
        <c:axId val="1534452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363843">
                  <a:alpha val="12000"/>
                </a:srgb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GDP Growth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4449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87AE-498F-98EA-E5132DED185E}"/>
              </c:ext>
            </c:extLst>
          </c:dPt>
          <c:cat>
            <c:strRef>
              <c:f>Sheet1!$A$2:$A$7</c:f>
              <c:strCache>
                <c:ptCount val="6"/>
                <c:pt idx="0">
                  <c:v>Q1-20</c:v>
                </c:pt>
                <c:pt idx="1">
                  <c:v>Q2-20</c:v>
                </c:pt>
                <c:pt idx="2">
                  <c:v>Q3-20</c:v>
                </c:pt>
                <c:pt idx="3">
                  <c:v>Q4-20</c:v>
                </c:pt>
                <c:pt idx="4">
                  <c:v>Fy 20</c:v>
                </c:pt>
                <c:pt idx="5">
                  <c:v>Fy 21</c:v>
                </c:pt>
              </c:strCache>
            </c:strRef>
          </c:cat>
          <c:val>
            <c:numRef>
              <c:f>Sheet1!$B$2:$B$7</c:f>
              <c:numCache>
                <c:formatCode>0.00</c:formatCode>
                <c:ptCount val="6"/>
                <c:pt idx="0">
                  <c:v>-0.75</c:v>
                </c:pt>
                <c:pt idx="1">
                  <c:v>-0.6</c:v>
                </c:pt>
                <c:pt idx="2">
                  <c:v>-0.4</c:v>
                </c:pt>
                <c:pt idx="3">
                  <c:v>-0.3</c:v>
                </c:pt>
                <c:pt idx="4">
                  <c:v>-0.5</c:v>
                </c:pt>
                <c:pt idx="5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AE-498F-98EA-E5132DED18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06007056"/>
        <c:axId val="1306008368"/>
      </c:barChart>
      <c:catAx>
        <c:axId val="1306007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6008368"/>
        <c:crosses val="autoZero"/>
        <c:auto val="1"/>
        <c:lblAlgn val="ctr"/>
        <c:lblOffset val="100"/>
        <c:tickLblSkip val="1"/>
        <c:noMultiLvlLbl val="0"/>
      </c:catAx>
      <c:valAx>
        <c:axId val="1306008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6007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Pt>
            <c:idx val="12"/>
            <c:marker>
              <c:symbol val="none"/>
            </c:marker>
            <c:bubble3D val="0"/>
            <c:spPr>
              <a:ln w="19050" cap="rnd">
                <a:solidFill>
                  <a:schemeClr val="accent6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139E-4DBE-9C5B-A326125E5909}"/>
              </c:ext>
            </c:extLst>
          </c:dPt>
          <c:cat>
            <c:numRef>
              <c:f>Sheet1!$A$2:$A$96</c:f>
              <c:numCache>
                <c:formatCode>[$-409]d\-mmm;@</c:formatCode>
                <c:ptCount val="95"/>
                <c:pt idx="0">
                  <c:v>43839</c:v>
                </c:pt>
                <c:pt idx="1">
                  <c:v>43840</c:v>
                </c:pt>
                <c:pt idx="2">
                  <c:v>43841</c:v>
                </c:pt>
                <c:pt idx="3">
                  <c:v>43842</c:v>
                </c:pt>
                <c:pt idx="4">
                  <c:v>43843</c:v>
                </c:pt>
                <c:pt idx="5">
                  <c:v>43844</c:v>
                </c:pt>
                <c:pt idx="6">
                  <c:v>43845</c:v>
                </c:pt>
                <c:pt idx="7">
                  <c:v>43846</c:v>
                </c:pt>
                <c:pt idx="8">
                  <c:v>43847</c:v>
                </c:pt>
                <c:pt idx="9">
                  <c:v>43848</c:v>
                </c:pt>
                <c:pt idx="10">
                  <c:v>43849</c:v>
                </c:pt>
                <c:pt idx="11">
                  <c:v>43850</c:v>
                </c:pt>
                <c:pt idx="12">
                  <c:v>43851</c:v>
                </c:pt>
                <c:pt idx="13">
                  <c:v>43852</c:v>
                </c:pt>
                <c:pt idx="14">
                  <c:v>43853</c:v>
                </c:pt>
                <c:pt idx="15">
                  <c:v>43854</c:v>
                </c:pt>
                <c:pt idx="16">
                  <c:v>43855</c:v>
                </c:pt>
                <c:pt idx="17">
                  <c:v>43856</c:v>
                </c:pt>
                <c:pt idx="18">
                  <c:v>43857</c:v>
                </c:pt>
                <c:pt idx="19">
                  <c:v>43858</c:v>
                </c:pt>
                <c:pt idx="20">
                  <c:v>43859</c:v>
                </c:pt>
                <c:pt idx="21">
                  <c:v>43860</c:v>
                </c:pt>
                <c:pt idx="22">
                  <c:v>43861</c:v>
                </c:pt>
                <c:pt idx="23">
                  <c:v>43862</c:v>
                </c:pt>
                <c:pt idx="24">
                  <c:v>43863</c:v>
                </c:pt>
                <c:pt idx="25">
                  <c:v>43864</c:v>
                </c:pt>
                <c:pt idx="26">
                  <c:v>43865</c:v>
                </c:pt>
                <c:pt idx="27">
                  <c:v>43866</c:v>
                </c:pt>
                <c:pt idx="28">
                  <c:v>43867</c:v>
                </c:pt>
                <c:pt idx="29">
                  <c:v>43868</c:v>
                </c:pt>
                <c:pt idx="30">
                  <c:v>43869</c:v>
                </c:pt>
                <c:pt idx="31">
                  <c:v>43870</c:v>
                </c:pt>
                <c:pt idx="32">
                  <c:v>43871</c:v>
                </c:pt>
                <c:pt idx="33">
                  <c:v>43872</c:v>
                </c:pt>
                <c:pt idx="34">
                  <c:v>43873</c:v>
                </c:pt>
                <c:pt idx="35">
                  <c:v>43874</c:v>
                </c:pt>
                <c:pt idx="36">
                  <c:v>43875</c:v>
                </c:pt>
                <c:pt idx="37">
                  <c:v>43876</c:v>
                </c:pt>
                <c:pt idx="38">
                  <c:v>43877</c:v>
                </c:pt>
                <c:pt idx="39">
                  <c:v>43878</c:v>
                </c:pt>
                <c:pt idx="40">
                  <c:v>43879</c:v>
                </c:pt>
                <c:pt idx="41">
                  <c:v>43880</c:v>
                </c:pt>
                <c:pt idx="42">
                  <c:v>43881</c:v>
                </c:pt>
                <c:pt idx="43">
                  <c:v>43882</c:v>
                </c:pt>
                <c:pt idx="44">
                  <c:v>43883</c:v>
                </c:pt>
                <c:pt idx="45">
                  <c:v>43884</c:v>
                </c:pt>
                <c:pt idx="46">
                  <c:v>43885</c:v>
                </c:pt>
                <c:pt idx="47">
                  <c:v>43886</c:v>
                </c:pt>
                <c:pt idx="48">
                  <c:v>43887</c:v>
                </c:pt>
                <c:pt idx="49">
                  <c:v>43888</c:v>
                </c:pt>
                <c:pt idx="50">
                  <c:v>43889</c:v>
                </c:pt>
                <c:pt idx="51">
                  <c:v>43890</c:v>
                </c:pt>
                <c:pt idx="52">
                  <c:v>43891</c:v>
                </c:pt>
                <c:pt idx="53">
                  <c:v>43892</c:v>
                </c:pt>
                <c:pt idx="54">
                  <c:v>43893</c:v>
                </c:pt>
                <c:pt idx="55">
                  <c:v>43894</c:v>
                </c:pt>
                <c:pt idx="56">
                  <c:v>43895</c:v>
                </c:pt>
                <c:pt idx="57">
                  <c:v>43896</c:v>
                </c:pt>
                <c:pt idx="58">
                  <c:v>43897</c:v>
                </c:pt>
                <c:pt idx="59">
                  <c:v>43898</c:v>
                </c:pt>
                <c:pt idx="60">
                  <c:v>43899</c:v>
                </c:pt>
                <c:pt idx="61">
                  <c:v>43900</c:v>
                </c:pt>
                <c:pt idx="62">
                  <c:v>43901</c:v>
                </c:pt>
                <c:pt idx="63">
                  <c:v>43902</c:v>
                </c:pt>
                <c:pt idx="64">
                  <c:v>43903</c:v>
                </c:pt>
                <c:pt idx="65">
                  <c:v>43904</c:v>
                </c:pt>
                <c:pt idx="66">
                  <c:v>43905</c:v>
                </c:pt>
                <c:pt idx="67">
                  <c:v>43906</c:v>
                </c:pt>
                <c:pt idx="68">
                  <c:v>43907</c:v>
                </c:pt>
                <c:pt idx="69">
                  <c:v>43908</c:v>
                </c:pt>
                <c:pt idx="70">
                  <c:v>43909</c:v>
                </c:pt>
                <c:pt idx="71">
                  <c:v>43910</c:v>
                </c:pt>
                <c:pt idx="72">
                  <c:v>43911</c:v>
                </c:pt>
                <c:pt idx="73">
                  <c:v>43912</c:v>
                </c:pt>
                <c:pt idx="74">
                  <c:v>43913</c:v>
                </c:pt>
                <c:pt idx="75">
                  <c:v>43914</c:v>
                </c:pt>
                <c:pt idx="76">
                  <c:v>43915</c:v>
                </c:pt>
                <c:pt idx="77">
                  <c:v>43916</c:v>
                </c:pt>
                <c:pt idx="78">
                  <c:v>43917</c:v>
                </c:pt>
                <c:pt idx="79">
                  <c:v>43918</c:v>
                </c:pt>
                <c:pt idx="80">
                  <c:v>43919</c:v>
                </c:pt>
                <c:pt idx="81">
                  <c:v>43920</c:v>
                </c:pt>
                <c:pt idx="82">
                  <c:v>43921</c:v>
                </c:pt>
                <c:pt idx="83">
                  <c:v>43922</c:v>
                </c:pt>
                <c:pt idx="84">
                  <c:v>43923</c:v>
                </c:pt>
                <c:pt idx="85">
                  <c:v>43924</c:v>
                </c:pt>
                <c:pt idx="86">
                  <c:v>43925</c:v>
                </c:pt>
                <c:pt idx="87">
                  <c:v>43926</c:v>
                </c:pt>
                <c:pt idx="88">
                  <c:v>43927</c:v>
                </c:pt>
                <c:pt idx="89">
                  <c:v>43928</c:v>
                </c:pt>
                <c:pt idx="90">
                  <c:v>43929</c:v>
                </c:pt>
                <c:pt idx="91">
                  <c:v>43930</c:v>
                </c:pt>
                <c:pt idx="92">
                  <c:v>43931</c:v>
                </c:pt>
                <c:pt idx="93">
                  <c:v>43932</c:v>
                </c:pt>
                <c:pt idx="94">
                  <c:v>43933</c:v>
                </c:pt>
              </c:numCache>
            </c:numRef>
          </c:cat>
          <c:val>
            <c:numRef>
              <c:f>Sheet1!$B$2:$B$96</c:f>
              <c:numCache>
                <c:formatCode>General</c:formatCode>
                <c:ptCount val="9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3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5</c:v>
                </c:pt>
                <c:pt idx="21">
                  <c:v>3</c:v>
                </c:pt>
                <c:pt idx="22">
                  <c:v>2</c:v>
                </c:pt>
                <c:pt idx="23">
                  <c:v>9</c:v>
                </c:pt>
                <c:pt idx="24">
                  <c:v>1</c:v>
                </c:pt>
                <c:pt idx="25">
                  <c:v>2</c:v>
                </c:pt>
                <c:pt idx="26">
                  <c:v>2</c:v>
                </c:pt>
                <c:pt idx="27">
                  <c:v>1</c:v>
                </c:pt>
                <c:pt idx="28">
                  <c:v>0</c:v>
                </c:pt>
                <c:pt idx="29">
                  <c:v>3</c:v>
                </c:pt>
                <c:pt idx="30">
                  <c:v>1</c:v>
                </c:pt>
                <c:pt idx="31">
                  <c:v>5</c:v>
                </c:pt>
                <c:pt idx="32">
                  <c:v>2</c:v>
                </c:pt>
                <c:pt idx="33">
                  <c:v>4</c:v>
                </c:pt>
                <c:pt idx="34">
                  <c:v>2</c:v>
                </c:pt>
                <c:pt idx="35">
                  <c:v>1</c:v>
                </c:pt>
                <c:pt idx="36">
                  <c:v>0</c:v>
                </c:pt>
                <c:pt idx="37">
                  <c:v>0</c:v>
                </c:pt>
                <c:pt idx="38">
                  <c:v>1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7</c:v>
                </c:pt>
                <c:pt idx="45">
                  <c:v>67</c:v>
                </c:pt>
                <c:pt idx="46">
                  <c:v>52</c:v>
                </c:pt>
                <c:pt idx="47">
                  <c:v>106</c:v>
                </c:pt>
                <c:pt idx="48">
                  <c:v>100</c:v>
                </c:pt>
                <c:pt idx="49">
                  <c:v>107</c:v>
                </c:pt>
                <c:pt idx="50">
                  <c:v>312</c:v>
                </c:pt>
                <c:pt idx="51">
                  <c:v>321</c:v>
                </c:pt>
                <c:pt idx="52">
                  <c:v>338</c:v>
                </c:pt>
                <c:pt idx="53">
                  <c:v>679</c:v>
                </c:pt>
                <c:pt idx="54">
                  <c:v>596</c:v>
                </c:pt>
                <c:pt idx="55">
                  <c:v>632</c:v>
                </c:pt>
                <c:pt idx="56">
                  <c:v>944</c:v>
                </c:pt>
                <c:pt idx="57">
                  <c:v>1514</c:v>
                </c:pt>
                <c:pt idx="58">
                  <c:v>1670</c:v>
                </c:pt>
                <c:pt idx="59">
                  <c:v>1962</c:v>
                </c:pt>
                <c:pt idx="60">
                  <c:v>2792</c:v>
                </c:pt>
                <c:pt idx="61">
                  <c:v>2895</c:v>
                </c:pt>
                <c:pt idx="62">
                  <c:v>2989</c:v>
                </c:pt>
                <c:pt idx="63">
                  <c:v>4710</c:v>
                </c:pt>
                <c:pt idx="64">
                  <c:v>5202</c:v>
                </c:pt>
                <c:pt idx="65">
                  <c:v>8387</c:v>
                </c:pt>
                <c:pt idx="66">
                  <c:v>8650</c:v>
                </c:pt>
                <c:pt idx="67">
                  <c:v>10592</c:v>
                </c:pt>
                <c:pt idx="68">
                  <c:v>8555</c:v>
                </c:pt>
                <c:pt idx="69">
                  <c:v>11636</c:v>
                </c:pt>
                <c:pt idx="70">
                  <c:v>11288</c:v>
                </c:pt>
                <c:pt idx="71">
                  <c:v>17462</c:v>
                </c:pt>
                <c:pt idx="72">
                  <c:v>23953</c:v>
                </c:pt>
                <c:pt idx="73">
                  <c:v>22752</c:v>
                </c:pt>
                <c:pt idx="74">
                  <c:v>20134</c:v>
                </c:pt>
                <c:pt idx="75">
                  <c:v>24054</c:v>
                </c:pt>
                <c:pt idx="76">
                  <c:v>25007</c:v>
                </c:pt>
                <c:pt idx="77">
                  <c:v>29771</c:v>
                </c:pt>
                <c:pt idx="78">
                  <c:v>36414</c:v>
                </c:pt>
                <c:pt idx="79">
                  <c:v>37646</c:v>
                </c:pt>
                <c:pt idx="80">
                  <c:v>36688</c:v>
                </c:pt>
                <c:pt idx="81">
                  <c:v>31769</c:v>
                </c:pt>
                <c:pt idx="82">
                  <c:v>31131</c:v>
                </c:pt>
                <c:pt idx="83">
                  <c:v>40266</c:v>
                </c:pt>
                <c:pt idx="84">
                  <c:v>38809</c:v>
                </c:pt>
                <c:pt idx="85">
                  <c:v>3820</c:v>
                </c:pt>
                <c:pt idx="86">
                  <c:v>41333</c:v>
                </c:pt>
                <c:pt idx="87">
                  <c:v>38266</c:v>
                </c:pt>
                <c:pt idx="88">
                  <c:v>33932</c:v>
                </c:pt>
                <c:pt idx="89">
                  <c:v>30999</c:v>
                </c:pt>
                <c:pt idx="90">
                  <c:v>33881</c:v>
                </c:pt>
                <c:pt idx="91">
                  <c:v>39422</c:v>
                </c:pt>
                <c:pt idx="92">
                  <c:v>40035</c:v>
                </c:pt>
                <c:pt idx="93">
                  <c:v>39561</c:v>
                </c:pt>
                <c:pt idx="94">
                  <c:v>40849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39E-4DBE-9C5B-A326125E59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34449264"/>
        <c:axId val="1534452016"/>
      </c:lineChart>
      <c:dateAx>
        <c:axId val="1534449264"/>
        <c:scaling>
          <c:orientation val="minMax"/>
        </c:scaling>
        <c:delete val="1"/>
        <c:axPos val="b"/>
        <c:numFmt formatCode="[$-409]d\-mmm;@" sourceLinked="1"/>
        <c:majorTickMark val="none"/>
        <c:minorTickMark val="none"/>
        <c:tickLblPos val="nextTo"/>
        <c:crossAx val="1534452016"/>
        <c:crosses val="autoZero"/>
        <c:auto val="1"/>
        <c:lblOffset val="100"/>
        <c:baseTimeUnit val="days"/>
      </c:dateAx>
      <c:valAx>
        <c:axId val="15344520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rgbClr val="363843">
                  <a:alpha val="1200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34449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Q1-20</c:v>
                </c:pt>
                <c:pt idx="1">
                  <c:v>Q2-20</c:v>
                </c:pt>
                <c:pt idx="2">
                  <c:v>Q3-20</c:v>
                </c:pt>
                <c:pt idx="3">
                  <c:v>Q4-20</c:v>
                </c:pt>
                <c:pt idx="4">
                  <c:v>Fy 20</c:v>
                </c:pt>
              </c:strCache>
            </c:strRef>
          </c:cat>
          <c:val>
            <c:numRef>
              <c:f>Sheet1!$B$2:$B$6</c:f>
              <c:numCache>
                <c:formatCode>0.00</c:formatCode>
                <c:ptCount val="5"/>
                <c:pt idx="0">
                  <c:v>-0.8</c:v>
                </c:pt>
                <c:pt idx="1">
                  <c:v>-1.65</c:v>
                </c:pt>
                <c:pt idx="2">
                  <c:v>-1.8</c:v>
                </c:pt>
                <c:pt idx="3">
                  <c:v>-1.6</c:v>
                </c:pt>
                <c:pt idx="4">
                  <c:v>-0.5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AE-498F-98EA-E5132DED18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06007056"/>
        <c:axId val="1306008368"/>
      </c:barChart>
      <c:catAx>
        <c:axId val="1306007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6008368"/>
        <c:crosses val="autoZero"/>
        <c:auto val="1"/>
        <c:lblAlgn val="ctr"/>
        <c:lblOffset val="100"/>
        <c:tickLblSkip val="1"/>
        <c:noMultiLvlLbl val="0"/>
      </c:catAx>
      <c:valAx>
        <c:axId val="1306008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6007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Pt>
            <c:idx val="12"/>
            <c:marker>
              <c:symbol val="none"/>
            </c:marker>
            <c:bubble3D val="0"/>
            <c:spPr>
              <a:ln w="19050" cap="rnd">
                <a:solidFill>
                  <a:schemeClr val="accent6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139E-4DBE-9C5B-A326125E5909}"/>
              </c:ext>
            </c:extLst>
          </c:dPt>
          <c:cat>
            <c:numRef>
              <c:f>Sheet1!$A$2:$A$96</c:f>
              <c:numCache>
                <c:formatCode>[$-409]d\-mmm;@</c:formatCode>
                <c:ptCount val="95"/>
                <c:pt idx="0">
                  <c:v>43839</c:v>
                </c:pt>
                <c:pt idx="1">
                  <c:v>43840</c:v>
                </c:pt>
                <c:pt idx="2">
                  <c:v>43841</c:v>
                </c:pt>
                <c:pt idx="3">
                  <c:v>43842</c:v>
                </c:pt>
                <c:pt idx="4">
                  <c:v>43843</c:v>
                </c:pt>
                <c:pt idx="5">
                  <c:v>43844</c:v>
                </c:pt>
                <c:pt idx="6">
                  <c:v>43845</c:v>
                </c:pt>
                <c:pt idx="7">
                  <c:v>43846</c:v>
                </c:pt>
                <c:pt idx="8">
                  <c:v>43847</c:v>
                </c:pt>
                <c:pt idx="9">
                  <c:v>43848</c:v>
                </c:pt>
                <c:pt idx="10">
                  <c:v>43849</c:v>
                </c:pt>
                <c:pt idx="11">
                  <c:v>43850</c:v>
                </c:pt>
                <c:pt idx="12">
                  <c:v>43851</c:v>
                </c:pt>
                <c:pt idx="13">
                  <c:v>43852</c:v>
                </c:pt>
                <c:pt idx="14">
                  <c:v>43853</c:v>
                </c:pt>
                <c:pt idx="15">
                  <c:v>43854</c:v>
                </c:pt>
                <c:pt idx="16">
                  <c:v>43855</c:v>
                </c:pt>
                <c:pt idx="17">
                  <c:v>43856</c:v>
                </c:pt>
                <c:pt idx="18">
                  <c:v>43857</c:v>
                </c:pt>
                <c:pt idx="19">
                  <c:v>43858</c:v>
                </c:pt>
                <c:pt idx="20">
                  <c:v>43859</c:v>
                </c:pt>
                <c:pt idx="21">
                  <c:v>43860</c:v>
                </c:pt>
                <c:pt idx="22">
                  <c:v>43861</c:v>
                </c:pt>
                <c:pt idx="23">
                  <c:v>43862</c:v>
                </c:pt>
                <c:pt idx="24">
                  <c:v>43863</c:v>
                </c:pt>
                <c:pt idx="25">
                  <c:v>43864</c:v>
                </c:pt>
                <c:pt idx="26">
                  <c:v>43865</c:v>
                </c:pt>
                <c:pt idx="27">
                  <c:v>43866</c:v>
                </c:pt>
                <c:pt idx="28">
                  <c:v>43867</c:v>
                </c:pt>
                <c:pt idx="29">
                  <c:v>43868</c:v>
                </c:pt>
                <c:pt idx="30">
                  <c:v>43869</c:v>
                </c:pt>
                <c:pt idx="31">
                  <c:v>43870</c:v>
                </c:pt>
                <c:pt idx="32">
                  <c:v>43871</c:v>
                </c:pt>
                <c:pt idx="33">
                  <c:v>43872</c:v>
                </c:pt>
                <c:pt idx="34">
                  <c:v>43873</c:v>
                </c:pt>
                <c:pt idx="35">
                  <c:v>43874</c:v>
                </c:pt>
                <c:pt idx="36">
                  <c:v>43875</c:v>
                </c:pt>
                <c:pt idx="37">
                  <c:v>43876</c:v>
                </c:pt>
                <c:pt idx="38">
                  <c:v>43877</c:v>
                </c:pt>
                <c:pt idx="39">
                  <c:v>43878</c:v>
                </c:pt>
                <c:pt idx="40">
                  <c:v>43879</c:v>
                </c:pt>
                <c:pt idx="41">
                  <c:v>43880</c:v>
                </c:pt>
                <c:pt idx="42">
                  <c:v>43881</c:v>
                </c:pt>
                <c:pt idx="43">
                  <c:v>43882</c:v>
                </c:pt>
                <c:pt idx="44">
                  <c:v>43883</c:v>
                </c:pt>
                <c:pt idx="45">
                  <c:v>43884</c:v>
                </c:pt>
                <c:pt idx="46">
                  <c:v>43885</c:v>
                </c:pt>
                <c:pt idx="47">
                  <c:v>43886</c:v>
                </c:pt>
                <c:pt idx="48">
                  <c:v>43887</c:v>
                </c:pt>
                <c:pt idx="49">
                  <c:v>43888</c:v>
                </c:pt>
                <c:pt idx="50">
                  <c:v>43889</c:v>
                </c:pt>
                <c:pt idx="51">
                  <c:v>43890</c:v>
                </c:pt>
                <c:pt idx="52">
                  <c:v>43891</c:v>
                </c:pt>
                <c:pt idx="53">
                  <c:v>43892</c:v>
                </c:pt>
                <c:pt idx="54">
                  <c:v>43893</c:v>
                </c:pt>
                <c:pt idx="55">
                  <c:v>43894</c:v>
                </c:pt>
                <c:pt idx="56">
                  <c:v>43895</c:v>
                </c:pt>
                <c:pt idx="57">
                  <c:v>43896</c:v>
                </c:pt>
                <c:pt idx="58">
                  <c:v>43897</c:v>
                </c:pt>
                <c:pt idx="59">
                  <c:v>43898</c:v>
                </c:pt>
                <c:pt idx="60">
                  <c:v>43899</c:v>
                </c:pt>
                <c:pt idx="61">
                  <c:v>43900</c:v>
                </c:pt>
                <c:pt idx="62">
                  <c:v>43901</c:v>
                </c:pt>
                <c:pt idx="63">
                  <c:v>43902</c:v>
                </c:pt>
                <c:pt idx="64">
                  <c:v>43903</c:v>
                </c:pt>
                <c:pt idx="65">
                  <c:v>43904</c:v>
                </c:pt>
                <c:pt idx="66">
                  <c:v>43905</c:v>
                </c:pt>
                <c:pt idx="67">
                  <c:v>43906</c:v>
                </c:pt>
                <c:pt idx="68">
                  <c:v>43907</c:v>
                </c:pt>
                <c:pt idx="69">
                  <c:v>43908</c:v>
                </c:pt>
                <c:pt idx="70">
                  <c:v>43909</c:v>
                </c:pt>
                <c:pt idx="71">
                  <c:v>43910</c:v>
                </c:pt>
                <c:pt idx="72">
                  <c:v>43911</c:v>
                </c:pt>
                <c:pt idx="73">
                  <c:v>43912</c:v>
                </c:pt>
                <c:pt idx="74">
                  <c:v>43913</c:v>
                </c:pt>
                <c:pt idx="75">
                  <c:v>43914</c:v>
                </c:pt>
                <c:pt idx="76">
                  <c:v>43915</c:v>
                </c:pt>
                <c:pt idx="77">
                  <c:v>43916</c:v>
                </c:pt>
                <c:pt idx="78">
                  <c:v>43917</c:v>
                </c:pt>
                <c:pt idx="79">
                  <c:v>43918</c:v>
                </c:pt>
                <c:pt idx="80">
                  <c:v>43919</c:v>
                </c:pt>
                <c:pt idx="81">
                  <c:v>43920</c:v>
                </c:pt>
                <c:pt idx="82">
                  <c:v>43921</c:v>
                </c:pt>
                <c:pt idx="83">
                  <c:v>43922</c:v>
                </c:pt>
                <c:pt idx="84">
                  <c:v>43923</c:v>
                </c:pt>
                <c:pt idx="85">
                  <c:v>43924</c:v>
                </c:pt>
                <c:pt idx="86">
                  <c:v>43925</c:v>
                </c:pt>
                <c:pt idx="87">
                  <c:v>43926</c:v>
                </c:pt>
                <c:pt idx="88">
                  <c:v>43927</c:v>
                </c:pt>
                <c:pt idx="89">
                  <c:v>43928</c:v>
                </c:pt>
                <c:pt idx="90">
                  <c:v>43929</c:v>
                </c:pt>
                <c:pt idx="91">
                  <c:v>43930</c:v>
                </c:pt>
                <c:pt idx="92">
                  <c:v>43931</c:v>
                </c:pt>
                <c:pt idx="93">
                  <c:v>43932</c:v>
                </c:pt>
                <c:pt idx="94">
                  <c:v>43933</c:v>
                </c:pt>
              </c:numCache>
            </c:numRef>
          </c:cat>
          <c:val>
            <c:numRef>
              <c:f>Sheet1!$B$2:$B$96</c:f>
              <c:numCache>
                <c:formatCode>General</c:formatCode>
                <c:ptCount val="9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</c:v>
                </c:pt>
                <c:pt idx="17">
                  <c:v>0</c:v>
                </c:pt>
                <c:pt idx="18">
                  <c:v>4</c:v>
                </c:pt>
                <c:pt idx="19">
                  <c:v>1</c:v>
                </c:pt>
                <c:pt idx="20">
                  <c:v>1</c:v>
                </c:pt>
                <c:pt idx="21">
                  <c:v>0</c:v>
                </c:pt>
                <c:pt idx="22">
                  <c:v>1</c:v>
                </c:pt>
                <c:pt idx="23">
                  <c:v>2</c:v>
                </c:pt>
                <c:pt idx="24">
                  <c:v>1</c:v>
                </c:pt>
                <c:pt idx="25">
                  <c:v>3</c:v>
                </c:pt>
                <c:pt idx="26">
                  <c:v>0</c:v>
                </c:pt>
                <c:pt idx="27">
                  <c:v>1</c:v>
                </c:pt>
                <c:pt idx="28">
                  <c:v>1</c:v>
                </c:pt>
                <c:pt idx="29">
                  <c:v>2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1</c:v>
                </c:pt>
                <c:pt idx="34">
                  <c:v>0</c:v>
                </c:pt>
                <c:pt idx="35">
                  <c:v>1</c:v>
                </c:pt>
                <c:pt idx="36">
                  <c:v>1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1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20</c:v>
                </c:pt>
                <c:pt idx="45">
                  <c:v>1</c:v>
                </c:pt>
                <c:pt idx="46">
                  <c:v>0</c:v>
                </c:pt>
                <c:pt idx="47">
                  <c:v>19</c:v>
                </c:pt>
                <c:pt idx="48">
                  <c:v>100</c:v>
                </c:pt>
                <c:pt idx="49">
                  <c:v>8</c:v>
                </c:pt>
                <c:pt idx="50">
                  <c:v>0</c:v>
                </c:pt>
                <c:pt idx="51">
                  <c:v>8</c:v>
                </c:pt>
                <c:pt idx="52">
                  <c:v>7</c:v>
                </c:pt>
                <c:pt idx="53">
                  <c:v>4</c:v>
                </c:pt>
                <c:pt idx="54">
                  <c:v>18</c:v>
                </c:pt>
                <c:pt idx="55">
                  <c:v>50</c:v>
                </c:pt>
                <c:pt idx="56">
                  <c:v>22</c:v>
                </c:pt>
                <c:pt idx="57">
                  <c:v>44</c:v>
                </c:pt>
                <c:pt idx="58">
                  <c:v>90</c:v>
                </c:pt>
                <c:pt idx="59">
                  <c:v>33</c:v>
                </c:pt>
                <c:pt idx="60">
                  <c:v>25</c:v>
                </c:pt>
                <c:pt idx="61">
                  <c:v>287</c:v>
                </c:pt>
                <c:pt idx="62">
                  <c:v>279</c:v>
                </c:pt>
                <c:pt idx="63">
                  <c:v>339</c:v>
                </c:pt>
                <c:pt idx="64">
                  <c:v>397</c:v>
                </c:pt>
                <c:pt idx="65">
                  <c:v>555</c:v>
                </c:pt>
                <c:pt idx="66">
                  <c:v>165</c:v>
                </c:pt>
                <c:pt idx="67">
                  <c:v>323</c:v>
                </c:pt>
                <c:pt idx="68">
                  <c:v>2226</c:v>
                </c:pt>
                <c:pt idx="69">
                  <c:v>1023</c:v>
                </c:pt>
                <c:pt idx="70">
                  <c:v>3532</c:v>
                </c:pt>
                <c:pt idx="71">
                  <c:v>3743</c:v>
                </c:pt>
                <c:pt idx="72">
                  <c:v>5606</c:v>
                </c:pt>
                <c:pt idx="73">
                  <c:v>808</c:v>
                </c:pt>
                <c:pt idx="74">
                  <c:v>17331</c:v>
                </c:pt>
                <c:pt idx="75">
                  <c:v>12428</c:v>
                </c:pt>
                <c:pt idx="76">
                  <c:v>11390</c:v>
                </c:pt>
                <c:pt idx="77">
                  <c:v>14878</c:v>
                </c:pt>
                <c:pt idx="78">
                  <c:v>5425</c:v>
                </c:pt>
                <c:pt idx="79">
                  <c:v>19177</c:v>
                </c:pt>
                <c:pt idx="80">
                  <c:v>20484</c:v>
                </c:pt>
                <c:pt idx="81">
                  <c:v>21287</c:v>
                </c:pt>
                <c:pt idx="82">
                  <c:v>20929</c:v>
                </c:pt>
                <c:pt idx="83">
                  <c:v>25737</c:v>
                </c:pt>
                <c:pt idx="84">
                  <c:v>28161</c:v>
                </c:pt>
                <c:pt idx="85">
                  <c:v>30561</c:v>
                </c:pt>
                <c:pt idx="86">
                  <c:v>32070</c:v>
                </c:pt>
                <c:pt idx="87">
                  <c:v>36171</c:v>
                </c:pt>
                <c:pt idx="88">
                  <c:v>36878</c:v>
                </c:pt>
                <c:pt idx="89">
                  <c:v>31650</c:v>
                </c:pt>
                <c:pt idx="90">
                  <c:v>33174</c:v>
                </c:pt>
                <c:pt idx="91">
                  <c:v>37294</c:v>
                </c:pt>
                <c:pt idx="92">
                  <c:v>38463</c:v>
                </c:pt>
                <c:pt idx="93">
                  <c:v>43491</c:v>
                </c:pt>
                <c:pt idx="94">
                  <c:v>37276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39E-4DBE-9C5B-A326125E59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34449264"/>
        <c:axId val="1534452016"/>
      </c:lineChart>
      <c:dateAx>
        <c:axId val="1534449264"/>
        <c:scaling>
          <c:orientation val="minMax"/>
        </c:scaling>
        <c:delete val="1"/>
        <c:axPos val="b"/>
        <c:numFmt formatCode="[$-409]d\-mmm;@" sourceLinked="1"/>
        <c:majorTickMark val="none"/>
        <c:minorTickMark val="none"/>
        <c:tickLblPos val="nextTo"/>
        <c:crossAx val="1534452016"/>
        <c:crosses val="autoZero"/>
        <c:auto val="1"/>
        <c:lblOffset val="100"/>
        <c:baseTimeUnit val="days"/>
      </c:dateAx>
      <c:valAx>
        <c:axId val="15344520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alpha val="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rgbClr val="363843">
                  <a:alpha val="20000"/>
                </a:srgb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crossAx val="1534449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Pt>
            <c:idx val="12"/>
            <c:marker>
              <c:symbol val="none"/>
            </c:marker>
            <c:bubble3D val="0"/>
            <c:spPr>
              <a:ln w="19050" cap="rnd">
                <a:solidFill>
                  <a:schemeClr val="accent6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139E-4DBE-9C5B-A326125E5909}"/>
              </c:ext>
            </c:extLst>
          </c:dPt>
          <c:cat>
            <c:numRef>
              <c:f>Sheet1!$A$2:$A$96</c:f>
              <c:numCache>
                <c:formatCode>[$-409]d\-mmm;@</c:formatCode>
                <c:ptCount val="95"/>
                <c:pt idx="0">
                  <c:v>43839</c:v>
                </c:pt>
                <c:pt idx="1">
                  <c:v>43840</c:v>
                </c:pt>
                <c:pt idx="2">
                  <c:v>43841</c:v>
                </c:pt>
                <c:pt idx="3">
                  <c:v>43842</c:v>
                </c:pt>
                <c:pt idx="4">
                  <c:v>43843</c:v>
                </c:pt>
                <c:pt idx="5">
                  <c:v>43844</c:v>
                </c:pt>
                <c:pt idx="6">
                  <c:v>43845</c:v>
                </c:pt>
                <c:pt idx="7">
                  <c:v>43846</c:v>
                </c:pt>
                <c:pt idx="8">
                  <c:v>43847</c:v>
                </c:pt>
                <c:pt idx="9">
                  <c:v>43848</c:v>
                </c:pt>
                <c:pt idx="10">
                  <c:v>43849</c:v>
                </c:pt>
                <c:pt idx="11">
                  <c:v>43850</c:v>
                </c:pt>
                <c:pt idx="12">
                  <c:v>43851</c:v>
                </c:pt>
                <c:pt idx="13">
                  <c:v>43852</c:v>
                </c:pt>
                <c:pt idx="14">
                  <c:v>43853</c:v>
                </c:pt>
                <c:pt idx="15">
                  <c:v>43854</c:v>
                </c:pt>
                <c:pt idx="16">
                  <c:v>43855</c:v>
                </c:pt>
                <c:pt idx="17">
                  <c:v>43856</c:v>
                </c:pt>
                <c:pt idx="18">
                  <c:v>43857</c:v>
                </c:pt>
                <c:pt idx="19">
                  <c:v>43858</c:v>
                </c:pt>
                <c:pt idx="20">
                  <c:v>43859</c:v>
                </c:pt>
                <c:pt idx="21">
                  <c:v>43860</c:v>
                </c:pt>
                <c:pt idx="22">
                  <c:v>43861</c:v>
                </c:pt>
                <c:pt idx="23">
                  <c:v>43862</c:v>
                </c:pt>
                <c:pt idx="24">
                  <c:v>43863</c:v>
                </c:pt>
                <c:pt idx="25">
                  <c:v>43864</c:v>
                </c:pt>
                <c:pt idx="26">
                  <c:v>43865</c:v>
                </c:pt>
                <c:pt idx="27">
                  <c:v>43866</c:v>
                </c:pt>
                <c:pt idx="28">
                  <c:v>43867</c:v>
                </c:pt>
                <c:pt idx="29">
                  <c:v>43868</c:v>
                </c:pt>
                <c:pt idx="30">
                  <c:v>43869</c:v>
                </c:pt>
                <c:pt idx="31">
                  <c:v>43870</c:v>
                </c:pt>
                <c:pt idx="32">
                  <c:v>43871</c:v>
                </c:pt>
                <c:pt idx="33">
                  <c:v>43872</c:v>
                </c:pt>
                <c:pt idx="34">
                  <c:v>43873</c:v>
                </c:pt>
                <c:pt idx="35">
                  <c:v>43874</c:v>
                </c:pt>
                <c:pt idx="36">
                  <c:v>43875</c:v>
                </c:pt>
                <c:pt idx="37">
                  <c:v>43876</c:v>
                </c:pt>
                <c:pt idx="38">
                  <c:v>43877</c:v>
                </c:pt>
                <c:pt idx="39">
                  <c:v>43878</c:v>
                </c:pt>
                <c:pt idx="40">
                  <c:v>43879</c:v>
                </c:pt>
                <c:pt idx="41">
                  <c:v>43880</c:v>
                </c:pt>
                <c:pt idx="42">
                  <c:v>43881</c:v>
                </c:pt>
                <c:pt idx="43">
                  <c:v>43882</c:v>
                </c:pt>
                <c:pt idx="44">
                  <c:v>43883</c:v>
                </c:pt>
                <c:pt idx="45">
                  <c:v>43884</c:v>
                </c:pt>
                <c:pt idx="46">
                  <c:v>43885</c:v>
                </c:pt>
                <c:pt idx="47">
                  <c:v>43886</c:v>
                </c:pt>
                <c:pt idx="48">
                  <c:v>43887</c:v>
                </c:pt>
                <c:pt idx="49">
                  <c:v>43888</c:v>
                </c:pt>
                <c:pt idx="50">
                  <c:v>43889</c:v>
                </c:pt>
                <c:pt idx="51">
                  <c:v>43890</c:v>
                </c:pt>
                <c:pt idx="52">
                  <c:v>43891</c:v>
                </c:pt>
                <c:pt idx="53">
                  <c:v>43892</c:v>
                </c:pt>
                <c:pt idx="54">
                  <c:v>43893</c:v>
                </c:pt>
                <c:pt idx="55">
                  <c:v>43894</c:v>
                </c:pt>
                <c:pt idx="56">
                  <c:v>43895</c:v>
                </c:pt>
                <c:pt idx="57">
                  <c:v>43896</c:v>
                </c:pt>
                <c:pt idx="58">
                  <c:v>43897</c:v>
                </c:pt>
                <c:pt idx="59">
                  <c:v>43898</c:v>
                </c:pt>
                <c:pt idx="60">
                  <c:v>43899</c:v>
                </c:pt>
                <c:pt idx="61">
                  <c:v>43900</c:v>
                </c:pt>
                <c:pt idx="62">
                  <c:v>43901</c:v>
                </c:pt>
                <c:pt idx="63">
                  <c:v>43902</c:v>
                </c:pt>
                <c:pt idx="64">
                  <c:v>43903</c:v>
                </c:pt>
                <c:pt idx="65">
                  <c:v>43904</c:v>
                </c:pt>
                <c:pt idx="66">
                  <c:v>43905</c:v>
                </c:pt>
                <c:pt idx="67">
                  <c:v>43906</c:v>
                </c:pt>
                <c:pt idx="68">
                  <c:v>43907</c:v>
                </c:pt>
                <c:pt idx="69">
                  <c:v>43908</c:v>
                </c:pt>
                <c:pt idx="70">
                  <c:v>43909</c:v>
                </c:pt>
                <c:pt idx="71">
                  <c:v>43910</c:v>
                </c:pt>
                <c:pt idx="72">
                  <c:v>43911</c:v>
                </c:pt>
                <c:pt idx="73">
                  <c:v>43912</c:v>
                </c:pt>
                <c:pt idx="74">
                  <c:v>43913</c:v>
                </c:pt>
                <c:pt idx="75">
                  <c:v>43914</c:v>
                </c:pt>
                <c:pt idx="76">
                  <c:v>43915</c:v>
                </c:pt>
                <c:pt idx="77">
                  <c:v>43916</c:v>
                </c:pt>
                <c:pt idx="78">
                  <c:v>43917</c:v>
                </c:pt>
                <c:pt idx="79">
                  <c:v>43918</c:v>
                </c:pt>
                <c:pt idx="80">
                  <c:v>43919</c:v>
                </c:pt>
                <c:pt idx="81">
                  <c:v>43920</c:v>
                </c:pt>
                <c:pt idx="82">
                  <c:v>43921</c:v>
                </c:pt>
                <c:pt idx="83">
                  <c:v>43922</c:v>
                </c:pt>
                <c:pt idx="84">
                  <c:v>43923</c:v>
                </c:pt>
                <c:pt idx="85">
                  <c:v>43924</c:v>
                </c:pt>
                <c:pt idx="86">
                  <c:v>43925</c:v>
                </c:pt>
                <c:pt idx="87">
                  <c:v>43926</c:v>
                </c:pt>
                <c:pt idx="88">
                  <c:v>43927</c:v>
                </c:pt>
                <c:pt idx="89">
                  <c:v>43928</c:v>
                </c:pt>
                <c:pt idx="90">
                  <c:v>43929</c:v>
                </c:pt>
                <c:pt idx="91">
                  <c:v>43930</c:v>
                </c:pt>
                <c:pt idx="92">
                  <c:v>43931</c:v>
                </c:pt>
                <c:pt idx="93">
                  <c:v>43932</c:v>
                </c:pt>
                <c:pt idx="94">
                  <c:v>43933</c:v>
                </c:pt>
              </c:numCache>
            </c:numRef>
          </c:cat>
          <c:val>
            <c:numRef>
              <c:f>Sheet1!$B$2:$B$96</c:f>
              <c:numCache>
                <c:formatCode>General</c:formatCode>
                <c:ptCount val="95"/>
                <c:pt idx="0">
                  <c:v>0</c:v>
                </c:pt>
                <c:pt idx="1">
                  <c:v>0</c:v>
                </c:pt>
                <c:pt idx="2">
                  <c:v>41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4</c:v>
                </c:pt>
                <c:pt idx="9">
                  <c:v>17</c:v>
                </c:pt>
                <c:pt idx="10">
                  <c:v>59</c:v>
                </c:pt>
                <c:pt idx="11">
                  <c:v>78</c:v>
                </c:pt>
                <c:pt idx="12">
                  <c:v>93</c:v>
                </c:pt>
                <c:pt idx="13">
                  <c:v>152</c:v>
                </c:pt>
                <c:pt idx="14">
                  <c:v>131</c:v>
                </c:pt>
                <c:pt idx="15">
                  <c:v>262</c:v>
                </c:pt>
                <c:pt idx="16">
                  <c:v>468</c:v>
                </c:pt>
                <c:pt idx="17">
                  <c:v>695</c:v>
                </c:pt>
                <c:pt idx="18">
                  <c:v>781</c:v>
                </c:pt>
                <c:pt idx="19">
                  <c:v>1776</c:v>
                </c:pt>
                <c:pt idx="20">
                  <c:v>1467</c:v>
                </c:pt>
                <c:pt idx="21">
                  <c:v>1753</c:v>
                </c:pt>
                <c:pt idx="22">
                  <c:v>1999</c:v>
                </c:pt>
                <c:pt idx="23">
                  <c:v>2112</c:v>
                </c:pt>
                <c:pt idx="24">
                  <c:v>2605</c:v>
                </c:pt>
                <c:pt idx="25">
                  <c:v>2828</c:v>
                </c:pt>
                <c:pt idx="26">
                  <c:v>3237</c:v>
                </c:pt>
                <c:pt idx="27">
                  <c:v>3906</c:v>
                </c:pt>
                <c:pt idx="28">
                  <c:v>3711</c:v>
                </c:pt>
                <c:pt idx="29">
                  <c:v>3159</c:v>
                </c:pt>
                <c:pt idx="30">
                  <c:v>3392</c:v>
                </c:pt>
                <c:pt idx="31">
                  <c:v>2667</c:v>
                </c:pt>
                <c:pt idx="32">
                  <c:v>2989</c:v>
                </c:pt>
                <c:pt idx="33">
                  <c:v>2476</c:v>
                </c:pt>
                <c:pt idx="34">
                  <c:v>2027</c:v>
                </c:pt>
                <c:pt idx="35">
                  <c:v>15156</c:v>
                </c:pt>
                <c:pt idx="36">
                  <c:v>4063</c:v>
                </c:pt>
                <c:pt idx="37">
                  <c:v>2663</c:v>
                </c:pt>
                <c:pt idx="38">
                  <c:v>2027</c:v>
                </c:pt>
                <c:pt idx="39">
                  <c:v>2061</c:v>
                </c:pt>
                <c:pt idx="40">
                  <c:v>1902</c:v>
                </c:pt>
                <c:pt idx="41">
                  <c:v>1783</c:v>
                </c:pt>
                <c:pt idx="42">
                  <c:v>464</c:v>
                </c:pt>
                <c:pt idx="43">
                  <c:v>1003</c:v>
                </c:pt>
                <c:pt idx="44">
                  <c:v>94</c:v>
                </c:pt>
                <c:pt idx="45">
                  <c:v>936</c:v>
                </c:pt>
                <c:pt idx="46">
                  <c:v>394</c:v>
                </c:pt>
                <c:pt idx="47">
                  <c:v>745</c:v>
                </c:pt>
                <c:pt idx="48">
                  <c:v>704</c:v>
                </c:pt>
                <c:pt idx="49">
                  <c:v>969</c:v>
                </c:pt>
                <c:pt idx="50">
                  <c:v>930</c:v>
                </c:pt>
                <c:pt idx="51">
                  <c:v>1266</c:v>
                </c:pt>
                <c:pt idx="52">
                  <c:v>1179</c:v>
                </c:pt>
                <c:pt idx="53">
                  <c:v>703</c:v>
                </c:pt>
                <c:pt idx="54">
                  <c:v>756</c:v>
                </c:pt>
                <c:pt idx="55">
                  <c:v>145</c:v>
                </c:pt>
                <c:pt idx="56">
                  <c:v>1168</c:v>
                </c:pt>
                <c:pt idx="57">
                  <c:v>712</c:v>
                </c:pt>
                <c:pt idx="58">
                  <c:v>691</c:v>
                </c:pt>
                <c:pt idx="59">
                  <c:v>497</c:v>
                </c:pt>
                <c:pt idx="60">
                  <c:v>354</c:v>
                </c:pt>
                <c:pt idx="61">
                  <c:v>252</c:v>
                </c:pt>
                <c:pt idx="62">
                  <c:v>386</c:v>
                </c:pt>
                <c:pt idx="63">
                  <c:v>233</c:v>
                </c:pt>
                <c:pt idx="64">
                  <c:v>204</c:v>
                </c:pt>
                <c:pt idx="65">
                  <c:v>353</c:v>
                </c:pt>
                <c:pt idx="66">
                  <c:v>424</c:v>
                </c:pt>
                <c:pt idx="67">
                  <c:v>497</c:v>
                </c:pt>
                <c:pt idx="68">
                  <c:v>289</c:v>
                </c:pt>
                <c:pt idx="69">
                  <c:v>482</c:v>
                </c:pt>
                <c:pt idx="70">
                  <c:v>581</c:v>
                </c:pt>
                <c:pt idx="71">
                  <c:v>507</c:v>
                </c:pt>
                <c:pt idx="72">
                  <c:v>688</c:v>
                </c:pt>
                <c:pt idx="73">
                  <c:v>750</c:v>
                </c:pt>
                <c:pt idx="74">
                  <c:v>850</c:v>
                </c:pt>
                <c:pt idx="75">
                  <c:v>943</c:v>
                </c:pt>
                <c:pt idx="76">
                  <c:v>1186</c:v>
                </c:pt>
                <c:pt idx="77">
                  <c:v>292</c:v>
                </c:pt>
                <c:pt idx="78">
                  <c:v>960</c:v>
                </c:pt>
                <c:pt idx="79">
                  <c:v>1452</c:v>
                </c:pt>
                <c:pt idx="80">
                  <c:v>1345</c:v>
                </c:pt>
                <c:pt idx="81">
                  <c:v>987</c:v>
                </c:pt>
                <c:pt idx="82">
                  <c:v>1092</c:v>
                </c:pt>
                <c:pt idx="83">
                  <c:v>1555</c:v>
                </c:pt>
                <c:pt idx="84">
                  <c:v>1209</c:v>
                </c:pt>
                <c:pt idx="85">
                  <c:v>1299</c:v>
                </c:pt>
                <c:pt idx="86">
                  <c:v>1432</c:v>
                </c:pt>
                <c:pt idx="87">
                  <c:v>1034</c:v>
                </c:pt>
                <c:pt idx="88">
                  <c:v>1126</c:v>
                </c:pt>
                <c:pt idx="89">
                  <c:v>119</c:v>
                </c:pt>
                <c:pt idx="90">
                  <c:v>1026</c:v>
                </c:pt>
                <c:pt idx="91">
                  <c:v>1185</c:v>
                </c:pt>
                <c:pt idx="92">
                  <c:v>1396</c:v>
                </c:pt>
                <c:pt idx="93">
                  <c:v>1599</c:v>
                </c:pt>
                <c:pt idx="94">
                  <c:v>1518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39E-4DBE-9C5B-A326125E59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34449264"/>
        <c:axId val="1534452016"/>
      </c:lineChart>
      <c:dateAx>
        <c:axId val="1534449264"/>
        <c:scaling>
          <c:orientation val="minMax"/>
        </c:scaling>
        <c:delete val="1"/>
        <c:axPos val="b"/>
        <c:numFmt formatCode="[$-409]d\-mmm;@" sourceLinked="1"/>
        <c:majorTickMark val="none"/>
        <c:minorTickMark val="none"/>
        <c:tickLblPos val="nextTo"/>
        <c:crossAx val="1534452016"/>
        <c:crosses val="autoZero"/>
        <c:auto val="1"/>
        <c:lblOffset val="100"/>
        <c:baseTimeUnit val="days"/>
      </c:dateAx>
      <c:valAx>
        <c:axId val="15344520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rgbClr val="363843">
                  <a:alpha val="2000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34449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Pt>
            <c:idx val="12"/>
            <c:marker>
              <c:symbol val="none"/>
            </c:marker>
            <c:bubble3D val="0"/>
            <c:spPr>
              <a:ln w="19050" cap="rnd">
                <a:solidFill>
                  <a:schemeClr val="accent6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139E-4DBE-9C5B-A326125E5909}"/>
              </c:ext>
            </c:extLst>
          </c:dPt>
          <c:cat>
            <c:numRef>
              <c:f>Sheet1!$A$2:$A$96</c:f>
              <c:numCache>
                <c:formatCode>[$-409]d\-mmm;@</c:formatCode>
                <c:ptCount val="95"/>
                <c:pt idx="0">
                  <c:v>43839</c:v>
                </c:pt>
                <c:pt idx="1">
                  <c:v>43840</c:v>
                </c:pt>
                <c:pt idx="2">
                  <c:v>43841</c:v>
                </c:pt>
                <c:pt idx="3">
                  <c:v>43842</c:v>
                </c:pt>
                <c:pt idx="4">
                  <c:v>43843</c:v>
                </c:pt>
                <c:pt idx="5">
                  <c:v>43844</c:v>
                </c:pt>
                <c:pt idx="6">
                  <c:v>43845</c:v>
                </c:pt>
                <c:pt idx="7">
                  <c:v>43846</c:v>
                </c:pt>
                <c:pt idx="8">
                  <c:v>43847</c:v>
                </c:pt>
                <c:pt idx="9">
                  <c:v>43848</c:v>
                </c:pt>
                <c:pt idx="10">
                  <c:v>43849</c:v>
                </c:pt>
                <c:pt idx="11">
                  <c:v>43850</c:v>
                </c:pt>
                <c:pt idx="12">
                  <c:v>43851</c:v>
                </c:pt>
                <c:pt idx="13">
                  <c:v>43852</c:v>
                </c:pt>
                <c:pt idx="14">
                  <c:v>43853</c:v>
                </c:pt>
                <c:pt idx="15">
                  <c:v>43854</c:v>
                </c:pt>
                <c:pt idx="16">
                  <c:v>43855</c:v>
                </c:pt>
                <c:pt idx="17">
                  <c:v>43856</c:v>
                </c:pt>
                <c:pt idx="18">
                  <c:v>43857</c:v>
                </c:pt>
                <c:pt idx="19">
                  <c:v>43858</c:v>
                </c:pt>
                <c:pt idx="20">
                  <c:v>43859</c:v>
                </c:pt>
                <c:pt idx="21">
                  <c:v>43860</c:v>
                </c:pt>
                <c:pt idx="22">
                  <c:v>43861</c:v>
                </c:pt>
                <c:pt idx="23">
                  <c:v>43862</c:v>
                </c:pt>
                <c:pt idx="24">
                  <c:v>43863</c:v>
                </c:pt>
                <c:pt idx="25">
                  <c:v>43864</c:v>
                </c:pt>
                <c:pt idx="26">
                  <c:v>43865</c:v>
                </c:pt>
                <c:pt idx="27">
                  <c:v>43866</c:v>
                </c:pt>
                <c:pt idx="28">
                  <c:v>43867</c:v>
                </c:pt>
                <c:pt idx="29">
                  <c:v>43868</c:v>
                </c:pt>
                <c:pt idx="30">
                  <c:v>43869</c:v>
                </c:pt>
                <c:pt idx="31">
                  <c:v>43870</c:v>
                </c:pt>
                <c:pt idx="32">
                  <c:v>43871</c:v>
                </c:pt>
                <c:pt idx="33">
                  <c:v>43872</c:v>
                </c:pt>
                <c:pt idx="34">
                  <c:v>43873</c:v>
                </c:pt>
                <c:pt idx="35">
                  <c:v>43874</c:v>
                </c:pt>
                <c:pt idx="36">
                  <c:v>43875</c:v>
                </c:pt>
                <c:pt idx="37">
                  <c:v>43876</c:v>
                </c:pt>
                <c:pt idx="38">
                  <c:v>43877</c:v>
                </c:pt>
                <c:pt idx="39">
                  <c:v>43878</c:v>
                </c:pt>
                <c:pt idx="40">
                  <c:v>43879</c:v>
                </c:pt>
                <c:pt idx="41">
                  <c:v>43880</c:v>
                </c:pt>
                <c:pt idx="42">
                  <c:v>43881</c:v>
                </c:pt>
                <c:pt idx="43">
                  <c:v>43882</c:v>
                </c:pt>
                <c:pt idx="44">
                  <c:v>43883</c:v>
                </c:pt>
                <c:pt idx="45">
                  <c:v>43884</c:v>
                </c:pt>
                <c:pt idx="46">
                  <c:v>43885</c:v>
                </c:pt>
                <c:pt idx="47">
                  <c:v>43886</c:v>
                </c:pt>
                <c:pt idx="48">
                  <c:v>43887</c:v>
                </c:pt>
                <c:pt idx="49">
                  <c:v>43888</c:v>
                </c:pt>
                <c:pt idx="50">
                  <c:v>43889</c:v>
                </c:pt>
                <c:pt idx="51">
                  <c:v>43890</c:v>
                </c:pt>
                <c:pt idx="52">
                  <c:v>43891</c:v>
                </c:pt>
                <c:pt idx="53">
                  <c:v>43892</c:v>
                </c:pt>
                <c:pt idx="54">
                  <c:v>43893</c:v>
                </c:pt>
                <c:pt idx="55">
                  <c:v>43894</c:v>
                </c:pt>
                <c:pt idx="56">
                  <c:v>43895</c:v>
                </c:pt>
                <c:pt idx="57">
                  <c:v>43896</c:v>
                </c:pt>
                <c:pt idx="58">
                  <c:v>43897</c:v>
                </c:pt>
                <c:pt idx="59">
                  <c:v>43898</c:v>
                </c:pt>
                <c:pt idx="60">
                  <c:v>43899</c:v>
                </c:pt>
                <c:pt idx="61">
                  <c:v>43900</c:v>
                </c:pt>
                <c:pt idx="62">
                  <c:v>43901</c:v>
                </c:pt>
                <c:pt idx="63">
                  <c:v>43902</c:v>
                </c:pt>
                <c:pt idx="64">
                  <c:v>43903</c:v>
                </c:pt>
                <c:pt idx="65">
                  <c:v>43904</c:v>
                </c:pt>
                <c:pt idx="66">
                  <c:v>43905</c:v>
                </c:pt>
                <c:pt idx="67">
                  <c:v>43906</c:v>
                </c:pt>
                <c:pt idx="68">
                  <c:v>43907</c:v>
                </c:pt>
                <c:pt idx="69">
                  <c:v>43908</c:v>
                </c:pt>
                <c:pt idx="70">
                  <c:v>43909</c:v>
                </c:pt>
                <c:pt idx="71">
                  <c:v>43910</c:v>
                </c:pt>
                <c:pt idx="72">
                  <c:v>43911</c:v>
                </c:pt>
                <c:pt idx="73">
                  <c:v>43912</c:v>
                </c:pt>
                <c:pt idx="74">
                  <c:v>43913</c:v>
                </c:pt>
                <c:pt idx="75">
                  <c:v>43914</c:v>
                </c:pt>
                <c:pt idx="76">
                  <c:v>43915</c:v>
                </c:pt>
                <c:pt idx="77">
                  <c:v>43916</c:v>
                </c:pt>
                <c:pt idx="78">
                  <c:v>43917</c:v>
                </c:pt>
                <c:pt idx="79">
                  <c:v>43918</c:v>
                </c:pt>
                <c:pt idx="80">
                  <c:v>43919</c:v>
                </c:pt>
                <c:pt idx="81">
                  <c:v>43920</c:v>
                </c:pt>
                <c:pt idx="82">
                  <c:v>43921</c:v>
                </c:pt>
                <c:pt idx="83">
                  <c:v>43922</c:v>
                </c:pt>
                <c:pt idx="84">
                  <c:v>43923</c:v>
                </c:pt>
                <c:pt idx="85">
                  <c:v>43924</c:v>
                </c:pt>
                <c:pt idx="86">
                  <c:v>43925</c:v>
                </c:pt>
                <c:pt idx="87">
                  <c:v>43926</c:v>
                </c:pt>
                <c:pt idx="88">
                  <c:v>43927</c:v>
                </c:pt>
                <c:pt idx="89">
                  <c:v>43928</c:v>
                </c:pt>
                <c:pt idx="90">
                  <c:v>43929</c:v>
                </c:pt>
                <c:pt idx="91">
                  <c:v>43930</c:v>
                </c:pt>
                <c:pt idx="92">
                  <c:v>43931</c:v>
                </c:pt>
                <c:pt idx="93">
                  <c:v>43932</c:v>
                </c:pt>
                <c:pt idx="94">
                  <c:v>43933</c:v>
                </c:pt>
              </c:numCache>
            </c:numRef>
          </c:cat>
          <c:val>
            <c:numRef>
              <c:f>Sheet1!$B$2:$B$96</c:f>
              <c:numCache>
                <c:formatCode>General</c:formatCode>
                <c:ptCount val="9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4</c:v>
                </c:pt>
                <c:pt idx="22">
                  <c:v>0</c:v>
                </c:pt>
                <c:pt idx="23">
                  <c:v>0</c:v>
                </c:pt>
                <c:pt idx="24">
                  <c:v>1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2</c:v>
                </c:pt>
                <c:pt idx="31">
                  <c:v>0</c:v>
                </c:pt>
                <c:pt idx="32">
                  <c:v>0</c:v>
                </c:pt>
                <c:pt idx="33">
                  <c:v>1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1</c:v>
                </c:pt>
                <c:pt idx="38">
                  <c:v>0</c:v>
                </c:pt>
                <c:pt idx="39">
                  <c:v>1</c:v>
                </c:pt>
                <c:pt idx="40">
                  <c:v>0</c:v>
                </c:pt>
                <c:pt idx="41">
                  <c:v>0</c:v>
                </c:pt>
                <c:pt idx="42">
                  <c:v>20</c:v>
                </c:pt>
                <c:pt idx="43">
                  <c:v>3</c:v>
                </c:pt>
                <c:pt idx="44">
                  <c:v>16</c:v>
                </c:pt>
                <c:pt idx="45">
                  <c:v>12</c:v>
                </c:pt>
                <c:pt idx="46">
                  <c:v>18</c:v>
                </c:pt>
                <c:pt idx="47">
                  <c:v>35</c:v>
                </c:pt>
                <c:pt idx="48">
                  <c:v>62</c:v>
                </c:pt>
                <c:pt idx="49">
                  <c:v>89</c:v>
                </c:pt>
                <c:pt idx="50">
                  <c:v>114</c:v>
                </c:pt>
                <c:pt idx="51">
                  <c:v>154</c:v>
                </c:pt>
                <c:pt idx="52">
                  <c:v>217</c:v>
                </c:pt>
                <c:pt idx="53">
                  <c:v>415</c:v>
                </c:pt>
                <c:pt idx="54">
                  <c:v>544</c:v>
                </c:pt>
                <c:pt idx="55">
                  <c:v>853</c:v>
                </c:pt>
                <c:pt idx="56">
                  <c:v>605</c:v>
                </c:pt>
                <c:pt idx="57">
                  <c:v>599</c:v>
                </c:pt>
                <c:pt idx="58">
                  <c:v>1278</c:v>
                </c:pt>
                <c:pt idx="59">
                  <c:v>1154</c:v>
                </c:pt>
                <c:pt idx="60">
                  <c:v>801</c:v>
                </c:pt>
                <c:pt idx="61">
                  <c:v>667</c:v>
                </c:pt>
                <c:pt idx="62">
                  <c:v>930</c:v>
                </c:pt>
                <c:pt idx="63">
                  <c:v>1329</c:v>
                </c:pt>
                <c:pt idx="64">
                  <c:v>1104</c:v>
                </c:pt>
                <c:pt idx="65">
                  <c:v>1442</c:v>
                </c:pt>
                <c:pt idx="66">
                  <c:v>1535</c:v>
                </c:pt>
                <c:pt idx="67">
                  <c:v>2468</c:v>
                </c:pt>
                <c:pt idx="68">
                  <c:v>283</c:v>
                </c:pt>
                <c:pt idx="69">
                  <c:v>1466</c:v>
                </c:pt>
                <c:pt idx="70">
                  <c:v>1329</c:v>
                </c:pt>
                <c:pt idx="71">
                  <c:v>1225</c:v>
                </c:pt>
                <c:pt idx="72">
                  <c:v>1596</c:v>
                </c:pt>
                <c:pt idx="73">
                  <c:v>1314</c:v>
                </c:pt>
                <c:pt idx="74">
                  <c:v>1706</c:v>
                </c:pt>
                <c:pt idx="75">
                  <c:v>1840</c:v>
                </c:pt>
                <c:pt idx="76">
                  <c:v>2416</c:v>
                </c:pt>
                <c:pt idx="77">
                  <c:v>2811</c:v>
                </c:pt>
                <c:pt idx="78">
                  <c:v>2807</c:v>
                </c:pt>
                <c:pt idx="79">
                  <c:v>3682</c:v>
                </c:pt>
                <c:pt idx="80">
                  <c:v>3846</c:v>
                </c:pt>
                <c:pt idx="81">
                  <c:v>3552</c:v>
                </c:pt>
                <c:pt idx="82">
                  <c:v>4020</c:v>
                </c:pt>
                <c:pt idx="83">
                  <c:v>3932</c:v>
                </c:pt>
                <c:pt idx="84">
                  <c:v>3912</c:v>
                </c:pt>
                <c:pt idx="85">
                  <c:v>4043</c:v>
                </c:pt>
                <c:pt idx="86">
                  <c:v>3729</c:v>
                </c:pt>
                <c:pt idx="87">
                  <c:v>4328</c:v>
                </c:pt>
                <c:pt idx="88">
                  <c:v>4054</c:v>
                </c:pt>
                <c:pt idx="89">
                  <c:v>4218</c:v>
                </c:pt>
                <c:pt idx="90">
                  <c:v>3428</c:v>
                </c:pt>
                <c:pt idx="91">
                  <c:v>3357</c:v>
                </c:pt>
                <c:pt idx="92">
                  <c:v>6121</c:v>
                </c:pt>
                <c:pt idx="93">
                  <c:v>4108</c:v>
                </c:pt>
                <c:pt idx="94">
                  <c:v>3120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39E-4DBE-9C5B-A326125E59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34449264"/>
        <c:axId val="1534452016"/>
      </c:lineChart>
      <c:dateAx>
        <c:axId val="1534449264"/>
        <c:scaling>
          <c:orientation val="minMax"/>
        </c:scaling>
        <c:delete val="1"/>
        <c:axPos val="b"/>
        <c:numFmt formatCode="[$-409]d\-mmm;@" sourceLinked="1"/>
        <c:majorTickMark val="none"/>
        <c:minorTickMark val="none"/>
        <c:tickLblPos val="nextTo"/>
        <c:crossAx val="1534452016"/>
        <c:crosses val="autoZero"/>
        <c:auto val="1"/>
        <c:lblOffset val="100"/>
        <c:baseTimeUnit val="days"/>
      </c:dateAx>
      <c:valAx>
        <c:axId val="15344520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rgbClr val="363843">
                  <a:alpha val="2000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34449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Pt>
            <c:idx val="12"/>
            <c:marker>
              <c:symbol val="none"/>
            </c:marker>
            <c:bubble3D val="0"/>
            <c:spPr>
              <a:ln w="19050" cap="rnd">
                <a:solidFill>
                  <a:schemeClr val="accent6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139E-4DBE-9C5B-A326125E5909}"/>
              </c:ext>
            </c:extLst>
          </c:dPt>
          <c:cat>
            <c:numRef>
              <c:f>Sheet1!$A$2:$A$96</c:f>
              <c:numCache>
                <c:formatCode>[$-409]d\-mmm;@</c:formatCode>
                <c:ptCount val="95"/>
                <c:pt idx="0">
                  <c:v>43839</c:v>
                </c:pt>
                <c:pt idx="1">
                  <c:v>43840</c:v>
                </c:pt>
                <c:pt idx="2">
                  <c:v>43841</c:v>
                </c:pt>
                <c:pt idx="3">
                  <c:v>43842</c:v>
                </c:pt>
                <c:pt idx="4">
                  <c:v>43843</c:v>
                </c:pt>
                <c:pt idx="5">
                  <c:v>43844</c:v>
                </c:pt>
                <c:pt idx="6">
                  <c:v>43845</c:v>
                </c:pt>
                <c:pt idx="7">
                  <c:v>43846</c:v>
                </c:pt>
                <c:pt idx="8">
                  <c:v>43847</c:v>
                </c:pt>
                <c:pt idx="9">
                  <c:v>43848</c:v>
                </c:pt>
                <c:pt idx="10">
                  <c:v>43849</c:v>
                </c:pt>
                <c:pt idx="11">
                  <c:v>43850</c:v>
                </c:pt>
                <c:pt idx="12">
                  <c:v>43851</c:v>
                </c:pt>
                <c:pt idx="13">
                  <c:v>43852</c:v>
                </c:pt>
                <c:pt idx="14">
                  <c:v>43853</c:v>
                </c:pt>
                <c:pt idx="15">
                  <c:v>43854</c:v>
                </c:pt>
                <c:pt idx="16">
                  <c:v>43855</c:v>
                </c:pt>
                <c:pt idx="17">
                  <c:v>43856</c:v>
                </c:pt>
                <c:pt idx="18">
                  <c:v>43857</c:v>
                </c:pt>
                <c:pt idx="19">
                  <c:v>43858</c:v>
                </c:pt>
                <c:pt idx="20">
                  <c:v>43859</c:v>
                </c:pt>
                <c:pt idx="21">
                  <c:v>43860</c:v>
                </c:pt>
                <c:pt idx="22">
                  <c:v>43861</c:v>
                </c:pt>
                <c:pt idx="23">
                  <c:v>43862</c:v>
                </c:pt>
                <c:pt idx="24">
                  <c:v>43863</c:v>
                </c:pt>
                <c:pt idx="25">
                  <c:v>43864</c:v>
                </c:pt>
                <c:pt idx="26">
                  <c:v>43865</c:v>
                </c:pt>
                <c:pt idx="27">
                  <c:v>43866</c:v>
                </c:pt>
                <c:pt idx="28">
                  <c:v>43867</c:v>
                </c:pt>
                <c:pt idx="29">
                  <c:v>43868</c:v>
                </c:pt>
                <c:pt idx="30">
                  <c:v>43869</c:v>
                </c:pt>
                <c:pt idx="31">
                  <c:v>43870</c:v>
                </c:pt>
                <c:pt idx="32">
                  <c:v>43871</c:v>
                </c:pt>
                <c:pt idx="33">
                  <c:v>43872</c:v>
                </c:pt>
                <c:pt idx="34">
                  <c:v>43873</c:v>
                </c:pt>
                <c:pt idx="35">
                  <c:v>43874</c:v>
                </c:pt>
                <c:pt idx="36">
                  <c:v>43875</c:v>
                </c:pt>
                <c:pt idx="37">
                  <c:v>43876</c:v>
                </c:pt>
                <c:pt idx="38">
                  <c:v>43877</c:v>
                </c:pt>
                <c:pt idx="39">
                  <c:v>43878</c:v>
                </c:pt>
                <c:pt idx="40">
                  <c:v>43879</c:v>
                </c:pt>
                <c:pt idx="41">
                  <c:v>43880</c:v>
                </c:pt>
                <c:pt idx="42">
                  <c:v>43881</c:v>
                </c:pt>
                <c:pt idx="43">
                  <c:v>43882</c:v>
                </c:pt>
                <c:pt idx="44">
                  <c:v>43883</c:v>
                </c:pt>
                <c:pt idx="45">
                  <c:v>43884</c:v>
                </c:pt>
                <c:pt idx="46">
                  <c:v>43885</c:v>
                </c:pt>
                <c:pt idx="47">
                  <c:v>43886</c:v>
                </c:pt>
                <c:pt idx="48">
                  <c:v>43887</c:v>
                </c:pt>
                <c:pt idx="49">
                  <c:v>43888</c:v>
                </c:pt>
                <c:pt idx="50">
                  <c:v>43889</c:v>
                </c:pt>
                <c:pt idx="51">
                  <c:v>43890</c:v>
                </c:pt>
                <c:pt idx="52">
                  <c:v>43891</c:v>
                </c:pt>
                <c:pt idx="53">
                  <c:v>43892</c:v>
                </c:pt>
                <c:pt idx="54">
                  <c:v>43893</c:v>
                </c:pt>
                <c:pt idx="55">
                  <c:v>43894</c:v>
                </c:pt>
                <c:pt idx="56">
                  <c:v>43895</c:v>
                </c:pt>
                <c:pt idx="57">
                  <c:v>43896</c:v>
                </c:pt>
                <c:pt idx="58">
                  <c:v>43897</c:v>
                </c:pt>
                <c:pt idx="59">
                  <c:v>43898</c:v>
                </c:pt>
                <c:pt idx="60">
                  <c:v>43899</c:v>
                </c:pt>
                <c:pt idx="61">
                  <c:v>43900</c:v>
                </c:pt>
                <c:pt idx="62">
                  <c:v>43901</c:v>
                </c:pt>
                <c:pt idx="63">
                  <c:v>43902</c:v>
                </c:pt>
                <c:pt idx="64">
                  <c:v>43903</c:v>
                </c:pt>
                <c:pt idx="65">
                  <c:v>43904</c:v>
                </c:pt>
                <c:pt idx="66">
                  <c:v>43905</c:v>
                </c:pt>
                <c:pt idx="67">
                  <c:v>43906</c:v>
                </c:pt>
                <c:pt idx="68">
                  <c:v>43907</c:v>
                </c:pt>
                <c:pt idx="69">
                  <c:v>43908</c:v>
                </c:pt>
                <c:pt idx="70">
                  <c:v>43909</c:v>
                </c:pt>
                <c:pt idx="71">
                  <c:v>43910</c:v>
                </c:pt>
                <c:pt idx="72">
                  <c:v>43911</c:v>
                </c:pt>
                <c:pt idx="73">
                  <c:v>43912</c:v>
                </c:pt>
                <c:pt idx="74">
                  <c:v>43913</c:v>
                </c:pt>
                <c:pt idx="75">
                  <c:v>43914</c:v>
                </c:pt>
                <c:pt idx="76">
                  <c:v>43915</c:v>
                </c:pt>
                <c:pt idx="77">
                  <c:v>43916</c:v>
                </c:pt>
                <c:pt idx="78">
                  <c:v>43917</c:v>
                </c:pt>
                <c:pt idx="79">
                  <c:v>43918</c:v>
                </c:pt>
                <c:pt idx="80">
                  <c:v>43919</c:v>
                </c:pt>
                <c:pt idx="81">
                  <c:v>43920</c:v>
                </c:pt>
                <c:pt idx="82">
                  <c:v>43921</c:v>
                </c:pt>
                <c:pt idx="83">
                  <c:v>43922</c:v>
                </c:pt>
                <c:pt idx="84">
                  <c:v>43923</c:v>
                </c:pt>
                <c:pt idx="85">
                  <c:v>43924</c:v>
                </c:pt>
                <c:pt idx="86">
                  <c:v>43925</c:v>
                </c:pt>
                <c:pt idx="87">
                  <c:v>43926</c:v>
                </c:pt>
                <c:pt idx="88">
                  <c:v>43927</c:v>
                </c:pt>
                <c:pt idx="89">
                  <c:v>43928</c:v>
                </c:pt>
                <c:pt idx="90">
                  <c:v>43929</c:v>
                </c:pt>
                <c:pt idx="91">
                  <c:v>43930</c:v>
                </c:pt>
                <c:pt idx="92">
                  <c:v>43931</c:v>
                </c:pt>
                <c:pt idx="93">
                  <c:v>43932</c:v>
                </c:pt>
                <c:pt idx="94">
                  <c:v>43933</c:v>
                </c:pt>
              </c:numCache>
            </c:numRef>
          </c:cat>
          <c:val>
            <c:numRef>
              <c:f>Sheet1!$B$2:$B$96</c:f>
              <c:numCache>
                <c:formatCode>General</c:formatCode>
                <c:ptCount val="9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</c:v>
                </c:pt>
                <c:pt idx="16">
                  <c:v>1</c:v>
                </c:pt>
                <c:pt idx="17">
                  <c:v>0</c:v>
                </c:pt>
                <c:pt idx="18">
                  <c:v>2</c:v>
                </c:pt>
                <c:pt idx="19">
                  <c:v>3</c:v>
                </c:pt>
                <c:pt idx="20">
                  <c:v>6</c:v>
                </c:pt>
                <c:pt idx="21">
                  <c:v>0</c:v>
                </c:pt>
                <c:pt idx="22">
                  <c:v>1</c:v>
                </c:pt>
                <c:pt idx="23">
                  <c:v>5</c:v>
                </c:pt>
                <c:pt idx="24">
                  <c:v>0</c:v>
                </c:pt>
                <c:pt idx="25">
                  <c:v>2</c:v>
                </c:pt>
                <c:pt idx="26">
                  <c:v>0</c:v>
                </c:pt>
                <c:pt idx="27">
                  <c:v>6</c:v>
                </c:pt>
                <c:pt idx="28">
                  <c:v>0</c:v>
                </c:pt>
                <c:pt idx="29">
                  <c:v>0</c:v>
                </c:pt>
                <c:pt idx="30">
                  <c:v>7</c:v>
                </c:pt>
                <c:pt idx="31">
                  <c:v>0</c:v>
                </c:pt>
                <c:pt idx="32">
                  <c:v>0</c:v>
                </c:pt>
                <c:pt idx="33">
                  <c:v>11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1</c:v>
                </c:pt>
                <c:pt idx="38">
                  <c:v>0</c:v>
                </c:pt>
                <c:pt idx="39">
                  <c:v>1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2</c:v>
                </c:pt>
                <c:pt idx="48">
                  <c:v>3</c:v>
                </c:pt>
                <c:pt idx="49">
                  <c:v>0</c:v>
                </c:pt>
                <c:pt idx="50">
                  <c:v>0</c:v>
                </c:pt>
                <c:pt idx="51">
                  <c:v>2</c:v>
                </c:pt>
                <c:pt idx="52">
                  <c:v>0</c:v>
                </c:pt>
                <c:pt idx="53">
                  <c:v>2</c:v>
                </c:pt>
                <c:pt idx="54">
                  <c:v>3</c:v>
                </c:pt>
                <c:pt idx="55">
                  <c:v>0</c:v>
                </c:pt>
                <c:pt idx="56">
                  <c:v>28</c:v>
                </c:pt>
                <c:pt idx="57">
                  <c:v>2</c:v>
                </c:pt>
                <c:pt idx="58">
                  <c:v>4</c:v>
                </c:pt>
                <c:pt idx="59">
                  <c:v>7</c:v>
                </c:pt>
                <c:pt idx="60">
                  <c:v>16</c:v>
                </c:pt>
                <c:pt idx="61">
                  <c:v>17</c:v>
                </c:pt>
                <c:pt idx="62">
                  <c:v>34</c:v>
                </c:pt>
                <c:pt idx="63">
                  <c:v>32</c:v>
                </c:pt>
                <c:pt idx="64">
                  <c:v>7</c:v>
                </c:pt>
                <c:pt idx="65">
                  <c:v>47</c:v>
                </c:pt>
                <c:pt idx="66">
                  <c:v>79</c:v>
                </c:pt>
                <c:pt idx="67">
                  <c:v>59</c:v>
                </c:pt>
                <c:pt idx="68">
                  <c:v>124</c:v>
                </c:pt>
                <c:pt idx="69">
                  <c:v>90</c:v>
                </c:pt>
                <c:pt idx="70">
                  <c:v>153</c:v>
                </c:pt>
                <c:pt idx="71">
                  <c:v>167</c:v>
                </c:pt>
                <c:pt idx="72">
                  <c:v>61</c:v>
                </c:pt>
                <c:pt idx="73">
                  <c:v>278</c:v>
                </c:pt>
                <c:pt idx="74">
                  <c:v>519</c:v>
                </c:pt>
                <c:pt idx="75">
                  <c:v>214</c:v>
                </c:pt>
                <c:pt idx="76">
                  <c:v>354</c:v>
                </c:pt>
                <c:pt idx="77">
                  <c:v>192</c:v>
                </c:pt>
                <c:pt idx="78">
                  <c:v>396</c:v>
                </c:pt>
                <c:pt idx="79">
                  <c:v>153</c:v>
                </c:pt>
                <c:pt idx="80">
                  <c:v>624</c:v>
                </c:pt>
                <c:pt idx="81">
                  <c:v>375</c:v>
                </c:pt>
                <c:pt idx="82">
                  <c:v>131</c:v>
                </c:pt>
                <c:pt idx="83">
                  <c:v>960</c:v>
                </c:pt>
                <c:pt idx="84">
                  <c:v>149</c:v>
                </c:pt>
                <c:pt idx="85">
                  <c:v>557</c:v>
                </c:pt>
                <c:pt idx="86">
                  <c:v>647</c:v>
                </c:pt>
                <c:pt idx="87">
                  <c:v>1288</c:v>
                </c:pt>
                <c:pt idx="88">
                  <c:v>1012</c:v>
                </c:pt>
                <c:pt idx="89">
                  <c:v>304</c:v>
                </c:pt>
                <c:pt idx="90">
                  <c:v>1575</c:v>
                </c:pt>
                <c:pt idx="91">
                  <c:v>869</c:v>
                </c:pt>
                <c:pt idx="92">
                  <c:v>1496</c:v>
                </c:pt>
                <c:pt idx="93">
                  <c:v>1477</c:v>
                </c:pt>
                <c:pt idx="94">
                  <c:v>3120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39E-4DBE-9C5B-A326125E59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34449264"/>
        <c:axId val="1534452016"/>
      </c:lineChart>
      <c:dateAx>
        <c:axId val="1534449264"/>
        <c:scaling>
          <c:orientation val="minMax"/>
        </c:scaling>
        <c:delete val="1"/>
        <c:axPos val="b"/>
        <c:numFmt formatCode="[$-409]d\-mmm;@" sourceLinked="1"/>
        <c:majorTickMark val="none"/>
        <c:minorTickMark val="none"/>
        <c:tickLblPos val="nextTo"/>
        <c:crossAx val="1534452016"/>
        <c:crosses val="autoZero"/>
        <c:auto val="1"/>
        <c:lblOffset val="100"/>
        <c:baseTimeUnit val="days"/>
      </c:dateAx>
      <c:valAx>
        <c:axId val="15344520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rgbClr val="363843">
                  <a:alpha val="2000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34449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Pt>
            <c:idx val="12"/>
            <c:marker>
              <c:symbol val="none"/>
            </c:marker>
            <c:bubble3D val="0"/>
            <c:spPr>
              <a:ln w="19050" cap="rnd">
                <a:solidFill>
                  <a:schemeClr val="accent6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139E-4DBE-9C5B-A326125E5909}"/>
              </c:ext>
            </c:extLst>
          </c:dPt>
          <c:cat>
            <c:numRef>
              <c:f>Sheet1!$A$2:$A$96</c:f>
              <c:numCache>
                <c:formatCode>[$-409]d\-mmm;@</c:formatCode>
                <c:ptCount val="95"/>
                <c:pt idx="0">
                  <c:v>43839</c:v>
                </c:pt>
                <c:pt idx="1">
                  <c:v>43840</c:v>
                </c:pt>
                <c:pt idx="2">
                  <c:v>43841</c:v>
                </c:pt>
                <c:pt idx="3">
                  <c:v>43842</c:v>
                </c:pt>
                <c:pt idx="4">
                  <c:v>43843</c:v>
                </c:pt>
                <c:pt idx="5">
                  <c:v>43844</c:v>
                </c:pt>
                <c:pt idx="6">
                  <c:v>43845</c:v>
                </c:pt>
                <c:pt idx="7">
                  <c:v>43846</c:v>
                </c:pt>
                <c:pt idx="8">
                  <c:v>43847</c:v>
                </c:pt>
                <c:pt idx="9">
                  <c:v>43848</c:v>
                </c:pt>
                <c:pt idx="10">
                  <c:v>43849</c:v>
                </c:pt>
                <c:pt idx="11">
                  <c:v>43850</c:v>
                </c:pt>
                <c:pt idx="12">
                  <c:v>43851</c:v>
                </c:pt>
                <c:pt idx="13">
                  <c:v>43852</c:v>
                </c:pt>
                <c:pt idx="14">
                  <c:v>43853</c:v>
                </c:pt>
                <c:pt idx="15">
                  <c:v>43854</c:v>
                </c:pt>
                <c:pt idx="16">
                  <c:v>43855</c:v>
                </c:pt>
                <c:pt idx="17">
                  <c:v>43856</c:v>
                </c:pt>
                <c:pt idx="18">
                  <c:v>43857</c:v>
                </c:pt>
                <c:pt idx="19">
                  <c:v>43858</c:v>
                </c:pt>
                <c:pt idx="20">
                  <c:v>43859</c:v>
                </c:pt>
                <c:pt idx="21">
                  <c:v>43860</c:v>
                </c:pt>
                <c:pt idx="22">
                  <c:v>43861</c:v>
                </c:pt>
                <c:pt idx="23">
                  <c:v>43862</c:v>
                </c:pt>
                <c:pt idx="24">
                  <c:v>43863</c:v>
                </c:pt>
                <c:pt idx="25">
                  <c:v>43864</c:v>
                </c:pt>
                <c:pt idx="26">
                  <c:v>43865</c:v>
                </c:pt>
                <c:pt idx="27">
                  <c:v>43866</c:v>
                </c:pt>
                <c:pt idx="28">
                  <c:v>43867</c:v>
                </c:pt>
                <c:pt idx="29">
                  <c:v>43868</c:v>
                </c:pt>
                <c:pt idx="30">
                  <c:v>43869</c:v>
                </c:pt>
                <c:pt idx="31">
                  <c:v>43870</c:v>
                </c:pt>
                <c:pt idx="32">
                  <c:v>43871</c:v>
                </c:pt>
                <c:pt idx="33">
                  <c:v>43872</c:v>
                </c:pt>
                <c:pt idx="34">
                  <c:v>43873</c:v>
                </c:pt>
                <c:pt idx="35">
                  <c:v>43874</c:v>
                </c:pt>
                <c:pt idx="36">
                  <c:v>43875</c:v>
                </c:pt>
                <c:pt idx="37">
                  <c:v>43876</c:v>
                </c:pt>
                <c:pt idx="38">
                  <c:v>43877</c:v>
                </c:pt>
                <c:pt idx="39">
                  <c:v>43878</c:v>
                </c:pt>
                <c:pt idx="40">
                  <c:v>43879</c:v>
                </c:pt>
                <c:pt idx="41">
                  <c:v>43880</c:v>
                </c:pt>
                <c:pt idx="42">
                  <c:v>43881</c:v>
                </c:pt>
                <c:pt idx="43">
                  <c:v>43882</c:v>
                </c:pt>
                <c:pt idx="44">
                  <c:v>43883</c:v>
                </c:pt>
                <c:pt idx="45">
                  <c:v>43884</c:v>
                </c:pt>
                <c:pt idx="46">
                  <c:v>43885</c:v>
                </c:pt>
                <c:pt idx="47">
                  <c:v>43886</c:v>
                </c:pt>
                <c:pt idx="48">
                  <c:v>43887</c:v>
                </c:pt>
                <c:pt idx="49">
                  <c:v>43888</c:v>
                </c:pt>
                <c:pt idx="50">
                  <c:v>43889</c:v>
                </c:pt>
                <c:pt idx="51">
                  <c:v>43890</c:v>
                </c:pt>
                <c:pt idx="52">
                  <c:v>43891</c:v>
                </c:pt>
                <c:pt idx="53">
                  <c:v>43892</c:v>
                </c:pt>
                <c:pt idx="54">
                  <c:v>43893</c:v>
                </c:pt>
                <c:pt idx="55">
                  <c:v>43894</c:v>
                </c:pt>
                <c:pt idx="56">
                  <c:v>43895</c:v>
                </c:pt>
                <c:pt idx="57">
                  <c:v>43896</c:v>
                </c:pt>
                <c:pt idx="58">
                  <c:v>43897</c:v>
                </c:pt>
                <c:pt idx="59">
                  <c:v>43898</c:v>
                </c:pt>
                <c:pt idx="60">
                  <c:v>43899</c:v>
                </c:pt>
                <c:pt idx="61">
                  <c:v>43900</c:v>
                </c:pt>
                <c:pt idx="62">
                  <c:v>43901</c:v>
                </c:pt>
                <c:pt idx="63">
                  <c:v>43902</c:v>
                </c:pt>
                <c:pt idx="64">
                  <c:v>43903</c:v>
                </c:pt>
                <c:pt idx="65">
                  <c:v>43904</c:v>
                </c:pt>
                <c:pt idx="66">
                  <c:v>43905</c:v>
                </c:pt>
                <c:pt idx="67">
                  <c:v>43906</c:v>
                </c:pt>
                <c:pt idx="68">
                  <c:v>43907</c:v>
                </c:pt>
                <c:pt idx="69">
                  <c:v>43908</c:v>
                </c:pt>
                <c:pt idx="70">
                  <c:v>43909</c:v>
                </c:pt>
                <c:pt idx="71">
                  <c:v>43910</c:v>
                </c:pt>
                <c:pt idx="72">
                  <c:v>43911</c:v>
                </c:pt>
                <c:pt idx="73">
                  <c:v>43912</c:v>
                </c:pt>
                <c:pt idx="74">
                  <c:v>43913</c:v>
                </c:pt>
                <c:pt idx="75">
                  <c:v>43914</c:v>
                </c:pt>
                <c:pt idx="76">
                  <c:v>43915</c:v>
                </c:pt>
                <c:pt idx="77">
                  <c:v>43916</c:v>
                </c:pt>
                <c:pt idx="78">
                  <c:v>43917</c:v>
                </c:pt>
                <c:pt idx="79">
                  <c:v>43918</c:v>
                </c:pt>
                <c:pt idx="80">
                  <c:v>43919</c:v>
                </c:pt>
                <c:pt idx="81">
                  <c:v>43920</c:v>
                </c:pt>
                <c:pt idx="82">
                  <c:v>43921</c:v>
                </c:pt>
                <c:pt idx="83">
                  <c:v>43922</c:v>
                </c:pt>
                <c:pt idx="84">
                  <c:v>43923</c:v>
                </c:pt>
                <c:pt idx="85">
                  <c:v>43924</c:v>
                </c:pt>
                <c:pt idx="86">
                  <c:v>43925</c:v>
                </c:pt>
                <c:pt idx="87">
                  <c:v>43926</c:v>
                </c:pt>
                <c:pt idx="88">
                  <c:v>43927</c:v>
                </c:pt>
                <c:pt idx="89">
                  <c:v>43928</c:v>
                </c:pt>
                <c:pt idx="90">
                  <c:v>43929</c:v>
                </c:pt>
                <c:pt idx="91">
                  <c:v>43930</c:v>
                </c:pt>
                <c:pt idx="92">
                  <c:v>43931</c:v>
                </c:pt>
                <c:pt idx="93">
                  <c:v>43932</c:v>
                </c:pt>
                <c:pt idx="94">
                  <c:v>43933</c:v>
                </c:pt>
              </c:numCache>
            </c:numRef>
          </c:cat>
          <c:val>
            <c:numRef>
              <c:f>Sheet1!$B$2:$B$96</c:f>
              <c:numCache>
                <c:formatCode>General</c:formatCode>
                <c:ptCount val="9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1</c:v>
                </c:pt>
                <c:pt idx="49">
                  <c:v>0</c:v>
                </c:pt>
                <c:pt idx="50">
                  <c:v>1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5</c:v>
                </c:pt>
                <c:pt idx="55">
                  <c:v>0</c:v>
                </c:pt>
                <c:pt idx="56">
                  <c:v>10</c:v>
                </c:pt>
                <c:pt idx="57">
                  <c:v>2</c:v>
                </c:pt>
                <c:pt idx="58">
                  <c:v>7</c:v>
                </c:pt>
                <c:pt idx="59">
                  <c:v>1</c:v>
                </c:pt>
                <c:pt idx="60">
                  <c:v>5</c:v>
                </c:pt>
                <c:pt idx="61">
                  <c:v>4</c:v>
                </c:pt>
                <c:pt idx="62">
                  <c:v>3</c:v>
                </c:pt>
                <c:pt idx="63">
                  <c:v>12</c:v>
                </c:pt>
                <c:pt idx="64">
                  <c:v>13</c:v>
                </c:pt>
                <c:pt idx="65">
                  <c:v>9</c:v>
                </c:pt>
                <c:pt idx="66">
                  <c:v>57</c:v>
                </c:pt>
                <c:pt idx="67">
                  <c:v>40</c:v>
                </c:pt>
                <c:pt idx="68">
                  <c:v>58</c:v>
                </c:pt>
                <c:pt idx="69">
                  <c:v>57</c:v>
                </c:pt>
                <c:pt idx="70">
                  <c:v>86</c:v>
                </c:pt>
                <c:pt idx="71">
                  <c:v>102</c:v>
                </c:pt>
                <c:pt idx="72">
                  <c:v>99</c:v>
                </c:pt>
                <c:pt idx="73">
                  <c:v>167</c:v>
                </c:pt>
                <c:pt idx="74">
                  <c:v>251</c:v>
                </c:pt>
                <c:pt idx="75">
                  <c:v>313</c:v>
                </c:pt>
                <c:pt idx="76">
                  <c:v>359</c:v>
                </c:pt>
                <c:pt idx="77">
                  <c:v>275</c:v>
                </c:pt>
                <c:pt idx="78">
                  <c:v>482</c:v>
                </c:pt>
                <c:pt idx="79">
                  <c:v>412</c:v>
                </c:pt>
                <c:pt idx="80">
                  <c:v>173</c:v>
                </c:pt>
                <c:pt idx="81">
                  <c:v>406</c:v>
                </c:pt>
                <c:pt idx="82">
                  <c:v>376</c:v>
                </c:pt>
                <c:pt idx="83">
                  <c:v>287</c:v>
                </c:pt>
                <c:pt idx="84">
                  <c:v>629</c:v>
                </c:pt>
                <c:pt idx="85">
                  <c:v>561</c:v>
                </c:pt>
                <c:pt idx="86">
                  <c:v>183</c:v>
                </c:pt>
                <c:pt idx="87">
                  <c:v>972</c:v>
                </c:pt>
                <c:pt idx="88">
                  <c:v>189</c:v>
                </c:pt>
                <c:pt idx="89">
                  <c:v>476</c:v>
                </c:pt>
                <c:pt idx="90">
                  <c:v>555</c:v>
                </c:pt>
                <c:pt idx="91">
                  <c:v>690</c:v>
                </c:pt>
                <c:pt idx="92">
                  <c:v>452</c:v>
                </c:pt>
                <c:pt idx="93">
                  <c:v>551</c:v>
                </c:pt>
                <c:pt idx="94">
                  <c:v>388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39E-4DBE-9C5B-A326125E59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34449264"/>
        <c:axId val="1534452016"/>
      </c:lineChart>
      <c:dateAx>
        <c:axId val="1534449264"/>
        <c:scaling>
          <c:orientation val="minMax"/>
        </c:scaling>
        <c:delete val="1"/>
        <c:axPos val="b"/>
        <c:numFmt formatCode="[$-409]d\-mmm;@" sourceLinked="1"/>
        <c:majorTickMark val="none"/>
        <c:minorTickMark val="none"/>
        <c:tickLblPos val="nextTo"/>
        <c:crossAx val="1534452016"/>
        <c:crosses val="autoZero"/>
        <c:auto val="1"/>
        <c:lblOffset val="100"/>
        <c:baseTimeUnit val="days"/>
      </c:dateAx>
      <c:valAx>
        <c:axId val="15344520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rgbClr val="363843">
                  <a:alpha val="2000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34449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146A0-C477-4C2A-873D-FC8F6DDF6E1F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8E110-14CA-4266-BD7F-413239614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394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ist-I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8169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AD7BB0D-C1EE-401C-9123-BD725F5FF5FA}"/>
              </a:ext>
            </a:extLst>
          </p:cNvPr>
          <p:cNvSpPr/>
          <p:nvPr userDrawn="1"/>
        </p:nvSpPr>
        <p:spPr>
          <a:xfrm>
            <a:off x="0" y="1"/>
            <a:ext cx="12192000" cy="6241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50800" dir="5400000" algn="l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429D33-DAA1-4D46-8F20-0E58FB218D4D}"/>
              </a:ext>
            </a:extLst>
          </p:cNvPr>
          <p:cNvSpPr txBox="1"/>
          <p:nvPr userDrawn="1"/>
        </p:nvSpPr>
        <p:spPr>
          <a:xfrm>
            <a:off x="9695935" y="155417"/>
            <a:ext cx="21547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itchFamily="2" charset="77"/>
              </a:rPr>
              <a:t>Date Range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: </a:t>
            </a:r>
            <a:r>
              <a:rPr lang="en-US" sz="1200" b="1" dirty="0">
                <a:solidFill>
                  <a:schemeClr val="accent6"/>
                </a:solidFill>
                <a:latin typeface="Montserrat" pitchFamily="2" charset="77"/>
              </a:rPr>
              <a:t>Q1</a:t>
            </a:r>
            <a:r>
              <a:rPr lang="en-US" sz="1200" dirty="0">
                <a:solidFill>
                  <a:schemeClr val="accent6"/>
                </a:solidFill>
                <a:latin typeface="Montserrat" pitchFamily="2" charset="77"/>
              </a:rPr>
              <a:t> Jan ~ Mar 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82D505D-1C86-4B91-8ED7-5BBCCBC5D493}"/>
              </a:ext>
            </a:extLst>
          </p:cNvPr>
          <p:cNvGrpSpPr/>
          <p:nvPr userDrawn="1"/>
        </p:nvGrpSpPr>
        <p:grpSpPr>
          <a:xfrm>
            <a:off x="228034" y="142172"/>
            <a:ext cx="2034765" cy="339773"/>
            <a:chOff x="153017" y="6426348"/>
            <a:chExt cx="1810031" cy="302246"/>
          </a:xfrm>
        </p:grpSpPr>
        <p:grpSp>
          <p:nvGrpSpPr>
            <p:cNvPr id="36" name="Graphic 2">
              <a:extLst>
                <a:ext uri="{FF2B5EF4-FFF2-40B4-BE49-F238E27FC236}">
                  <a16:creationId xmlns:a16="http://schemas.microsoft.com/office/drawing/2014/main" id="{944D9B21-C478-407D-AD3B-06B1605199DD}"/>
                </a:ext>
              </a:extLst>
            </p:cNvPr>
            <p:cNvGrpSpPr/>
            <p:nvPr/>
          </p:nvGrpSpPr>
          <p:grpSpPr>
            <a:xfrm>
              <a:off x="153017" y="6426348"/>
              <a:ext cx="789276" cy="289697"/>
              <a:chOff x="6642101" y="1556362"/>
              <a:chExt cx="1903411" cy="698630"/>
            </a:xfrm>
            <a:solidFill>
              <a:schemeClr val="accent1"/>
            </a:solidFill>
          </p:grpSpPr>
          <p:sp>
            <p:nvSpPr>
              <p:cNvPr id="47" name="Freeform 4">
                <a:extLst>
                  <a:ext uri="{FF2B5EF4-FFF2-40B4-BE49-F238E27FC236}">
                    <a16:creationId xmlns:a16="http://schemas.microsoft.com/office/drawing/2014/main" id="{C0F764E8-C1EE-4817-A103-3887D6C5E5A2}"/>
                  </a:ext>
                </a:extLst>
              </p:cNvPr>
              <p:cNvSpPr/>
              <p:nvPr/>
            </p:nvSpPr>
            <p:spPr>
              <a:xfrm>
                <a:off x="6642101" y="1556362"/>
                <a:ext cx="406346" cy="698630"/>
              </a:xfrm>
              <a:custGeom>
                <a:avLst/>
                <a:gdLst>
                  <a:gd name="connsiteX0" fmla="*/ 299413 w 406346"/>
                  <a:gd name="connsiteY0" fmla="*/ 325790 h 698630"/>
                  <a:gd name="connsiteX1" fmla="*/ 299413 w 406346"/>
                  <a:gd name="connsiteY1" fmla="*/ 142578 h 698630"/>
                  <a:gd name="connsiteX2" fmla="*/ 399217 w 406346"/>
                  <a:gd name="connsiteY2" fmla="*/ 142578 h 698630"/>
                  <a:gd name="connsiteX3" fmla="*/ 399217 w 406346"/>
                  <a:gd name="connsiteY3" fmla="*/ 499021 h 698630"/>
                  <a:gd name="connsiteX4" fmla="*/ 199609 w 406346"/>
                  <a:gd name="connsiteY4" fmla="*/ 698630 h 698630"/>
                  <a:gd name="connsiteX5" fmla="*/ 0 w 406346"/>
                  <a:gd name="connsiteY5" fmla="*/ 499021 h 698630"/>
                  <a:gd name="connsiteX6" fmla="*/ 199609 w 406346"/>
                  <a:gd name="connsiteY6" fmla="*/ 299413 h 698630"/>
                  <a:gd name="connsiteX7" fmla="*/ 299413 w 406346"/>
                  <a:gd name="connsiteY7" fmla="*/ 325790 h 698630"/>
                  <a:gd name="connsiteX8" fmla="*/ 199609 w 406346"/>
                  <a:gd name="connsiteY8" fmla="*/ 598826 h 698630"/>
                  <a:gd name="connsiteX9" fmla="*/ 299413 w 406346"/>
                  <a:gd name="connsiteY9" fmla="*/ 499021 h 698630"/>
                  <a:gd name="connsiteX10" fmla="*/ 199609 w 406346"/>
                  <a:gd name="connsiteY10" fmla="*/ 399217 h 698630"/>
                  <a:gd name="connsiteX11" fmla="*/ 99804 w 406346"/>
                  <a:gd name="connsiteY11" fmla="*/ 499021 h 698630"/>
                  <a:gd name="connsiteX12" fmla="*/ 199609 w 406346"/>
                  <a:gd name="connsiteY12" fmla="*/ 598826 h 698630"/>
                  <a:gd name="connsiteX13" fmla="*/ 349315 w 406346"/>
                  <a:gd name="connsiteY13" fmla="*/ 114062 h 698630"/>
                  <a:gd name="connsiteX14" fmla="*/ 292284 w 406346"/>
                  <a:gd name="connsiteY14" fmla="*/ 57031 h 698630"/>
                  <a:gd name="connsiteX15" fmla="*/ 349315 w 406346"/>
                  <a:gd name="connsiteY15" fmla="*/ 0 h 698630"/>
                  <a:gd name="connsiteX16" fmla="*/ 406346 w 406346"/>
                  <a:gd name="connsiteY16" fmla="*/ 57031 h 698630"/>
                  <a:gd name="connsiteX17" fmla="*/ 349315 w 406346"/>
                  <a:gd name="connsiteY17" fmla="*/ 114062 h 698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06346" h="698630">
                    <a:moveTo>
                      <a:pt x="299413" y="325790"/>
                    </a:moveTo>
                    <a:lnTo>
                      <a:pt x="299413" y="142578"/>
                    </a:lnTo>
                    <a:lnTo>
                      <a:pt x="399217" y="142578"/>
                    </a:lnTo>
                    <a:lnTo>
                      <a:pt x="399217" y="499021"/>
                    </a:lnTo>
                    <a:cubicBezTo>
                      <a:pt x="399217" y="609519"/>
                      <a:pt x="310106" y="698630"/>
                      <a:pt x="199609" y="698630"/>
                    </a:cubicBezTo>
                    <a:cubicBezTo>
                      <a:pt x="89111" y="698630"/>
                      <a:pt x="0" y="609519"/>
                      <a:pt x="0" y="499021"/>
                    </a:cubicBezTo>
                    <a:cubicBezTo>
                      <a:pt x="0" y="388524"/>
                      <a:pt x="89111" y="299413"/>
                      <a:pt x="199609" y="299413"/>
                    </a:cubicBezTo>
                    <a:cubicBezTo>
                      <a:pt x="235966" y="299413"/>
                      <a:pt x="270185" y="309393"/>
                      <a:pt x="299413" y="325790"/>
                    </a:cubicBezTo>
                    <a:close/>
                    <a:moveTo>
                      <a:pt x="199609" y="598826"/>
                    </a:moveTo>
                    <a:cubicBezTo>
                      <a:pt x="254501" y="598826"/>
                      <a:pt x="299413" y="553914"/>
                      <a:pt x="299413" y="499021"/>
                    </a:cubicBezTo>
                    <a:cubicBezTo>
                      <a:pt x="299413" y="444129"/>
                      <a:pt x="254501" y="399217"/>
                      <a:pt x="199609" y="399217"/>
                    </a:cubicBezTo>
                    <a:cubicBezTo>
                      <a:pt x="144716" y="399217"/>
                      <a:pt x="99804" y="444129"/>
                      <a:pt x="99804" y="499021"/>
                    </a:cubicBezTo>
                    <a:cubicBezTo>
                      <a:pt x="99804" y="553914"/>
                      <a:pt x="144716" y="598826"/>
                      <a:pt x="199609" y="598826"/>
                    </a:cubicBezTo>
                    <a:close/>
                    <a:moveTo>
                      <a:pt x="349315" y="114062"/>
                    </a:moveTo>
                    <a:cubicBezTo>
                      <a:pt x="317948" y="114062"/>
                      <a:pt x="292284" y="88398"/>
                      <a:pt x="292284" y="57031"/>
                    </a:cubicBezTo>
                    <a:cubicBezTo>
                      <a:pt x="292284" y="25664"/>
                      <a:pt x="317948" y="0"/>
                      <a:pt x="349315" y="0"/>
                    </a:cubicBezTo>
                    <a:cubicBezTo>
                      <a:pt x="380682" y="0"/>
                      <a:pt x="406346" y="25664"/>
                      <a:pt x="406346" y="57031"/>
                    </a:cubicBezTo>
                    <a:cubicBezTo>
                      <a:pt x="406346" y="88398"/>
                      <a:pt x="380682" y="114062"/>
                      <a:pt x="349315" y="114062"/>
                    </a:cubicBezTo>
                    <a:close/>
                  </a:path>
                </a:pathLst>
              </a:custGeom>
              <a:solidFill>
                <a:srgbClr val="19B5FE"/>
              </a:solidFill>
              <a:ln w="70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 6">
                <a:extLst>
                  <a:ext uri="{FF2B5EF4-FFF2-40B4-BE49-F238E27FC236}">
                    <a16:creationId xmlns:a16="http://schemas.microsoft.com/office/drawing/2014/main" id="{D54B8CED-52D1-4FAE-A3F9-B9704B0AC005}"/>
                  </a:ext>
                </a:extLst>
              </p:cNvPr>
              <p:cNvSpPr/>
              <p:nvPr/>
            </p:nvSpPr>
            <p:spPr>
              <a:xfrm>
                <a:off x="7091220" y="1699652"/>
                <a:ext cx="1454291" cy="551775"/>
              </a:xfrm>
              <a:custGeom>
                <a:avLst/>
                <a:gdLst>
                  <a:gd name="connsiteX0" fmla="*/ 300126 w 1454291"/>
                  <a:gd name="connsiteY0" fmla="*/ 170380 h 551775"/>
                  <a:gd name="connsiteX1" fmla="*/ 409198 w 1454291"/>
                  <a:gd name="connsiteY1" fmla="*/ 170380 h 551775"/>
                  <a:gd name="connsiteX2" fmla="*/ 409198 w 1454291"/>
                  <a:gd name="connsiteY2" fmla="*/ 546072 h 551775"/>
                  <a:gd name="connsiteX3" fmla="*/ 305116 w 1454291"/>
                  <a:gd name="connsiteY3" fmla="*/ 546072 h 551775"/>
                  <a:gd name="connsiteX4" fmla="*/ 305116 w 1454291"/>
                  <a:gd name="connsiteY4" fmla="*/ 502586 h 551775"/>
                  <a:gd name="connsiteX5" fmla="*/ 187490 w 1454291"/>
                  <a:gd name="connsiteY5" fmla="*/ 551775 h 551775"/>
                  <a:gd name="connsiteX6" fmla="*/ 0 w 1454291"/>
                  <a:gd name="connsiteY6" fmla="*/ 358583 h 551775"/>
                  <a:gd name="connsiteX7" fmla="*/ 188202 w 1454291"/>
                  <a:gd name="connsiteY7" fmla="*/ 165390 h 551775"/>
                  <a:gd name="connsiteX8" fmla="*/ 300839 w 1454291"/>
                  <a:gd name="connsiteY8" fmla="*/ 211015 h 551775"/>
                  <a:gd name="connsiteX9" fmla="*/ 300839 w 1454291"/>
                  <a:gd name="connsiteY9" fmla="*/ 170380 h 551775"/>
                  <a:gd name="connsiteX10" fmla="*/ 189628 w 1454291"/>
                  <a:gd name="connsiteY10" fmla="*/ 454110 h 551775"/>
                  <a:gd name="connsiteX11" fmla="*/ 285155 w 1454291"/>
                  <a:gd name="connsiteY11" fmla="*/ 358583 h 551775"/>
                  <a:gd name="connsiteX12" fmla="*/ 189628 w 1454291"/>
                  <a:gd name="connsiteY12" fmla="*/ 263056 h 551775"/>
                  <a:gd name="connsiteX13" fmla="*/ 93388 w 1454291"/>
                  <a:gd name="connsiteY13" fmla="*/ 358583 h 551775"/>
                  <a:gd name="connsiteX14" fmla="*/ 189628 w 1454291"/>
                  <a:gd name="connsiteY14" fmla="*/ 454110 h 551775"/>
                  <a:gd name="connsiteX15" fmla="*/ 636609 w 1454291"/>
                  <a:gd name="connsiteY15" fmla="*/ 551775 h 551775"/>
                  <a:gd name="connsiteX16" fmla="*/ 474071 w 1454291"/>
                  <a:gd name="connsiteY16" fmla="*/ 511141 h 551775"/>
                  <a:gd name="connsiteX17" fmla="*/ 510428 w 1454291"/>
                  <a:gd name="connsiteY17" fmla="*/ 432723 h 551775"/>
                  <a:gd name="connsiteX18" fmla="*/ 640886 w 1454291"/>
                  <a:gd name="connsiteY18" fmla="*/ 469080 h 551775"/>
                  <a:gd name="connsiteX19" fmla="*/ 710037 w 1454291"/>
                  <a:gd name="connsiteY19" fmla="*/ 434862 h 551775"/>
                  <a:gd name="connsiteX20" fmla="*/ 482625 w 1454291"/>
                  <a:gd name="connsiteY20" fmla="*/ 285868 h 551775"/>
                  <a:gd name="connsiteX21" fmla="*/ 656570 w 1454291"/>
                  <a:gd name="connsiteY21" fmla="*/ 163964 h 551775"/>
                  <a:gd name="connsiteX22" fmla="*/ 801286 w 1454291"/>
                  <a:gd name="connsiteY22" fmla="*/ 196757 h 551775"/>
                  <a:gd name="connsiteX23" fmla="*/ 764929 w 1454291"/>
                  <a:gd name="connsiteY23" fmla="*/ 274462 h 551775"/>
                  <a:gd name="connsiteX24" fmla="*/ 656570 w 1454291"/>
                  <a:gd name="connsiteY24" fmla="*/ 246659 h 551775"/>
                  <a:gd name="connsiteX25" fmla="*/ 586707 w 1454291"/>
                  <a:gd name="connsiteY25" fmla="*/ 281591 h 551775"/>
                  <a:gd name="connsiteX26" fmla="*/ 814118 w 1454291"/>
                  <a:gd name="connsiteY26" fmla="*/ 432010 h 551775"/>
                  <a:gd name="connsiteX27" fmla="*/ 636609 w 1454291"/>
                  <a:gd name="connsiteY27" fmla="*/ 551775 h 551775"/>
                  <a:gd name="connsiteX28" fmla="*/ 1109254 w 1454291"/>
                  <a:gd name="connsiteY28" fmla="*/ 164677 h 551775"/>
                  <a:gd name="connsiteX29" fmla="*/ 1265376 w 1454291"/>
                  <a:gd name="connsiteY29" fmla="*/ 330780 h 551775"/>
                  <a:gd name="connsiteX30" fmla="*/ 1265376 w 1454291"/>
                  <a:gd name="connsiteY30" fmla="*/ 546072 h 551775"/>
                  <a:gd name="connsiteX31" fmla="*/ 1156304 w 1454291"/>
                  <a:gd name="connsiteY31" fmla="*/ 546072 h 551775"/>
                  <a:gd name="connsiteX32" fmla="*/ 1156304 w 1454291"/>
                  <a:gd name="connsiteY32" fmla="*/ 347889 h 551775"/>
                  <a:gd name="connsiteX33" fmla="*/ 1080025 w 1454291"/>
                  <a:gd name="connsiteY33" fmla="*/ 259491 h 551775"/>
                  <a:gd name="connsiteX34" fmla="*/ 990201 w 1454291"/>
                  <a:gd name="connsiteY34" fmla="*/ 360721 h 551775"/>
                  <a:gd name="connsiteX35" fmla="*/ 990201 w 1454291"/>
                  <a:gd name="connsiteY35" fmla="*/ 546785 h 551775"/>
                  <a:gd name="connsiteX36" fmla="*/ 881130 w 1454291"/>
                  <a:gd name="connsiteY36" fmla="*/ 546785 h 551775"/>
                  <a:gd name="connsiteX37" fmla="*/ 881130 w 1454291"/>
                  <a:gd name="connsiteY37" fmla="*/ 27803 h 551775"/>
                  <a:gd name="connsiteX38" fmla="*/ 990201 w 1454291"/>
                  <a:gd name="connsiteY38" fmla="*/ 27803 h 551775"/>
                  <a:gd name="connsiteX39" fmla="*/ 990201 w 1454291"/>
                  <a:gd name="connsiteY39" fmla="*/ 209589 h 551775"/>
                  <a:gd name="connsiteX40" fmla="*/ 1109254 w 1454291"/>
                  <a:gd name="connsiteY40" fmla="*/ 164677 h 551775"/>
                  <a:gd name="connsiteX41" fmla="*/ 1393696 w 1454291"/>
                  <a:gd name="connsiteY41" fmla="*/ 121191 h 551775"/>
                  <a:gd name="connsiteX42" fmla="*/ 1333101 w 1454291"/>
                  <a:gd name="connsiteY42" fmla="*/ 60595 h 551775"/>
                  <a:gd name="connsiteX43" fmla="*/ 1393696 w 1454291"/>
                  <a:gd name="connsiteY43" fmla="*/ 0 h 551775"/>
                  <a:gd name="connsiteX44" fmla="*/ 1454292 w 1454291"/>
                  <a:gd name="connsiteY44" fmla="*/ 58457 h 551775"/>
                  <a:gd name="connsiteX45" fmla="*/ 1393696 w 1454291"/>
                  <a:gd name="connsiteY45" fmla="*/ 121191 h 551775"/>
                  <a:gd name="connsiteX46" fmla="*/ 1340230 w 1454291"/>
                  <a:gd name="connsiteY46" fmla="*/ 546072 h 551775"/>
                  <a:gd name="connsiteX47" fmla="*/ 1340230 w 1454291"/>
                  <a:gd name="connsiteY47" fmla="*/ 170380 h 551775"/>
                  <a:gd name="connsiteX48" fmla="*/ 1449301 w 1454291"/>
                  <a:gd name="connsiteY48" fmla="*/ 170380 h 551775"/>
                  <a:gd name="connsiteX49" fmla="*/ 1449301 w 1454291"/>
                  <a:gd name="connsiteY49" fmla="*/ 546072 h 551775"/>
                  <a:gd name="connsiteX50" fmla="*/ 1340230 w 1454291"/>
                  <a:gd name="connsiteY50" fmla="*/ 546072 h 551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454291" h="551775">
                    <a:moveTo>
                      <a:pt x="300126" y="170380"/>
                    </a:moveTo>
                    <a:lnTo>
                      <a:pt x="409198" y="170380"/>
                    </a:lnTo>
                    <a:lnTo>
                      <a:pt x="409198" y="546072"/>
                    </a:lnTo>
                    <a:lnTo>
                      <a:pt x="305116" y="546072"/>
                    </a:lnTo>
                    <a:lnTo>
                      <a:pt x="305116" y="502586"/>
                    </a:lnTo>
                    <a:cubicBezTo>
                      <a:pt x="278026" y="535379"/>
                      <a:pt x="238105" y="551775"/>
                      <a:pt x="187490" y="551775"/>
                    </a:cubicBezTo>
                    <a:cubicBezTo>
                      <a:pt x="81982" y="551775"/>
                      <a:pt x="0" y="476209"/>
                      <a:pt x="0" y="358583"/>
                    </a:cubicBezTo>
                    <a:cubicBezTo>
                      <a:pt x="0" y="240956"/>
                      <a:pt x="81982" y="165390"/>
                      <a:pt x="188202" y="165390"/>
                    </a:cubicBezTo>
                    <a:cubicBezTo>
                      <a:pt x="234540" y="165390"/>
                      <a:pt x="273749" y="180361"/>
                      <a:pt x="300839" y="211015"/>
                    </a:cubicBezTo>
                    <a:lnTo>
                      <a:pt x="300839" y="170380"/>
                    </a:lnTo>
                    <a:close/>
                    <a:moveTo>
                      <a:pt x="189628" y="454110"/>
                    </a:moveTo>
                    <a:cubicBezTo>
                      <a:pt x="243095" y="454110"/>
                      <a:pt x="285155" y="418465"/>
                      <a:pt x="285155" y="358583"/>
                    </a:cubicBezTo>
                    <a:cubicBezTo>
                      <a:pt x="285155" y="298700"/>
                      <a:pt x="243095" y="263056"/>
                      <a:pt x="189628" y="263056"/>
                    </a:cubicBezTo>
                    <a:cubicBezTo>
                      <a:pt x="135449" y="263056"/>
                      <a:pt x="93388" y="298700"/>
                      <a:pt x="93388" y="358583"/>
                    </a:cubicBezTo>
                    <a:cubicBezTo>
                      <a:pt x="93388" y="418465"/>
                      <a:pt x="134736" y="454110"/>
                      <a:pt x="189628" y="454110"/>
                    </a:cubicBezTo>
                    <a:close/>
                    <a:moveTo>
                      <a:pt x="636609" y="551775"/>
                    </a:moveTo>
                    <a:cubicBezTo>
                      <a:pt x="573162" y="551775"/>
                      <a:pt x="509002" y="533953"/>
                      <a:pt x="474071" y="511141"/>
                    </a:cubicBezTo>
                    <a:lnTo>
                      <a:pt x="510428" y="432723"/>
                    </a:lnTo>
                    <a:cubicBezTo>
                      <a:pt x="543934" y="454110"/>
                      <a:pt x="595262" y="469080"/>
                      <a:pt x="640886" y="469080"/>
                    </a:cubicBezTo>
                    <a:cubicBezTo>
                      <a:pt x="691501" y="469080"/>
                      <a:pt x="710037" y="455535"/>
                      <a:pt x="710037" y="434862"/>
                    </a:cubicBezTo>
                    <a:cubicBezTo>
                      <a:pt x="710037" y="373553"/>
                      <a:pt x="482625" y="436287"/>
                      <a:pt x="482625" y="285868"/>
                    </a:cubicBezTo>
                    <a:cubicBezTo>
                      <a:pt x="482625" y="214579"/>
                      <a:pt x="546785" y="163964"/>
                      <a:pt x="656570" y="163964"/>
                    </a:cubicBezTo>
                    <a:cubicBezTo>
                      <a:pt x="708611" y="163964"/>
                      <a:pt x="765642" y="176083"/>
                      <a:pt x="801286" y="196757"/>
                    </a:cubicBezTo>
                    <a:lnTo>
                      <a:pt x="764929" y="274462"/>
                    </a:lnTo>
                    <a:cubicBezTo>
                      <a:pt x="727859" y="253788"/>
                      <a:pt x="690788" y="246659"/>
                      <a:pt x="656570" y="246659"/>
                    </a:cubicBezTo>
                    <a:cubicBezTo>
                      <a:pt x="607381" y="246659"/>
                      <a:pt x="586707" y="262343"/>
                      <a:pt x="586707" y="281591"/>
                    </a:cubicBezTo>
                    <a:cubicBezTo>
                      <a:pt x="586707" y="345751"/>
                      <a:pt x="814118" y="283729"/>
                      <a:pt x="814118" y="432010"/>
                    </a:cubicBezTo>
                    <a:cubicBezTo>
                      <a:pt x="814118" y="502586"/>
                      <a:pt x="749245" y="551775"/>
                      <a:pt x="636609" y="551775"/>
                    </a:cubicBezTo>
                    <a:close/>
                    <a:moveTo>
                      <a:pt x="1109254" y="164677"/>
                    </a:moveTo>
                    <a:cubicBezTo>
                      <a:pt x="1197652" y="164677"/>
                      <a:pt x="1265376" y="216718"/>
                      <a:pt x="1265376" y="330780"/>
                    </a:cubicBezTo>
                    <a:lnTo>
                      <a:pt x="1265376" y="546072"/>
                    </a:lnTo>
                    <a:lnTo>
                      <a:pt x="1156304" y="546072"/>
                    </a:lnTo>
                    <a:lnTo>
                      <a:pt x="1156304" y="347889"/>
                    </a:lnTo>
                    <a:cubicBezTo>
                      <a:pt x="1156304" y="287294"/>
                      <a:pt x="1128502" y="259491"/>
                      <a:pt x="1080025" y="259491"/>
                    </a:cubicBezTo>
                    <a:cubicBezTo>
                      <a:pt x="1027272" y="259491"/>
                      <a:pt x="990201" y="291571"/>
                      <a:pt x="990201" y="360721"/>
                    </a:cubicBezTo>
                    <a:lnTo>
                      <a:pt x="990201" y="546785"/>
                    </a:lnTo>
                    <a:lnTo>
                      <a:pt x="881130" y="546785"/>
                    </a:lnTo>
                    <a:lnTo>
                      <a:pt x="881130" y="27803"/>
                    </a:lnTo>
                    <a:lnTo>
                      <a:pt x="990201" y="27803"/>
                    </a:lnTo>
                    <a:lnTo>
                      <a:pt x="990201" y="209589"/>
                    </a:lnTo>
                    <a:cubicBezTo>
                      <a:pt x="1019430" y="180361"/>
                      <a:pt x="1061490" y="164677"/>
                      <a:pt x="1109254" y="164677"/>
                    </a:cubicBezTo>
                    <a:close/>
                    <a:moveTo>
                      <a:pt x="1393696" y="121191"/>
                    </a:moveTo>
                    <a:cubicBezTo>
                      <a:pt x="1357339" y="121191"/>
                      <a:pt x="1333101" y="94814"/>
                      <a:pt x="1333101" y="60595"/>
                    </a:cubicBezTo>
                    <a:cubicBezTo>
                      <a:pt x="1333101" y="26377"/>
                      <a:pt x="1357339" y="0"/>
                      <a:pt x="1393696" y="0"/>
                    </a:cubicBezTo>
                    <a:cubicBezTo>
                      <a:pt x="1430053" y="0"/>
                      <a:pt x="1454292" y="24951"/>
                      <a:pt x="1454292" y="58457"/>
                    </a:cubicBezTo>
                    <a:cubicBezTo>
                      <a:pt x="1454292" y="94101"/>
                      <a:pt x="1430053" y="121191"/>
                      <a:pt x="1393696" y="121191"/>
                    </a:cubicBezTo>
                    <a:close/>
                    <a:moveTo>
                      <a:pt x="1340230" y="546072"/>
                    </a:moveTo>
                    <a:lnTo>
                      <a:pt x="1340230" y="170380"/>
                    </a:lnTo>
                    <a:lnTo>
                      <a:pt x="1449301" y="170380"/>
                    </a:lnTo>
                    <a:lnTo>
                      <a:pt x="1449301" y="546072"/>
                    </a:lnTo>
                    <a:lnTo>
                      <a:pt x="1340230" y="546072"/>
                    </a:lnTo>
                    <a:close/>
                  </a:path>
                </a:pathLst>
              </a:custGeom>
              <a:solidFill>
                <a:schemeClr val="tx2"/>
              </a:solidFill>
              <a:ln w="70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 7">
                <a:extLst>
                  <a:ext uri="{FF2B5EF4-FFF2-40B4-BE49-F238E27FC236}">
                    <a16:creationId xmlns:a16="http://schemas.microsoft.com/office/drawing/2014/main" id="{8C9980EB-9322-49E0-A5E8-CC090DEABC7F}"/>
                  </a:ext>
                </a:extLst>
              </p:cNvPr>
              <p:cNvSpPr/>
              <p:nvPr/>
            </p:nvSpPr>
            <p:spPr>
              <a:xfrm>
                <a:off x="7076962" y="1622763"/>
                <a:ext cx="836930" cy="179723"/>
              </a:xfrm>
              <a:custGeom>
                <a:avLst/>
                <a:gdLst>
                  <a:gd name="connsiteX0" fmla="*/ 0 w 836930"/>
                  <a:gd name="connsiteY0" fmla="*/ 41245 h 179723"/>
                  <a:gd name="connsiteX1" fmla="*/ 201747 w 836930"/>
                  <a:gd name="connsiteY1" fmla="*/ 169565 h 179723"/>
                  <a:gd name="connsiteX2" fmla="*/ 270897 w 836930"/>
                  <a:gd name="connsiteY2" fmla="*/ 169565 h 179723"/>
                  <a:gd name="connsiteX3" fmla="*/ 345751 w 836930"/>
                  <a:gd name="connsiteY3" fmla="*/ 121801 h 179723"/>
                  <a:gd name="connsiteX4" fmla="*/ 420604 w 836930"/>
                  <a:gd name="connsiteY4" fmla="*/ 126079 h 179723"/>
                  <a:gd name="connsiteX5" fmla="*/ 456248 w 836930"/>
                  <a:gd name="connsiteY5" fmla="*/ 155307 h 179723"/>
                  <a:gd name="connsiteX6" fmla="*/ 541795 w 836930"/>
                  <a:gd name="connsiteY6" fmla="*/ 151030 h 179723"/>
                  <a:gd name="connsiteX7" fmla="*/ 675818 w 836930"/>
                  <a:gd name="connsiteY7" fmla="*/ 18432 h 179723"/>
                  <a:gd name="connsiteX8" fmla="*/ 753523 w 836930"/>
                  <a:gd name="connsiteY8" fmla="*/ 9165 h 179723"/>
                  <a:gd name="connsiteX9" fmla="*/ 836931 w 836930"/>
                  <a:gd name="connsiteY9" fmla="*/ 59067 h 17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36930" h="179723">
                    <a:moveTo>
                      <a:pt x="0" y="41245"/>
                    </a:moveTo>
                    <a:lnTo>
                      <a:pt x="201747" y="169565"/>
                    </a:lnTo>
                    <a:cubicBezTo>
                      <a:pt x="223134" y="183110"/>
                      <a:pt x="249511" y="183110"/>
                      <a:pt x="270897" y="169565"/>
                    </a:cubicBezTo>
                    <a:lnTo>
                      <a:pt x="345751" y="121801"/>
                    </a:lnTo>
                    <a:cubicBezTo>
                      <a:pt x="369276" y="106831"/>
                      <a:pt x="399217" y="108969"/>
                      <a:pt x="420604" y="126079"/>
                    </a:cubicBezTo>
                    <a:lnTo>
                      <a:pt x="456248" y="155307"/>
                    </a:lnTo>
                    <a:cubicBezTo>
                      <a:pt x="481912" y="175981"/>
                      <a:pt x="518983" y="174555"/>
                      <a:pt x="541795" y="151030"/>
                    </a:cubicBezTo>
                    <a:lnTo>
                      <a:pt x="675818" y="18432"/>
                    </a:lnTo>
                    <a:cubicBezTo>
                      <a:pt x="696492" y="-2241"/>
                      <a:pt x="728572" y="-5806"/>
                      <a:pt x="753523" y="9165"/>
                    </a:cubicBezTo>
                    <a:lnTo>
                      <a:pt x="836931" y="59067"/>
                    </a:lnTo>
                  </a:path>
                </a:pathLst>
              </a:custGeom>
              <a:noFill/>
              <a:ln w="22225" cap="rnd">
                <a:solidFill>
                  <a:srgbClr val="1E6DF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6225F9B6-0E9E-4EF6-B2A7-CB716F7D48DC}"/>
                </a:ext>
              </a:extLst>
            </p:cNvPr>
            <p:cNvSpPr/>
            <p:nvPr/>
          </p:nvSpPr>
          <p:spPr>
            <a:xfrm>
              <a:off x="984419" y="6479073"/>
              <a:ext cx="978629" cy="249521"/>
            </a:xfrm>
            <a:custGeom>
              <a:avLst/>
              <a:gdLst>
                <a:gd name="connsiteX0" fmla="*/ 32398 w 2360052"/>
                <a:gd name="connsiteY0" fmla="*/ 0 h 601742"/>
                <a:gd name="connsiteX1" fmla="*/ 2327654 w 2360052"/>
                <a:gd name="connsiteY1" fmla="*/ 0 h 601742"/>
                <a:gd name="connsiteX2" fmla="*/ 2360052 w 2360052"/>
                <a:gd name="connsiteY2" fmla="*/ 32398 h 601742"/>
                <a:gd name="connsiteX3" fmla="*/ 2360052 w 2360052"/>
                <a:gd name="connsiteY3" fmla="*/ 569344 h 601742"/>
                <a:gd name="connsiteX4" fmla="*/ 2327654 w 2360052"/>
                <a:gd name="connsiteY4" fmla="*/ 601742 h 601742"/>
                <a:gd name="connsiteX5" fmla="*/ 32398 w 2360052"/>
                <a:gd name="connsiteY5" fmla="*/ 601742 h 601742"/>
                <a:gd name="connsiteX6" fmla="*/ 0 w 2360052"/>
                <a:gd name="connsiteY6" fmla="*/ 569344 h 601742"/>
                <a:gd name="connsiteX7" fmla="*/ 0 w 2360052"/>
                <a:gd name="connsiteY7" fmla="*/ 32398 h 601742"/>
                <a:gd name="connsiteX8" fmla="*/ 32398 w 2360052"/>
                <a:gd name="connsiteY8" fmla="*/ 0 h 60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0052" h="601742">
                  <a:moveTo>
                    <a:pt x="32398" y="0"/>
                  </a:moveTo>
                  <a:lnTo>
                    <a:pt x="2327654" y="0"/>
                  </a:lnTo>
                  <a:cubicBezTo>
                    <a:pt x="2345547" y="0"/>
                    <a:pt x="2360052" y="14505"/>
                    <a:pt x="2360052" y="32398"/>
                  </a:cubicBezTo>
                  <a:lnTo>
                    <a:pt x="2360052" y="569344"/>
                  </a:lnTo>
                  <a:cubicBezTo>
                    <a:pt x="2360052" y="587237"/>
                    <a:pt x="2345547" y="601742"/>
                    <a:pt x="2327654" y="601742"/>
                  </a:cubicBezTo>
                  <a:lnTo>
                    <a:pt x="32398" y="601742"/>
                  </a:lnTo>
                  <a:cubicBezTo>
                    <a:pt x="14505" y="601742"/>
                    <a:pt x="0" y="587237"/>
                    <a:pt x="0" y="569344"/>
                  </a:cubicBezTo>
                  <a:lnTo>
                    <a:pt x="0" y="32398"/>
                  </a:lnTo>
                  <a:cubicBezTo>
                    <a:pt x="0" y="14505"/>
                    <a:pt x="14505" y="0"/>
                    <a:pt x="323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8" name="Graphic 5">
              <a:extLst>
                <a:ext uri="{FF2B5EF4-FFF2-40B4-BE49-F238E27FC236}">
                  <a16:creationId xmlns:a16="http://schemas.microsoft.com/office/drawing/2014/main" id="{BB2AAEA6-D16B-475D-B8D3-A4A3E6C79942}"/>
                </a:ext>
              </a:extLst>
            </p:cNvPr>
            <p:cNvGrpSpPr/>
            <p:nvPr/>
          </p:nvGrpSpPr>
          <p:grpSpPr>
            <a:xfrm>
              <a:off x="1107724" y="6541243"/>
              <a:ext cx="732019" cy="125181"/>
              <a:chOff x="4286250" y="3119437"/>
              <a:chExt cx="3620452" cy="619125"/>
            </a:xfrm>
            <a:solidFill>
              <a:srgbClr val="FBFCFD"/>
            </a:solidFill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B6C72EF6-CCE2-4C1E-9761-3C5902FBEAFB}"/>
                  </a:ext>
                </a:extLst>
              </p:cNvPr>
              <p:cNvSpPr/>
              <p:nvPr/>
            </p:nvSpPr>
            <p:spPr>
              <a:xfrm>
                <a:off x="4286250" y="3119437"/>
                <a:ext cx="479107" cy="619125"/>
              </a:xfrm>
              <a:custGeom>
                <a:avLst/>
                <a:gdLst>
                  <a:gd name="connsiteX0" fmla="*/ 479108 w 479107"/>
                  <a:gd name="connsiteY0" fmla="*/ 414338 h 619125"/>
                  <a:gd name="connsiteX1" fmla="*/ 407670 w 479107"/>
                  <a:gd name="connsiteY1" fmla="*/ 564833 h 619125"/>
                  <a:gd name="connsiteX2" fmla="*/ 242888 w 479107"/>
                  <a:gd name="connsiteY2" fmla="*/ 619125 h 619125"/>
                  <a:gd name="connsiteX3" fmla="*/ 116205 w 479107"/>
                  <a:gd name="connsiteY3" fmla="*/ 584835 h 619125"/>
                  <a:gd name="connsiteX4" fmla="*/ 31433 w 479107"/>
                  <a:gd name="connsiteY4" fmla="*/ 487680 h 619125"/>
                  <a:gd name="connsiteX5" fmla="*/ 0 w 479107"/>
                  <a:gd name="connsiteY5" fmla="*/ 341948 h 619125"/>
                  <a:gd name="connsiteX6" fmla="*/ 0 w 479107"/>
                  <a:gd name="connsiteY6" fmla="*/ 285750 h 619125"/>
                  <a:gd name="connsiteX7" fmla="*/ 30480 w 479107"/>
                  <a:gd name="connsiteY7" fmla="*/ 135255 h 619125"/>
                  <a:gd name="connsiteX8" fmla="*/ 117158 w 479107"/>
                  <a:gd name="connsiteY8" fmla="*/ 35243 h 619125"/>
                  <a:gd name="connsiteX9" fmla="*/ 247650 w 479107"/>
                  <a:gd name="connsiteY9" fmla="*/ 0 h 619125"/>
                  <a:gd name="connsiteX10" fmla="*/ 408623 w 479107"/>
                  <a:gd name="connsiteY10" fmla="*/ 54293 h 619125"/>
                  <a:gd name="connsiteX11" fmla="*/ 479108 w 479107"/>
                  <a:gd name="connsiteY11" fmla="*/ 207645 h 619125"/>
                  <a:gd name="connsiteX12" fmla="*/ 374333 w 479107"/>
                  <a:gd name="connsiteY12" fmla="*/ 207645 h 619125"/>
                  <a:gd name="connsiteX13" fmla="*/ 336233 w 479107"/>
                  <a:gd name="connsiteY13" fmla="*/ 114300 h 619125"/>
                  <a:gd name="connsiteX14" fmla="*/ 246698 w 479107"/>
                  <a:gd name="connsiteY14" fmla="*/ 85725 h 619125"/>
                  <a:gd name="connsiteX15" fmla="*/ 141923 w 479107"/>
                  <a:gd name="connsiteY15" fmla="*/ 135255 h 619125"/>
                  <a:gd name="connsiteX16" fmla="*/ 104775 w 479107"/>
                  <a:gd name="connsiteY16" fmla="*/ 281940 h 619125"/>
                  <a:gd name="connsiteX17" fmla="*/ 104775 w 479107"/>
                  <a:gd name="connsiteY17" fmla="*/ 335280 h 619125"/>
                  <a:gd name="connsiteX18" fmla="*/ 140018 w 479107"/>
                  <a:gd name="connsiteY18" fmla="*/ 484823 h 619125"/>
                  <a:gd name="connsiteX19" fmla="*/ 242888 w 479107"/>
                  <a:gd name="connsiteY19" fmla="*/ 536258 h 619125"/>
                  <a:gd name="connsiteX20" fmla="*/ 335280 w 479107"/>
                  <a:gd name="connsiteY20" fmla="*/ 508635 h 619125"/>
                  <a:gd name="connsiteX21" fmla="*/ 374333 w 479107"/>
                  <a:gd name="connsiteY21" fmla="*/ 416243 h 619125"/>
                  <a:gd name="connsiteX22" fmla="*/ 479108 w 479107"/>
                  <a:gd name="connsiteY22" fmla="*/ 416243 h 619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79107" h="619125">
                    <a:moveTo>
                      <a:pt x="479108" y="414338"/>
                    </a:moveTo>
                    <a:cubicBezTo>
                      <a:pt x="473393" y="479108"/>
                      <a:pt x="449580" y="528638"/>
                      <a:pt x="407670" y="564833"/>
                    </a:cubicBezTo>
                    <a:cubicBezTo>
                      <a:pt x="366713" y="601028"/>
                      <a:pt x="311468" y="619125"/>
                      <a:pt x="242888" y="619125"/>
                    </a:cubicBezTo>
                    <a:cubicBezTo>
                      <a:pt x="195263" y="619125"/>
                      <a:pt x="152400" y="607695"/>
                      <a:pt x="116205" y="584835"/>
                    </a:cubicBezTo>
                    <a:cubicBezTo>
                      <a:pt x="79058" y="561975"/>
                      <a:pt x="50483" y="529590"/>
                      <a:pt x="31433" y="487680"/>
                    </a:cubicBezTo>
                    <a:cubicBezTo>
                      <a:pt x="11430" y="445770"/>
                      <a:pt x="953" y="397193"/>
                      <a:pt x="0" y="341948"/>
                    </a:cubicBezTo>
                    <a:lnTo>
                      <a:pt x="0" y="285750"/>
                    </a:lnTo>
                    <a:cubicBezTo>
                      <a:pt x="0" y="228600"/>
                      <a:pt x="10478" y="179070"/>
                      <a:pt x="30480" y="135255"/>
                    </a:cubicBezTo>
                    <a:cubicBezTo>
                      <a:pt x="50483" y="92393"/>
                      <a:pt x="79058" y="58103"/>
                      <a:pt x="117158" y="35243"/>
                    </a:cubicBezTo>
                    <a:cubicBezTo>
                      <a:pt x="154305" y="11430"/>
                      <a:pt x="198120" y="0"/>
                      <a:pt x="247650" y="0"/>
                    </a:cubicBezTo>
                    <a:cubicBezTo>
                      <a:pt x="314325" y="0"/>
                      <a:pt x="367665" y="18098"/>
                      <a:pt x="408623" y="54293"/>
                    </a:cubicBezTo>
                    <a:cubicBezTo>
                      <a:pt x="449580" y="90488"/>
                      <a:pt x="472440" y="140970"/>
                      <a:pt x="479108" y="207645"/>
                    </a:cubicBezTo>
                    <a:lnTo>
                      <a:pt x="374333" y="207645"/>
                    </a:lnTo>
                    <a:cubicBezTo>
                      <a:pt x="369570" y="164783"/>
                      <a:pt x="357188" y="133350"/>
                      <a:pt x="336233" y="114300"/>
                    </a:cubicBezTo>
                    <a:cubicBezTo>
                      <a:pt x="316230" y="95250"/>
                      <a:pt x="285750" y="85725"/>
                      <a:pt x="246698" y="85725"/>
                    </a:cubicBezTo>
                    <a:cubicBezTo>
                      <a:pt x="200978" y="85725"/>
                      <a:pt x="165735" y="101918"/>
                      <a:pt x="141923" y="135255"/>
                    </a:cubicBezTo>
                    <a:cubicBezTo>
                      <a:pt x="117158" y="168593"/>
                      <a:pt x="104775" y="217170"/>
                      <a:pt x="104775" y="281940"/>
                    </a:cubicBezTo>
                    <a:lnTo>
                      <a:pt x="104775" y="335280"/>
                    </a:lnTo>
                    <a:cubicBezTo>
                      <a:pt x="104775" y="400050"/>
                      <a:pt x="116205" y="450533"/>
                      <a:pt x="140018" y="484823"/>
                    </a:cubicBezTo>
                    <a:cubicBezTo>
                      <a:pt x="162878" y="519113"/>
                      <a:pt x="197168" y="536258"/>
                      <a:pt x="242888" y="536258"/>
                    </a:cubicBezTo>
                    <a:cubicBezTo>
                      <a:pt x="283845" y="536258"/>
                      <a:pt x="315278" y="526733"/>
                      <a:pt x="335280" y="508635"/>
                    </a:cubicBezTo>
                    <a:cubicBezTo>
                      <a:pt x="356235" y="490538"/>
                      <a:pt x="368618" y="459105"/>
                      <a:pt x="374333" y="416243"/>
                    </a:cubicBezTo>
                    <a:lnTo>
                      <a:pt x="479108" y="41624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1015B2CF-344A-4233-BB48-537354270078}"/>
                  </a:ext>
                </a:extLst>
              </p:cNvPr>
              <p:cNvSpPr/>
              <p:nvPr/>
            </p:nvSpPr>
            <p:spPr>
              <a:xfrm>
                <a:off x="4839652" y="3119437"/>
                <a:ext cx="500062" cy="619125"/>
              </a:xfrm>
              <a:custGeom>
                <a:avLst/>
                <a:gdLst>
                  <a:gd name="connsiteX0" fmla="*/ 500063 w 500062"/>
                  <a:gd name="connsiteY0" fmla="*/ 325755 h 619125"/>
                  <a:gd name="connsiteX1" fmla="*/ 469583 w 500062"/>
                  <a:gd name="connsiteY1" fmla="*/ 481013 h 619125"/>
                  <a:gd name="connsiteX2" fmla="*/ 381953 w 500062"/>
                  <a:gd name="connsiteY2" fmla="*/ 583883 h 619125"/>
                  <a:gd name="connsiteX3" fmla="*/ 250508 w 500062"/>
                  <a:gd name="connsiteY3" fmla="*/ 619125 h 619125"/>
                  <a:gd name="connsiteX4" fmla="*/ 120015 w 500062"/>
                  <a:gd name="connsiteY4" fmla="*/ 582930 h 619125"/>
                  <a:gd name="connsiteX5" fmla="*/ 31433 w 500062"/>
                  <a:gd name="connsiteY5" fmla="*/ 481013 h 619125"/>
                  <a:gd name="connsiteX6" fmla="*/ 0 w 500062"/>
                  <a:gd name="connsiteY6" fmla="*/ 328613 h 619125"/>
                  <a:gd name="connsiteX7" fmla="*/ 0 w 500062"/>
                  <a:gd name="connsiteY7" fmla="*/ 294323 h 619125"/>
                  <a:gd name="connsiteX8" fmla="*/ 31433 w 500062"/>
                  <a:gd name="connsiteY8" fmla="*/ 139065 h 619125"/>
                  <a:gd name="connsiteX9" fmla="*/ 120015 w 500062"/>
                  <a:gd name="connsiteY9" fmla="*/ 36195 h 619125"/>
                  <a:gd name="connsiteX10" fmla="*/ 250508 w 500062"/>
                  <a:gd name="connsiteY10" fmla="*/ 0 h 619125"/>
                  <a:gd name="connsiteX11" fmla="*/ 381000 w 500062"/>
                  <a:gd name="connsiteY11" fmla="*/ 35243 h 619125"/>
                  <a:gd name="connsiteX12" fmla="*/ 468630 w 500062"/>
                  <a:gd name="connsiteY12" fmla="*/ 137160 h 619125"/>
                  <a:gd name="connsiteX13" fmla="*/ 500063 w 500062"/>
                  <a:gd name="connsiteY13" fmla="*/ 291465 h 619125"/>
                  <a:gd name="connsiteX14" fmla="*/ 500063 w 500062"/>
                  <a:gd name="connsiteY14" fmla="*/ 325755 h 619125"/>
                  <a:gd name="connsiteX15" fmla="*/ 395288 w 500062"/>
                  <a:gd name="connsiteY15" fmla="*/ 294323 h 619125"/>
                  <a:gd name="connsiteX16" fmla="*/ 357188 w 500062"/>
                  <a:gd name="connsiteY16" fmla="*/ 140970 h 619125"/>
                  <a:gd name="connsiteX17" fmla="*/ 250508 w 500062"/>
                  <a:gd name="connsiteY17" fmla="*/ 86678 h 619125"/>
                  <a:gd name="connsiteX18" fmla="*/ 144780 w 500062"/>
                  <a:gd name="connsiteY18" fmla="*/ 140018 h 619125"/>
                  <a:gd name="connsiteX19" fmla="*/ 105727 w 500062"/>
                  <a:gd name="connsiteY19" fmla="*/ 290513 h 619125"/>
                  <a:gd name="connsiteX20" fmla="*/ 105727 w 500062"/>
                  <a:gd name="connsiteY20" fmla="*/ 325755 h 619125"/>
                  <a:gd name="connsiteX21" fmla="*/ 144780 w 500062"/>
                  <a:gd name="connsiteY21" fmla="*/ 479108 h 619125"/>
                  <a:gd name="connsiteX22" fmla="*/ 252413 w 500062"/>
                  <a:gd name="connsiteY22" fmla="*/ 533400 h 619125"/>
                  <a:gd name="connsiteX23" fmla="*/ 359093 w 500062"/>
                  <a:gd name="connsiteY23" fmla="*/ 480060 h 619125"/>
                  <a:gd name="connsiteX24" fmla="*/ 396240 w 500062"/>
                  <a:gd name="connsiteY24" fmla="*/ 324803 h 619125"/>
                  <a:gd name="connsiteX25" fmla="*/ 396240 w 500062"/>
                  <a:gd name="connsiteY25" fmla="*/ 294323 h 619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00062" h="619125">
                    <a:moveTo>
                      <a:pt x="500063" y="325755"/>
                    </a:moveTo>
                    <a:cubicBezTo>
                      <a:pt x="500063" y="384810"/>
                      <a:pt x="489585" y="436245"/>
                      <a:pt x="469583" y="481013"/>
                    </a:cubicBezTo>
                    <a:cubicBezTo>
                      <a:pt x="449580" y="525780"/>
                      <a:pt x="420053" y="560070"/>
                      <a:pt x="381953" y="583883"/>
                    </a:cubicBezTo>
                    <a:cubicBezTo>
                      <a:pt x="343853" y="607695"/>
                      <a:pt x="300038" y="619125"/>
                      <a:pt x="250508" y="619125"/>
                    </a:cubicBezTo>
                    <a:cubicBezTo>
                      <a:pt x="201930" y="619125"/>
                      <a:pt x="158115" y="606743"/>
                      <a:pt x="120015" y="582930"/>
                    </a:cubicBezTo>
                    <a:cubicBezTo>
                      <a:pt x="81915" y="559118"/>
                      <a:pt x="52388" y="524828"/>
                      <a:pt x="31433" y="481013"/>
                    </a:cubicBezTo>
                    <a:cubicBezTo>
                      <a:pt x="10478" y="437198"/>
                      <a:pt x="0" y="385763"/>
                      <a:pt x="0" y="328613"/>
                    </a:cubicBezTo>
                    <a:lnTo>
                      <a:pt x="0" y="294323"/>
                    </a:lnTo>
                    <a:cubicBezTo>
                      <a:pt x="0" y="235268"/>
                      <a:pt x="10478" y="183833"/>
                      <a:pt x="31433" y="139065"/>
                    </a:cubicBezTo>
                    <a:cubicBezTo>
                      <a:pt x="52388" y="94298"/>
                      <a:pt x="81915" y="60008"/>
                      <a:pt x="120015" y="36195"/>
                    </a:cubicBezTo>
                    <a:cubicBezTo>
                      <a:pt x="158115" y="12383"/>
                      <a:pt x="201930" y="0"/>
                      <a:pt x="250508" y="0"/>
                    </a:cubicBezTo>
                    <a:cubicBezTo>
                      <a:pt x="300038" y="0"/>
                      <a:pt x="342900" y="11430"/>
                      <a:pt x="381000" y="35243"/>
                    </a:cubicBezTo>
                    <a:cubicBezTo>
                      <a:pt x="419100" y="59055"/>
                      <a:pt x="448628" y="92393"/>
                      <a:pt x="468630" y="137160"/>
                    </a:cubicBezTo>
                    <a:cubicBezTo>
                      <a:pt x="489585" y="180975"/>
                      <a:pt x="500063" y="233363"/>
                      <a:pt x="500063" y="291465"/>
                    </a:cubicBezTo>
                    <a:lnTo>
                      <a:pt x="500063" y="325755"/>
                    </a:lnTo>
                    <a:close/>
                    <a:moveTo>
                      <a:pt x="395288" y="294323"/>
                    </a:moveTo>
                    <a:cubicBezTo>
                      <a:pt x="395288" y="227648"/>
                      <a:pt x="382905" y="176213"/>
                      <a:pt x="357188" y="140970"/>
                    </a:cubicBezTo>
                    <a:cubicBezTo>
                      <a:pt x="332423" y="104775"/>
                      <a:pt x="296228" y="86678"/>
                      <a:pt x="250508" y="86678"/>
                    </a:cubicBezTo>
                    <a:cubicBezTo>
                      <a:pt x="204788" y="86678"/>
                      <a:pt x="169545" y="104775"/>
                      <a:pt x="144780" y="140018"/>
                    </a:cubicBezTo>
                    <a:cubicBezTo>
                      <a:pt x="119063" y="175260"/>
                      <a:pt x="106680" y="225743"/>
                      <a:pt x="105727" y="290513"/>
                    </a:cubicBezTo>
                    <a:lnTo>
                      <a:pt x="105727" y="325755"/>
                    </a:lnTo>
                    <a:cubicBezTo>
                      <a:pt x="105727" y="392430"/>
                      <a:pt x="119063" y="442913"/>
                      <a:pt x="144780" y="479108"/>
                    </a:cubicBezTo>
                    <a:cubicBezTo>
                      <a:pt x="170498" y="515303"/>
                      <a:pt x="206693" y="533400"/>
                      <a:pt x="252413" y="533400"/>
                    </a:cubicBezTo>
                    <a:cubicBezTo>
                      <a:pt x="299085" y="533400"/>
                      <a:pt x="334328" y="515303"/>
                      <a:pt x="359093" y="480060"/>
                    </a:cubicBezTo>
                    <a:cubicBezTo>
                      <a:pt x="383858" y="444818"/>
                      <a:pt x="396240" y="393383"/>
                      <a:pt x="396240" y="324803"/>
                    </a:cubicBezTo>
                    <a:lnTo>
                      <a:pt x="396240" y="29432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75342939-8F27-4A8B-A3F3-BBCE3CFAF8BF}"/>
                  </a:ext>
                </a:extLst>
              </p:cNvPr>
              <p:cNvSpPr/>
              <p:nvPr/>
            </p:nvSpPr>
            <p:spPr>
              <a:xfrm>
                <a:off x="5380672" y="3128009"/>
                <a:ext cx="534352" cy="602932"/>
              </a:xfrm>
              <a:custGeom>
                <a:avLst/>
                <a:gdLst>
                  <a:gd name="connsiteX0" fmla="*/ 266700 w 534352"/>
                  <a:gd name="connsiteY0" fmla="*/ 471488 h 602932"/>
                  <a:gd name="connsiteX1" fmla="*/ 420053 w 534352"/>
                  <a:gd name="connsiteY1" fmla="*/ 0 h 602932"/>
                  <a:gd name="connsiteX2" fmla="*/ 534353 w 534352"/>
                  <a:gd name="connsiteY2" fmla="*/ 0 h 602932"/>
                  <a:gd name="connsiteX3" fmla="*/ 317182 w 534352"/>
                  <a:gd name="connsiteY3" fmla="*/ 602933 h 602932"/>
                  <a:gd name="connsiteX4" fmla="*/ 216218 w 534352"/>
                  <a:gd name="connsiteY4" fmla="*/ 602933 h 602932"/>
                  <a:gd name="connsiteX5" fmla="*/ 0 w 534352"/>
                  <a:gd name="connsiteY5" fmla="*/ 0 h 602932"/>
                  <a:gd name="connsiteX6" fmla="*/ 114300 w 534352"/>
                  <a:gd name="connsiteY6" fmla="*/ 0 h 602932"/>
                  <a:gd name="connsiteX7" fmla="*/ 266700 w 534352"/>
                  <a:gd name="connsiteY7" fmla="*/ 471488 h 602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4352" h="602932">
                    <a:moveTo>
                      <a:pt x="266700" y="471488"/>
                    </a:moveTo>
                    <a:lnTo>
                      <a:pt x="420053" y="0"/>
                    </a:lnTo>
                    <a:lnTo>
                      <a:pt x="534353" y="0"/>
                    </a:lnTo>
                    <a:lnTo>
                      <a:pt x="317182" y="602933"/>
                    </a:lnTo>
                    <a:lnTo>
                      <a:pt x="216218" y="602933"/>
                    </a:lnTo>
                    <a:lnTo>
                      <a:pt x="0" y="0"/>
                    </a:lnTo>
                    <a:lnTo>
                      <a:pt x="114300" y="0"/>
                    </a:lnTo>
                    <a:lnTo>
                      <a:pt x="266700" y="47148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4DAB54F1-BBB8-4312-8223-8A5CF0684728}"/>
                  </a:ext>
                </a:extLst>
              </p:cNvPr>
              <p:cNvSpPr/>
              <p:nvPr/>
            </p:nvSpPr>
            <p:spPr>
              <a:xfrm>
                <a:off x="5989320" y="3128009"/>
                <a:ext cx="104775" cy="601979"/>
              </a:xfrm>
              <a:custGeom>
                <a:avLst/>
                <a:gdLst>
                  <a:gd name="connsiteX0" fmla="*/ 104775 w 104775"/>
                  <a:gd name="connsiteY0" fmla="*/ 601980 h 601979"/>
                  <a:gd name="connsiteX1" fmla="*/ 0 w 104775"/>
                  <a:gd name="connsiteY1" fmla="*/ 601980 h 601979"/>
                  <a:gd name="connsiteX2" fmla="*/ 0 w 104775"/>
                  <a:gd name="connsiteY2" fmla="*/ 0 h 601979"/>
                  <a:gd name="connsiteX3" fmla="*/ 104775 w 104775"/>
                  <a:gd name="connsiteY3" fmla="*/ 0 h 601979"/>
                  <a:gd name="connsiteX4" fmla="*/ 104775 w 104775"/>
                  <a:gd name="connsiteY4" fmla="*/ 601980 h 601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" h="601979">
                    <a:moveTo>
                      <a:pt x="104775" y="601980"/>
                    </a:moveTo>
                    <a:lnTo>
                      <a:pt x="0" y="601980"/>
                    </a:lnTo>
                    <a:lnTo>
                      <a:pt x="0" y="0"/>
                    </a:lnTo>
                    <a:lnTo>
                      <a:pt x="104775" y="0"/>
                    </a:lnTo>
                    <a:lnTo>
                      <a:pt x="104775" y="60198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BCA9E49A-2171-459F-BB50-7A45DE4E47DE}"/>
                  </a:ext>
                </a:extLst>
              </p:cNvPr>
              <p:cNvSpPr/>
              <p:nvPr/>
            </p:nvSpPr>
            <p:spPr>
              <a:xfrm>
                <a:off x="6222682" y="3128009"/>
                <a:ext cx="450532" cy="601979"/>
              </a:xfrm>
              <a:custGeom>
                <a:avLst/>
                <a:gdLst>
                  <a:gd name="connsiteX0" fmla="*/ 0 w 450532"/>
                  <a:gd name="connsiteY0" fmla="*/ 601980 h 601979"/>
                  <a:gd name="connsiteX1" fmla="*/ 0 w 450532"/>
                  <a:gd name="connsiteY1" fmla="*/ 0 h 601979"/>
                  <a:gd name="connsiteX2" fmla="*/ 178117 w 450532"/>
                  <a:gd name="connsiteY2" fmla="*/ 0 h 601979"/>
                  <a:gd name="connsiteX3" fmla="*/ 320040 w 450532"/>
                  <a:gd name="connsiteY3" fmla="*/ 35243 h 601979"/>
                  <a:gd name="connsiteX4" fmla="*/ 416242 w 450532"/>
                  <a:gd name="connsiteY4" fmla="*/ 136208 h 601979"/>
                  <a:gd name="connsiteX5" fmla="*/ 450533 w 450532"/>
                  <a:gd name="connsiteY5" fmla="*/ 285750 h 601979"/>
                  <a:gd name="connsiteX6" fmla="*/ 450533 w 450532"/>
                  <a:gd name="connsiteY6" fmla="*/ 316230 h 601979"/>
                  <a:gd name="connsiteX7" fmla="*/ 416242 w 450532"/>
                  <a:gd name="connsiteY7" fmla="*/ 466725 h 601979"/>
                  <a:gd name="connsiteX8" fmla="*/ 319088 w 450532"/>
                  <a:gd name="connsiteY8" fmla="*/ 566738 h 601979"/>
                  <a:gd name="connsiteX9" fmla="*/ 174308 w 450532"/>
                  <a:gd name="connsiteY9" fmla="*/ 601980 h 601979"/>
                  <a:gd name="connsiteX10" fmla="*/ 0 w 450532"/>
                  <a:gd name="connsiteY10" fmla="*/ 601980 h 601979"/>
                  <a:gd name="connsiteX11" fmla="*/ 104775 w 450532"/>
                  <a:gd name="connsiteY11" fmla="*/ 83820 h 601979"/>
                  <a:gd name="connsiteX12" fmla="*/ 104775 w 450532"/>
                  <a:gd name="connsiteY12" fmla="*/ 518160 h 601979"/>
                  <a:gd name="connsiteX13" fmla="*/ 173355 w 450532"/>
                  <a:gd name="connsiteY13" fmla="*/ 518160 h 601979"/>
                  <a:gd name="connsiteX14" fmla="*/ 300038 w 450532"/>
                  <a:gd name="connsiteY14" fmla="*/ 466725 h 601979"/>
                  <a:gd name="connsiteX15" fmla="*/ 344805 w 450532"/>
                  <a:gd name="connsiteY15" fmla="*/ 319088 h 601979"/>
                  <a:gd name="connsiteX16" fmla="*/ 344805 w 450532"/>
                  <a:gd name="connsiteY16" fmla="*/ 285750 h 601979"/>
                  <a:gd name="connsiteX17" fmla="*/ 301942 w 450532"/>
                  <a:gd name="connsiteY17" fmla="*/ 136208 h 601979"/>
                  <a:gd name="connsiteX18" fmla="*/ 178117 w 450532"/>
                  <a:gd name="connsiteY18" fmla="*/ 84773 h 601979"/>
                  <a:gd name="connsiteX19" fmla="*/ 104775 w 450532"/>
                  <a:gd name="connsiteY19" fmla="*/ 84773 h 601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50532" h="601979">
                    <a:moveTo>
                      <a:pt x="0" y="601980"/>
                    </a:moveTo>
                    <a:lnTo>
                      <a:pt x="0" y="0"/>
                    </a:lnTo>
                    <a:lnTo>
                      <a:pt x="178117" y="0"/>
                    </a:lnTo>
                    <a:cubicBezTo>
                      <a:pt x="231458" y="0"/>
                      <a:pt x="279083" y="11430"/>
                      <a:pt x="320040" y="35243"/>
                    </a:cubicBezTo>
                    <a:cubicBezTo>
                      <a:pt x="360997" y="59055"/>
                      <a:pt x="393383" y="92393"/>
                      <a:pt x="416242" y="136208"/>
                    </a:cubicBezTo>
                    <a:cubicBezTo>
                      <a:pt x="439102" y="180023"/>
                      <a:pt x="450533" y="229553"/>
                      <a:pt x="450533" y="285750"/>
                    </a:cubicBezTo>
                    <a:lnTo>
                      <a:pt x="450533" y="316230"/>
                    </a:lnTo>
                    <a:cubicBezTo>
                      <a:pt x="450533" y="373380"/>
                      <a:pt x="439102" y="423863"/>
                      <a:pt x="416242" y="466725"/>
                    </a:cubicBezTo>
                    <a:cubicBezTo>
                      <a:pt x="393383" y="509588"/>
                      <a:pt x="360997" y="543878"/>
                      <a:pt x="319088" y="566738"/>
                    </a:cubicBezTo>
                    <a:cubicBezTo>
                      <a:pt x="277177" y="590550"/>
                      <a:pt x="228600" y="601980"/>
                      <a:pt x="174308" y="601980"/>
                    </a:cubicBezTo>
                    <a:lnTo>
                      <a:pt x="0" y="601980"/>
                    </a:lnTo>
                    <a:close/>
                    <a:moveTo>
                      <a:pt x="104775" y="83820"/>
                    </a:moveTo>
                    <a:lnTo>
                      <a:pt x="104775" y="518160"/>
                    </a:lnTo>
                    <a:lnTo>
                      <a:pt x="173355" y="518160"/>
                    </a:lnTo>
                    <a:cubicBezTo>
                      <a:pt x="228600" y="518160"/>
                      <a:pt x="270510" y="501015"/>
                      <a:pt x="300038" y="466725"/>
                    </a:cubicBezTo>
                    <a:cubicBezTo>
                      <a:pt x="329565" y="432435"/>
                      <a:pt x="344805" y="382905"/>
                      <a:pt x="344805" y="319088"/>
                    </a:cubicBezTo>
                    <a:lnTo>
                      <a:pt x="344805" y="285750"/>
                    </a:lnTo>
                    <a:cubicBezTo>
                      <a:pt x="344805" y="220028"/>
                      <a:pt x="330517" y="170498"/>
                      <a:pt x="301942" y="136208"/>
                    </a:cubicBezTo>
                    <a:cubicBezTo>
                      <a:pt x="273367" y="101918"/>
                      <a:pt x="232410" y="84773"/>
                      <a:pt x="178117" y="84773"/>
                    </a:cubicBezTo>
                    <a:lnTo>
                      <a:pt x="104775" y="847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CB88AFF7-E957-43A0-A040-075E994BB35E}"/>
                  </a:ext>
                </a:extLst>
              </p:cNvPr>
              <p:cNvSpPr/>
              <p:nvPr/>
            </p:nvSpPr>
            <p:spPr>
              <a:xfrm>
                <a:off x="6744652" y="3433762"/>
                <a:ext cx="217169" cy="80962"/>
              </a:xfrm>
              <a:custGeom>
                <a:avLst/>
                <a:gdLst>
                  <a:gd name="connsiteX0" fmla="*/ 217170 w 217169"/>
                  <a:gd name="connsiteY0" fmla="*/ 80963 h 80962"/>
                  <a:gd name="connsiteX1" fmla="*/ 0 w 217169"/>
                  <a:gd name="connsiteY1" fmla="*/ 80963 h 80962"/>
                  <a:gd name="connsiteX2" fmla="*/ 0 w 217169"/>
                  <a:gd name="connsiteY2" fmla="*/ 0 h 80962"/>
                  <a:gd name="connsiteX3" fmla="*/ 217170 w 217169"/>
                  <a:gd name="connsiteY3" fmla="*/ 0 h 80962"/>
                  <a:gd name="connsiteX4" fmla="*/ 217170 w 217169"/>
                  <a:gd name="connsiteY4" fmla="*/ 80963 h 80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169" h="80962">
                    <a:moveTo>
                      <a:pt x="217170" y="80963"/>
                    </a:moveTo>
                    <a:lnTo>
                      <a:pt x="0" y="80963"/>
                    </a:lnTo>
                    <a:lnTo>
                      <a:pt x="0" y="0"/>
                    </a:lnTo>
                    <a:lnTo>
                      <a:pt x="217170" y="0"/>
                    </a:lnTo>
                    <a:lnTo>
                      <a:pt x="217170" y="8096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D2AC765-B765-4391-90B6-B7FFC02FEF90}"/>
                  </a:ext>
                </a:extLst>
              </p:cNvPr>
              <p:cNvSpPr/>
              <p:nvPr/>
            </p:nvSpPr>
            <p:spPr>
              <a:xfrm>
                <a:off x="7062787" y="3125152"/>
                <a:ext cx="247650" cy="604837"/>
              </a:xfrm>
              <a:custGeom>
                <a:avLst/>
                <a:gdLst>
                  <a:gd name="connsiteX0" fmla="*/ 247650 w 247650"/>
                  <a:gd name="connsiteY0" fmla="*/ 604838 h 604837"/>
                  <a:gd name="connsiteX1" fmla="*/ 147638 w 247650"/>
                  <a:gd name="connsiteY1" fmla="*/ 604838 h 604837"/>
                  <a:gd name="connsiteX2" fmla="*/ 147638 w 247650"/>
                  <a:gd name="connsiteY2" fmla="*/ 120968 h 604837"/>
                  <a:gd name="connsiteX3" fmla="*/ 0 w 247650"/>
                  <a:gd name="connsiteY3" fmla="*/ 171450 h 604837"/>
                  <a:gd name="connsiteX4" fmla="*/ 0 w 247650"/>
                  <a:gd name="connsiteY4" fmla="*/ 86678 h 604837"/>
                  <a:gd name="connsiteX5" fmla="*/ 235268 w 247650"/>
                  <a:gd name="connsiteY5" fmla="*/ 0 h 604837"/>
                  <a:gd name="connsiteX6" fmla="*/ 247650 w 247650"/>
                  <a:gd name="connsiteY6" fmla="*/ 0 h 604837"/>
                  <a:gd name="connsiteX7" fmla="*/ 247650 w 247650"/>
                  <a:gd name="connsiteY7" fmla="*/ 604838 h 604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7650" h="604837">
                    <a:moveTo>
                      <a:pt x="247650" y="604838"/>
                    </a:moveTo>
                    <a:lnTo>
                      <a:pt x="147638" y="604838"/>
                    </a:lnTo>
                    <a:lnTo>
                      <a:pt x="147638" y="120968"/>
                    </a:lnTo>
                    <a:lnTo>
                      <a:pt x="0" y="171450"/>
                    </a:lnTo>
                    <a:lnTo>
                      <a:pt x="0" y="86678"/>
                    </a:lnTo>
                    <a:lnTo>
                      <a:pt x="235268" y="0"/>
                    </a:lnTo>
                    <a:lnTo>
                      <a:pt x="247650" y="0"/>
                    </a:lnTo>
                    <a:lnTo>
                      <a:pt x="247650" y="60483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DDB7F222-D37C-4903-8F7C-8045F48FDF13}"/>
                  </a:ext>
                </a:extLst>
              </p:cNvPr>
              <p:cNvSpPr/>
              <p:nvPr/>
            </p:nvSpPr>
            <p:spPr>
              <a:xfrm>
                <a:off x="7513319" y="3120389"/>
                <a:ext cx="393382" cy="613409"/>
              </a:xfrm>
              <a:custGeom>
                <a:avLst/>
                <a:gdLst>
                  <a:gd name="connsiteX0" fmla="*/ 292418 w 393382"/>
                  <a:gd name="connsiteY0" fmla="*/ 358140 h 613409"/>
                  <a:gd name="connsiteX1" fmla="*/ 174308 w 393382"/>
                  <a:gd name="connsiteY1" fmla="*/ 411480 h 613409"/>
                  <a:gd name="connsiteX2" fmla="*/ 47625 w 393382"/>
                  <a:gd name="connsiteY2" fmla="*/ 356235 h 613409"/>
                  <a:gd name="connsiteX3" fmla="*/ 0 w 393382"/>
                  <a:gd name="connsiteY3" fmla="*/ 209550 h 613409"/>
                  <a:gd name="connsiteX4" fmla="*/ 23813 w 393382"/>
                  <a:gd name="connsiteY4" fmla="*/ 101918 h 613409"/>
                  <a:gd name="connsiteX5" fmla="*/ 92393 w 393382"/>
                  <a:gd name="connsiteY5" fmla="*/ 26670 h 613409"/>
                  <a:gd name="connsiteX6" fmla="*/ 195263 w 393382"/>
                  <a:gd name="connsiteY6" fmla="*/ 0 h 613409"/>
                  <a:gd name="connsiteX7" fmla="*/ 340043 w 393382"/>
                  <a:gd name="connsiteY7" fmla="*/ 67628 h 613409"/>
                  <a:gd name="connsiteX8" fmla="*/ 393383 w 393382"/>
                  <a:gd name="connsiteY8" fmla="*/ 249555 h 613409"/>
                  <a:gd name="connsiteX9" fmla="*/ 393383 w 393382"/>
                  <a:gd name="connsiteY9" fmla="*/ 278130 h 613409"/>
                  <a:gd name="connsiteX10" fmla="*/ 320040 w 393382"/>
                  <a:gd name="connsiteY10" fmla="*/ 526733 h 613409"/>
                  <a:gd name="connsiteX11" fmla="*/ 100013 w 393382"/>
                  <a:gd name="connsiteY11" fmla="*/ 613410 h 613409"/>
                  <a:gd name="connsiteX12" fmla="*/ 87630 w 393382"/>
                  <a:gd name="connsiteY12" fmla="*/ 613410 h 613409"/>
                  <a:gd name="connsiteX13" fmla="*/ 87630 w 393382"/>
                  <a:gd name="connsiteY13" fmla="*/ 530543 h 613409"/>
                  <a:gd name="connsiteX14" fmla="*/ 101918 w 393382"/>
                  <a:gd name="connsiteY14" fmla="*/ 530543 h 613409"/>
                  <a:gd name="connsiteX15" fmla="*/ 238125 w 393382"/>
                  <a:gd name="connsiteY15" fmla="*/ 487680 h 613409"/>
                  <a:gd name="connsiteX16" fmla="*/ 292418 w 393382"/>
                  <a:gd name="connsiteY16" fmla="*/ 358140 h 613409"/>
                  <a:gd name="connsiteX17" fmla="*/ 195263 w 393382"/>
                  <a:gd name="connsiteY17" fmla="*/ 332423 h 613409"/>
                  <a:gd name="connsiteX18" fmla="*/ 252413 w 393382"/>
                  <a:gd name="connsiteY18" fmla="*/ 315278 h 613409"/>
                  <a:gd name="connsiteX19" fmla="*/ 293370 w 393382"/>
                  <a:gd name="connsiteY19" fmla="*/ 267653 h 613409"/>
                  <a:gd name="connsiteX20" fmla="*/ 293370 w 393382"/>
                  <a:gd name="connsiteY20" fmla="*/ 227648 h 613409"/>
                  <a:gd name="connsiteX21" fmla="*/ 265748 w 393382"/>
                  <a:gd name="connsiteY21" fmla="*/ 120015 h 613409"/>
                  <a:gd name="connsiteX22" fmla="*/ 195263 w 393382"/>
                  <a:gd name="connsiteY22" fmla="*/ 79058 h 613409"/>
                  <a:gd name="connsiteX23" fmla="*/ 125730 w 393382"/>
                  <a:gd name="connsiteY23" fmla="*/ 115253 h 613409"/>
                  <a:gd name="connsiteX24" fmla="*/ 100013 w 393382"/>
                  <a:gd name="connsiteY24" fmla="*/ 205740 h 613409"/>
                  <a:gd name="connsiteX25" fmla="*/ 125730 w 393382"/>
                  <a:gd name="connsiteY25" fmla="*/ 297180 h 613409"/>
                  <a:gd name="connsiteX26" fmla="*/ 195263 w 393382"/>
                  <a:gd name="connsiteY26" fmla="*/ 332423 h 613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93382" h="613409">
                    <a:moveTo>
                      <a:pt x="292418" y="358140"/>
                    </a:moveTo>
                    <a:cubicBezTo>
                      <a:pt x="259080" y="393383"/>
                      <a:pt x="219075" y="411480"/>
                      <a:pt x="174308" y="411480"/>
                    </a:cubicBezTo>
                    <a:cubicBezTo>
                      <a:pt x="120968" y="411480"/>
                      <a:pt x="79058" y="393383"/>
                      <a:pt x="47625" y="356235"/>
                    </a:cubicBezTo>
                    <a:cubicBezTo>
                      <a:pt x="16193" y="319088"/>
                      <a:pt x="0" y="270510"/>
                      <a:pt x="0" y="209550"/>
                    </a:cubicBezTo>
                    <a:cubicBezTo>
                      <a:pt x="0" y="169545"/>
                      <a:pt x="7620" y="133350"/>
                      <a:pt x="23813" y="101918"/>
                    </a:cubicBezTo>
                    <a:cubicBezTo>
                      <a:pt x="40005" y="69533"/>
                      <a:pt x="62865" y="44768"/>
                      <a:pt x="92393" y="26670"/>
                    </a:cubicBezTo>
                    <a:cubicBezTo>
                      <a:pt x="121920" y="8573"/>
                      <a:pt x="156210" y="0"/>
                      <a:pt x="195263" y="0"/>
                    </a:cubicBezTo>
                    <a:cubicBezTo>
                      <a:pt x="256223" y="0"/>
                      <a:pt x="303848" y="22860"/>
                      <a:pt x="340043" y="67628"/>
                    </a:cubicBezTo>
                    <a:cubicBezTo>
                      <a:pt x="375285" y="113348"/>
                      <a:pt x="393383" y="173355"/>
                      <a:pt x="393383" y="249555"/>
                    </a:cubicBezTo>
                    <a:lnTo>
                      <a:pt x="393383" y="278130"/>
                    </a:lnTo>
                    <a:cubicBezTo>
                      <a:pt x="393383" y="386715"/>
                      <a:pt x="368618" y="469583"/>
                      <a:pt x="320040" y="526733"/>
                    </a:cubicBezTo>
                    <a:cubicBezTo>
                      <a:pt x="270510" y="583883"/>
                      <a:pt x="198120" y="612458"/>
                      <a:pt x="100013" y="613410"/>
                    </a:cubicBezTo>
                    <a:lnTo>
                      <a:pt x="87630" y="613410"/>
                    </a:lnTo>
                    <a:lnTo>
                      <a:pt x="87630" y="530543"/>
                    </a:lnTo>
                    <a:lnTo>
                      <a:pt x="101918" y="530543"/>
                    </a:lnTo>
                    <a:cubicBezTo>
                      <a:pt x="160973" y="529590"/>
                      <a:pt x="206693" y="515303"/>
                      <a:pt x="238125" y="487680"/>
                    </a:cubicBezTo>
                    <a:cubicBezTo>
                      <a:pt x="270510" y="459105"/>
                      <a:pt x="288608" y="416243"/>
                      <a:pt x="292418" y="358140"/>
                    </a:cubicBezTo>
                    <a:close/>
                    <a:moveTo>
                      <a:pt x="195263" y="332423"/>
                    </a:moveTo>
                    <a:cubicBezTo>
                      <a:pt x="215265" y="332423"/>
                      <a:pt x="234315" y="326708"/>
                      <a:pt x="252413" y="315278"/>
                    </a:cubicBezTo>
                    <a:cubicBezTo>
                      <a:pt x="270510" y="303848"/>
                      <a:pt x="283845" y="287655"/>
                      <a:pt x="293370" y="267653"/>
                    </a:cubicBezTo>
                    <a:lnTo>
                      <a:pt x="293370" y="227648"/>
                    </a:lnTo>
                    <a:cubicBezTo>
                      <a:pt x="293370" y="182880"/>
                      <a:pt x="283845" y="147638"/>
                      <a:pt x="265748" y="120015"/>
                    </a:cubicBezTo>
                    <a:cubicBezTo>
                      <a:pt x="247650" y="93345"/>
                      <a:pt x="223838" y="79058"/>
                      <a:pt x="195263" y="79058"/>
                    </a:cubicBezTo>
                    <a:cubicBezTo>
                      <a:pt x="166688" y="79058"/>
                      <a:pt x="142875" y="91440"/>
                      <a:pt x="125730" y="115253"/>
                    </a:cubicBezTo>
                    <a:cubicBezTo>
                      <a:pt x="108585" y="139065"/>
                      <a:pt x="100013" y="169545"/>
                      <a:pt x="100013" y="205740"/>
                    </a:cubicBezTo>
                    <a:cubicBezTo>
                      <a:pt x="100013" y="243840"/>
                      <a:pt x="108585" y="274320"/>
                      <a:pt x="125730" y="297180"/>
                    </a:cubicBezTo>
                    <a:cubicBezTo>
                      <a:pt x="142875" y="320040"/>
                      <a:pt x="166688" y="332423"/>
                      <a:pt x="195263" y="3324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42167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218F15A7-D760-4E9B-AB26-E332267ED71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336617" y="3816930"/>
            <a:ext cx="362514" cy="362514"/>
          </a:xfrm>
          <a:custGeom>
            <a:avLst/>
            <a:gdLst>
              <a:gd name="connsiteX0" fmla="*/ 181257 w 362514"/>
              <a:gd name="connsiteY0" fmla="*/ 0 h 362514"/>
              <a:gd name="connsiteX1" fmla="*/ 362514 w 362514"/>
              <a:gd name="connsiteY1" fmla="*/ 181257 h 362514"/>
              <a:gd name="connsiteX2" fmla="*/ 181257 w 362514"/>
              <a:gd name="connsiteY2" fmla="*/ 362514 h 362514"/>
              <a:gd name="connsiteX3" fmla="*/ 0 w 362514"/>
              <a:gd name="connsiteY3" fmla="*/ 181257 h 362514"/>
              <a:gd name="connsiteX4" fmla="*/ 181257 w 362514"/>
              <a:gd name="connsiteY4" fmla="*/ 0 h 36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514" h="362514">
                <a:moveTo>
                  <a:pt x="181257" y="0"/>
                </a:moveTo>
                <a:cubicBezTo>
                  <a:pt x="281362" y="0"/>
                  <a:pt x="362514" y="81152"/>
                  <a:pt x="362514" y="181257"/>
                </a:cubicBezTo>
                <a:cubicBezTo>
                  <a:pt x="362514" y="281362"/>
                  <a:pt x="281362" y="362514"/>
                  <a:pt x="181257" y="362514"/>
                </a:cubicBezTo>
                <a:cubicBezTo>
                  <a:pt x="81152" y="362514"/>
                  <a:pt x="0" y="281362"/>
                  <a:pt x="0" y="181257"/>
                </a:cubicBezTo>
                <a:cubicBezTo>
                  <a:pt x="0" y="81152"/>
                  <a:pt x="81152" y="0"/>
                  <a:pt x="1812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BA693640-4929-42E9-8116-4ACE0BFCBEA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337111" y="4443373"/>
            <a:ext cx="362514" cy="362514"/>
          </a:xfrm>
          <a:custGeom>
            <a:avLst/>
            <a:gdLst>
              <a:gd name="connsiteX0" fmla="*/ 181257 w 362514"/>
              <a:gd name="connsiteY0" fmla="*/ 0 h 362514"/>
              <a:gd name="connsiteX1" fmla="*/ 362514 w 362514"/>
              <a:gd name="connsiteY1" fmla="*/ 181257 h 362514"/>
              <a:gd name="connsiteX2" fmla="*/ 181257 w 362514"/>
              <a:gd name="connsiteY2" fmla="*/ 362514 h 362514"/>
              <a:gd name="connsiteX3" fmla="*/ 0 w 362514"/>
              <a:gd name="connsiteY3" fmla="*/ 181257 h 362514"/>
              <a:gd name="connsiteX4" fmla="*/ 181257 w 362514"/>
              <a:gd name="connsiteY4" fmla="*/ 0 h 36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514" h="362514">
                <a:moveTo>
                  <a:pt x="181257" y="0"/>
                </a:moveTo>
                <a:cubicBezTo>
                  <a:pt x="281362" y="0"/>
                  <a:pt x="362514" y="81152"/>
                  <a:pt x="362514" y="181257"/>
                </a:cubicBezTo>
                <a:cubicBezTo>
                  <a:pt x="362514" y="281362"/>
                  <a:pt x="281362" y="362514"/>
                  <a:pt x="181257" y="362514"/>
                </a:cubicBezTo>
                <a:cubicBezTo>
                  <a:pt x="81152" y="362514"/>
                  <a:pt x="0" y="281362"/>
                  <a:pt x="0" y="181257"/>
                </a:cubicBezTo>
                <a:cubicBezTo>
                  <a:pt x="0" y="81152"/>
                  <a:pt x="81152" y="0"/>
                  <a:pt x="1812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0F803BC3-F75D-44A2-862F-C0D7C79E6A2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337111" y="5069816"/>
            <a:ext cx="362514" cy="362514"/>
          </a:xfrm>
          <a:custGeom>
            <a:avLst/>
            <a:gdLst>
              <a:gd name="connsiteX0" fmla="*/ 181257 w 362514"/>
              <a:gd name="connsiteY0" fmla="*/ 0 h 362514"/>
              <a:gd name="connsiteX1" fmla="*/ 362514 w 362514"/>
              <a:gd name="connsiteY1" fmla="*/ 181257 h 362514"/>
              <a:gd name="connsiteX2" fmla="*/ 181257 w 362514"/>
              <a:gd name="connsiteY2" fmla="*/ 362514 h 362514"/>
              <a:gd name="connsiteX3" fmla="*/ 0 w 362514"/>
              <a:gd name="connsiteY3" fmla="*/ 181257 h 362514"/>
              <a:gd name="connsiteX4" fmla="*/ 181257 w 362514"/>
              <a:gd name="connsiteY4" fmla="*/ 0 h 36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514" h="362514">
                <a:moveTo>
                  <a:pt x="181257" y="0"/>
                </a:moveTo>
                <a:cubicBezTo>
                  <a:pt x="281362" y="0"/>
                  <a:pt x="362514" y="81152"/>
                  <a:pt x="362514" y="181257"/>
                </a:cubicBezTo>
                <a:cubicBezTo>
                  <a:pt x="362514" y="281362"/>
                  <a:pt x="281362" y="362514"/>
                  <a:pt x="181257" y="362514"/>
                </a:cubicBezTo>
                <a:cubicBezTo>
                  <a:pt x="81152" y="362514"/>
                  <a:pt x="0" y="281362"/>
                  <a:pt x="0" y="181257"/>
                </a:cubicBezTo>
                <a:cubicBezTo>
                  <a:pt x="0" y="81152"/>
                  <a:pt x="81152" y="0"/>
                  <a:pt x="1812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928E811F-9D37-44E5-918C-520E22EA495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337111" y="5696260"/>
            <a:ext cx="362514" cy="362514"/>
          </a:xfrm>
          <a:custGeom>
            <a:avLst/>
            <a:gdLst>
              <a:gd name="connsiteX0" fmla="*/ 181257 w 362514"/>
              <a:gd name="connsiteY0" fmla="*/ 0 h 362514"/>
              <a:gd name="connsiteX1" fmla="*/ 362514 w 362514"/>
              <a:gd name="connsiteY1" fmla="*/ 181257 h 362514"/>
              <a:gd name="connsiteX2" fmla="*/ 181257 w 362514"/>
              <a:gd name="connsiteY2" fmla="*/ 362514 h 362514"/>
              <a:gd name="connsiteX3" fmla="*/ 0 w 362514"/>
              <a:gd name="connsiteY3" fmla="*/ 181257 h 362514"/>
              <a:gd name="connsiteX4" fmla="*/ 181257 w 362514"/>
              <a:gd name="connsiteY4" fmla="*/ 0 h 36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514" h="362514">
                <a:moveTo>
                  <a:pt x="181257" y="0"/>
                </a:moveTo>
                <a:cubicBezTo>
                  <a:pt x="281362" y="0"/>
                  <a:pt x="362514" y="81152"/>
                  <a:pt x="362514" y="181257"/>
                </a:cubicBezTo>
                <a:cubicBezTo>
                  <a:pt x="362514" y="281362"/>
                  <a:pt x="281362" y="362514"/>
                  <a:pt x="181257" y="362514"/>
                </a:cubicBezTo>
                <a:cubicBezTo>
                  <a:pt x="81152" y="362514"/>
                  <a:pt x="0" y="281362"/>
                  <a:pt x="0" y="181257"/>
                </a:cubicBezTo>
                <a:cubicBezTo>
                  <a:pt x="0" y="81152"/>
                  <a:pt x="81152" y="0"/>
                  <a:pt x="1812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D7BB0D-C1EE-401C-9123-BD725F5FF5FA}"/>
              </a:ext>
            </a:extLst>
          </p:cNvPr>
          <p:cNvSpPr/>
          <p:nvPr userDrawn="1"/>
        </p:nvSpPr>
        <p:spPr>
          <a:xfrm>
            <a:off x="0" y="1"/>
            <a:ext cx="12192000" cy="6241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50800" dir="5400000" algn="l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23638CE-560F-449C-9202-51B4275E7AAA}"/>
              </a:ext>
            </a:extLst>
          </p:cNvPr>
          <p:cNvGrpSpPr/>
          <p:nvPr userDrawn="1"/>
        </p:nvGrpSpPr>
        <p:grpSpPr>
          <a:xfrm>
            <a:off x="228034" y="142172"/>
            <a:ext cx="2034765" cy="339773"/>
            <a:chOff x="153017" y="6426348"/>
            <a:chExt cx="1810031" cy="302246"/>
          </a:xfrm>
        </p:grpSpPr>
        <p:grpSp>
          <p:nvGrpSpPr>
            <p:cNvPr id="28" name="Graphic 2">
              <a:extLst>
                <a:ext uri="{FF2B5EF4-FFF2-40B4-BE49-F238E27FC236}">
                  <a16:creationId xmlns:a16="http://schemas.microsoft.com/office/drawing/2014/main" id="{F5941C3B-92F1-4051-90DF-9F6CA5CF170A}"/>
                </a:ext>
              </a:extLst>
            </p:cNvPr>
            <p:cNvGrpSpPr/>
            <p:nvPr/>
          </p:nvGrpSpPr>
          <p:grpSpPr>
            <a:xfrm>
              <a:off x="153017" y="6426348"/>
              <a:ext cx="789276" cy="289697"/>
              <a:chOff x="6642101" y="1556362"/>
              <a:chExt cx="1903411" cy="698630"/>
            </a:xfrm>
            <a:solidFill>
              <a:schemeClr val="accent1"/>
            </a:solidFill>
          </p:grpSpPr>
          <p:sp>
            <p:nvSpPr>
              <p:cNvPr id="43" name="Freeform 4">
                <a:extLst>
                  <a:ext uri="{FF2B5EF4-FFF2-40B4-BE49-F238E27FC236}">
                    <a16:creationId xmlns:a16="http://schemas.microsoft.com/office/drawing/2014/main" id="{2FD067AC-4946-449B-8ABC-BB852A71C152}"/>
                  </a:ext>
                </a:extLst>
              </p:cNvPr>
              <p:cNvSpPr/>
              <p:nvPr/>
            </p:nvSpPr>
            <p:spPr>
              <a:xfrm>
                <a:off x="6642101" y="1556362"/>
                <a:ext cx="406346" cy="698630"/>
              </a:xfrm>
              <a:custGeom>
                <a:avLst/>
                <a:gdLst>
                  <a:gd name="connsiteX0" fmla="*/ 299413 w 406346"/>
                  <a:gd name="connsiteY0" fmla="*/ 325790 h 698630"/>
                  <a:gd name="connsiteX1" fmla="*/ 299413 w 406346"/>
                  <a:gd name="connsiteY1" fmla="*/ 142578 h 698630"/>
                  <a:gd name="connsiteX2" fmla="*/ 399217 w 406346"/>
                  <a:gd name="connsiteY2" fmla="*/ 142578 h 698630"/>
                  <a:gd name="connsiteX3" fmla="*/ 399217 w 406346"/>
                  <a:gd name="connsiteY3" fmla="*/ 499021 h 698630"/>
                  <a:gd name="connsiteX4" fmla="*/ 199609 w 406346"/>
                  <a:gd name="connsiteY4" fmla="*/ 698630 h 698630"/>
                  <a:gd name="connsiteX5" fmla="*/ 0 w 406346"/>
                  <a:gd name="connsiteY5" fmla="*/ 499021 h 698630"/>
                  <a:gd name="connsiteX6" fmla="*/ 199609 w 406346"/>
                  <a:gd name="connsiteY6" fmla="*/ 299413 h 698630"/>
                  <a:gd name="connsiteX7" fmla="*/ 299413 w 406346"/>
                  <a:gd name="connsiteY7" fmla="*/ 325790 h 698630"/>
                  <a:gd name="connsiteX8" fmla="*/ 199609 w 406346"/>
                  <a:gd name="connsiteY8" fmla="*/ 598826 h 698630"/>
                  <a:gd name="connsiteX9" fmla="*/ 299413 w 406346"/>
                  <a:gd name="connsiteY9" fmla="*/ 499021 h 698630"/>
                  <a:gd name="connsiteX10" fmla="*/ 199609 w 406346"/>
                  <a:gd name="connsiteY10" fmla="*/ 399217 h 698630"/>
                  <a:gd name="connsiteX11" fmla="*/ 99804 w 406346"/>
                  <a:gd name="connsiteY11" fmla="*/ 499021 h 698630"/>
                  <a:gd name="connsiteX12" fmla="*/ 199609 w 406346"/>
                  <a:gd name="connsiteY12" fmla="*/ 598826 h 698630"/>
                  <a:gd name="connsiteX13" fmla="*/ 349315 w 406346"/>
                  <a:gd name="connsiteY13" fmla="*/ 114062 h 698630"/>
                  <a:gd name="connsiteX14" fmla="*/ 292284 w 406346"/>
                  <a:gd name="connsiteY14" fmla="*/ 57031 h 698630"/>
                  <a:gd name="connsiteX15" fmla="*/ 349315 w 406346"/>
                  <a:gd name="connsiteY15" fmla="*/ 0 h 698630"/>
                  <a:gd name="connsiteX16" fmla="*/ 406346 w 406346"/>
                  <a:gd name="connsiteY16" fmla="*/ 57031 h 698630"/>
                  <a:gd name="connsiteX17" fmla="*/ 349315 w 406346"/>
                  <a:gd name="connsiteY17" fmla="*/ 114062 h 698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06346" h="698630">
                    <a:moveTo>
                      <a:pt x="299413" y="325790"/>
                    </a:moveTo>
                    <a:lnTo>
                      <a:pt x="299413" y="142578"/>
                    </a:lnTo>
                    <a:lnTo>
                      <a:pt x="399217" y="142578"/>
                    </a:lnTo>
                    <a:lnTo>
                      <a:pt x="399217" y="499021"/>
                    </a:lnTo>
                    <a:cubicBezTo>
                      <a:pt x="399217" y="609519"/>
                      <a:pt x="310106" y="698630"/>
                      <a:pt x="199609" y="698630"/>
                    </a:cubicBezTo>
                    <a:cubicBezTo>
                      <a:pt x="89111" y="698630"/>
                      <a:pt x="0" y="609519"/>
                      <a:pt x="0" y="499021"/>
                    </a:cubicBezTo>
                    <a:cubicBezTo>
                      <a:pt x="0" y="388524"/>
                      <a:pt x="89111" y="299413"/>
                      <a:pt x="199609" y="299413"/>
                    </a:cubicBezTo>
                    <a:cubicBezTo>
                      <a:pt x="235966" y="299413"/>
                      <a:pt x="270185" y="309393"/>
                      <a:pt x="299413" y="325790"/>
                    </a:cubicBezTo>
                    <a:close/>
                    <a:moveTo>
                      <a:pt x="199609" y="598826"/>
                    </a:moveTo>
                    <a:cubicBezTo>
                      <a:pt x="254501" y="598826"/>
                      <a:pt x="299413" y="553914"/>
                      <a:pt x="299413" y="499021"/>
                    </a:cubicBezTo>
                    <a:cubicBezTo>
                      <a:pt x="299413" y="444129"/>
                      <a:pt x="254501" y="399217"/>
                      <a:pt x="199609" y="399217"/>
                    </a:cubicBezTo>
                    <a:cubicBezTo>
                      <a:pt x="144716" y="399217"/>
                      <a:pt x="99804" y="444129"/>
                      <a:pt x="99804" y="499021"/>
                    </a:cubicBezTo>
                    <a:cubicBezTo>
                      <a:pt x="99804" y="553914"/>
                      <a:pt x="144716" y="598826"/>
                      <a:pt x="199609" y="598826"/>
                    </a:cubicBezTo>
                    <a:close/>
                    <a:moveTo>
                      <a:pt x="349315" y="114062"/>
                    </a:moveTo>
                    <a:cubicBezTo>
                      <a:pt x="317948" y="114062"/>
                      <a:pt x="292284" y="88398"/>
                      <a:pt x="292284" y="57031"/>
                    </a:cubicBezTo>
                    <a:cubicBezTo>
                      <a:pt x="292284" y="25664"/>
                      <a:pt x="317948" y="0"/>
                      <a:pt x="349315" y="0"/>
                    </a:cubicBezTo>
                    <a:cubicBezTo>
                      <a:pt x="380682" y="0"/>
                      <a:pt x="406346" y="25664"/>
                      <a:pt x="406346" y="57031"/>
                    </a:cubicBezTo>
                    <a:cubicBezTo>
                      <a:pt x="406346" y="88398"/>
                      <a:pt x="380682" y="114062"/>
                      <a:pt x="349315" y="114062"/>
                    </a:cubicBezTo>
                    <a:close/>
                  </a:path>
                </a:pathLst>
              </a:custGeom>
              <a:solidFill>
                <a:srgbClr val="19B5FE"/>
              </a:solidFill>
              <a:ln w="70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 6">
                <a:extLst>
                  <a:ext uri="{FF2B5EF4-FFF2-40B4-BE49-F238E27FC236}">
                    <a16:creationId xmlns:a16="http://schemas.microsoft.com/office/drawing/2014/main" id="{0CAE7F73-E659-4410-A889-62D2AE1661F4}"/>
                  </a:ext>
                </a:extLst>
              </p:cNvPr>
              <p:cNvSpPr/>
              <p:nvPr/>
            </p:nvSpPr>
            <p:spPr>
              <a:xfrm>
                <a:off x="7091220" y="1699652"/>
                <a:ext cx="1454291" cy="551775"/>
              </a:xfrm>
              <a:custGeom>
                <a:avLst/>
                <a:gdLst>
                  <a:gd name="connsiteX0" fmla="*/ 300126 w 1454291"/>
                  <a:gd name="connsiteY0" fmla="*/ 170380 h 551775"/>
                  <a:gd name="connsiteX1" fmla="*/ 409198 w 1454291"/>
                  <a:gd name="connsiteY1" fmla="*/ 170380 h 551775"/>
                  <a:gd name="connsiteX2" fmla="*/ 409198 w 1454291"/>
                  <a:gd name="connsiteY2" fmla="*/ 546072 h 551775"/>
                  <a:gd name="connsiteX3" fmla="*/ 305116 w 1454291"/>
                  <a:gd name="connsiteY3" fmla="*/ 546072 h 551775"/>
                  <a:gd name="connsiteX4" fmla="*/ 305116 w 1454291"/>
                  <a:gd name="connsiteY4" fmla="*/ 502586 h 551775"/>
                  <a:gd name="connsiteX5" fmla="*/ 187490 w 1454291"/>
                  <a:gd name="connsiteY5" fmla="*/ 551775 h 551775"/>
                  <a:gd name="connsiteX6" fmla="*/ 0 w 1454291"/>
                  <a:gd name="connsiteY6" fmla="*/ 358583 h 551775"/>
                  <a:gd name="connsiteX7" fmla="*/ 188202 w 1454291"/>
                  <a:gd name="connsiteY7" fmla="*/ 165390 h 551775"/>
                  <a:gd name="connsiteX8" fmla="*/ 300839 w 1454291"/>
                  <a:gd name="connsiteY8" fmla="*/ 211015 h 551775"/>
                  <a:gd name="connsiteX9" fmla="*/ 300839 w 1454291"/>
                  <a:gd name="connsiteY9" fmla="*/ 170380 h 551775"/>
                  <a:gd name="connsiteX10" fmla="*/ 189628 w 1454291"/>
                  <a:gd name="connsiteY10" fmla="*/ 454110 h 551775"/>
                  <a:gd name="connsiteX11" fmla="*/ 285155 w 1454291"/>
                  <a:gd name="connsiteY11" fmla="*/ 358583 h 551775"/>
                  <a:gd name="connsiteX12" fmla="*/ 189628 w 1454291"/>
                  <a:gd name="connsiteY12" fmla="*/ 263056 h 551775"/>
                  <a:gd name="connsiteX13" fmla="*/ 93388 w 1454291"/>
                  <a:gd name="connsiteY13" fmla="*/ 358583 h 551775"/>
                  <a:gd name="connsiteX14" fmla="*/ 189628 w 1454291"/>
                  <a:gd name="connsiteY14" fmla="*/ 454110 h 551775"/>
                  <a:gd name="connsiteX15" fmla="*/ 636609 w 1454291"/>
                  <a:gd name="connsiteY15" fmla="*/ 551775 h 551775"/>
                  <a:gd name="connsiteX16" fmla="*/ 474071 w 1454291"/>
                  <a:gd name="connsiteY16" fmla="*/ 511141 h 551775"/>
                  <a:gd name="connsiteX17" fmla="*/ 510428 w 1454291"/>
                  <a:gd name="connsiteY17" fmla="*/ 432723 h 551775"/>
                  <a:gd name="connsiteX18" fmla="*/ 640886 w 1454291"/>
                  <a:gd name="connsiteY18" fmla="*/ 469080 h 551775"/>
                  <a:gd name="connsiteX19" fmla="*/ 710037 w 1454291"/>
                  <a:gd name="connsiteY19" fmla="*/ 434862 h 551775"/>
                  <a:gd name="connsiteX20" fmla="*/ 482625 w 1454291"/>
                  <a:gd name="connsiteY20" fmla="*/ 285868 h 551775"/>
                  <a:gd name="connsiteX21" fmla="*/ 656570 w 1454291"/>
                  <a:gd name="connsiteY21" fmla="*/ 163964 h 551775"/>
                  <a:gd name="connsiteX22" fmla="*/ 801286 w 1454291"/>
                  <a:gd name="connsiteY22" fmla="*/ 196757 h 551775"/>
                  <a:gd name="connsiteX23" fmla="*/ 764929 w 1454291"/>
                  <a:gd name="connsiteY23" fmla="*/ 274462 h 551775"/>
                  <a:gd name="connsiteX24" fmla="*/ 656570 w 1454291"/>
                  <a:gd name="connsiteY24" fmla="*/ 246659 h 551775"/>
                  <a:gd name="connsiteX25" fmla="*/ 586707 w 1454291"/>
                  <a:gd name="connsiteY25" fmla="*/ 281591 h 551775"/>
                  <a:gd name="connsiteX26" fmla="*/ 814118 w 1454291"/>
                  <a:gd name="connsiteY26" fmla="*/ 432010 h 551775"/>
                  <a:gd name="connsiteX27" fmla="*/ 636609 w 1454291"/>
                  <a:gd name="connsiteY27" fmla="*/ 551775 h 551775"/>
                  <a:gd name="connsiteX28" fmla="*/ 1109254 w 1454291"/>
                  <a:gd name="connsiteY28" fmla="*/ 164677 h 551775"/>
                  <a:gd name="connsiteX29" fmla="*/ 1265376 w 1454291"/>
                  <a:gd name="connsiteY29" fmla="*/ 330780 h 551775"/>
                  <a:gd name="connsiteX30" fmla="*/ 1265376 w 1454291"/>
                  <a:gd name="connsiteY30" fmla="*/ 546072 h 551775"/>
                  <a:gd name="connsiteX31" fmla="*/ 1156304 w 1454291"/>
                  <a:gd name="connsiteY31" fmla="*/ 546072 h 551775"/>
                  <a:gd name="connsiteX32" fmla="*/ 1156304 w 1454291"/>
                  <a:gd name="connsiteY32" fmla="*/ 347889 h 551775"/>
                  <a:gd name="connsiteX33" fmla="*/ 1080025 w 1454291"/>
                  <a:gd name="connsiteY33" fmla="*/ 259491 h 551775"/>
                  <a:gd name="connsiteX34" fmla="*/ 990201 w 1454291"/>
                  <a:gd name="connsiteY34" fmla="*/ 360721 h 551775"/>
                  <a:gd name="connsiteX35" fmla="*/ 990201 w 1454291"/>
                  <a:gd name="connsiteY35" fmla="*/ 546785 h 551775"/>
                  <a:gd name="connsiteX36" fmla="*/ 881130 w 1454291"/>
                  <a:gd name="connsiteY36" fmla="*/ 546785 h 551775"/>
                  <a:gd name="connsiteX37" fmla="*/ 881130 w 1454291"/>
                  <a:gd name="connsiteY37" fmla="*/ 27803 h 551775"/>
                  <a:gd name="connsiteX38" fmla="*/ 990201 w 1454291"/>
                  <a:gd name="connsiteY38" fmla="*/ 27803 h 551775"/>
                  <a:gd name="connsiteX39" fmla="*/ 990201 w 1454291"/>
                  <a:gd name="connsiteY39" fmla="*/ 209589 h 551775"/>
                  <a:gd name="connsiteX40" fmla="*/ 1109254 w 1454291"/>
                  <a:gd name="connsiteY40" fmla="*/ 164677 h 551775"/>
                  <a:gd name="connsiteX41" fmla="*/ 1393696 w 1454291"/>
                  <a:gd name="connsiteY41" fmla="*/ 121191 h 551775"/>
                  <a:gd name="connsiteX42" fmla="*/ 1333101 w 1454291"/>
                  <a:gd name="connsiteY42" fmla="*/ 60595 h 551775"/>
                  <a:gd name="connsiteX43" fmla="*/ 1393696 w 1454291"/>
                  <a:gd name="connsiteY43" fmla="*/ 0 h 551775"/>
                  <a:gd name="connsiteX44" fmla="*/ 1454292 w 1454291"/>
                  <a:gd name="connsiteY44" fmla="*/ 58457 h 551775"/>
                  <a:gd name="connsiteX45" fmla="*/ 1393696 w 1454291"/>
                  <a:gd name="connsiteY45" fmla="*/ 121191 h 551775"/>
                  <a:gd name="connsiteX46" fmla="*/ 1340230 w 1454291"/>
                  <a:gd name="connsiteY46" fmla="*/ 546072 h 551775"/>
                  <a:gd name="connsiteX47" fmla="*/ 1340230 w 1454291"/>
                  <a:gd name="connsiteY47" fmla="*/ 170380 h 551775"/>
                  <a:gd name="connsiteX48" fmla="*/ 1449301 w 1454291"/>
                  <a:gd name="connsiteY48" fmla="*/ 170380 h 551775"/>
                  <a:gd name="connsiteX49" fmla="*/ 1449301 w 1454291"/>
                  <a:gd name="connsiteY49" fmla="*/ 546072 h 551775"/>
                  <a:gd name="connsiteX50" fmla="*/ 1340230 w 1454291"/>
                  <a:gd name="connsiteY50" fmla="*/ 546072 h 551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454291" h="551775">
                    <a:moveTo>
                      <a:pt x="300126" y="170380"/>
                    </a:moveTo>
                    <a:lnTo>
                      <a:pt x="409198" y="170380"/>
                    </a:lnTo>
                    <a:lnTo>
                      <a:pt x="409198" y="546072"/>
                    </a:lnTo>
                    <a:lnTo>
                      <a:pt x="305116" y="546072"/>
                    </a:lnTo>
                    <a:lnTo>
                      <a:pt x="305116" y="502586"/>
                    </a:lnTo>
                    <a:cubicBezTo>
                      <a:pt x="278026" y="535379"/>
                      <a:pt x="238105" y="551775"/>
                      <a:pt x="187490" y="551775"/>
                    </a:cubicBezTo>
                    <a:cubicBezTo>
                      <a:pt x="81982" y="551775"/>
                      <a:pt x="0" y="476209"/>
                      <a:pt x="0" y="358583"/>
                    </a:cubicBezTo>
                    <a:cubicBezTo>
                      <a:pt x="0" y="240956"/>
                      <a:pt x="81982" y="165390"/>
                      <a:pt x="188202" y="165390"/>
                    </a:cubicBezTo>
                    <a:cubicBezTo>
                      <a:pt x="234540" y="165390"/>
                      <a:pt x="273749" y="180361"/>
                      <a:pt x="300839" y="211015"/>
                    </a:cubicBezTo>
                    <a:lnTo>
                      <a:pt x="300839" y="170380"/>
                    </a:lnTo>
                    <a:close/>
                    <a:moveTo>
                      <a:pt x="189628" y="454110"/>
                    </a:moveTo>
                    <a:cubicBezTo>
                      <a:pt x="243095" y="454110"/>
                      <a:pt x="285155" y="418465"/>
                      <a:pt x="285155" y="358583"/>
                    </a:cubicBezTo>
                    <a:cubicBezTo>
                      <a:pt x="285155" y="298700"/>
                      <a:pt x="243095" y="263056"/>
                      <a:pt x="189628" y="263056"/>
                    </a:cubicBezTo>
                    <a:cubicBezTo>
                      <a:pt x="135449" y="263056"/>
                      <a:pt x="93388" y="298700"/>
                      <a:pt x="93388" y="358583"/>
                    </a:cubicBezTo>
                    <a:cubicBezTo>
                      <a:pt x="93388" y="418465"/>
                      <a:pt x="134736" y="454110"/>
                      <a:pt x="189628" y="454110"/>
                    </a:cubicBezTo>
                    <a:close/>
                    <a:moveTo>
                      <a:pt x="636609" y="551775"/>
                    </a:moveTo>
                    <a:cubicBezTo>
                      <a:pt x="573162" y="551775"/>
                      <a:pt x="509002" y="533953"/>
                      <a:pt x="474071" y="511141"/>
                    </a:cubicBezTo>
                    <a:lnTo>
                      <a:pt x="510428" y="432723"/>
                    </a:lnTo>
                    <a:cubicBezTo>
                      <a:pt x="543934" y="454110"/>
                      <a:pt x="595262" y="469080"/>
                      <a:pt x="640886" y="469080"/>
                    </a:cubicBezTo>
                    <a:cubicBezTo>
                      <a:pt x="691501" y="469080"/>
                      <a:pt x="710037" y="455535"/>
                      <a:pt x="710037" y="434862"/>
                    </a:cubicBezTo>
                    <a:cubicBezTo>
                      <a:pt x="710037" y="373553"/>
                      <a:pt x="482625" y="436287"/>
                      <a:pt x="482625" y="285868"/>
                    </a:cubicBezTo>
                    <a:cubicBezTo>
                      <a:pt x="482625" y="214579"/>
                      <a:pt x="546785" y="163964"/>
                      <a:pt x="656570" y="163964"/>
                    </a:cubicBezTo>
                    <a:cubicBezTo>
                      <a:pt x="708611" y="163964"/>
                      <a:pt x="765642" y="176083"/>
                      <a:pt x="801286" y="196757"/>
                    </a:cubicBezTo>
                    <a:lnTo>
                      <a:pt x="764929" y="274462"/>
                    </a:lnTo>
                    <a:cubicBezTo>
                      <a:pt x="727859" y="253788"/>
                      <a:pt x="690788" y="246659"/>
                      <a:pt x="656570" y="246659"/>
                    </a:cubicBezTo>
                    <a:cubicBezTo>
                      <a:pt x="607381" y="246659"/>
                      <a:pt x="586707" y="262343"/>
                      <a:pt x="586707" y="281591"/>
                    </a:cubicBezTo>
                    <a:cubicBezTo>
                      <a:pt x="586707" y="345751"/>
                      <a:pt x="814118" y="283729"/>
                      <a:pt x="814118" y="432010"/>
                    </a:cubicBezTo>
                    <a:cubicBezTo>
                      <a:pt x="814118" y="502586"/>
                      <a:pt x="749245" y="551775"/>
                      <a:pt x="636609" y="551775"/>
                    </a:cubicBezTo>
                    <a:close/>
                    <a:moveTo>
                      <a:pt x="1109254" y="164677"/>
                    </a:moveTo>
                    <a:cubicBezTo>
                      <a:pt x="1197652" y="164677"/>
                      <a:pt x="1265376" y="216718"/>
                      <a:pt x="1265376" y="330780"/>
                    </a:cubicBezTo>
                    <a:lnTo>
                      <a:pt x="1265376" y="546072"/>
                    </a:lnTo>
                    <a:lnTo>
                      <a:pt x="1156304" y="546072"/>
                    </a:lnTo>
                    <a:lnTo>
                      <a:pt x="1156304" y="347889"/>
                    </a:lnTo>
                    <a:cubicBezTo>
                      <a:pt x="1156304" y="287294"/>
                      <a:pt x="1128502" y="259491"/>
                      <a:pt x="1080025" y="259491"/>
                    </a:cubicBezTo>
                    <a:cubicBezTo>
                      <a:pt x="1027272" y="259491"/>
                      <a:pt x="990201" y="291571"/>
                      <a:pt x="990201" y="360721"/>
                    </a:cubicBezTo>
                    <a:lnTo>
                      <a:pt x="990201" y="546785"/>
                    </a:lnTo>
                    <a:lnTo>
                      <a:pt x="881130" y="546785"/>
                    </a:lnTo>
                    <a:lnTo>
                      <a:pt x="881130" y="27803"/>
                    </a:lnTo>
                    <a:lnTo>
                      <a:pt x="990201" y="27803"/>
                    </a:lnTo>
                    <a:lnTo>
                      <a:pt x="990201" y="209589"/>
                    </a:lnTo>
                    <a:cubicBezTo>
                      <a:pt x="1019430" y="180361"/>
                      <a:pt x="1061490" y="164677"/>
                      <a:pt x="1109254" y="164677"/>
                    </a:cubicBezTo>
                    <a:close/>
                    <a:moveTo>
                      <a:pt x="1393696" y="121191"/>
                    </a:moveTo>
                    <a:cubicBezTo>
                      <a:pt x="1357339" y="121191"/>
                      <a:pt x="1333101" y="94814"/>
                      <a:pt x="1333101" y="60595"/>
                    </a:cubicBezTo>
                    <a:cubicBezTo>
                      <a:pt x="1333101" y="26377"/>
                      <a:pt x="1357339" y="0"/>
                      <a:pt x="1393696" y="0"/>
                    </a:cubicBezTo>
                    <a:cubicBezTo>
                      <a:pt x="1430053" y="0"/>
                      <a:pt x="1454292" y="24951"/>
                      <a:pt x="1454292" y="58457"/>
                    </a:cubicBezTo>
                    <a:cubicBezTo>
                      <a:pt x="1454292" y="94101"/>
                      <a:pt x="1430053" y="121191"/>
                      <a:pt x="1393696" y="121191"/>
                    </a:cubicBezTo>
                    <a:close/>
                    <a:moveTo>
                      <a:pt x="1340230" y="546072"/>
                    </a:moveTo>
                    <a:lnTo>
                      <a:pt x="1340230" y="170380"/>
                    </a:lnTo>
                    <a:lnTo>
                      <a:pt x="1449301" y="170380"/>
                    </a:lnTo>
                    <a:lnTo>
                      <a:pt x="1449301" y="546072"/>
                    </a:lnTo>
                    <a:lnTo>
                      <a:pt x="1340230" y="546072"/>
                    </a:lnTo>
                    <a:close/>
                  </a:path>
                </a:pathLst>
              </a:custGeom>
              <a:solidFill>
                <a:schemeClr val="tx2"/>
              </a:solidFill>
              <a:ln w="70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 7">
                <a:extLst>
                  <a:ext uri="{FF2B5EF4-FFF2-40B4-BE49-F238E27FC236}">
                    <a16:creationId xmlns:a16="http://schemas.microsoft.com/office/drawing/2014/main" id="{F991E610-7561-47D4-9CBB-72D4FFB068A2}"/>
                  </a:ext>
                </a:extLst>
              </p:cNvPr>
              <p:cNvSpPr/>
              <p:nvPr/>
            </p:nvSpPr>
            <p:spPr>
              <a:xfrm>
                <a:off x="7076962" y="1622763"/>
                <a:ext cx="836930" cy="179723"/>
              </a:xfrm>
              <a:custGeom>
                <a:avLst/>
                <a:gdLst>
                  <a:gd name="connsiteX0" fmla="*/ 0 w 836930"/>
                  <a:gd name="connsiteY0" fmla="*/ 41245 h 179723"/>
                  <a:gd name="connsiteX1" fmla="*/ 201747 w 836930"/>
                  <a:gd name="connsiteY1" fmla="*/ 169565 h 179723"/>
                  <a:gd name="connsiteX2" fmla="*/ 270897 w 836930"/>
                  <a:gd name="connsiteY2" fmla="*/ 169565 h 179723"/>
                  <a:gd name="connsiteX3" fmla="*/ 345751 w 836930"/>
                  <a:gd name="connsiteY3" fmla="*/ 121801 h 179723"/>
                  <a:gd name="connsiteX4" fmla="*/ 420604 w 836930"/>
                  <a:gd name="connsiteY4" fmla="*/ 126079 h 179723"/>
                  <a:gd name="connsiteX5" fmla="*/ 456248 w 836930"/>
                  <a:gd name="connsiteY5" fmla="*/ 155307 h 179723"/>
                  <a:gd name="connsiteX6" fmla="*/ 541795 w 836930"/>
                  <a:gd name="connsiteY6" fmla="*/ 151030 h 179723"/>
                  <a:gd name="connsiteX7" fmla="*/ 675818 w 836930"/>
                  <a:gd name="connsiteY7" fmla="*/ 18432 h 179723"/>
                  <a:gd name="connsiteX8" fmla="*/ 753523 w 836930"/>
                  <a:gd name="connsiteY8" fmla="*/ 9165 h 179723"/>
                  <a:gd name="connsiteX9" fmla="*/ 836931 w 836930"/>
                  <a:gd name="connsiteY9" fmla="*/ 59067 h 17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36930" h="179723">
                    <a:moveTo>
                      <a:pt x="0" y="41245"/>
                    </a:moveTo>
                    <a:lnTo>
                      <a:pt x="201747" y="169565"/>
                    </a:lnTo>
                    <a:cubicBezTo>
                      <a:pt x="223134" y="183110"/>
                      <a:pt x="249511" y="183110"/>
                      <a:pt x="270897" y="169565"/>
                    </a:cubicBezTo>
                    <a:lnTo>
                      <a:pt x="345751" y="121801"/>
                    </a:lnTo>
                    <a:cubicBezTo>
                      <a:pt x="369276" y="106831"/>
                      <a:pt x="399217" y="108969"/>
                      <a:pt x="420604" y="126079"/>
                    </a:cubicBezTo>
                    <a:lnTo>
                      <a:pt x="456248" y="155307"/>
                    </a:lnTo>
                    <a:cubicBezTo>
                      <a:pt x="481912" y="175981"/>
                      <a:pt x="518983" y="174555"/>
                      <a:pt x="541795" y="151030"/>
                    </a:cubicBezTo>
                    <a:lnTo>
                      <a:pt x="675818" y="18432"/>
                    </a:lnTo>
                    <a:cubicBezTo>
                      <a:pt x="696492" y="-2241"/>
                      <a:pt x="728572" y="-5806"/>
                      <a:pt x="753523" y="9165"/>
                    </a:cubicBezTo>
                    <a:lnTo>
                      <a:pt x="836931" y="59067"/>
                    </a:lnTo>
                  </a:path>
                </a:pathLst>
              </a:custGeom>
              <a:noFill/>
              <a:ln w="22225" cap="rnd">
                <a:solidFill>
                  <a:srgbClr val="1E6DF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805A0CD0-EB70-4862-9722-57946D39A52A}"/>
                </a:ext>
              </a:extLst>
            </p:cNvPr>
            <p:cNvSpPr/>
            <p:nvPr/>
          </p:nvSpPr>
          <p:spPr>
            <a:xfrm>
              <a:off x="984419" y="6479073"/>
              <a:ext cx="978629" cy="249521"/>
            </a:xfrm>
            <a:custGeom>
              <a:avLst/>
              <a:gdLst>
                <a:gd name="connsiteX0" fmla="*/ 32398 w 2360052"/>
                <a:gd name="connsiteY0" fmla="*/ 0 h 601742"/>
                <a:gd name="connsiteX1" fmla="*/ 2327654 w 2360052"/>
                <a:gd name="connsiteY1" fmla="*/ 0 h 601742"/>
                <a:gd name="connsiteX2" fmla="*/ 2360052 w 2360052"/>
                <a:gd name="connsiteY2" fmla="*/ 32398 h 601742"/>
                <a:gd name="connsiteX3" fmla="*/ 2360052 w 2360052"/>
                <a:gd name="connsiteY3" fmla="*/ 569344 h 601742"/>
                <a:gd name="connsiteX4" fmla="*/ 2327654 w 2360052"/>
                <a:gd name="connsiteY4" fmla="*/ 601742 h 601742"/>
                <a:gd name="connsiteX5" fmla="*/ 32398 w 2360052"/>
                <a:gd name="connsiteY5" fmla="*/ 601742 h 601742"/>
                <a:gd name="connsiteX6" fmla="*/ 0 w 2360052"/>
                <a:gd name="connsiteY6" fmla="*/ 569344 h 601742"/>
                <a:gd name="connsiteX7" fmla="*/ 0 w 2360052"/>
                <a:gd name="connsiteY7" fmla="*/ 32398 h 601742"/>
                <a:gd name="connsiteX8" fmla="*/ 32398 w 2360052"/>
                <a:gd name="connsiteY8" fmla="*/ 0 h 60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0052" h="601742">
                  <a:moveTo>
                    <a:pt x="32398" y="0"/>
                  </a:moveTo>
                  <a:lnTo>
                    <a:pt x="2327654" y="0"/>
                  </a:lnTo>
                  <a:cubicBezTo>
                    <a:pt x="2345547" y="0"/>
                    <a:pt x="2360052" y="14505"/>
                    <a:pt x="2360052" y="32398"/>
                  </a:cubicBezTo>
                  <a:lnTo>
                    <a:pt x="2360052" y="569344"/>
                  </a:lnTo>
                  <a:cubicBezTo>
                    <a:pt x="2360052" y="587237"/>
                    <a:pt x="2345547" y="601742"/>
                    <a:pt x="2327654" y="601742"/>
                  </a:cubicBezTo>
                  <a:lnTo>
                    <a:pt x="32398" y="601742"/>
                  </a:lnTo>
                  <a:cubicBezTo>
                    <a:pt x="14505" y="601742"/>
                    <a:pt x="0" y="587237"/>
                    <a:pt x="0" y="569344"/>
                  </a:cubicBezTo>
                  <a:lnTo>
                    <a:pt x="0" y="32398"/>
                  </a:lnTo>
                  <a:cubicBezTo>
                    <a:pt x="0" y="14505"/>
                    <a:pt x="14505" y="0"/>
                    <a:pt x="323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0" name="Graphic 5">
              <a:extLst>
                <a:ext uri="{FF2B5EF4-FFF2-40B4-BE49-F238E27FC236}">
                  <a16:creationId xmlns:a16="http://schemas.microsoft.com/office/drawing/2014/main" id="{33E4AC52-5763-4B8D-B7D2-9207B2C17043}"/>
                </a:ext>
              </a:extLst>
            </p:cNvPr>
            <p:cNvGrpSpPr/>
            <p:nvPr/>
          </p:nvGrpSpPr>
          <p:grpSpPr>
            <a:xfrm>
              <a:off x="1107724" y="6541243"/>
              <a:ext cx="732019" cy="125181"/>
              <a:chOff x="4286250" y="3119437"/>
              <a:chExt cx="3620452" cy="619125"/>
            </a:xfrm>
            <a:solidFill>
              <a:srgbClr val="FBFCFD"/>
            </a:solidFill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6CD27707-F154-4F40-8114-31C537D640A1}"/>
                  </a:ext>
                </a:extLst>
              </p:cNvPr>
              <p:cNvSpPr/>
              <p:nvPr/>
            </p:nvSpPr>
            <p:spPr>
              <a:xfrm>
                <a:off x="4286250" y="3119437"/>
                <a:ext cx="479107" cy="619125"/>
              </a:xfrm>
              <a:custGeom>
                <a:avLst/>
                <a:gdLst>
                  <a:gd name="connsiteX0" fmla="*/ 479108 w 479107"/>
                  <a:gd name="connsiteY0" fmla="*/ 414338 h 619125"/>
                  <a:gd name="connsiteX1" fmla="*/ 407670 w 479107"/>
                  <a:gd name="connsiteY1" fmla="*/ 564833 h 619125"/>
                  <a:gd name="connsiteX2" fmla="*/ 242888 w 479107"/>
                  <a:gd name="connsiteY2" fmla="*/ 619125 h 619125"/>
                  <a:gd name="connsiteX3" fmla="*/ 116205 w 479107"/>
                  <a:gd name="connsiteY3" fmla="*/ 584835 h 619125"/>
                  <a:gd name="connsiteX4" fmla="*/ 31433 w 479107"/>
                  <a:gd name="connsiteY4" fmla="*/ 487680 h 619125"/>
                  <a:gd name="connsiteX5" fmla="*/ 0 w 479107"/>
                  <a:gd name="connsiteY5" fmla="*/ 341948 h 619125"/>
                  <a:gd name="connsiteX6" fmla="*/ 0 w 479107"/>
                  <a:gd name="connsiteY6" fmla="*/ 285750 h 619125"/>
                  <a:gd name="connsiteX7" fmla="*/ 30480 w 479107"/>
                  <a:gd name="connsiteY7" fmla="*/ 135255 h 619125"/>
                  <a:gd name="connsiteX8" fmla="*/ 117158 w 479107"/>
                  <a:gd name="connsiteY8" fmla="*/ 35243 h 619125"/>
                  <a:gd name="connsiteX9" fmla="*/ 247650 w 479107"/>
                  <a:gd name="connsiteY9" fmla="*/ 0 h 619125"/>
                  <a:gd name="connsiteX10" fmla="*/ 408623 w 479107"/>
                  <a:gd name="connsiteY10" fmla="*/ 54293 h 619125"/>
                  <a:gd name="connsiteX11" fmla="*/ 479108 w 479107"/>
                  <a:gd name="connsiteY11" fmla="*/ 207645 h 619125"/>
                  <a:gd name="connsiteX12" fmla="*/ 374333 w 479107"/>
                  <a:gd name="connsiteY12" fmla="*/ 207645 h 619125"/>
                  <a:gd name="connsiteX13" fmla="*/ 336233 w 479107"/>
                  <a:gd name="connsiteY13" fmla="*/ 114300 h 619125"/>
                  <a:gd name="connsiteX14" fmla="*/ 246698 w 479107"/>
                  <a:gd name="connsiteY14" fmla="*/ 85725 h 619125"/>
                  <a:gd name="connsiteX15" fmla="*/ 141923 w 479107"/>
                  <a:gd name="connsiteY15" fmla="*/ 135255 h 619125"/>
                  <a:gd name="connsiteX16" fmla="*/ 104775 w 479107"/>
                  <a:gd name="connsiteY16" fmla="*/ 281940 h 619125"/>
                  <a:gd name="connsiteX17" fmla="*/ 104775 w 479107"/>
                  <a:gd name="connsiteY17" fmla="*/ 335280 h 619125"/>
                  <a:gd name="connsiteX18" fmla="*/ 140018 w 479107"/>
                  <a:gd name="connsiteY18" fmla="*/ 484823 h 619125"/>
                  <a:gd name="connsiteX19" fmla="*/ 242888 w 479107"/>
                  <a:gd name="connsiteY19" fmla="*/ 536258 h 619125"/>
                  <a:gd name="connsiteX20" fmla="*/ 335280 w 479107"/>
                  <a:gd name="connsiteY20" fmla="*/ 508635 h 619125"/>
                  <a:gd name="connsiteX21" fmla="*/ 374333 w 479107"/>
                  <a:gd name="connsiteY21" fmla="*/ 416243 h 619125"/>
                  <a:gd name="connsiteX22" fmla="*/ 479108 w 479107"/>
                  <a:gd name="connsiteY22" fmla="*/ 416243 h 619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79107" h="619125">
                    <a:moveTo>
                      <a:pt x="479108" y="414338"/>
                    </a:moveTo>
                    <a:cubicBezTo>
                      <a:pt x="473393" y="479108"/>
                      <a:pt x="449580" y="528638"/>
                      <a:pt x="407670" y="564833"/>
                    </a:cubicBezTo>
                    <a:cubicBezTo>
                      <a:pt x="366713" y="601028"/>
                      <a:pt x="311468" y="619125"/>
                      <a:pt x="242888" y="619125"/>
                    </a:cubicBezTo>
                    <a:cubicBezTo>
                      <a:pt x="195263" y="619125"/>
                      <a:pt x="152400" y="607695"/>
                      <a:pt x="116205" y="584835"/>
                    </a:cubicBezTo>
                    <a:cubicBezTo>
                      <a:pt x="79058" y="561975"/>
                      <a:pt x="50483" y="529590"/>
                      <a:pt x="31433" y="487680"/>
                    </a:cubicBezTo>
                    <a:cubicBezTo>
                      <a:pt x="11430" y="445770"/>
                      <a:pt x="953" y="397193"/>
                      <a:pt x="0" y="341948"/>
                    </a:cubicBezTo>
                    <a:lnTo>
                      <a:pt x="0" y="285750"/>
                    </a:lnTo>
                    <a:cubicBezTo>
                      <a:pt x="0" y="228600"/>
                      <a:pt x="10478" y="179070"/>
                      <a:pt x="30480" y="135255"/>
                    </a:cubicBezTo>
                    <a:cubicBezTo>
                      <a:pt x="50483" y="92393"/>
                      <a:pt x="79058" y="58103"/>
                      <a:pt x="117158" y="35243"/>
                    </a:cubicBezTo>
                    <a:cubicBezTo>
                      <a:pt x="154305" y="11430"/>
                      <a:pt x="198120" y="0"/>
                      <a:pt x="247650" y="0"/>
                    </a:cubicBezTo>
                    <a:cubicBezTo>
                      <a:pt x="314325" y="0"/>
                      <a:pt x="367665" y="18098"/>
                      <a:pt x="408623" y="54293"/>
                    </a:cubicBezTo>
                    <a:cubicBezTo>
                      <a:pt x="449580" y="90488"/>
                      <a:pt x="472440" y="140970"/>
                      <a:pt x="479108" y="207645"/>
                    </a:cubicBezTo>
                    <a:lnTo>
                      <a:pt x="374333" y="207645"/>
                    </a:lnTo>
                    <a:cubicBezTo>
                      <a:pt x="369570" y="164783"/>
                      <a:pt x="357188" y="133350"/>
                      <a:pt x="336233" y="114300"/>
                    </a:cubicBezTo>
                    <a:cubicBezTo>
                      <a:pt x="316230" y="95250"/>
                      <a:pt x="285750" y="85725"/>
                      <a:pt x="246698" y="85725"/>
                    </a:cubicBezTo>
                    <a:cubicBezTo>
                      <a:pt x="200978" y="85725"/>
                      <a:pt x="165735" y="101918"/>
                      <a:pt x="141923" y="135255"/>
                    </a:cubicBezTo>
                    <a:cubicBezTo>
                      <a:pt x="117158" y="168593"/>
                      <a:pt x="104775" y="217170"/>
                      <a:pt x="104775" y="281940"/>
                    </a:cubicBezTo>
                    <a:lnTo>
                      <a:pt x="104775" y="335280"/>
                    </a:lnTo>
                    <a:cubicBezTo>
                      <a:pt x="104775" y="400050"/>
                      <a:pt x="116205" y="450533"/>
                      <a:pt x="140018" y="484823"/>
                    </a:cubicBezTo>
                    <a:cubicBezTo>
                      <a:pt x="162878" y="519113"/>
                      <a:pt x="197168" y="536258"/>
                      <a:pt x="242888" y="536258"/>
                    </a:cubicBezTo>
                    <a:cubicBezTo>
                      <a:pt x="283845" y="536258"/>
                      <a:pt x="315278" y="526733"/>
                      <a:pt x="335280" y="508635"/>
                    </a:cubicBezTo>
                    <a:cubicBezTo>
                      <a:pt x="356235" y="490538"/>
                      <a:pt x="368618" y="459105"/>
                      <a:pt x="374333" y="416243"/>
                    </a:cubicBezTo>
                    <a:lnTo>
                      <a:pt x="479108" y="41624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15E94950-1F67-40B7-8E18-F81020678CD0}"/>
                  </a:ext>
                </a:extLst>
              </p:cNvPr>
              <p:cNvSpPr/>
              <p:nvPr/>
            </p:nvSpPr>
            <p:spPr>
              <a:xfrm>
                <a:off x="4839652" y="3119437"/>
                <a:ext cx="500062" cy="619125"/>
              </a:xfrm>
              <a:custGeom>
                <a:avLst/>
                <a:gdLst>
                  <a:gd name="connsiteX0" fmla="*/ 500063 w 500062"/>
                  <a:gd name="connsiteY0" fmla="*/ 325755 h 619125"/>
                  <a:gd name="connsiteX1" fmla="*/ 469583 w 500062"/>
                  <a:gd name="connsiteY1" fmla="*/ 481013 h 619125"/>
                  <a:gd name="connsiteX2" fmla="*/ 381953 w 500062"/>
                  <a:gd name="connsiteY2" fmla="*/ 583883 h 619125"/>
                  <a:gd name="connsiteX3" fmla="*/ 250508 w 500062"/>
                  <a:gd name="connsiteY3" fmla="*/ 619125 h 619125"/>
                  <a:gd name="connsiteX4" fmla="*/ 120015 w 500062"/>
                  <a:gd name="connsiteY4" fmla="*/ 582930 h 619125"/>
                  <a:gd name="connsiteX5" fmla="*/ 31433 w 500062"/>
                  <a:gd name="connsiteY5" fmla="*/ 481013 h 619125"/>
                  <a:gd name="connsiteX6" fmla="*/ 0 w 500062"/>
                  <a:gd name="connsiteY6" fmla="*/ 328613 h 619125"/>
                  <a:gd name="connsiteX7" fmla="*/ 0 w 500062"/>
                  <a:gd name="connsiteY7" fmla="*/ 294323 h 619125"/>
                  <a:gd name="connsiteX8" fmla="*/ 31433 w 500062"/>
                  <a:gd name="connsiteY8" fmla="*/ 139065 h 619125"/>
                  <a:gd name="connsiteX9" fmla="*/ 120015 w 500062"/>
                  <a:gd name="connsiteY9" fmla="*/ 36195 h 619125"/>
                  <a:gd name="connsiteX10" fmla="*/ 250508 w 500062"/>
                  <a:gd name="connsiteY10" fmla="*/ 0 h 619125"/>
                  <a:gd name="connsiteX11" fmla="*/ 381000 w 500062"/>
                  <a:gd name="connsiteY11" fmla="*/ 35243 h 619125"/>
                  <a:gd name="connsiteX12" fmla="*/ 468630 w 500062"/>
                  <a:gd name="connsiteY12" fmla="*/ 137160 h 619125"/>
                  <a:gd name="connsiteX13" fmla="*/ 500063 w 500062"/>
                  <a:gd name="connsiteY13" fmla="*/ 291465 h 619125"/>
                  <a:gd name="connsiteX14" fmla="*/ 500063 w 500062"/>
                  <a:gd name="connsiteY14" fmla="*/ 325755 h 619125"/>
                  <a:gd name="connsiteX15" fmla="*/ 395288 w 500062"/>
                  <a:gd name="connsiteY15" fmla="*/ 294323 h 619125"/>
                  <a:gd name="connsiteX16" fmla="*/ 357188 w 500062"/>
                  <a:gd name="connsiteY16" fmla="*/ 140970 h 619125"/>
                  <a:gd name="connsiteX17" fmla="*/ 250508 w 500062"/>
                  <a:gd name="connsiteY17" fmla="*/ 86678 h 619125"/>
                  <a:gd name="connsiteX18" fmla="*/ 144780 w 500062"/>
                  <a:gd name="connsiteY18" fmla="*/ 140018 h 619125"/>
                  <a:gd name="connsiteX19" fmla="*/ 105727 w 500062"/>
                  <a:gd name="connsiteY19" fmla="*/ 290513 h 619125"/>
                  <a:gd name="connsiteX20" fmla="*/ 105727 w 500062"/>
                  <a:gd name="connsiteY20" fmla="*/ 325755 h 619125"/>
                  <a:gd name="connsiteX21" fmla="*/ 144780 w 500062"/>
                  <a:gd name="connsiteY21" fmla="*/ 479108 h 619125"/>
                  <a:gd name="connsiteX22" fmla="*/ 252413 w 500062"/>
                  <a:gd name="connsiteY22" fmla="*/ 533400 h 619125"/>
                  <a:gd name="connsiteX23" fmla="*/ 359093 w 500062"/>
                  <a:gd name="connsiteY23" fmla="*/ 480060 h 619125"/>
                  <a:gd name="connsiteX24" fmla="*/ 396240 w 500062"/>
                  <a:gd name="connsiteY24" fmla="*/ 324803 h 619125"/>
                  <a:gd name="connsiteX25" fmla="*/ 396240 w 500062"/>
                  <a:gd name="connsiteY25" fmla="*/ 294323 h 619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00062" h="619125">
                    <a:moveTo>
                      <a:pt x="500063" y="325755"/>
                    </a:moveTo>
                    <a:cubicBezTo>
                      <a:pt x="500063" y="384810"/>
                      <a:pt x="489585" y="436245"/>
                      <a:pt x="469583" y="481013"/>
                    </a:cubicBezTo>
                    <a:cubicBezTo>
                      <a:pt x="449580" y="525780"/>
                      <a:pt x="420053" y="560070"/>
                      <a:pt x="381953" y="583883"/>
                    </a:cubicBezTo>
                    <a:cubicBezTo>
                      <a:pt x="343853" y="607695"/>
                      <a:pt x="300038" y="619125"/>
                      <a:pt x="250508" y="619125"/>
                    </a:cubicBezTo>
                    <a:cubicBezTo>
                      <a:pt x="201930" y="619125"/>
                      <a:pt x="158115" y="606743"/>
                      <a:pt x="120015" y="582930"/>
                    </a:cubicBezTo>
                    <a:cubicBezTo>
                      <a:pt x="81915" y="559118"/>
                      <a:pt x="52388" y="524828"/>
                      <a:pt x="31433" y="481013"/>
                    </a:cubicBezTo>
                    <a:cubicBezTo>
                      <a:pt x="10478" y="437198"/>
                      <a:pt x="0" y="385763"/>
                      <a:pt x="0" y="328613"/>
                    </a:cubicBezTo>
                    <a:lnTo>
                      <a:pt x="0" y="294323"/>
                    </a:lnTo>
                    <a:cubicBezTo>
                      <a:pt x="0" y="235268"/>
                      <a:pt x="10478" y="183833"/>
                      <a:pt x="31433" y="139065"/>
                    </a:cubicBezTo>
                    <a:cubicBezTo>
                      <a:pt x="52388" y="94298"/>
                      <a:pt x="81915" y="60008"/>
                      <a:pt x="120015" y="36195"/>
                    </a:cubicBezTo>
                    <a:cubicBezTo>
                      <a:pt x="158115" y="12383"/>
                      <a:pt x="201930" y="0"/>
                      <a:pt x="250508" y="0"/>
                    </a:cubicBezTo>
                    <a:cubicBezTo>
                      <a:pt x="300038" y="0"/>
                      <a:pt x="342900" y="11430"/>
                      <a:pt x="381000" y="35243"/>
                    </a:cubicBezTo>
                    <a:cubicBezTo>
                      <a:pt x="419100" y="59055"/>
                      <a:pt x="448628" y="92393"/>
                      <a:pt x="468630" y="137160"/>
                    </a:cubicBezTo>
                    <a:cubicBezTo>
                      <a:pt x="489585" y="180975"/>
                      <a:pt x="500063" y="233363"/>
                      <a:pt x="500063" y="291465"/>
                    </a:cubicBezTo>
                    <a:lnTo>
                      <a:pt x="500063" y="325755"/>
                    </a:lnTo>
                    <a:close/>
                    <a:moveTo>
                      <a:pt x="395288" y="294323"/>
                    </a:moveTo>
                    <a:cubicBezTo>
                      <a:pt x="395288" y="227648"/>
                      <a:pt x="382905" y="176213"/>
                      <a:pt x="357188" y="140970"/>
                    </a:cubicBezTo>
                    <a:cubicBezTo>
                      <a:pt x="332423" y="104775"/>
                      <a:pt x="296228" y="86678"/>
                      <a:pt x="250508" y="86678"/>
                    </a:cubicBezTo>
                    <a:cubicBezTo>
                      <a:pt x="204788" y="86678"/>
                      <a:pt x="169545" y="104775"/>
                      <a:pt x="144780" y="140018"/>
                    </a:cubicBezTo>
                    <a:cubicBezTo>
                      <a:pt x="119063" y="175260"/>
                      <a:pt x="106680" y="225743"/>
                      <a:pt x="105727" y="290513"/>
                    </a:cubicBezTo>
                    <a:lnTo>
                      <a:pt x="105727" y="325755"/>
                    </a:lnTo>
                    <a:cubicBezTo>
                      <a:pt x="105727" y="392430"/>
                      <a:pt x="119063" y="442913"/>
                      <a:pt x="144780" y="479108"/>
                    </a:cubicBezTo>
                    <a:cubicBezTo>
                      <a:pt x="170498" y="515303"/>
                      <a:pt x="206693" y="533400"/>
                      <a:pt x="252413" y="533400"/>
                    </a:cubicBezTo>
                    <a:cubicBezTo>
                      <a:pt x="299085" y="533400"/>
                      <a:pt x="334328" y="515303"/>
                      <a:pt x="359093" y="480060"/>
                    </a:cubicBezTo>
                    <a:cubicBezTo>
                      <a:pt x="383858" y="444818"/>
                      <a:pt x="396240" y="393383"/>
                      <a:pt x="396240" y="324803"/>
                    </a:cubicBezTo>
                    <a:lnTo>
                      <a:pt x="396240" y="29432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687AB80-83C6-437C-BF16-7CBA3AFC23B5}"/>
                  </a:ext>
                </a:extLst>
              </p:cNvPr>
              <p:cNvSpPr/>
              <p:nvPr/>
            </p:nvSpPr>
            <p:spPr>
              <a:xfrm>
                <a:off x="5380672" y="3128009"/>
                <a:ext cx="534352" cy="602932"/>
              </a:xfrm>
              <a:custGeom>
                <a:avLst/>
                <a:gdLst>
                  <a:gd name="connsiteX0" fmla="*/ 266700 w 534352"/>
                  <a:gd name="connsiteY0" fmla="*/ 471488 h 602932"/>
                  <a:gd name="connsiteX1" fmla="*/ 420053 w 534352"/>
                  <a:gd name="connsiteY1" fmla="*/ 0 h 602932"/>
                  <a:gd name="connsiteX2" fmla="*/ 534353 w 534352"/>
                  <a:gd name="connsiteY2" fmla="*/ 0 h 602932"/>
                  <a:gd name="connsiteX3" fmla="*/ 317182 w 534352"/>
                  <a:gd name="connsiteY3" fmla="*/ 602933 h 602932"/>
                  <a:gd name="connsiteX4" fmla="*/ 216218 w 534352"/>
                  <a:gd name="connsiteY4" fmla="*/ 602933 h 602932"/>
                  <a:gd name="connsiteX5" fmla="*/ 0 w 534352"/>
                  <a:gd name="connsiteY5" fmla="*/ 0 h 602932"/>
                  <a:gd name="connsiteX6" fmla="*/ 114300 w 534352"/>
                  <a:gd name="connsiteY6" fmla="*/ 0 h 602932"/>
                  <a:gd name="connsiteX7" fmla="*/ 266700 w 534352"/>
                  <a:gd name="connsiteY7" fmla="*/ 471488 h 602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4352" h="602932">
                    <a:moveTo>
                      <a:pt x="266700" y="471488"/>
                    </a:moveTo>
                    <a:lnTo>
                      <a:pt x="420053" y="0"/>
                    </a:lnTo>
                    <a:lnTo>
                      <a:pt x="534353" y="0"/>
                    </a:lnTo>
                    <a:lnTo>
                      <a:pt x="317182" y="602933"/>
                    </a:lnTo>
                    <a:lnTo>
                      <a:pt x="216218" y="602933"/>
                    </a:lnTo>
                    <a:lnTo>
                      <a:pt x="0" y="0"/>
                    </a:lnTo>
                    <a:lnTo>
                      <a:pt x="114300" y="0"/>
                    </a:lnTo>
                    <a:lnTo>
                      <a:pt x="266700" y="47148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C78F631F-4D55-4999-85DD-95534595E787}"/>
                  </a:ext>
                </a:extLst>
              </p:cNvPr>
              <p:cNvSpPr/>
              <p:nvPr/>
            </p:nvSpPr>
            <p:spPr>
              <a:xfrm>
                <a:off x="5989320" y="3128009"/>
                <a:ext cx="104775" cy="601979"/>
              </a:xfrm>
              <a:custGeom>
                <a:avLst/>
                <a:gdLst>
                  <a:gd name="connsiteX0" fmla="*/ 104775 w 104775"/>
                  <a:gd name="connsiteY0" fmla="*/ 601980 h 601979"/>
                  <a:gd name="connsiteX1" fmla="*/ 0 w 104775"/>
                  <a:gd name="connsiteY1" fmla="*/ 601980 h 601979"/>
                  <a:gd name="connsiteX2" fmla="*/ 0 w 104775"/>
                  <a:gd name="connsiteY2" fmla="*/ 0 h 601979"/>
                  <a:gd name="connsiteX3" fmla="*/ 104775 w 104775"/>
                  <a:gd name="connsiteY3" fmla="*/ 0 h 601979"/>
                  <a:gd name="connsiteX4" fmla="*/ 104775 w 104775"/>
                  <a:gd name="connsiteY4" fmla="*/ 601980 h 601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" h="601979">
                    <a:moveTo>
                      <a:pt x="104775" y="601980"/>
                    </a:moveTo>
                    <a:lnTo>
                      <a:pt x="0" y="601980"/>
                    </a:lnTo>
                    <a:lnTo>
                      <a:pt x="0" y="0"/>
                    </a:lnTo>
                    <a:lnTo>
                      <a:pt x="104775" y="0"/>
                    </a:lnTo>
                    <a:lnTo>
                      <a:pt x="104775" y="60198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E92F0BCE-785B-459A-B4E5-DB383B311BA0}"/>
                  </a:ext>
                </a:extLst>
              </p:cNvPr>
              <p:cNvSpPr/>
              <p:nvPr/>
            </p:nvSpPr>
            <p:spPr>
              <a:xfrm>
                <a:off x="6222682" y="3128009"/>
                <a:ext cx="450532" cy="601979"/>
              </a:xfrm>
              <a:custGeom>
                <a:avLst/>
                <a:gdLst>
                  <a:gd name="connsiteX0" fmla="*/ 0 w 450532"/>
                  <a:gd name="connsiteY0" fmla="*/ 601980 h 601979"/>
                  <a:gd name="connsiteX1" fmla="*/ 0 w 450532"/>
                  <a:gd name="connsiteY1" fmla="*/ 0 h 601979"/>
                  <a:gd name="connsiteX2" fmla="*/ 178117 w 450532"/>
                  <a:gd name="connsiteY2" fmla="*/ 0 h 601979"/>
                  <a:gd name="connsiteX3" fmla="*/ 320040 w 450532"/>
                  <a:gd name="connsiteY3" fmla="*/ 35243 h 601979"/>
                  <a:gd name="connsiteX4" fmla="*/ 416242 w 450532"/>
                  <a:gd name="connsiteY4" fmla="*/ 136208 h 601979"/>
                  <a:gd name="connsiteX5" fmla="*/ 450533 w 450532"/>
                  <a:gd name="connsiteY5" fmla="*/ 285750 h 601979"/>
                  <a:gd name="connsiteX6" fmla="*/ 450533 w 450532"/>
                  <a:gd name="connsiteY6" fmla="*/ 316230 h 601979"/>
                  <a:gd name="connsiteX7" fmla="*/ 416242 w 450532"/>
                  <a:gd name="connsiteY7" fmla="*/ 466725 h 601979"/>
                  <a:gd name="connsiteX8" fmla="*/ 319088 w 450532"/>
                  <a:gd name="connsiteY8" fmla="*/ 566738 h 601979"/>
                  <a:gd name="connsiteX9" fmla="*/ 174308 w 450532"/>
                  <a:gd name="connsiteY9" fmla="*/ 601980 h 601979"/>
                  <a:gd name="connsiteX10" fmla="*/ 0 w 450532"/>
                  <a:gd name="connsiteY10" fmla="*/ 601980 h 601979"/>
                  <a:gd name="connsiteX11" fmla="*/ 104775 w 450532"/>
                  <a:gd name="connsiteY11" fmla="*/ 83820 h 601979"/>
                  <a:gd name="connsiteX12" fmla="*/ 104775 w 450532"/>
                  <a:gd name="connsiteY12" fmla="*/ 518160 h 601979"/>
                  <a:gd name="connsiteX13" fmla="*/ 173355 w 450532"/>
                  <a:gd name="connsiteY13" fmla="*/ 518160 h 601979"/>
                  <a:gd name="connsiteX14" fmla="*/ 300038 w 450532"/>
                  <a:gd name="connsiteY14" fmla="*/ 466725 h 601979"/>
                  <a:gd name="connsiteX15" fmla="*/ 344805 w 450532"/>
                  <a:gd name="connsiteY15" fmla="*/ 319088 h 601979"/>
                  <a:gd name="connsiteX16" fmla="*/ 344805 w 450532"/>
                  <a:gd name="connsiteY16" fmla="*/ 285750 h 601979"/>
                  <a:gd name="connsiteX17" fmla="*/ 301942 w 450532"/>
                  <a:gd name="connsiteY17" fmla="*/ 136208 h 601979"/>
                  <a:gd name="connsiteX18" fmla="*/ 178117 w 450532"/>
                  <a:gd name="connsiteY18" fmla="*/ 84773 h 601979"/>
                  <a:gd name="connsiteX19" fmla="*/ 104775 w 450532"/>
                  <a:gd name="connsiteY19" fmla="*/ 84773 h 601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50532" h="601979">
                    <a:moveTo>
                      <a:pt x="0" y="601980"/>
                    </a:moveTo>
                    <a:lnTo>
                      <a:pt x="0" y="0"/>
                    </a:lnTo>
                    <a:lnTo>
                      <a:pt x="178117" y="0"/>
                    </a:lnTo>
                    <a:cubicBezTo>
                      <a:pt x="231458" y="0"/>
                      <a:pt x="279083" y="11430"/>
                      <a:pt x="320040" y="35243"/>
                    </a:cubicBezTo>
                    <a:cubicBezTo>
                      <a:pt x="360997" y="59055"/>
                      <a:pt x="393383" y="92393"/>
                      <a:pt x="416242" y="136208"/>
                    </a:cubicBezTo>
                    <a:cubicBezTo>
                      <a:pt x="439102" y="180023"/>
                      <a:pt x="450533" y="229553"/>
                      <a:pt x="450533" y="285750"/>
                    </a:cubicBezTo>
                    <a:lnTo>
                      <a:pt x="450533" y="316230"/>
                    </a:lnTo>
                    <a:cubicBezTo>
                      <a:pt x="450533" y="373380"/>
                      <a:pt x="439102" y="423863"/>
                      <a:pt x="416242" y="466725"/>
                    </a:cubicBezTo>
                    <a:cubicBezTo>
                      <a:pt x="393383" y="509588"/>
                      <a:pt x="360997" y="543878"/>
                      <a:pt x="319088" y="566738"/>
                    </a:cubicBezTo>
                    <a:cubicBezTo>
                      <a:pt x="277177" y="590550"/>
                      <a:pt x="228600" y="601980"/>
                      <a:pt x="174308" y="601980"/>
                    </a:cubicBezTo>
                    <a:lnTo>
                      <a:pt x="0" y="601980"/>
                    </a:lnTo>
                    <a:close/>
                    <a:moveTo>
                      <a:pt x="104775" y="83820"/>
                    </a:moveTo>
                    <a:lnTo>
                      <a:pt x="104775" y="518160"/>
                    </a:lnTo>
                    <a:lnTo>
                      <a:pt x="173355" y="518160"/>
                    </a:lnTo>
                    <a:cubicBezTo>
                      <a:pt x="228600" y="518160"/>
                      <a:pt x="270510" y="501015"/>
                      <a:pt x="300038" y="466725"/>
                    </a:cubicBezTo>
                    <a:cubicBezTo>
                      <a:pt x="329565" y="432435"/>
                      <a:pt x="344805" y="382905"/>
                      <a:pt x="344805" y="319088"/>
                    </a:cubicBezTo>
                    <a:lnTo>
                      <a:pt x="344805" y="285750"/>
                    </a:lnTo>
                    <a:cubicBezTo>
                      <a:pt x="344805" y="220028"/>
                      <a:pt x="330517" y="170498"/>
                      <a:pt x="301942" y="136208"/>
                    </a:cubicBezTo>
                    <a:cubicBezTo>
                      <a:pt x="273367" y="101918"/>
                      <a:pt x="232410" y="84773"/>
                      <a:pt x="178117" y="84773"/>
                    </a:cubicBezTo>
                    <a:lnTo>
                      <a:pt x="104775" y="847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85F6C9C5-6856-4660-944C-78D26B0EF217}"/>
                  </a:ext>
                </a:extLst>
              </p:cNvPr>
              <p:cNvSpPr/>
              <p:nvPr/>
            </p:nvSpPr>
            <p:spPr>
              <a:xfrm>
                <a:off x="6744652" y="3433762"/>
                <a:ext cx="217169" cy="80962"/>
              </a:xfrm>
              <a:custGeom>
                <a:avLst/>
                <a:gdLst>
                  <a:gd name="connsiteX0" fmla="*/ 217170 w 217169"/>
                  <a:gd name="connsiteY0" fmla="*/ 80963 h 80962"/>
                  <a:gd name="connsiteX1" fmla="*/ 0 w 217169"/>
                  <a:gd name="connsiteY1" fmla="*/ 80963 h 80962"/>
                  <a:gd name="connsiteX2" fmla="*/ 0 w 217169"/>
                  <a:gd name="connsiteY2" fmla="*/ 0 h 80962"/>
                  <a:gd name="connsiteX3" fmla="*/ 217170 w 217169"/>
                  <a:gd name="connsiteY3" fmla="*/ 0 h 80962"/>
                  <a:gd name="connsiteX4" fmla="*/ 217170 w 217169"/>
                  <a:gd name="connsiteY4" fmla="*/ 80963 h 80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169" h="80962">
                    <a:moveTo>
                      <a:pt x="217170" y="80963"/>
                    </a:moveTo>
                    <a:lnTo>
                      <a:pt x="0" y="80963"/>
                    </a:lnTo>
                    <a:lnTo>
                      <a:pt x="0" y="0"/>
                    </a:lnTo>
                    <a:lnTo>
                      <a:pt x="217170" y="0"/>
                    </a:lnTo>
                    <a:lnTo>
                      <a:pt x="217170" y="8096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FCA6B623-6B9A-4A67-80ED-284BC22DA394}"/>
                  </a:ext>
                </a:extLst>
              </p:cNvPr>
              <p:cNvSpPr/>
              <p:nvPr/>
            </p:nvSpPr>
            <p:spPr>
              <a:xfrm>
                <a:off x="7062787" y="3125152"/>
                <a:ext cx="247650" cy="604837"/>
              </a:xfrm>
              <a:custGeom>
                <a:avLst/>
                <a:gdLst>
                  <a:gd name="connsiteX0" fmla="*/ 247650 w 247650"/>
                  <a:gd name="connsiteY0" fmla="*/ 604838 h 604837"/>
                  <a:gd name="connsiteX1" fmla="*/ 147638 w 247650"/>
                  <a:gd name="connsiteY1" fmla="*/ 604838 h 604837"/>
                  <a:gd name="connsiteX2" fmla="*/ 147638 w 247650"/>
                  <a:gd name="connsiteY2" fmla="*/ 120968 h 604837"/>
                  <a:gd name="connsiteX3" fmla="*/ 0 w 247650"/>
                  <a:gd name="connsiteY3" fmla="*/ 171450 h 604837"/>
                  <a:gd name="connsiteX4" fmla="*/ 0 w 247650"/>
                  <a:gd name="connsiteY4" fmla="*/ 86678 h 604837"/>
                  <a:gd name="connsiteX5" fmla="*/ 235268 w 247650"/>
                  <a:gd name="connsiteY5" fmla="*/ 0 h 604837"/>
                  <a:gd name="connsiteX6" fmla="*/ 247650 w 247650"/>
                  <a:gd name="connsiteY6" fmla="*/ 0 h 604837"/>
                  <a:gd name="connsiteX7" fmla="*/ 247650 w 247650"/>
                  <a:gd name="connsiteY7" fmla="*/ 604838 h 604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7650" h="604837">
                    <a:moveTo>
                      <a:pt x="247650" y="604838"/>
                    </a:moveTo>
                    <a:lnTo>
                      <a:pt x="147638" y="604838"/>
                    </a:lnTo>
                    <a:lnTo>
                      <a:pt x="147638" y="120968"/>
                    </a:lnTo>
                    <a:lnTo>
                      <a:pt x="0" y="171450"/>
                    </a:lnTo>
                    <a:lnTo>
                      <a:pt x="0" y="86678"/>
                    </a:lnTo>
                    <a:lnTo>
                      <a:pt x="235268" y="0"/>
                    </a:lnTo>
                    <a:lnTo>
                      <a:pt x="247650" y="0"/>
                    </a:lnTo>
                    <a:lnTo>
                      <a:pt x="247650" y="60483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468957CF-EB99-49EA-A696-30E4275A54B3}"/>
                  </a:ext>
                </a:extLst>
              </p:cNvPr>
              <p:cNvSpPr/>
              <p:nvPr/>
            </p:nvSpPr>
            <p:spPr>
              <a:xfrm>
                <a:off x="7513319" y="3120389"/>
                <a:ext cx="393382" cy="613409"/>
              </a:xfrm>
              <a:custGeom>
                <a:avLst/>
                <a:gdLst>
                  <a:gd name="connsiteX0" fmla="*/ 292418 w 393382"/>
                  <a:gd name="connsiteY0" fmla="*/ 358140 h 613409"/>
                  <a:gd name="connsiteX1" fmla="*/ 174308 w 393382"/>
                  <a:gd name="connsiteY1" fmla="*/ 411480 h 613409"/>
                  <a:gd name="connsiteX2" fmla="*/ 47625 w 393382"/>
                  <a:gd name="connsiteY2" fmla="*/ 356235 h 613409"/>
                  <a:gd name="connsiteX3" fmla="*/ 0 w 393382"/>
                  <a:gd name="connsiteY3" fmla="*/ 209550 h 613409"/>
                  <a:gd name="connsiteX4" fmla="*/ 23813 w 393382"/>
                  <a:gd name="connsiteY4" fmla="*/ 101918 h 613409"/>
                  <a:gd name="connsiteX5" fmla="*/ 92393 w 393382"/>
                  <a:gd name="connsiteY5" fmla="*/ 26670 h 613409"/>
                  <a:gd name="connsiteX6" fmla="*/ 195263 w 393382"/>
                  <a:gd name="connsiteY6" fmla="*/ 0 h 613409"/>
                  <a:gd name="connsiteX7" fmla="*/ 340043 w 393382"/>
                  <a:gd name="connsiteY7" fmla="*/ 67628 h 613409"/>
                  <a:gd name="connsiteX8" fmla="*/ 393383 w 393382"/>
                  <a:gd name="connsiteY8" fmla="*/ 249555 h 613409"/>
                  <a:gd name="connsiteX9" fmla="*/ 393383 w 393382"/>
                  <a:gd name="connsiteY9" fmla="*/ 278130 h 613409"/>
                  <a:gd name="connsiteX10" fmla="*/ 320040 w 393382"/>
                  <a:gd name="connsiteY10" fmla="*/ 526733 h 613409"/>
                  <a:gd name="connsiteX11" fmla="*/ 100013 w 393382"/>
                  <a:gd name="connsiteY11" fmla="*/ 613410 h 613409"/>
                  <a:gd name="connsiteX12" fmla="*/ 87630 w 393382"/>
                  <a:gd name="connsiteY12" fmla="*/ 613410 h 613409"/>
                  <a:gd name="connsiteX13" fmla="*/ 87630 w 393382"/>
                  <a:gd name="connsiteY13" fmla="*/ 530543 h 613409"/>
                  <a:gd name="connsiteX14" fmla="*/ 101918 w 393382"/>
                  <a:gd name="connsiteY14" fmla="*/ 530543 h 613409"/>
                  <a:gd name="connsiteX15" fmla="*/ 238125 w 393382"/>
                  <a:gd name="connsiteY15" fmla="*/ 487680 h 613409"/>
                  <a:gd name="connsiteX16" fmla="*/ 292418 w 393382"/>
                  <a:gd name="connsiteY16" fmla="*/ 358140 h 613409"/>
                  <a:gd name="connsiteX17" fmla="*/ 195263 w 393382"/>
                  <a:gd name="connsiteY17" fmla="*/ 332423 h 613409"/>
                  <a:gd name="connsiteX18" fmla="*/ 252413 w 393382"/>
                  <a:gd name="connsiteY18" fmla="*/ 315278 h 613409"/>
                  <a:gd name="connsiteX19" fmla="*/ 293370 w 393382"/>
                  <a:gd name="connsiteY19" fmla="*/ 267653 h 613409"/>
                  <a:gd name="connsiteX20" fmla="*/ 293370 w 393382"/>
                  <a:gd name="connsiteY20" fmla="*/ 227648 h 613409"/>
                  <a:gd name="connsiteX21" fmla="*/ 265748 w 393382"/>
                  <a:gd name="connsiteY21" fmla="*/ 120015 h 613409"/>
                  <a:gd name="connsiteX22" fmla="*/ 195263 w 393382"/>
                  <a:gd name="connsiteY22" fmla="*/ 79058 h 613409"/>
                  <a:gd name="connsiteX23" fmla="*/ 125730 w 393382"/>
                  <a:gd name="connsiteY23" fmla="*/ 115253 h 613409"/>
                  <a:gd name="connsiteX24" fmla="*/ 100013 w 393382"/>
                  <a:gd name="connsiteY24" fmla="*/ 205740 h 613409"/>
                  <a:gd name="connsiteX25" fmla="*/ 125730 w 393382"/>
                  <a:gd name="connsiteY25" fmla="*/ 297180 h 613409"/>
                  <a:gd name="connsiteX26" fmla="*/ 195263 w 393382"/>
                  <a:gd name="connsiteY26" fmla="*/ 332423 h 613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93382" h="613409">
                    <a:moveTo>
                      <a:pt x="292418" y="358140"/>
                    </a:moveTo>
                    <a:cubicBezTo>
                      <a:pt x="259080" y="393383"/>
                      <a:pt x="219075" y="411480"/>
                      <a:pt x="174308" y="411480"/>
                    </a:cubicBezTo>
                    <a:cubicBezTo>
                      <a:pt x="120968" y="411480"/>
                      <a:pt x="79058" y="393383"/>
                      <a:pt x="47625" y="356235"/>
                    </a:cubicBezTo>
                    <a:cubicBezTo>
                      <a:pt x="16193" y="319088"/>
                      <a:pt x="0" y="270510"/>
                      <a:pt x="0" y="209550"/>
                    </a:cubicBezTo>
                    <a:cubicBezTo>
                      <a:pt x="0" y="169545"/>
                      <a:pt x="7620" y="133350"/>
                      <a:pt x="23813" y="101918"/>
                    </a:cubicBezTo>
                    <a:cubicBezTo>
                      <a:pt x="40005" y="69533"/>
                      <a:pt x="62865" y="44768"/>
                      <a:pt x="92393" y="26670"/>
                    </a:cubicBezTo>
                    <a:cubicBezTo>
                      <a:pt x="121920" y="8573"/>
                      <a:pt x="156210" y="0"/>
                      <a:pt x="195263" y="0"/>
                    </a:cubicBezTo>
                    <a:cubicBezTo>
                      <a:pt x="256223" y="0"/>
                      <a:pt x="303848" y="22860"/>
                      <a:pt x="340043" y="67628"/>
                    </a:cubicBezTo>
                    <a:cubicBezTo>
                      <a:pt x="375285" y="113348"/>
                      <a:pt x="393383" y="173355"/>
                      <a:pt x="393383" y="249555"/>
                    </a:cubicBezTo>
                    <a:lnTo>
                      <a:pt x="393383" y="278130"/>
                    </a:lnTo>
                    <a:cubicBezTo>
                      <a:pt x="393383" y="386715"/>
                      <a:pt x="368618" y="469583"/>
                      <a:pt x="320040" y="526733"/>
                    </a:cubicBezTo>
                    <a:cubicBezTo>
                      <a:pt x="270510" y="583883"/>
                      <a:pt x="198120" y="612458"/>
                      <a:pt x="100013" y="613410"/>
                    </a:cubicBezTo>
                    <a:lnTo>
                      <a:pt x="87630" y="613410"/>
                    </a:lnTo>
                    <a:lnTo>
                      <a:pt x="87630" y="530543"/>
                    </a:lnTo>
                    <a:lnTo>
                      <a:pt x="101918" y="530543"/>
                    </a:lnTo>
                    <a:cubicBezTo>
                      <a:pt x="160973" y="529590"/>
                      <a:pt x="206693" y="515303"/>
                      <a:pt x="238125" y="487680"/>
                    </a:cubicBezTo>
                    <a:cubicBezTo>
                      <a:pt x="270510" y="459105"/>
                      <a:pt x="288608" y="416243"/>
                      <a:pt x="292418" y="358140"/>
                    </a:cubicBezTo>
                    <a:close/>
                    <a:moveTo>
                      <a:pt x="195263" y="332423"/>
                    </a:moveTo>
                    <a:cubicBezTo>
                      <a:pt x="215265" y="332423"/>
                      <a:pt x="234315" y="326708"/>
                      <a:pt x="252413" y="315278"/>
                    </a:cubicBezTo>
                    <a:cubicBezTo>
                      <a:pt x="270510" y="303848"/>
                      <a:pt x="283845" y="287655"/>
                      <a:pt x="293370" y="267653"/>
                    </a:cubicBezTo>
                    <a:lnTo>
                      <a:pt x="293370" y="227648"/>
                    </a:lnTo>
                    <a:cubicBezTo>
                      <a:pt x="293370" y="182880"/>
                      <a:pt x="283845" y="147638"/>
                      <a:pt x="265748" y="120015"/>
                    </a:cubicBezTo>
                    <a:cubicBezTo>
                      <a:pt x="247650" y="93345"/>
                      <a:pt x="223838" y="79058"/>
                      <a:pt x="195263" y="79058"/>
                    </a:cubicBezTo>
                    <a:cubicBezTo>
                      <a:pt x="166688" y="79058"/>
                      <a:pt x="142875" y="91440"/>
                      <a:pt x="125730" y="115253"/>
                    </a:cubicBezTo>
                    <a:cubicBezTo>
                      <a:pt x="108585" y="139065"/>
                      <a:pt x="100013" y="169545"/>
                      <a:pt x="100013" y="205740"/>
                    </a:cubicBezTo>
                    <a:cubicBezTo>
                      <a:pt x="100013" y="243840"/>
                      <a:pt x="108585" y="274320"/>
                      <a:pt x="125730" y="297180"/>
                    </a:cubicBezTo>
                    <a:cubicBezTo>
                      <a:pt x="142875" y="320040"/>
                      <a:pt x="166688" y="332423"/>
                      <a:pt x="195263" y="3324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ECEDFCD0-0891-4DDB-AA0C-F6F7F3945D0D}"/>
              </a:ext>
            </a:extLst>
          </p:cNvPr>
          <p:cNvSpPr txBox="1"/>
          <p:nvPr userDrawn="1"/>
        </p:nvSpPr>
        <p:spPr>
          <a:xfrm>
            <a:off x="9695935" y="155417"/>
            <a:ext cx="21547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itchFamily="2" charset="77"/>
              </a:rPr>
              <a:t>Date Range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: </a:t>
            </a:r>
            <a:r>
              <a:rPr lang="en-US" sz="1200" b="1" dirty="0">
                <a:solidFill>
                  <a:schemeClr val="accent6"/>
                </a:solidFill>
                <a:latin typeface="Montserrat" pitchFamily="2" charset="77"/>
              </a:rPr>
              <a:t>Q1</a:t>
            </a:r>
            <a:r>
              <a:rPr lang="en-US" sz="1200" dirty="0">
                <a:solidFill>
                  <a:schemeClr val="accent6"/>
                </a:solidFill>
                <a:latin typeface="Montserrat" pitchFamily="2" charset="77"/>
              </a:rPr>
              <a:t> Jan ~ Mar </a:t>
            </a:r>
          </a:p>
        </p:txBody>
      </p:sp>
    </p:spTree>
    <p:extLst>
      <p:ext uri="{BB962C8B-B14F-4D97-AF65-F5344CB8AC3E}">
        <p14:creationId xmlns:p14="http://schemas.microsoft.com/office/powerpoint/2010/main" val="3418915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AD7BB0D-C1EE-401C-9123-BD725F5FF5FA}"/>
              </a:ext>
            </a:extLst>
          </p:cNvPr>
          <p:cNvSpPr/>
          <p:nvPr userDrawn="1"/>
        </p:nvSpPr>
        <p:spPr>
          <a:xfrm>
            <a:off x="0" y="1"/>
            <a:ext cx="12192000" cy="6241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50800" dir="5400000" algn="l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429D33-DAA1-4D46-8F20-0E58FB218D4D}"/>
              </a:ext>
            </a:extLst>
          </p:cNvPr>
          <p:cNvSpPr txBox="1"/>
          <p:nvPr userDrawn="1"/>
        </p:nvSpPr>
        <p:spPr>
          <a:xfrm>
            <a:off x="9695935" y="155417"/>
            <a:ext cx="21739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itchFamily="2" charset="77"/>
              </a:rPr>
              <a:t>Date Range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: </a:t>
            </a:r>
            <a:r>
              <a:rPr lang="en-US" sz="1200" b="1" dirty="0">
                <a:solidFill>
                  <a:schemeClr val="accent6"/>
                </a:solidFill>
                <a:latin typeface="Montserrat" pitchFamily="2" charset="77"/>
              </a:rPr>
              <a:t>Q2</a:t>
            </a:r>
            <a:r>
              <a:rPr lang="en-US" sz="1200" dirty="0">
                <a:solidFill>
                  <a:schemeClr val="accent6"/>
                </a:solidFill>
                <a:latin typeface="Montserrat" pitchFamily="2" charset="77"/>
              </a:rPr>
              <a:t> Apr ~ Jun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95A216E-933B-4BC1-AC12-17DCA0D2203B}"/>
              </a:ext>
            </a:extLst>
          </p:cNvPr>
          <p:cNvGrpSpPr/>
          <p:nvPr userDrawn="1"/>
        </p:nvGrpSpPr>
        <p:grpSpPr>
          <a:xfrm>
            <a:off x="228034" y="142172"/>
            <a:ext cx="2034765" cy="339773"/>
            <a:chOff x="153017" y="6426348"/>
            <a:chExt cx="1810031" cy="302246"/>
          </a:xfrm>
        </p:grpSpPr>
        <p:grpSp>
          <p:nvGrpSpPr>
            <p:cNvPr id="21" name="Graphic 2">
              <a:extLst>
                <a:ext uri="{FF2B5EF4-FFF2-40B4-BE49-F238E27FC236}">
                  <a16:creationId xmlns:a16="http://schemas.microsoft.com/office/drawing/2014/main" id="{34411B05-121B-4E66-874D-8209CA46D176}"/>
                </a:ext>
              </a:extLst>
            </p:cNvPr>
            <p:cNvGrpSpPr/>
            <p:nvPr/>
          </p:nvGrpSpPr>
          <p:grpSpPr>
            <a:xfrm>
              <a:off x="153017" y="6426348"/>
              <a:ext cx="789276" cy="289697"/>
              <a:chOff x="6642101" y="1556362"/>
              <a:chExt cx="1903411" cy="698630"/>
            </a:xfrm>
            <a:solidFill>
              <a:schemeClr val="accent1"/>
            </a:solidFill>
          </p:grpSpPr>
          <p:sp>
            <p:nvSpPr>
              <p:cNvPr id="32" name="Freeform 4">
                <a:extLst>
                  <a:ext uri="{FF2B5EF4-FFF2-40B4-BE49-F238E27FC236}">
                    <a16:creationId xmlns:a16="http://schemas.microsoft.com/office/drawing/2014/main" id="{D0549067-D43B-4ED7-952B-61CD4C2249A0}"/>
                  </a:ext>
                </a:extLst>
              </p:cNvPr>
              <p:cNvSpPr/>
              <p:nvPr/>
            </p:nvSpPr>
            <p:spPr>
              <a:xfrm>
                <a:off x="6642101" y="1556362"/>
                <a:ext cx="406346" cy="698630"/>
              </a:xfrm>
              <a:custGeom>
                <a:avLst/>
                <a:gdLst>
                  <a:gd name="connsiteX0" fmla="*/ 299413 w 406346"/>
                  <a:gd name="connsiteY0" fmla="*/ 325790 h 698630"/>
                  <a:gd name="connsiteX1" fmla="*/ 299413 w 406346"/>
                  <a:gd name="connsiteY1" fmla="*/ 142578 h 698630"/>
                  <a:gd name="connsiteX2" fmla="*/ 399217 w 406346"/>
                  <a:gd name="connsiteY2" fmla="*/ 142578 h 698630"/>
                  <a:gd name="connsiteX3" fmla="*/ 399217 w 406346"/>
                  <a:gd name="connsiteY3" fmla="*/ 499021 h 698630"/>
                  <a:gd name="connsiteX4" fmla="*/ 199609 w 406346"/>
                  <a:gd name="connsiteY4" fmla="*/ 698630 h 698630"/>
                  <a:gd name="connsiteX5" fmla="*/ 0 w 406346"/>
                  <a:gd name="connsiteY5" fmla="*/ 499021 h 698630"/>
                  <a:gd name="connsiteX6" fmla="*/ 199609 w 406346"/>
                  <a:gd name="connsiteY6" fmla="*/ 299413 h 698630"/>
                  <a:gd name="connsiteX7" fmla="*/ 299413 w 406346"/>
                  <a:gd name="connsiteY7" fmla="*/ 325790 h 698630"/>
                  <a:gd name="connsiteX8" fmla="*/ 199609 w 406346"/>
                  <a:gd name="connsiteY8" fmla="*/ 598826 h 698630"/>
                  <a:gd name="connsiteX9" fmla="*/ 299413 w 406346"/>
                  <a:gd name="connsiteY9" fmla="*/ 499021 h 698630"/>
                  <a:gd name="connsiteX10" fmla="*/ 199609 w 406346"/>
                  <a:gd name="connsiteY10" fmla="*/ 399217 h 698630"/>
                  <a:gd name="connsiteX11" fmla="*/ 99804 w 406346"/>
                  <a:gd name="connsiteY11" fmla="*/ 499021 h 698630"/>
                  <a:gd name="connsiteX12" fmla="*/ 199609 w 406346"/>
                  <a:gd name="connsiteY12" fmla="*/ 598826 h 698630"/>
                  <a:gd name="connsiteX13" fmla="*/ 349315 w 406346"/>
                  <a:gd name="connsiteY13" fmla="*/ 114062 h 698630"/>
                  <a:gd name="connsiteX14" fmla="*/ 292284 w 406346"/>
                  <a:gd name="connsiteY14" fmla="*/ 57031 h 698630"/>
                  <a:gd name="connsiteX15" fmla="*/ 349315 w 406346"/>
                  <a:gd name="connsiteY15" fmla="*/ 0 h 698630"/>
                  <a:gd name="connsiteX16" fmla="*/ 406346 w 406346"/>
                  <a:gd name="connsiteY16" fmla="*/ 57031 h 698630"/>
                  <a:gd name="connsiteX17" fmla="*/ 349315 w 406346"/>
                  <a:gd name="connsiteY17" fmla="*/ 114062 h 698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06346" h="698630">
                    <a:moveTo>
                      <a:pt x="299413" y="325790"/>
                    </a:moveTo>
                    <a:lnTo>
                      <a:pt x="299413" y="142578"/>
                    </a:lnTo>
                    <a:lnTo>
                      <a:pt x="399217" y="142578"/>
                    </a:lnTo>
                    <a:lnTo>
                      <a:pt x="399217" y="499021"/>
                    </a:lnTo>
                    <a:cubicBezTo>
                      <a:pt x="399217" y="609519"/>
                      <a:pt x="310106" y="698630"/>
                      <a:pt x="199609" y="698630"/>
                    </a:cubicBezTo>
                    <a:cubicBezTo>
                      <a:pt x="89111" y="698630"/>
                      <a:pt x="0" y="609519"/>
                      <a:pt x="0" y="499021"/>
                    </a:cubicBezTo>
                    <a:cubicBezTo>
                      <a:pt x="0" y="388524"/>
                      <a:pt x="89111" y="299413"/>
                      <a:pt x="199609" y="299413"/>
                    </a:cubicBezTo>
                    <a:cubicBezTo>
                      <a:pt x="235966" y="299413"/>
                      <a:pt x="270185" y="309393"/>
                      <a:pt x="299413" y="325790"/>
                    </a:cubicBezTo>
                    <a:close/>
                    <a:moveTo>
                      <a:pt x="199609" y="598826"/>
                    </a:moveTo>
                    <a:cubicBezTo>
                      <a:pt x="254501" y="598826"/>
                      <a:pt x="299413" y="553914"/>
                      <a:pt x="299413" y="499021"/>
                    </a:cubicBezTo>
                    <a:cubicBezTo>
                      <a:pt x="299413" y="444129"/>
                      <a:pt x="254501" y="399217"/>
                      <a:pt x="199609" y="399217"/>
                    </a:cubicBezTo>
                    <a:cubicBezTo>
                      <a:pt x="144716" y="399217"/>
                      <a:pt x="99804" y="444129"/>
                      <a:pt x="99804" y="499021"/>
                    </a:cubicBezTo>
                    <a:cubicBezTo>
                      <a:pt x="99804" y="553914"/>
                      <a:pt x="144716" y="598826"/>
                      <a:pt x="199609" y="598826"/>
                    </a:cubicBezTo>
                    <a:close/>
                    <a:moveTo>
                      <a:pt x="349315" y="114062"/>
                    </a:moveTo>
                    <a:cubicBezTo>
                      <a:pt x="317948" y="114062"/>
                      <a:pt x="292284" y="88398"/>
                      <a:pt x="292284" y="57031"/>
                    </a:cubicBezTo>
                    <a:cubicBezTo>
                      <a:pt x="292284" y="25664"/>
                      <a:pt x="317948" y="0"/>
                      <a:pt x="349315" y="0"/>
                    </a:cubicBezTo>
                    <a:cubicBezTo>
                      <a:pt x="380682" y="0"/>
                      <a:pt x="406346" y="25664"/>
                      <a:pt x="406346" y="57031"/>
                    </a:cubicBezTo>
                    <a:cubicBezTo>
                      <a:pt x="406346" y="88398"/>
                      <a:pt x="380682" y="114062"/>
                      <a:pt x="349315" y="114062"/>
                    </a:cubicBezTo>
                    <a:close/>
                  </a:path>
                </a:pathLst>
              </a:custGeom>
              <a:solidFill>
                <a:srgbClr val="19B5FE"/>
              </a:solidFill>
              <a:ln w="70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6">
                <a:extLst>
                  <a:ext uri="{FF2B5EF4-FFF2-40B4-BE49-F238E27FC236}">
                    <a16:creationId xmlns:a16="http://schemas.microsoft.com/office/drawing/2014/main" id="{86520BEE-DAC7-4825-BD70-1790ED8E44A7}"/>
                  </a:ext>
                </a:extLst>
              </p:cNvPr>
              <p:cNvSpPr/>
              <p:nvPr/>
            </p:nvSpPr>
            <p:spPr>
              <a:xfrm>
                <a:off x="7091220" y="1699652"/>
                <a:ext cx="1454291" cy="551775"/>
              </a:xfrm>
              <a:custGeom>
                <a:avLst/>
                <a:gdLst>
                  <a:gd name="connsiteX0" fmla="*/ 300126 w 1454291"/>
                  <a:gd name="connsiteY0" fmla="*/ 170380 h 551775"/>
                  <a:gd name="connsiteX1" fmla="*/ 409198 w 1454291"/>
                  <a:gd name="connsiteY1" fmla="*/ 170380 h 551775"/>
                  <a:gd name="connsiteX2" fmla="*/ 409198 w 1454291"/>
                  <a:gd name="connsiteY2" fmla="*/ 546072 h 551775"/>
                  <a:gd name="connsiteX3" fmla="*/ 305116 w 1454291"/>
                  <a:gd name="connsiteY3" fmla="*/ 546072 h 551775"/>
                  <a:gd name="connsiteX4" fmla="*/ 305116 w 1454291"/>
                  <a:gd name="connsiteY4" fmla="*/ 502586 h 551775"/>
                  <a:gd name="connsiteX5" fmla="*/ 187490 w 1454291"/>
                  <a:gd name="connsiteY5" fmla="*/ 551775 h 551775"/>
                  <a:gd name="connsiteX6" fmla="*/ 0 w 1454291"/>
                  <a:gd name="connsiteY6" fmla="*/ 358583 h 551775"/>
                  <a:gd name="connsiteX7" fmla="*/ 188202 w 1454291"/>
                  <a:gd name="connsiteY7" fmla="*/ 165390 h 551775"/>
                  <a:gd name="connsiteX8" fmla="*/ 300839 w 1454291"/>
                  <a:gd name="connsiteY8" fmla="*/ 211015 h 551775"/>
                  <a:gd name="connsiteX9" fmla="*/ 300839 w 1454291"/>
                  <a:gd name="connsiteY9" fmla="*/ 170380 h 551775"/>
                  <a:gd name="connsiteX10" fmla="*/ 189628 w 1454291"/>
                  <a:gd name="connsiteY10" fmla="*/ 454110 h 551775"/>
                  <a:gd name="connsiteX11" fmla="*/ 285155 w 1454291"/>
                  <a:gd name="connsiteY11" fmla="*/ 358583 h 551775"/>
                  <a:gd name="connsiteX12" fmla="*/ 189628 w 1454291"/>
                  <a:gd name="connsiteY12" fmla="*/ 263056 h 551775"/>
                  <a:gd name="connsiteX13" fmla="*/ 93388 w 1454291"/>
                  <a:gd name="connsiteY13" fmla="*/ 358583 h 551775"/>
                  <a:gd name="connsiteX14" fmla="*/ 189628 w 1454291"/>
                  <a:gd name="connsiteY14" fmla="*/ 454110 h 551775"/>
                  <a:gd name="connsiteX15" fmla="*/ 636609 w 1454291"/>
                  <a:gd name="connsiteY15" fmla="*/ 551775 h 551775"/>
                  <a:gd name="connsiteX16" fmla="*/ 474071 w 1454291"/>
                  <a:gd name="connsiteY16" fmla="*/ 511141 h 551775"/>
                  <a:gd name="connsiteX17" fmla="*/ 510428 w 1454291"/>
                  <a:gd name="connsiteY17" fmla="*/ 432723 h 551775"/>
                  <a:gd name="connsiteX18" fmla="*/ 640886 w 1454291"/>
                  <a:gd name="connsiteY18" fmla="*/ 469080 h 551775"/>
                  <a:gd name="connsiteX19" fmla="*/ 710037 w 1454291"/>
                  <a:gd name="connsiteY19" fmla="*/ 434862 h 551775"/>
                  <a:gd name="connsiteX20" fmla="*/ 482625 w 1454291"/>
                  <a:gd name="connsiteY20" fmla="*/ 285868 h 551775"/>
                  <a:gd name="connsiteX21" fmla="*/ 656570 w 1454291"/>
                  <a:gd name="connsiteY21" fmla="*/ 163964 h 551775"/>
                  <a:gd name="connsiteX22" fmla="*/ 801286 w 1454291"/>
                  <a:gd name="connsiteY22" fmla="*/ 196757 h 551775"/>
                  <a:gd name="connsiteX23" fmla="*/ 764929 w 1454291"/>
                  <a:gd name="connsiteY23" fmla="*/ 274462 h 551775"/>
                  <a:gd name="connsiteX24" fmla="*/ 656570 w 1454291"/>
                  <a:gd name="connsiteY24" fmla="*/ 246659 h 551775"/>
                  <a:gd name="connsiteX25" fmla="*/ 586707 w 1454291"/>
                  <a:gd name="connsiteY25" fmla="*/ 281591 h 551775"/>
                  <a:gd name="connsiteX26" fmla="*/ 814118 w 1454291"/>
                  <a:gd name="connsiteY26" fmla="*/ 432010 h 551775"/>
                  <a:gd name="connsiteX27" fmla="*/ 636609 w 1454291"/>
                  <a:gd name="connsiteY27" fmla="*/ 551775 h 551775"/>
                  <a:gd name="connsiteX28" fmla="*/ 1109254 w 1454291"/>
                  <a:gd name="connsiteY28" fmla="*/ 164677 h 551775"/>
                  <a:gd name="connsiteX29" fmla="*/ 1265376 w 1454291"/>
                  <a:gd name="connsiteY29" fmla="*/ 330780 h 551775"/>
                  <a:gd name="connsiteX30" fmla="*/ 1265376 w 1454291"/>
                  <a:gd name="connsiteY30" fmla="*/ 546072 h 551775"/>
                  <a:gd name="connsiteX31" fmla="*/ 1156304 w 1454291"/>
                  <a:gd name="connsiteY31" fmla="*/ 546072 h 551775"/>
                  <a:gd name="connsiteX32" fmla="*/ 1156304 w 1454291"/>
                  <a:gd name="connsiteY32" fmla="*/ 347889 h 551775"/>
                  <a:gd name="connsiteX33" fmla="*/ 1080025 w 1454291"/>
                  <a:gd name="connsiteY33" fmla="*/ 259491 h 551775"/>
                  <a:gd name="connsiteX34" fmla="*/ 990201 w 1454291"/>
                  <a:gd name="connsiteY34" fmla="*/ 360721 h 551775"/>
                  <a:gd name="connsiteX35" fmla="*/ 990201 w 1454291"/>
                  <a:gd name="connsiteY35" fmla="*/ 546785 h 551775"/>
                  <a:gd name="connsiteX36" fmla="*/ 881130 w 1454291"/>
                  <a:gd name="connsiteY36" fmla="*/ 546785 h 551775"/>
                  <a:gd name="connsiteX37" fmla="*/ 881130 w 1454291"/>
                  <a:gd name="connsiteY37" fmla="*/ 27803 h 551775"/>
                  <a:gd name="connsiteX38" fmla="*/ 990201 w 1454291"/>
                  <a:gd name="connsiteY38" fmla="*/ 27803 h 551775"/>
                  <a:gd name="connsiteX39" fmla="*/ 990201 w 1454291"/>
                  <a:gd name="connsiteY39" fmla="*/ 209589 h 551775"/>
                  <a:gd name="connsiteX40" fmla="*/ 1109254 w 1454291"/>
                  <a:gd name="connsiteY40" fmla="*/ 164677 h 551775"/>
                  <a:gd name="connsiteX41" fmla="*/ 1393696 w 1454291"/>
                  <a:gd name="connsiteY41" fmla="*/ 121191 h 551775"/>
                  <a:gd name="connsiteX42" fmla="*/ 1333101 w 1454291"/>
                  <a:gd name="connsiteY42" fmla="*/ 60595 h 551775"/>
                  <a:gd name="connsiteX43" fmla="*/ 1393696 w 1454291"/>
                  <a:gd name="connsiteY43" fmla="*/ 0 h 551775"/>
                  <a:gd name="connsiteX44" fmla="*/ 1454292 w 1454291"/>
                  <a:gd name="connsiteY44" fmla="*/ 58457 h 551775"/>
                  <a:gd name="connsiteX45" fmla="*/ 1393696 w 1454291"/>
                  <a:gd name="connsiteY45" fmla="*/ 121191 h 551775"/>
                  <a:gd name="connsiteX46" fmla="*/ 1340230 w 1454291"/>
                  <a:gd name="connsiteY46" fmla="*/ 546072 h 551775"/>
                  <a:gd name="connsiteX47" fmla="*/ 1340230 w 1454291"/>
                  <a:gd name="connsiteY47" fmla="*/ 170380 h 551775"/>
                  <a:gd name="connsiteX48" fmla="*/ 1449301 w 1454291"/>
                  <a:gd name="connsiteY48" fmla="*/ 170380 h 551775"/>
                  <a:gd name="connsiteX49" fmla="*/ 1449301 w 1454291"/>
                  <a:gd name="connsiteY49" fmla="*/ 546072 h 551775"/>
                  <a:gd name="connsiteX50" fmla="*/ 1340230 w 1454291"/>
                  <a:gd name="connsiteY50" fmla="*/ 546072 h 551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454291" h="551775">
                    <a:moveTo>
                      <a:pt x="300126" y="170380"/>
                    </a:moveTo>
                    <a:lnTo>
                      <a:pt x="409198" y="170380"/>
                    </a:lnTo>
                    <a:lnTo>
                      <a:pt x="409198" y="546072"/>
                    </a:lnTo>
                    <a:lnTo>
                      <a:pt x="305116" y="546072"/>
                    </a:lnTo>
                    <a:lnTo>
                      <a:pt x="305116" y="502586"/>
                    </a:lnTo>
                    <a:cubicBezTo>
                      <a:pt x="278026" y="535379"/>
                      <a:pt x="238105" y="551775"/>
                      <a:pt x="187490" y="551775"/>
                    </a:cubicBezTo>
                    <a:cubicBezTo>
                      <a:pt x="81982" y="551775"/>
                      <a:pt x="0" y="476209"/>
                      <a:pt x="0" y="358583"/>
                    </a:cubicBezTo>
                    <a:cubicBezTo>
                      <a:pt x="0" y="240956"/>
                      <a:pt x="81982" y="165390"/>
                      <a:pt x="188202" y="165390"/>
                    </a:cubicBezTo>
                    <a:cubicBezTo>
                      <a:pt x="234540" y="165390"/>
                      <a:pt x="273749" y="180361"/>
                      <a:pt x="300839" y="211015"/>
                    </a:cubicBezTo>
                    <a:lnTo>
                      <a:pt x="300839" y="170380"/>
                    </a:lnTo>
                    <a:close/>
                    <a:moveTo>
                      <a:pt x="189628" y="454110"/>
                    </a:moveTo>
                    <a:cubicBezTo>
                      <a:pt x="243095" y="454110"/>
                      <a:pt x="285155" y="418465"/>
                      <a:pt x="285155" y="358583"/>
                    </a:cubicBezTo>
                    <a:cubicBezTo>
                      <a:pt x="285155" y="298700"/>
                      <a:pt x="243095" y="263056"/>
                      <a:pt x="189628" y="263056"/>
                    </a:cubicBezTo>
                    <a:cubicBezTo>
                      <a:pt x="135449" y="263056"/>
                      <a:pt x="93388" y="298700"/>
                      <a:pt x="93388" y="358583"/>
                    </a:cubicBezTo>
                    <a:cubicBezTo>
                      <a:pt x="93388" y="418465"/>
                      <a:pt x="134736" y="454110"/>
                      <a:pt x="189628" y="454110"/>
                    </a:cubicBezTo>
                    <a:close/>
                    <a:moveTo>
                      <a:pt x="636609" y="551775"/>
                    </a:moveTo>
                    <a:cubicBezTo>
                      <a:pt x="573162" y="551775"/>
                      <a:pt x="509002" y="533953"/>
                      <a:pt x="474071" y="511141"/>
                    </a:cubicBezTo>
                    <a:lnTo>
                      <a:pt x="510428" y="432723"/>
                    </a:lnTo>
                    <a:cubicBezTo>
                      <a:pt x="543934" y="454110"/>
                      <a:pt x="595262" y="469080"/>
                      <a:pt x="640886" y="469080"/>
                    </a:cubicBezTo>
                    <a:cubicBezTo>
                      <a:pt x="691501" y="469080"/>
                      <a:pt x="710037" y="455535"/>
                      <a:pt x="710037" y="434862"/>
                    </a:cubicBezTo>
                    <a:cubicBezTo>
                      <a:pt x="710037" y="373553"/>
                      <a:pt x="482625" y="436287"/>
                      <a:pt x="482625" y="285868"/>
                    </a:cubicBezTo>
                    <a:cubicBezTo>
                      <a:pt x="482625" y="214579"/>
                      <a:pt x="546785" y="163964"/>
                      <a:pt x="656570" y="163964"/>
                    </a:cubicBezTo>
                    <a:cubicBezTo>
                      <a:pt x="708611" y="163964"/>
                      <a:pt x="765642" y="176083"/>
                      <a:pt x="801286" y="196757"/>
                    </a:cubicBezTo>
                    <a:lnTo>
                      <a:pt x="764929" y="274462"/>
                    </a:lnTo>
                    <a:cubicBezTo>
                      <a:pt x="727859" y="253788"/>
                      <a:pt x="690788" y="246659"/>
                      <a:pt x="656570" y="246659"/>
                    </a:cubicBezTo>
                    <a:cubicBezTo>
                      <a:pt x="607381" y="246659"/>
                      <a:pt x="586707" y="262343"/>
                      <a:pt x="586707" y="281591"/>
                    </a:cubicBezTo>
                    <a:cubicBezTo>
                      <a:pt x="586707" y="345751"/>
                      <a:pt x="814118" y="283729"/>
                      <a:pt x="814118" y="432010"/>
                    </a:cubicBezTo>
                    <a:cubicBezTo>
                      <a:pt x="814118" y="502586"/>
                      <a:pt x="749245" y="551775"/>
                      <a:pt x="636609" y="551775"/>
                    </a:cubicBezTo>
                    <a:close/>
                    <a:moveTo>
                      <a:pt x="1109254" y="164677"/>
                    </a:moveTo>
                    <a:cubicBezTo>
                      <a:pt x="1197652" y="164677"/>
                      <a:pt x="1265376" y="216718"/>
                      <a:pt x="1265376" y="330780"/>
                    </a:cubicBezTo>
                    <a:lnTo>
                      <a:pt x="1265376" y="546072"/>
                    </a:lnTo>
                    <a:lnTo>
                      <a:pt x="1156304" y="546072"/>
                    </a:lnTo>
                    <a:lnTo>
                      <a:pt x="1156304" y="347889"/>
                    </a:lnTo>
                    <a:cubicBezTo>
                      <a:pt x="1156304" y="287294"/>
                      <a:pt x="1128502" y="259491"/>
                      <a:pt x="1080025" y="259491"/>
                    </a:cubicBezTo>
                    <a:cubicBezTo>
                      <a:pt x="1027272" y="259491"/>
                      <a:pt x="990201" y="291571"/>
                      <a:pt x="990201" y="360721"/>
                    </a:cubicBezTo>
                    <a:lnTo>
                      <a:pt x="990201" y="546785"/>
                    </a:lnTo>
                    <a:lnTo>
                      <a:pt x="881130" y="546785"/>
                    </a:lnTo>
                    <a:lnTo>
                      <a:pt x="881130" y="27803"/>
                    </a:lnTo>
                    <a:lnTo>
                      <a:pt x="990201" y="27803"/>
                    </a:lnTo>
                    <a:lnTo>
                      <a:pt x="990201" y="209589"/>
                    </a:lnTo>
                    <a:cubicBezTo>
                      <a:pt x="1019430" y="180361"/>
                      <a:pt x="1061490" y="164677"/>
                      <a:pt x="1109254" y="164677"/>
                    </a:cubicBezTo>
                    <a:close/>
                    <a:moveTo>
                      <a:pt x="1393696" y="121191"/>
                    </a:moveTo>
                    <a:cubicBezTo>
                      <a:pt x="1357339" y="121191"/>
                      <a:pt x="1333101" y="94814"/>
                      <a:pt x="1333101" y="60595"/>
                    </a:cubicBezTo>
                    <a:cubicBezTo>
                      <a:pt x="1333101" y="26377"/>
                      <a:pt x="1357339" y="0"/>
                      <a:pt x="1393696" y="0"/>
                    </a:cubicBezTo>
                    <a:cubicBezTo>
                      <a:pt x="1430053" y="0"/>
                      <a:pt x="1454292" y="24951"/>
                      <a:pt x="1454292" y="58457"/>
                    </a:cubicBezTo>
                    <a:cubicBezTo>
                      <a:pt x="1454292" y="94101"/>
                      <a:pt x="1430053" y="121191"/>
                      <a:pt x="1393696" y="121191"/>
                    </a:cubicBezTo>
                    <a:close/>
                    <a:moveTo>
                      <a:pt x="1340230" y="546072"/>
                    </a:moveTo>
                    <a:lnTo>
                      <a:pt x="1340230" y="170380"/>
                    </a:lnTo>
                    <a:lnTo>
                      <a:pt x="1449301" y="170380"/>
                    </a:lnTo>
                    <a:lnTo>
                      <a:pt x="1449301" y="546072"/>
                    </a:lnTo>
                    <a:lnTo>
                      <a:pt x="1340230" y="546072"/>
                    </a:lnTo>
                    <a:close/>
                  </a:path>
                </a:pathLst>
              </a:custGeom>
              <a:solidFill>
                <a:schemeClr val="tx2"/>
              </a:solidFill>
              <a:ln w="70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 7">
                <a:extLst>
                  <a:ext uri="{FF2B5EF4-FFF2-40B4-BE49-F238E27FC236}">
                    <a16:creationId xmlns:a16="http://schemas.microsoft.com/office/drawing/2014/main" id="{F53573DE-3F41-4D79-9435-73918216291E}"/>
                  </a:ext>
                </a:extLst>
              </p:cNvPr>
              <p:cNvSpPr/>
              <p:nvPr/>
            </p:nvSpPr>
            <p:spPr>
              <a:xfrm>
                <a:off x="7076962" y="1622763"/>
                <a:ext cx="836930" cy="179723"/>
              </a:xfrm>
              <a:custGeom>
                <a:avLst/>
                <a:gdLst>
                  <a:gd name="connsiteX0" fmla="*/ 0 w 836930"/>
                  <a:gd name="connsiteY0" fmla="*/ 41245 h 179723"/>
                  <a:gd name="connsiteX1" fmla="*/ 201747 w 836930"/>
                  <a:gd name="connsiteY1" fmla="*/ 169565 h 179723"/>
                  <a:gd name="connsiteX2" fmla="*/ 270897 w 836930"/>
                  <a:gd name="connsiteY2" fmla="*/ 169565 h 179723"/>
                  <a:gd name="connsiteX3" fmla="*/ 345751 w 836930"/>
                  <a:gd name="connsiteY3" fmla="*/ 121801 h 179723"/>
                  <a:gd name="connsiteX4" fmla="*/ 420604 w 836930"/>
                  <a:gd name="connsiteY4" fmla="*/ 126079 h 179723"/>
                  <a:gd name="connsiteX5" fmla="*/ 456248 w 836930"/>
                  <a:gd name="connsiteY5" fmla="*/ 155307 h 179723"/>
                  <a:gd name="connsiteX6" fmla="*/ 541795 w 836930"/>
                  <a:gd name="connsiteY6" fmla="*/ 151030 h 179723"/>
                  <a:gd name="connsiteX7" fmla="*/ 675818 w 836930"/>
                  <a:gd name="connsiteY7" fmla="*/ 18432 h 179723"/>
                  <a:gd name="connsiteX8" fmla="*/ 753523 w 836930"/>
                  <a:gd name="connsiteY8" fmla="*/ 9165 h 179723"/>
                  <a:gd name="connsiteX9" fmla="*/ 836931 w 836930"/>
                  <a:gd name="connsiteY9" fmla="*/ 59067 h 17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36930" h="179723">
                    <a:moveTo>
                      <a:pt x="0" y="41245"/>
                    </a:moveTo>
                    <a:lnTo>
                      <a:pt x="201747" y="169565"/>
                    </a:lnTo>
                    <a:cubicBezTo>
                      <a:pt x="223134" y="183110"/>
                      <a:pt x="249511" y="183110"/>
                      <a:pt x="270897" y="169565"/>
                    </a:cubicBezTo>
                    <a:lnTo>
                      <a:pt x="345751" y="121801"/>
                    </a:lnTo>
                    <a:cubicBezTo>
                      <a:pt x="369276" y="106831"/>
                      <a:pt x="399217" y="108969"/>
                      <a:pt x="420604" y="126079"/>
                    </a:cubicBezTo>
                    <a:lnTo>
                      <a:pt x="456248" y="155307"/>
                    </a:lnTo>
                    <a:cubicBezTo>
                      <a:pt x="481912" y="175981"/>
                      <a:pt x="518983" y="174555"/>
                      <a:pt x="541795" y="151030"/>
                    </a:cubicBezTo>
                    <a:lnTo>
                      <a:pt x="675818" y="18432"/>
                    </a:lnTo>
                    <a:cubicBezTo>
                      <a:pt x="696492" y="-2241"/>
                      <a:pt x="728572" y="-5806"/>
                      <a:pt x="753523" y="9165"/>
                    </a:cubicBezTo>
                    <a:lnTo>
                      <a:pt x="836931" y="59067"/>
                    </a:lnTo>
                  </a:path>
                </a:pathLst>
              </a:custGeom>
              <a:noFill/>
              <a:ln w="22225" cap="rnd">
                <a:solidFill>
                  <a:srgbClr val="1E6DF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2" name="Freeform 29">
              <a:extLst>
                <a:ext uri="{FF2B5EF4-FFF2-40B4-BE49-F238E27FC236}">
                  <a16:creationId xmlns:a16="http://schemas.microsoft.com/office/drawing/2014/main" id="{9D0DD278-86B0-47FC-9042-8C60BE31170B}"/>
                </a:ext>
              </a:extLst>
            </p:cNvPr>
            <p:cNvSpPr/>
            <p:nvPr/>
          </p:nvSpPr>
          <p:spPr>
            <a:xfrm>
              <a:off x="984419" y="6479073"/>
              <a:ext cx="978629" cy="249521"/>
            </a:xfrm>
            <a:custGeom>
              <a:avLst/>
              <a:gdLst>
                <a:gd name="connsiteX0" fmla="*/ 32398 w 2360052"/>
                <a:gd name="connsiteY0" fmla="*/ 0 h 601742"/>
                <a:gd name="connsiteX1" fmla="*/ 2327654 w 2360052"/>
                <a:gd name="connsiteY1" fmla="*/ 0 h 601742"/>
                <a:gd name="connsiteX2" fmla="*/ 2360052 w 2360052"/>
                <a:gd name="connsiteY2" fmla="*/ 32398 h 601742"/>
                <a:gd name="connsiteX3" fmla="*/ 2360052 w 2360052"/>
                <a:gd name="connsiteY3" fmla="*/ 569344 h 601742"/>
                <a:gd name="connsiteX4" fmla="*/ 2327654 w 2360052"/>
                <a:gd name="connsiteY4" fmla="*/ 601742 h 601742"/>
                <a:gd name="connsiteX5" fmla="*/ 32398 w 2360052"/>
                <a:gd name="connsiteY5" fmla="*/ 601742 h 601742"/>
                <a:gd name="connsiteX6" fmla="*/ 0 w 2360052"/>
                <a:gd name="connsiteY6" fmla="*/ 569344 h 601742"/>
                <a:gd name="connsiteX7" fmla="*/ 0 w 2360052"/>
                <a:gd name="connsiteY7" fmla="*/ 32398 h 601742"/>
                <a:gd name="connsiteX8" fmla="*/ 32398 w 2360052"/>
                <a:gd name="connsiteY8" fmla="*/ 0 h 60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0052" h="601742">
                  <a:moveTo>
                    <a:pt x="32398" y="0"/>
                  </a:moveTo>
                  <a:lnTo>
                    <a:pt x="2327654" y="0"/>
                  </a:lnTo>
                  <a:cubicBezTo>
                    <a:pt x="2345547" y="0"/>
                    <a:pt x="2360052" y="14505"/>
                    <a:pt x="2360052" y="32398"/>
                  </a:cubicBezTo>
                  <a:lnTo>
                    <a:pt x="2360052" y="569344"/>
                  </a:lnTo>
                  <a:cubicBezTo>
                    <a:pt x="2360052" y="587237"/>
                    <a:pt x="2345547" y="601742"/>
                    <a:pt x="2327654" y="601742"/>
                  </a:cubicBezTo>
                  <a:lnTo>
                    <a:pt x="32398" y="601742"/>
                  </a:lnTo>
                  <a:cubicBezTo>
                    <a:pt x="14505" y="601742"/>
                    <a:pt x="0" y="587237"/>
                    <a:pt x="0" y="569344"/>
                  </a:cubicBezTo>
                  <a:lnTo>
                    <a:pt x="0" y="32398"/>
                  </a:lnTo>
                  <a:cubicBezTo>
                    <a:pt x="0" y="14505"/>
                    <a:pt x="14505" y="0"/>
                    <a:pt x="323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3" name="Graphic 5">
              <a:extLst>
                <a:ext uri="{FF2B5EF4-FFF2-40B4-BE49-F238E27FC236}">
                  <a16:creationId xmlns:a16="http://schemas.microsoft.com/office/drawing/2014/main" id="{8C78678E-C6FF-4111-BF0F-8770C08C4960}"/>
                </a:ext>
              </a:extLst>
            </p:cNvPr>
            <p:cNvGrpSpPr/>
            <p:nvPr/>
          </p:nvGrpSpPr>
          <p:grpSpPr>
            <a:xfrm>
              <a:off x="1107724" y="6541243"/>
              <a:ext cx="732019" cy="125181"/>
              <a:chOff x="4286250" y="3119437"/>
              <a:chExt cx="3620452" cy="619125"/>
            </a:xfrm>
            <a:solidFill>
              <a:srgbClr val="FBFCFD"/>
            </a:solidFill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09F3ADE4-F834-4662-8DD6-B8E22CA0F73B}"/>
                  </a:ext>
                </a:extLst>
              </p:cNvPr>
              <p:cNvSpPr/>
              <p:nvPr/>
            </p:nvSpPr>
            <p:spPr>
              <a:xfrm>
                <a:off x="4286250" y="3119437"/>
                <a:ext cx="479107" cy="619125"/>
              </a:xfrm>
              <a:custGeom>
                <a:avLst/>
                <a:gdLst>
                  <a:gd name="connsiteX0" fmla="*/ 479108 w 479107"/>
                  <a:gd name="connsiteY0" fmla="*/ 414338 h 619125"/>
                  <a:gd name="connsiteX1" fmla="*/ 407670 w 479107"/>
                  <a:gd name="connsiteY1" fmla="*/ 564833 h 619125"/>
                  <a:gd name="connsiteX2" fmla="*/ 242888 w 479107"/>
                  <a:gd name="connsiteY2" fmla="*/ 619125 h 619125"/>
                  <a:gd name="connsiteX3" fmla="*/ 116205 w 479107"/>
                  <a:gd name="connsiteY3" fmla="*/ 584835 h 619125"/>
                  <a:gd name="connsiteX4" fmla="*/ 31433 w 479107"/>
                  <a:gd name="connsiteY4" fmla="*/ 487680 h 619125"/>
                  <a:gd name="connsiteX5" fmla="*/ 0 w 479107"/>
                  <a:gd name="connsiteY5" fmla="*/ 341948 h 619125"/>
                  <a:gd name="connsiteX6" fmla="*/ 0 w 479107"/>
                  <a:gd name="connsiteY6" fmla="*/ 285750 h 619125"/>
                  <a:gd name="connsiteX7" fmla="*/ 30480 w 479107"/>
                  <a:gd name="connsiteY7" fmla="*/ 135255 h 619125"/>
                  <a:gd name="connsiteX8" fmla="*/ 117158 w 479107"/>
                  <a:gd name="connsiteY8" fmla="*/ 35243 h 619125"/>
                  <a:gd name="connsiteX9" fmla="*/ 247650 w 479107"/>
                  <a:gd name="connsiteY9" fmla="*/ 0 h 619125"/>
                  <a:gd name="connsiteX10" fmla="*/ 408623 w 479107"/>
                  <a:gd name="connsiteY10" fmla="*/ 54293 h 619125"/>
                  <a:gd name="connsiteX11" fmla="*/ 479108 w 479107"/>
                  <a:gd name="connsiteY11" fmla="*/ 207645 h 619125"/>
                  <a:gd name="connsiteX12" fmla="*/ 374333 w 479107"/>
                  <a:gd name="connsiteY12" fmla="*/ 207645 h 619125"/>
                  <a:gd name="connsiteX13" fmla="*/ 336233 w 479107"/>
                  <a:gd name="connsiteY13" fmla="*/ 114300 h 619125"/>
                  <a:gd name="connsiteX14" fmla="*/ 246698 w 479107"/>
                  <a:gd name="connsiteY14" fmla="*/ 85725 h 619125"/>
                  <a:gd name="connsiteX15" fmla="*/ 141923 w 479107"/>
                  <a:gd name="connsiteY15" fmla="*/ 135255 h 619125"/>
                  <a:gd name="connsiteX16" fmla="*/ 104775 w 479107"/>
                  <a:gd name="connsiteY16" fmla="*/ 281940 h 619125"/>
                  <a:gd name="connsiteX17" fmla="*/ 104775 w 479107"/>
                  <a:gd name="connsiteY17" fmla="*/ 335280 h 619125"/>
                  <a:gd name="connsiteX18" fmla="*/ 140018 w 479107"/>
                  <a:gd name="connsiteY18" fmla="*/ 484823 h 619125"/>
                  <a:gd name="connsiteX19" fmla="*/ 242888 w 479107"/>
                  <a:gd name="connsiteY19" fmla="*/ 536258 h 619125"/>
                  <a:gd name="connsiteX20" fmla="*/ 335280 w 479107"/>
                  <a:gd name="connsiteY20" fmla="*/ 508635 h 619125"/>
                  <a:gd name="connsiteX21" fmla="*/ 374333 w 479107"/>
                  <a:gd name="connsiteY21" fmla="*/ 416243 h 619125"/>
                  <a:gd name="connsiteX22" fmla="*/ 479108 w 479107"/>
                  <a:gd name="connsiteY22" fmla="*/ 416243 h 619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79107" h="619125">
                    <a:moveTo>
                      <a:pt x="479108" y="414338"/>
                    </a:moveTo>
                    <a:cubicBezTo>
                      <a:pt x="473393" y="479108"/>
                      <a:pt x="449580" y="528638"/>
                      <a:pt x="407670" y="564833"/>
                    </a:cubicBezTo>
                    <a:cubicBezTo>
                      <a:pt x="366713" y="601028"/>
                      <a:pt x="311468" y="619125"/>
                      <a:pt x="242888" y="619125"/>
                    </a:cubicBezTo>
                    <a:cubicBezTo>
                      <a:pt x="195263" y="619125"/>
                      <a:pt x="152400" y="607695"/>
                      <a:pt x="116205" y="584835"/>
                    </a:cubicBezTo>
                    <a:cubicBezTo>
                      <a:pt x="79058" y="561975"/>
                      <a:pt x="50483" y="529590"/>
                      <a:pt x="31433" y="487680"/>
                    </a:cubicBezTo>
                    <a:cubicBezTo>
                      <a:pt x="11430" y="445770"/>
                      <a:pt x="953" y="397193"/>
                      <a:pt x="0" y="341948"/>
                    </a:cubicBezTo>
                    <a:lnTo>
                      <a:pt x="0" y="285750"/>
                    </a:lnTo>
                    <a:cubicBezTo>
                      <a:pt x="0" y="228600"/>
                      <a:pt x="10478" y="179070"/>
                      <a:pt x="30480" y="135255"/>
                    </a:cubicBezTo>
                    <a:cubicBezTo>
                      <a:pt x="50483" y="92393"/>
                      <a:pt x="79058" y="58103"/>
                      <a:pt x="117158" y="35243"/>
                    </a:cubicBezTo>
                    <a:cubicBezTo>
                      <a:pt x="154305" y="11430"/>
                      <a:pt x="198120" y="0"/>
                      <a:pt x="247650" y="0"/>
                    </a:cubicBezTo>
                    <a:cubicBezTo>
                      <a:pt x="314325" y="0"/>
                      <a:pt x="367665" y="18098"/>
                      <a:pt x="408623" y="54293"/>
                    </a:cubicBezTo>
                    <a:cubicBezTo>
                      <a:pt x="449580" y="90488"/>
                      <a:pt x="472440" y="140970"/>
                      <a:pt x="479108" y="207645"/>
                    </a:cubicBezTo>
                    <a:lnTo>
                      <a:pt x="374333" y="207645"/>
                    </a:lnTo>
                    <a:cubicBezTo>
                      <a:pt x="369570" y="164783"/>
                      <a:pt x="357188" y="133350"/>
                      <a:pt x="336233" y="114300"/>
                    </a:cubicBezTo>
                    <a:cubicBezTo>
                      <a:pt x="316230" y="95250"/>
                      <a:pt x="285750" y="85725"/>
                      <a:pt x="246698" y="85725"/>
                    </a:cubicBezTo>
                    <a:cubicBezTo>
                      <a:pt x="200978" y="85725"/>
                      <a:pt x="165735" y="101918"/>
                      <a:pt x="141923" y="135255"/>
                    </a:cubicBezTo>
                    <a:cubicBezTo>
                      <a:pt x="117158" y="168593"/>
                      <a:pt x="104775" y="217170"/>
                      <a:pt x="104775" y="281940"/>
                    </a:cubicBezTo>
                    <a:lnTo>
                      <a:pt x="104775" y="335280"/>
                    </a:lnTo>
                    <a:cubicBezTo>
                      <a:pt x="104775" y="400050"/>
                      <a:pt x="116205" y="450533"/>
                      <a:pt x="140018" y="484823"/>
                    </a:cubicBezTo>
                    <a:cubicBezTo>
                      <a:pt x="162878" y="519113"/>
                      <a:pt x="197168" y="536258"/>
                      <a:pt x="242888" y="536258"/>
                    </a:cubicBezTo>
                    <a:cubicBezTo>
                      <a:pt x="283845" y="536258"/>
                      <a:pt x="315278" y="526733"/>
                      <a:pt x="335280" y="508635"/>
                    </a:cubicBezTo>
                    <a:cubicBezTo>
                      <a:pt x="356235" y="490538"/>
                      <a:pt x="368618" y="459105"/>
                      <a:pt x="374333" y="416243"/>
                    </a:cubicBezTo>
                    <a:lnTo>
                      <a:pt x="479108" y="41624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E6406BFB-0E98-452C-93AF-6B539551F2C7}"/>
                  </a:ext>
                </a:extLst>
              </p:cNvPr>
              <p:cNvSpPr/>
              <p:nvPr/>
            </p:nvSpPr>
            <p:spPr>
              <a:xfrm>
                <a:off x="4839652" y="3119437"/>
                <a:ext cx="500062" cy="619125"/>
              </a:xfrm>
              <a:custGeom>
                <a:avLst/>
                <a:gdLst>
                  <a:gd name="connsiteX0" fmla="*/ 500063 w 500062"/>
                  <a:gd name="connsiteY0" fmla="*/ 325755 h 619125"/>
                  <a:gd name="connsiteX1" fmla="*/ 469583 w 500062"/>
                  <a:gd name="connsiteY1" fmla="*/ 481013 h 619125"/>
                  <a:gd name="connsiteX2" fmla="*/ 381953 w 500062"/>
                  <a:gd name="connsiteY2" fmla="*/ 583883 h 619125"/>
                  <a:gd name="connsiteX3" fmla="*/ 250508 w 500062"/>
                  <a:gd name="connsiteY3" fmla="*/ 619125 h 619125"/>
                  <a:gd name="connsiteX4" fmla="*/ 120015 w 500062"/>
                  <a:gd name="connsiteY4" fmla="*/ 582930 h 619125"/>
                  <a:gd name="connsiteX5" fmla="*/ 31433 w 500062"/>
                  <a:gd name="connsiteY5" fmla="*/ 481013 h 619125"/>
                  <a:gd name="connsiteX6" fmla="*/ 0 w 500062"/>
                  <a:gd name="connsiteY6" fmla="*/ 328613 h 619125"/>
                  <a:gd name="connsiteX7" fmla="*/ 0 w 500062"/>
                  <a:gd name="connsiteY7" fmla="*/ 294323 h 619125"/>
                  <a:gd name="connsiteX8" fmla="*/ 31433 w 500062"/>
                  <a:gd name="connsiteY8" fmla="*/ 139065 h 619125"/>
                  <a:gd name="connsiteX9" fmla="*/ 120015 w 500062"/>
                  <a:gd name="connsiteY9" fmla="*/ 36195 h 619125"/>
                  <a:gd name="connsiteX10" fmla="*/ 250508 w 500062"/>
                  <a:gd name="connsiteY10" fmla="*/ 0 h 619125"/>
                  <a:gd name="connsiteX11" fmla="*/ 381000 w 500062"/>
                  <a:gd name="connsiteY11" fmla="*/ 35243 h 619125"/>
                  <a:gd name="connsiteX12" fmla="*/ 468630 w 500062"/>
                  <a:gd name="connsiteY12" fmla="*/ 137160 h 619125"/>
                  <a:gd name="connsiteX13" fmla="*/ 500063 w 500062"/>
                  <a:gd name="connsiteY13" fmla="*/ 291465 h 619125"/>
                  <a:gd name="connsiteX14" fmla="*/ 500063 w 500062"/>
                  <a:gd name="connsiteY14" fmla="*/ 325755 h 619125"/>
                  <a:gd name="connsiteX15" fmla="*/ 395288 w 500062"/>
                  <a:gd name="connsiteY15" fmla="*/ 294323 h 619125"/>
                  <a:gd name="connsiteX16" fmla="*/ 357188 w 500062"/>
                  <a:gd name="connsiteY16" fmla="*/ 140970 h 619125"/>
                  <a:gd name="connsiteX17" fmla="*/ 250508 w 500062"/>
                  <a:gd name="connsiteY17" fmla="*/ 86678 h 619125"/>
                  <a:gd name="connsiteX18" fmla="*/ 144780 w 500062"/>
                  <a:gd name="connsiteY18" fmla="*/ 140018 h 619125"/>
                  <a:gd name="connsiteX19" fmla="*/ 105727 w 500062"/>
                  <a:gd name="connsiteY19" fmla="*/ 290513 h 619125"/>
                  <a:gd name="connsiteX20" fmla="*/ 105727 w 500062"/>
                  <a:gd name="connsiteY20" fmla="*/ 325755 h 619125"/>
                  <a:gd name="connsiteX21" fmla="*/ 144780 w 500062"/>
                  <a:gd name="connsiteY21" fmla="*/ 479108 h 619125"/>
                  <a:gd name="connsiteX22" fmla="*/ 252413 w 500062"/>
                  <a:gd name="connsiteY22" fmla="*/ 533400 h 619125"/>
                  <a:gd name="connsiteX23" fmla="*/ 359093 w 500062"/>
                  <a:gd name="connsiteY23" fmla="*/ 480060 h 619125"/>
                  <a:gd name="connsiteX24" fmla="*/ 396240 w 500062"/>
                  <a:gd name="connsiteY24" fmla="*/ 324803 h 619125"/>
                  <a:gd name="connsiteX25" fmla="*/ 396240 w 500062"/>
                  <a:gd name="connsiteY25" fmla="*/ 294323 h 619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00062" h="619125">
                    <a:moveTo>
                      <a:pt x="500063" y="325755"/>
                    </a:moveTo>
                    <a:cubicBezTo>
                      <a:pt x="500063" y="384810"/>
                      <a:pt x="489585" y="436245"/>
                      <a:pt x="469583" y="481013"/>
                    </a:cubicBezTo>
                    <a:cubicBezTo>
                      <a:pt x="449580" y="525780"/>
                      <a:pt x="420053" y="560070"/>
                      <a:pt x="381953" y="583883"/>
                    </a:cubicBezTo>
                    <a:cubicBezTo>
                      <a:pt x="343853" y="607695"/>
                      <a:pt x="300038" y="619125"/>
                      <a:pt x="250508" y="619125"/>
                    </a:cubicBezTo>
                    <a:cubicBezTo>
                      <a:pt x="201930" y="619125"/>
                      <a:pt x="158115" y="606743"/>
                      <a:pt x="120015" y="582930"/>
                    </a:cubicBezTo>
                    <a:cubicBezTo>
                      <a:pt x="81915" y="559118"/>
                      <a:pt x="52388" y="524828"/>
                      <a:pt x="31433" y="481013"/>
                    </a:cubicBezTo>
                    <a:cubicBezTo>
                      <a:pt x="10478" y="437198"/>
                      <a:pt x="0" y="385763"/>
                      <a:pt x="0" y="328613"/>
                    </a:cubicBezTo>
                    <a:lnTo>
                      <a:pt x="0" y="294323"/>
                    </a:lnTo>
                    <a:cubicBezTo>
                      <a:pt x="0" y="235268"/>
                      <a:pt x="10478" y="183833"/>
                      <a:pt x="31433" y="139065"/>
                    </a:cubicBezTo>
                    <a:cubicBezTo>
                      <a:pt x="52388" y="94298"/>
                      <a:pt x="81915" y="60008"/>
                      <a:pt x="120015" y="36195"/>
                    </a:cubicBezTo>
                    <a:cubicBezTo>
                      <a:pt x="158115" y="12383"/>
                      <a:pt x="201930" y="0"/>
                      <a:pt x="250508" y="0"/>
                    </a:cubicBezTo>
                    <a:cubicBezTo>
                      <a:pt x="300038" y="0"/>
                      <a:pt x="342900" y="11430"/>
                      <a:pt x="381000" y="35243"/>
                    </a:cubicBezTo>
                    <a:cubicBezTo>
                      <a:pt x="419100" y="59055"/>
                      <a:pt x="448628" y="92393"/>
                      <a:pt x="468630" y="137160"/>
                    </a:cubicBezTo>
                    <a:cubicBezTo>
                      <a:pt x="489585" y="180975"/>
                      <a:pt x="500063" y="233363"/>
                      <a:pt x="500063" y="291465"/>
                    </a:cubicBezTo>
                    <a:lnTo>
                      <a:pt x="500063" y="325755"/>
                    </a:lnTo>
                    <a:close/>
                    <a:moveTo>
                      <a:pt x="395288" y="294323"/>
                    </a:moveTo>
                    <a:cubicBezTo>
                      <a:pt x="395288" y="227648"/>
                      <a:pt x="382905" y="176213"/>
                      <a:pt x="357188" y="140970"/>
                    </a:cubicBezTo>
                    <a:cubicBezTo>
                      <a:pt x="332423" y="104775"/>
                      <a:pt x="296228" y="86678"/>
                      <a:pt x="250508" y="86678"/>
                    </a:cubicBezTo>
                    <a:cubicBezTo>
                      <a:pt x="204788" y="86678"/>
                      <a:pt x="169545" y="104775"/>
                      <a:pt x="144780" y="140018"/>
                    </a:cubicBezTo>
                    <a:cubicBezTo>
                      <a:pt x="119063" y="175260"/>
                      <a:pt x="106680" y="225743"/>
                      <a:pt x="105727" y="290513"/>
                    </a:cubicBezTo>
                    <a:lnTo>
                      <a:pt x="105727" y="325755"/>
                    </a:lnTo>
                    <a:cubicBezTo>
                      <a:pt x="105727" y="392430"/>
                      <a:pt x="119063" y="442913"/>
                      <a:pt x="144780" y="479108"/>
                    </a:cubicBezTo>
                    <a:cubicBezTo>
                      <a:pt x="170498" y="515303"/>
                      <a:pt x="206693" y="533400"/>
                      <a:pt x="252413" y="533400"/>
                    </a:cubicBezTo>
                    <a:cubicBezTo>
                      <a:pt x="299085" y="533400"/>
                      <a:pt x="334328" y="515303"/>
                      <a:pt x="359093" y="480060"/>
                    </a:cubicBezTo>
                    <a:cubicBezTo>
                      <a:pt x="383858" y="444818"/>
                      <a:pt x="396240" y="393383"/>
                      <a:pt x="396240" y="324803"/>
                    </a:cubicBezTo>
                    <a:lnTo>
                      <a:pt x="396240" y="29432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A2B45AB5-70DD-479E-B4C5-202A29D84E81}"/>
                  </a:ext>
                </a:extLst>
              </p:cNvPr>
              <p:cNvSpPr/>
              <p:nvPr/>
            </p:nvSpPr>
            <p:spPr>
              <a:xfrm>
                <a:off x="5380672" y="3128009"/>
                <a:ext cx="534352" cy="602932"/>
              </a:xfrm>
              <a:custGeom>
                <a:avLst/>
                <a:gdLst>
                  <a:gd name="connsiteX0" fmla="*/ 266700 w 534352"/>
                  <a:gd name="connsiteY0" fmla="*/ 471488 h 602932"/>
                  <a:gd name="connsiteX1" fmla="*/ 420053 w 534352"/>
                  <a:gd name="connsiteY1" fmla="*/ 0 h 602932"/>
                  <a:gd name="connsiteX2" fmla="*/ 534353 w 534352"/>
                  <a:gd name="connsiteY2" fmla="*/ 0 h 602932"/>
                  <a:gd name="connsiteX3" fmla="*/ 317182 w 534352"/>
                  <a:gd name="connsiteY3" fmla="*/ 602933 h 602932"/>
                  <a:gd name="connsiteX4" fmla="*/ 216218 w 534352"/>
                  <a:gd name="connsiteY4" fmla="*/ 602933 h 602932"/>
                  <a:gd name="connsiteX5" fmla="*/ 0 w 534352"/>
                  <a:gd name="connsiteY5" fmla="*/ 0 h 602932"/>
                  <a:gd name="connsiteX6" fmla="*/ 114300 w 534352"/>
                  <a:gd name="connsiteY6" fmla="*/ 0 h 602932"/>
                  <a:gd name="connsiteX7" fmla="*/ 266700 w 534352"/>
                  <a:gd name="connsiteY7" fmla="*/ 471488 h 602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4352" h="602932">
                    <a:moveTo>
                      <a:pt x="266700" y="471488"/>
                    </a:moveTo>
                    <a:lnTo>
                      <a:pt x="420053" y="0"/>
                    </a:lnTo>
                    <a:lnTo>
                      <a:pt x="534353" y="0"/>
                    </a:lnTo>
                    <a:lnTo>
                      <a:pt x="317182" y="602933"/>
                    </a:lnTo>
                    <a:lnTo>
                      <a:pt x="216218" y="602933"/>
                    </a:lnTo>
                    <a:lnTo>
                      <a:pt x="0" y="0"/>
                    </a:lnTo>
                    <a:lnTo>
                      <a:pt x="114300" y="0"/>
                    </a:lnTo>
                    <a:lnTo>
                      <a:pt x="266700" y="47148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938ADC7A-1958-418D-B382-FDD6647D61EF}"/>
                  </a:ext>
                </a:extLst>
              </p:cNvPr>
              <p:cNvSpPr/>
              <p:nvPr/>
            </p:nvSpPr>
            <p:spPr>
              <a:xfrm>
                <a:off x="5989320" y="3128009"/>
                <a:ext cx="104775" cy="601979"/>
              </a:xfrm>
              <a:custGeom>
                <a:avLst/>
                <a:gdLst>
                  <a:gd name="connsiteX0" fmla="*/ 104775 w 104775"/>
                  <a:gd name="connsiteY0" fmla="*/ 601980 h 601979"/>
                  <a:gd name="connsiteX1" fmla="*/ 0 w 104775"/>
                  <a:gd name="connsiteY1" fmla="*/ 601980 h 601979"/>
                  <a:gd name="connsiteX2" fmla="*/ 0 w 104775"/>
                  <a:gd name="connsiteY2" fmla="*/ 0 h 601979"/>
                  <a:gd name="connsiteX3" fmla="*/ 104775 w 104775"/>
                  <a:gd name="connsiteY3" fmla="*/ 0 h 601979"/>
                  <a:gd name="connsiteX4" fmla="*/ 104775 w 104775"/>
                  <a:gd name="connsiteY4" fmla="*/ 601980 h 601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" h="601979">
                    <a:moveTo>
                      <a:pt x="104775" y="601980"/>
                    </a:moveTo>
                    <a:lnTo>
                      <a:pt x="0" y="601980"/>
                    </a:lnTo>
                    <a:lnTo>
                      <a:pt x="0" y="0"/>
                    </a:lnTo>
                    <a:lnTo>
                      <a:pt x="104775" y="0"/>
                    </a:lnTo>
                    <a:lnTo>
                      <a:pt x="104775" y="60198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D6846D3F-0001-4C57-89D1-8FEB6A92CB8F}"/>
                  </a:ext>
                </a:extLst>
              </p:cNvPr>
              <p:cNvSpPr/>
              <p:nvPr/>
            </p:nvSpPr>
            <p:spPr>
              <a:xfrm>
                <a:off x="6222682" y="3128009"/>
                <a:ext cx="450532" cy="601979"/>
              </a:xfrm>
              <a:custGeom>
                <a:avLst/>
                <a:gdLst>
                  <a:gd name="connsiteX0" fmla="*/ 0 w 450532"/>
                  <a:gd name="connsiteY0" fmla="*/ 601980 h 601979"/>
                  <a:gd name="connsiteX1" fmla="*/ 0 w 450532"/>
                  <a:gd name="connsiteY1" fmla="*/ 0 h 601979"/>
                  <a:gd name="connsiteX2" fmla="*/ 178117 w 450532"/>
                  <a:gd name="connsiteY2" fmla="*/ 0 h 601979"/>
                  <a:gd name="connsiteX3" fmla="*/ 320040 w 450532"/>
                  <a:gd name="connsiteY3" fmla="*/ 35243 h 601979"/>
                  <a:gd name="connsiteX4" fmla="*/ 416242 w 450532"/>
                  <a:gd name="connsiteY4" fmla="*/ 136208 h 601979"/>
                  <a:gd name="connsiteX5" fmla="*/ 450533 w 450532"/>
                  <a:gd name="connsiteY5" fmla="*/ 285750 h 601979"/>
                  <a:gd name="connsiteX6" fmla="*/ 450533 w 450532"/>
                  <a:gd name="connsiteY6" fmla="*/ 316230 h 601979"/>
                  <a:gd name="connsiteX7" fmla="*/ 416242 w 450532"/>
                  <a:gd name="connsiteY7" fmla="*/ 466725 h 601979"/>
                  <a:gd name="connsiteX8" fmla="*/ 319088 w 450532"/>
                  <a:gd name="connsiteY8" fmla="*/ 566738 h 601979"/>
                  <a:gd name="connsiteX9" fmla="*/ 174308 w 450532"/>
                  <a:gd name="connsiteY9" fmla="*/ 601980 h 601979"/>
                  <a:gd name="connsiteX10" fmla="*/ 0 w 450532"/>
                  <a:gd name="connsiteY10" fmla="*/ 601980 h 601979"/>
                  <a:gd name="connsiteX11" fmla="*/ 104775 w 450532"/>
                  <a:gd name="connsiteY11" fmla="*/ 83820 h 601979"/>
                  <a:gd name="connsiteX12" fmla="*/ 104775 w 450532"/>
                  <a:gd name="connsiteY12" fmla="*/ 518160 h 601979"/>
                  <a:gd name="connsiteX13" fmla="*/ 173355 w 450532"/>
                  <a:gd name="connsiteY13" fmla="*/ 518160 h 601979"/>
                  <a:gd name="connsiteX14" fmla="*/ 300038 w 450532"/>
                  <a:gd name="connsiteY14" fmla="*/ 466725 h 601979"/>
                  <a:gd name="connsiteX15" fmla="*/ 344805 w 450532"/>
                  <a:gd name="connsiteY15" fmla="*/ 319088 h 601979"/>
                  <a:gd name="connsiteX16" fmla="*/ 344805 w 450532"/>
                  <a:gd name="connsiteY16" fmla="*/ 285750 h 601979"/>
                  <a:gd name="connsiteX17" fmla="*/ 301942 w 450532"/>
                  <a:gd name="connsiteY17" fmla="*/ 136208 h 601979"/>
                  <a:gd name="connsiteX18" fmla="*/ 178117 w 450532"/>
                  <a:gd name="connsiteY18" fmla="*/ 84773 h 601979"/>
                  <a:gd name="connsiteX19" fmla="*/ 104775 w 450532"/>
                  <a:gd name="connsiteY19" fmla="*/ 84773 h 601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50532" h="601979">
                    <a:moveTo>
                      <a:pt x="0" y="601980"/>
                    </a:moveTo>
                    <a:lnTo>
                      <a:pt x="0" y="0"/>
                    </a:lnTo>
                    <a:lnTo>
                      <a:pt x="178117" y="0"/>
                    </a:lnTo>
                    <a:cubicBezTo>
                      <a:pt x="231458" y="0"/>
                      <a:pt x="279083" y="11430"/>
                      <a:pt x="320040" y="35243"/>
                    </a:cubicBezTo>
                    <a:cubicBezTo>
                      <a:pt x="360997" y="59055"/>
                      <a:pt x="393383" y="92393"/>
                      <a:pt x="416242" y="136208"/>
                    </a:cubicBezTo>
                    <a:cubicBezTo>
                      <a:pt x="439102" y="180023"/>
                      <a:pt x="450533" y="229553"/>
                      <a:pt x="450533" y="285750"/>
                    </a:cubicBezTo>
                    <a:lnTo>
                      <a:pt x="450533" y="316230"/>
                    </a:lnTo>
                    <a:cubicBezTo>
                      <a:pt x="450533" y="373380"/>
                      <a:pt x="439102" y="423863"/>
                      <a:pt x="416242" y="466725"/>
                    </a:cubicBezTo>
                    <a:cubicBezTo>
                      <a:pt x="393383" y="509588"/>
                      <a:pt x="360997" y="543878"/>
                      <a:pt x="319088" y="566738"/>
                    </a:cubicBezTo>
                    <a:cubicBezTo>
                      <a:pt x="277177" y="590550"/>
                      <a:pt x="228600" y="601980"/>
                      <a:pt x="174308" y="601980"/>
                    </a:cubicBezTo>
                    <a:lnTo>
                      <a:pt x="0" y="601980"/>
                    </a:lnTo>
                    <a:close/>
                    <a:moveTo>
                      <a:pt x="104775" y="83820"/>
                    </a:moveTo>
                    <a:lnTo>
                      <a:pt x="104775" y="518160"/>
                    </a:lnTo>
                    <a:lnTo>
                      <a:pt x="173355" y="518160"/>
                    </a:lnTo>
                    <a:cubicBezTo>
                      <a:pt x="228600" y="518160"/>
                      <a:pt x="270510" y="501015"/>
                      <a:pt x="300038" y="466725"/>
                    </a:cubicBezTo>
                    <a:cubicBezTo>
                      <a:pt x="329565" y="432435"/>
                      <a:pt x="344805" y="382905"/>
                      <a:pt x="344805" y="319088"/>
                    </a:cubicBezTo>
                    <a:lnTo>
                      <a:pt x="344805" y="285750"/>
                    </a:lnTo>
                    <a:cubicBezTo>
                      <a:pt x="344805" y="220028"/>
                      <a:pt x="330517" y="170498"/>
                      <a:pt x="301942" y="136208"/>
                    </a:cubicBezTo>
                    <a:cubicBezTo>
                      <a:pt x="273367" y="101918"/>
                      <a:pt x="232410" y="84773"/>
                      <a:pt x="178117" y="84773"/>
                    </a:cubicBezTo>
                    <a:lnTo>
                      <a:pt x="104775" y="847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FC867ABC-5B0A-4471-9939-C94E7973F426}"/>
                  </a:ext>
                </a:extLst>
              </p:cNvPr>
              <p:cNvSpPr/>
              <p:nvPr/>
            </p:nvSpPr>
            <p:spPr>
              <a:xfrm>
                <a:off x="6744652" y="3433762"/>
                <a:ext cx="217169" cy="80962"/>
              </a:xfrm>
              <a:custGeom>
                <a:avLst/>
                <a:gdLst>
                  <a:gd name="connsiteX0" fmla="*/ 217170 w 217169"/>
                  <a:gd name="connsiteY0" fmla="*/ 80963 h 80962"/>
                  <a:gd name="connsiteX1" fmla="*/ 0 w 217169"/>
                  <a:gd name="connsiteY1" fmla="*/ 80963 h 80962"/>
                  <a:gd name="connsiteX2" fmla="*/ 0 w 217169"/>
                  <a:gd name="connsiteY2" fmla="*/ 0 h 80962"/>
                  <a:gd name="connsiteX3" fmla="*/ 217170 w 217169"/>
                  <a:gd name="connsiteY3" fmla="*/ 0 h 80962"/>
                  <a:gd name="connsiteX4" fmla="*/ 217170 w 217169"/>
                  <a:gd name="connsiteY4" fmla="*/ 80963 h 80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169" h="80962">
                    <a:moveTo>
                      <a:pt x="217170" y="80963"/>
                    </a:moveTo>
                    <a:lnTo>
                      <a:pt x="0" y="80963"/>
                    </a:lnTo>
                    <a:lnTo>
                      <a:pt x="0" y="0"/>
                    </a:lnTo>
                    <a:lnTo>
                      <a:pt x="217170" y="0"/>
                    </a:lnTo>
                    <a:lnTo>
                      <a:pt x="217170" y="8096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D0704E97-5656-425B-BE1E-5A0870380D1A}"/>
                  </a:ext>
                </a:extLst>
              </p:cNvPr>
              <p:cNvSpPr/>
              <p:nvPr/>
            </p:nvSpPr>
            <p:spPr>
              <a:xfrm>
                <a:off x="7062787" y="3125152"/>
                <a:ext cx="247650" cy="604837"/>
              </a:xfrm>
              <a:custGeom>
                <a:avLst/>
                <a:gdLst>
                  <a:gd name="connsiteX0" fmla="*/ 247650 w 247650"/>
                  <a:gd name="connsiteY0" fmla="*/ 604838 h 604837"/>
                  <a:gd name="connsiteX1" fmla="*/ 147638 w 247650"/>
                  <a:gd name="connsiteY1" fmla="*/ 604838 h 604837"/>
                  <a:gd name="connsiteX2" fmla="*/ 147638 w 247650"/>
                  <a:gd name="connsiteY2" fmla="*/ 120968 h 604837"/>
                  <a:gd name="connsiteX3" fmla="*/ 0 w 247650"/>
                  <a:gd name="connsiteY3" fmla="*/ 171450 h 604837"/>
                  <a:gd name="connsiteX4" fmla="*/ 0 w 247650"/>
                  <a:gd name="connsiteY4" fmla="*/ 86678 h 604837"/>
                  <a:gd name="connsiteX5" fmla="*/ 235268 w 247650"/>
                  <a:gd name="connsiteY5" fmla="*/ 0 h 604837"/>
                  <a:gd name="connsiteX6" fmla="*/ 247650 w 247650"/>
                  <a:gd name="connsiteY6" fmla="*/ 0 h 604837"/>
                  <a:gd name="connsiteX7" fmla="*/ 247650 w 247650"/>
                  <a:gd name="connsiteY7" fmla="*/ 604838 h 604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7650" h="604837">
                    <a:moveTo>
                      <a:pt x="247650" y="604838"/>
                    </a:moveTo>
                    <a:lnTo>
                      <a:pt x="147638" y="604838"/>
                    </a:lnTo>
                    <a:lnTo>
                      <a:pt x="147638" y="120968"/>
                    </a:lnTo>
                    <a:lnTo>
                      <a:pt x="0" y="171450"/>
                    </a:lnTo>
                    <a:lnTo>
                      <a:pt x="0" y="86678"/>
                    </a:lnTo>
                    <a:lnTo>
                      <a:pt x="235268" y="0"/>
                    </a:lnTo>
                    <a:lnTo>
                      <a:pt x="247650" y="0"/>
                    </a:lnTo>
                    <a:lnTo>
                      <a:pt x="247650" y="60483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183BD930-A97A-41EF-89CD-1E7BD5EFB6BF}"/>
                  </a:ext>
                </a:extLst>
              </p:cNvPr>
              <p:cNvSpPr/>
              <p:nvPr/>
            </p:nvSpPr>
            <p:spPr>
              <a:xfrm>
                <a:off x="7513319" y="3120389"/>
                <a:ext cx="393382" cy="613409"/>
              </a:xfrm>
              <a:custGeom>
                <a:avLst/>
                <a:gdLst>
                  <a:gd name="connsiteX0" fmla="*/ 292418 w 393382"/>
                  <a:gd name="connsiteY0" fmla="*/ 358140 h 613409"/>
                  <a:gd name="connsiteX1" fmla="*/ 174308 w 393382"/>
                  <a:gd name="connsiteY1" fmla="*/ 411480 h 613409"/>
                  <a:gd name="connsiteX2" fmla="*/ 47625 w 393382"/>
                  <a:gd name="connsiteY2" fmla="*/ 356235 h 613409"/>
                  <a:gd name="connsiteX3" fmla="*/ 0 w 393382"/>
                  <a:gd name="connsiteY3" fmla="*/ 209550 h 613409"/>
                  <a:gd name="connsiteX4" fmla="*/ 23813 w 393382"/>
                  <a:gd name="connsiteY4" fmla="*/ 101918 h 613409"/>
                  <a:gd name="connsiteX5" fmla="*/ 92393 w 393382"/>
                  <a:gd name="connsiteY5" fmla="*/ 26670 h 613409"/>
                  <a:gd name="connsiteX6" fmla="*/ 195263 w 393382"/>
                  <a:gd name="connsiteY6" fmla="*/ 0 h 613409"/>
                  <a:gd name="connsiteX7" fmla="*/ 340043 w 393382"/>
                  <a:gd name="connsiteY7" fmla="*/ 67628 h 613409"/>
                  <a:gd name="connsiteX8" fmla="*/ 393383 w 393382"/>
                  <a:gd name="connsiteY8" fmla="*/ 249555 h 613409"/>
                  <a:gd name="connsiteX9" fmla="*/ 393383 w 393382"/>
                  <a:gd name="connsiteY9" fmla="*/ 278130 h 613409"/>
                  <a:gd name="connsiteX10" fmla="*/ 320040 w 393382"/>
                  <a:gd name="connsiteY10" fmla="*/ 526733 h 613409"/>
                  <a:gd name="connsiteX11" fmla="*/ 100013 w 393382"/>
                  <a:gd name="connsiteY11" fmla="*/ 613410 h 613409"/>
                  <a:gd name="connsiteX12" fmla="*/ 87630 w 393382"/>
                  <a:gd name="connsiteY12" fmla="*/ 613410 h 613409"/>
                  <a:gd name="connsiteX13" fmla="*/ 87630 w 393382"/>
                  <a:gd name="connsiteY13" fmla="*/ 530543 h 613409"/>
                  <a:gd name="connsiteX14" fmla="*/ 101918 w 393382"/>
                  <a:gd name="connsiteY14" fmla="*/ 530543 h 613409"/>
                  <a:gd name="connsiteX15" fmla="*/ 238125 w 393382"/>
                  <a:gd name="connsiteY15" fmla="*/ 487680 h 613409"/>
                  <a:gd name="connsiteX16" fmla="*/ 292418 w 393382"/>
                  <a:gd name="connsiteY16" fmla="*/ 358140 h 613409"/>
                  <a:gd name="connsiteX17" fmla="*/ 195263 w 393382"/>
                  <a:gd name="connsiteY17" fmla="*/ 332423 h 613409"/>
                  <a:gd name="connsiteX18" fmla="*/ 252413 w 393382"/>
                  <a:gd name="connsiteY18" fmla="*/ 315278 h 613409"/>
                  <a:gd name="connsiteX19" fmla="*/ 293370 w 393382"/>
                  <a:gd name="connsiteY19" fmla="*/ 267653 h 613409"/>
                  <a:gd name="connsiteX20" fmla="*/ 293370 w 393382"/>
                  <a:gd name="connsiteY20" fmla="*/ 227648 h 613409"/>
                  <a:gd name="connsiteX21" fmla="*/ 265748 w 393382"/>
                  <a:gd name="connsiteY21" fmla="*/ 120015 h 613409"/>
                  <a:gd name="connsiteX22" fmla="*/ 195263 w 393382"/>
                  <a:gd name="connsiteY22" fmla="*/ 79058 h 613409"/>
                  <a:gd name="connsiteX23" fmla="*/ 125730 w 393382"/>
                  <a:gd name="connsiteY23" fmla="*/ 115253 h 613409"/>
                  <a:gd name="connsiteX24" fmla="*/ 100013 w 393382"/>
                  <a:gd name="connsiteY24" fmla="*/ 205740 h 613409"/>
                  <a:gd name="connsiteX25" fmla="*/ 125730 w 393382"/>
                  <a:gd name="connsiteY25" fmla="*/ 297180 h 613409"/>
                  <a:gd name="connsiteX26" fmla="*/ 195263 w 393382"/>
                  <a:gd name="connsiteY26" fmla="*/ 332423 h 613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93382" h="613409">
                    <a:moveTo>
                      <a:pt x="292418" y="358140"/>
                    </a:moveTo>
                    <a:cubicBezTo>
                      <a:pt x="259080" y="393383"/>
                      <a:pt x="219075" y="411480"/>
                      <a:pt x="174308" y="411480"/>
                    </a:cubicBezTo>
                    <a:cubicBezTo>
                      <a:pt x="120968" y="411480"/>
                      <a:pt x="79058" y="393383"/>
                      <a:pt x="47625" y="356235"/>
                    </a:cubicBezTo>
                    <a:cubicBezTo>
                      <a:pt x="16193" y="319088"/>
                      <a:pt x="0" y="270510"/>
                      <a:pt x="0" y="209550"/>
                    </a:cubicBezTo>
                    <a:cubicBezTo>
                      <a:pt x="0" y="169545"/>
                      <a:pt x="7620" y="133350"/>
                      <a:pt x="23813" y="101918"/>
                    </a:cubicBezTo>
                    <a:cubicBezTo>
                      <a:pt x="40005" y="69533"/>
                      <a:pt x="62865" y="44768"/>
                      <a:pt x="92393" y="26670"/>
                    </a:cubicBezTo>
                    <a:cubicBezTo>
                      <a:pt x="121920" y="8573"/>
                      <a:pt x="156210" y="0"/>
                      <a:pt x="195263" y="0"/>
                    </a:cubicBezTo>
                    <a:cubicBezTo>
                      <a:pt x="256223" y="0"/>
                      <a:pt x="303848" y="22860"/>
                      <a:pt x="340043" y="67628"/>
                    </a:cubicBezTo>
                    <a:cubicBezTo>
                      <a:pt x="375285" y="113348"/>
                      <a:pt x="393383" y="173355"/>
                      <a:pt x="393383" y="249555"/>
                    </a:cubicBezTo>
                    <a:lnTo>
                      <a:pt x="393383" y="278130"/>
                    </a:lnTo>
                    <a:cubicBezTo>
                      <a:pt x="393383" y="386715"/>
                      <a:pt x="368618" y="469583"/>
                      <a:pt x="320040" y="526733"/>
                    </a:cubicBezTo>
                    <a:cubicBezTo>
                      <a:pt x="270510" y="583883"/>
                      <a:pt x="198120" y="612458"/>
                      <a:pt x="100013" y="613410"/>
                    </a:cubicBezTo>
                    <a:lnTo>
                      <a:pt x="87630" y="613410"/>
                    </a:lnTo>
                    <a:lnTo>
                      <a:pt x="87630" y="530543"/>
                    </a:lnTo>
                    <a:lnTo>
                      <a:pt x="101918" y="530543"/>
                    </a:lnTo>
                    <a:cubicBezTo>
                      <a:pt x="160973" y="529590"/>
                      <a:pt x="206693" y="515303"/>
                      <a:pt x="238125" y="487680"/>
                    </a:cubicBezTo>
                    <a:cubicBezTo>
                      <a:pt x="270510" y="459105"/>
                      <a:pt x="288608" y="416243"/>
                      <a:pt x="292418" y="358140"/>
                    </a:cubicBezTo>
                    <a:close/>
                    <a:moveTo>
                      <a:pt x="195263" y="332423"/>
                    </a:moveTo>
                    <a:cubicBezTo>
                      <a:pt x="215265" y="332423"/>
                      <a:pt x="234315" y="326708"/>
                      <a:pt x="252413" y="315278"/>
                    </a:cubicBezTo>
                    <a:cubicBezTo>
                      <a:pt x="270510" y="303848"/>
                      <a:pt x="283845" y="287655"/>
                      <a:pt x="293370" y="267653"/>
                    </a:cubicBezTo>
                    <a:lnTo>
                      <a:pt x="293370" y="227648"/>
                    </a:lnTo>
                    <a:cubicBezTo>
                      <a:pt x="293370" y="182880"/>
                      <a:pt x="283845" y="147638"/>
                      <a:pt x="265748" y="120015"/>
                    </a:cubicBezTo>
                    <a:cubicBezTo>
                      <a:pt x="247650" y="93345"/>
                      <a:pt x="223838" y="79058"/>
                      <a:pt x="195263" y="79058"/>
                    </a:cubicBezTo>
                    <a:cubicBezTo>
                      <a:pt x="166688" y="79058"/>
                      <a:pt x="142875" y="91440"/>
                      <a:pt x="125730" y="115253"/>
                    </a:cubicBezTo>
                    <a:cubicBezTo>
                      <a:pt x="108585" y="139065"/>
                      <a:pt x="100013" y="169545"/>
                      <a:pt x="100013" y="205740"/>
                    </a:cubicBezTo>
                    <a:cubicBezTo>
                      <a:pt x="100013" y="243840"/>
                      <a:pt x="108585" y="274320"/>
                      <a:pt x="125730" y="297180"/>
                    </a:cubicBezTo>
                    <a:cubicBezTo>
                      <a:pt x="142875" y="320040"/>
                      <a:pt x="166688" y="332423"/>
                      <a:pt x="195263" y="3324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65242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AD7BB0D-C1EE-401C-9123-BD725F5FF5FA}"/>
              </a:ext>
            </a:extLst>
          </p:cNvPr>
          <p:cNvSpPr/>
          <p:nvPr userDrawn="1"/>
        </p:nvSpPr>
        <p:spPr>
          <a:xfrm>
            <a:off x="0" y="1"/>
            <a:ext cx="12192000" cy="6241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50800" dir="5400000" algn="l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429D33-DAA1-4D46-8F20-0E58FB218D4D}"/>
              </a:ext>
            </a:extLst>
          </p:cNvPr>
          <p:cNvSpPr txBox="1"/>
          <p:nvPr userDrawn="1"/>
        </p:nvSpPr>
        <p:spPr>
          <a:xfrm>
            <a:off x="9695935" y="155417"/>
            <a:ext cx="2210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itchFamily="2" charset="77"/>
              </a:rPr>
              <a:t>Date Range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: </a:t>
            </a:r>
            <a:r>
              <a:rPr lang="en-US" sz="1200" b="1" dirty="0">
                <a:solidFill>
                  <a:schemeClr val="accent6"/>
                </a:solidFill>
                <a:latin typeface="Montserrat" pitchFamily="2" charset="77"/>
              </a:rPr>
              <a:t>Q3</a:t>
            </a:r>
            <a:r>
              <a:rPr lang="en-US" sz="1200" dirty="0">
                <a:solidFill>
                  <a:schemeClr val="accent6"/>
                </a:solidFill>
                <a:latin typeface="Montserrat" pitchFamily="2" charset="77"/>
              </a:rPr>
              <a:t> July ~ Sep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FF05400-E961-4355-BB70-C9F846301CEC}"/>
              </a:ext>
            </a:extLst>
          </p:cNvPr>
          <p:cNvGrpSpPr/>
          <p:nvPr userDrawn="1"/>
        </p:nvGrpSpPr>
        <p:grpSpPr>
          <a:xfrm>
            <a:off x="228034" y="142172"/>
            <a:ext cx="2034765" cy="339773"/>
            <a:chOff x="153017" y="6426348"/>
            <a:chExt cx="1810031" cy="302246"/>
          </a:xfrm>
        </p:grpSpPr>
        <p:grpSp>
          <p:nvGrpSpPr>
            <p:cNvPr id="21" name="Graphic 2">
              <a:extLst>
                <a:ext uri="{FF2B5EF4-FFF2-40B4-BE49-F238E27FC236}">
                  <a16:creationId xmlns:a16="http://schemas.microsoft.com/office/drawing/2014/main" id="{E3E0EEA7-FEA9-4690-B565-EE5CC0A1F9E0}"/>
                </a:ext>
              </a:extLst>
            </p:cNvPr>
            <p:cNvGrpSpPr/>
            <p:nvPr/>
          </p:nvGrpSpPr>
          <p:grpSpPr>
            <a:xfrm>
              <a:off x="153017" y="6426348"/>
              <a:ext cx="789276" cy="289697"/>
              <a:chOff x="6642101" y="1556362"/>
              <a:chExt cx="1903411" cy="698630"/>
            </a:xfrm>
            <a:solidFill>
              <a:schemeClr val="accent1"/>
            </a:solidFill>
          </p:grpSpPr>
          <p:sp>
            <p:nvSpPr>
              <p:cNvPr id="32" name="Freeform 4">
                <a:extLst>
                  <a:ext uri="{FF2B5EF4-FFF2-40B4-BE49-F238E27FC236}">
                    <a16:creationId xmlns:a16="http://schemas.microsoft.com/office/drawing/2014/main" id="{56110F23-97BA-4374-B659-DA925BB00655}"/>
                  </a:ext>
                </a:extLst>
              </p:cNvPr>
              <p:cNvSpPr/>
              <p:nvPr/>
            </p:nvSpPr>
            <p:spPr>
              <a:xfrm>
                <a:off x="6642101" y="1556362"/>
                <a:ext cx="406346" cy="698630"/>
              </a:xfrm>
              <a:custGeom>
                <a:avLst/>
                <a:gdLst>
                  <a:gd name="connsiteX0" fmla="*/ 299413 w 406346"/>
                  <a:gd name="connsiteY0" fmla="*/ 325790 h 698630"/>
                  <a:gd name="connsiteX1" fmla="*/ 299413 w 406346"/>
                  <a:gd name="connsiteY1" fmla="*/ 142578 h 698630"/>
                  <a:gd name="connsiteX2" fmla="*/ 399217 w 406346"/>
                  <a:gd name="connsiteY2" fmla="*/ 142578 h 698630"/>
                  <a:gd name="connsiteX3" fmla="*/ 399217 w 406346"/>
                  <a:gd name="connsiteY3" fmla="*/ 499021 h 698630"/>
                  <a:gd name="connsiteX4" fmla="*/ 199609 w 406346"/>
                  <a:gd name="connsiteY4" fmla="*/ 698630 h 698630"/>
                  <a:gd name="connsiteX5" fmla="*/ 0 w 406346"/>
                  <a:gd name="connsiteY5" fmla="*/ 499021 h 698630"/>
                  <a:gd name="connsiteX6" fmla="*/ 199609 w 406346"/>
                  <a:gd name="connsiteY6" fmla="*/ 299413 h 698630"/>
                  <a:gd name="connsiteX7" fmla="*/ 299413 w 406346"/>
                  <a:gd name="connsiteY7" fmla="*/ 325790 h 698630"/>
                  <a:gd name="connsiteX8" fmla="*/ 199609 w 406346"/>
                  <a:gd name="connsiteY8" fmla="*/ 598826 h 698630"/>
                  <a:gd name="connsiteX9" fmla="*/ 299413 w 406346"/>
                  <a:gd name="connsiteY9" fmla="*/ 499021 h 698630"/>
                  <a:gd name="connsiteX10" fmla="*/ 199609 w 406346"/>
                  <a:gd name="connsiteY10" fmla="*/ 399217 h 698630"/>
                  <a:gd name="connsiteX11" fmla="*/ 99804 w 406346"/>
                  <a:gd name="connsiteY11" fmla="*/ 499021 h 698630"/>
                  <a:gd name="connsiteX12" fmla="*/ 199609 w 406346"/>
                  <a:gd name="connsiteY12" fmla="*/ 598826 h 698630"/>
                  <a:gd name="connsiteX13" fmla="*/ 349315 w 406346"/>
                  <a:gd name="connsiteY13" fmla="*/ 114062 h 698630"/>
                  <a:gd name="connsiteX14" fmla="*/ 292284 w 406346"/>
                  <a:gd name="connsiteY14" fmla="*/ 57031 h 698630"/>
                  <a:gd name="connsiteX15" fmla="*/ 349315 w 406346"/>
                  <a:gd name="connsiteY15" fmla="*/ 0 h 698630"/>
                  <a:gd name="connsiteX16" fmla="*/ 406346 w 406346"/>
                  <a:gd name="connsiteY16" fmla="*/ 57031 h 698630"/>
                  <a:gd name="connsiteX17" fmla="*/ 349315 w 406346"/>
                  <a:gd name="connsiteY17" fmla="*/ 114062 h 698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06346" h="698630">
                    <a:moveTo>
                      <a:pt x="299413" y="325790"/>
                    </a:moveTo>
                    <a:lnTo>
                      <a:pt x="299413" y="142578"/>
                    </a:lnTo>
                    <a:lnTo>
                      <a:pt x="399217" y="142578"/>
                    </a:lnTo>
                    <a:lnTo>
                      <a:pt x="399217" y="499021"/>
                    </a:lnTo>
                    <a:cubicBezTo>
                      <a:pt x="399217" y="609519"/>
                      <a:pt x="310106" y="698630"/>
                      <a:pt x="199609" y="698630"/>
                    </a:cubicBezTo>
                    <a:cubicBezTo>
                      <a:pt x="89111" y="698630"/>
                      <a:pt x="0" y="609519"/>
                      <a:pt x="0" y="499021"/>
                    </a:cubicBezTo>
                    <a:cubicBezTo>
                      <a:pt x="0" y="388524"/>
                      <a:pt x="89111" y="299413"/>
                      <a:pt x="199609" y="299413"/>
                    </a:cubicBezTo>
                    <a:cubicBezTo>
                      <a:pt x="235966" y="299413"/>
                      <a:pt x="270185" y="309393"/>
                      <a:pt x="299413" y="325790"/>
                    </a:cubicBezTo>
                    <a:close/>
                    <a:moveTo>
                      <a:pt x="199609" y="598826"/>
                    </a:moveTo>
                    <a:cubicBezTo>
                      <a:pt x="254501" y="598826"/>
                      <a:pt x="299413" y="553914"/>
                      <a:pt x="299413" y="499021"/>
                    </a:cubicBezTo>
                    <a:cubicBezTo>
                      <a:pt x="299413" y="444129"/>
                      <a:pt x="254501" y="399217"/>
                      <a:pt x="199609" y="399217"/>
                    </a:cubicBezTo>
                    <a:cubicBezTo>
                      <a:pt x="144716" y="399217"/>
                      <a:pt x="99804" y="444129"/>
                      <a:pt x="99804" y="499021"/>
                    </a:cubicBezTo>
                    <a:cubicBezTo>
                      <a:pt x="99804" y="553914"/>
                      <a:pt x="144716" y="598826"/>
                      <a:pt x="199609" y="598826"/>
                    </a:cubicBezTo>
                    <a:close/>
                    <a:moveTo>
                      <a:pt x="349315" y="114062"/>
                    </a:moveTo>
                    <a:cubicBezTo>
                      <a:pt x="317948" y="114062"/>
                      <a:pt x="292284" y="88398"/>
                      <a:pt x="292284" y="57031"/>
                    </a:cubicBezTo>
                    <a:cubicBezTo>
                      <a:pt x="292284" y="25664"/>
                      <a:pt x="317948" y="0"/>
                      <a:pt x="349315" y="0"/>
                    </a:cubicBezTo>
                    <a:cubicBezTo>
                      <a:pt x="380682" y="0"/>
                      <a:pt x="406346" y="25664"/>
                      <a:pt x="406346" y="57031"/>
                    </a:cubicBezTo>
                    <a:cubicBezTo>
                      <a:pt x="406346" y="88398"/>
                      <a:pt x="380682" y="114062"/>
                      <a:pt x="349315" y="114062"/>
                    </a:cubicBezTo>
                    <a:close/>
                  </a:path>
                </a:pathLst>
              </a:custGeom>
              <a:solidFill>
                <a:srgbClr val="19B5FE"/>
              </a:solidFill>
              <a:ln w="70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6">
                <a:extLst>
                  <a:ext uri="{FF2B5EF4-FFF2-40B4-BE49-F238E27FC236}">
                    <a16:creationId xmlns:a16="http://schemas.microsoft.com/office/drawing/2014/main" id="{1B15D638-651F-45C3-968E-B926E9A31933}"/>
                  </a:ext>
                </a:extLst>
              </p:cNvPr>
              <p:cNvSpPr/>
              <p:nvPr/>
            </p:nvSpPr>
            <p:spPr>
              <a:xfrm>
                <a:off x="7091220" y="1699652"/>
                <a:ext cx="1454291" cy="551775"/>
              </a:xfrm>
              <a:custGeom>
                <a:avLst/>
                <a:gdLst>
                  <a:gd name="connsiteX0" fmla="*/ 300126 w 1454291"/>
                  <a:gd name="connsiteY0" fmla="*/ 170380 h 551775"/>
                  <a:gd name="connsiteX1" fmla="*/ 409198 w 1454291"/>
                  <a:gd name="connsiteY1" fmla="*/ 170380 h 551775"/>
                  <a:gd name="connsiteX2" fmla="*/ 409198 w 1454291"/>
                  <a:gd name="connsiteY2" fmla="*/ 546072 h 551775"/>
                  <a:gd name="connsiteX3" fmla="*/ 305116 w 1454291"/>
                  <a:gd name="connsiteY3" fmla="*/ 546072 h 551775"/>
                  <a:gd name="connsiteX4" fmla="*/ 305116 w 1454291"/>
                  <a:gd name="connsiteY4" fmla="*/ 502586 h 551775"/>
                  <a:gd name="connsiteX5" fmla="*/ 187490 w 1454291"/>
                  <a:gd name="connsiteY5" fmla="*/ 551775 h 551775"/>
                  <a:gd name="connsiteX6" fmla="*/ 0 w 1454291"/>
                  <a:gd name="connsiteY6" fmla="*/ 358583 h 551775"/>
                  <a:gd name="connsiteX7" fmla="*/ 188202 w 1454291"/>
                  <a:gd name="connsiteY7" fmla="*/ 165390 h 551775"/>
                  <a:gd name="connsiteX8" fmla="*/ 300839 w 1454291"/>
                  <a:gd name="connsiteY8" fmla="*/ 211015 h 551775"/>
                  <a:gd name="connsiteX9" fmla="*/ 300839 w 1454291"/>
                  <a:gd name="connsiteY9" fmla="*/ 170380 h 551775"/>
                  <a:gd name="connsiteX10" fmla="*/ 189628 w 1454291"/>
                  <a:gd name="connsiteY10" fmla="*/ 454110 h 551775"/>
                  <a:gd name="connsiteX11" fmla="*/ 285155 w 1454291"/>
                  <a:gd name="connsiteY11" fmla="*/ 358583 h 551775"/>
                  <a:gd name="connsiteX12" fmla="*/ 189628 w 1454291"/>
                  <a:gd name="connsiteY12" fmla="*/ 263056 h 551775"/>
                  <a:gd name="connsiteX13" fmla="*/ 93388 w 1454291"/>
                  <a:gd name="connsiteY13" fmla="*/ 358583 h 551775"/>
                  <a:gd name="connsiteX14" fmla="*/ 189628 w 1454291"/>
                  <a:gd name="connsiteY14" fmla="*/ 454110 h 551775"/>
                  <a:gd name="connsiteX15" fmla="*/ 636609 w 1454291"/>
                  <a:gd name="connsiteY15" fmla="*/ 551775 h 551775"/>
                  <a:gd name="connsiteX16" fmla="*/ 474071 w 1454291"/>
                  <a:gd name="connsiteY16" fmla="*/ 511141 h 551775"/>
                  <a:gd name="connsiteX17" fmla="*/ 510428 w 1454291"/>
                  <a:gd name="connsiteY17" fmla="*/ 432723 h 551775"/>
                  <a:gd name="connsiteX18" fmla="*/ 640886 w 1454291"/>
                  <a:gd name="connsiteY18" fmla="*/ 469080 h 551775"/>
                  <a:gd name="connsiteX19" fmla="*/ 710037 w 1454291"/>
                  <a:gd name="connsiteY19" fmla="*/ 434862 h 551775"/>
                  <a:gd name="connsiteX20" fmla="*/ 482625 w 1454291"/>
                  <a:gd name="connsiteY20" fmla="*/ 285868 h 551775"/>
                  <a:gd name="connsiteX21" fmla="*/ 656570 w 1454291"/>
                  <a:gd name="connsiteY21" fmla="*/ 163964 h 551775"/>
                  <a:gd name="connsiteX22" fmla="*/ 801286 w 1454291"/>
                  <a:gd name="connsiteY22" fmla="*/ 196757 h 551775"/>
                  <a:gd name="connsiteX23" fmla="*/ 764929 w 1454291"/>
                  <a:gd name="connsiteY23" fmla="*/ 274462 h 551775"/>
                  <a:gd name="connsiteX24" fmla="*/ 656570 w 1454291"/>
                  <a:gd name="connsiteY24" fmla="*/ 246659 h 551775"/>
                  <a:gd name="connsiteX25" fmla="*/ 586707 w 1454291"/>
                  <a:gd name="connsiteY25" fmla="*/ 281591 h 551775"/>
                  <a:gd name="connsiteX26" fmla="*/ 814118 w 1454291"/>
                  <a:gd name="connsiteY26" fmla="*/ 432010 h 551775"/>
                  <a:gd name="connsiteX27" fmla="*/ 636609 w 1454291"/>
                  <a:gd name="connsiteY27" fmla="*/ 551775 h 551775"/>
                  <a:gd name="connsiteX28" fmla="*/ 1109254 w 1454291"/>
                  <a:gd name="connsiteY28" fmla="*/ 164677 h 551775"/>
                  <a:gd name="connsiteX29" fmla="*/ 1265376 w 1454291"/>
                  <a:gd name="connsiteY29" fmla="*/ 330780 h 551775"/>
                  <a:gd name="connsiteX30" fmla="*/ 1265376 w 1454291"/>
                  <a:gd name="connsiteY30" fmla="*/ 546072 h 551775"/>
                  <a:gd name="connsiteX31" fmla="*/ 1156304 w 1454291"/>
                  <a:gd name="connsiteY31" fmla="*/ 546072 h 551775"/>
                  <a:gd name="connsiteX32" fmla="*/ 1156304 w 1454291"/>
                  <a:gd name="connsiteY32" fmla="*/ 347889 h 551775"/>
                  <a:gd name="connsiteX33" fmla="*/ 1080025 w 1454291"/>
                  <a:gd name="connsiteY33" fmla="*/ 259491 h 551775"/>
                  <a:gd name="connsiteX34" fmla="*/ 990201 w 1454291"/>
                  <a:gd name="connsiteY34" fmla="*/ 360721 h 551775"/>
                  <a:gd name="connsiteX35" fmla="*/ 990201 w 1454291"/>
                  <a:gd name="connsiteY35" fmla="*/ 546785 h 551775"/>
                  <a:gd name="connsiteX36" fmla="*/ 881130 w 1454291"/>
                  <a:gd name="connsiteY36" fmla="*/ 546785 h 551775"/>
                  <a:gd name="connsiteX37" fmla="*/ 881130 w 1454291"/>
                  <a:gd name="connsiteY37" fmla="*/ 27803 h 551775"/>
                  <a:gd name="connsiteX38" fmla="*/ 990201 w 1454291"/>
                  <a:gd name="connsiteY38" fmla="*/ 27803 h 551775"/>
                  <a:gd name="connsiteX39" fmla="*/ 990201 w 1454291"/>
                  <a:gd name="connsiteY39" fmla="*/ 209589 h 551775"/>
                  <a:gd name="connsiteX40" fmla="*/ 1109254 w 1454291"/>
                  <a:gd name="connsiteY40" fmla="*/ 164677 h 551775"/>
                  <a:gd name="connsiteX41" fmla="*/ 1393696 w 1454291"/>
                  <a:gd name="connsiteY41" fmla="*/ 121191 h 551775"/>
                  <a:gd name="connsiteX42" fmla="*/ 1333101 w 1454291"/>
                  <a:gd name="connsiteY42" fmla="*/ 60595 h 551775"/>
                  <a:gd name="connsiteX43" fmla="*/ 1393696 w 1454291"/>
                  <a:gd name="connsiteY43" fmla="*/ 0 h 551775"/>
                  <a:gd name="connsiteX44" fmla="*/ 1454292 w 1454291"/>
                  <a:gd name="connsiteY44" fmla="*/ 58457 h 551775"/>
                  <a:gd name="connsiteX45" fmla="*/ 1393696 w 1454291"/>
                  <a:gd name="connsiteY45" fmla="*/ 121191 h 551775"/>
                  <a:gd name="connsiteX46" fmla="*/ 1340230 w 1454291"/>
                  <a:gd name="connsiteY46" fmla="*/ 546072 h 551775"/>
                  <a:gd name="connsiteX47" fmla="*/ 1340230 w 1454291"/>
                  <a:gd name="connsiteY47" fmla="*/ 170380 h 551775"/>
                  <a:gd name="connsiteX48" fmla="*/ 1449301 w 1454291"/>
                  <a:gd name="connsiteY48" fmla="*/ 170380 h 551775"/>
                  <a:gd name="connsiteX49" fmla="*/ 1449301 w 1454291"/>
                  <a:gd name="connsiteY49" fmla="*/ 546072 h 551775"/>
                  <a:gd name="connsiteX50" fmla="*/ 1340230 w 1454291"/>
                  <a:gd name="connsiteY50" fmla="*/ 546072 h 551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454291" h="551775">
                    <a:moveTo>
                      <a:pt x="300126" y="170380"/>
                    </a:moveTo>
                    <a:lnTo>
                      <a:pt x="409198" y="170380"/>
                    </a:lnTo>
                    <a:lnTo>
                      <a:pt x="409198" y="546072"/>
                    </a:lnTo>
                    <a:lnTo>
                      <a:pt x="305116" y="546072"/>
                    </a:lnTo>
                    <a:lnTo>
                      <a:pt x="305116" y="502586"/>
                    </a:lnTo>
                    <a:cubicBezTo>
                      <a:pt x="278026" y="535379"/>
                      <a:pt x="238105" y="551775"/>
                      <a:pt x="187490" y="551775"/>
                    </a:cubicBezTo>
                    <a:cubicBezTo>
                      <a:pt x="81982" y="551775"/>
                      <a:pt x="0" y="476209"/>
                      <a:pt x="0" y="358583"/>
                    </a:cubicBezTo>
                    <a:cubicBezTo>
                      <a:pt x="0" y="240956"/>
                      <a:pt x="81982" y="165390"/>
                      <a:pt x="188202" y="165390"/>
                    </a:cubicBezTo>
                    <a:cubicBezTo>
                      <a:pt x="234540" y="165390"/>
                      <a:pt x="273749" y="180361"/>
                      <a:pt x="300839" y="211015"/>
                    </a:cubicBezTo>
                    <a:lnTo>
                      <a:pt x="300839" y="170380"/>
                    </a:lnTo>
                    <a:close/>
                    <a:moveTo>
                      <a:pt x="189628" y="454110"/>
                    </a:moveTo>
                    <a:cubicBezTo>
                      <a:pt x="243095" y="454110"/>
                      <a:pt x="285155" y="418465"/>
                      <a:pt x="285155" y="358583"/>
                    </a:cubicBezTo>
                    <a:cubicBezTo>
                      <a:pt x="285155" y="298700"/>
                      <a:pt x="243095" y="263056"/>
                      <a:pt x="189628" y="263056"/>
                    </a:cubicBezTo>
                    <a:cubicBezTo>
                      <a:pt x="135449" y="263056"/>
                      <a:pt x="93388" y="298700"/>
                      <a:pt x="93388" y="358583"/>
                    </a:cubicBezTo>
                    <a:cubicBezTo>
                      <a:pt x="93388" y="418465"/>
                      <a:pt x="134736" y="454110"/>
                      <a:pt x="189628" y="454110"/>
                    </a:cubicBezTo>
                    <a:close/>
                    <a:moveTo>
                      <a:pt x="636609" y="551775"/>
                    </a:moveTo>
                    <a:cubicBezTo>
                      <a:pt x="573162" y="551775"/>
                      <a:pt x="509002" y="533953"/>
                      <a:pt x="474071" y="511141"/>
                    </a:cubicBezTo>
                    <a:lnTo>
                      <a:pt x="510428" y="432723"/>
                    </a:lnTo>
                    <a:cubicBezTo>
                      <a:pt x="543934" y="454110"/>
                      <a:pt x="595262" y="469080"/>
                      <a:pt x="640886" y="469080"/>
                    </a:cubicBezTo>
                    <a:cubicBezTo>
                      <a:pt x="691501" y="469080"/>
                      <a:pt x="710037" y="455535"/>
                      <a:pt x="710037" y="434862"/>
                    </a:cubicBezTo>
                    <a:cubicBezTo>
                      <a:pt x="710037" y="373553"/>
                      <a:pt x="482625" y="436287"/>
                      <a:pt x="482625" y="285868"/>
                    </a:cubicBezTo>
                    <a:cubicBezTo>
                      <a:pt x="482625" y="214579"/>
                      <a:pt x="546785" y="163964"/>
                      <a:pt x="656570" y="163964"/>
                    </a:cubicBezTo>
                    <a:cubicBezTo>
                      <a:pt x="708611" y="163964"/>
                      <a:pt x="765642" y="176083"/>
                      <a:pt x="801286" y="196757"/>
                    </a:cubicBezTo>
                    <a:lnTo>
                      <a:pt x="764929" y="274462"/>
                    </a:lnTo>
                    <a:cubicBezTo>
                      <a:pt x="727859" y="253788"/>
                      <a:pt x="690788" y="246659"/>
                      <a:pt x="656570" y="246659"/>
                    </a:cubicBezTo>
                    <a:cubicBezTo>
                      <a:pt x="607381" y="246659"/>
                      <a:pt x="586707" y="262343"/>
                      <a:pt x="586707" y="281591"/>
                    </a:cubicBezTo>
                    <a:cubicBezTo>
                      <a:pt x="586707" y="345751"/>
                      <a:pt x="814118" y="283729"/>
                      <a:pt x="814118" y="432010"/>
                    </a:cubicBezTo>
                    <a:cubicBezTo>
                      <a:pt x="814118" y="502586"/>
                      <a:pt x="749245" y="551775"/>
                      <a:pt x="636609" y="551775"/>
                    </a:cubicBezTo>
                    <a:close/>
                    <a:moveTo>
                      <a:pt x="1109254" y="164677"/>
                    </a:moveTo>
                    <a:cubicBezTo>
                      <a:pt x="1197652" y="164677"/>
                      <a:pt x="1265376" y="216718"/>
                      <a:pt x="1265376" y="330780"/>
                    </a:cubicBezTo>
                    <a:lnTo>
                      <a:pt x="1265376" y="546072"/>
                    </a:lnTo>
                    <a:lnTo>
                      <a:pt x="1156304" y="546072"/>
                    </a:lnTo>
                    <a:lnTo>
                      <a:pt x="1156304" y="347889"/>
                    </a:lnTo>
                    <a:cubicBezTo>
                      <a:pt x="1156304" y="287294"/>
                      <a:pt x="1128502" y="259491"/>
                      <a:pt x="1080025" y="259491"/>
                    </a:cubicBezTo>
                    <a:cubicBezTo>
                      <a:pt x="1027272" y="259491"/>
                      <a:pt x="990201" y="291571"/>
                      <a:pt x="990201" y="360721"/>
                    </a:cubicBezTo>
                    <a:lnTo>
                      <a:pt x="990201" y="546785"/>
                    </a:lnTo>
                    <a:lnTo>
                      <a:pt x="881130" y="546785"/>
                    </a:lnTo>
                    <a:lnTo>
                      <a:pt x="881130" y="27803"/>
                    </a:lnTo>
                    <a:lnTo>
                      <a:pt x="990201" y="27803"/>
                    </a:lnTo>
                    <a:lnTo>
                      <a:pt x="990201" y="209589"/>
                    </a:lnTo>
                    <a:cubicBezTo>
                      <a:pt x="1019430" y="180361"/>
                      <a:pt x="1061490" y="164677"/>
                      <a:pt x="1109254" y="164677"/>
                    </a:cubicBezTo>
                    <a:close/>
                    <a:moveTo>
                      <a:pt x="1393696" y="121191"/>
                    </a:moveTo>
                    <a:cubicBezTo>
                      <a:pt x="1357339" y="121191"/>
                      <a:pt x="1333101" y="94814"/>
                      <a:pt x="1333101" y="60595"/>
                    </a:cubicBezTo>
                    <a:cubicBezTo>
                      <a:pt x="1333101" y="26377"/>
                      <a:pt x="1357339" y="0"/>
                      <a:pt x="1393696" y="0"/>
                    </a:cubicBezTo>
                    <a:cubicBezTo>
                      <a:pt x="1430053" y="0"/>
                      <a:pt x="1454292" y="24951"/>
                      <a:pt x="1454292" y="58457"/>
                    </a:cubicBezTo>
                    <a:cubicBezTo>
                      <a:pt x="1454292" y="94101"/>
                      <a:pt x="1430053" y="121191"/>
                      <a:pt x="1393696" y="121191"/>
                    </a:cubicBezTo>
                    <a:close/>
                    <a:moveTo>
                      <a:pt x="1340230" y="546072"/>
                    </a:moveTo>
                    <a:lnTo>
                      <a:pt x="1340230" y="170380"/>
                    </a:lnTo>
                    <a:lnTo>
                      <a:pt x="1449301" y="170380"/>
                    </a:lnTo>
                    <a:lnTo>
                      <a:pt x="1449301" y="546072"/>
                    </a:lnTo>
                    <a:lnTo>
                      <a:pt x="1340230" y="546072"/>
                    </a:lnTo>
                    <a:close/>
                  </a:path>
                </a:pathLst>
              </a:custGeom>
              <a:solidFill>
                <a:schemeClr val="tx2"/>
              </a:solidFill>
              <a:ln w="70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 7">
                <a:extLst>
                  <a:ext uri="{FF2B5EF4-FFF2-40B4-BE49-F238E27FC236}">
                    <a16:creationId xmlns:a16="http://schemas.microsoft.com/office/drawing/2014/main" id="{F27D177F-015E-4973-9A3B-414A8279966D}"/>
                  </a:ext>
                </a:extLst>
              </p:cNvPr>
              <p:cNvSpPr/>
              <p:nvPr/>
            </p:nvSpPr>
            <p:spPr>
              <a:xfrm>
                <a:off x="7076962" y="1622763"/>
                <a:ext cx="836930" cy="179723"/>
              </a:xfrm>
              <a:custGeom>
                <a:avLst/>
                <a:gdLst>
                  <a:gd name="connsiteX0" fmla="*/ 0 w 836930"/>
                  <a:gd name="connsiteY0" fmla="*/ 41245 h 179723"/>
                  <a:gd name="connsiteX1" fmla="*/ 201747 w 836930"/>
                  <a:gd name="connsiteY1" fmla="*/ 169565 h 179723"/>
                  <a:gd name="connsiteX2" fmla="*/ 270897 w 836930"/>
                  <a:gd name="connsiteY2" fmla="*/ 169565 h 179723"/>
                  <a:gd name="connsiteX3" fmla="*/ 345751 w 836930"/>
                  <a:gd name="connsiteY3" fmla="*/ 121801 h 179723"/>
                  <a:gd name="connsiteX4" fmla="*/ 420604 w 836930"/>
                  <a:gd name="connsiteY4" fmla="*/ 126079 h 179723"/>
                  <a:gd name="connsiteX5" fmla="*/ 456248 w 836930"/>
                  <a:gd name="connsiteY5" fmla="*/ 155307 h 179723"/>
                  <a:gd name="connsiteX6" fmla="*/ 541795 w 836930"/>
                  <a:gd name="connsiteY6" fmla="*/ 151030 h 179723"/>
                  <a:gd name="connsiteX7" fmla="*/ 675818 w 836930"/>
                  <a:gd name="connsiteY7" fmla="*/ 18432 h 179723"/>
                  <a:gd name="connsiteX8" fmla="*/ 753523 w 836930"/>
                  <a:gd name="connsiteY8" fmla="*/ 9165 h 179723"/>
                  <a:gd name="connsiteX9" fmla="*/ 836931 w 836930"/>
                  <a:gd name="connsiteY9" fmla="*/ 59067 h 17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36930" h="179723">
                    <a:moveTo>
                      <a:pt x="0" y="41245"/>
                    </a:moveTo>
                    <a:lnTo>
                      <a:pt x="201747" y="169565"/>
                    </a:lnTo>
                    <a:cubicBezTo>
                      <a:pt x="223134" y="183110"/>
                      <a:pt x="249511" y="183110"/>
                      <a:pt x="270897" y="169565"/>
                    </a:cubicBezTo>
                    <a:lnTo>
                      <a:pt x="345751" y="121801"/>
                    </a:lnTo>
                    <a:cubicBezTo>
                      <a:pt x="369276" y="106831"/>
                      <a:pt x="399217" y="108969"/>
                      <a:pt x="420604" y="126079"/>
                    </a:cubicBezTo>
                    <a:lnTo>
                      <a:pt x="456248" y="155307"/>
                    </a:lnTo>
                    <a:cubicBezTo>
                      <a:pt x="481912" y="175981"/>
                      <a:pt x="518983" y="174555"/>
                      <a:pt x="541795" y="151030"/>
                    </a:cubicBezTo>
                    <a:lnTo>
                      <a:pt x="675818" y="18432"/>
                    </a:lnTo>
                    <a:cubicBezTo>
                      <a:pt x="696492" y="-2241"/>
                      <a:pt x="728572" y="-5806"/>
                      <a:pt x="753523" y="9165"/>
                    </a:cubicBezTo>
                    <a:lnTo>
                      <a:pt x="836931" y="59067"/>
                    </a:lnTo>
                  </a:path>
                </a:pathLst>
              </a:custGeom>
              <a:noFill/>
              <a:ln w="22225" cap="rnd">
                <a:solidFill>
                  <a:srgbClr val="1E6DF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2" name="Freeform 29">
              <a:extLst>
                <a:ext uri="{FF2B5EF4-FFF2-40B4-BE49-F238E27FC236}">
                  <a16:creationId xmlns:a16="http://schemas.microsoft.com/office/drawing/2014/main" id="{76BB2FB4-B4F9-4472-A638-1A0816BBD53E}"/>
                </a:ext>
              </a:extLst>
            </p:cNvPr>
            <p:cNvSpPr/>
            <p:nvPr/>
          </p:nvSpPr>
          <p:spPr>
            <a:xfrm>
              <a:off x="984419" y="6479073"/>
              <a:ext cx="978629" cy="249521"/>
            </a:xfrm>
            <a:custGeom>
              <a:avLst/>
              <a:gdLst>
                <a:gd name="connsiteX0" fmla="*/ 32398 w 2360052"/>
                <a:gd name="connsiteY0" fmla="*/ 0 h 601742"/>
                <a:gd name="connsiteX1" fmla="*/ 2327654 w 2360052"/>
                <a:gd name="connsiteY1" fmla="*/ 0 h 601742"/>
                <a:gd name="connsiteX2" fmla="*/ 2360052 w 2360052"/>
                <a:gd name="connsiteY2" fmla="*/ 32398 h 601742"/>
                <a:gd name="connsiteX3" fmla="*/ 2360052 w 2360052"/>
                <a:gd name="connsiteY3" fmla="*/ 569344 h 601742"/>
                <a:gd name="connsiteX4" fmla="*/ 2327654 w 2360052"/>
                <a:gd name="connsiteY4" fmla="*/ 601742 h 601742"/>
                <a:gd name="connsiteX5" fmla="*/ 32398 w 2360052"/>
                <a:gd name="connsiteY5" fmla="*/ 601742 h 601742"/>
                <a:gd name="connsiteX6" fmla="*/ 0 w 2360052"/>
                <a:gd name="connsiteY6" fmla="*/ 569344 h 601742"/>
                <a:gd name="connsiteX7" fmla="*/ 0 w 2360052"/>
                <a:gd name="connsiteY7" fmla="*/ 32398 h 601742"/>
                <a:gd name="connsiteX8" fmla="*/ 32398 w 2360052"/>
                <a:gd name="connsiteY8" fmla="*/ 0 h 60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0052" h="601742">
                  <a:moveTo>
                    <a:pt x="32398" y="0"/>
                  </a:moveTo>
                  <a:lnTo>
                    <a:pt x="2327654" y="0"/>
                  </a:lnTo>
                  <a:cubicBezTo>
                    <a:pt x="2345547" y="0"/>
                    <a:pt x="2360052" y="14505"/>
                    <a:pt x="2360052" y="32398"/>
                  </a:cubicBezTo>
                  <a:lnTo>
                    <a:pt x="2360052" y="569344"/>
                  </a:lnTo>
                  <a:cubicBezTo>
                    <a:pt x="2360052" y="587237"/>
                    <a:pt x="2345547" y="601742"/>
                    <a:pt x="2327654" y="601742"/>
                  </a:cubicBezTo>
                  <a:lnTo>
                    <a:pt x="32398" y="601742"/>
                  </a:lnTo>
                  <a:cubicBezTo>
                    <a:pt x="14505" y="601742"/>
                    <a:pt x="0" y="587237"/>
                    <a:pt x="0" y="569344"/>
                  </a:cubicBezTo>
                  <a:lnTo>
                    <a:pt x="0" y="32398"/>
                  </a:lnTo>
                  <a:cubicBezTo>
                    <a:pt x="0" y="14505"/>
                    <a:pt x="14505" y="0"/>
                    <a:pt x="323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3" name="Graphic 5">
              <a:extLst>
                <a:ext uri="{FF2B5EF4-FFF2-40B4-BE49-F238E27FC236}">
                  <a16:creationId xmlns:a16="http://schemas.microsoft.com/office/drawing/2014/main" id="{F330F860-304D-471D-B36A-10BA7121942B}"/>
                </a:ext>
              </a:extLst>
            </p:cNvPr>
            <p:cNvGrpSpPr/>
            <p:nvPr/>
          </p:nvGrpSpPr>
          <p:grpSpPr>
            <a:xfrm>
              <a:off x="1107724" y="6541243"/>
              <a:ext cx="732019" cy="125181"/>
              <a:chOff x="4286250" y="3119437"/>
              <a:chExt cx="3620452" cy="619125"/>
            </a:xfrm>
            <a:solidFill>
              <a:srgbClr val="FBFCFD"/>
            </a:solidFill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E29344D1-A324-4BB3-A0C9-FD67368ABDED}"/>
                  </a:ext>
                </a:extLst>
              </p:cNvPr>
              <p:cNvSpPr/>
              <p:nvPr/>
            </p:nvSpPr>
            <p:spPr>
              <a:xfrm>
                <a:off x="4286250" y="3119437"/>
                <a:ext cx="479107" cy="619125"/>
              </a:xfrm>
              <a:custGeom>
                <a:avLst/>
                <a:gdLst>
                  <a:gd name="connsiteX0" fmla="*/ 479108 w 479107"/>
                  <a:gd name="connsiteY0" fmla="*/ 414338 h 619125"/>
                  <a:gd name="connsiteX1" fmla="*/ 407670 w 479107"/>
                  <a:gd name="connsiteY1" fmla="*/ 564833 h 619125"/>
                  <a:gd name="connsiteX2" fmla="*/ 242888 w 479107"/>
                  <a:gd name="connsiteY2" fmla="*/ 619125 h 619125"/>
                  <a:gd name="connsiteX3" fmla="*/ 116205 w 479107"/>
                  <a:gd name="connsiteY3" fmla="*/ 584835 h 619125"/>
                  <a:gd name="connsiteX4" fmla="*/ 31433 w 479107"/>
                  <a:gd name="connsiteY4" fmla="*/ 487680 h 619125"/>
                  <a:gd name="connsiteX5" fmla="*/ 0 w 479107"/>
                  <a:gd name="connsiteY5" fmla="*/ 341948 h 619125"/>
                  <a:gd name="connsiteX6" fmla="*/ 0 w 479107"/>
                  <a:gd name="connsiteY6" fmla="*/ 285750 h 619125"/>
                  <a:gd name="connsiteX7" fmla="*/ 30480 w 479107"/>
                  <a:gd name="connsiteY7" fmla="*/ 135255 h 619125"/>
                  <a:gd name="connsiteX8" fmla="*/ 117158 w 479107"/>
                  <a:gd name="connsiteY8" fmla="*/ 35243 h 619125"/>
                  <a:gd name="connsiteX9" fmla="*/ 247650 w 479107"/>
                  <a:gd name="connsiteY9" fmla="*/ 0 h 619125"/>
                  <a:gd name="connsiteX10" fmla="*/ 408623 w 479107"/>
                  <a:gd name="connsiteY10" fmla="*/ 54293 h 619125"/>
                  <a:gd name="connsiteX11" fmla="*/ 479108 w 479107"/>
                  <a:gd name="connsiteY11" fmla="*/ 207645 h 619125"/>
                  <a:gd name="connsiteX12" fmla="*/ 374333 w 479107"/>
                  <a:gd name="connsiteY12" fmla="*/ 207645 h 619125"/>
                  <a:gd name="connsiteX13" fmla="*/ 336233 w 479107"/>
                  <a:gd name="connsiteY13" fmla="*/ 114300 h 619125"/>
                  <a:gd name="connsiteX14" fmla="*/ 246698 w 479107"/>
                  <a:gd name="connsiteY14" fmla="*/ 85725 h 619125"/>
                  <a:gd name="connsiteX15" fmla="*/ 141923 w 479107"/>
                  <a:gd name="connsiteY15" fmla="*/ 135255 h 619125"/>
                  <a:gd name="connsiteX16" fmla="*/ 104775 w 479107"/>
                  <a:gd name="connsiteY16" fmla="*/ 281940 h 619125"/>
                  <a:gd name="connsiteX17" fmla="*/ 104775 w 479107"/>
                  <a:gd name="connsiteY17" fmla="*/ 335280 h 619125"/>
                  <a:gd name="connsiteX18" fmla="*/ 140018 w 479107"/>
                  <a:gd name="connsiteY18" fmla="*/ 484823 h 619125"/>
                  <a:gd name="connsiteX19" fmla="*/ 242888 w 479107"/>
                  <a:gd name="connsiteY19" fmla="*/ 536258 h 619125"/>
                  <a:gd name="connsiteX20" fmla="*/ 335280 w 479107"/>
                  <a:gd name="connsiteY20" fmla="*/ 508635 h 619125"/>
                  <a:gd name="connsiteX21" fmla="*/ 374333 w 479107"/>
                  <a:gd name="connsiteY21" fmla="*/ 416243 h 619125"/>
                  <a:gd name="connsiteX22" fmla="*/ 479108 w 479107"/>
                  <a:gd name="connsiteY22" fmla="*/ 416243 h 619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79107" h="619125">
                    <a:moveTo>
                      <a:pt x="479108" y="414338"/>
                    </a:moveTo>
                    <a:cubicBezTo>
                      <a:pt x="473393" y="479108"/>
                      <a:pt x="449580" y="528638"/>
                      <a:pt x="407670" y="564833"/>
                    </a:cubicBezTo>
                    <a:cubicBezTo>
                      <a:pt x="366713" y="601028"/>
                      <a:pt x="311468" y="619125"/>
                      <a:pt x="242888" y="619125"/>
                    </a:cubicBezTo>
                    <a:cubicBezTo>
                      <a:pt x="195263" y="619125"/>
                      <a:pt x="152400" y="607695"/>
                      <a:pt x="116205" y="584835"/>
                    </a:cubicBezTo>
                    <a:cubicBezTo>
                      <a:pt x="79058" y="561975"/>
                      <a:pt x="50483" y="529590"/>
                      <a:pt x="31433" y="487680"/>
                    </a:cubicBezTo>
                    <a:cubicBezTo>
                      <a:pt x="11430" y="445770"/>
                      <a:pt x="953" y="397193"/>
                      <a:pt x="0" y="341948"/>
                    </a:cubicBezTo>
                    <a:lnTo>
                      <a:pt x="0" y="285750"/>
                    </a:lnTo>
                    <a:cubicBezTo>
                      <a:pt x="0" y="228600"/>
                      <a:pt x="10478" y="179070"/>
                      <a:pt x="30480" y="135255"/>
                    </a:cubicBezTo>
                    <a:cubicBezTo>
                      <a:pt x="50483" y="92393"/>
                      <a:pt x="79058" y="58103"/>
                      <a:pt x="117158" y="35243"/>
                    </a:cubicBezTo>
                    <a:cubicBezTo>
                      <a:pt x="154305" y="11430"/>
                      <a:pt x="198120" y="0"/>
                      <a:pt x="247650" y="0"/>
                    </a:cubicBezTo>
                    <a:cubicBezTo>
                      <a:pt x="314325" y="0"/>
                      <a:pt x="367665" y="18098"/>
                      <a:pt x="408623" y="54293"/>
                    </a:cubicBezTo>
                    <a:cubicBezTo>
                      <a:pt x="449580" y="90488"/>
                      <a:pt x="472440" y="140970"/>
                      <a:pt x="479108" y="207645"/>
                    </a:cubicBezTo>
                    <a:lnTo>
                      <a:pt x="374333" y="207645"/>
                    </a:lnTo>
                    <a:cubicBezTo>
                      <a:pt x="369570" y="164783"/>
                      <a:pt x="357188" y="133350"/>
                      <a:pt x="336233" y="114300"/>
                    </a:cubicBezTo>
                    <a:cubicBezTo>
                      <a:pt x="316230" y="95250"/>
                      <a:pt x="285750" y="85725"/>
                      <a:pt x="246698" y="85725"/>
                    </a:cubicBezTo>
                    <a:cubicBezTo>
                      <a:pt x="200978" y="85725"/>
                      <a:pt x="165735" y="101918"/>
                      <a:pt x="141923" y="135255"/>
                    </a:cubicBezTo>
                    <a:cubicBezTo>
                      <a:pt x="117158" y="168593"/>
                      <a:pt x="104775" y="217170"/>
                      <a:pt x="104775" y="281940"/>
                    </a:cubicBezTo>
                    <a:lnTo>
                      <a:pt x="104775" y="335280"/>
                    </a:lnTo>
                    <a:cubicBezTo>
                      <a:pt x="104775" y="400050"/>
                      <a:pt x="116205" y="450533"/>
                      <a:pt x="140018" y="484823"/>
                    </a:cubicBezTo>
                    <a:cubicBezTo>
                      <a:pt x="162878" y="519113"/>
                      <a:pt x="197168" y="536258"/>
                      <a:pt x="242888" y="536258"/>
                    </a:cubicBezTo>
                    <a:cubicBezTo>
                      <a:pt x="283845" y="536258"/>
                      <a:pt x="315278" y="526733"/>
                      <a:pt x="335280" y="508635"/>
                    </a:cubicBezTo>
                    <a:cubicBezTo>
                      <a:pt x="356235" y="490538"/>
                      <a:pt x="368618" y="459105"/>
                      <a:pt x="374333" y="416243"/>
                    </a:cubicBezTo>
                    <a:lnTo>
                      <a:pt x="479108" y="41624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71C62F49-C6C9-418C-B12F-4417AFEC5BD0}"/>
                  </a:ext>
                </a:extLst>
              </p:cNvPr>
              <p:cNvSpPr/>
              <p:nvPr/>
            </p:nvSpPr>
            <p:spPr>
              <a:xfrm>
                <a:off x="4839652" y="3119437"/>
                <a:ext cx="500062" cy="619125"/>
              </a:xfrm>
              <a:custGeom>
                <a:avLst/>
                <a:gdLst>
                  <a:gd name="connsiteX0" fmla="*/ 500063 w 500062"/>
                  <a:gd name="connsiteY0" fmla="*/ 325755 h 619125"/>
                  <a:gd name="connsiteX1" fmla="*/ 469583 w 500062"/>
                  <a:gd name="connsiteY1" fmla="*/ 481013 h 619125"/>
                  <a:gd name="connsiteX2" fmla="*/ 381953 w 500062"/>
                  <a:gd name="connsiteY2" fmla="*/ 583883 h 619125"/>
                  <a:gd name="connsiteX3" fmla="*/ 250508 w 500062"/>
                  <a:gd name="connsiteY3" fmla="*/ 619125 h 619125"/>
                  <a:gd name="connsiteX4" fmla="*/ 120015 w 500062"/>
                  <a:gd name="connsiteY4" fmla="*/ 582930 h 619125"/>
                  <a:gd name="connsiteX5" fmla="*/ 31433 w 500062"/>
                  <a:gd name="connsiteY5" fmla="*/ 481013 h 619125"/>
                  <a:gd name="connsiteX6" fmla="*/ 0 w 500062"/>
                  <a:gd name="connsiteY6" fmla="*/ 328613 h 619125"/>
                  <a:gd name="connsiteX7" fmla="*/ 0 w 500062"/>
                  <a:gd name="connsiteY7" fmla="*/ 294323 h 619125"/>
                  <a:gd name="connsiteX8" fmla="*/ 31433 w 500062"/>
                  <a:gd name="connsiteY8" fmla="*/ 139065 h 619125"/>
                  <a:gd name="connsiteX9" fmla="*/ 120015 w 500062"/>
                  <a:gd name="connsiteY9" fmla="*/ 36195 h 619125"/>
                  <a:gd name="connsiteX10" fmla="*/ 250508 w 500062"/>
                  <a:gd name="connsiteY10" fmla="*/ 0 h 619125"/>
                  <a:gd name="connsiteX11" fmla="*/ 381000 w 500062"/>
                  <a:gd name="connsiteY11" fmla="*/ 35243 h 619125"/>
                  <a:gd name="connsiteX12" fmla="*/ 468630 w 500062"/>
                  <a:gd name="connsiteY12" fmla="*/ 137160 h 619125"/>
                  <a:gd name="connsiteX13" fmla="*/ 500063 w 500062"/>
                  <a:gd name="connsiteY13" fmla="*/ 291465 h 619125"/>
                  <a:gd name="connsiteX14" fmla="*/ 500063 w 500062"/>
                  <a:gd name="connsiteY14" fmla="*/ 325755 h 619125"/>
                  <a:gd name="connsiteX15" fmla="*/ 395288 w 500062"/>
                  <a:gd name="connsiteY15" fmla="*/ 294323 h 619125"/>
                  <a:gd name="connsiteX16" fmla="*/ 357188 w 500062"/>
                  <a:gd name="connsiteY16" fmla="*/ 140970 h 619125"/>
                  <a:gd name="connsiteX17" fmla="*/ 250508 w 500062"/>
                  <a:gd name="connsiteY17" fmla="*/ 86678 h 619125"/>
                  <a:gd name="connsiteX18" fmla="*/ 144780 w 500062"/>
                  <a:gd name="connsiteY18" fmla="*/ 140018 h 619125"/>
                  <a:gd name="connsiteX19" fmla="*/ 105727 w 500062"/>
                  <a:gd name="connsiteY19" fmla="*/ 290513 h 619125"/>
                  <a:gd name="connsiteX20" fmla="*/ 105727 w 500062"/>
                  <a:gd name="connsiteY20" fmla="*/ 325755 h 619125"/>
                  <a:gd name="connsiteX21" fmla="*/ 144780 w 500062"/>
                  <a:gd name="connsiteY21" fmla="*/ 479108 h 619125"/>
                  <a:gd name="connsiteX22" fmla="*/ 252413 w 500062"/>
                  <a:gd name="connsiteY22" fmla="*/ 533400 h 619125"/>
                  <a:gd name="connsiteX23" fmla="*/ 359093 w 500062"/>
                  <a:gd name="connsiteY23" fmla="*/ 480060 h 619125"/>
                  <a:gd name="connsiteX24" fmla="*/ 396240 w 500062"/>
                  <a:gd name="connsiteY24" fmla="*/ 324803 h 619125"/>
                  <a:gd name="connsiteX25" fmla="*/ 396240 w 500062"/>
                  <a:gd name="connsiteY25" fmla="*/ 294323 h 619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00062" h="619125">
                    <a:moveTo>
                      <a:pt x="500063" y="325755"/>
                    </a:moveTo>
                    <a:cubicBezTo>
                      <a:pt x="500063" y="384810"/>
                      <a:pt x="489585" y="436245"/>
                      <a:pt x="469583" y="481013"/>
                    </a:cubicBezTo>
                    <a:cubicBezTo>
                      <a:pt x="449580" y="525780"/>
                      <a:pt x="420053" y="560070"/>
                      <a:pt x="381953" y="583883"/>
                    </a:cubicBezTo>
                    <a:cubicBezTo>
                      <a:pt x="343853" y="607695"/>
                      <a:pt x="300038" y="619125"/>
                      <a:pt x="250508" y="619125"/>
                    </a:cubicBezTo>
                    <a:cubicBezTo>
                      <a:pt x="201930" y="619125"/>
                      <a:pt x="158115" y="606743"/>
                      <a:pt x="120015" y="582930"/>
                    </a:cubicBezTo>
                    <a:cubicBezTo>
                      <a:pt x="81915" y="559118"/>
                      <a:pt x="52388" y="524828"/>
                      <a:pt x="31433" y="481013"/>
                    </a:cubicBezTo>
                    <a:cubicBezTo>
                      <a:pt x="10478" y="437198"/>
                      <a:pt x="0" y="385763"/>
                      <a:pt x="0" y="328613"/>
                    </a:cubicBezTo>
                    <a:lnTo>
                      <a:pt x="0" y="294323"/>
                    </a:lnTo>
                    <a:cubicBezTo>
                      <a:pt x="0" y="235268"/>
                      <a:pt x="10478" y="183833"/>
                      <a:pt x="31433" y="139065"/>
                    </a:cubicBezTo>
                    <a:cubicBezTo>
                      <a:pt x="52388" y="94298"/>
                      <a:pt x="81915" y="60008"/>
                      <a:pt x="120015" y="36195"/>
                    </a:cubicBezTo>
                    <a:cubicBezTo>
                      <a:pt x="158115" y="12383"/>
                      <a:pt x="201930" y="0"/>
                      <a:pt x="250508" y="0"/>
                    </a:cubicBezTo>
                    <a:cubicBezTo>
                      <a:pt x="300038" y="0"/>
                      <a:pt x="342900" y="11430"/>
                      <a:pt x="381000" y="35243"/>
                    </a:cubicBezTo>
                    <a:cubicBezTo>
                      <a:pt x="419100" y="59055"/>
                      <a:pt x="448628" y="92393"/>
                      <a:pt x="468630" y="137160"/>
                    </a:cubicBezTo>
                    <a:cubicBezTo>
                      <a:pt x="489585" y="180975"/>
                      <a:pt x="500063" y="233363"/>
                      <a:pt x="500063" y="291465"/>
                    </a:cubicBezTo>
                    <a:lnTo>
                      <a:pt x="500063" y="325755"/>
                    </a:lnTo>
                    <a:close/>
                    <a:moveTo>
                      <a:pt x="395288" y="294323"/>
                    </a:moveTo>
                    <a:cubicBezTo>
                      <a:pt x="395288" y="227648"/>
                      <a:pt x="382905" y="176213"/>
                      <a:pt x="357188" y="140970"/>
                    </a:cubicBezTo>
                    <a:cubicBezTo>
                      <a:pt x="332423" y="104775"/>
                      <a:pt x="296228" y="86678"/>
                      <a:pt x="250508" y="86678"/>
                    </a:cubicBezTo>
                    <a:cubicBezTo>
                      <a:pt x="204788" y="86678"/>
                      <a:pt x="169545" y="104775"/>
                      <a:pt x="144780" y="140018"/>
                    </a:cubicBezTo>
                    <a:cubicBezTo>
                      <a:pt x="119063" y="175260"/>
                      <a:pt x="106680" y="225743"/>
                      <a:pt x="105727" y="290513"/>
                    </a:cubicBezTo>
                    <a:lnTo>
                      <a:pt x="105727" y="325755"/>
                    </a:lnTo>
                    <a:cubicBezTo>
                      <a:pt x="105727" y="392430"/>
                      <a:pt x="119063" y="442913"/>
                      <a:pt x="144780" y="479108"/>
                    </a:cubicBezTo>
                    <a:cubicBezTo>
                      <a:pt x="170498" y="515303"/>
                      <a:pt x="206693" y="533400"/>
                      <a:pt x="252413" y="533400"/>
                    </a:cubicBezTo>
                    <a:cubicBezTo>
                      <a:pt x="299085" y="533400"/>
                      <a:pt x="334328" y="515303"/>
                      <a:pt x="359093" y="480060"/>
                    </a:cubicBezTo>
                    <a:cubicBezTo>
                      <a:pt x="383858" y="444818"/>
                      <a:pt x="396240" y="393383"/>
                      <a:pt x="396240" y="324803"/>
                    </a:cubicBezTo>
                    <a:lnTo>
                      <a:pt x="396240" y="29432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F2B948D-6E31-4BD4-9D07-7AD3746CFF8C}"/>
                  </a:ext>
                </a:extLst>
              </p:cNvPr>
              <p:cNvSpPr/>
              <p:nvPr/>
            </p:nvSpPr>
            <p:spPr>
              <a:xfrm>
                <a:off x="5380672" y="3128009"/>
                <a:ext cx="534352" cy="602932"/>
              </a:xfrm>
              <a:custGeom>
                <a:avLst/>
                <a:gdLst>
                  <a:gd name="connsiteX0" fmla="*/ 266700 w 534352"/>
                  <a:gd name="connsiteY0" fmla="*/ 471488 h 602932"/>
                  <a:gd name="connsiteX1" fmla="*/ 420053 w 534352"/>
                  <a:gd name="connsiteY1" fmla="*/ 0 h 602932"/>
                  <a:gd name="connsiteX2" fmla="*/ 534353 w 534352"/>
                  <a:gd name="connsiteY2" fmla="*/ 0 h 602932"/>
                  <a:gd name="connsiteX3" fmla="*/ 317182 w 534352"/>
                  <a:gd name="connsiteY3" fmla="*/ 602933 h 602932"/>
                  <a:gd name="connsiteX4" fmla="*/ 216218 w 534352"/>
                  <a:gd name="connsiteY4" fmla="*/ 602933 h 602932"/>
                  <a:gd name="connsiteX5" fmla="*/ 0 w 534352"/>
                  <a:gd name="connsiteY5" fmla="*/ 0 h 602932"/>
                  <a:gd name="connsiteX6" fmla="*/ 114300 w 534352"/>
                  <a:gd name="connsiteY6" fmla="*/ 0 h 602932"/>
                  <a:gd name="connsiteX7" fmla="*/ 266700 w 534352"/>
                  <a:gd name="connsiteY7" fmla="*/ 471488 h 602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4352" h="602932">
                    <a:moveTo>
                      <a:pt x="266700" y="471488"/>
                    </a:moveTo>
                    <a:lnTo>
                      <a:pt x="420053" y="0"/>
                    </a:lnTo>
                    <a:lnTo>
                      <a:pt x="534353" y="0"/>
                    </a:lnTo>
                    <a:lnTo>
                      <a:pt x="317182" y="602933"/>
                    </a:lnTo>
                    <a:lnTo>
                      <a:pt x="216218" y="602933"/>
                    </a:lnTo>
                    <a:lnTo>
                      <a:pt x="0" y="0"/>
                    </a:lnTo>
                    <a:lnTo>
                      <a:pt x="114300" y="0"/>
                    </a:lnTo>
                    <a:lnTo>
                      <a:pt x="266700" y="47148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7D2C214C-E568-4542-908E-110CAA1CF356}"/>
                  </a:ext>
                </a:extLst>
              </p:cNvPr>
              <p:cNvSpPr/>
              <p:nvPr/>
            </p:nvSpPr>
            <p:spPr>
              <a:xfrm>
                <a:off x="5989320" y="3128009"/>
                <a:ext cx="104775" cy="601979"/>
              </a:xfrm>
              <a:custGeom>
                <a:avLst/>
                <a:gdLst>
                  <a:gd name="connsiteX0" fmla="*/ 104775 w 104775"/>
                  <a:gd name="connsiteY0" fmla="*/ 601980 h 601979"/>
                  <a:gd name="connsiteX1" fmla="*/ 0 w 104775"/>
                  <a:gd name="connsiteY1" fmla="*/ 601980 h 601979"/>
                  <a:gd name="connsiteX2" fmla="*/ 0 w 104775"/>
                  <a:gd name="connsiteY2" fmla="*/ 0 h 601979"/>
                  <a:gd name="connsiteX3" fmla="*/ 104775 w 104775"/>
                  <a:gd name="connsiteY3" fmla="*/ 0 h 601979"/>
                  <a:gd name="connsiteX4" fmla="*/ 104775 w 104775"/>
                  <a:gd name="connsiteY4" fmla="*/ 601980 h 601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" h="601979">
                    <a:moveTo>
                      <a:pt x="104775" y="601980"/>
                    </a:moveTo>
                    <a:lnTo>
                      <a:pt x="0" y="601980"/>
                    </a:lnTo>
                    <a:lnTo>
                      <a:pt x="0" y="0"/>
                    </a:lnTo>
                    <a:lnTo>
                      <a:pt x="104775" y="0"/>
                    </a:lnTo>
                    <a:lnTo>
                      <a:pt x="104775" y="60198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CF308225-3566-428A-A27F-2C986A81A7E9}"/>
                  </a:ext>
                </a:extLst>
              </p:cNvPr>
              <p:cNvSpPr/>
              <p:nvPr/>
            </p:nvSpPr>
            <p:spPr>
              <a:xfrm>
                <a:off x="6222682" y="3128009"/>
                <a:ext cx="450532" cy="601979"/>
              </a:xfrm>
              <a:custGeom>
                <a:avLst/>
                <a:gdLst>
                  <a:gd name="connsiteX0" fmla="*/ 0 w 450532"/>
                  <a:gd name="connsiteY0" fmla="*/ 601980 h 601979"/>
                  <a:gd name="connsiteX1" fmla="*/ 0 w 450532"/>
                  <a:gd name="connsiteY1" fmla="*/ 0 h 601979"/>
                  <a:gd name="connsiteX2" fmla="*/ 178117 w 450532"/>
                  <a:gd name="connsiteY2" fmla="*/ 0 h 601979"/>
                  <a:gd name="connsiteX3" fmla="*/ 320040 w 450532"/>
                  <a:gd name="connsiteY3" fmla="*/ 35243 h 601979"/>
                  <a:gd name="connsiteX4" fmla="*/ 416242 w 450532"/>
                  <a:gd name="connsiteY4" fmla="*/ 136208 h 601979"/>
                  <a:gd name="connsiteX5" fmla="*/ 450533 w 450532"/>
                  <a:gd name="connsiteY5" fmla="*/ 285750 h 601979"/>
                  <a:gd name="connsiteX6" fmla="*/ 450533 w 450532"/>
                  <a:gd name="connsiteY6" fmla="*/ 316230 h 601979"/>
                  <a:gd name="connsiteX7" fmla="*/ 416242 w 450532"/>
                  <a:gd name="connsiteY7" fmla="*/ 466725 h 601979"/>
                  <a:gd name="connsiteX8" fmla="*/ 319088 w 450532"/>
                  <a:gd name="connsiteY8" fmla="*/ 566738 h 601979"/>
                  <a:gd name="connsiteX9" fmla="*/ 174308 w 450532"/>
                  <a:gd name="connsiteY9" fmla="*/ 601980 h 601979"/>
                  <a:gd name="connsiteX10" fmla="*/ 0 w 450532"/>
                  <a:gd name="connsiteY10" fmla="*/ 601980 h 601979"/>
                  <a:gd name="connsiteX11" fmla="*/ 104775 w 450532"/>
                  <a:gd name="connsiteY11" fmla="*/ 83820 h 601979"/>
                  <a:gd name="connsiteX12" fmla="*/ 104775 w 450532"/>
                  <a:gd name="connsiteY12" fmla="*/ 518160 h 601979"/>
                  <a:gd name="connsiteX13" fmla="*/ 173355 w 450532"/>
                  <a:gd name="connsiteY13" fmla="*/ 518160 h 601979"/>
                  <a:gd name="connsiteX14" fmla="*/ 300038 w 450532"/>
                  <a:gd name="connsiteY14" fmla="*/ 466725 h 601979"/>
                  <a:gd name="connsiteX15" fmla="*/ 344805 w 450532"/>
                  <a:gd name="connsiteY15" fmla="*/ 319088 h 601979"/>
                  <a:gd name="connsiteX16" fmla="*/ 344805 w 450532"/>
                  <a:gd name="connsiteY16" fmla="*/ 285750 h 601979"/>
                  <a:gd name="connsiteX17" fmla="*/ 301942 w 450532"/>
                  <a:gd name="connsiteY17" fmla="*/ 136208 h 601979"/>
                  <a:gd name="connsiteX18" fmla="*/ 178117 w 450532"/>
                  <a:gd name="connsiteY18" fmla="*/ 84773 h 601979"/>
                  <a:gd name="connsiteX19" fmla="*/ 104775 w 450532"/>
                  <a:gd name="connsiteY19" fmla="*/ 84773 h 601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50532" h="601979">
                    <a:moveTo>
                      <a:pt x="0" y="601980"/>
                    </a:moveTo>
                    <a:lnTo>
                      <a:pt x="0" y="0"/>
                    </a:lnTo>
                    <a:lnTo>
                      <a:pt x="178117" y="0"/>
                    </a:lnTo>
                    <a:cubicBezTo>
                      <a:pt x="231458" y="0"/>
                      <a:pt x="279083" y="11430"/>
                      <a:pt x="320040" y="35243"/>
                    </a:cubicBezTo>
                    <a:cubicBezTo>
                      <a:pt x="360997" y="59055"/>
                      <a:pt x="393383" y="92393"/>
                      <a:pt x="416242" y="136208"/>
                    </a:cubicBezTo>
                    <a:cubicBezTo>
                      <a:pt x="439102" y="180023"/>
                      <a:pt x="450533" y="229553"/>
                      <a:pt x="450533" y="285750"/>
                    </a:cubicBezTo>
                    <a:lnTo>
                      <a:pt x="450533" y="316230"/>
                    </a:lnTo>
                    <a:cubicBezTo>
                      <a:pt x="450533" y="373380"/>
                      <a:pt x="439102" y="423863"/>
                      <a:pt x="416242" y="466725"/>
                    </a:cubicBezTo>
                    <a:cubicBezTo>
                      <a:pt x="393383" y="509588"/>
                      <a:pt x="360997" y="543878"/>
                      <a:pt x="319088" y="566738"/>
                    </a:cubicBezTo>
                    <a:cubicBezTo>
                      <a:pt x="277177" y="590550"/>
                      <a:pt x="228600" y="601980"/>
                      <a:pt x="174308" y="601980"/>
                    </a:cubicBezTo>
                    <a:lnTo>
                      <a:pt x="0" y="601980"/>
                    </a:lnTo>
                    <a:close/>
                    <a:moveTo>
                      <a:pt x="104775" y="83820"/>
                    </a:moveTo>
                    <a:lnTo>
                      <a:pt x="104775" y="518160"/>
                    </a:lnTo>
                    <a:lnTo>
                      <a:pt x="173355" y="518160"/>
                    </a:lnTo>
                    <a:cubicBezTo>
                      <a:pt x="228600" y="518160"/>
                      <a:pt x="270510" y="501015"/>
                      <a:pt x="300038" y="466725"/>
                    </a:cubicBezTo>
                    <a:cubicBezTo>
                      <a:pt x="329565" y="432435"/>
                      <a:pt x="344805" y="382905"/>
                      <a:pt x="344805" y="319088"/>
                    </a:cubicBezTo>
                    <a:lnTo>
                      <a:pt x="344805" y="285750"/>
                    </a:lnTo>
                    <a:cubicBezTo>
                      <a:pt x="344805" y="220028"/>
                      <a:pt x="330517" y="170498"/>
                      <a:pt x="301942" y="136208"/>
                    </a:cubicBezTo>
                    <a:cubicBezTo>
                      <a:pt x="273367" y="101918"/>
                      <a:pt x="232410" y="84773"/>
                      <a:pt x="178117" y="84773"/>
                    </a:cubicBezTo>
                    <a:lnTo>
                      <a:pt x="104775" y="847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882E2E3-5BD8-41E8-A2CB-752090BF7A30}"/>
                  </a:ext>
                </a:extLst>
              </p:cNvPr>
              <p:cNvSpPr/>
              <p:nvPr/>
            </p:nvSpPr>
            <p:spPr>
              <a:xfrm>
                <a:off x="6744652" y="3433762"/>
                <a:ext cx="217169" cy="80962"/>
              </a:xfrm>
              <a:custGeom>
                <a:avLst/>
                <a:gdLst>
                  <a:gd name="connsiteX0" fmla="*/ 217170 w 217169"/>
                  <a:gd name="connsiteY0" fmla="*/ 80963 h 80962"/>
                  <a:gd name="connsiteX1" fmla="*/ 0 w 217169"/>
                  <a:gd name="connsiteY1" fmla="*/ 80963 h 80962"/>
                  <a:gd name="connsiteX2" fmla="*/ 0 w 217169"/>
                  <a:gd name="connsiteY2" fmla="*/ 0 h 80962"/>
                  <a:gd name="connsiteX3" fmla="*/ 217170 w 217169"/>
                  <a:gd name="connsiteY3" fmla="*/ 0 h 80962"/>
                  <a:gd name="connsiteX4" fmla="*/ 217170 w 217169"/>
                  <a:gd name="connsiteY4" fmla="*/ 80963 h 80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169" h="80962">
                    <a:moveTo>
                      <a:pt x="217170" y="80963"/>
                    </a:moveTo>
                    <a:lnTo>
                      <a:pt x="0" y="80963"/>
                    </a:lnTo>
                    <a:lnTo>
                      <a:pt x="0" y="0"/>
                    </a:lnTo>
                    <a:lnTo>
                      <a:pt x="217170" y="0"/>
                    </a:lnTo>
                    <a:lnTo>
                      <a:pt x="217170" y="8096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AEACAA93-D3F0-4AA6-8B2B-21DFB2AF7E02}"/>
                  </a:ext>
                </a:extLst>
              </p:cNvPr>
              <p:cNvSpPr/>
              <p:nvPr/>
            </p:nvSpPr>
            <p:spPr>
              <a:xfrm>
                <a:off x="7062787" y="3125152"/>
                <a:ext cx="247650" cy="604837"/>
              </a:xfrm>
              <a:custGeom>
                <a:avLst/>
                <a:gdLst>
                  <a:gd name="connsiteX0" fmla="*/ 247650 w 247650"/>
                  <a:gd name="connsiteY0" fmla="*/ 604838 h 604837"/>
                  <a:gd name="connsiteX1" fmla="*/ 147638 w 247650"/>
                  <a:gd name="connsiteY1" fmla="*/ 604838 h 604837"/>
                  <a:gd name="connsiteX2" fmla="*/ 147638 w 247650"/>
                  <a:gd name="connsiteY2" fmla="*/ 120968 h 604837"/>
                  <a:gd name="connsiteX3" fmla="*/ 0 w 247650"/>
                  <a:gd name="connsiteY3" fmla="*/ 171450 h 604837"/>
                  <a:gd name="connsiteX4" fmla="*/ 0 w 247650"/>
                  <a:gd name="connsiteY4" fmla="*/ 86678 h 604837"/>
                  <a:gd name="connsiteX5" fmla="*/ 235268 w 247650"/>
                  <a:gd name="connsiteY5" fmla="*/ 0 h 604837"/>
                  <a:gd name="connsiteX6" fmla="*/ 247650 w 247650"/>
                  <a:gd name="connsiteY6" fmla="*/ 0 h 604837"/>
                  <a:gd name="connsiteX7" fmla="*/ 247650 w 247650"/>
                  <a:gd name="connsiteY7" fmla="*/ 604838 h 604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7650" h="604837">
                    <a:moveTo>
                      <a:pt x="247650" y="604838"/>
                    </a:moveTo>
                    <a:lnTo>
                      <a:pt x="147638" y="604838"/>
                    </a:lnTo>
                    <a:lnTo>
                      <a:pt x="147638" y="120968"/>
                    </a:lnTo>
                    <a:lnTo>
                      <a:pt x="0" y="171450"/>
                    </a:lnTo>
                    <a:lnTo>
                      <a:pt x="0" y="86678"/>
                    </a:lnTo>
                    <a:lnTo>
                      <a:pt x="235268" y="0"/>
                    </a:lnTo>
                    <a:lnTo>
                      <a:pt x="247650" y="0"/>
                    </a:lnTo>
                    <a:lnTo>
                      <a:pt x="247650" y="60483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FA4861B9-A2DE-43DC-B297-EB4F1D26487B}"/>
                  </a:ext>
                </a:extLst>
              </p:cNvPr>
              <p:cNvSpPr/>
              <p:nvPr/>
            </p:nvSpPr>
            <p:spPr>
              <a:xfrm>
                <a:off x="7513319" y="3120389"/>
                <a:ext cx="393382" cy="613409"/>
              </a:xfrm>
              <a:custGeom>
                <a:avLst/>
                <a:gdLst>
                  <a:gd name="connsiteX0" fmla="*/ 292418 w 393382"/>
                  <a:gd name="connsiteY0" fmla="*/ 358140 h 613409"/>
                  <a:gd name="connsiteX1" fmla="*/ 174308 w 393382"/>
                  <a:gd name="connsiteY1" fmla="*/ 411480 h 613409"/>
                  <a:gd name="connsiteX2" fmla="*/ 47625 w 393382"/>
                  <a:gd name="connsiteY2" fmla="*/ 356235 h 613409"/>
                  <a:gd name="connsiteX3" fmla="*/ 0 w 393382"/>
                  <a:gd name="connsiteY3" fmla="*/ 209550 h 613409"/>
                  <a:gd name="connsiteX4" fmla="*/ 23813 w 393382"/>
                  <a:gd name="connsiteY4" fmla="*/ 101918 h 613409"/>
                  <a:gd name="connsiteX5" fmla="*/ 92393 w 393382"/>
                  <a:gd name="connsiteY5" fmla="*/ 26670 h 613409"/>
                  <a:gd name="connsiteX6" fmla="*/ 195263 w 393382"/>
                  <a:gd name="connsiteY6" fmla="*/ 0 h 613409"/>
                  <a:gd name="connsiteX7" fmla="*/ 340043 w 393382"/>
                  <a:gd name="connsiteY7" fmla="*/ 67628 h 613409"/>
                  <a:gd name="connsiteX8" fmla="*/ 393383 w 393382"/>
                  <a:gd name="connsiteY8" fmla="*/ 249555 h 613409"/>
                  <a:gd name="connsiteX9" fmla="*/ 393383 w 393382"/>
                  <a:gd name="connsiteY9" fmla="*/ 278130 h 613409"/>
                  <a:gd name="connsiteX10" fmla="*/ 320040 w 393382"/>
                  <a:gd name="connsiteY10" fmla="*/ 526733 h 613409"/>
                  <a:gd name="connsiteX11" fmla="*/ 100013 w 393382"/>
                  <a:gd name="connsiteY11" fmla="*/ 613410 h 613409"/>
                  <a:gd name="connsiteX12" fmla="*/ 87630 w 393382"/>
                  <a:gd name="connsiteY12" fmla="*/ 613410 h 613409"/>
                  <a:gd name="connsiteX13" fmla="*/ 87630 w 393382"/>
                  <a:gd name="connsiteY13" fmla="*/ 530543 h 613409"/>
                  <a:gd name="connsiteX14" fmla="*/ 101918 w 393382"/>
                  <a:gd name="connsiteY14" fmla="*/ 530543 h 613409"/>
                  <a:gd name="connsiteX15" fmla="*/ 238125 w 393382"/>
                  <a:gd name="connsiteY15" fmla="*/ 487680 h 613409"/>
                  <a:gd name="connsiteX16" fmla="*/ 292418 w 393382"/>
                  <a:gd name="connsiteY16" fmla="*/ 358140 h 613409"/>
                  <a:gd name="connsiteX17" fmla="*/ 195263 w 393382"/>
                  <a:gd name="connsiteY17" fmla="*/ 332423 h 613409"/>
                  <a:gd name="connsiteX18" fmla="*/ 252413 w 393382"/>
                  <a:gd name="connsiteY18" fmla="*/ 315278 h 613409"/>
                  <a:gd name="connsiteX19" fmla="*/ 293370 w 393382"/>
                  <a:gd name="connsiteY19" fmla="*/ 267653 h 613409"/>
                  <a:gd name="connsiteX20" fmla="*/ 293370 w 393382"/>
                  <a:gd name="connsiteY20" fmla="*/ 227648 h 613409"/>
                  <a:gd name="connsiteX21" fmla="*/ 265748 w 393382"/>
                  <a:gd name="connsiteY21" fmla="*/ 120015 h 613409"/>
                  <a:gd name="connsiteX22" fmla="*/ 195263 w 393382"/>
                  <a:gd name="connsiteY22" fmla="*/ 79058 h 613409"/>
                  <a:gd name="connsiteX23" fmla="*/ 125730 w 393382"/>
                  <a:gd name="connsiteY23" fmla="*/ 115253 h 613409"/>
                  <a:gd name="connsiteX24" fmla="*/ 100013 w 393382"/>
                  <a:gd name="connsiteY24" fmla="*/ 205740 h 613409"/>
                  <a:gd name="connsiteX25" fmla="*/ 125730 w 393382"/>
                  <a:gd name="connsiteY25" fmla="*/ 297180 h 613409"/>
                  <a:gd name="connsiteX26" fmla="*/ 195263 w 393382"/>
                  <a:gd name="connsiteY26" fmla="*/ 332423 h 613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93382" h="613409">
                    <a:moveTo>
                      <a:pt x="292418" y="358140"/>
                    </a:moveTo>
                    <a:cubicBezTo>
                      <a:pt x="259080" y="393383"/>
                      <a:pt x="219075" y="411480"/>
                      <a:pt x="174308" y="411480"/>
                    </a:cubicBezTo>
                    <a:cubicBezTo>
                      <a:pt x="120968" y="411480"/>
                      <a:pt x="79058" y="393383"/>
                      <a:pt x="47625" y="356235"/>
                    </a:cubicBezTo>
                    <a:cubicBezTo>
                      <a:pt x="16193" y="319088"/>
                      <a:pt x="0" y="270510"/>
                      <a:pt x="0" y="209550"/>
                    </a:cubicBezTo>
                    <a:cubicBezTo>
                      <a:pt x="0" y="169545"/>
                      <a:pt x="7620" y="133350"/>
                      <a:pt x="23813" y="101918"/>
                    </a:cubicBezTo>
                    <a:cubicBezTo>
                      <a:pt x="40005" y="69533"/>
                      <a:pt x="62865" y="44768"/>
                      <a:pt x="92393" y="26670"/>
                    </a:cubicBezTo>
                    <a:cubicBezTo>
                      <a:pt x="121920" y="8573"/>
                      <a:pt x="156210" y="0"/>
                      <a:pt x="195263" y="0"/>
                    </a:cubicBezTo>
                    <a:cubicBezTo>
                      <a:pt x="256223" y="0"/>
                      <a:pt x="303848" y="22860"/>
                      <a:pt x="340043" y="67628"/>
                    </a:cubicBezTo>
                    <a:cubicBezTo>
                      <a:pt x="375285" y="113348"/>
                      <a:pt x="393383" y="173355"/>
                      <a:pt x="393383" y="249555"/>
                    </a:cubicBezTo>
                    <a:lnTo>
                      <a:pt x="393383" y="278130"/>
                    </a:lnTo>
                    <a:cubicBezTo>
                      <a:pt x="393383" y="386715"/>
                      <a:pt x="368618" y="469583"/>
                      <a:pt x="320040" y="526733"/>
                    </a:cubicBezTo>
                    <a:cubicBezTo>
                      <a:pt x="270510" y="583883"/>
                      <a:pt x="198120" y="612458"/>
                      <a:pt x="100013" y="613410"/>
                    </a:cubicBezTo>
                    <a:lnTo>
                      <a:pt x="87630" y="613410"/>
                    </a:lnTo>
                    <a:lnTo>
                      <a:pt x="87630" y="530543"/>
                    </a:lnTo>
                    <a:lnTo>
                      <a:pt x="101918" y="530543"/>
                    </a:lnTo>
                    <a:cubicBezTo>
                      <a:pt x="160973" y="529590"/>
                      <a:pt x="206693" y="515303"/>
                      <a:pt x="238125" y="487680"/>
                    </a:cubicBezTo>
                    <a:cubicBezTo>
                      <a:pt x="270510" y="459105"/>
                      <a:pt x="288608" y="416243"/>
                      <a:pt x="292418" y="358140"/>
                    </a:cubicBezTo>
                    <a:close/>
                    <a:moveTo>
                      <a:pt x="195263" y="332423"/>
                    </a:moveTo>
                    <a:cubicBezTo>
                      <a:pt x="215265" y="332423"/>
                      <a:pt x="234315" y="326708"/>
                      <a:pt x="252413" y="315278"/>
                    </a:cubicBezTo>
                    <a:cubicBezTo>
                      <a:pt x="270510" y="303848"/>
                      <a:pt x="283845" y="287655"/>
                      <a:pt x="293370" y="267653"/>
                    </a:cubicBezTo>
                    <a:lnTo>
                      <a:pt x="293370" y="227648"/>
                    </a:lnTo>
                    <a:cubicBezTo>
                      <a:pt x="293370" y="182880"/>
                      <a:pt x="283845" y="147638"/>
                      <a:pt x="265748" y="120015"/>
                    </a:cubicBezTo>
                    <a:cubicBezTo>
                      <a:pt x="247650" y="93345"/>
                      <a:pt x="223838" y="79058"/>
                      <a:pt x="195263" y="79058"/>
                    </a:cubicBezTo>
                    <a:cubicBezTo>
                      <a:pt x="166688" y="79058"/>
                      <a:pt x="142875" y="91440"/>
                      <a:pt x="125730" y="115253"/>
                    </a:cubicBezTo>
                    <a:cubicBezTo>
                      <a:pt x="108585" y="139065"/>
                      <a:pt x="100013" y="169545"/>
                      <a:pt x="100013" y="205740"/>
                    </a:cubicBezTo>
                    <a:cubicBezTo>
                      <a:pt x="100013" y="243840"/>
                      <a:pt x="108585" y="274320"/>
                      <a:pt x="125730" y="297180"/>
                    </a:cubicBezTo>
                    <a:cubicBezTo>
                      <a:pt x="142875" y="320040"/>
                      <a:pt x="166688" y="332423"/>
                      <a:pt x="195263" y="3324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85586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AD7BB0D-C1EE-401C-9123-BD725F5FF5FA}"/>
              </a:ext>
            </a:extLst>
          </p:cNvPr>
          <p:cNvSpPr/>
          <p:nvPr userDrawn="1"/>
        </p:nvSpPr>
        <p:spPr>
          <a:xfrm>
            <a:off x="0" y="1"/>
            <a:ext cx="12192000" cy="6241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50800" dir="5400000" algn="l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429D33-DAA1-4D46-8F20-0E58FB218D4D}"/>
              </a:ext>
            </a:extLst>
          </p:cNvPr>
          <p:cNvSpPr txBox="1"/>
          <p:nvPr userDrawn="1"/>
        </p:nvSpPr>
        <p:spPr>
          <a:xfrm>
            <a:off x="9695935" y="155417"/>
            <a:ext cx="21868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itchFamily="2" charset="77"/>
              </a:rPr>
              <a:t>Date Range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: </a:t>
            </a:r>
            <a:r>
              <a:rPr lang="en-US" sz="1200" b="1" dirty="0">
                <a:solidFill>
                  <a:schemeClr val="accent6"/>
                </a:solidFill>
                <a:latin typeface="Montserrat" pitchFamily="2" charset="77"/>
              </a:rPr>
              <a:t>Q4</a:t>
            </a:r>
            <a:r>
              <a:rPr lang="en-US" sz="1200" dirty="0">
                <a:solidFill>
                  <a:schemeClr val="accent6"/>
                </a:solidFill>
                <a:latin typeface="Montserrat" pitchFamily="2" charset="77"/>
              </a:rPr>
              <a:t> Oct ~ Des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FE80B08-8021-456B-88D5-C826AE10C258}"/>
              </a:ext>
            </a:extLst>
          </p:cNvPr>
          <p:cNvGrpSpPr/>
          <p:nvPr userDrawn="1"/>
        </p:nvGrpSpPr>
        <p:grpSpPr>
          <a:xfrm>
            <a:off x="228034" y="142172"/>
            <a:ext cx="2034765" cy="339773"/>
            <a:chOff x="153017" y="6426348"/>
            <a:chExt cx="1810031" cy="302246"/>
          </a:xfrm>
        </p:grpSpPr>
        <p:grpSp>
          <p:nvGrpSpPr>
            <p:cNvPr id="21" name="Graphic 2">
              <a:extLst>
                <a:ext uri="{FF2B5EF4-FFF2-40B4-BE49-F238E27FC236}">
                  <a16:creationId xmlns:a16="http://schemas.microsoft.com/office/drawing/2014/main" id="{591C50A4-0571-4EC8-BFBD-AC9DE5412576}"/>
                </a:ext>
              </a:extLst>
            </p:cNvPr>
            <p:cNvGrpSpPr/>
            <p:nvPr/>
          </p:nvGrpSpPr>
          <p:grpSpPr>
            <a:xfrm>
              <a:off x="153017" y="6426348"/>
              <a:ext cx="789276" cy="289697"/>
              <a:chOff x="6642101" y="1556362"/>
              <a:chExt cx="1903411" cy="698630"/>
            </a:xfrm>
            <a:solidFill>
              <a:schemeClr val="accent1"/>
            </a:solidFill>
          </p:grpSpPr>
          <p:sp>
            <p:nvSpPr>
              <p:cNvPr id="32" name="Freeform 4">
                <a:extLst>
                  <a:ext uri="{FF2B5EF4-FFF2-40B4-BE49-F238E27FC236}">
                    <a16:creationId xmlns:a16="http://schemas.microsoft.com/office/drawing/2014/main" id="{CF68DD38-44D1-429A-963D-381E4BFC333D}"/>
                  </a:ext>
                </a:extLst>
              </p:cNvPr>
              <p:cNvSpPr/>
              <p:nvPr/>
            </p:nvSpPr>
            <p:spPr>
              <a:xfrm>
                <a:off x="6642101" y="1556362"/>
                <a:ext cx="406346" cy="698630"/>
              </a:xfrm>
              <a:custGeom>
                <a:avLst/>
                <a:gdLst>
                  <a:gd name="connsiteX0" fmla="*/ 299413 w 406346"/>
                  <a:gd name="connsiteY0" fmla="*/ 325790 h 698630"/>
                  <a:gd name="connsiteX1" fmla="*/ 299413 w 406346"/>
                  <a:gd name="connsiteY1" fmla="*/ 142578 h 698630"/>
                  <a:gd name="connsiteX2" fmla="*/ 399217 w 406346"/>
                  <a:gd name="connsiteY2" fmla="*/ 142578 h 698630"/>
                  <a:gd name="connsiteX3" fmla="*/ 399217 w 406346"/>
                  <a:gd name="connsiteY3" fmla="*/ 499021 h 698630"/>
                  <a:gd name="connsiteX4" fmla="*/ 199609 w 406346"/>
                  <a:gd name="connsiteY4" fmla="*/ 698630 h 698630"/>
                  <a:gd name="connsiteX5" fmla="*/ 0 w 406346"/>
                  <a:gd name="connsiteY5" fmla="*/ 499021 h 698630"/>
                  <a:gd name="connsiteX6" fmla="*/ 199609 w 406346"/>
                  <a:gd name="connsiteY6" fmla="*/ 299413 h 698630"/>
                  <a:gd name="connsiteX7" fmla="*/ 299413 w 406346"/>
                  <a:gd name="connsiteY7" fmla="*/ 325790 h 698630"/>
                  <a:gd name="connsiteX8" fmla="*/ 199609 w 406346"/>
                  <a:gd name="connsiteY8" fmla="*/ 598826 h 698630"/>
                  <a:gd name="connsiteX9" fmla="*/ 299413 w 406346"/>
                  <a:gd name="connsiteY9" fmla="*/ 499021 h 698630"/>
                  <a:gd name="connsiteX10" fmla="*/ 199609 w 406346"/>
                  <a:gd name="connsiteY10" fmla="*/ 399217 h 698630"/>
                  <a:gd name="connsiteX11" fmla="*/ 99804 w 406346"/>
                  <a:gd name="connsiteY11" fmla="*/ 499021 h 698630"/>
                  <a:gd name="connsiteX12" fmla="*/ 199609 w 406346"/>
                  <a:gd name="connsiteY12" fmla="*/ 598826 h 698630"/>
                  <a:gd name="connsiteX13" fmla="*/ 349315 w 406346"/>
                  <a:gd name="connsiteY13" fmla="*/ 114062 h 698630"/>
                  <a:gd name="connsiteX14" fmla="*/ 292284 w 406346"/>
                  <a:gd name="connsiteY14" fmla="*/ 57031 h 698630"/>
                  <a:gd name="connsiteX15" fmla="*/ 349315 w 406346"/>
                  <a:gd name="connsiteY15" fmla="*/ 0 h 698630"/>
                  <a:gd name="connsiteX16" fmla="*/ 406346 w 406346"/>
                  <a:gd name="connsiteY16" fmla="*/ 57031 h 698630"/>
                  <a:gd name="connsiteX17" fmla="*/ 349315 w 406346"/>
                  <a:gd name="connsiteY17" fmla="*/ 114062 h 698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06346" h="698630">
                    <a:moveTo>
                      <a:pt x="299413" y="325790"/>
                    </a:moveTo>
                    <a:lnTo>
                      <a:pt x="299413" y="142578"/>
                    </a:lnTo>
                    <a:lnTo>
                      <a:pt x="399217" y="142578"/>
                    </a:lnTo>
                    <a:lnTo>
                      <a:pt x="399217" y="499021"/>
                    </a:lnTo>
                    <a:cubicBezTo>
                      <a:pt x="399217" y="609519"/>
                      <a:pt x="310106" y="698630"/>
                      <a:pt x="199609" y="698630"/>
                    </a:cubicBezTo>
                    <a:cubicBezTo>
                      <a:pt x="89111" y="698630"/>
                      <a:pt x="0" y="609519"/>
                      <a:pt x="0" y="499021"/>
                    </a:cubicBezTo>
                    <a:cubicBezTo>
                      <a:pt x="0" y="388524"/>
                      <a:pt x="89111" y="299413"/>
                      <a:pt x="199609" y="299413"/>
                    </a:cubicBezTo>
                    <a:cubicBezTo>
                      <a:pt x="235966" y="299413"/>
                      <a:pt x="270185" y="309393"/>
                      <a:pt x="299413" y="325790"/>
                    </a:cubicBezTo>
                    <a:close/>
                    <a:moveTo>
                      <a:pt x="199609" y="598826"/>
                    </a:moveTo>
                    <a:cubicBezTo>
                      <a:pt x="254501" y="598826"/>
                      <a:pt x="299413" y="553914"/>
                      <a:pt x="299413" y="499021"/>
                    </a:cubicBezTo>
                    <a:cubicBezTo>
                      <a:pt x="299413" y="444129"/>
                      <a:pt x="254501" y="399217"/>
                      <a:pt x="199609" y="399217"/>
                    </a:cubicBezTo>
                    <a:cubicBezTo>
                      <a:pt x="144716" y="399217"/>
                      <a:pt x="99804" y="444129"/>
                      <a:pt x="99804" y="499021"/>
                    </a:cubicBezTo>
                    <a:cubicBezTo>
                      <a:pt x="99804" y="553914"/>
                      <a:pt x="144716" y="598826"/>
                      <a:pt x="199609" y="598826"/>
                    </a:cubicBezTo>
                    <a:close/>
                    <a:moveTo>
                      <a:pt x="349315" y="114062"/>
                    </a:moveTo>
                    <a:cubicBezTo>
                      <a:pt x="317948" y="114062"/>
                      <a:pt x="292284" y="88398"/>
                      <a:pt x="292284" y="57031"/>
                    </a:cubicBezTo>
                    <a:cubicBezTo>
                      <a:pt x="292284" y="25664"/>
                      <a:pt x="317948" y="0"/>
                      <a:pt x="349315" y="0"/>
                    </a:cubicBezTo>
                    <a:cubicBezTo>
                      <a:pt x="380682" y="0"/>
                      <a:pt x="406346" y="25664"/>
                      <a:pt x="406346" y="57031"/>
                    </a:cubicBezTo>
                    <a:cubicBezTo>
                      <a:pt x="406346" y="88398"/>
                      <a:pt x="380682" y="114062"/>
                      <a:pt x="349315" y="114062"/>
                    </a:cubicBezTo>
                    <a:close/>
                  </a:path>
                </a:pathLst>
              </a:custGeom>
              <a:solidFill>
                <a:srgbClr val="19B5FE"/>
              </a:solidFill>
              <a:ln w="70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6">
                <a:extLst>
                  <a:ext uri="{FF2B5EF4-FFF2-40B4-BE49-F238E27FC236}">
                    <a16:creationId xmlns:a16="http://schemas.microsoft.com/office/drawing/2014/main" id="{FB2A2BAF-0EEE-4EA6-B335-6118ACE6F3E0}"/>
                  </a:ext>
                </a:extLst>
              </p:cNvPr>
              <p:cNvSpPr/>
              <p:nvPr/>
            </p:nvSpPr>
            <p:spPr>
              <a:xfrm>
                <a:off x="7091220" y="1699652"/>
                <a:ext cx="1454291" cy="551775"/>
              </a:xfrm>
              <a:custGeom>
                <a:avLst/>
                <a:gdLst>
                  <a:gd name="connsiteX0" fmla="*/ 300126 w 1454291"/>
                  <a:gd name="connsiteY0" fmla="*/ 170380 h 551775"/>
                  <a:gd name="connsiteX1" fmla="*/ 409198 w 1454291"/>
                  <a:gd name="connsiteY1" fmla="*/ 170380 h 551775"/>
                  <a:gd name="connsiteX2" fmla="*/ 409198 w 1454291"/>
                  <a:gd name="connsiteY2" fmla="*/ 546072 h 551775"/>
                  <a:gd name="connsiteX3" fmla="*/ 305116 w 1454291"/>
                  <a:gd name="connsiteY3" fmla="*/ 546072 h 551775"/>
                  <a:gd name="connsiteX4" fmla="*/ 305116 w 1454291"/>
                  <a:gd name="connsiteY4" fmla="*/ 502586 h 551775"/>
                  <a:gd name="connsiteX5" fmla="*/ 187490 w 1454291"/>
                  <a:gd name="connsiteY5" fmla="*/ 551775 h 551775"/>
                  <a:gd name="connsiteX6" fmla="*/ 0 w 1454291"/>
                  <a:gd name="connsiteY6" fmla="*/ 358583 h 551775"/>
                  <a:gd name="connsiteX7" fmla="*/ 188202 w 1454291"/>
                  <a:gd name="connsiteY7" fmla="*/ 165390 h 551775"/>
                  <a:gd name="connsiteX8" fmla="*/ 300839 w 1454291"/>
                  <a:gd name="connsiteY8" fmla="*/ 211015 h 551775"/>
                  <a:gd name="connsiteX9" fmla="*/ 300839 w 1454291"/>
                  <a:gd name="connsiteY9" fmla="*/ 170380 h 551775"/>
                  <a:gd name="connsiteX10" fmla="*/ 189628 w 1454291"/>
                  <a:gd name="connsiteY10" fmla="*/ 454110 h 551775"/>
                  <a:gd name="connsiteX11" fmla="*/ 285155 w 1454291"/>
                  <a:gd name="connsiteY11" fmla="*/ 358583 h 551775"/>
                  <a:gd name="connsiteX12" fmla="*/ 189628 w 1454291"/>
                  <a:gd name="connsiteY12" fmla="*/ 263056 h 551775"/>
                  <a:gd name="connsiteX13" fmla="*/ 93388 w 1454291"/>
                  <a:gd name="connsiteY13" fmla="*/ 358583 h 551775"/>
                  <a:gd name="connsiteX14" fmla="*/ 189628 w 1454291"/>
                  <a:gd name="connsiteY14" fmla="*/ 454110 h 551775"/>
                  <a:gd name="connsiteX15" fmla="*/ 636609 w 1454291"/>
                  <a:gd name="connsiteY15" fmla="*/ 551775 h 551775"/>
                  <a:gd name="connsiteX16" fmla="*/ 474071 w 1454291"/>
                  <a:gd name="connsiteY16" fmla="*/ 511141 h 551775"/>
                  <a:gd name="connsiteX17" fmla="*/ 510428 w 1454291"/>
                  <a:gd name="connsiteY17" fmla="*/ 432723 h 551775"/>
                  <a:gd name="connsiteX18" fmla="*/ 640886 w 1454291"/>
                  <a:gd name="connsiteY18" fmla="*/ 469080 h 551775"/>
                  <a:gd name="connsiteX19" fmla="*/ 710037 w 1454291"/>
                  <a:gd name="connsiteY19" fmla="*/ 434862 h 551775"/>
                  <a:gd name="connsiteX20" fmla="*/ 482625 w 1454291"/>
                  <a:gd name="connsiteY20" fmla="*/ 285868 h 551775"/>
                  <a:gd name="connsiteX21" fmla="*/ 656570 w 1454291"/>
                  <a:gd name="connsiteY21" fmla="*/ 163964 h 551775"/>
                  <a:gd name="connsiteX22" fmla="*/ 801286 w 1454291"/>
                  <a:gd name="connsiteY22" fmla="*/ 196757 h 551775"/>
                  <a:gd name="connsiteX23" fmla="*/ 764929 w 1454291"/>
                  <a:gd name="connsiteY23" fmla="*/ 274462 h 551775"/>
                  <a:gd name="connsiteX24" fmla="*/ 656570 w 1454291"/>
                  <a:gd name="connsiteY24" fmla="*/ 246659 h 551775"/>
                  <a:gd name="connsiteX25" fmla="*/ 586707 w 1454291"/>
                  <a:gd name="connsiteY25" fmla="*/ 281591 h 551775"/>
                  <a:gd name="connsiteX26" fmla="*/ 814118 w 1454291"/>
                  <a:gd name="connsiteY26" fmla="*/ 432010 h 551775"/>
                  <a:gd name="connsiteX27" fmla="*/ 636609 w 1454291"/>
                  <a:gd name="connsiteY27" fmla="*/ 551775 h 551775"/>
                  <a:gd name="connsiteX28" fmla="*/ 1109254 w 1454291"/>
                  <a:gd name="connsiteY28" fmla="*/ 164677 h 551775"/>
                  <a:gd name="connsiteX29" fmla="*/ 1265376 w 1454291"/>
                  <a:gd name="connsiteY29" fmla="*/ 330780 h 551775"/>
                  <a:gd name="connsiteX30" fmla="*/ 1265376 w 1454291"/>
                  <a:gd name="connsiteY30" fmla="*/ 546072 h 551775"/>
                  <a:gd name="connsiteX31" fmla="*/ 1156304 w 1454291"/>
                  <a:gd name="connsiteY31" fmla="*/ 546072 h 551775"/>
                  <a:gd name="connsiteX32" fmla="*/ 1156304 w 1454291"/>
                  <a:gd name="connsiteY32" fmla="*/ 347889 h 551775"/>
                  <a:gd name="connsiteX33" fmla="*/ 1080025 w 1454291"/>
                  <a:gd name="connsiteY33" fmla="*/ 259491 h 551775"/>
                  <a:gd name="connsiteX34" fmla="*/ 990201 w 1454291"/>
                  <a:gd name="connsiteY34" fmla="*/ 360721 h 551775"/>
                  <a:gd name="connsiteX35" fmla="*/ 990201 w 1454291"/>
                  <a:gd name="connsiteY35" fmla="*/ 546785 h 551775"/>
                  <a:gd name="connsiteX36" fmla="*/ 881130 w 1454291"/>
                  <a:gd name="connsiteY36" fmla="*/ 546785 h 551775"/>
                  <a:gd name="connsiteX37" fmla="*/ 881130 w 1454291"/>
                  <a:gd name="connsiteY37" fmla="*/ 27803 h 551775"/>
                  <a:gd name="connsiteX38" fmla="*/ 990201 w 1454291"/>
                  <a:gd name="connsiteY38" fmla="*/ 27803 h 551775"/>
                  <a:gd name="connsiteX39" fmla="*/ 990201 w 1454291"/>
                  <a:gd name="connsiteY39" fmla="*/ 209589 h 551775"/>
                  <a:gd name="connsiteX40" fmla="*/ 1109254 w 1454291"/>
                  <a:gd name="connsiteY40" fmla="*/ 164677 h 551775"/>
                  <a:gd name="connsiteX41" fmla="*/ 1393696 w 1454291"/>
                  <a:gd name="connsiteY41" fmla="*/ 121191 h 551775"/>
                  <a:gd name="connsiteX42" fmla="*/ 1333101 w 1454291"/>
                  <a:gd name="connsiteY42" fmla="*/ 60595 h 551775"/>
                  <a:gd name="connsiteX43" fmla="*/ 1393696 w 1454291"/>
                  <a:gd name="connsiteY43" fmla="*/ 0 h 551775"/>
                  <a:gd name="connsiteX44" fmla="*/ 1454292 w 1454291"/>
                  <a:gd name="connsiteY44" fmla="*/ 58457 h 551775"/>
                  <a:gd name="connsiteX45" fmla="*/ 1393696 w 1454291"/>
                  <a:gd name="connsiteY45" fmla="*/ 121191 h 551775"/>
                  <a:gd name="connsiteX46" fmla="*/ 1340230 w 1454291"/>
                  <a:gd name="connsiteY46" fmla="*/ 546072 h 551775"/>
                  <a:gd name="connsiteX47" fmla="*/ 1340230 w 1454291"/>
                  <a:gd name="connsiteY47" fmla="*/ 170380 h 551775"/>
                  <a:gd name="connsiteX48" fmla="*/ 1449301 w 1454291"/>
                  <a:gd name="connsiteY48" fmla="*/ 170380 h 551775"/>
                  <a:gd name="connsiteX49" fmla="*/ 1449301 w 1454291"/>
                  <a:gd name="connsiteY49" fmla="*/ 546072 h 551775"/>
                  <a:gd name="connsiteX50" fmla="*/ 1340230 w 1454291"/>
                  <a:gd name="connsiteY50" fmla="*/ 546072 h 551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454291" h="551775">
                    <a:moveTo>
                      <a:pt x="300126" y="170380"/>
                    </a:moveTo>
                    <a:lnTo>
                      <a:pt x="409198" y="170380"/>
                    </a:lnTo>
                    <a:lnTo>
                      <a:pt x="409198" y="546072"/>
                    </a:lnTo>
                    <a:lnTo>
                      <a:pt x="305116" y="546072"/>
                    </a:lnTo>
                    <a:lnTo>
                      <a:pt x="305116" y="502586"/>
                    </a:lnTo>
                    <a:cubicBezTo>
                      <a:pt x="278026" y="535379"/>
                      <a:pt x="238105" y="551775"/>
                      <a:pt x="187490" y="551775"/>
                    </a:cubicBezTo>
                    <a:cubicBezTo>
                      <a:pt x="81982" y="551775"/>
                      <a:pt x="0" y="476209"/>
                      <a:pt x="0" y="358583"/>
                    </a:cubicBezTo>
                    <a:cubicBezTo>
                      <a:pt x="0" y="240956"/>
                      <a:pt x="81982" y="165390"/>
                      <a:pt x="188202" y="165390"/>
                    </a:cubicBezTo>
                    <a:cubicBezTo>
                      <a:pt x="234540" y="165390"/>
                      <a:pt x="273749" y="180361"/>
                      <a:pt x="300839" y="211015"/>
                    </a:cubicBezTo>
                    <a:lnTo>
                      <a:pt x="300839" y="170380"/>
                    </a:lnTo>
                    <a:close/>
                    <a:moveTo>
                      <a:pt x="189628" y="454110"/>
                    </a:moveTo>
                    <a:cubicBezTo>
                      <a:pt x="243095" y="454110"/>
                      <a:pt x="285155" y="418465"/>
                      <a:pt x="285155" y="358583"/>
                    </a:cubicBezTo>
                    <a:cubicBezTo>
                      <a:pt x="285155" y="298700"/>
                      <a:pt x="243095" y="263056"/>
                      <a:pt x="189628" y="263056"/>
                    </a:cubicBezTo>
                    <a:cubicBezTo>
                      <a:pt x="135449" y="263056"/>
                      <a:pt x="93388" y="298700"/>
                      <a:pt x="93388" y="358583"/>
                    </a:cubicBezTo>
                    <a:cubicBezTo>
                      <a:pt x="93388" y="418465"/>
                      <a:pt x="134736" y="454110"/>
                      <a:pt x="189628" y="454110"/>
                    </a:cubicBezTo>
                    <a:close/>
                    <a:moveTo>
                      <a:pt x="636609" y="551775"/>
                    </a:moveTo>
                    <a:cubicBezTo>
                      <a:pt x="573162" y="551775"/>
                      <a:pt x="509002" y="533953"/>
                      <a:pt x="474071" y="511141"/>
                    </a:cubicBezTo>
                    <a:lnTo>
                      <a:pt x="510428" y="432723"/>
                    </a:lnTo>
                    <a:cubicBezTo>
                      <a:pt x="543934" y="454110"/>
                      <a:pt x="595262" y="469080"/>
                      <a:pt x="640886" y="469080"/>
                    </a:cubicBezTo>
                    <a:cubicBezTo>
                      <a:pt x="691501" y="469080"/>
                      <a:pt x="710037" y="455535"/>
                      <a:pt x="710037" y="434862"/>
                    </a:cubicBezTo>
                    <a:cubicBezTo>
                      <a:pt x="710037" y="373553"/>
                      <a:pt x="482625" y="436287"/>
                      <a:pt x="482625" y="285868"/>
                    </a:cubicBezTo>
                    <a:cubicBezTo>
                      <a:pt x="482625" y="214579"/>
                      <a:pt x="546785" y="163964"/>
                      <a:pt x="656570" y="163964"/>
                    </a:cubicBezTo>
                    <a:cubicBezTo>
                      <a:pt x="708611" y="163964"/>
                      <a:pt x="765642" y="176083"/>
                      <a:pt x="801286" y="196757"/>
                    </a:cubicBezTo>
                    <a:lnTo>
                      <a:pt x="764929" y="274462"/>
                    </a:lnTo>
                    <a:cubicBezTo>
                      <a:pt x="727859" y="253788"/>
                      <a:pt x="690788" y="246659"/>
                      <a:pt x="656570" y="246659"/>
                    </a:cubicBezTo>
                    <a:cubicBezTo>
                      <a:pt x="607381" y="246659"/>
                      <a:pt x="586707" y="262343"/>
                      <a:pt x="586707" y="281591"/>
                    </a:cubicBezTo>
                    <a:cubicBezTo>
                      <a:pt x="586707" y="345751"/>
                      <a:pt x="814118" y="283729"/>
                      <a:pt x="814118" y="432010"/>
                    </a:cubicBezTo>
                    <a:cubicBezTo>
                      <a:pt x="814118" y="502586"/>
                      <a:pt x="749245" y="551775"/>
                      <a:pt x="636609" y="551775"/>
                    </a:cubicBezTo>
                    <a:close/>
                    <a:moveTo>
                      <a:pt x="1109254" y="164677"/>
                    </a:moveTo>
                    <a:cubicBezTo>
                      <a:pt x="1197652" y="164677"/>
                      <a:pt x="1265376" y="216718"/>
                      <a:pt x="1265376" y="330780"/>
                    </a:cubicBezTo>
                    <a:lnTo>
                      <a:pt x="1265376" y="546072"/>
                    </a:lnTo>
                    <a:lnTo>
                      <a:pt x="1156304" y="546072"/>
                    </a:lnTo>
                    <a:lnTo>
                      <a:pt x="1156304" y="347889"/>
                    </a:lnTo>
                    <a:cubicBezTo>
                      <a:pt x="1156304" y="287294"/>
                      <a:pt x="1128502" y="259491"/>
                      <a:pt x="1080025" y="259491"/>
                    </a:cubicBezTo>
                    <a:cubicBezTo>
                      <a:pt x="1027272" y="259491"/>
                      <a:pt x="990201" y="291571"/>
                      <a:pt x="990201" y="360721"/>
                    </a:cubicBezTo>
                    <a:lnTo>
                      <a:pt x="990201" y="546785"/>
                    </a:lnTo>
                    <a:lnTo>
                      <a:pt x="881130" y="546785"/>
                    </a:lnTo>
                    <a:lnTo>
                      <a:pt x="881130" y="27803"/>
                    </a:lnTo>
                    <a:lnTo>
                      <a:pt x="990201" y="27803"/>
                    </a:lnTo>
                    <a:lnTo>
                      <a:pt x="990201" y="209589"/>
                    </a:lnTo>
                    <a:cubicBezTo>
                      <a:pt x="1019430" y="180361"/>
                      <a:pt x="1061490" y="164677"/>
                      <a:pt x="1109254" y="164677"/>
                    </a:cubicBezTo>
                    <a:close/>
                    <a:moveTo>
                      <a:pt x="1393696" y="121191"/>
                    </a:moveTo>
                    <a:cubicBezTo>
                      <a:pt x="1357339" y="121191"/>
                      <a:pt x="1333101" y="94814"/>
                      <a:pt x="1333101" y="60595"/>
                    </a:cubicBezTo>
                    <a:cubicBezTo>
                      <a:pt x="1333101" y="26377"/>
                      <a:pt x="1357339" y="0"/>
                      <a:pt x="1393696" y="0"/>
                    </a:cubicBezTo>
                    <a:cubicBezTo>
                      <a:pt x="1430053" y="0"/>
                      <a:pt x="1454292" y="24951"/>
                      <a:pt x="1454292" y="58457"/>
                    </a:cubicBezTo>
                    <a:cubicBezTo>
                      <a:pt x="1454292" y="94101"/>
                      <a:pt x="1430053" y="121191"/>
                      <a:pt x="1393696" y="121191"/>
                    </a:cubicBezTo>
                    <a:close/>
                    <a:moveTo>
                      <a:pt x="1340230" y="546072"/>
                    </a:moveTo>
                    <a:lnTo>
                      <a:pt x="1340230" y="170380"/>
                    </a:lnTo>
                    <a:lnTo>
                      <a:pt x="1449301" y="170380"/>
                    </a:lnTo>
                    <a:lnTo>
                      <a:pt x="1449301" y="546072"/>
                    </a:lnTo>
                    <a:lnTo>
                      <a:pt x="1340230" y="546072"/>
                    </a:lnTo>
                    <a:close/>
                  </a:path>
                </a:pathLst>
              </a:custGeom>
              <a:solidFill>
                <a:schemeClr val="tx2"/>
              </a:solidFill>
              <a:ln w="70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 7">
                <a:extLst>
                  <a:ext uri="{FF2B5EF4-FFF2-40B4-BE49-F238E27FC236}">
                    <a16:creationId xmlns:a16="http://schemas.microsoft.com/office/drawing/2014/main" id="{F35D6A2C-7C44-4A61-ACDB-BEBC27D12A84}"/>
                  </a:ext>
                </a:extLst>
              </p:cNvPr>
              <p:cNvSpPr/>
              <p:nvPr/>
            </p:nvSpPr>
            <p:spPr>
              <a:xfrm>
                <a:off x="7076962" y="1622763"/>
                <a:ext cx="836930" cy="179723"/>
              </a:xfrm>
              <a:custGeom>
                <a:avLst/>
                <a:gdLst>
                  <a:gd name="connsiteX0" fmla="*/ 0 w 836930"/>
                  <a:gd name="connsiteY0" fmla="*/ 41245 h 179723"/>
                  <a:gd name="connsiteX1" fmla="*/ 201747 w 836930"/>
                  <a:gd name="connsiteY1" fmla="*/ 169565 h 179723"/>
                  <a:gd name="connsiteX2" fmla="*/ 270897 w 836930"/>
                  <a:gd name="connsiteY2" fmla="*/ 169565 h 179723"/>
                  <a:gd name="connsiteX3" fmla="*/ 345751 w 836930"/>
                  <a:gd name="connsiteY3" fmla="*/ 121801 h 179723"/>
                  <a:gd name="connsiteX4" fmla="*/ 420604 w 836930"/>
                  <a:gd name="connsiteY4" fmla="*/ 126079 h 179723"/>
                  <a:gd name="connsiteX5" fmla="*/ 456248 w 836930"/>
                  <a:gd name="connsiteY5" fmla="*/ 155307 h 179723"/>
                  <a:gd name="connsiteX6" fmla="*/ 541795 w 836930"/>
                  <a:gd name="connsiteY6" fmla="*/ 151030 h 179723"/>
                  <a:gd name="connsiteX7" fmla="*/ 675818 w 836930"/>
                  <a:gd name="connsiteY7" fmla="*/ 18432 h 179723"/>
                  <a:gd name="connsiteX8" fmla="*/ 753523 w 836930"/>
                  <a:gd name="connsiteY8" fmla="*/ 9165 h 179723"/>
                  <a:gd name="connsiteX9" fmla="*/ 836931 w 836930"/>
                  <a:gd name="connsiteY9" fmla="*/ 59067 h 17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36930" h="179723">
                    <a:moveTo>
                      <a:pt x="0" y="41245"/>
                    </a:moveTo>
                    <a:lnTo>
                      <a:pt x="201747" y="169565"/>
                    </a:lnTo>
                    <a:cubicBezTo>
                      <a:pt x="223134" y="183110"/>
                      <a:pt x="249511" y="183110"/>
                      <a:pt x="270897" y="169565"/>
                    </a:cubicBezTo>
                    <a:lnTo>
                      <a:pt x="345751" y="121801"/>
                    </a:lnTo>
                    <a:cubicBezTo>
                      <a:pt x="369276" y="106831"/>
                      <a:pt x="399217" y="108969"/>
                      <a:pt x="420604" y="126079"/>
                    </a:cubicBezTo>
                    <a:lnTo>
                      <a:pt x="456248" y="155307"/>
                    </a:lnTo>
                    <a:cubicBezTo>
                      <a:pt x="481912" y="175981"/>
                      <a:pt x="518983" y="174555"/>
                      <a:pt x="541795" y="151030"/>
                    </a:cubicBezTo>
                    <a:lnTo>
                      <a:pt x="675818" y="18432"/>
                    </a:lnTo>
                    <a:cubicBezTo>
                      <a:pt x="696492" y="-2241"/>
                      <a:pt x="728572" y="-5806"/>
                      <a:pt x="753523" y="9165"/>
                    </a:cubicBezTo>
                    <a:lnTo>
                      <a:pt x="836931" y="59067"/>
                    </a:lnTo>
                  </a:path>
                </a:pathLst>
              </a:custGeom>
              <a:noFill/>
              <a:ln w="22225" cap="rnd">
                <a:solidFill>
                  <a:srgbClr val="1E6DF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2" name="Freeform 29">
              <a:extLst>
                <a:ext uri="{FF2B5EF4-FFF2-40B4-BE49-F238E27FC236}">
                  <a16:creationId xmlns:a16="http://schemas.microsoft.com/office/drawing/2014/main" id="{2F9C7FAC-3B0C-45AD-A054-7144B233116E}"/>
                </a:ext>
              </a:extLst>
            </p:cNvPr>
            <p:cNvSpPr/>
            <p:nvPr/>
          </p:nvSpPr>
          <p:spPr>
            <a:xfrm>
              <a:off x="984419" y="6479073"/>
              <a:ext cx="978629" cy="249521"/>
            </a:xfrm>
            <a:custGeom>
              <a:avLst/>
              <a:gdLst>
                <a:gd name="connsiteX0" fmla="*/ 32398 w 2360052"/>
                <a:gd name="connsiteY0" fmla="*/ 0 h 601742"/>
                <a:gd name="connsiteX1" fmla="*/ 2327654 w 2360052"/>
                <a:gd name="connsiteY1" fmla="*/ 0 h 601742"/>
                <a:gd name="connsiteX2" fmla="*/ 2360052 w 2360052"/>
                <a:gd name="connsiteY2" fmla="*/ 32398 h 601742"/>
                <a:gd name="connsiteX3" fmla="*/ 2360052 w 2360052"/>
                <a:gd name="connsiteY3" fmla="*/ 569344 h 601742"/>
                <a:gd name="connsiteX4" fmla="*/ 2327654 w 2360052"/>
                <a:gd name="connsiteY4" fmla="*/ 601742 h 601742"/>
                <a:gd name="connsiteX5" fmla="*/ 32398 w 2360052"/>
                <a:gd name="connsiteY5" fmla="*/ 601742 h 601742"/>
                <a:gd name="connsiteX6" fmla="*/ 0 w 2360052"/>
                <a:gd name="connsiteY6" fmla="*/ 569344 h 601742"/>
                <a:gd name="connsiteX7" fmla="*/ 0 w 2360052"/>
                <a:gd name="connsiteY7" fmla="*/ 32398 h 601742"/>
                <a:gd name="connsiteX8" fmla="*/ 32398 w 2360052"/>
                <a:gd name="connsiteY8" fmla="*/ 0 h 60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0052" h="601742">
                  <a:moveTo>
                    <a:pt x="32398" y="0"/>
                  </a:moveTo>
                  <a:lnTo>
                    <a:pt x="2327654" y="0"/>
                  </a:lnTo>
                  <a:cubicBezTo>
                    <a:pt x="2345547" y="0"/>
                    <a:pt x="2360052" y="14505"/>
                    <a:pt x="2360052" y="32398"/>
                  </a:cubicBezTo>
                  <a:lnTo>
                    <a:pt x="2360052" y="569344"/>
                  </a:lnTo>
                  <a:cubicBezTo>
                    <a:pt x="2360052" y="587237"/>
                    <a:pt x="2345547" y="601742"/>
                    <a:pt x="2327654" y="601742"/>
                  </a:cubicBezTo>
                  <a:lnTo>
                    <a:pt x="32398" y="601742"/>
                  </a:lnTo>
                  <a:cubicBezTo>
                    <a:pt x="14505" y="601742"/>
                    <a:pt x="0" y="587237"/>
                    <a:pt x="0" y="569344"/>
                  </a:cubicBezTo>
                  <a:lnTo>
                    <a:pt x="0" y="32398"/>
                  </a:lnTo>
                  <a:cubicBezTo>
                    <a:pt x="0" y="14505"/>
                    <a:pt x="14505" y="0"/>
                    <a:pt x="323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3" name="Graphic 5">
              <a:extLst>
                <a:ext uri="{FF2B5EF4-FFF2-40B4-BE49-F238E27FC236}">
                  <a16:creationId xmlns:a16="http://schemas.microsoft.com/office/drawing/2014/main" id="{E6ADC9E0-1817-44CA-B839-9E12B859C300}"/>
                </a:ext>
              </a:extLst>
            </p:cNvPr>
            <p:cNvGrpSpPr/>
            <p:nvPr/>
          </p:nvGrpSpPr>
          <p:grpSpPr>
            <a:xfrm>
              <a:off x="1107724" y="6541243"/>
              <a:ext cx="732019" cy="125181"/>
              <a:chOff x="4286250" y="3119437"/>
              <a:chExt cx="3620452" cy="619125"/>
            </a:xfrm>
            <a:solidFill>
              <a:srgbClr val="FBFCFD"/>
            </a:solidFill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DFBA3ABB-DC3A-4C01-95BB-AA7101F80413}"/>
                  </a:ext>
                </a:extLst>
              </p:cNvPr>
              <p:cNvSpPr/>
              <p:nvPr/>
            </p:nvSpPr>
            <p:spPr>
              <a:xfrm>
                <a:off x="4286250" y="3119437"/>
                <a:ext cx="479107" cy="619125"/>
              </a:xfrm>
              <a:custGeom>
                <a:avLst/>
                <a:gdLst>
                  <a:gd name="connsiteX0" fmla="*/ 479108 w 479107"/>
                  <a:gd name="connsiteY0" fmla="*/ 414338 h 619125"/>
                  <a:gd name="connsiteX1" fmla="*/ 407670 w 479107"/>
                  <a:gd name="connsiteY1" fmla="*/ 564833 h 619125"/>
                  <a:gd name="connsiteX2" fmla="*/ 242888 w 479107"/>
                  <a:gd name="connsiteY2" fmla="*/ 619125 h 619125"/>
                  <a:gd name="connsiteX3" fmla="*/ 116205 w 479107"/>
                  <a:gd name="connsiteY3" fmla="*/ 584835 h 619125"/>
                  <a:gd name="connsiteX4" fmla="*/ 31433 w 479107"/>
                  <a:gd name="connsiteY4" fmla="*/ 487680 h 619125"/>
                  <a:gd name="connsiteX5" fmla="*/ 0 w 479107"/>
                  <a:gd name="connsiteY5" fmla="*/ 341948 h 619125"/>
                  <a:gd name="connsiteX6" fmla="*/ 0 w 479107"/>
                  <a:gd name="connsiteY6" fmla="*/ 285750 h 619125"/>
                  <a:gd name="connsiteX7" fmla="*/ 30480 w 479107"/>
                  <a:gd name="connsiteY7" fmla="*/ 135255 h 619125"/>
                  <a:gd name="connsiteX8" fmla="*/ 117158 w 479107"/>
                  <a:gd name="connsiteY8" fmla="*/ 35243 h 619125"/>
                  <a:gd name="connsiteX9" fmla="*/ 247650 w 479107"/>
                  <a:gd name="connsiteY9" fmla="*/ 0 h 619125"/>
                  <a:gd name="connsiteX10" fmla="*/ 408623 w 479107"/>
                  <a:gd name="connsiteY10" fmla="*/ 54293 h 619125"/>
                  <a:gd name="connsiteX11" fmla="*/ 479108 w 479107"/>
                  <a:gd name="connsiteY11" fmla="*/ 207645 h 619125"/>
                  <a:gd name="connsiteX12" fmla="*/ 374333 w 479107"/>
                  <a:gd name="connsiteY12" fmla="*/ 207645 h 619125"/>
                  <a:gd name="connsiteX13" fmla="*/ 336233 w 479107"/>
                  <a:gd name="connsiteY13" fmla="*/ 114300 h 619125"/>
                  <a:gd name="connsiteX14" fmla="*/ 246698 w 479107"/>
                  <a:gd name="connsiteY14" fmla="*/ 85725 h 619125"/>
                  <a:gd name="connsiteX15" fmla="*/ 141923 w 479107"/>
                  <a:gd name="connsiteY15" fmla="*/ 135255 h 619125"/>
                  <a:gd name="connsiteX16" fmla="*/ 104775 w 479107"/>
                  <a:gd name="connsiteY16" fmla="*/ 281940 h 619125"/>
                  <a:gd name="connsiteX17" fmla="*/ 104775 w 479107"/>
                  <a:gd name="connsiteY17" fmla="*/ 335280 h 619125"/>
                  <a:gd name="connsiteX18" fmla="*/ 140018 w 479107"/>
                  <a:gd name="connsiteY18" fmla="*/ 484823 h 619125"/>
                  <a:gd name="connsiteX19" fmla="*/ 242888 w 479107"/>
                  <a:gd name="connsiteY19" fmla="*/ 536258 h 619125"/>
                  <a:gd name="connsiteX20" fmla="*/ 335280 w 479107"/>
                  <a:gd name="connsiteY20" fmla="*/ 508635 h 619125"/>
                  <a:gd name="connsiteX21" fmla="*/ 374333 w 479107"/>
                  <a:gd name="connsiteY21" fmla="*/ 416243 h 619125"/>
                  <a:gd name="connsiteX22" fmla="*/ 479108 w 479107"/>
                  <a:gd name="connsiteY22" fmla="*/ 416243 h 619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79107" h="619125">
                    <a:moveTo>
                      <a:pt x="479108" y="414338"/>
                    </a:moveTo>
                    <a:cubicBezTo>
                      <a:pt x="473393" y="479108"/>
                      <a:pt x="449580" y="528638"/>
                      <a:pt x="407670" y="564833"/>
                    </a:cubicBezTo>
                    <a:cubicBezTo>
                      <a:pt x="366713" y="601028"/>
                      <a:pt x="311468" y="619125"/>
                      <a:pt x="242888" y="619125"/>
                    </a:cubicBezTo>
                    <a:cubicBezTo>
                      <a:pt x="195263" y="619125"/>
                      <a:pt x="152400" y="607695"/>
                      <a:pt x="116205" y="584835"/>
                    </a:cubicBezTo>
                    <a:cubicBezTo>
                      <a:pt x="79058" y="561975"/>
                      <a:pt x="50483" y="529590"/>
                      <a:pt x="31433" y="487680"/>
                    </a:cubicBezTo>
                    <a:cubicBezTo>
                      <a:pt x="11430" y="445770"/>
                      <a:pt x="953" y="397193"/>
                      <a:pt x="0" y="341948"/>
                    </a:cubicBezTo>
                    <a:lnTo>
                      <a:pt x="0" y="285750"/>
                    </a:lnTo>
                    <a:cubicBezTo>
                      <a:pt x="0" y="228600"/>
                      <a:pt x="10478" y="179070"/>
                      <a:pt x="30480" y="135255"/>
                    </a:cubicBezTo>
                    <a:cubicBezTo>
                      <a:pt x="50483" y="92393"/>
                      <a:pt x="79058" y="58103"/>
                      <a:pt x="117158" y="35243"/>
                    </a:cubicBezTo>
                    <a:cubicBezTo>
                      <a:pt x="154305" y="11430"/>
                      <a:pt x="198120" y="0"/>
                      <a:pt x="247650" y="0"/>
                    </a:cubicBezTo>
                    <a:cubicBezTo>
                      <a:pt x="314325" y="0"/>
                      <a:pt x="367665" y="18098"/>
                      <a:pt x="408623" y="54293"/>
                    </a:cubicBezTo>
                    <a:cubicBezTo>
                      <a:pt x="449580" y="90488"/>
                      <a:pt x="472440" y="140970"/>
                      <a:pt x="479108" y="207645"/>
                    </a:cubicBezTo>
                    <a:lnTo>
                      <a:pt x="374333" y="207645"/>
                    </a:lnTo>
                    <a:cubicBezTo>
                      <a:pt x="369570" y="164783"/>
                      <a:pt x="357188" y="133350"/>
                      <a:pt x="336233" y="114300"/>
                    </a:cubicBezTo>
                    <a:cubicBezTo>
                      <a:pt x="316230" y="95250"/>
                      <a:pt x="285750" y="85725"/>
                      <a:pt x="246698" y="85725"/>
                    </a:cubicBezTo>
                    <a:cubicBezTo>
                      <a:pt x="200978" y="85725"/>
                      <a:pt x="165735" y="101918"/>
                      <a:pt x="141923" y="135255"/>
                    </a:cubicBezTo>
                    <a:cubicBezTo>
                      <a:pt x="117158" y="168593"/>
                      <a:pt x="104775" y="217170"/>
                      <a:pt x="104775" y="281940"/>
                    </a:cubicBezTo>
                    <a:lnTo>
                      <a:pt x="104775" y="335280"/>
                    </a:lnTo>
                    <a:cubicBezTo>
                      <a:pt x="104775" y="400050"/>
                      <a:pt x="116205" y="450533"/>
                      <a:pt x="140018" y="484823"/>
                    </a:cubicBezTo>
                    <a:cubicBezTo>
                      <a:pt x="162878" y="519113"/>
                      <a:pt x="197168" y="536258"/>
                      <a:pt x="242888" y="536258"/>
                    </a:cubicBezTo>
                    <a:cubicBezTo>
                      <a:pt x="283845" y="536258"/>
                      <a:pt x="315278" y="526733"/>
                      <a:pt x="335280" y="508635"/>
                    </a:cubicBezTo>
                    <a:cubicBezTo>
                      <a:pt x="356235" y="490538"/>
                      <a:pt x="368618" y="459105"/>
                      <a:pt x="374333" y="416243"/>
                    </a:cubicBezTo>
                    <a:lnTo>
                      <a:pt x="479108" y="41624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23FF20B9-DA6F-423B-B225-BEBA1E78B26F}"/>
                  </a:ext>
                </a:extLst>
              </p:cNvPr>
              <p:cNvSpPr/>
              <p:nvPr/>
            </p:nvSpPr>
            <p:spPr>
              <a:xfrm>
                <a:off x="4839652" y="3119437"/>
                <a:ext cx="500062" cy="619125"/>
              </a:xfrm>
              <a:custGeom>
                <a:avLst/>
                <a:gdLst>
                  <a:gd name="connsiteX0" fmla="*/ 500063 w 500062"/>
                  <a:gd name="connsiteY0" fmla="*/ 325755 h 619125"/>
                  <a:gd name="connsiteX1" fmla="*/ 469583 w 500062"/>
                  <a:gd name="connsiteY1" fmla="*/ 481013 h 619125"/>
                  <a:gd name="connsiteX2" fmla="*/ 381953 w 500062"/>
                  <a:gd name="connsiteY2" fmla="*/ 583883 h 619125"/>
                  <a:gd name="connsiteX3" fmla="*/ 250508 w 500062"/>
                  <a:gd name="connsiteY3" fmla="*/ 619125 h 619125"/>
                  <a:gd name="connsiteX4" fmla="*/ 120015 w 500062"/>
                  <a:gd name="connsiteY4" fmla="*/ 582930 h 619125"/>
                  <a:gd name="connsiteX5" fmla="*/ 31433 w 500062"/>
                  <a:gd name="connsiteY5" fmla="*/ 481013 h 619125"/>
                  <a:gd name="connsiteX6" fmla="*/ 0 w 500062"/>
                  <a:gd name="connsiteY6" fmla="*/ 328613 h 619125"/>
                  <a:gd name="connsiteX7" fmla="*/ 0 w 500062"/>
                  <a:gd name="connsiteY7" fmla="*/ 294323 h 619125"/>
                  <a:gd name="connsiteX8" fmla="*/ 31433 w 500062"/>
                  <a:gd name="connsiteY8" fmla="*/ 139065 h 619125"/>
                  <a:gd name="connsiteX9" fmla="*/ 120015 w 500062"/>
                  <a:gd name="connsiteY9" fmla="*/ 36195 h 619125"/>
                  <a:gd name="connsiteX10" fmla="*/ 250508 w 500062"/>
                  <a:gd name="connsiteY10" fmla="*/ 0 h 619125"/>
                  <a:gd name="connsiteX11" fmla="*/ 381000 w 500062"/>
                  <a:gd name="connsiteY11" fmla="*/ 35243 h 619125"/>
                  <a:gd name="connsiteX12" fmla="*/ 468630 w 500062"/>
                  <a:gd name="connsiteY12" fmla="*/ 137160 h 619125"/>
                  <a:gd name="connsiteX13" fmla="*/ 500063 w 500062"/>
                  <a:gd name="connsiteY13" fmla="*/ 291465 h 619125"/>
                  <a:gd name="connsiteX14" fmla="*/ 500063 w 500062"/>
                  <a:gd name="connsiteY14" fmla="*/ 325755 h 619125"/>
                  <a:gd name="connsiteX15" fmla="*/ 395288 w 500062"/>
                  <a:gd name="connsiteY15" fmla="*/ 294323 h 619125"/>
                  <a:gd name="connsiteX16" fmla="*/ 357188 w 500062"/>
                  <a:gd name="connsiteY16" fmla="*/ 140970 h 619125"/>
                  <a:gd name="connsiteX17" fmla="*/ 250508 w 500062"/>
                  <a:gd name="connsiteY17" fmla="*/ 86678 h 619125"/>
                  <a:gd name="connsiteX18" fmla="*/ 144780 w 500062"/>
                  <a:gd name="connsiteY18" fmla="*/ 140018 h 619125"/>
                  <a:gd name="connsiteX19" fmla="*/ 105727 w 500062"/>
                  <a:gd name="connsiteY19" fmla="*/ 290513 h 619125"/>
                  <a:gd name="connsiteX20" fmla="*/ 105727 w 500062"/>
                  <a:gd name="connsiteY20" fmla="*/ 325755 h 619125"/>
                  <a:gd name="connsiteX21" fmla="*/ 144780 w 500062"/>
                  <a:gd name="connsiteY21" fmla="*/ 479108 h 619125"/>
                  <a:gd name="connsiteX22" fmla="*/ 252413 w 500062"/>
                  <a:gd name="connsiteY22" fmla="*/ 533400 h 619125"/>
                  <a:gd name="connsiteX23" fmla="*/ 359093 w 500062"/>
                  <a:gd name="connsiteY23" fmla="*/ 480060 h 619125"/>
                  <a:gd name="connsiteX24" fmla="*/ 396240 w 500062"/>
                  <a:gd name="connsiteY24" fmla="*/ 324803 h 619125"/>
                  <a:gd name="connsiteX25" fmla="*/ 396240 w 500062"/>
                  <a:gd name="connsiteY25" fmla="*/ 294323 h 619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00062" h="619125">
                    <a:moveTo>
                      <a:pt x="500063" y="325755"/>
                    </a:moveTo>
                    <a:cubicBezTo>
                      <a:pt x="500063" y="384810"/>
                      <a:pt x="489585" y="436245"/>
                      <a:pt x="469583" y="481013"/>
                    </a:cubicBezTo>
                    <a:cubicBezTo>
                      <a:pt x="449580" y="525780"/>
                      <a:pt x="420053" y="560070"/>
                      <a:pt x="381953" y="583883"/>
                    </a:cubicBezTo>
                    <a:cubicBezTo>
                      <a:pt x="343853" y="607695"/>
                      <a:pt x="300038" y="619125"/>
                      <a:pt x="250508" y="619125"/>
                    </a:cubicBezTo>
                    <a:cubicBezTo>
                      <a:pt x="201930" y="619125"/>
                      <a:pt x="158115" y="606743"/>
                      <a:pt x="120015" y="582930"/>
                    </a:cubicBezTo>
                    <a:cubicBezTo>
                      <a:pt x="81915" y="559118"/>
                      <a:pt x="52388" y="524828"/>
                      <a:pt x="31433" y="481013"/>
                    </a:cubicBezTo>
                    <a:cubicBezTo>
                      <a:pt x="10478" y="437198"/>
                      <a:pt x="0" y="385763"/>
                      <a:pt x="0" y="328613"/>
                    </a:cubicBezTo>
                    <a:lnTo>
                      <a:pt x="0" y="294323"/>
                    </a:lnTo>
                    <a:cubicBezTo>
                      <a:pt x="0" y="235268"/>
                      <a:pt x="10478" y="183833"/>
                      <a:pt x="31433" y="139065"/>
                    </a:cubicBezTo>
                    <a:cubicBezTo>
                      <a:pt x="52388" y="94298"/>
                      <a:pt x="81915" y="60008"/>
                      <a:pt x="120015" y="36195"/>
                    </a:cubicBezTo>
                    <a:cubicBezTo>
                      <a:pt x="158115" y="12383"/>
                      <a:pt x="201930" y="0"/>
                      <a:pt x="250508" y="0"/>
                    </a:cubicBezTo>
                    <a:cubicBezTo>
                      <a:pt x="300038" y="0"/>
                      <a:pt x="342900" y="11430"/>
                      <a:pt x="381000" y="35243"/>
                    </a:cubicBezTo>
                    <a:cubicBezTo>
                      <a:pt x="419100" y="59055"/>
                      <a:pt x="448628" y="92393"/>
                      <a:pt x="468630" y="137160"/>
                    </a:cubicBezTo>
                    <a:cubicBezTo>
                      <a:pt x="489585" y="180975"/>
                      <a:pt x="500063" y="233363"/>
                      <a:pt x="500063" y="291465"/>
                    </a:cubicBezTo>
                    <a:lnTo>
                      <a:pt x="500063" y="325755"/>
                    </a:lnTo>
                    <a:close/>
                    <a:moveTo>
                      <a:pt x="395288" y="294323"/>
                    </a:moveTo>
                    <a:cubicBezTo>
                      <a:pt x="395288" y="227648"/>
                      <a:pt x="382905" y="176213"/>
                      <a:pt x="357188" y="140970"/>
                    </a:cubicBezTo>
                    <a:cubicBezTo>
                      <a:pt x="332423" y="104775"/>
                      <a:pt x="296228" y="86678"/>
                      <a:pt x="250508" y="86678"/>
                    </a:cubicBezTo>
                    <a:cubicBezTo>
                      <a:pt x="204788" y="86678"/>
                      <a:pt x="169545" y="104775"/>
                      <a:pt x="144780" y="140018"/>
                    </a:cubicBezTo>
                    <a:cubicBezTo>
                      <a:pt x="119063" y="175260"/>
                      <a:pt x="106680" y="225743"/>
                      <a:pt x="105727" y="290513"/>
                    </a:cubicBezTo>
                    <a:lnTo>
                      <a:pt x="105727" y="325755"/>
                    </a:lnTo>
                    <a:cubicBezTo>
                      <a:pt x="105727" y="392430"/>
                      <a:pt x="119063" y="442913"/>
                      <a:pt x="144780" y="479108"/>
                    </a:cubicBezTo>
                    <a:cubicBezTo>
                      <a:pt x="170498" y="515303"/>
                      <a:pt x="206693" y="533400"/>
                      <a:pt x="252413" y="533400"/>
                    </a:cubicBezTo>
                    <a:cubicBezTo>
                      <a:pt x="299085" y="533400"/>
                      <a:pt x="334328" y="515303"/>
                      <a:pt x="359093" y="480060"/>
                    </a:cubicBezTo>
                    <a:cubicBezTo>
                      <a:pt x="383858" y="444818"/>
                      <a:pt x="396240" y="393383"/>
                      <a:pt x="396240" y="324803"/>
                    </a:cubicBezTo>
                    <a:lnTo>
                      <a:pt x="396240" y="29432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89C0908-0B61-4E35-896F-5E18E2DFAE0E}"/>
                  </a:ext>
                </a:extLst>
              </p:cNvPr>
              <p:cNvSpPr/>
              <p:nvPr/>
            </p:nvSpPr>
            <p:spPr>
              <a:xfrm>
                <a:off x="5380672" y="3128009"/>
                <a:ext cx="534352" cy="602932"/>
              </a:xfrm>
              <a:custGeom>
                <a:avLst/>
                <a:gdLst>
                  <a:gd name="connsiteX0" fmla="*/ 266700 w 534352"/>
                  <a:gd name="connsiteY0" fmla="*/ 471488 h 602932"/>
                  <a:gd name="connsiteX1" fmla="*/ 420053 w 534352"/>
                  <a:gd name="connsiteY1" fmla="*/ 0 h 602932"/>
                  <a:gd name="connsiteX2" fmla="*/ 534353 w 534352"/>
                  <a:gd name="connsiteY2" fmla="*/ 0 h 602932"/>
                  <a:gd name="connsiteX3" fmla="*/ 317182 w 534352"/>
                  <a:gd name="connsiteY3" fmla="*/ 602933 h 602932"/>
                  <a:gd name="connsiteX4" fmla="*/ 216218 w 534352"/>
                  <a:gd name="connsiteY4" fmla="*/ 602933 h 602932"/>
                  <a:gd name="connsiteX5" fmla="*/ 0 w 534352"/>
                  <a:gd name="connsiteY5" fmla="*/ 0 h 602932"/>
                  <a:gd name="connsiteX6" fmla="*/ 114300 w 534352"/>
                  <a:gd name="connsiteY6" fmla="*/ 0 h 602932"/>
                  <a:gd name="connsiteX7" fmla="*/ 266700 w 534352"/>
                  <a:gd name="connsiteY7" fmla="*/ 471488 h 602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4352" h="602932">
                    <a:moveTo>
                      <a:pt x="266700" y="471488"/>
                    </a:moveTo>
                    <a:lnTo>
                      <a:pt x="420053" y="0"/>
                    </a:lnTo>
                    <a:lnTo>
                      <a:pt x="534353" y="0"/>
                    </a:lnTo>
                    <a:lnTo>
                      <a:pt x="317182" y="602933"/>
                    </a:lnTo>
                    <a:lnTo>
                      <a:pt x="216218" y="602933"/>
                    </a:lnTo>
                    <a:lnTo>
                      <a:pt x="0" y="0"/>
                    </a:lnTo>
                    <a:lnTo>
                      <a:pt x="114300" y="0"/>
                    </a:lnTo>
                    <a:lnTo>
                      <a:pt x="266700" y="47148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5B8A191E-88BC-40ED-BA85-E04BB273D4B8}"/>
                  </a:ext>
                </a:extLst>
              </p:cNvPr>
              <p:cNvSpPr/>
              <p:nvPr/>
            </p:nvSpPr>
            <p:spPr>
              <a:xfrm>
                <a:off x="5989320" y="3128009"/>
                <a:ext cx="104775" cy="601979"/>
              </a:xfrm>
              <a:custGeom>
                <a:avLst/>
                <a:gdLst>
                  <a:gd name="connsiteX0" fmla="*/ 104775 w 104775"/>
                  <a:gd name="connsiteY0" fmla="*/ 601980 h 601979"/>
                  <a:gd name="connsiteX1" fmla="*/ 0 w 104775"/>
                  <a:gd name="connsiteY1" fmla="*/ 601980 h 601979"/>
                  <a:gd name="connsiteX2" fmla="*/ 0 w 104775"/>
                  <a:gd name="connsiteY2" fmla="*/ 0 h 601979"/>
                  <a:gd name="connsiteX3" fmla="*/ 104775 w 104775"/>
                  <a:gd name="connsiteY3" fmla="*/ 0 h 601979"/>
                  <a:gd name="connsiteX4" fmla="*/ 104775 w 104775"/>
                  <a:gd name="connsiteY4" fmla="*/ 601980 h 601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" h="601979">
                    <a:moveTo>
                      <a:pt x="104775" y="601980"/>
                    </a:moveTo>
                    <a:lnTo>
                      <a:pt x="0" y="601980"/>
                    </a:lnTo>
                    <a:lnTo>
                      <a:pt x="0" y="0"/>
                    </a:lnTo>
                    <a:lnTo>
                      <a:pt x="104775" y="0"/>
                    </a:lnTo>
                    <a:lnTo>
                      <a:pt x="104775" y="60198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4DC65BC6-A248-4FD0-ABC4-6DF8A9F839E2}"/>
                  </a:ext>
                </a:extLst>
              </p:cNvPr>
              <p:cNvSpPr/>
              <p:nvPr/>
            </p:nvSpPr>
            <p:spPr>
              <a:xfrm>
                <a:off x="6222682" y="3128009"/>
                <a:ext cx="450532" cy="601979"/>
              </a:xfrm>
              <a:custGeom>
                <a:avLst/>
                <a:gdLst>
                  <a:gd name="connsiteX0" fmla="*/ 0 w 450532"/>
                  <a:gd name="connsiteY0" fmla="*/ 601980 h 601979"/>
                  <a:gd name="connsiteX1" fmla="*/ 0 w 450532"/>
                  <a:gd name="connsiteY1" fmla="*/ 0 h 601979"/>
                  <a:gd name="connsiteX2" fmla="*/ 178117 w 450532"/>
                  <a:gd name="connsiteY2" fmla="*/ 0 h 601979"/>
                  <a:gd name="connsiteX3" fmla="*/ 320040 w 450532"/>
                  <a:gd name="connsiteY3" fmla="*/ 35243 h 601979"/>
                  <a:gd name="connsiteX4" fmla="*/ 416242 w 450532"/>
                  <a:gd name="connsiteY4" fmla="*/ 136208 h 601979"/>
                  <a:gd name="connsiteX5" fmla="*/ 450533 w 450532"/>
                  <a:gd name="connsiteY5" fmla="*/ 285750 h 601979"/>
                  <a:gd name="connsiteX6" fmla="*/ 450533 w 450532"/>
                  <a:gd name="connsiteY6" fmla="*/ 316230 h 601979"/>
                  <a:gd name="connsiteX7" fmla="*/ 416242 w 450532"/>
                  <a:gd name="connsiteY7" fmla="*/ 466725 h 601979"/>
                  <a:gd name="connsiteX8" fmla="*/ 319088 w 450532"/>
                  <a:gd name="connsiteY8" fmla="*/ 566738 h 601979"/>
                  <a:gd name="connsiteX9" fmla="*/ 174308 w 450532"/>
                  <a:gd name="connsiteY9" fmla="*/ 601980 h 601979"/>
                  <a:gd name="connsiteX10" fmla="*/ 0 w 450532"/>
                  <a:gd name="connsiteY10" fmla="*/ 601980 h 601979"/>
                  <a:gd name="connsiteX11" fmla="*/ 104775 w 450532"/>
                  <a:gd name="connsiteY11" fmla="*/ 83820 h 601979"/>
                  <a:gd name="connsiteX12" fmla="*/ 104775 w 450532"/>
                  <a:gd name="connsiteY12" fmla="*/ 518160 h 601979"/>
                  <a:gd name="connsiteX13" fmla="*/ 173355 w 450532"/>
                  <a:gd name="connsiteY13" fmla="*/ 518160 h 601979"/>
                  <a:gd name="connsiteX14" fmla="*/ 300038 w 450532"/>
                  <a:gd name="connsiteY14" fmla="*/ 466725 h 601979"/>
                  <a:gd name="connsiteX15" fmla="*/ 344805 w 450532"/>
                  <a:gd name="connsiteY15" fmla="*/ 319088 h 601979"/>
                  <a:gd name="connsiteX16" fmla="*/ 344805 w 450532"/>
                  <a:gd name="connsiteY16" fmla="*/ 285750 h 601979"/>
                  <a:gd name="connsiteX17" fmla="*/ 301942 w 450532"/>
                  <a:gd name="connsiteY17" fmla="*/ 136208 h 601979"/>
                  <a:gd name="connsiteX18" fmla="*/ 178117 w 450532"/>
                  <a:gd name="connsiteY18" fmla="*/ 84773 h 601979"/>
                  <a:gd name="connsiteX19" fmla="*/ 104775 w 450532"/>
                  <a:gd name="connsiteY19" fmla="*/ 84773 h 601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50532" h="601979">
                    <a:moveTo>
                      <a:pt x="0" y="601980"/>
                    </a:moveTo>
                    <a:lnTo>
                      <a:pt x="0" y="0"/>
                    </a:lnTo>
                    <a:lnTo>
                      <a:pt x="178117" y="0"/>
                    </a:lnTo>
                    <a:cubicBezTo>
                      <a:pt x="231458" y="0"/>
                      <a:pt x="279083" y="11430"/>
                      <a:pt x="320040" y="35243"/>
                    </a:cubicBezTo>
                    <a:cubicBezTo>
                      <a:pt x="360997" y="59055"/>
                      <a:pt x="393383" y="92393"/>
                      <a:pt x="416242" y="136208"/>
                    </a:cubicBezTo>
                    <a:cubicBezTo>
                      <a:pt x="439102" y="180023"/>
                      <a:pt x="450533" y="229553"/>
                      <a:pt x="450533" y="285750"/>
                    </a:cubicBezTo>
                    <a:lnTo>
                      <a:pt x="450533" y="316230"/>
                    </a:lnTo>
                    <a:cubicBezTo>
                      <a:pt x="450533" y="373380"/>
                      <a:pt x="439102" y="423863"/>
                      <a:pt x="416242" y="466725"/>
                    </a:cubicBezTo>
                    <a:cubicBezTo>
                      <a:pt x="393383" y="509588"/>
                      <a:pt x="360997" y="543878"/>
                      <a:pt x="319088" y="566738"/>
                    </a:cubicBezTo>
                    <a:cubicBezTo>
                      <a:pt x="277177" y="590550"/>
                      <a:pt x="228600" y="601980"/>
                      <a:pt x="174308" y="601980"/>
                    </a:cubicBezTo>
                    <a:lnTo>
                      <a:pt x="0" y="601980"/>
                    </a:lnTo>
                    <a:close/>
                    <a:moveTo>
                      <a:pt x="104775" y="83820"/>
                    </a:moveTo>
                    <a:lnTo>
                      <a:pt x="104775" y="518160"/>
                    </a:lnTo>
                    <a:lnTo>
                      <a:pt x="173355" y="518160"/>
                    </a:lnTo>
                    <a:cubicBezTo>
                      <a:pt x="228600" y="518160"/>
                      <a:pt x="270510" y="501015"/>
                      <a:pt x="300038" y="466725"/>
                    </a:cubicBezTo>
                    <a:cubicBezTo>
                      <a:pt x="329565" y="432435"/>
                      <a:pt x="344805" y="382905"/>
                      <a:pt x="344805" y="319088"/>
                    </a:cubicBezTo>
                    <a:lnTo>
                      <a:pt x="344805" y="285750"/>
                    </a:lnTo>
                    <a:cubicBezTo>
                      <a:pt x="344805" y="220028"/>
                      <a:pt x="330517" y="170498"/>
                      <a:pt x="301942" y="136208"/>
                    </a:cubicBezTo>
                    <a:cubicBezTo>
                      <a:pt x="273367" y="101918"/>
                      <a:pt x="232410" y="84773"/>
                      <a:pt x="178117" y="84773"/>
                    </a:cubicBezTo>
                    <a:lnTo>
                      <a:pt x="104775" y="847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973A2CB7-9413-4CB8-90BC-D0D7BAAC1366}"/>
                  </a:ext>
                </a:extLst>
              </p:cNvPr>
              <p:cNvSpPr/>
              <p:nvPr/>
            </p:nvSpPr>
            <p:spPr>
              <a:xfrm>
                <a:off x="6744652" y="3433762"/>
                <a:ext cx="217169" cy="80962"/>
              </a:xfrm>
              <a:custGeom>
                <a:avLst/>
                <a:gdLst>
                  <a:gd name="connsiteX0" fmla="*/ 217170 w 217169"/>
                  <a:gd name="connsiteY0" fmla="*/ 80963 h 80962"/>
                  <a:gd name="connsiteX1" fmla="*/ 0 w 217169"/>
                  <a:gd name="connsiteY1" fmla="*/ 80963 h 80962"/>
                  <a:gd name="connsiteX2" fmla="*/ 0 w 217169"/>
                  <a:gd name="connsiteY2" fmla="*/ 0 h 80962"/>
                  <a:gd name="connsiteX3" fmla="*/ 217170 w 217169"/>
                  <a:gd name="connsiteY3" fmla="*/ 0 h 80962"/>
                  <a:gd name="connsiteX4" fmla="*/ 217170 w 217169"/>
                  <a:gd name="connsiteY4" fmla="*/ 80963 h 80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169" h="80962">
                    <a:moveTo>
                      <a:pt x="217170" y="80963"/>
                    </a:moveTo>
                    <a:lnTo>
                      <a:pt x="0" y="80963"/>
                    </a:lnTo>
                    <a:lnTo>
                      <a:pt x="0" y="0"/>
                    </a:lnTo>
                    <a:lnTo>
                      <a:pt x="217170" y="0"/>
                    </a:lnTo>
                    <a:lnTo>
                      <a:pt x="217170" y="8096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AFDA2340-4811-491A-AFE8-20D94073AD48}"/>
                  </a:ext>
                </a:extLst>
              </p:cNvPr>
              <p:cNvSpPr/>
              <p:nvPr/>
            </p:nvSpPr>
            <p:spPr>
              <a:xfrm>
                <a:off x="7062787" y="3125152"/>
                <a:ext cx="247650" cy="604837"/>
              </a:xfrm>
              <a:custGeom>
                <a:avLst/>
                <a:gdLst>
                  <a:gd name="connsiteX0" fmla="*/ 247650 w 247650"/>
                  <a:gd name="connsiteY0" fmla="*/ 604838 h 604837"/>
                  <a:gd name="connsiteX1" fmla="*/ 147638 w 247650"/>
                  <a:gd name="connsiteY1" fmla="*/ 604838 h 604837"/>
                  <a:gd name="connsiteX2" fmla="*/ 147638 w 247650"/>
                  <a:gd name="connsiteY2" fmla="*/ 120968 h 604837"/>
                  <a:gd name="connsiteX3" fmla="*/ 0 w 247650"/>
                  <a:gd name="connsiteY3" fmla="*/ 171450 h 604837"/>
                  <a:gd name="connsiteX4" fmla="*/ 0 w 247650"/>
                  <a:gd name="connsiteY4" fmla="*/ 86678 h 604837"/>
                  <a:gd name="connsiteX5" fmla="*/ 235268 w 247650"/>
                  <a:gd name="connsiteY5" fmla="*/ 0 h 604837"/>
                  <a:gd name="connsiteX6" fmla="*/ 247650 w 247650"/>
                  <a:gd name="connsiteY6" fmla="*/ 0 h 604837"/>
                  <a:gd name="connsiteX7" fmla="*/ 247650 w 247650"/>
                  <a:gd name="connsiteY7" fmla="*/ 604838 h 604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7650" h="604837">
                    <a:moveTo>
                      <a:pt x="247650" y="604838"/>
                    </a:moveTo>
                    <a:lnTo>
                      <a:pt x="147638" y="604838"/>
                    </a:lnTo>
                    <a:lnTo>
                      <a:pt x="147638" y="120968"/>
                    </a:lnTo>
                    <a:lnTo>
                      <a:pt x="0" y="171450"/>
                    </a:lnTo>
                    <a:lnTo>
                      <a:pt x="0" y="86678"/>
                    </a:lnTo>
                    <a:lnTo>
                      <a:pt x="235268" y="0"/>
                    </a:lnTo>
                    <a:lnTo>
                      <a:pt x="247650" y="0"/>
                    </a:lnTo>
                    <a:lnTo>
                      <a:pt x="247650" y="60483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7506F0B6-D40A-4DB1-97AC-733B5B008F88}"/>
                  </a:ext>
                </a:extLst>
              </p:cNvPr>
              <p:cNvSpPr/>
              <p:nvPr/>
            </p:nvSpPr>
            <p:spPr>
              <a:xfrm>
                <a:off x="7513319" y="3120389"/>
                <a:ext cx="393382" cy="613409"/>
              </a:xfrm>
              <a:custGeom>
                <a:avLst/>
                <a:gdLst>
                  <a:gd name="connsiteX0" fmla="*/ 292418 w 393382"/>
                  <a:gd name="connsiteY0" fmla="*/ 358140 h 613409"/>
                  <a:gd name="connsiteX1" fmla="*/ 174308 w 393382"/>
                  <a:gd name="connsiteY1" fmla="*/ 411480 h 613409"/>
                  <a:gd name="connsiteX2" fmla="*/ 47625 w 393382"/>
                  <a:gd name="connsiteY2" fmla="*/ 356235 h 613409"/>
                  <a:gd name="connsiteX3" fmla="*/ 0 w 393382"/>
                  <a:gd name="connsiteY3" fmla="*/ 209550 h 613409"/>
                  <a:gd name="connsiteX4" fmla="*/ 23813 w 393382"/>
                  <a:gd name="connsiteY4" fmla="*/ 101918 h 613409"/>
                  <a:gd name="connsiteX5" fmla="*/ 92393 w 393382"/>
                  <a:gd name="connsiteY5" fmla="*/ 26670 h 613409"/>
                  <a:gd name="connsiteX6" fmla="*/ 195263 w 393382"/>
                  <a:gd name="connsiteY6" fmla="*/ 0 h 613409"/>
                  <a:gd name="connsiteX7" fmla="*/ 340043 w 393382"/>
                  <a:gd name="connsiteY7" fmla="*/ 67628 h 613409"/>
                  <a:gd name="connsiteX8" fmla="*/ 393383 w 393382"/>
                  <a:gd name="connsiteY8" fmla="*/ 249555 h 613409"/>
                  <a:gd name="connsiteX9" fmla="*/ 393383 w 393382"/>
                  <a:gd name="connsiteY9" fmla="*/ 278130 h 613409"/>
                  <a:gd name="connsiteX10" fmla="*/ 320040 w 393382"/>
                  <a:gd name="connsiteY10" fmla="*/ 526733 h 613409"/>
                  <a:gd name="connsiteX11" fmla="*/ 100013 w 393382"/>
                  <a:gd name="connsiteY11" fmla="*/ 613410 h 613409"/>
                  <a:gd name="connsiteX12" fmla="*/ 87630 w 393382"/>
                  <a:gd name="connsiteY12" fmla="*/ 613410 h 613409"/>
                  <a:gd name="connsiteX13" fmla="*/ 87630 w 393382"/>
                  <a:gd name="connsiteY13" fmla="*/ 530543 h 613409"/>
                  <a:gd name="connsiteX14" fmla="*/ 101918 w 393382"/>
                  <a:gd name="connsiteY14" fmla="*/ 530543 h 613409"/>
                  <a:gd name="connsiteX15" fmla="*/ 238125 w 393382"/>
                  <a:gd name="connsiteY15" fmla="*/ 487680 h 613409"/>
                  <a:gd name="connsiteX16" fmla="*/ 292418 w 393382"/>
                  <a:gd name="connsiteY16" fmla="*/ 358140 h 613409"/>
                  <a:gd name="connsiteX17" fmla="*/ 195263 w 393382"/>
                  <a:gd name="connsiteY17" fmla="*/ 332423 h 613409"/>
                  <a:gd name="connsiteX18" fmla="*/ 252413 w 393382"/>
                  <a:gd name="connsiteY18" fmla="*/ 315278 h 613409"/>
                  <a:gd name="connsiteX19" fmla="*/ 293370 w 393382"/>
                  <a:gd name="connsiteY19" fmla="*/ 267653 h 613409"/>
                  <a:gd name="connsiteX20" fmla="*/ 293370 w 393382"/>
                  <a:gd name="connsiteY20" fmla="*/ 227648 h 613409"/>
                  <a:gd name="connsiteX21" fmla="*/ 265748 w 393382"/>
                  <a:gd name="connsiteY21" fmla="*/ 120015 h 613409"/>
                  <a:gd name="connsiteX22" fmla="*/ 195263 w 393382"/>
                  <a:gd name="connsiteY22" fmla="*/ 79058 h 613409"/>
                  <a:gd name="connsiteX23" fmla="*/ 125730 w 393382"/>
                  <a:gd name="connsiteY23" fmla="*/ 115253 h 613409"/>
                  <a:gd name="connsiteX24" fmla="*/ 100013 w 393382"/>
                  <a:gd name="connsiteY24" fmla="*/ 205740 h 613409"/>
                  <a:gd name="connsiteX25" fmla="*/ 125730 w 393382"/>
                  <a:gd name="connsiteY25" fmla="*/ 297180 h 613409"/>
                  <a:gd name="connsiteX26" fmla="*/ 195263 w 393382"/>
                  <a:gd name="connsiteY26" fmla="*/ 332423 h 613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93382" h="613409">
                    <a:moveTo>
                      <a:pt x="292418" y="358140"/>
                    </a:moveTo>
                    <a:cubicBezTo>
                      <a:pt x="259080" y="393383"/>
                      <a:pt x="219075" y="411480"/>
                      <a:pt x="174308" y="411480"/>
                    </a:cubicBezTo>
                    <a:cubicBezTo>
                      <a:pt x="120968" y="411480"/>
                      <a:pt x="79058" y="393383"/>
                      <a:pt x="47625" y="356235"/>
                    </a:cubicBezTo>
                    <a:cubicBezTo>
                      <a:pt x="16193" y="319088"/>
                      <a:pt x="0" y="270510"/>
                      <a:pt x="0" y="209550"/>
                    </a:cubicBezTo>
                    <a:cubicBezTo>
                      <a:pt x="0" y="169545"/>
                      <a:pt x="7620" y="133350"/>
                      <a:pt x="23813" y="101918"/>
                    </a:cubicBezTo>
                    <a:cubicBezTo>
                      <a:pt x="40005" y="69533"/>
                      <a:pt x="62865" y="44768"/>
                      <a:pt x="92393" y="26670"/>
                    </a:cubicBezTo>
                    <a:cubicBezTo>
                      <a:pt x="121920" y="8573"/>
                      <a:pt x="156210" y="0"/>
                      <a:pt x="195263" y="0"/>
                    </a:cubicBezTo>
                    <a:cubicBezTo>
                      <a:pt x="256223" y="0"/>
                      <a:pt x="303848" y="22860"/>
                      <a:pt x="340043" y="67628"/>
                    </a:cubicBezTo>
                    <a:cubicBezTo>
                      <a:pt x="375285" y="113348"/>
                      <a:pt x="393383" y="173355"/>
                      <a:pt x="393383" y="249555"/>
                    </a:cubicBezTo>
                    <a:lnTo>
                      <a:pt x="393383" y="278130"/>
                    </a:lnTo>
                    <a:cubicBezTo>
                      <a:pt x="393383" y="386715"/>
                      <a:pt x="368618" y="469583"/>
                      <a:pt x="320040" y="526733"/>
                    </a:cubicBezTo>
                    <a:cubicBezTo>
                      <a:pt x="270510" y="583883"/>
                      <a:pt x="198120" y="612458"/>
                      <a:pt x="100013" y="613410"/>
                    </a:cubicBezTo>
                    <a:lnTo>
                      <a:pt x="87630" y="613410"/>
                    </a:lnTo>
                    <a:lnTo>
                      <a:pt x="87630" y="530543"/>
                    </a:lnTo>
                    <a:lnTo>
                      <a:pt x="101918" y="530543"/>
                    </a:lnTo>
                    <a:cubicBezTo>
                      <a:pt x="160973" y="529590"/>
                      <a:pt x="206693" y="515303"/>
                      <a:pt x="238125" y="487680"/>
                    </a:cubicBezTo>
                    <a:cubicBezTo>
                      <a:pt x="270510" y="459105"/>
                      <a:pt x="288608" y="416243"/>
                      <a:pt x="292418" y="358140"/>
                    </a:cubicBezTo>
                    <a:close/>
                    <a:moveTo>
                      <a:pt x="195263" y="332423"/>
                    </a:moveTo>
                    <a:cubicBezTo>
                      <a:pt x="215265" y="332423"/>
                      <a:pt x="234315" y="326708"/>
                      <a:pt x="252413" y="315278"/>
                    </a:cubicBezTo>
                    <a:cubicBezTo>
                      <a:pt x="270510" y="303848"/>
                      <a:pt x="283845" y="287655"/>
                      <a:pt x="293370" y="267653"/>
                    </a:cubicBezTo>
                    <a:lnTo>
                      <a:pt x="293370" y="227648"/>
                    </a:lnTo>
                    <a:cubicBezTo>
                      <a:pt x="293370" y="182880"/>
                      <a:pt x="283845" y="147638"/>
                      <a:pt x="265748" y="120015"/>
                    </a:cubicBezTo>
                    <a:cubicBezTo>
                      <a:pt x="247650" y="93345"/>
                      <a:pt x="223838" y="79058"/>
                      <a:pt x="195263" y="79058"/>
                    </a:cubicBezTo>
                    <a:cubicBezTo>
                      <a:pt x="166688" y="79058"/>
                      <a:pt x="142875" y="91440"/>
                      <a:pt x="125730" y="115253"/>
                    </a:cubicBezTo>
                    <a:cubicBezTo>
                      <a:pt x="108585" y="139065"/>
                      <a:pt x="100013" y="169545"/>
                      <a:pt x="100013" y="205740"/>
                    </a:cubicBezTo>
                    <a:cubicBezTo>
                      <a:pt x="100013" y="243840"/>
                      <a:pt x="108585" y="274320"/>
                      <a:pt x="125730" y="297180"/>
                    </a:cubicBezTo>
                    <a:cubicBezTo>
                      <a:pt x="142875" y="320040"/>
                      <a:pt x="166688" y="332423"/>
                      <a:pt x="195263" y="3324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85977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AD7BB0D-C1EE-401C-9123-BD725F5FF5FA}"/>
              </a:ext>
            </a:extLst>
          </p:cNvPr>
          <p:cNvSpPr/>
          <p:nvPr userDrawn="1"/>
        </p:nvSpPr>
        <p:spPr>
          <a:xfrm>
            <a:off x="0" y="1"/>
            <a:ext cx="12192000" cy="6241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50800" dir="5400000" algn="l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429D33-DAA1-4D46-8F20-0E58FB218D4D}"/>
              </a:ext>
            </a:extLst>
          </p:cNvPr>
          <p:cNvSpPr txBox="1"/>
          <p:nvPr userDrawn="1"/>
        </p:nvSpPr>
        <p:spPr>
          <a:xfrm>
            <a:off x="9695935" y="155417"/>
            <a:ext cx="2210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itchFamily="2" charset="77"/>
              </a:rPr>
              <a:t>Date Range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: </a:t>
            </a:r>
            <a:r>
              <a:rPr lang="en-US" sz="1200" b="1" dirty="0">
                <a:solidFill>
                  <a:schemeClr val="accent1"/>
                </a:solidFill>
                <a:latin typeface="Montserrat" pitchFamily="2" charset="77"/>
              </a:rPr>
              <a:t>Q3</a:t>
            </a:r>
            <a:r>
              <a:rPr lang="en-US" sz="1200" dirty="0">
                <a:solidFill>
                  <a:schemeClr val="accent1"/>
                </a:solidFill>
                <a:latin typeface="Montserrat" pitchFamily="2" charset="77"/>
              </a:rPr>
              <a:t> July ~ Sep 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2FDED61-3F98-44C3-9D29-DFA0B2C061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7259" y="146143"/>
            <a:ext cx="904067" cy="33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638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AA8A63-EE35-4E5A-9339-82E72945160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9BFEDA-DBAB-E04C-9296-0A41C4BA50C7}"/>
              </a:ext>
            </a:extLst>
          </p:cNvPr>
          <p:cNvSpPr txBox="1"/>
          <p:nvPr userDrawn="1"/>
        </p:nvSpPr>
        <p:spPr>
          <a:xfrm>
            <a:off x="10351952" y="6433055"/>
            <a:ext cx="16498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  <a:latin typeface="Montserrat" pitchFamily="2" charset="77"/>
              </a:rPr>
              <a:t>www.premast.com</a:t>
            </a:r>
            <a:endParaRPr lang="en-US" sz="1400" dirty="0">
              <a:solidFill>
                <a:schemeClr val="accent6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73507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70" r:id="rId3"/>
    <p:sldLayoutId id="2147483666" r:id="rId4"/>
    <p:sldLayoutId id="2147483667" r:id="rId5"/>
    <p:sldLayoutId id="2147483668" r:id="rId6"/>
    <p:sldLayoutId id="214748366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7" Type="http://schemas.openxmlformats.org/officeDocument/2006/relationships/chart" Target="../charts/chart38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7.xml"/><Relationship Id="rId5" Type="http://schemas.openxmlformats.org/officeDocument/2006/relationships/chart" Target="../charts/chart36.xml"/><Relationship Id="rId4" Type="http://schemas.openxmlformats.org/officeDocument/2006/relationships/chart" Target="../charts/char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chart" Target="../charts/chart4.xml"/><Relationship Id="rId7" Type="http://schemas.openxmlformats.org/officeDocument/2006/relationships/chart" Target="../charts/chart8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raphic 14">
            <a:extLst>
              <a:ext uri="{FF2B5EF4-FFF2-40B4-BE49-F238E27FC236}">
                <a16:creationId xmlns:a16="http://schemas.microsoft.com/office/drawing/2014/main" id="{096EE7E7-BFAE-CD44-A88D-1F1E564E1B98}"/>
              </a:ext>
            </a:extLst>
          </p:cNvPr>
          <p:cNvSpPr/>
          <p:nvPr/>
        </p:nvSpPr>
        <p:spPr>
          <a:xfrm>
            <a:off x="944095" y="2135816"/>
            <a:ext cx="13368687" cy="3531976"/>
          </a:xfrm>
          <a:custGeom>
            <a:avLst/>
            <a:gdLst>
              <a:gd name="connsiteX0" fmla="*/ 522738 w 9174721"/>
              <a:gd name="connsiteY0" fmla="*/ 1034472 h 2423940"/>
              <a:gd name="connsiteX1" fmla="*/ 0 w 9174721"/>
              <a:gd name="connsiteY1" fmla="*/ 517236 h 2423940"/>
              <a:gd name="connsiteX2" fmla="*/ 522738 w 9174721"/>
              <a:gd name="connsiteY2" fmla="*/ 0 h 2423940"/>
              <a:gd name="connsiteX3" fmla="*/ 1045476 w 9174721"/>
              <a:gd name="connsiteY3" fmla="*/ 517236 h 2423940"/>
              <a:gd name="connsiteX4" fmla="*/ 522738 w 9174721"/>
              <a:gd name="connsiteY4" fmla="*/ 1034472 h 2423940"/>
              <a:gd name="connsiteX5" fmla="*/ 1201573 w 9174721"/>
              <a:gd name="connsiteY5" fmla="*/ 1138407 h 2423940"/>
              <a:gd name="connsiteX6" fmla="*/ 1141485 w 9174721"/>
              <a:gd name="connsiteY6" fmla="*/ 870622 h 2423940"/>
              <a:gd name="connsiteX7" fmla="*/ 1412118 w 9174721"/>
              <a:gd name="connsiteY7" fmla="*/ 811166 h 2423940"/>
              <a:gd name="connsiteX8" fmla="*/ 3260229 w 9174721"/>
              <a:gd name="connsiteY8" fmla="*/ 1975328 h 2423940"/>
              <a:gd name="connsiteX9" fmla="*/ 3681689 w 9174721"/>
              <a:gd name="connsiteY9" fmla="*/ 1975093 h 2423940"/>
              <a:gd name="connsiteX10" fmla="*/ 4367551 w 9174721"/>
              <a:gd name="connsiteY10" fmla="*/ 1541980 h 2423940"/>
              <a:gd name="connsiteX11" fmla="*/ 5285134 w 9174721"/>
              <a:gd name="connsiteY11" fmla="*/ 1594886 h 2423940"/>
              <a:gd name="connsiteX12" fmla="*/ 5609735 w 9174721"/>
              <a:gd name="connsiteY12" fmla="*/ 1856988 h 2423940"/>
              <a:gd name="connsiteX13" fmla="*/ 6133463 w 9174721"/>
              <a:gd name="connsiteY13" fmla="*/ 1832089 h 2423940"/>
              <a:gd name="connsiteX14" fmla="*/ 7358746 w 9174721"/>
              <a:gd name="connsiteY14" fmla="*/ 631601 h 2423940"/>
              <a:gd name="connsiteX15" fmla="*/ 8311406 w 9174721"/>
              <a:gd name="connsiteY15" fmla="*/ 516163 h 2423940"/>
              <a:gd name="connsiteX16" fmla="*/ 9078903 w 9174721"/>
              <a:gd name="connsiteY16" fmla="*/ 968039 h 2423940"/>
              <a:gd name="connsiteX17" fmla="*/ 9147125 w 9174721"/>
              <a:gd name="connsiteY17" fmla="*/ 1233909 h 2423940"/>
              <a:gd name="connsiteX18" fmla="*/ 8878426 w 9174721"/>
              <a:gd name="connsiteY18" fmla="*/ 1301413 h 2423940"/>
              <a:gd name="connsiteX19" fmla="*/ 8110929 w 9174721"/>
              <a:gd name="connsiteY19" fmla="*/ 849537 h 2423940"/>
              <a:gd name="connsiteX20" fmla="*/ 7634599 w 9174721"/>
              <a:gd name="connsiteY20" fmla="*/ 907256 h 2423940"/>
              <a:gd name="connsiteX21" fmla="*/ 6409316 w 9174721"/>
              <a:gd name="connsiteY21" fmla="*/ 2107744 h 2423940"/>
              <a:gd name="connsiteX22" fmla="*/ 5361861 w 9174721"/>
              <a:gd name="connsiteY22" fmla="*/ 2157541 h 2423940"/>
              <a:gd name="connsiteX23" fmla="*/ 5037259 w 9174721"/>
              <a:gd name="connsiteY23" fmla="*/ 1895440 h 2423940"/>
              <a:gd name="connsiteX24" fmla="*/ 4578468 w 9174721"/>
              <a:gd name="connsiteY24" fmla="*/ 1868987 h 2423940"/>
              <a:gd name="connsiteX25" fmla="*/ 3892606 w 9174721"/>
              <a:gd name="connsiteY25" fmla="*/ 2302099 h 2423940"/>
              <a:gd name="connsiteX26" fmla="*/ 3049684 w 9174721"/>
              <a:gd name="connsiteY26" fmla="*/ 2302569 h 2423940"/>
              <a:gd name="connsiteX27" fmla="*/ 1201573 w 9174721"/>
              <a:gd name="connsiteY27" fmla="*/ 1138407 h 242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174721" h="2423940">
                <a:moveTo>
                  <a:pt x="522738" y="1034472"/>
                </a:moveTo>
                <a:cubicBezTo>
                  <a:pt x="234038" y="1034472"/>
                  <a:pt x="0" y="802898"/>
                  <a:pt x="0" y="517236"/>
                </a:cubicBezTo>
                <a:cubicBezTo>
                  <a:pt x="0" y="231575"/>
                  <a:pt x="234038" y="0"/>
                  <a:pt x="522738" y="0"/>
                </a:cubicBezTo>
                <a:cubicBezTo>
                  <a:pt x="811439" y="0"/>
                  <a:pt x="1045476" y="231575"/>
                  <a:pt x="1045476" y="517236"/>
                </a:cubicBezTo>
                <a:cubicBezTo>
                  <a:pt x="1045476" y="802898"/>
                  <a:pt x="811439" y="1034472"/>
                  <a:pt x="522738" y="1034472"/>
                </a:cubicBezTo>
                <a:close/>
                <a:moveTo>
                  <a:pt x="1201573" y="1138407"/>
                </a:moveTo>
                <a:cubicBezTo>
                  <a:pt x="1110247" y="1080879"/>
                  <a:pt x="1083344" y="960987"/>
                  <a:pt x="1141485" y="870622"/>
                </a:cubicBezTo>
                <a:cubicBezTo>
                  <a:pt x="1199625" y="780257"/>
                  <a:pt x="1320791" y="753637"/>
                  <a:pt x="1412118" y="811166"/>
                </a:cubicBezTo>
                <a:lnTo>
                  <a:pt x="3260229" y="1975328"/>
                </a:lnTo>
                <a:cubicBezTo>
                  <a:pt x="3388816" y="2056327"/>
                  <a:pt x="3553195" y="2056236"/>
                  <a:pt x="3681689" y="1975093"/>
                </a:cubicBezTo>
                <a:lnTo>
                  <a:pt x="4367551" y="1541980"/>
                </a:lnTo>
                <a:cubicBezTo>
                  <a:pt x="4652890" y="1361793"/>
                  <a:pt x="5022877" y="1383125"/>
                  <a:pt x="5285134" y="1594886"/>
                </a:cubicBezTo>
                <a:lnTo>
                  <a:pt x="5609735" y="1856988"/>
                </a:lnTo>
                <a:cubicBezTo>
                  <a:pt x="5765066" y="1982410"/>
                  <a:pt x="5991000" y="1971669"/>
                  <a:pt x="6133463" y="1832089"/>
                </a:cubicBezTo>
                <a:lnTo>
                  <a:pt x="7358746" y="631601"/>
                </a:lnTo>
                <a:cubicBezTo>
                  <a:pt x="7612631" y="382853"/>
                  <a:pt x="8004360" y="335386"/>
                  <a:pt x="8311406" y="516163"/>
                </a:cubicBezTo>
                <a:lnTo>
                  <a:pt x="9078903" y="968039"/>
                </a:lnTo>
                <a:cubicBezTo>
                  <a:pt x="9171941" y="1022816"/>
                  <a:pt x="9202485" y="1141850"/>
                  <a:pt x="9147125" y="1233909"/>
                </a:cubicBezTo>
                <a:cubicBezTo>
                  <a:pt x="9091764" y="1325968"/>
                  <a:pt x="8971464" y="1356190"/>
                  <a:pt x="8878426" y="1301413"/>
                </a:cubicBezTo>
                <a:lnTo>
                  <a:pt x="8110929" y="849537"/>
                </a:lnTo>
                <a:cubicBezTo>
                  <a:pt x="7957406" y="759148"/>
                  <a:pt x="7761542" y="782882"/>
                  <a:pt x="7634599" y="907256"/>
                </a:cubicBezTo>
                <a:lnTo>
                  <a:pt x="6409316" y="2107744"/>
                </a:lnTo>
                <a:cubicBezTo>
                  <a:pt x="6124391" y="2386904"/>
                  <a:pt x="5672521" y="2408386"/>
                  <a:pt x="5361861" y="2157541"/>
                </a:cubicBezTo>
                <a:lnTo>
                  <a:pt x="5037259" y="1895440"/>
                </a:lnTo>
                <a:cubicBezTo>
                  <a:pt x="4906131" y="1789559"/>
                  <a:pt x="4721138" y="1778893"/>
                  <a:pt x="4578468" y="1868987"/>
                </a:cubicBezTo>
                <a:lnTo>
                  <a:pt x="3892606" y="2302099"/>
                </a:lnTo>
                <a:cubicBezTo>
                  <a:pt x="3635617" y="2464385"/>
                  <a:pt x="3306858" y="2464568"/>
                  <a:pt x="3049684" y="2302569"/>
                </a:cubicBezTo>
                <a:lnTo>
                  <a:pt x="1201573" y="1138407"/>
                </a:lnTo>
                <a:close/>
              </a:path>
            </a:pathLst>
          </a:custGeom>
          <a:noFill/>
          <a:ln w="28575" cap="flat">
            <a:solidFill>
              <a:schemeClr val="tx1">
                <a:alpha val="4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Graphic 14">
            <a:extLst>
              <a:ext uri="{FF2B5EF4-FFF2-40B4-BE49-F238E27FC236}">
                <a16:creationId xmlns:a16="http://schemas.microsoft.com/office/drawing/2014/main" id="{055FBD13-57CD-9C46-9A09-CED263FA5A0A}"/>
              </a:ext>
            </a:extLst>
          </p:cNvPr>
          <p:cNvSpPr/>
          <p:nvPr/>
        </p:nvSpPr>
        <p:spPr>
          <a:xfrm flipH="1">
            <a:off x="-494739" y="2331631"/>
            <a:ext cx="10545002" cy="2785965"/>
          </a:xfrm>
          <a:custGeom>
            <a:avLst/>
            <a:gdLst>
              <a:gd name="connsiteX0" fmla="*/ 522738 w 9174721"/>
              <a:gd name="connsiteY0" fmla="*/ 1034472 h 2423940"/>
              <a:gd name="connsiteX1" fmla="*/ 0 w 9174721"/>
              <a:gd name="connsiteY1" fmla="*/ 517236 h 2423940"/>
              <a:gd name="connsiteX2" fmla="*/ 522738 w 9174721"/>
              <a:gd name="connsiteY2" fmla="*/ 0 h 2423940"/>
              <a:gd name="connsiteX3" fmla="*/ 1045476 w 9174721"/>
              <a:gd name="connsiteY3" fmla="*/ 517236 h 2423940"/>
              <a:gd name="connsiteX4" fmla="*/ 522738 w 9174721"/>
              <a:gd name="connsiteY4" fmla="*/ 1034472 h 2423940"/>
              <a:gd name="connsiteX5" fmla="*/ 1201573 w 9174721"/>
              <a:gd name="connsiteY5" fmla="*/ 1138407 h 2423940"/>
              <a:gd name="connsiteX6" fmla="*/ 1141485 w 9174721"/>
              <a:gd name="connsiteY6" fmla="*/ 870622 h 2423940"/>
              <a:gd name="connsiteX7" fmla="*/ 1412118 w 9174721"/>
              <a:gd name="connsiteY7" fmla="*/ 811166 h 2423940"/>
              <a:gd name="connsiteX8" fmla="*/ 3260229 w 9174721"/>
              <a:gd name="connsiteY8" fmla="*/ 1975328 h 2423940"/>
              <a:gd name="connsiteX9" fmla="*/ 3681689 w 9174721"/>
              <a:gd name="connsiteY9" fmla="*/ 1975093 h 2423940"/>
              <a:gd name="connsiteX10" fmla="*/ 4367551 w 9174721"/>
              <a:gd name="connsiteY10" fmla="*/ 1541980 h 2423940"/>
              <a:gd name="connsiteX11" fmla="*/ 5285134 w 9174721"/>
              <a:gd name="connsiteY11" fmla="*/ 1594886 h 2423940"/>
              <a:gd name="connsiteX12" fmla="*/ 5609735 w 9174721"/>
              <a:gd name="connsiteY12" fmla="*/ 1856988 h 2423940"/>
              <a:gd name="connsiteX13" fmla="*/ 6133463 w 9174721"/>
              <a:gd name="connsiteY13" fmla="*/ 1832089 h 2423940"/>
              <a:gd name="connsiteX14" fmla="*/ 7358746 w 9174721"/>
              <a:gd name="connsiteY14" fmla="*/ 631601 h 2423940"/>
              <a:gd name="connsiteX15" fmla="*/ 8311406 w 9174721"/>
              <a:gd name="connsiteY15" fmla="*/ 516163 h 2423940"/>
              <a:gd name="connsiteX16" fmla="*/ 9078903 w 9174721"/>
              <a:gd name="connsiteY16" fmla="*/ 968039 h 2423940"/>
              <a:gd name="connsiteX17" fmla="*/ 9147125 w 9174721"/>
              <a:gd name="connsiteY17" fmla="*/ 1233909 h 2423940"/>
              <a:gd name="connsiteX18" fmla="*/ 8878426 w 9174721"/>
              <a:gd name="connsiteY18" fmla="*/ 1301413 h 2423940"/>
              <a:gd name="connsiteX19" fmla="*/ 8110929 w 9174721"/>
              <a:gd name="connsiteY19" fmla="*/ 849537 h 2423940"/>
              <a:gd name="connsiteX20" fmla="*/ 7634599 w 9174721"/>
              <a:gd name="connsiteY20" fmla="*/ 907256 h 2423940"/>
              <a:gd name="connsiteX21" fmla="*/ 6409316 w 9174721"/>
              <a:gd name="connsiteY21" fmla="*/ 2107744 h 2423940"/>
              <a:gd name="connsiteX22" fmla="*/ 5361861 w 9174721"/>
              <a:gd name="connsiteY22" fmla="*/ 2157541 h 2423940"/>
              <a:gd name="connsiteX23" fmla="*/ 5037259 w 9174721"/>
              <a:gd name="connsiteY23" fmla="*/ 1895440 h 2423940"/>
              <a:gd name="connsiteX24" fmla="*/ 4578468 w 9174721"/>
              <a:gd name="connsiteY24" fmla="*/ 1868987 h 2423940"/>
              <a:gd name="connsiteX25" fmla="*/ 3892606 w 9174721"/>
              <a:gd name="connsiteY25" fmla="*/ 2302099 h 2423940"/>
              <a:gd name="connsiteX26" fmla="*/ 3049684 w 9174721"/>
              <a:gd name="connsiteY26" fmla="*/ 2302569 h 2423940"/>
              <a:gd name="connsiteX27" fmla="*/ 1201573 w 9174721"/>
              <a:gd name="connsiteY27" fmla="*/ 1138407 h 242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174721" h="2423940">
                <a:moveTo>
                  <a:pt x="522738" y="1034472"/>
                </a:moveTo>
                <a:cubicBezTo>
                  <a:pt x="234038" y="1034472"/>
                  <a:pt x="0" y="802898"/>
                  <a:pt x="0" y="517236"/>
                </a:cubicBezTo>
                <a:cubicBezTo>
                  <a:pt x="0" y="231575"/>
                  <a:pt x="234038" y="0"/>
                  <a:pt x="522738" y="0"/>
                </a:cubicBezTo>
                <a:cubicBezTo>
                  <a:pt x="811439" y="0"/>
                  <a:pt x="1045476" y="231575"/>
                  <a:pt x="1045476" y="517236"/>
                </a:cubicBezTo>
                <a:cubicBezTo>
                  <a:pt x="1045476" y="802898"/>
                  <a:pt x="811439" y="1034472"/>
                  <a:pt x="522738" y="1034472"/>
                </a:cubicBezTo>
                <a:close/>
                <a:moveTo>
                  <a:pt x="1201573" y="1138407"/>
                </a:moveTo>
                <a:cubicBezTo>
                  <a:pt x="1110247" y="1080879"/>
                  <a:pt x="1083344" y="960987"/>
                  <a:pt x="1141485" y="870622"/>
                </a:cubicBezTo>
                <a:cubicBezTo>
                  <a:pt x="1199625" y="780257"/>
                  <a:pt x="1320791" y="753637"/>
                  <a:pt x="1412118" y="811166"/>
                </a:cubicBezTo>
                <a:lnTo>
                  <a:pt x="3260229" y="1975328"/>
                </a:lnTo>
                <a:cubicBezTo>
                  <a:pt x="3388816" y="2056327"/>
                  <a:pt x="3553195" y="2056236"/>
                  <a:pt x="3681689" y="1975093"/>
                </a:cubicBezTo>
                <a:lnTo>
                  <a:pt x="4367551" y="1541980"/>
                </a:lnTo>
                <a:cubicBezTo>
                  <a:pt x="4652890" y="1361793"/>
                  <a:pt x="5022877" y="1383125"/>
                  <a:pt x="5285134" y="1594886"/>
                </a:cubicBezTo>
                <a:lnTo>
                  <a:pt x="5609735" y="1856988"/>
                </a:lnTo>
                <a:cubicBezTo>
                  <a:pt x="5765066" y="1982410"/>
                  <a:pt x="5991000" y="1971669"/>
                  <a:pt x="6133463" y="1832089"/>
                </a:cubicBezTo>
                <a:lnTo>
                  <a:pt x="7358746" y="631601"/>
                </a:lnTo>
                <a:cubicBezTo>
                  <a:pt x="7612631" y="382853"/>
                  <a:pt x="8004360" y="335386"/>
                  <a:pt x="8311406" y="516163"/>
                </a:cubicBezTo>
                <a:lnTo>
                  <a:pt x="9078903" y="968039"/>
                </a:lnTo>
                <a:cubicBezTo>
                  <a:pt x="9171941" y="1022816"/>
                  <a:pt x="9202485" y="1141850"/>
                  <a:pt x="9147125" y="1233909"/>
                </a:cubicBezTo>
                <a:cubicBezTo>
                  <a:pt x="9091764" y="1325968"/>
                  <a:pt x="8971464" y="1356190"/>
                  <a:pt x="8878426" y="1301413"/>
                </a:cubicBezTo>
                <a:lnTo>
                  <a:pt x="8110929" y="849537"/>
                </a:lnTo>
                <a:cubicBezTo>
                  <a:pt x="7957406" y="759148"/>
                  <a:pt x="7761542" y="782882"/>
                  <a:pt x="7634599" y="907256"/>
                </a:cubicBezTo>
                <a:lnTo>
                  <a:pt x="6409316" y="2107744"/>
                </a:lnTo>
                <a:cubicBezTo>
                  <a:pt x="6124391" y="2386904"/>
                  <a:pt x="5672521" y="2408386"/>
                  <a:pt x="5361861" y="2157541"/>
                </a:cubicBezTo>
                <a:lnTo>
                  <a:pt x="5037259" y="1895440"/>
                </a:lnTo>
                <a:cubicBezTo>
                  <a:pt x="4906131" y="1789559"/>
                  <a:pt x="4721138" y="1778893"/>
                  <a:pt x="4578468" y="1868987"/>
                </a:cubicBezTo>
                <a:lnTo>
                  <a:pt x="3892606" y="2302099"/>
                </a:lnTo>
                <a:cubicBezTo>
                  <a:pt x="3635617" y="2464385"/>
                  <a:pt x="3306858" y="2464568"/>
                  <a:pt x="3049684" y="2302569"/>
                </a:cubicBezTo>
                <a:lnTo>
                  <a:pt x="1201573" y="1138407"/>
                </a:lnTo>
                <a:close/>
              </a:path>
            </a:pathLst>
          </a:custGeom>
          <a:solidFill>
            <a:schemeClr val="accent6"/>
          </a:solidFill>
          <a:ln w="573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F6D36F-482D-6E46-806A-51F0C162E1AE}"/>
              </a:ext>
            </a:extLst>
          </p:cNvPr>
          <p:cNvSpPr txBox="1"/>
          <p:nvPr/>
        </p:nvSpPr>
        <p:spPr>
          <a:xfrm>
            <a:off x="2141737" y="2646766"/>
            <a:ext cx="4495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2">
                    <a:alpha val="97000"/>
                  </a:schemeClr>
                </a:solidFill>
                <a:latin typeface="Montserrat SemiBold" pitchFamily="2" charset="77"/>
              </a:rPr>
              <a:t>Covid-19</a:t>
            </a:r>
            <a:r>
              <a:rPr lang="en-US" sz="2400" dirty="0">
                <a:solidFill>
                  <a:schemeClr val="tx2">
                    <a:alpha val="97000"/>
                  </a:schemeClr>
                </a:solidFill>
                <a:latin typeface="Montserrat Light" pitchFamily="2" charset="77"/>
              </a:rPr>
              <a:t> Dashboard Report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E9611D3-0D84-46E1-A6DB-A277F676E18C}"/>
              </a:ext>
            </a:extLst>
          </p:cNvPr>
          <p:cNvGrpSpPr/>
          <p:nvPr/>
        </p:nvGrpSpPr>
        <p:grpSpPr>
          <a:xfrm>
            <a:off x="2199857" y="1799162"/>
            <a:ext cx="4365055" cy="728894"/>
            <a:chOff x="2199857" y="1799162"/>
            <a:chExt cx="4365055" cy="728894"/>
          </a:xfrm>
        </p:grpSpPr>
        <p:grpSp>
          <p:nvGrpSpPr>
            <p:cNvPr id="2" name="Graphic 2">
              <a:extLst>
                <a:ext uri="{FF2B5EF4-FFF2-40B4-BE49-F238E27FC236}">
                  <a16:creationId xmlns:a16="http://schemas.microsoft.com/office/drawing/2014/main" id="{EE772CB0-2E4B-4A4A-ABEC-889FBB776FD0}"/>
                </a:ext>
              </a:extLst>
            </p:cNvPr>
            <p:cNvGrpSpPr/>
            <p:nvPr/>
          </p:nvGrpSpPr>
          <p:grpSpPr>
            <a:xfrm>
              <a:off x="2199857" y="1799162"/>
              <a:ext cx="1903411" cy="698630"/>
              <a:chOff x="6642101" y="1556362"/>
              <a:chExt cx="1903411" cy="698630"/>
            </a:xfrm>
            <a:solidFill>
              <a:schemeClr val="accent1"/>
            </a:solidFill>
          </p:grpSpPr>
          <p:sp>
            <p:nvSpPr>
              <p:cNvPr id="5" name="Freeform 4">
                <a:extLst>
                  <a:ext uri="{FF2B5EF4-FFF2-40B4-BE49-F238E27FC236}">
                    <a16:creationId xmlns:a16="http://schemas.microsoft.com/office/drawing/2014/main" id="{C40976CF-F900-0344-905F-20C7CDBC353C}"/>
                  </a:ext>
                </a:extLst>
              </p:cNvPr>
              <p:cNvSpPr/>
              <p:nvPr/>
            </p:nvSpPr>
            <p:spPr>
              <a:xfrm>
                <a:off x="6642101" y="1556362"/>
                <a:ext cx="406346" cy="698630"/>
              </a:xfrm>
              <a:custGeom>
                <a:avLst/>
                <a:gdLst>
                  <a:gd name="connsiteX0" fmla="*/ 299413 w 406346"/>
                  <a:gd name="connsiteY0" fmla="*/ 325790 h 698630"/>
                  <a:gd name="connsiteX1" fmla="*/ 299413 w 406346"/>
                  <a:gd name="connsiteY1" fmla="*/ 142578 h 698630"/>
                  <a:gd name="connsiteX2" fmla="*/ 399217 w 406346"/>
                  <a:gd name="connsiteY2" fmla="*/ 142578 h 698630"/>
                  <a:gd name="connsiteX3" fmla="*/ 399217 w 406346"/>
                  <a:gd name="connsiteY3" fmla="*/ 499021 h 698630"/>
                  <a:gd name="connsiteX4" fmla="*/ 199609 w 406346"/>
                  <a:gd name="connsiteY4" fmla="*/ 698630 h 698630"/>
                  <a:gd name="connsiteX5" fmla="*/ 0 w 406346"/>
                  <a:gd name="connsiteY5" fmla="*/ 499021 h 698630"/>
                  <a:gd name="connsiteX6" fmla="*/ 199609 w 406346"/>
                  <a:gd name="connsiteY6" fmla="*/ 299413 h 698630"/>
                  <a:gd name="connsiteX7" fmla="*/ 299413 w 406346"/>
                  <a:gd name="connsiteY7" fmla="*/ 325790 h 698630"/>
                  <a:gd name="connsiteX8" fmla="*/ 199609 w 406346"/>
                  <a:gd name="connsiteY8" fmla="*/ 598826 h 698630"/>
                  <a:gd name="connsiteX9" fmla="*/ 299413 w 406346"/>
                  <a:gd name="connsiteY9" fmla="*/ 499021 h 698630"/>
                  <a:gd name="connsiteX10" fmla="*/ 199609 w 406346"/>
                  <a:gd name="connsiteY10" fmla="*/ 399217 h 698630"/>
                  <a:gd name="connsiteX11" fmla="*/ 99804 w 406346"/>
                  <a:gd name="connsiteY11" fmla="*/ 499021 h 698630"/>
                  <a:gd name="connsiteX12" fmla="*/ 199609 w 406346"/>
                  <a:gd name="connsiteY12" fmla="*/ 598826 h 698630"/>
                  <a:gd name="connsiteX13" fmla="*/ 349315 w 406346"/>
                  <a:gd name="connsiteY13" fmla="*/ 114062 h 698630"/>
                  <a:gd name="connsiteX14" fmla="*/ 292284 w 406346"/>
                  <a:gd name="connsiteY14" fmla="*/ 57031 h 698630"/>
                  <a:gd name="connsiteX15" fmla="*/ 349315 w 406346"/>
                  <a:gd name="connsiteY15" fmla="*/ 0 h 698630"/>
                  <a:gd name="connsiteX16" fmla="*/ 406346 w 406346"/>
                  <a:gd name="connsiteY16" fmla="*/ 57031 h 698630"/>
                  <a:gd name="connsiteX17" fmla="*/ 349315 w 406346"/>
                  <a:gd name="connsiteY17" fmla="*/ 114062 h 698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06346" h="698630">
                    <a:moveTo>
                      <a:pt x="299413" y="325790"/>
                    </a:moveTo>
                    <a:lnTo>
                      <a:pt x="299413" y="142578"/>
                    </a:lnTo>
                    <a:lnTo>
                      <a:pt x="399217" y="142578"/>
                    </a:lnTo>
                    <a:lnTo>
                      <a:pt x="399217" y="499021"/>
                    </a:lnTo>
                    <a:cubicBezTo>
                      <a:pt x="399217" y="609519"/>
                      <a:pt x="310106" y="698630"/>
                      <a:pt x="199609" y="698630"/>
                    </a:cubicBezTo>
                    <a:cubicBezTo>
                      <a:pt x="89111" y="698630"/>
                      <a:pt x="0" y="609519"/>
                      <a:pt x="0" y="499021"/>
                    </a:cubicBezTo>
                    <a:cubicBezTo>
                      <a:pt x="0" y="388524"/>
                      <a:pt x="89111" y="299413"/>
                      <a:pt x="199609" y="299413"/>
                    </a:cubicBezTo>
                    <a:cubicBezTo>
                      <a:pt x="235966" y="299413"/>
                      <a:pt x="270185" y="309393"/>
                      <a:pt x="299413" y="325790"/>
                    </a:cubicBezTo>
                    <a:close/>
                    <a:moveTo>
                      <a:pt x="199609" y="598826"/>
                    </a:moveTo>
                    <a:cubicBezTo>
                      <a:pt x="254501" y="598826"/>
                      <a:pt x="299413" y="553914"/>
                      <a:pt x="299413" y="499021"/>
                    </a:cubicBezTo>
                    <a:cubicBezTo>
                      <a:pt x="299413" y="444129"/>
                      <a:pt x="254501" y="399217"/>
                      <a:pt x="199609" y="399217"/>
                    </a:cubicBezTo>
                    <a:cubicBezTo>
                      <a:pt x="144716" y="399217"/>
                      <a:pt x="99804" y="444129"/>
                      <a:pt x="99804" y="499021"/>
                    </a:cubicBezTo>
                    <a:cubicBezTo>
                      <a:pt x="99804" y="553914"/>
                      <a:pt x="144716" y="598826"/>
                      <a:pt x="199609" y="598826"/>
                    </a:cubicBezTo>
                    <a:close/>
                    <a:moveTo>
                      <a:pt x="349315" y="114062"/>
                    </a:moveTo>
                    <a:cubicBezTo>
                      <a:pt x="317948" y="114062"/>
                      <a:pt x="292284" y="88398"/>
                      <a:pt x="292284" y="57031"/>
                    </a:cubicBezTo>
                    <a:cubicBezTo>
                      <a:pt x="292284" y="25664"/>
                      <a:pt x="317948" y="0"/>
                      <a:pt x="349315" y="0"/>
                    </a:cubicBezTo>
                    <a:cubicBezTo>
                      <a:pt x="380682" y="0"/>
                      <a:pt x="406346" y="25664"/>
                      <a:pt x="406346" y="57031"/>
                    </a:cubicBezTo>
                    <a:cubicBezTo>
                      <a:pt x="406346" y="88398"/>
                      <a:pt x="380682" y="114062"/>
                      <a:pt x="349315" y="114062"/>
                    </a:cubicBezTo>
                    <a:close/>
                  </a:path>
                </a:pathLst>
              </a:custGeom>
              <a:solidFill>
                <a:srgbClr val="19B5FE"/>
              </a:solidFill>
              <a:ln w="70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4CB096A4-0D98-C142-AED3-010CAB1D440F}"/>
                  </a:ext>
                </a:extLst>
              </p:cNvPr>
              <p:cNvSpPr/>
              <p:nvPr/>
            </p:nvSpPr>
            <p:spPr>
              <a:xfrm>
                <a:off x="7091220" y="1699652"/>
                <a:ext cx="1454291" cy="551775"/>
              </a:xfrm>
              <a:custGeom>
                <a:avLst/>
                <a:gdLst>
                  <a:gd name="connsiteX0" fmla="*/ 300126 w 1454291"/>
                  <a:gd name="connsiteY0" fmla="*/ 170380 h 551775"/>
                  <a:gd name="connsiteX1" fmla="*/ 409198 w 1454291"/>
                  <a:gd name="connsiteY1" fmla="*/ 170380 h 551775"/>
                  <a:gd name="connsiteX2" fmla="*/ 409198 w 1454291"/>
                  <a:gd name="connsiteY2" fmla="*/ 546072 h 551775"/>
                  <a:gd name="connsiteX3" fmla="*/ 305116 w 1454291"/>
                  <a:gd name="connsiteY3" fmla="*/ 546072 h 551775"/>
                  <a:gd name="connsiteX4" fmla="*/ 305116 w 1454291"/>
                  <a:gd name="connsiteY4" fmla="*/ 502586 h 551775"/>
                  <a:gd name="connsiteX5" fmla="*/ 187490 w 1454291"/>
                  <a:gd name="connsiteY5" fmla="*/ 551775 h 551775"/>
                  <a:gd name="connsiteX6" fmla="*/ 0 w 1454291"/>
                  <a:gd name="connsiteY6" fmla="*/ 358583 h 551775"/>
                  <a:gd name="connsiteX7" fmla="*/ 188202 w 1454291"/>
                  <a:gd name="connsiteY7" fmla="*/ 165390 h 551775"/>
                  <a:gd name="connsiteX8" fmla="*/ 300839 w 1454291"/>
                  <a:gd name="connsiteY8" fmla="*/ 211015 h 551775"/>
                  <a:gd name="connsiteX9" fmla="*/ 300839 w 1454291"/>
                  <a:gd name="connsiteY9" fmla="*/ 170380 h 551775"/>
                  <a:gd name="connsiteX10" fmla="*/ 189628 w 1454291"/>
                  <a:gd name="connsiteY10" fmla="*/ 454110 h 551775"/>
                  <a:gd name="connsiteX11" fmla="*/ 285155 w 1454291"/>
                  <a:gd name="connsiteY11" fmla="*/ 358583 h 551775"/>
                  <a:gd name="connsiteX12" fmla="*/ 189628 w 1454291"/>
                  <a:gd name="connsiteY12" fmla="*/ 263056 h 551775"/>
                  <a:gd name="connsiteX13" fmla="*/ 93388 w 1454291"/>
                  <a:gd name="connsiteY13" fmla="*/ 358583 h 551775"/>
                  <a:gd name="connsiteX14" fmla="*/ 189628 w 1454291"/>
                  <a:gd name="connsiteY14" fmla="*/ 454110 h 551775"/>
                  <a:gd name="connsiteX15" fmla="*/ 636609 w 1454291"/>
                  <a:gd name="connsiteY15" fmla="*/ 551775 h 551775"/>
                  <a:gd name="connsiteX16" fmla="*/ 474071 w 1454291"/>
                  <a:gd name="connsiteY16" fmla="*/ 511141 h 551775"/>
                  <a:gd name="connsiteX17" fmla="*/ 510428 w 1454291"/>
                  <a:gd name="connsiteY17" fmla="*/ 432723 h 551775"/>
                  <a:gd name="connsiteX18" fmla="*/ 640886 w 1454291"/>
                  <a:gd name="connsiteY18" fmla="*/ 469080 h 551775"/>
                  <a:gd name="connsiteX19" fmla="*/ 710037 w 1454291"/>
                  <a:gd name="connsiteY19" fmla="*/ 434862 h 551775"/>
                  <a:gd name="connsiteX20" fmla="*/ 482625 w 1454291"/>
                  <a:gd name="connsiteY20" fmla="*/ 285868 h 551775"/>
                  <a:gd name="connsiteX21" fmla="*/ 656570 w 1454291"/>
                  <a:gd name="connsiteY21" fmla="*/ 163964 h 551775"/>
                  <a:gd name="connsiteX22" fmla="*/ 801286 w 1454291"/>
                  <a:gd name="connsiteY22" fmla="*/ 196757 h 551775"/>
                  <a:gd name="connsiteX23" fmla="*/ 764929 w 1454291"/>
                  <a:gd name="connsiteY23" fmla="*/ 274462 h 551775"/>
                  <a:gd name="connsiteX24" fmla="*/ 656570 w 1454291"/>
                  <a:gd name="connsiteY24" fmla="*/ 246659 h 551775"/>
                  <a:gd name="connsiteX25" fmla="*/ 586707 w 1454291"/>
                  <a:gd name="connsiteY25" fmla="*/ 281591 h 551775"/>
                  <a:gd name="connsiteX26" fmla="*/ 814118 w 1454291"/>
                  <a:gd name="connsiteY26" fmla="*/ 432010 h 551775"/>
                  <a:gd name="connsiteX27" fmla="*/ 636609 w 1454291"/>
                  <a:gd name="connsiteY27" fmla="*/ 551775 h 551775"/>
                  <a:gd name="connsiteX28" fmla="*/ 1109254 w 1454291"/>
                  <a:gd name="connsiteY28" fmla="*/ 164677 h 551775"/>
                  <a:gd name="connsiteX29" fmla="*/ 1265376 w 1454291"/>
                  <a:gd name="connsiteY29" fmla="*/ 330780 h 551775"/>
                  <a:gd name="connsiteX30" fmla="*/ 1265376 w 1454291"/>
                  <a:gd name="connsiteY30" fmla="*/ 546072 h 551775"/>
                  <a:gd name="connsiteX31" fmla="*/ 1156304 w 1454291"/>
                  <a:gd name="connsiteY31" fmla="*/ 546072 h 551775"/>
                  <a:gd name="connsiteX32" fmla="*/ 1156304 w 1454291"/>
                  <a:gd name="connsiteY32" fmla="*/ 347889 h 551775"/>
                  <a:gd name="connsiteX33" fmla="*/ 1080025 w 1454291"/>
                  <a:gd name="connsiteY33" fmla="*/ 259491 h 551775"/>
                  <a:gd name="connsiteX34" fmla="*/ 990201 w 1454291"/>
                  <a:gd name="connsiteY34" fmla="*/ 360721 h 551775"/>
                  <a:gd name="connsiteX35" fmla="*/ 990201 w 1454291"/>
                  <a:gd name="connsiteY35" fmla="*/ 546785 h 551775"/>
                  <a:gd name="connsiteX36" fmla="*/ 881130 w 1454291"/>
                  <a:gd name="connsiteY36" fmla="*/ 546785 h 551775"/>
                  <a:gd name="connsiteX37" fmla="*/ 881130 w 1454291"/>
                  <a:gd name="connsiteY37" fmla="*/ 27803 h 551775"/>
                  <a:gd name="connsiteX38" fmla="*/ 990201 w 1454291"/>
                  <a:gd name="connsiteY38" fmla="*/ 27803 h 551775"/>
                  <a:gd name="connsiteX39" fmla="*/ 990201 w 1454291"/>
                  <a:gd name="connsiteY39" fmla="*/ 209589 h 551775"/>
                  <a:gd name="connsiteX40" fmla="*/ 1109254 w 1454291"/>
                  <a:gd name="connsiteY40" fmla="*/ 164677 h 551775"/>
                  <a:gd name="connsiteX41" fmla="*/ 1393696 w 1454291"/>
                  <a:gd name="connsiteY41" fmla="*/ 121191 h 551775"/>
                  <a:gd name="connsiteX42" fmla="*/ 1333101 w 1454291"/>
                  <a:gd name="connsiteY42" fmla="*/ 60595 h 551775"/>
                  <a:gd name="connsiteX43" fmla="*/ 1393696 w 1454291"/>
                  <a:gd name="connsiteY43" fmla="*/ 0 h 551775"/>
                  <a:gd name="connsiteX44" fmla="*/ 1454292 w 1454291"/>
                  <a:gd name="connsiteY44" fmla="*/ 58457 h 551775"/>
                  <a:gd name="connsiteX45" fmla="*/ 1393696 w 1454291"/>
                  <a:gd name="connsiteY45" fmla="*/ 121191 h 551775"/>
                  <a:gd name="connsiteX46" fmla="*/ 1340230 w 1454291"/>
                  <a:gd name="connsiteY46" fmla="*/ 546072 h 551775"/>
                  <a:gd name="connsiteX47" fmla="*/ 1340230 w 1454291"/>
                  <a:gd name="connsiteY47" fmla="*/ 170380 h 551775"/>
                  <a:gd name="connsiteX48" fmla="*/ 1449301 w 1454291"/>
                  <a:gd name="connsiteY48" fmla="*/ 170380 h 551775"/>
                  <a:gd name="connsiteX49" fmla="*/ 1449301 w 1454291"/>
                  <a:gd name="connsiteY49" fmla="*/ 546072 h 551775"/>
                  <a:gd name="connsiteX50" fmla="*/ 1340230 w 1454291"/>
                  <a:gd name="connsiteY50" fmla="*/ 546072 h 551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454291" h="551775">
                    <a:moveTo>
                      <a:pt x="300126" y="170380"/>
                    </a:moveTo>
                    <a:lnTo>
                      <a:pt x="409198" y="170380"/>
                    </a:lnTo>
                    <a:lnTo>
                      <a:pt x="409198" y="546072"/>
                    </a:lnTo>
                    <a:lnTo>
                      <a:pt x="305116" y="546072"/>
                    </a:lnTo>
                    <a:lnTo>
                      <a:pt x="305116" y="502586"/>
                    </a:lnTo>
                    <a:cubicBezTo>
                      <a:pt x="278026" y="535379"/>
                      <a:pt x="238105" y="551775"/>
                      <a:pt x="187490" y="551775"/>
                    </a:cubicBezTo>
                    <a:cubicBezTo>
                      <a:pt x="81982" y="551775"/>
                      <a:pt x="0" y="476209"/>
                      <a:pt x="0" y="358583"/>
                    </a:cubicBezTo>
                    <a:cubicBezTo>
                      <a:pt x="0" y="240956"/>
                      <a:pt x="81982" y="165390"/>
                      <a:pt x="188202" y="165390"/>
                    </a:cubicBezTo>
                    <a:cubicBezTo>
                      <a:pt x="234540" y="165390"/>
                      <a:pt x="273749" y="180361"/>
                      <a:pt x="300839" y="211015"/>
                    </a:cubicBezTo>
                    <a:lnTo>
                      <a:pt x="300839" y="170380"/>
                    </a:lnTo>
                    <a:close/>
                    <a:moveTo>
                      <a:pt x="189628" y="454110"/>
                    </a:moveTo>
                    <a:cubicBezTo>
                      <a:pt x="243095" y="454110"/>
                      <a:pt x="285155" y="418465"/>
                      <a:pt x="285155" y="358583"/>
                    </a:cubicBezTo>
                    <a:cubicBezTo>
                      <a:pt x="285155" y="298700"/>
                      <a:pt x="243095" y="263056"/>
                      <a:pt x="189628" y="263056"/>
                    </a:cubicBezTo>
                    <a:cubicBezTo>
                      <a:pt x="135449" y="263056"/>
                      <a:pt x="93388" y="298700"/>
                      <a:pt x="93388" y="358583"/>
                    </a:cubicBezTo>
                    <a:cubicBezTo>
                      <a:pt x="93388" y="418465"/>
                      <a:pt x="134736" y="454110"/>
                      <a:pt x="189628" y="454110"/>
                    </a:cubicBezTo>
                    <a:close/>
                    <a:moveTo>
                      <a:pt x="636609" y="551775"/>
                    </a:moveTo>
                    <a:cubicBezTo>
                      <a:pt x="573162" y="551775"/>
                      <a:pt x="509002" y="533953"/>
                      <a:pt x="474071" y="511141"/>
                    </a:cubicBezTo>
                    <a:lnTo>
                      <a:pt x="510428" y="432723"/>
                    </a:lnTo>
                    <a:cubicBezTo>
                      <a:pt x="543934" y="454110"/>
                      <a:pt x="595262" y="469080"/>
                      <a:pt x="640886" y="469080"/>
                    </a:cubicBezTo>
                    <a:cubicBezTo>
                      <a:pt x="691501" y="469080"/>
                      <a:pt x="710037" y="455535"/>
                      <a:pt x="710037" y="434862"/>
                    </a:cubicBezTo>
                    <a:cubicBezTo>
                      <a:pt x="710037" y="373553"/>
                      <a:pt x="482625" y="436287"/>
                      <a:pt x="482625" y="285868"/>
                    </a:cubicBezTo>
                    <a:cubicBezTo>
                      <a:pt x="482625" y="214579"/>
                      <a:pt x="546785" y="163964"/>
                      <a:pt x="656570" y="163964"/>
                    </a:cubicBezTo>
                    <a:cubicBezTo>
                      <a:pt x="708611" y="163964"/>
                      <a:pt x="765642" y="176083"/>
                      <a:pt x="801286" y="196757"/>
                    </a:cubicBezTo>
                    <a:lnTo>
                      <a:pt x="764929" y="274462"/>
                    </a:lnTo>
                    <a:cubicBezTo>
                      <a:pt x="727859" y="253788"/>
                      <a:pt x="690788" y="246659"/>
                      <a:pt x="656570" y="246659"/>
                    </a:cubicBezTo>
                    <a:cubicBezTo>
                      <a:pt x="607381" y="246659"/>
                      <a:pt x="586707" y="262343"/>
                      <a:pt x="586707" y="281591"/>
                    </a:cubicBezTo>
                    <a:cubicBezTo>
                      <a:pt x="586707" y="345751"/>
                      <a:pt x="814118" y="283729"/>
                      <a:pt x="814118" y="432010"/>
                    </a:cubicBezTo>
                    <a:cubicBezTo>
                      <a:pt x="814118" y="502586"/>
                      <a:pt x="749245" y="551775"/>
                      <a:pt x="636609" y="551775"/>
                    </a:cubicBezTo>
                    <a:close/>
                    <a:moveTo>
                      <a:pt x="1109254" y="164677"/>
                    </a:moveTo>
                    <a:cubicBezTo>
                      <a:pt x="1197652" y="164677"/>
                      <a:pt x="1265376" y="216718"/>
                      <a:pt x="1265376" y="330780"/>
                    </a:cubicBezTo>
                    <a:lnTo>
                      <a:pt x="1265376" y="546072"/>
                    </a:lnTo>
                    <a:lnTo>
                      <a:pt x="1156304" y="546072"/>
                    </a:lnTo>
                    <a:lnTo>
                      <a:pt x="1156304" y="347889"/>
                    </a:lnTo>
                    <a:cubicBezTo>
                      <a:pt x="1156304" y="287294"/>
                      <a:pt x="1128502" y="259491"/>
                      <a:pt x="1080025" y="259491"/>
                    </a:cubicBezTo>
                    <a:cubicBezTo>
                      <a:pt x="1027272" y="259491"/>
                      <a:pt x="990201" y="291571"/>
                      <a:pt x="990201" y="360721"/>
                    </a:cubicBezTo>
                    <a:lnTo>
                      <a:pt x="990201" y="546785"/>
                    </a:lnTo>
                    <a:lnTo>
                      <a:pt x="881130" y="546785"/>
                    </a:lnTo>
                    <a:lnTo>
                      <a:pt x="881130" y="27803"/>
                    </a:lnTo>
                    <a:lnTo>
                      <a:pt x="990201" y="27803"/>
                    </a:lnTo>
                    <a:lnTo>
                      <a:pt x="990201" y="209589"/>
                    </a:lnTo>
                    <a:cubicBezTo>
                      <a:pt x="1019430" y="180361"/>
                      <a:pt x="1061490" y="164677"/>
                      <a:pt x="1109254" y="164677"/>
                    </a:cubicBezTo>
                    <a:close/>
                    <a:moveTo>
                      <a:pt x="1393696" y="121191"/>
                    </a:moveTo>
                    <a:cubicBezTo>
                      <a:pt x="1357339" y="121191"/>
                      <a:pt x="1333101" y="94814"/>
                      <a:pt x="1333101" y="60595"/>
                    </a:cubicBezTo>
                    <a:cubicBezTo>
                      <a:pt x="1333101" y="26377"/>
                      <a:pt x="1357339" y="0"/>
                      <a:pt x="1393696" y="0"/>
                    </a:cubicBezTo>
                    <a:cubicBezTo>
                      <a:pt x="1430053" y="0"/>
                      <a:pt x="1454292" y="24951"/>
                      <a:pt x="1454292" y="58457"/>
                    </a:cubicBezTo>
                    <a:cubicBezTo>
                      <a:pt x="1454292" y="94101"/>
                      <a:pt x="1430053" y="121191"/>
                      <a:pt x="1393696" y="121191"/>
                    </a:cubicBezTo>
                    <a:close/>
                    <a:moveTo>
                      <a:pt x="1340230" y="546072"/>
                    </a:moveTo>
                    <a:lnTo>
                      <a:pt x="1340230" y="170380"/>
                    </a:lnTo>
                    <a:lnTo>
                      <a:pt x="1449301" y="170380"/>
                    </a:lnTo>
                    <a:lnTo>
                      <a:pt x="1449301" y="546072"/>
                    </a:lnTo>
                    <a:lnTo>
                      <a:pt x="1340230" y="546072"/>
                    </a:lnTo>
                    <a:close/>
                  </a:path>
                </a:pathLst>
              </a:custGeom>
              <a:solidFill>
                <a:schemeClr val="tx1"/>
              </a:solidFill>
              <a:ln w="70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C877472D-80DB-FC45-B009-1F2B57F86BEB}"/>
                  </a:ext>
                </a:extLst>
              </p:cNvPr>
              <p:cNvSpPr/>
              <p:nvPr/>
            </p:nvSpPr>
            <p:spPr>
              <a:xfrm>
                <a:off x="7076962" y="1622763"/>
                <a:ext cx="836930" cy="179723"/>
              </a:xfrm>
              <a:custGeom>
                <a:avLst/>
                <a:gdLst>
                  <a:gd name="connsiteX0" fmla="*/ 0 w 836930"/>
                  <a:gd name="connsiteY0" fmla="*/ 41245 h 179723"/>
                  <a:gd name="connsiteX1" fmla="*/ 201747 w 836930"/>
                  <a:gd name="connsiteY1" fmla="*/ 169565 h 179723"/>
                  <a:gd name="connsiteX2" fmla="*/ 270897 w 836930"/>
                  <a:gd name="connsiteY2" fmla="*/ 169565 h 179723"/>
                  <a:gd name="connsiteX3" fmla="*/ 345751 w 836930"/>
                  <a:gd name="connsiteY3" fmla="*/ 121801 h 179723"/>
                  <a:gd name="connsiteX4" fmla="*/ 420604 w 836930"/>
                  <a:gd name="connsiteY4" fmla="*/ 126079 h 179723"/>
                  <a:gd name="connsiteX5" fmla="*/ 456248 w 836930"/>
                  <a:gd name="connsiteY5" fmla="*/ 155307 h 179723"/>
                  <a:gd name="connsiteX6" fmla="*/ 541795 w 836930"/>
                  <a:gd name="connsiteY6" fmla="*/ 151030 h 179723"/>
                  <a:gd name="connsiteX7" fmla="*/ 675818 w 836930"/>
                  <a:gd name="connsiteY7" fmla="*/ 18432 h 179723"/>
                  <a:gd name="connsiteX8" fmla="*/ 753523 w 836930"/>
                  <a:gd name="connsiteY8" fmla="*/ 9165 h 179723"/>
                  <a:gd name="connsiteX9" fmla="*/ 836931 w 836930"/>
                  <a:gd name="connsiteY9" fmla="*/ 59067 h 17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36930" h="179723">
                    <a:moveTo>
                      <a:pt x="0" y="41245"/>
                    </a:moveTo>
                    <a:lnTo>
                      <a:pt x="201747" y="169565"/>
                    </a:lnTo>
                    <a:cubicBezTo>
                      <a:pt x="223134" y="183110"/>
                      <a:pt x="249511" y="183110"/>
                      <a:pt x="270897" y="169565"/>
                    </a:cubicBezTo>
                    <a:lnTo>
                      <a:pt x="345751" y="121801"/>
                    </a:lnTo>
                    <a:cubicBezTo>
                      <a:pt x="369276" y="106831"/>
                      <a:pt x="399217" y="108969"/>
                      <a:pt x="420604" y="126079"/>
                    </a:cubicBezTo>
                    <a:lnTo>
                      <a:pt x="456248" y="155307"/>
                    </a:lnTo>
                    <a:cubicBezTo>
                      <a:pt x="481912" y="175981"/>
                      <a:pt x="518983" y="174555"/>
                      <a:pt x="541795" y="151030"/>
                    </a:cubicBezTo>
                    <a:lnTo>
                      <a:pt x="675818" y="18432"/>
                    </a:lnTo>
                    <a:cubicBezTo>
                      <a:pt x="696492" y="-2241"/>
                      <a:pt x="728572" y="-5806"/>
                      <a:pt x="753523" y="9165"/>
                    </a:cubicBezTo>
                    <a:lnTo>
                      <a:pt x="836931" y="59067"/>
                    </a:lnTo>
                  </a:path>
                </a:pathLst>
              </a:custGeom>
              <a:noFill/>
              <a:ln w="42595" cap="rnd">
                <a:solidFill>
                  <a:srgbClr val="1E6DF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BAB5C79-930E-475E-B261-73667E612C62}"/>
                </a:ext>
              </a:extLst>
            </p:cNvPr>
            <p:cNvGrpSpPr/>
            <p:nvPr/>
          </p:nvGrpSpPr>
          <p:grpSpPr>
            <a:xfrm>
              <a:off x="4204860" y="1926314"/>
              <a:ext cx="2360052" cy="601742"/>
              <a:chOff x="4204860" y="1926314"/>
              <a:chExt cx="2360052" cy="601742"/>
            </a:xfrm>
          </p:grpSpPr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F98FFB6F-51B6-F246-805A-1EC5E41C84C9}"/>
                  </a:ext>
                </a:extLst>
              </p:cNvPr>
              <p:cNvSpPr/>
              <p:nvPr/>
            </p:nvSpPr>
            <p:spPr>
              <a:xfrm>
                <a:off x="4204860" y="1926314"/>
                <a:ext cx="2360052" cy="601742"/>
              </a:xfrm>
              <a:custGeom>
                <a:avLst/>
                <a:gdLst>
                  <a:gd name="connsiteX0" fmla="*/ 32398 w 2360052"/>
                  <a:gd name="connsiteY0" fmla="*/ 0 h 601742"/>
                  <a:gd name="connsiteX1" fmla="*/ 2327654 w 2360052"/>
                  <a:gd name="connsiteY1" fmla="*/ 0 h 601742"/>
                  <a:gd name="connsiteX2" fmla="*/ 2360052 w 2360052"/>
                  <a:gd name="connsiteY2" fmla="*/ 32398 h 601742"/>
                  <a:gd name="connsiteX3" fmla="*/ 2360052 w 2360052"/>
                  <a:gd name="connsiteY3" fmla="*/ 569344 h 601742"/>
                  <a:gd name="connsiteX4" fmla="*/ 2327654 w 2360052"/>
                  <a:gd name="connsiteY4" fmla="*/ 601742 h 601742"/>
                  <a:gd name="connsiteX5" fmla="*/ 32398 w 2360052"/>
                  <a:gd name="connsiteY5" fmla="*/ 601742 h 601742"/>
                  <a:gd name="connsiteX6" fmla="*/ 0 w 2360052"/>
                  <a:gd name="connsiteY6" fmla="*/ 569344 h 601742"/>
                  <a:gd name="connsiteX7" fmla="*/ 0 w 2360052"/>
                  <a:gd name="connsiteY7" fmla="*/ 32398 h 601742"/>
                  <a:gd name="connsiteX8" fmla="*/ 32398 w 2360052"/>
                  <a:gd name="connsiteY8" fmla="*/ 0 h 60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60052" h="601742">
                    <a:moveTo>
                      <a:pt x="32398" y="0"/>
                    </a:moveTo>
                    <a:lnTo>
                      <a:pt x="2327654" y="0"/>
                    </a:lnTo>
                    <a:cubicBezTo>
                      <a:pt x="2345547" y="0"/>
                      <a:pt x="2360052" y="14505"/>
                      <a:pt x="2360052" y="32398"/>
                    </a:cubicBezTo>
                    <a:lnTo>
                      <a:pt x="2360052" y="569344"/>
                    </a:lnTo>
                    <a:cubicBezTo>
                      <a:pt x="2360052" y="587237"/>
                      <a:pt x="2345547" y="601742"/>
                      <a:pt x="2327654" y="601742"/>
                    </a:cubicBezTo>
                    <a:lnTo>
                      <a:pt x="32398" y="601742"/>
                    </a:lnTo>
                    <a:cubicBezTo>
                      <a:pt x="14505" y="601742"/>
                      <a:pt x="0" y="587237"/>
                      <a:pt x="0" y="569344"/>
                    </a:cubicBezTo>
                    <a:lnTo>
                      <a:pt x="0" y="32398"/>
                    </a:lnTo>
                    <a:cubicBezTo>
                      <a:pt x="0" y="14505"/>
                      <a:pt x="14505" y="0"/>
                      <a:pt x="323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8" name="Graphic 5">
                <a:extLst>
                  <a:ext uri="{FF2B5EF4-FFF2-40B4-BE49-F238E27FC236}">
                    <a16:creationId xmlns:a16="http://schemas.microsoft.com/office/drawing/2014/main" id="{A7E1493D-ED89-407A-AC56-3C7A92207F55}"/>
                  </a:ext>
                </a:extLst>
              </p:cNvPr>
              <p:cNvGrpSpPr/>
              <p:nvPr/>
            </p:nvGrpSpPr>
            <p:grpSpPr>
              <a:xfrm>
                <a:off x="4316862" y="2044545"/>
                <a:ext cx="2136048" cy="365280"/>
                <a:chOff x="4286250" y="3119437"/>
                <a:chExt cx="3620452" cy="619125"/>
              </a:xfrm>
              <a:solidFill>
                <a:srgbClr val="FBFCFD"/>
              </a:solidFill>
            </p:grpSpPr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27324000-ED6B-43F5-8872-56DE2289A56A}"/>
                    </a:ext>
                  </a:extLst>
                </p:cNvPr>
                <p:cNvSpPr/>
                <p:nvPr/>
              </p:nvSpPr>
              <p:spPr>
                <a:xfrm>
                  <a:off x="4286250" y="3119437"/>
                  <a:ext cx="479107" cy="619125"/>
                </a:xfrm>
                <a:custGeom>
                  <a:avLst/>
                  <a:gdLst>
                    <a:gd name="connsiteX0" fmla="*/ 479108 w 479107"/>
                    <a:gd name="connsiteY0" fmla="*/ 414338 h 619125"/>
                    <a:gd name="connsiteX1" fmla="*/ 407670 w 479107"/>
                    <a:gd name="connsiteY1" fmla="*/ 564833 h 619125"/>
                    <a:gd name="connsiteX2" fmla="*/ 242888 w 479107"/>
                    <a:gd name="connsiteY2" fmla="*/ 619125 h 619125"/>
                    <a:gd name="connsiteX3" fmla="*/ 116205 w 479107"/>
                    <a:gd name="connsiteY3" fmla="*/ 584835 h 619125"/>
                    <a:gd name="connsiteX4" fmla="*/ 31433 w 479107"/>
                    <a:gd name="connsiteY4" fmla="*/ 487680 h 619125"/>
                    <a:gd name="connsiteX5" fmla="*/ 0 w 479107"/>
                    <a:gd name="connsiteY5" fmla="*/ 341948 h 619125"/>
                    <a:gd name="connsiteX6" fmla="*/ 0 w 479107"/>
                    <a:gd name="connsiteY6" fmla="*/ 285750 h 619125"/>
                    <a:gd name="connsiteX7" fmla="*/ 30480 w 479107"/>
                    <a:gd name="connsiteY7" fmla="*/ 135255 h 619125"/>
                    <a:gd name="connsiteX8" fmla="*/ 117158 w 479107"/>
                    <a:gd name="connsiteY8" fmla="*/ 35243 h 619125"/>
                    <a:gd name="connsiteX9" fmla="*/ 247650 w 479107"/>
                    <a:gd name="connsiteY9" fmla="*/ 0 h 619125"/>
                    <a:gd name="connsiteX10" fmla="*/ 408623 w 479107"/>
                    <a:gd name="connsiteY10" fmla="*/ 54293 h 619125"/>
                    <a:gd name="connsiteX11" fmla="*/ 479108 w 479107"/>
                    <a:gd name="connsiteY11" fmla="*/ 207645 h 619125"/>
                    <a:gd name="connsiteX12" fmla="*/ 374333 w 479107"/>
                    <a:gd name="connsiteY12" fmla="*/ 207645 h 619125"/>
                    <a:gd name="connsiteX13" fmla="*/ 336233 w 479107"/>
                    <a:gd name="connsiteY13" fmla="*/ 114300 h 619125"/>
                    <a:gd name="connsiteX14" fmla="*/ 246698 w 479107"/>
                    <a:gd name="connsiteY14" fmla="*/ 85725 h 619125"/>
                    <a:gd name="connsiteX15" fmla="*/ 141923 w 479107"/>
                    <a:gd name="connsiteY15" fmla="*/ 135255 h 619125"/>
                    <a:gd name="connsiteX16" fmla="*/ 104775 w 479107"/>
                    <a:gd name="connsiteY16" fmla="*/ 281940 h 619125"/>
                    <a:gd name="connsiteX17" fmla="*/ 104775 w 479107"/>
                    <a:gd name="connsiteY17" fmla="*/ 335280 h 619125"/>
                    <a:gd name="connsiteX18" fmla="*/ 140018 w 479107"/>
                    <a:gd name="connsiteY18" fmla="*/ 484823 h 619125"/>
                    <a:gd name="connsiteX19" fmla="*/ 242888 w 479107"/>
                    <a:gd name="connsiteY19" fmla="*/ 536258 h 619125"/>
                    <a:gd name="connsiteX20" fmla="*/ 335280 w 479107"/>
                    <a:gd name="connsiteY20" fmla="*/ 508635 h 619125"/>
                    <a:gd name="connsiteX21" fmla="*/ 374333 w 479107"/>
                    <a:gd name="connsiteY21" fmla="*/ 416243 h 619125"/>
                    <a:gd name="connsiteX22" fmla="*/ 479108 w 479107"/>
                    <a:gd name="connsiteY22" fmla="*/ 416243 h 619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479107" h="619125">
                      <a:moveTo>
                        <a:pt x="479108" y="414338"/>
                      </a:moveTo>
                      <a:cubicBezTo>
                        <a:pt x="473393" y="479108"/>
                        <a:pt x="449580" y="528638"/>
                        <a:pt x="407670" y="564833"/>
                      </a:cubicBezTo>
                      <a:cubicBezTo>
                        <a:pt x="366713" y="601028"/>
                        <a:pt x="311468" y="619125"/>
                        <a:pt x="242888" y="619125"/>
                      </a:cubicBezTo>
                      <a:cubicBezTo>
                        <a:pt x="195263" y="619125"/>
                        <a:pt x="152400" y="607695"/>
                        <a:pt x="116205" y="584835"/>
                      </a:cubicBezTo>
                      <a:cubicBezTo>
                        <a:pt x="79058" y="561975"/>
                        <a:pt x="50483" y="529590"/>
                        <a:pt x="31433" y="487680"/>
                      </a:cubicBezTo>
                      <a:cubicBezTo>
                        <a:pt x="11430" y="445770"/>
                        <a:pt x="953" y="397193"/>
                        <a:pt x="0" y="341948"/>
                      </a:cubicBezTo>
                      <a:lnTo>
                        <a:pt x="0" y="285750"/>
                      </a:lnTo>
                      <a:cubicBezTo>
                        <a:pt x="0" y="228600"/>
                        <a:pt x="10478" y="179070"/>
                        <a:pt x="30480" y="135255"/>
                      </a:cubicBezTo>
                      <a:cubicBezTo>
                        <a:pt x="50483" y="92393"/>
                        <a:pt x="79058" y="58103"/>
                        <a:pt x="117158" y="35243"/>
                      </a:cubicBezTo>
                      <a:cubicBezTo>
                        <a:pt x="154305" y="11430"/>
                        <a:pt x="198120" y="0"/>
                        <a:pt x="247650" y="0"/>
                      </a:cubicBezTo>
                      <a:cubicBezTo>
                        <a:pt x="314325" y="0"/>
                        <a:pt x="367665" y="18098"/>
                        <a:pt x="408623" y="54293"/>
                      </a:cubicBezTo>
                      <a:cubicBezTo>
                        <a:pt x="449580" y="90488"/>
                        <a:pt x="472440" y="140970"/>
                        <a:pt x="479108" y="207645"/>
                      </a:cubicBezTo>
                      <a:lnTo>
                        <a:pt x="374333" y="207645"/>
                      </a:lnTo>
                      <a:cubicBezTo>
                        <a:pt x="369570" y="164783"/>
                        <a:pt x="357188" y="133350"/>
                        <a:pt x="336233" y="114300"/>
                      </a:cubicBezTo>
                      <a:cubicBezTo>
                        <a:pt x="316230" y="95250"/>
                        <a:pt x="285750" y="85725"/>
                        <a:pt x="246698" y="85725"/>
                      </a:cubicBezTo>
                      <a:cubicBezTo>
                        <a:pt x="200978" y="85725"/>
                        <a:pt x="165735" y="101918"/>
                        <a:pt x="141923" y="135255"/>
                      </a:cubicBezTo>
                      <a:cubicBezTo>
                        <a:pt x="117158" y="168593"/>
                        <a:pt x="104775" y="217170"/>
                        <a:pt x="104775" y="281940"/>
                      </a:cubicBezTo>
                      <a:lnTo>
                        <a:pt x="104775" y="335280"/>
                      </a:lnTo>
                      <a:cubicBezTo>
                        <a:pt x="104775" y="400050"/>
                        <a:pt x="116205" y="450533"/>
                        <a:pt x="140018" y="484823"/>
                      </a:cubicBezTo>
                      <a:cubicBezTo>
                        <a:pt x="162878" y="519113"/>
                        <a:pt x="197168" y="536258"/>
                        <a:pt x="242888" y="536258"/>
                      </a:cubicBezTo>
                      <a:cubicBezTo>
                        <a:pt x="283845" y="536258"/>
                        <a:pt x="315278" y="526733"/>
                        <a:pt x="335280" y="508635"/>
                      </a:cubicBezTo>
                      <a:cubicBezTo>
                        <a:pt x="356235" y="490538"/>
                        <a:pt x="368618" y="459105"/>
                        <a:pt x="374333" y="416243"/>
                      </a:cubicBezTo>
                      <a:lnTo>
                        <a:pt x="479108" y="41624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FA5EE092-1BF0-4CDD-ADA2-2C7A3D2CF093}"/>
                    </a:ext>
                  </a:extLst>
                </p:cNvPr>
                <p:cNvSpPr/>
                <p:nvPr/>
              </p:nvSpPr>
              <p:spPr>
                <a:xfrm>
                  <a:off x="4839652" y="3119437"/>
                  <a:ext cx="500062" cy="619125"/>
                </a:xfrm>
                <a:custGeom>
                  <a:avLst/>
                  <a:gdLst>
                    <a:gd name="connsiteX0" fmla="*/ 500063 w 500062"/>
                    <a:gd name="connsiteY0" fmla="*/ 325755 h 619125"/>
                    <a:gd name="connsiteX1" fmla="*/ 469583 w 500062"/>
                    <a:gd name="connsiteY1" fmla="*/ 481013 h 619125"/>
                    <a:gd name="connsiteX2" fmla="*/ 381953 w 500062"/>
                    <a:gd name="connsiteY2" fmla="*/ 583883 h 619125"/>
                    <a:gd name="connsiteX3" fmla="*/ 250508 w 500062"/>
                    <a:gd name="connsiteY3" fmla="*/ 619125 h 619125"/>
                    <a:gd name="connsiteX4" fmla="*/ 120015 w 500062"/>
                    <a:gd name="connsiteY4" fmla="*/ 582930 h 619125"/>
                    <a:gd name="connsiteX5" fmla="*/ 31433 w 500062"/>
                    <a:gd name="connsiteY5" fmla="*/ 481013 h 619125"/>
                    <a:gd name="connsiteX6" fmla="*/ 0 w 500062"/>
                    <a:gd name="connsiteY6" fmla="*/ 328613 h 619125"/>
                    <a:gd name="connsiteX7" fmla="*/ 0 w 500062"/>
                    <a:gd name="connsiteY7" fmla="*/ 294323 h 619125"/>
                    <a:gd name="connsiteX8" fmla="*/ 31433 w 500062"/>
                    <a:gd name="connsiteY8" fmla="*/ 139065 h 619125"/>
                    <a:gd name="connsiteX9" fmla="*/ 120015 w 500062"/>
                    <a:gd name="connsiteY9" fmla="*/ 36195 h 619125"/>
                    <a:gd name="connsiteX10" fmla="*/ 250508 w 500062"/>
                    <a:gd name="connsiteY10" fmla="*/ 0 h 619125"/>
                    <a:gd name="connsiteX11" fmla="*/ 381000 w 500062"/>
                    <a:gd name="connsiteY11" fmla="*/ 35243 h 619125"/>
                    <a:gd name="connsiteX12" fmla="*/ 468630 w 500062"/>
                    <a:gd name="connsiteY12" fmla="*/ 137160 h 619125"/>
                    <a:gd name="connsiteX13" fmla="*/ 500063 w 500062"/>
                    <a:gd name="connsiteY13" fmla="*/ 291465 h 619125"/>
                    <a:gd name="connsiteX14" fmla="*/ 500063 w 500062"/>
                    <a:gd name="connsiteY14" fmla="*/ 325755 h 619125"/>
                    <a:gd name="connsiteX15" fmla="*/ 395288 w 500062"/>
                    <a:gd name="connsiteY15" fmla="*/ 294323 h 619125"/>
                    <a:gd name="connsiteX16" fmla="*/ 357188 w 500062"/>
                    <a:gd name="connsiteY16" fmla="*/ 140970 h 619125"/>
                    <a:gd name="connsiteX17" fmla="*/ 250508 w 500062"/>
                    <a:gd name="connsiteY17" fmla="*/ 86678 h 619125"/>
                    <a:gd name="connsiteX18" fmla="*/ 144780 w 500062"/>
                    <a:gd name="connsiteY18" fmla="*/ 140018 h 619125"/>
                    <a:gd name="connsiteX19" fmla="*/ 105727 w 500062"/>
                    <a:gd name="connsiteY19" fmla="*/ 290513 h 619125"/>
                    <a:gd name="connsiteX20" fmla="*/ 105727 w 500062"/>
                    <a:gd name="connsiteY20" fmla="*/ 325755 h 619125"/>
                    <a:gd name="connsiteX21" fmla="*/ 144780 w 500062"/>
                    <a:gd name="connsiteY21" fmla="*/ 479108 h 619125"/>
                    <a:gd name="connsiteX22" fmla="*/ 252413 w 500062"/>
                    <a:gd name="connsiteY22" fmla="*/ 533400 h 619125"/>
                    <a:gd name="connsiteX23" fmla="*/ 359093 w 500062"/>
                    <a:gd name="connsiteY23" fmla="*/ 480060 h 619125"/>
                    <a:gd name="connsiteX24" fmla="*/ 396240 w 500062"/>
                    <a:gd name="connsiteY24" fmla="*/ 324803 h 619125"/>
                    <a:gd name="connsiteX25" fmla="*/ 396240 w 500062"/>
                    <a:gd name="connsiteY25" fmla="*/ 294323 h 619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500062" h="619125">
                      <a:moveTo>
                        <a:pt x="500063" y="325755"/>
                      </a:moveTo>
                      <a:cubicBezTo>
                        <a:pt x="500063" y="384810"/>
                        <a:pt x="489585" y="436245"/>
                        <a:pt x="469583" y="481013"/>
                      </a:cubicBezTo>
                      <a:cubicBezTo>
                        <a:pt x="449580" y="525780"/>
                        <a:pt x="420053" y="560070"/>
                        <a:pt x="381953" y="583883"/>
                      </a:cubicBezTo>
                      <a:cubicBezTo>
                        <a:pt x="343853" y="607695"/>
                        <a:pt x="300038" y="619125"/>
                        <a:pt x="250508" y="619125"/>
                      </a:cubicBezTo>
                      <a:cubicBezTo>
                        <a:pt x="201930" y="619125"/>
                        <a:pt x="158115" y="606743"/>
                        <a:pt x="120015" y="582930"/>
                      </a:cubicBezTo>
                      <a:cubicBezTo>
                        <a:pt x="81915" y="559118"/>
                        <a:pt x="52388" y="524828"/>
                        <a:pt x="31433" y="481013"/>
                      </a:cubicBezTo>
                      <a:cubicBezTo>
                        <a:pt x="10478" y="437198"/>
                        <a:pt x="0" y="385763"/>
                        <a:pt x="0" y="328613"/>
                      </a:cubicBezTo>
                      <a:lnTo>
                        <a:pt x="0" y="294323"/>
                      </a:lnTo>
                      <a:cubicBezTo>
                        <a:pt x="0" y="235268"/>
                        <a:pt x="10478" y="183833"/>
                        <a:pt x="31433" y="139065"/>
                      </a:cubicBezTo>
                      <a:cubicBezTo>
                        <a:pt x="52388" y="94298"/>
                        <a:pt x="81915" y="60008"/>
                        <a:pt x="120015" y="36195"/>
                      </a:cubicBezTo>
                      <a:cubicBezTo>
                        <a:pt x="158115" y="12383"/>
                        <a:pt x="201930" y="0"/>
                        <a:pt x="250508" y="0"/>
                      </a:cubicBezTo>
                      <a:cubicBezTo>
                        <a:pt x="300038" y="0"/>
                        <a:pt x="342900" y="11430"/>
                        <a:pt x="381000" y="35243"/>
                      </a:cubicBezTo>
                      <a:cubicBezTo>
                        <a:pt x="419100" y="59055"/>
                        <a:pt x="448628" y="92393"/>
                        <a:pt x="468630" y="137160"/>
                      </a:cubicBezTo>
                      <a:cubicBezTo>
                        <a:pt x="489585" y="180975"/>
                        <a:pt x="500063" y="233363"/>
                        <a:pt x="500063" y="291465"/>
                      </a:cubicBezTo>
                      <a:lnTo>
                        <a:pt x="500063" y="325755"/>
                      </a:lnTo>
                      <a:close/>
                      <a:moveTo>
                        <a:pt x="395288" y="294323"/>
                      </a:moveTo>
                      <a:cubicBezTo>
                        <a:pt x="395288" y="227648"/>
                        <a:pt x="382905" y="176213"/>
                        <a:pt x="357188" y="140970"/>
                      </a:cubicBezTo>
                      <a:cubicBezTo>
                        <a:pt x="332423" y="104775"/>
                        <a:pt x="296228" y="86678"/>
                        <a:pt x="250508" y="86678"/>
                      </a:cubicBezTo>
                      <a:cubicBezTo>
                        <a:pt x="204788" y="86678"/>
                        <a:pt x="169545" y="104775"/>
                        <a:pt x="144780" y="140018"/>
                      </a:cubicBezTo>
                      <a:cubicBezTo>
                        <a:pt x="119063" y="175260"/>
                        <a:pt x="106680" y="225743"/>
                        <a:pt x="105727" y="290513"/>
                      </a:cubicBezTo>
                      <a:lnTo>
                        <a:pt x="105727" y="325755"/>
                      </a:lnTo>
                      <a:cubicBezTo>
                        <a:pt x="105727" y="392430"/>
                        <a:pt x="119063" y="442913"/>
                        <a:pt x="144780" y="479108"/>
                      </a:cubicBezTo>
                      <a:cubicBezTo>
                        <a:pt x="170498" y="515303"/>
                        <a:pt x="206693" y="533400"/>
                        <a:pt x="252413" y="533400"/>
                      </a:cubicBezTo>
                      <a:cubicBezTo>
                        <a:pt x="299085" y="533400"/>
                        <a:pt x="334328" y="515303"/>
                        <a:pt x="359093" y="480060"/>
                      </a:cubicBezTo>
                      <a:cubicBezTo>
                        <a:pt x="383858" y="444818"/>
                        <a:pt x="396240" y="393383"/>
                        <a:pt x="396240" y="324803"/>
                      </a:cubicBezTo>
                      <a:lnTo>
                        <a:pt x="396240" y="2943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0E067DA8-FF6B-4BF7-88C1-56C746B9108F}"/>
                    </a:ext>
                  </a:extLst>
                </p:cNvPr>
                <p:cNvSpPr/>
                <p:nvPr/>
              </p:nvSpPr>
              <p:spPr>
                <a:xfrm>
                  <a:off x="5380672" y="3128009"/>
                  <a:ext cx="534352" cy="602932"/>
                </a:xfrm>
                <a:custGeom>
                  <a:avLst/>
                  <a:gdLst>
                    <a:gd name="connsiteX0" fmla="*/ 266700 w 534352"/>
                    <a:gd name="connsiteY0" fmla="*/ 471488 h 602932"/>
                    <a:gd name="connsiteX1" fmla="*/ 420053 w 534352"/>
                    <a:gd name="connsiteY1" fmla="*/ 0 h 602932"/>
                    <a:gd name="connsiteX2" fmla="*/ 534353 w 534352"/>
                    <a:gd name="connsiteY2" fmla="*/ 0 h 602932"/>
                    <a:gd name="connsiteX3" fmla="*/ 317182 w 534352"/>
                    <a:gd name="connsiteY3" fmla="*/ 602933 h 602932"/>
                    <a:gd name="connsiteX4" fmla="*/ 216218 w 534352"/>
                    <a:gd name="connsiteY4" fmla="*/ 602933 h 602932"/>
                    <a:gd name="connsiteX5" fmla="*/ 0 w 534352"/>
                    <a:gd name="connsiteY5" fmla="*/ 0 h 602932"/>
                    <a:gd name="connsiteX6" fmla="*/ 114300 w 534352"/>
                    <a:gd name="connsiteY6" fmla="*/ 0 h 602932"/>
                    <a:gd name="connsiteX7" fmla="*/ 266700 w 534352"/>
                    <a:gd name="connsiteY7" fmla="*/ 471488 h 6029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34352" h="602932">
                      <a:moveTo>
                        <a:pt x="266700" y="471488"/>
                      </a:moveTo>
                      <a:lnTo>
                        <a:pt x="420053" y="0"/>
                      </a:lnTo>
                      <a:lnTo>
                        <a:pt x="534353" y="0"/>
                      </a:lnTo>
                      <a:lnTo>
                        <a:pt x="317182" y="602933"/>
                      </a:lnTo>
                      <a:lnTo>
                        <a:pt x="216218" y="602933"/>
                      </a:lnTo>
                      <a:lnTo>
                        <a:pt x="0" y="0"/>
                      </a:lnTo>
                      <a:lnTo>
                        <a:pt x="114300" y="0"/>
                      </a:lnTo>
                      <a:lnTo>
                        <a:pt x="266700" y="47148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5D822013-7D53-4BAC-BC6C-CF50FB758393}"/>
                    </a:ext>
                  </a:extLst>
                </p:cNvPr>
                <p:cNvSpPr/>
                <p:nvPr/>
              </p:nvSpPr>
              <p:spPr>
                <a:xfrm>
                  <a:off x="5989320" y="3128009"/>
                  <a:ext cx="104775" cy="601979"/>
                </a:xfrm>
                <a:custGeom>
                  <a:avLst/>
                  <a:gdLst>
                    <a:gd name="connsiteX0" fmla="*/ 104775 w 104775"/>
                    <a:gd name="connsiteY0" fmla="*/ 601980 h 601979"/>
                    <a:gd name="connsiteX1" fmla="*/ 0 w 104775"/>
                    <a:gd name="connsiteY1" fmla="*/ 601980 h 601979"/>
                    <a:gd name="connsiteX2" fmla="*/ 0 w 104775"/>
                    <a:gd name="connsiteY2" fmla="*/ 0 h 601979"/>
                    <a:gd name="connsiteX3" fmla="*/ 104775 w 104775"/>
                    <a:gd name="connsiteY3" fmla="*/ 0 h 601979"/>
                    <a:gd name="connsiteX4" fmla="*/ 104775 w 104775"/>
                    <a:gd name="connsiteY4" fmla="*/ 601980 h 601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775" h="601979">
                      <a:moveTo>
                        <a:pt x="104775" y="601980"/>
                      </a:moveTo>
                      <a:lnTo>
                        <a:pt x="0" y="601980"/>
                      </a:lnTo>
                      <a:lnTo>
                        <a:pt x="0" y="0"/>
                      </a:lnTo>
                      <a:lnTo>
                        <a:pt x="104775" y="0"/>
                      </a:lnTo>
                      <a:lnTo>
                        <a:pt x="104775" y="60198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DB498B17-7AA1-444C-9B4B-6AECE254BDBF}"/>
                    </a:ext>
                  </a:extLst>
                </p:cNvPr>
                <p:cNvSpPr/>
                <p:nvPr/>
              </p:nvSpPr>
              <p:spPr>
                <a:xfrm>
                  <a:off x="6222682" y="3128009"/>
                  <a:ext cx="450532" cy="601979"/>
                </a:xfrm>
                <a:custGeom>
                  <a:avLst/>
                  <a:gdLst>
                    <a:gd name="connsiteX0" fmla="*/ 0 w 450532"/>
                    <a:gd name="connsiteY0" fmla="*/ 601980 h 601979"/>
                    <a:gd name="connsiteX1" fmla="*/ 0 w 450532"/>
                    <a:gd name="connsiteY1" fmla="*/ 0 h 601979"/>
                    <a:gd name="connsiteX2" fmla="*/ 178117 w 450532"/>
                    <a:gd name="connsiteY2" fmla="*/ 0 h 601979"/>
                    <a:gd name="connsiteX3" fmla="*/ 320040 w 450532"/>
                    <a:gd name="connsiteY3" fmla="*/ 35243 h 601979"/>
                    <a:gd name="connsiteX4" fmla="*/ 416242 w 450532"/>
                    <a:gd name="connsiteY4" fmla="*/ 136208 h 601979"/>
                    <a:gd name="connsiteX5" fmla="*/ 450533 w 450532"/>
                    <a:gd name="connsiteY5" fmla="*/ 285750 h 601979"/>
                    <a:gd name="connsiteX6" fmla="*/ 450533 w 450532"/>
                    <a:gd name="connsiteY6" fmla="*/ 316230 h 601979"/>
                    <a:gd name="connsiteX7" fmla="*/ 416242 w 450532"/>
                    <a:gd name="connsiteY7" fmla="*/ 466725 h 601979"/>
                    <a:gd name="connsiteX8" fmla="*/ 319088 w 450532"/>
                    <a:gd name="connsiteY8" fmla="*/ 566738 h 601979"/>
                    <a:gd name="connsiteX9" fmla="*/ 174308 w 450532"/>
                    <a:gd name="connsiteY9" fmla="*/ 601980 h 601979"/>
                    <a:gd name="connsiteX10" fmla="*/ 0 w 450532"/>
                    <a:gd name="connsiteY10" fmla="*/ 601980 h 601979"/>
                    <a:gd name="connsiteX11" fmla="*/ 104775 w 450532"/>
                    <a:gd name="connsiteY11" fmla="*/ 83820 h 601979"/>
                    <a:gd name="connsiteX12" fmla="*/ 104775 w 450532"/>
                    <a:gd name="connsiteY12" fmla="*/ 518160 h 601979"/>
                    <a:gd name="connsiteX13" fmla="*/ 173355 w 450532"/>
                    <a:gd name="connsiteY13" fmla="*/ 518160 h 601979"/>
                    <a:gd name="connsiteX14" fmla="*/ 300038 w 450532"/>
                    <a:gd name="connsiteY14" fmla="*/ 466725 h 601979"/>
                    <a:gd name="connsiteX15" fmla="*/ 344805 w 450532"/>
                    <a:gd name="connsiteY15" fmla="*/ 319088 h 601979"/>
                    <a:gd name="connsiteX16" fmla="*/ 344805 w 450532"/>
                    <a:gd name="connsiteY16" fmla="*/ 285750 h 601979"/>
                    <a:gd name="connsiteX17" fmla="*/ 301942 w 450532"/>
                    <a:gd name="connsiteY17" fmla="*/ 136208 h 601979"/>
                    <a:gd name="connsiteX18" fmla="*/ 178117 w 450532"/>
                    <a:gd name="connsiteY18" fmla="*/ 84773 h 601979"/>
                    <a:gd name="connsiteX19" fmla="*/ 104775 w 450532"/>
                    <a:gd name="connsiteY19" fmla="*/ 84773 h 601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50532" h="601979">
                      <a:moveTo>
                        <a:pt x="0" y="601980"/>
                      </a:moveTo>
                      <a:lnTo>
                        <a:pt x="0" y="0"/>
                      </a:lnTo>
                      <a:lnTo>
                        <a:pt x="178117" y="0"/>
                      </a:lnTo>
                      <a:cubicBezTo>
                        <a:pt x="231458" y="0"/>
                        <a:pt x="279083" y="11430"/>
                        <a:pt x="320040" y="35243"/>
                      </a:cubicBezTo>
                      <a:cubicBezTo>
                        <a:pt x="360997" y="59055"/>
                        <a:pt x="393383" y="92393"/>
                        <a:pt x="416242" y="136208"/>
                      </a:cubicBezTo>
                      <a:cubicBezTo>
                        <a:pt x="439102" y="180023"/>
                        <a:pt x="450533" y="229553"/>
                        <a:pt x="450533" y="285750"/>
                      </a:cubicBezTo>
                      <a:lnTo>
                        <a:pt x="450533" y="316230"/>
                      </a:lnTo>
                      <a:cubicBezTo>
                        <a:pt x="450533" y="373380"/>
                        <a:pt x="439102" y="423863"/>
                        <a:pt x="416242" y="466725"/>
                      </a:cubicBezTo>
                      <a:cubicBezTo>
                        <a:pt x="393383" y="509588"/>
                        <a:pt x="360997" y="543878"/>
                        <a:pt x="319088" y="566738"/>
                      </a:cubicBezTo>
                      <a:cubicBezTo>
                        <a:pt x="277177" y="590550"/>
                        <a:pt x="228600" y="601980"/>
                        <a:pt x="174308" y="601980"/>
                      </a:cubicBezTo>
                      <a:lnTo>
                        <a:pt x="0" y="601980"/>
                      </a:lnTo>
                      <a:close/>
                      <a:moveTo>
                        <a:pt x="104775" y="83820"/>
                      </a:moveTo>
                      <a:lnTo>
                        <a:pt x="104775" y="518160"/>
                      </a:lnTo>
                      <a:lnTo>
                        <a:pt x="173355" y="518160"/>
                      </a:lnTo>
                      <a:cubicBezTo>
                        <a:pt x="228600" y="518160"/>
                        <a:pt x="270510" y="501015"/>
                        <a:pt x="300038" y="466725"/>
                      </a:cubicBezTo>
                      <a:cubicBezTo>
                        <a:pt x="329565" y="432435"/>
                        <a:pt x="344805" y="382905"/>
                        <a:pt x="344805" y="319088"/>
                      </a:cubicBezTo>
                      <a:lnTo>
                        <a:pt x="344805" y="285750"/>
                      </a:lnTo>
                      <a:cubicBezTo>
                        <a:pt x="344805" y="220028"/>
                        <a:pt x="330517" y="170498"/>
                        <a:pt x="301942" y="136208"/>
                      </a:cubicBezTo>
                      <a:cubicBezTo>
                        <a:pt x="273367" y="101918"/>
                        <a:pt x="232410" y="84773"/>
                        <a:pt x="178117" y="84773"/>
                      </a:cubicBezTo>
                      <a:lnTo>
                        <a:pt x="104775" y="8477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8B2CF199-4799-414D-BFF5-5C5B50F1CE1D}"/>
                    </a:ext>
                  </a:extLst>
                </p:cNvPr>
                <p:cNvSpPr/>
                <p:nvPr/>
              </p:nvSpPr>
              <p:spPr>
                <a:xfrm>
                  <a:off x="6744652" y="3433762"/>
                  <a:ext cx="217169" cy="80962"/>
                </a:xfrm>
                <a:custGeom>
                  <a:avLst/>
                  <a:gdLst>
                    <a:gd name="connsiteX0" fmla="*/ 217170 w 217169"/>
                    <a:gd name="connsiteY0" fmla="*/ 80963 h 80962"/>
                    <a:gd name="connsiteX1" fmla="*/ 0 w 217169"/>
                    <a:gd name="connsiteY1" fmla="*/ 80963 h 80962"/>
                    <a:gd name="connsiteX2" fmla="*/ 0 w 217169"/>
                    <a:gd name="connsiteY2" fmla="*/ 0 h 80962"/>
                    <a:gd name="connsiteX3" fmla="*/ 217170 w 217169"/>
                    <a:gd name="connsiteY3" fmla="*/ 0 h 80962"/>
                    <a:gd name="connsiteX4" fmla="*/ 217170 w 217169"/>
                    <a:gd name="connsiteY4" fmla="*/ 80963 h 80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7169" h="80962">
                      <a:moveTo>
                        <a:pt x="217170" y="80963"/>
                      </a:moveTo>
                      <a:lnTo>
                        <a:pt x="0" y="80963"/>
                      </a:lnTo>
                      <a:lnTo>
                        <a:pt x="0" y="0"/>
                      </a:lnTo>
                      <a:lnTo>
                        <a:pt x="217170" y="0"/>
                      </a:lnTo>
                      <a:lnTo>
                        <a:pt x="217170" y="8096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50979514-49A5-4470-BE65-7E8A8D4B99C3}"/>
                    </a:ext>
                  </a:extLst>
                </p:cNvPr>
                <p:cNvSpPr/>
                <p:nvPr/>
              </p:nvSpPr>
              <p:spPr>
                <a:xfrm>
                  <a:off x="7062787" y="3125152"/>
                  <a:ext cx="247650" cy="604837"/>
                </a:xfrm>
                <a:custGeom>
                  <a:avLst/>
                  <a:gdLst>
                    <a:gd name="connsiteX0" fmla="*/ 247650 w 247650"/>
                    <a:gd name="connsiteY0" fmla="*/ 604838 h 604837"/>
                    <a:gd name="connsiteX1" fmla="*/ 147638 w 247650"/>
                    <a:gd name="connsiteY1" fmla="*/ 604838 h 604837"/>
                    <a:gd name="connsiteX2" fmla="*/ 147638 w 247650"/>
                    <a:gd name="connsiteY2" fmla="*/ 120968 h 604837"/>
                    <a:gd name="connsiteX3" fmla="*/ 0 w 247650"/>
                    <a:gd name="connsiteY3" fmla="*/ 171450 h 604837"/>
                    <a:gd name="connsiteX4" fmla="*/ 0 w 247650"/>
                    <a:gd name="connsiteY4" fmla="*/ 86678 h 604837"/>
                    <a:gd name="connsiteX5" fmla="*/ 235268 w 247650"/>
                    <a:gd name="connsiteY5" fmla="*/ 0 h 604837"/>
                    <a:gd name="connsiteX6" fmla="*/ 247650 w 247650"/>
                    <a:gd name="connsiteY6" fmla="*/ 0 h 604837"/>
                    <a:gd name="connsiteX7" fmla="*/ 247650 w 247650"/>
                    <a:gd name="connsiteY7" fmla="*/ 604838 h 604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7650" h="604837">
                      <a:moveTo>
                        <a:pt x="247650" y="604838"/>
                      </a:moveTo>
                      <a:lnTo>
                        <a:pt x="147638" y="604838"/>
                      </a:lnTo>
                      <a:lnTo>
                        <a:pt x="147638" y="120968"/>
                      </a:lnTo>
                      <a:lnTo>
                        <a:pt x="0" y="171450"/>
                      </a:lnTo>
                      <a:lnTo>
                        <a:pt x="0" y="86678"/>
                      </a:lnTo>
                      <a:lnTo>
                        <a:pt x="235268" y="0"/>
                      </a:lnTo>
                      <a:lnTo>
                        <a:pt x="247650" y="0"/>
                      </a:lnTo>
                      <a:lnTo>
                        <a:pt x="247650" y="60483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CBA94B03-E839-42DC-AC96-B5EDD46CB824}"/>
                    </a:ext>
                  </a:extLst>
                </p:cNvPr>
                <p:cNvSpPr/>
                <p:nvPr/>
              </p:nvSpPr>
              <p:spPr>
                <a:xfrm>
                  <a:off x="7513319" y="3120389"/>
                  <a:ext cx="393382" cy="613409"/>
                </a:xfrm>
                <a:custGeom>
                  <a:avLst/>
                  <a:gdLst>
                    <a:gd name="connsiteX0" fmla="*/ 292418 w 393382"/>
                    <a:gd name="connsiteY0" fmla="*/ 358140 h 613409"/>
                    <a:gd name="connsiteX1" fmla="*/ 174308 w 393382"/>
                    <a:gd name="connsiteY1" fmla="*/ 411480 h 613409"/>
                    <a:gd name="connsiteX2" fmla="*/ 47625 w 393382"/>
                    <a:gd name="connsiteY2" fmla="*/ 356235 h 613409"/>
                    <a:gd name="connsiteX3" fmla="*/ 0 w 393382"/>
                    <a:gd name="connsiteY3" fmla="*/ 209550 h 613409"/>
                    <a:gd name="connsiteX4" fmla="*/ 23813 w 393382"/>
                    <a:gd name="connsiteY4" fmla="*/ 101918 h 613409"/>
                    <a:gd name="connsiteX5" fmla="*/ 92393 w 393382"/>
                    <a:gd name="connsiteY5" fmla="*/ 26670 h 613409"/>
                    <a:gd name="connsiteX6" fmla="*/ 195263 w 393382"/>
                    <a:gd name="connsiteY6" fmla="*/ 0 h 613409"/>
                    <a:gd name="connsiteX7" fmla="*/ 340043 w 393382"/>
                    <a:gd name="connsiteY7" fmla="*/ 67628 h 613409"/>
                    <a:gd name="connsiteX8" fmla="*/ 393383 w 393382"/>
                    <a:gd name="connsiteY8" fmla="*/ 249555 h 613409"/>
                    <a:gd name="connsiteX9" fmla="*/ 393383 w 393382"/>
                    <a:gd name="connsiteY9" fmla="*/ 278130 h 613409"/>
                    <a:gd name="connsiteX10" fmla="*/ 320040 w 393382"/>
                    <a:gd name="connsiteY10" fmla="*/ 526733 h 613409"/>
                    <a:gd name="connsiteX11" fmla="*/ 100013 w 393382"/>
                    <a:gd name="connsiteY11" fmla="*/ 613410 h 613409"/>
                    <a:gd name="connsiteX12" fmla="*/ 87630 w 393382"/>
                    <a:gd name="connsiteY12" fmla="*/ 613410 h 613409"/>
                    <a:gd name="connsiteX13" fmla="*/ 87630 w 393382"/>
                    <a:gd name="connsiteY13" fmla="*/ 530543 h 613409"/>
                    <a:gd name="connsiteX14" fmla="*/ 101918 w 393382"/>
                    <a:gd name="connsiteY14" fmla="*/ 530543 h 613409"/>
                    <a:gd name="connsiteX15" fmla="*/ 238125 w 393382"/>
                    <a:gd name="connsiteY15" fmla="*/ 487680 h 613409"/>
                    <a:gd name="connsiteX16" fmla="*/ 292418 w 393382"/>
                    <a:gd name="connsiteY16" fmla="*/ 358140 h 613409"/>
                    <a:gd name="connsiteX17" fmla="*/ 195263 w 393382"/>
                    <a:gd name="connsiteY17" fmla="*/ 332423 h 613409"/>
                    <a:gd name="connsiteX18" fmla="*/ 252413 w 393382"/>
                    <a:gd name="connsiteY18" fmla="*/ 315278 h 613409"/>
                    <a:gd name="connsiteX19" fmla="*/ 293370 w 393382"/>
                    <a:gd name="connsiteY19" fmla="*/ 267653 h 613409"/>
                    <a:gd name="connsiteX20" fmla="*/ 293370 w 393382"/>
                    <a:gd name="connsiteY20" fmla="*/ 227648 h 613409"/>
                    <a:gd name="connsiteX21" fmla="*/ 265748 w 393382"/>
                    <a:gd name="connsiteY21" fmla="*/ 120015 h 613409"/>
                    <a:gd name="connsiteX22" fmla="*/ 195263 w 393382"/>
                    <a:gd name="connsiteY22" fmla="*/ 79058 h 613409"/>
                    <a:gd name="connsiteX23" fmla="*/ 125730 w 393382"/>
                    <a:gd name="connsiteY23" fmla="*/ 115253 h 613409"/>
                    <a:gd name="connsiteX24" fmla="*/ 100013 w 393382"/>
                    <a:gd name="connsiteY24" fmla="*/ 205740 h 613409"/>
                    <a:gd name="connsiteX25" fmla="*/ 125730 w 393382"/>
                    <a:gd name="connsiteY25" fmla="*/ 297180 h 613409"/>
                    <a:gd name="connsiteX26" fmla="*/ 195263 w 393382"/>
                    <a:gd name="connsiteY26" fmla="*/ 332423 h 6134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393382" h="613409">
                      <a:moveTo>
                        <a:pt x="292418" y="358140"/>
                      </a:moveTo>
                      <a:cubicBezTo>
                        <a:pt x="259080" y="393383"/>
                        <a:pt x="219075" y="411480"/>
                        <a:pt x="174308" y="411480"/>
                      </a:cubicBezTo>
                      <a:cubicBezTo>
                        <a:pt x="120968" y="411480"/>
                        <a:pt x="79058" y="393383"/>
                        <a:pt x="47625" y="356235"/>
                      </a:cubicBezTo>
                      <a:cubicBezTo>
                        <a:pt x="16193" y="319088"/>
                        <a:pt x="0" y="270510"/>
                        <a:pt x="0" y="209550"/>
                      </a:cubicBezTo>
                      <a:cubicBezTo>
                        <a:pt x="0" y="169545"/>
                        <a:pt x="7620" y="133350"/>
                        <a:pt x="23813" y="101918"/>
                      </a:cubicBezTo>
                      <a:cubicBezTo>
                        <a:pt x="40005" y="69533"/>
                        <a:pt x="62865" y="44768"/>
                        <a:pt x="92393" y="26670"/>
                      </a:cubicBezTo>
                      <a:cubicBezTo>
                        <a:pt x="121920" y="8573"/>
                        <a:pt x="156210" y="0"/>
                        <a:pt x="195263" y="0"/>
                      </a:cubicBezTo>
                      <a:cubicBezTo>
                        <a:pt x="256223" y="0"/>
                        <a:pt x="303848" y="22860"/>
                        <a:pt x="340043" y="67628"/>
                      </a:cubicBezTo>
                      <a:cubicBezTo>
                        <a:pt x="375285" y="113348"/>
                        <a:pt x="393383" y="173355"/>
                        <a:pt x="393383" y="249555"/>
                      </a:cubicBezTo>
                      <a:lnTo>
                        <a:pt x="393383" y="278130"/>
                      </a:lnTo>
                      <a:cubicBezTo>
                        <a:pt x="393383" y="386715"/>
                        <a:pt x="368618" y="469583"/>
                        <a:pt x="320040" y="526733"/>
                      </a:cubicBezTo>
                      <a:cubicBezTo>
                        <a:pt x="270510" y="583883"/>
                        <a:pt x="198120" y="612458"/>
                        <a:pt x="100013" y="613410"/>
                      </a:cubicBezTo>
                      <a:lnTo>
                        <a:pt x="87630" y="613410"/>
                      </a:lnTo>
                      <a:lnTo>
                        <a:pt x="87630" y="530543"/>
                      </a:lnTo>
                      <a:lnTo>
                        <a:pt x="101918" y="530543"/>
                      </a:lnTo>
                      <a:cubicBezTo>
                        <a:pt x="160973" y="529590"/>
                        <a:pt x="206693" y="515303"/>
                        <a:pt x="238125" y="487680"/>
                      </a:cubicBezTo>
                      <a:cubicBezTo>
                        <a:pt x="270510" y="459105"/>
                        <a:pt x="288608" y="416243"/>
                        <a:pt x="292418" y="358140"/>
                      </a:cubicBezTo>
                      <a:close/>
                      <a:moveTo>
                        <a:pt x="195263" y="332423"/>
                      </a:moveTo>
                      <a:cubicBezTo>
                        <a:pt x="215265" y="332423"/>
                        <a:pt x="234315" y="326708"/>
                        <a:pt x="252413" y="315278"/>
                      </a:cubicBezTo>
                      <a:cubicBezTo>
                        <a:pt x="270510" y="303848"/>
                        <a:pt x="283845" y="287655"/>
                        <a:pt x="293370" y="267653"/>
                      </a:cubicBezTo>
                      <a:lnTo>
                        <a:pt x="293370" y="227648"/>
                      </a:lnTo>
                      <a:cubicBezTo>
                        <a:pt x="293370" y="182880"/>
                        <a:pt x="283845" y="147638"/>
                        <a:pt x="265748" y="120015"/>
                      </a:cubicBezTo>
                      <a:cubicBezTo>
                        <a:pt x="247650" y="93345"/>
                        <a:pt x="223838" y="79058"/>
                        <a:pt x="195263" y="79058"/>
                      </a:cubicBezTo>
                      <a:cubicBezTo>
                        <a:pt x="166688" y="79058"/>
                        <a:pt x="142875" y="91440"/>
                        <a:pt x="125730" y="115253"/>
                      </a:cubicBezTo>
                      <a:cubicBezTo>
                        <a:pt x="108585" y="139065"/>
                        <a:pt x="100013" y="169545"/>
                        <a:pt x="100013" y="205740"/>
                      </a:cubicBezTo>
                      <a:cubicBezTo>
                        <a:pt x="100013" y="243840"/>
                        <a:pt x="108585" y="274320"/>
                        <a:pt x="125730" y="297180"/>
                      </a:cubicBezTo>
                      <a:cubicBezTo>
                        <a:pt x="142875" y="320040"/>
                        <a:pt x="166688" y="332423"/>
                        <a:pt x="195263" y="3324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0A1E6D6-90DD-4D58-B045-DAB7885BD200}"/>
              </a:ext>
            </a:extLst>
          </p:cNvPr>
          <p:cNvGrpSpPr/>
          <p:nvPr/>
        </p:nvGrpSpPr>
        <p:grpSpPr>
          <a:xfrm>
            <a:off x="153017" y="6426348"/>
            <a:ext cx="1810031" cy="302246"/>
            <a:chOff x="153017" y="6426348"/>
            <a:chExt cx="1810031" cy="302246"/>
          </a:xfrm>
        </p:grpSpPr>
        <p:grpSp>
          <p:nvGrpSpPr>
            <p:cNvPr id="70" name="Graphic 2">
              <a:extLst>
                <a:ext uri="{FF2B5EF4-FFF2-40B4-BE49-F238E27FC236}">
                  <a16:creationId xmlns:a16="http://schemas.microsoft.com/office/drawing/2014/main" id="{A15555E0-8520-4E34-8273-4F15C37278D2}"/>
                </a:ext>
              </a:extLst>
            </p:cNvPr>
            <p:cNvGrpSpPr/>
            <p:nvPr/>
          </p:nvGrpSpPr>
          <p:grpSpPr>
            <a:xfrm>
              <a:off x="153017" y="6426348"/>
              <a:ext cx="789276" cy="289697"/>
              <a:chOff x="6642101" y="1556362"/>
              <a:chExt cx="1903411" cy="698630"/>
            </a:xfrm>
            <a:solidFill>
              <a:schemeClr val="accent1"/>
            </a:solidFill>
          </p:grpSpPr>
          <p:sp>
            <p:nvSpPr>
              <p:cNvPr id="82" name="Freeform 4">
                <a:extLst>
                  <a:ext uri="{FF2B5EF4-FFF2-40B4-BE49-F238E27FC236}">
                    <a16:creationId xmlns:a16="http://schemas.microsoft.com/office/drawing/2014/main" id="{E2A705B8-0E61-4EE9-8AB8-FAC9EE06BD5B}"/>
                  </a:ext>
                </a:extLst>
              </p:cNvPr>
              <p:cNvSpPr/>
              <p:nvPr/>
            </p:nvSpPr>
            <p:spPr>
              <a:xfrm>
                <a:off x="6642101" y="1556362"/>
                <a:ext cx="406346" cy="698630"/>
              </a:xfrm>
              <a:custGeom>
                <a:avLst/>
                <a:gdLst>
                  <a:gd name="connsiteX0" fmla="*/ 299413 w 406346"/>
                  <a:gd name="connsiteY0" fmla="*/ 325790 h 698630"/>
                  <a:gd name="connsiteX1" fmla="*/ 299413 w 406346"/>
                  <a:gd name="connsiteY1" fmla="*/ 142578 h 698630"/>
                  <a:gd name="connsiteX2" fmla="*/ 399217 w 406346"/>
                  <a:gd name="connsiteY2" fmla="*/ 142578 h 698630"/>
                  <a:gd name="connsiteX3" fmla="*/ 399217 w 406346"/>
                  <a:gd name="connsiteY3" fmla="*/ 499021 h 698630"/>
                  <a:gd name="connsiteX4" fmla="*/ 199609 w 406346"/>
                  <a:gd name="connsiteY4" fmla="*/ 698630 h 698630"/>
                  <a:gd name="connsiteX5" fmla="*/ 0 w 406346"/>
                  <a:gd name="connsiteY5" fmla="*/ 499021 h 698630"/>
                  <a:gd name="connsiteX6" fmla="*/ 199609 w 406346"/>
                  <a:gd name="connsiteY6" fmla="*/ 299413 h 698630"/>
                  <a:gd name="connsiteX7" fmla="*/ 299413 w 406346"/>
                  <a:gd name="connsiteY7" fmla="*/ 325790 h 698630"/>
                  <a:gd name="connsiteX8" fmla="*/ 199609 w 406346"/>
                  <a:gd name="connsiteY8" fmla="*/ 598826 h 698630"/>
                  <a:gd name="connsiteX9" fmla="*/ 299413 w 406346"/>
                  <a:gd name="connsiteY9" fmla="*/ 499021 h 698630"/>
                  <a:gd name="connsiteX10" fmla="*/ 199609 w 406346"/>
                  <a:gd name="connsiteY10" fmla="*/ 399217 h 698630"/>
                  <a:gd name="connsiteX11" fmla="*/ 99804 w 406346"/>
                  <a:gd name="connsiteY11" fmla="*/ 499021 h 698630"/>
                  <a:gd name="connsiteX12" fmla="*/ 199609 w 406346"/>
                  <a:gd name="connsiteY12" fmla="*/ 598826 h 698630"/>
                  <a:gd name="connsiteX13" fmla="*/ 349315 w 406346"/>
                  <a:gd name="connsiteY13" fmla="*/ 114062 h 698630"/>
                  <a:gd name="connsiteX14" fmla="*/ 292284 w 406346"/>
                  <a:gd name="connsiteY14" fmla="*/ 57031 h 698630"/>
                  <a:gd name="connsiteX15" fmla="*/ 349315 w 406346"/>
                  <a:gd name="connsiteY15" fmla="*/ 0 h 698630"/>
                  <a:gd name="connsiteX16" fmla="*/ 406346 w 406346"/>
                  <a:gd name="connsiteY16" fmla="*/ 57031 h 698630"/>
                  <a:gd name="connsiteX17" fmla="*/ 349315 w 406346"/>
                  <a:gd name="connsiteY17" fmla="*/ 114062 h 698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06346" h="698630">
                    <a:moveTo>
                      <a:pt x="299413" y="325790"/>
                    </a:moveTo>
                    <a:lnTo>
                      <a:pt x="299413" y="142578"/>
                    </a:lnTo>
                    <a:lnTo>
                      <a:pt x="399217" y="142578"/>
                    </a:lnTo>
                    <a:lnTo>
                      <a:pt x="399217" y="499021"/>
                    </a:lnTo>
                    <a:cubicBezTo>
                      <a:pt x="399217" y="609519"/>
                      <a:pt x="310106" y="698630"/>
                      <a:pt x="199609" y="698630"/>
                    </a:cubicBezTo>
                    <a:cubicBezTo>
                      <a:pt x="89111" y="698630"/>
                      <a:pt x="0" y="609519"/>
                      <a:pt x="0" y="499021"/>
                    </a:cubicBezTo>
                    <a:cubicBezTo>
                      <a:pt x="0" y="388524"/>
                      <a:pt x="89111" y="299413"/>
                      <a:pt x="199609" y="299413"/>
                    </a:cubicBezTo>
                    <a:cubicBezTo>
                      <a:pt x="235966" y="299413"/>
                      <a:pt x="270185" y="309393"/>
                      <a:pt x="299413" y="325790"/>
                    </a:cubicBezTo>
                    <a:close/>
                    <a:moveTo>
                      <a:pt x="199609" y="598826"/>
                    </a:moveTo>
                    <a:cubicBezTo>
                      <a:pt x="254501" y="598826"/>
                      <a:pt x="299413" y="553914"/>
                      <a:pt x="299413" y="499021"/>
                    </a:cubicBezTo>
                    <a:cubicBezTo>
                      <a:pt x="299413" y="444129"/>
                      <a:pt x="254501" y="399217"/>
                      <a:pt x="199609" y="399217"/>
                    </a:cubicBezTo>
                    <a:cubicBezTo>
                      <a:pt x="144716" y="399217"/>
                      <a:pt x="99804" y="444129"/>
                      <a:pt x="99804" y="499021"/>
                    </a:cubicBezTo>
                    <a:cubicBezTo>
                      <a:pt x="99804" y="553914"/>
                      <a:pt x="144716" y="598826"/>
                      <a:pt x="199609" y="598826"/>
                    </a:cubicBezTo>
                    <a:close/>
                    <a:moveTo>
                      <a:pt x="349315" y="114062"/>
                    </a:moveTo>
                    <a:cubicBezTo>
                      <a:pt x="317948" y="114062"/>
                      <a:pt x="292284" y="88398"/>
                      <a:pt x="292284" y="57031"/>
                    </a:cubicBezTo>
                    <a:cubicBezTo>
                      <a:pt x="292284" y="25664"/>
                      <a:pt x="317948" y="0"/>
                      <a:pt x="349315" y="0"/>
                    </a:cubicBezTo>
                    <a:cubicBezTo>
                      <a:pt x="380682" y="0"/>
                      <a:pt x="406346" y="25664"/>
                      <a:pt x="406346" y="57031"/>
                    </a:cubicBezTo>
                    <a:cubicBezTo>
                      <a:pt x="406346" y="88398"/>
                      <a:pt x="380682" y="114062"/>
                      <a:pt x="349315" y="114062"/>
                    </a:cubicBezTo>
                    <a:close/>
                  </a:path>
                </a:pathLst>
              </a:custGeom>
              <a:solidFill>
                <a:srgbClr val="19B5FE"/>
              </a:solidFill>
              <a:ln w="70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 6">
                <a:extLst>
                  <a:ext uri="{FF2B5EF4-FFF2-40B4-BE49-F238E27FC236}">
                    <a16:creationId xmlns:a16="http://schemas.microsoft.com/office/drawing/2014/main" id="{DE645F53-0F20-468A-948B-C74847CEADE2}"/>
                  </a:ext>
                </a:extLst>
              </p:cNvPr>
              <p:cNvSpPr/>
              <p:nvPr/>
            </p:nvSpPr>
            <p:spPr>
              <a:xfrm>
                <a:off x="7091220" y="1699652"/>
                <a:ext cx="1454291" cy="551775"/>
              </a:xfrm>
              <a:custGeom>
                <a:avLst/>
                <a:gdLst>
                  <a:gd name="connsiteX0" fmla="*/ 300126 w 1454291"/>
                  <a:gd name="connsiteY0" fmla="*/ 170380 h 551775"/>
                  <a:gd name="connsiteX1" fmla="*/ 409198 w 1454291"/>
                  <a:gd name="connsiteY1" fmla="*/ 170380 h 551775"/>
                  <a:gd name="connsiteX2" fmla="*/ 409198 w 1454291"/>
                  <a:gd name="connsiteY2" fmla="*/ 546072 h 551775"/>
                  <a:gd name="connsiteX3" fmla="*/ 305116 w 1454291"/>
                  <a:gd name="connsiteY3" fmla="*/ 546072 h 551775"/>
                  <a:gd name="connsiteX4" fmla="*/ 305116 w 1454291"/>
                  <a:gd name="connsiteY4" fmla="*/ 502586 h 551775"/>
                  <a:gd name="connsiteX5" fmla="*/ 187490 w 1454291"/>
                  <a:gd name="connsiteY5" fmla="*/ 551775 h 551775"/>
                  <a:gd name="connsiteX6" fmla="*/ 0 w 1454291"/>
                  <a:gd name="connsiteY6" fmla="*/ 358583 h 551775"/>
                  <a:gd name="connsiteX7" fmla="*/ 188202 w 1454291"/>
                  <a:gd name="connsiteY7" fmla="*/ 165390 h 551775"/>
                  <a:gd name="connsiteX8" fmla="*/ 300839 w 1454291"/>
                  <a:gd name="connsiteY8" fmla="*/ 211015 h 551775"/>
                  <a:gd name="connsiteX9" fmla="*/ 300839 w 1454291"/>
                  <a:gd name="connsiteY9" fmla="*/ 170380 h 551775"/>
                  <a:gd name="connsiteX10" fmla="*/ 189628 w 1454291"/>
                  <a:gd name="connsiteY10" fmla="*/ 454110 h 551775"/>
                  <a:gd name="connsiteX11" fmla="*/ 285155 w 1454291"/>
                  <a:gd name="connsiteY11" fmla="*/ 358583 h 551775"/>
                  <a:gd name="connsiteX12" fmla="*/ 189628 w 1454291"/>
                  <a:gd name="connsiteY12" fmla="*/ 263056 h 551775"/>
                  <a:gd name="connsiteX13" fmla="*/ 93388 w 1454291"/>
                  <a:gd name="connsiteY13" fmla="*/ 358583 h 551775"/>
                  <a:gd name="connsiteX14" fmla="*/ 189628 w 1454291"/>
                  <a:gd name="connsiteY14" fmla="*/ 454110 h 551775"/>
                  <a:gd name="connsiteX15" fmla="*/ 636609 w 1454291"/>
                  <a:gd name="connsiteY15" fmla="*/ 551775 h 551775"/>
                  <a:gd name="connsiteX16" fmla="*/ 474071 w 1454291"/>
                  <a:gd name="connsiteY16" fmla="*/ 511141 h 551775"/>
                  <a:gd name="connsiteX17" fmla="*/ 510428 w 1454291"/>
                  <a:gd name="connsiteY17" fmla="*/ 432723 h 551775"/>
                  <a:gd name="connsiteX18" fmla="*/ 640886 w 1454291"/>
                  <a:gd name="connsiteY18" fmla="*/ 469080 h 551775"/>
                  <a:gd name="connsiteX19" fmla="*/ 710037 w 1454291"/>
                  <a:gd name="connsiteY19" fmla="*/ 434862 h 551775"/>
                  <a:gd name="connsiteX20" fmla="*/ 482625 w 1454291"/>
                  <a:gd name="connsiteY20" fmla="*/ 285868 h 551775"/>
                  <a:gd name="connsiteX21" fmla="*/ 656570 w 1454291"/>
                  <a:gd name="connsiteY21" fmla="*/ 163964 h 551775"/>
                  <a:gd name="connsiteX22" fmla="*/ 801286 w 1454291"/>
                  <a:gd name="connsiteY22" fmla="*/ 196757 h 551775"/>
                  <a:gd name="connsiteX23" fmla="*/ 764929 w 1454291"/>
                  <a:gd name="connsiteY23" fmla="*/ 274462 h 551775"/>
                  <a:gd name="connsiteX24" fmla="*/ 656570 w 1454291"/>
                  <a:gd name="connsiteY24" fmla="*/ 246659 h 551775"/>
                  <a:gd name="connsiteX25" fmla="*/ 586707 w 1454291"/>
                  <a:gd name="connsiteY25" fmla="*/ 281591 h 551775"/>
                  <a:gd name="connsiteX26" fmla="*/ 814118 w 1454291"/>
                  <a:gd name="connsiteY26" fmla="*/ 432010 h 551775"/>
                  <a:gd name="connsiteX27" fmla="*/ 636609 w 1454291"/>
                  <a:gd name="connsiteY27" fmla="*/ 551775 h 551775"/>
                  <a:gd name="connsiteX28" fmla="*/ 1109254 w 1454291"/>
                  <a:gd name="connsiteY28" fmla="*/ 164677 h 551775"/>
                  <a:gd name="connsiteX29" fmla="*/ 1265376 w 1454291"/>
                  <a:gd name="connsiteY29" fmla="*/ 330780 h 551775"/>
                  <a:gd name="connsiteX30" fmla="*/ 1265376 w 1454291"/>
                  <a:gd name="connsiteY30" fmla="*/ 546072 h 551775"/>
                  <a:gd name="connsiteX31" fmla="*/ 1156304 w 1454291"/>
                  <a:gd name="connsiteY31" fmla="*/ 546072 h 551775"/>
                  <a:gd name="connsiteX32" fmla="*/ 1156304 w 1454291"/>
                  <a:gd name="connsiteY32" fmla="*/ 347889 h 551775"/>
                  <a:gd name="connsiteX33" fmla="*/ 1080025 w 1454291"/>
                  <a:gd name="connsiteY33" fmla="*/ 259491 h 551775"/>
                  <a:gd name="connsiteX34" fmla="*/ 990201 w 1454291"/>
                  <a:gd name="connsiteY34" fmla="*/ 360721 h 551775"/>
                  <a:gd name="connsiteX35" fmla="*/ 990201 w 1454291"/>
                  <a:gd name="connsiteY35" fmla="*/ 546785 h 551775"/>
                  <a:gd name="connsiteX36" fmla="*/ 881130 w 1454291"/>
                  <a:gd name="connsiteY36" fmla="*/ 546785 h 551775"/>
                  <a:gd name="connsiteX37" fmla="*/ 881130 w 1454291"/>
                  <a:gd name="connsiteY37" fmla="*/ 27803 h 551775"/>
                  <a:gd name="connsiteX38" fmla="*/ 990201 w 1454291"/>
                  <a:gd name="connsiteY38" fmla="*/ 27803 h 551775"/>
                  <a:gd name="connsiteX39" fmla="*/ 990201 w 1454291"/>
                  <a:gd name="connsiteY39" fmla="*/ 209589 h 551775"/>
                  <a:gd name="connsiteX40" fmla="*/ 1109254 w 1454291"/>
                  <a:gd name="connsiteY40" fmla="*/ 164677 h 551775"/>
                  <a:gd name="connsiteX41" fmla="*/ 1393696 w 1454291"/>
                  <a:gd name="connsiteY41" fmla="*/ 121191 h 551775"/>
                  <a:gd name="connsiteX42" fmla="*/ 1333101 w 1454291"/>
                  <a:gd name="connsiteY42" fmla="*/ 60595 h 551775"/>
                  <a:gd name="connsiteX43" fmla="*/ 1393696 w 1454291"/>
                  <a:gd name="connsiteY43" fmla="*/ 0 h 551775"/>
                  <a:gd name="connsiteX44" fmla="*/ 1454292 w 1454291"/>
                  <a:gd name="connsiteY44" fmla="*/ 58457 h 551775"/>
                  <a:gd name="connsiteX45" fmla="*/ 1393696 w 1454291"/>
                  <a:gd name="connsiteY45" fmla="*/ 121191 h 551775"/>
                  <a:gd name="connsiteX46" fmla="*/ 1340230 w 1454291"/>
                  <a:gd name="connsiteY46" fmla="*/ 546072 h 551775"/>
                  <a:gd name="connsiteX47" fmla="*/ 1340230 w 1454291"/>
                  <a:gd name="connsiteY47" fmla="*/ 170380 h 551775"/>
                  <a:gd name="connsiteX48" fmla="*/ 1449301 w 1454291"/>
                  <a:gd name="connsiteY48" fmla="*/ 170380 h 551775"/>
                  <a:gd name="connsiteX49" fmla="*/ 1449301 w 1454291"/>
                  <a:gd name="connsiteY49" fmla="*/ 546072 h 551775"/>
                  <a:gd name="connsiteX50" fmla="*/ 1340230 w 1454291"/>
                  <a:gd name="connsiteY50" fmla="*/ 546072 h 551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454291" h="551775">
                    <a:moveTo>
                      <a:pt x="300126" y="170380"/>
                    </a:moveTo>
                    <a:lnTo>
                      <a:pt x="409198" y="170380"/>
                    </a:lnTo>
                    <a:lnTo>
                      <a:pt x="409198" y="546072"/>
                    </a:lnTo>
                    <a:lnTo>
                      <a:pt x="305116" y="546072"/>
                    </a:lnTo>
                    <a:lnTo>
                      <a:pt x="305116" y="502586"/>
                    </a:lnTo>
                    <a:cubicBezTo>
                      <a:pt x="278026" y="535379"/>
                      <a:pt x="238105" y="551775"/>
                      <a:pt x="187490" y="551775"/>
                    </a:cubicBezTo>
                    <a:cubicBezTo>
                      <a:pt x="81982" y="551775"/>
                      <a:pt x="0" y="476209"/>
                      <a:pt x="0" y="358583"/>
                    </a:cubicBezTo>
                    <a:cubicBezTo>
                      <a:pt x="0" y="240956"/>
                      <a:pt x="81982" y="165390"/>
                      <a:pt x="188202" y="165390"/>
                    </a:cubicBezTo>
                    <a:cubicBezTo>
                      <a:pt x="234540" y="165390"/>
                      <a:pt x="273749" y="180361"/>
                      <a:pt x="300839" y="211015"/>
                    </a:cubicBezTo>
                    <a:lnTo>
                      <a:pt x="300839" y="170380"/>
                    </a:lnTo>
                    <a:close/>
                    <a:moveTo>
                      <a:pt x="189628" y="454110"/>
                    </a:moveTo>
                    <a:cubicBezTo>
                      <a:pt x="243095" y="454110"/>
                      <a:pt x="285155" y="418465"/>
                      <a:pt x="285155" y="358583"/>
                    </a:cubicBezTo>
                    <a:cubicBezTo>
                      <a:pt x="285155" y="298700"/>
                      <a:pt x="243095" y="263056"/>
                      <a:pt x="189628" y="263056"/>
                    </a:cubicBezTo>
                    <a:cubicBezTo>
                      <a:pt x="135449" y="263056"/>
                      <a:pt x="93388" y="298700"/>
                      <a:pt x="93388" y="358583"/>
                    </a:cubicBezTo>
                    <a:cubicBezTo>
                      <a:pt x="93388" y="418465"/>
                      <a:pt x="134736" y="454110"/>
                      <a:pt x="189628" y="454110"/>
                    </a:cubicBezTo>
                    <a:close/>
                    <a:moveTo>
                      <a:pt x="636609" y="551775"/>
                    </a:moveTo>
                    <a:cubicBezTo>
                      <a:pt x="573162" y="551775"/>
                      <a:pt x="509002" y="533953"/>
                      <a:pt x="474071" y="511141"/>
                    </a:cubicBezTo>
                    <a:lnTo>
                      <a:pt x="510428" y="432723"/>
                    </a:lnTo>
                    <a:cubicBezTo>
                      <a:pt x="543934" y="454110"/>
                      <a:pt x="595262" y="469080"/>
                      <a:pt x="640886" y="469080"/>
                    </a:cubicBezTo>
                    <a:cubicBezTo>
                      <a:pt x="691501" y="469080"/>
                      <a:pt x="710037" y="455535"/>
                      <a:pt x="710037" y="434862"/>
                    </a:cubicBezTo>
                    <a:cubicBezTo>
                      <a:pt x="710037" y="373553"/>
                      <a:pt x="482625" y="436287"/>
                      <a:pt x="482625" y="285868"/>
                    </a:cubicBezTo>
                    <a:cubicBezTo>
                      <a:pt x="482625" y="214579"/>
                      <a:pt x="546785" y="163964"/>
                      <a:pt x="656570" y="163964"/>
                    </a:cubicBezTo>
                    <a:cubicBezTo>
                      <a:pt x="708611" y="163964"/>
                      <a:pt x="765642" y="176083"/>
                      <a:pt x="801286" y="196757"/>
                    </a:cubicBezTo>
                    <a:lnTo>
                      <a:pt x="764929" y="274462"/>
                    </a:lnTo>
                    <a:cubicBezTo>
                      <a:pt x="727859" y="253788"/>
                      <a:pt x="690788" y="246659"/>
                      <a:pt x="656570" y="246659"/>
                    </a:cubicBezTo>
                    <a:cubicBezTo>
                      <a:pt x="607381" y="246659"/>
                      <a:pt x="586707" y="262343"/>
                      <a:pt x="586707" y="281591"/>
                    </a:cubicBezTo>
                    <a:cubicBezTo>
                      <a:pt x="586707" y="345751"/>
                      <a:pt x="814118" y="283729"/>
                      <a:pt x="814118" y="432010"/>
                    </a:cubicBezTo>
                    <a:cubicBezTo>
                      <a:pt x="814118" y="502586"/>
                      <a:pt x="749245" y="551775"/>
                      <a:pt x="636609" y="551775"/>
                    </a:cubicBezTo>
                    <a:close/>
                    <a:moveTo>
                      <a:pt x="1109254" y="164677"/>
                    </a:moveTo>
                    <a:cubicBezTo>
                      <a:pt x="1197652" y="164677"/>
                      <a:pt x="1265376" y="216718"/>
                      <a:pt x="1265376" y="330780"/>
                    </a:cubicBezTo>
                    <a:lnTo>
                      <a:pt x="1265376" y="546072"/>
                    </a:lnTo>
                    <a:lnTo>
                      <a:pt x="1156304" y="546072"/>
                    </a:lnTo>
                    <a:lnTo>
                      <a:pt x="1156304" y="347889"/>
                    </a:lnTo>
                    <a:cubicBezTo>
                      <a:pt x="1156304" y="287294"/>
                      <a:pt x="1128502" y="259491"/>
                      <a:pt x="1080025" y="259491"/>
                    </a:cubicBezTo>
                    <a:cubicBezTo>
                      <a:pt x="1027272" y="259491"/>
                      <a:pt x="990201" y="291571"/>
                      <a:pt x="990201" y="360721"/>
                    </a:cubicBezTo>
                    <a:lnTo>
                      <a:pt x="990201" y="546785"/>
                    </a:lnTo>
                    <a:lnTo>
                      <a:pt x="881130" y="546785"/>
                    </a:lnTo>
                    <a:lnTo>
                      <a:pt x="881130" y="27803"/>
                    </a:lnTo>
                    <a:lnTo>
                      <a:pt x="990201" y="27803"/>
                    </a:lnTo>
                    <a:lnTo>
                      <a:pt x="990201" y="209589"/>
                    </a:lnTo>
                    <a:cubicBezTo>
                      <a:pt x="1019430" y="180361"/>
                      <a:pt x="1061490" y="164677"/>
                      <a:pt x="1109254" y="164677"/>
                    </a:cubicBezTo>
                    <a:close/>
                    <a:moveTo>
                      <a:pt x="1393696" y="121191"/>
                    </a:moveTo>
                    <a:cubicBezTo>
                      <a:pt x="1357339" y="121191"/>
                      <a:pt x="1333101" y="94814"/>
                      <a:pt x="1333101" y="60595"/>
                    </a:cubicBezTo>
                    <a:cubicBezTo>
                      <a:pt x="1333101" y="26377"/>
                      <a:pt x="1357339" y="0"/>
                      <a:pt x="1393696" y="0"/>
                    </a:cubicBezTo>
                    <a:cubicBezTo>
                      <a:pt x="1430053" y="0"/>
                      <a:pt x="1454292" y="24951"/>
                      <a:pt x="1454292" y="58457"/>
                    </a:cubicBezTo>
                    <a:cubicBezTo>
                      <a:pt x="1454292" y="94101"/>
                      <a:pt x="1430053" y="121191"/>
                      <a:pt x="1393696" y="121191"/>
                    </a:cubicBezTo>
                    <a:close/>
                    <a:moveTo>
                      <a:pt x="1340230" y="546072"/>
                    </a:moveTo>
                    <a:lnTo>
                      <a:pt x="1340230" y="170380"/>
                    </a:lnTo>
                    <a:lnTo>
                      <a:pt x="1449301" y="170380"/>
                    </a:lnTo>
                    <a:lnTo>
                      <a:pt x="1449301" y="546072"/>
                    </a:lnTo>
                    <a:lnTo>
                      <a:pt x="1340230" y="546072"/>
                    </a:lnTo>
                    <a:close/>
                  </a:path>
                </a:pathLst>
              </a:custGeom>
              <a:solidFill>
                <a:schemeClr val="tx1"/>
              </a:solidFill>
              <a:ln w="70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 7">
                <a:extLst>
                  <a:ext uri="{FF2B5EF4-FFF2-40B4-BE49-F238E27FC236}">
                    <a16:creationId xmlns:a16="http://schemas.microsoft.com/office/drawing/2014/main" id="{D23291A2-5C2D-4B0E-AB70-D7F51AC9ACE1}"/>
                  </a:ext>
                </a:extLst>
              </p:cNvPr>
              <p:cNvSpPr/>
              <p:nvPr/>
            </p:nvSpPr>
            <p:spPr>
              <a:xfrm>
                <a:off x="7076962" y="1622763"/>
                <a:ext cx="836930" cy="179723"/>
              </a:xfrm>
              <a:custGeom>
                <a:avLst/>
                <a:gdLst>
                  <a:gd name="connsiteX0" fmla="*/ 0 w 836930"/>
                  <a:gd name="connsiteY0" fmla="*/ 41245 h 179723"/>
                  <a:gd name="connsiteX1" fmla="*/ 201747 w 836930"/>
                  <a:gd name="connsiteY1" fmla="*/ 169565 h 179723"/>
                  <a:gd name="connsiteX2" fmla="*/ 270897 w 836930"/>
                  <a:gd name="connsiteY2" fmla="*/ 169565 h 179723"/>
                  <a:gd name="connsiteX3" fmla="*/ 345751 w 836930"/>
                  <a:gd name="connsiteY3" fmla="*/ 121801 h 179723"/>
                  <a:gd name="connsiteX4" fmla="*/ 420604 w 836930"/>
                  <a:gd name="connsiteY4" fmla="*/ 126079 h 179723"/>
                  <a:gd name="connsiteX5" fmla="*/ 456248 w 836930"/>
                  <a:gd name="connsiteY5" fmla="*/ 155307 h 179723"/>
                  <a:gd name="connsiteX6" fmla="*/ 541795 w 836930"/>
                  <a:gd name="connsiteY6" fmla="*/ 151030 h 179723"/>
                  <a:gd name="connsiteX7" fmla="*/ 675818 w 836930"/>
                  <a:gd name="connsiteY7" fmla="*/ 18432 h 179723"/>
                  <a:gd name="connsiteX8" fmla="*/ 753523 w 836930"/>
                  <a:gd name="connsiteY8" fmla="*/ 9165 h 179723"/>
                  <a:gd name="connsiteX9" fmla="*/ 836931 w 836930"/>
                  <a:gd name="connsiteY9" fmla="*/ 59067 h 17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36930" h="179723">
                    <a:moveTo>
                      <a:pt x="0" y="41245"/>
                    </a:moveTo>
                    <a:lnTo>
                      <a:pt x="201747" y="169565"/>
                    </a:lnTo>
                    <a:cubicBezTo>
                      <a:pt x="223134" y="183110"/>
                      <a:pt x="249511" y="183110"/>
                      <a:pt x="270897" y="169565"/>
                    </a:cubicBezTo>
                    <a:lnTo>
                      <a:pt x="345751" y="121801"/>
                    </a:lnTo>
                    <a:cubicBezTo>
                      <a:pt x="369276" y="106831"/>
                      <a:pt x="399217" y="108969"/>
                      <a:pt x="420604" y="126079"/>
                    </a:cubicBezTo>
                    <a:lnTo>
                      <a:pt x="456248" y="155307"/>
                    </a:lnTo>
                    <a:cubicBezTo>
                      <a:pt x="481912" y="175981"/>
                      <a:pt x="518983" y="174555"/>
                      <a:pt x="541795" y="151030"/>
                    </a:cubicBezTo>
                    <a:lnTo>
                      <a:pt x="675818" y="18432"/>
                    </a:lnTo>
                    <a:cubicBezTo>
                      <a:pt x="696492" y="-2241"/>
                      <a:pt x="728572" y="-5806"/>
                      <a:pt x="753523" y="9165"/>
                    </a:cubicBezTo>
                    <a:lnTo>
                      <a:pt x="836931" y="59067"/>
                    </a:lnTo>
                  </a:path>
                </a:pathLst>
              </a:custGeom>
              <a:noFill/>
              <a:ln w="22225" cap="rnd">
                <a:solidFill>
                  <a:srgbClr val="1E6DF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2" name="Freeform 29">
              <a:extLst>
                <a:ext uri="{FF2B5EF4-FFF2-40B4-BE49-F238E27FC236}">
                  <a16:creationId xmlns:a16="http://schemas.microsoft.com/office/drawing/2014/main" id="{7DC58376-BB50-4D3D-86B1-A7582D943314}"/>
                </a:ext>
              </a:extLst>
            </p:cNvPr>
            <p:cNvSpPr/>
            <p:nvPr/>
          </p:nvSpPr>
          <p:spPr>
            <a:xfrm>
              <a:off x="984419" y="6479073"/>
              <a:ext cx="978629" cy="249521"/>
            </a:xfrm>
            <a:custGeom>
              <a:avLst/>
              <a:gdLst>
                <a:gd name="connsiteX0" fmla="*/ 32398 w 2360052"/>
                <a:gd name="connsiteY0" fmla="*/ 0 h 601742"/>
                <a:gd name="connsiteX1" fmla="*/ 2327654 w 2360052"/>
                <a:gd name="connsiteY1" fmla="*/ 0 h 601742"/>
                <a:gd name="connsiteX2" fmla="*/ 2360052 w 2360052"/>
                <a:gd name="connsiteY2" fmla="*/ 32398 h 601742"/>
                <a:gd name="connsiteX3" fmla="*/ 2360052 w 2360052"/>
                <a:gd name="connsiteY3" fmla="*/ 569344 h 601742"/>
                <a:gd name="connsiteX4" fmla="*/ 2327654 w 2360052"/>
                <a:gd name="connsiteY4" fmla="*/ 601742 h 601742"/>
                <a:gd name="connsiteX5" fmla="*/ 32398 w 2360052"/>
                <a:gd name="connsiteY5" fmla="*/ 601742 h 601742"/>
                <a:gd name="connsiteX6" fmla="*/ 0 w 2360052"/>
                <a:gd name="connsiteY6" fmla="*/ 569344 h 601742"/>
                <a:gd name="connsiteX7" fmla="*/ 0 w 2360052"/>
                <a:gd name="connsiteY7" fmla="*/ 32398 h 601742"/>
                <a:gd name="connsiteX8" fmla="*/ 32398 w 2360052"/>
                <a:gd name="connsiteY8" fmla="*/ 0 h 60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0052" h="601742">
                  <a:moveTo>
                    <a:pt x="32398" y="0"/>
                  </a:moveTo>
                  <a:lnTo>
                    <a:pt x="2327654" y="0"/>
                  </a:lnTo>
                  <a:cubicBezTo>
                    <a:pt x="2345547" y="0"/>
                    <a:pt x="2360052" y="14505"/>
                    <a:pt x="2360052" y="32398"/>
                  </a:cubicBezTo>
                  <a:lnTo>
                    <a:pt x="2360052" y="569344"/>
                  </a:lnTo>
                  <a:cubicBezTo>
                    <a:pt x="2360052" y="587237"/>
                    <a:pt x="2345547" y="601742"/>
                    <a:pt x="2327654" y="601742"/>
                  </a:cubicBezTo>
                  <a:lnTo>
                    <a:pt x="32398" y="601742"/>
                  </a:lnTo>
                  <a:cubicBezTo>
                    <a:pt x="14505" y="601742"/>
                    <a:pt x="0" y="587237"/>
                    <a:pt x="0" y="569344"/>
                  </a:cubicBezTo>
                  <a:lnTo>
                    <a:pt x="0" y="32398"/>
                  </a:lnTo>
                  <a:cubicBezTo>
                    <a:pt x="0" y="14505"/>
                    <a:pt x="14505" y="0"/>
                    <a:pt x="323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3" name="Graphic 5">
              <a:extLst>
                <a:ext uri="{FF2B5EF4-FFF2-40B4-BE49-F238E27FC236}">
                  <a16:creationId xmlns:a16="http://schemas.microsoft.com/office/drawing/2014/main" id="{4274B6C5-D31B-4F15-927C-66B2D479050F}"/>
                </a:ext>
              </a:extLst>
            </p:cNvPr>
            <p:cNvGrpSpPr/>
            <p:nvPr/>
          </p:nvGrpSpPr>
          <p:grpSpPr>
            <a:xfrm>
              <a:off x="1107724" y="6541243"/>
              <a:ext cx="732019" cy="125181"/>
              <a:chOff x="4286250" y="3119437"/>
              <a:chExt cx="3620452" cy="619125"/>
            </a:xfrm>
            <a:solidFill>
              <a:srgbClr val="FBFCFD"/>
            </a:solidFill>
          </p:grpSpPr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BFDEC8A8-FC73-4BCB-84E3-2370C4D3FD65}"/>
                  </a:ext>
                </a:extLst>
              </p:cNvPr>
              <p:cNvSpPr/>
              <p:nvPr/>
            </p:nvSpPr>
            <p:spPr>
              <a:xfrm>
                <a:off x="4286250" y="3119437"/>
                <a:ext cx="479107" cy="619125"/>
              </a:xfrm>
              <a:custGeom>
                <a:avLst/>
                <a:gdLst>
                  <a:gd name="connsiteX0" fmla="*/ 479108 w 479107"/>
                  <a:gd name="connsiteY0" fmla="*/ 414338 h 619125"/>
                  <a:gd name="connsiteX1" fmla="*/ 407670 w 479107"/>
                  <a:gd name="connsiteY1" fmla="*/ 564833 h 619125"/>
                  <a:gd name="connsiteX2" fmla="*/ 242888 w 479107"/>
                  <a:gd name="connsiteY2" fmla="*/ 619125 h 619125"/>
                  <a:gd name="connsiteX3" fmla="*/ 116205 w 479107"/>
                  <a:gd name="connsiteY3" fmla="*/ 584835 h 619125"/>
                  <a:gd name="connsiteX4" fmla="*/ 31433 w 479107"/>
                  <a:gd name="connsiteY4" fmla="*/ 487680 h 619125"/>
                  <a:gd name="connsiteX5" fmla="*/ 0 w 479107"/>
                  <a:gd name="connsiteY5" fmla="*/ 341948 h 619125"/>
                  <a:gd name="connsiteX6" fmla="*/ 0 w 479107"/>
                  <a:gd name="connsiteY6" fmla="*/ 285750 h 619125"/>
                  <a:gd name="connsiteX7" fmla="*/ 30480 w 479107"/>
                  <a:gd name="connsiteY7" fmla="*/ 135255 h 619125"/>
                  <a:gd name="connsiteX8" fmla="*/ 117158 w 479107"/>
                  <a:gd name="connsiteY8" fmla="*/ 35243 h 619125"/>
                  <a:gd name="connsiteX9" fmla="*/ 247650 w 479107"/>
                  <a:gd name="connsiteY9" fmla="*/ 0 h 619125"/>
                  <a:gd name="connsiteX10" fmla="*/ 408623 w 479107"/>
                  <a:gd name="connsiteY10" fmla="*/ 54293 h 619125"/>
                  <a:gd name="connsiteX11" fmla="*/ 479108 w 479107"/>
                  <a:gd name="connsiteY11" fmla="*/ 207645 h 619125"/>
                  <a:gd name="connsiteX12" fmla="*/ 374333 w 479107"/>
                  <a:gd name="connsiteY12" fmla="*/ 207645 h 619125"/>
                  <a:gd name="connsiteX13" fmla="*/ 336233 w 479107"/>
                  <a:gd name="connsiteY13" fmla="*/ 114300 h 619125"/>
                  <a:gd name="connsiteX14" fmla="*/ 246698 w 479107"/>
                  <a:gd name="connsiteY14" fmla="*/ 85725 h 619125"/>
                  <a:gd name="connsiteX15" fmla="*/ 141923 w 479107"/>
                  <a:gd name="connsiteY15" fmla="*/ 135255 h 619125"/>
                  <a:gd name="connsiteX16" fmla="*/ 104775 w 479107"/>
                  <a:gd name="connsiteY16" fmla="*/ 281940 h 619125"/>
                  <a:gd name="connsiteX17" fmla="*/ 104775 w 479107"/>
                  <a:gd name="connsiteY17" fmla="*/ 335280 h 619125"/>
                  <a:gd name="connsiteX18" fmla="*/ 140018 w 479107"/>
                  <a:gd name="connsiteY18" fmla="*/ 484823 h 619125"/>
                  <a:gd name="connsiteX19" fmla="*/ 242888 w 479107"/>
                  <a:gd name="connsiteY19" fmla="*/ 536258 h 619125"/>
                  <a:gd name="connsiteX20" fmla="*/ 335280 w 479107"/>
                  <a:gd name="connsiteY20" fmla="*/ 508635 h 619125"/>
                  <a:gd name="connsiteX21" fmla="*/ 374333 w 479107"/>
                  <a:gd name="connsiteY21" fmla="*/ 416243 h 619125"/>
                  <a:gd name="connsiteX22" fmla="*/ 479108 w 479107"/>
                  <a:gd name="connsiteY22" fmla="*/ 416243 h 619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79107" h="619125">
                    <a:moveTo>
                      <a:pt x="479108" y="414338"/>
                    </a:moveTo>
                    <a:cubicBezTo>
                      <a:pt x="473393" y="479108"/>
                      <a:pt x="449580" y="528638"/>
                      <a:pt x="407670" y="564833"/>
                    </a:cubicBezTo>
                    <a:cubicBezTo>
                      <a:pt x="366713" y="601028"/>
                      <a:pt x="311468" y="619125"/>
                      <a:pt x="242888" y="619125"/>
                    </a:cubicBezTo>
                    <a:cubicBezTo>
                      <a:pt x="195263" y="619125"/>
                      <a:pt x="152400" y="607695"/>
                      <a:pt x="116205" y="584835"/>
                    </a:cubicBezTo>
                    <a:cubicBezTo>
                      <a:pt x="79058" y="561975"/>
                      <a:pt x="50483" y="529590"/>
                      <a:pt x="31433" y="487680"/>
                    </a:cubicBezTo>
                    <a:cubicBezTo>
                      <a:pt x="11430" y="445770"/>
                      <a:pt x="953" y="397193"/>
                      <a:pt x="0" y="341948"/>
                    </a:cubicBezTo>
                    <a:lnTo>
                      <a:pt x="0" y="285750"/>
                    </a:lnTo>
                    <a:cubicBezTo>
                      <a:pt x="0" y="228600"/>
                      <a:pt x="10478" y="179070"/>
                      <a:pt x="30480" y="135255"/>
                    </a:cubicBezTo>
                    <a:cubicBezTo>
                      <a:pt x="50483" y="92393"/>
                      <a:pt x="79058" y="58103"/>
                      <a:pt x="117158" y="35243"/>
                    </a:cubicBezTo>
                    <a:cubicBezTo>
                      <a:pt x="154305" y="11430"/>
                      <a:pt x="198120" y="0"/>
                      <a:pt x="247650" y="0"/>
                    </a:cubicBezTo>
                    <a:cubicBezTo>
                      <a:pt x="314325" y="0"/>
                      <a:pt x="367665" y="18098"/>
                      <a:pt x="408623" y="54293"/>
                    </a:cubicBezTo>
                    <a:cubicBezTo>
                      <a:pt x="449580" y="90488"/>
                      <a:pt x="472440" y="140970"/>
                      <a:pt x="479108" y="207645"/>
                    </a:cubicBezTo>
                    <a:lnTo>
                      <a:pt x="374333" y="207645"/>
                    </a:lnTo>
                    <a:cubicBezTo>
                      <a:pt x="369570" y="164783"/>
                      <a:pt x="357188" y="133350"/>
                      <a:pt x="336233" y="114300"/>
                    </a:cubicBezTo>
                    <a:cubicBezTo>
                      <a:pt x="316230" y="95250"/>
                      <a:pt x="285750" y="85725"/>
                      <a:pt x="246698" y="85725"/>
                    </a:cubicBezTo>
                    <a:cubicBezTo>
                      <a:pt x="200978" y="85725"/>
                      <a:pt x="165735" y="101918"/>
                      <a:pt x="141923" y="135255"/>
                    </a:cubicBezTo>
                    <a:cubicBezTo>
                      <a:pt x="117158" y="168593"/>
                      <a:pt x="104775" y="217170"/>
                      <a:pt x="104775" y="281940"/>
                    </a:cubicBezTo>
                    <a:lnTo>
                      <a:pt x="104775" y="335280"/>
                    </a:lnTo>
                    <a:cubicBezTo>
                      <a:pt x="104775" y="400050"/>
                      <a:pt x="116205" y="450533"/>
                      <a:pt x="140018" y="484823"/>
                    </a:cubicBezTo>
                    <a:cubicBezTo>
                      <a:pt x="162878" y="519113"/>
                      <a:pt x="197168" y="536258"/>
                      <a:pt x="242888" y="536258"/>
                    </a:cubicBezTo>
                    <a:cubicBezTo>
                      <a:pt x="283845" y="536258"/>
                      <a:pt x="315278" y="526733"/>
                      <a:pt x="335280" y="508635"/>
                    </a:cubicBezTo>
                    <a:cubicBezTo>
                      <a:pt x="356235" y="490538"/>
                      <a:pt x="368618" y="459105"/>
                      <a:pt x="374333" y="416243"/>
                    </a:cubicBezTo>
                    <a:lnTo>
                      <a:pt x="479108" y="41624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2FAFF160-97A7-4EF1-B784-A601548655AE}"/>
                  </a:ext>
                </a:extLst>
              </p:cNvPr>
              <p:cNvSpPr/>
              <p:nvPr/>
            </p:nvSpPr>
            <p:spPr>
              <a:xfrm>
                <a:off x="4839652" y="3119437"/>
                <a:ext cx="500062" cy="619125"/>
              </a:xfrm>
              <a:custGeom>
                <a:avLst/>
                <a:gdLst>
                  <a:gd name="connsiteX0" fmla="*/ 500063 w 500062"/>
                  <a:gd name="connsiteY0" fmla="*/ 325755 h 619125"/>
                  <a:gd name="connsiteX1" fmla="*/ 469583 w 500062"/>
                  <a:gd name="connsiteY1" fmla="*/ 481013 h 619125"/>
                  <a:gd name="connsiteX2" fmla="*/ 381953 w 500062"/>
                  <a:gd name="connsiteY2" fmla="*/ 583883 h 619125"/>
                  <a:gd name="connsiteX3" fmla="*/ 250508 w 500062"/>
                  <a:gd name="connsiteY3" fmla="*/ 619125 h 619125"/>
                  <a:gd name="connsiteX4" fmla="*/ 120015 w 500062"/>
                  <a:gd name="connsiteY4" fmla="*/ 582930 h 619125"/>
                  <a:gd name="connsiteX5" fmla="*/ 31433 w 500062"/>
                  <a:gd name="connsiteY5" fmla="*/ 481013 h 619125"/>
                  <a:gd name="connsiteX6" fmla="*/ 0 w 500062"/>
                  <a:gd name="connsiteY6" fmla="*/ 328613 h 619125"/>
                  <a:gd name="connsiteX7" fmla="*/ 0 w 500062"/>
                  <a:gd name="connsiteY7" fmla="*/ 294323 h 619125"/>
                  <a:gd name="connsiteX8" fmla="*/ 31433 w 500062"/>
                  <a:gd name="connsiteY8" fmla="*/ 139065 h 619125"/>
                  <a:gd name="connsiteX9" fmla="*/ 120015 w 500062"/>
                  <a:gd name="connsiteY9" fmla="*/ 36195 h 619125"/>
                  <a:gd name="connsiteX10" fmla="*/ 250508 w 500062"/>
                  <a:gd name="connsiteY10" fmla="*/ 0 h 619125"/>
                  <a:gd name="connsiteX11" fmla="*/ 381000 w 500062"/>
                  <a:gd name="connsiteY11" fmla="*/ 35243 h 619125"/>
                  <a:gd name="connsiteX12" fmla="*/ 468630 w 500062"/>
                  <a:gd name="connsiteY12" fmla="*/ 137160 h 619125"/>
                  <a:gd name="connsiteX13" fmla="*/ 500063 w 500062"/>
                  <a:gd name="connsiteY13" fmla="*/ 291465 h 619125"/>
                  <a:gd name="connsiteX14" fmla="*/ 500063 w 500062"/>
                  <a:gd name="connsiteY14" fmla="*/ 325755 h 619125"/>
                  <a:gd name="connsiteX15" fmla="*/ 395288 w 500062"/>
                  <a:gd name="connsiteY15" fmla="*/ 294323 h 619125"/>
                  <a:gd name="connsiteX16" fmla="*/ 357188 w 500062"/>
                  <a:gd name="connsiteY16" fmla="*/ 140970 h 619125"/>
                  <a:gd name="connsiteX17" fmla="*/ 250508 w 500062"/>
                  <a:gd name="connsiteY17" fmla="*/ 86678 h 619125"/>
                  <a:gd name="connsiteX18" fmla="*/ 144780 w 500062"/>
                  <a:gd name="connsiteY18" fmla="*/ 140018 h 619125"/>
                  <a:gd name="connsiteX19" fmla="*/ 105727 w 500062"/>
                  <a:gd name="connsiteY19" fmla="*/ 290513 h 619125"/>
                  <a:gd name="connsiteX20" fmla="*/ 105727 w 500062"/>
                  <a:gd name="connsiteY20" fmla="*/ 325755 h 619125"/>
                  <a:gd name="connsiteX21" fmla="*/ 144780 w 500062"/>
                  <a:gd name="connsiteY21" fmla="*/ 479108 h 619125"/>
                  <a:gd name="connsiteX22" fmla="*/ 252413 w 500062"/>
                  <a:gd name="connsiteY22" fmla="*/ 533400 h 619125"/>
                  <a:gd name="connsiteX23" fmla="*/ 359093 w 500062"/>
                  <a:gd name="connsiteY23" fmla="*/ 480060 h 619125"/>
                  <a:gd name="connsiteX24" fmla="*/ 396240 w 500062"/>
                  <a:gd name="connsiteY24" fmla="*/ 324803 h 619125"/>
                  <a:gd name="connsiteX25" fmla="*/ 396240 w 500062"/>
                  <a:gd name="connsiteY25" fmla="*/ 294323 h 619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00062" h="619125">
                    <a:moveTo>
                      <a:pt x="500063" y="325755"/>
                    </a:moveTo>
                    <a:cubicBezTo>
                      <a:pt x="500063" y="384810"/>
                      <a:pt x="489585" y="436245"/>
                      <a:pt x="469583" y="481013"/>
                    </a:cubicBezTo>
                    <a:cubicBezTo>
                      <a:pt x="449580" y="525780"/>
                      <a:pt x="420053" y="560070"/>
                      <a:pt x="381953" y="583883"/>
                    </a:cubicBezTo>
                    <a:cubicBezTo>
                      <a:pt x="343853" y="607695"/>
                      <a:pt x="300038" y="619125"/>
                      <a:pt x="250508" y="619125"/>
                    </a:cubicBezTo>
                    <a:cubicBezTo>
                      <a:pt x="201930" y="619125"/>
                      <a:pt x="158115" y="606743"/>
                      <a:pt x="120015" y="582930"/>
                    </a:cubicBezTo>
                    <a:cubicBezTo>
                      <a:pt x="81915" y="559118"/>
                      <a:pt x="52388" y="524828"/>
                      <a:pt x="31433" y="481013"/>
                    </a:cubicBezTo>
                    <a:cubicBezTo>
                      <a:pt x="10478" y="437198"/>
                      <a:pt x="0" y="385763"/>
                      <a:pt x="0" y="328613"/>
                    </a:cubicBezTo>
                    <a:lnTo>
                      <a:pt x="0" y="294323"/>
                    </a:lnTo>
                    <a:cubicBezTo>
                      <a:pt x="0" y="235268"/>
                      <a:pt x="10478" y="183833"/>
                      <a:pt x="31433" y="139065"/>
                    </a:cubicBezTo>
                    <a:cubicBezTo>
                      <a:pt x="52388" y="94298"/>
                      <a:pt x="81915" y="60008"/>
                      <a:pt x="120015" y="36195"/>
                    </a:cubicBezTo>
                    <a:cubicBezTo>
                      <a:pt x="158115" y="12383"/>
                      <a:pt x="201930" y="0"/>
                      <a:pt x="250508" y="0"/>
                    </a:cubicBezTo>
                    <a:cubicBezTo>
                      <a:pt x="300038" y="0"/>
                      <a:pt x="342900" y="11430"/>
                      <a:pt x="381000" y="35243"/>
                    </a:cubicBezTo>
                    <a:cubicBezTo>
                      <a:pt x="419100" y="59055"/>
                      <a:pt x="448628" y="92393"/>
                      <a:pt x="468630" y="137160"/>
                    </a:cubicBezTo>
                    <a:cubicBezTo>
                      <a:pt x="489585" y="180975"/>
                      <a:pt x="500063" y="233363"/>
                      <a:pt x="500063" y="291465"/>
                    </a:cubicBezTo>
                    <a:lnTo>
                      <a:pt x="500063" y="325755"/>
                    </a:lnTo>
                    <a:close/>
                    <a:moveTo>
                      <a:pt x="395288" y="294323"/>
                    </a:moveTo>
                    <a:cubicBezTo>
                      <a:pt x="395288" y="227648"/>
                      <a:pt x="382905" y="176213"/>
                      <a:pt x="357188" y="140970"/>
                    </a:cubicBezTo>
                    <a:cubicBezTo>
                      <a:pt x="332423" y="104775"/>
                      <a:pt x="296228" y="86678"/>
                      <a:pt x="250508" y="86678"/>
                    </a:cubicBezTo>
                    <a:cubicBezTo>
                      <a:pt x="204788" y="86678"/>
                      <a:pt x="169545" y="104775"/>
                      <a:pt x="144780" y="140018"/>
                    </a:cubicBezTo>
                    <a:cubicBezTo>
                      <a:pt x="119063" y="175260"/>
                      <a:pt x="106680" y="225743"/>
                      <a:pt x="105727" y="290513"/>
                    </a:cubicBezTo>
                    <a:lnTo>
                      <a:pt x="105727" y="325755"/>
                    </a:lnTo>
                    <a:cubicBezTo>
                      <a:pt x="105727" y="392430"/>
                      <a:pt x="119063" y="442913"/>
                      <a:pt x="144780" y="479108"/>
                    </a:cubicBezTo>
                    <a:cubicBezTo>
                      <a:pt x="170498" y="515303"/>
                      <a:pt x="206693" y="533400"/>
                      <a:pt x="252413" y="533400"/>
                    </a:cubicBezTo>
                    <a:cubicBezTo>
                      <a:pt x="299085" y="533400"/>
                      <a:pt x="334328" y="515303"/>
                      <a:pt x="359093" y="480060"/>
                    </a:cubicBezTo>
                    <a:cubicBezTo>
                      <a:pt x="383858" y="444818"/>
                      <a:pt x="396240" y="393383"/>
                      <a:pt x="396240" y="324803"/>
                    </a:cubicBezTo>
                    <a:lnTo>
                      <a:pt x="396240" y="29432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EA385FEA-B33B-454F-B8BA-874E1A9107D5}"/>
                  </a:ext>
                </a:extLst>
              </p:cNvPr>
              <p:cNvSpPr/>
              <p:nvPr/>
            </p:nvSpPr>
            <p:spPr>
              <a:xfrm>
                <a:off x="5380672" y="3128009"/>
                <a:ext cx="534352" cy="602932"/>
              </a:xfrm>
              <a:custGeom>
                <a:avLst/>
                <a:gdLst>
                  <a:gd name="connsiteX0" fmla="*/ 266700 w 534352"/>
                  <a:gd name="connsiteY0" fmla="*/ 471488 h 602932"/>
                  <a:gd name="connsiteX1" fmla="*/ 420053 w 534352"/>
                  <a:gd name="connsiteY1" fmla="*/ 0 h 602932"/>
                  <a:gd name="connsiteX2" fmla="*/ 534353 w 534352"/>
                  <a:gd name="connsiteY2" fmla="*/ 0 h 602932"/>
                  <a:gd name="connsiteX3" fmla="*/ 317182 w 534352"/>
                  <a:gd name="connsiteY3" fmla="*/ 602933 h 602932"/>
                  <a:gd name="connsiteX4" fmla="*/ 216218 w 534352"/>
                  <a:gd name="connsiteY4" fmla="*/ 602933 h 602932"/>
                  <a:gd name="connsiteX5" fmla="*/ 0 w 534352"/>
                  <a:gd name="connsiteY5" fmla="*/ 0 h 602932"/>
                  <a:gd name="connsiteX6" fmla="*/ 114300 w 534352"/>
                  <a:gd name="connsiteY6" fmla="*/ 0 h 602932"/>
                  <a:gd name="connsiteX7" fmla="*/ 266700 w 534352"/>
                  <a:gd name="connsiteY7" fmla="*/ 471488 h 602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4352" h="602932">
                    <a:moveTo>
                      <a:pt x="266700" y="471488"/>
                    </a:moveTo>
                    <a:lnTo>
                      <a:pt x="420053" y="0"/>
                    </a:lnTo>
                    <a:lnTo>
                      <a:pt x="534353" y="0"/>
                    </a:lnTo>
                    <a:lnTo>
                      <a:pt x="317182" y="602933"/>
                    </a:lnTo>
                    <a:lnTo>
                      <a:pt x="216218" y="602933"/>
                    </a:lnTo>
                    <a:lnTo>
                      <a:pt x="0" y="0"/>
                    </a:lnTo>
                    <a:lnTo>
                      <a:pt x="114300" y="0"/>
                    </a:lnTo>
                    <a:lnTo>
                      <a:pt x="266700" y="47148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62CF535A-6246-4CEB-848D-5199AA3BD71D}"/>
                  </a:ext>
                </a:extLst>
              </p:cNvPr>
              <p:cNvSpPr/>
              <p:nvPr/>
            </p:nvSpPr>
            <p:spPr>
              <a:xfrm>
                <a:off x="5989320" y="3128009"/>
                <a:ext cx="104775" cy="601979"/>
              </a:xfrm>
              <a:custGeom>
                <a:avLst/>
                <a:gdLst>
                  <a:gd name="connsiteX0" fmla="*/ 104775 w 104775"/>
                  <a:gd name="connsiteY0" fmla="*/ 601980 h 601979"/>
                  <a:gd name="connsiteX1" fmla="*/ 0 w 104775"/>
                  <a:gd name="connsiteY1" fmla="*/ 601980 h 601979"/>
                  <a:gd name="connsiteX2" fmla="*/ 0 w 104775"/>
                  <a:gd name="connsiteY2" fmla="*/ 0 h 601979"/>
                  <a:gd name="connsiteX3" fmla="*/ 104775 w 104775"/>
                  <a:gd name="connsiteY3" fmla="*/ 0 h 601979"/>
                  <a:gd name="connsiteX4" fmla="*/ 104775 w 104775"/>
                  <a:gd name="connsiteY4" fmla="*/ 601980 h 601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" h="601979">
                    <a:moveTo>
                      <a:pt x="104775" y="601980"/>
                    </a:moveTo>
                    <a:lnTo>
                      <a:pt x="0" y="601980"/>
                    </a:lnTo>
                    <a:lnTo>
                      <a:pt x="0" y="0"/>
                    </a:lnTo>
                    <a:lnTo>
                      <a:pt x="104775" y="0"/>
                    </a:lnTo>
                    <a:lnTo>
                      <a:pt x="104775" y="60198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868F0451-7CB4-4EFE-B5D6-9F6BBA16D8A4}"/>
                  </a:ext>
                </a:extLst>
              </p:cNvPr>
              <p:cNvSpPr/>
              <p:nvPr/>
            </p:nvSpPr>
            <p:spPr>
              <a:xfrm>
                <a:off x="6222682" y="3128009"/>
                <a:ext cx="450532" cy="601979"/>
              </a:xfrm>
              <a:custGeom>
                <a:avLst/>
                <a:gdLst>
                  <a:gd name="connsiteX0" fmla="*/ 0 w 450532"/>
                  <a:gd name="connsiteY0" fmla="*/ 601980 h 601979"/>
                  <a:gd name="connsiteX1" fmla="*/ 0 w 450532"/>
                  <a:gd name="connsiteY1" fmla="*/ 0 h 601979"/>
                  <a:gd name="connsiteX2" fmla="*/ 178117 w 450532"/>
                  <a:gd name="connsiteY2" fmla="*/ 0 h 601979"/>
                  <a:gd name="connsiteX3" fmla="*/ 320040 w 450532"/>
                  <a:gd name="connsiteY3" fmla="*/ 35243 h 601979"/>
                  <a:gd name="connsiteX4" fmla="*/ 416242 w 450532"/>
                  <a:gd name="connsiteY4" fmla="*/ 136208 h 601979"/>
                  <a:gd name="connsiteX5" fmla="*/ 450533 w 450532"/>
                  <a:gd name="connsiteY5" fmla="*/ 285750 h 601979"/>
                  <a:gd name="connsiteX6" fmla="*/ 450533 w 450532"/>
                  <a:gd name="connsiteY6" fmla="*/ 316230 h 601979"/>
                  <a:gd name="connsiteX7" fmla="*/ 416242 w 450532"/>
                  <a:gd name="connsiteY7" fmla="*/ 466725 h 601979"/>
                  <a:gd name="connsiteX8" fmla="*/ 319088 w 450532"/>
                  <a:gd name="connsiteY8" fmla="*/ 566738 h 601979"/>
                  <a:gd name="connsiteX9" fmla="*/ 174308 w 450532"/>
                  <a:gd name="connsiteY9" fmla="*/ 601980 h 601979"/>
                  <a:gd name="connsiteX10" fmla="*/ 0 w 450532"/>
                  <a:gd name="connsiteY10" fmla="*/ 601980 h 601979"/>
                  <a:gd name="connsiteX11" fmla="*/ 104775 w 450532"/>
                  <a:gd name="connsiteY11" fmla="*/ 83820 h 601979"/>
                  <a:gd name="connsiteX12" fmla="*/ 104775 w 450532"/>
                  <a:gd name="connsiteY12" fmla="*/ 518160 h 601979"/>
                  <a:gd name="connsiteX13" fmla="*/ 173355 w 450532"/>
                  <a:gd name="connsiteY13" fmla="*/ 518160 h 601979"/>
                  <a:gd name="connsiteX14" fmla="*/ 300038 w 450532"/>
                  <a:gd name="connsiteY14" fmla="*/ 466725 h 601979"/>
                  <a:gd name="connsiteX15" fmla="*/ 344805 w 450532"/>
                  <a:gd name="connsiteY15" fmla="*/ 319088 h 601979"/>
                  <a:gd name="connsiteX16" fmla="*/ 344805 w 450532"/>
                  <a:gd name="connsiteY16" fmla="*/ 285750 h 601979"/>
                  <a:gd name="connsiteX17" fmla="*/ 301942 w 450532"/>
                  <a:gd name="connsiteY17" fmla="*/ 136208 h 601979"/>
                  <a:gd name="connsiteX18" fmla="*/ 178117 w 450532"/>
                  <a:gd name="connsiteY18" fmla="*/ 84773 h 601979"/>
                  <a:gd name="connsiteX19" fmla="*/ 104775 w 450532"/>
                  <a:gd name="connsiteY19" fmla="*/ 84773 h 601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50532" h="601979">
                    <a:moveTo>
                      <a:pt x="0" y="601980"/>
                    </a:moveTo>
                    <a:lnTo>
                      <a:pt x="0" y="0"/>
                    </a:lnTo>
                    <a:lnTo>
                      <a:pt x="178117" y="0"/>
                    </a:lnTo>
                    <a:cubicBezTo>
                      <a:pt x="231458" y="0"/>
                      <a:pt x="279083" y="11430"/>
                      <a:pt x="320040" y="35243"/>
                    </a:cubicBezTo>
                    <a:cubicBezTo>
                      <a:pt x="360997" y="59055"/>
                      <a:pt x="393383" y="92393"/>
                      <a:pt x="416242" y="136208"/>
                    </a:cubicBezTo>
                    <a:cubicBezTo>
                      <a:pt x="439102" y="180023"/>
                      <a:pt x="450533" y="229553"/>
                      <a:pt x="450533" y="285750"/>
                    </a:cubicBezTo>
                    <a:lnTo>
                      <a:pt x="450533" y="316230"/>
                    </a:lnTo>
                    <a:cubicBezTo>
                      <a:pt x="450533" y="373380"/>
                      <a:pt x="439102" y="423863"/>
                      <a:pt x="416242" y="466725"/>
                    </a:cubicBezTo>
                    <a:cubicBezTo>
                      <a:pt x="393383" y="509588"/>
                      <a:pt x="360997" y="543878"/>
                      <a:pt x="319088" y="566738"/>
                    </a:cubicBezTo>
                    <a:cubicBezTo>
                      <a:pt x="277177" y="590550"/>
                      <a:pt x="228600" y="601980"/>
                      <a:pt x="174308" y="601980"/>
                    </a:cubicBezTo>
                    <a:lnTo>
                      <a:pt x="0" y="601980"/>
                    </a:lnTo>
                    <a:close/>
                    <a:moveTo>
                      <a:pt x="104775" y="83820"/>
                    </a:moveTo>
                    <a:lnTo>
                      <a:pt x="104775" y="518160"/>
                    </a:lnTo>
                    <a:lnTo>
                      <a:pt x="173355" y="518160"/>
                    </a:lnTo>
                    <a:cubicBezTo>
                      <a:pt x="228600" y="518160"/>
                      <a:pt x="270510" y="501015"/>
                      <a:pt x="300038" y="466725"/>
                    </a:cubicBezTo>
                    <a:cubicBezTo>
                      <a:pt x="329565" y="432435"/>
                      <a:pt x="344805" y="382905"/>
                      <a:pt x="344805" y="319088"/>
                    </a:cubicBezTo>
                    <a:lnTo>
                      <a:pt x="344805" y="285750"/>
                    </a:lnTo>
                    <a:cubicBezTo>
                      <a:pt x="344805" y="220028"/>
                      <a:pt x="330517" y="170498"/>
                      <a:pt x="301942" y="136208"/>
                    </a:cubicBezTo>
                    <a:cubicBezTo>
                      <a:pt x="273367" y="101918"/>
                      <a:pt x="232410" y="84773"/>
                      <a:pt x="178117" y="84773"/>
                    </a:cubicBezTo>
                    <a:lnTo>
                      <a:pt x="104775" y="847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A811A126-ADC6-492C-A271-19C3E2387E04}"/>
                  </a:ext>
                </a:extLst>
              </p:cNvPr>
              <p:cNvSpPr/>
              <p:nvPr/>
            </p:nvSpPr>
            <p:spPr>
              <a:xfrm>
                <a:off x="6744652" y="3433762"/>
                <a:ext cx="217169" cy="80962"/>
              </a:xfrm>
              <a:custGeom>
                <a:avLst/>
                <a:gdLst>
                  <a:gd name="connsiteX0" fmla="*/ 217170 w 217169"/>
                  <a:gd name="connsiteY0" fmla="*/ 80963 h 80962"/>
                  <a:gd name="connsiteX1" fmla="*/ 0 w 217169"/>
                  <a:gd name="connsiteY1" fmla="*/ 80963 h 80962"/>
                  <a:gd name="connsiteX2" fmla="*/ 0 w 217169"/>
                  <a:gd name="connsiteY2" fmla="*/ 0 h 80962"/>
                  <a:gd name="connsiteX3" fmla="*/ 217170 w 217169"/>
                  <a:gd name="connsiteY3" fmla="*/ 0 h 80962"/>
                  <a:gd name="connsiteX4" fmla="*/ 217170 w 217169"/>
                  <a:gd name="connsiteY4" fmla="*/ 80963 h 80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169" h="80962">
                    <a:moveTo>
                      <a:pt x="217170" y="80963"/>
                    </a:moveTo>
                    <a:lnTo>
                      <a:pt x="0" y="80963"/>
                    </a:lnTo>
                    <a:lnTo>
                      <a:pt x="0" y="0"/>
                    </a:lnTo>
                    <a:lnTo>
                      <a:pt x="217170" y="0"/>
                    </a:lnTo>
                    <a:lnTo>
                      <a:pt x="217170" y="8096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6F03C845-0DA1-44B3-9FF7-4D8B77E3A941}"/>
                  </a:ext>
                </a:extLst>
              </p:cNvPr>
              <p:cNvSpPr/>
              <p:nvPr/>
            </p:nvSpPr>
            <p:spPr>
              <a:xfrm>
                <a:off x="7062787" y="3125152"/>
                <a:ext cx="247650" cy="604837"/>
              </a:xfrm>
              <a:custGeom>
                <a:avLst/>
                <a:gdLst>
                  <a:gd name="connsiteX0" fmla="*/ 247650 w 247650"/>
                  <a:gd name="connsiteY0" fmla="*/ 604838 h 604837"/>
                  <a:gd name="connsiteX1" fmla="*/ 147638 w 247650"/>
                  <a:gd name="connsiteY1" fmla="*/ 604838 h 604837"/>
                  <a:gd name="connsiteX2" fmla="*/ 147638 w 247650"/>
                  <a:gd name="connsiteY2" fmla="*/ 120968 h 604837"/>
                  <a:gd name="connsiteX3" fmla="*/ 0 w 247650"/>
                  <a:gd name="connsiteY3" fmla="*/ 171450 h 604837"/>
                  <a:gd name="connsiteX4" fmla="*/ 0 w 247650"/>
                  <a:gd name="connsiteY4" fmla="*/ 86678 h 604837"/>
                  <a:gd name="connsiteX5" fmla="*/ 235268 w 247650"/>
                  <a:gd name="connsiteY5" fmla="*/ 0 h 604837"/>
                  <a:gd name="connsiteX6" fmla="*/ 247650 w 247650"/>
                  <a:gd name="connsiteY6" fmla="*/ 0 h 604837"/>
                  <a:gd name="connsiteX7" fmla="*/ 247650 w 247650"/>
                  <a:gd name="connsiteY7" fmla="*/ 604838 h 604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7650" h="604837">
                    <a:moveTo>
                      <a:pt x="247650" y="604838"/>
                    </a:moveTo>
                    <a:lnTo>
                      <a:pt x="147638" y="604838"/>
                    </a:lnTo>
                    <a:lnTo>
                      <a:pt x="147638" y="120968"/>
                    </a:lnTo>
                    <a:lnTo>
                      <a:pt x="0" y="171450"/>
                    </a:lnTo>
                    <a:lnTo>
                      <a:pt x="0" y="86678"/>
                    </a:lnTo>
                    <a:lnTo>
                      <a:pt x="235268" y="0"/>
                    </a:lnTo>
                    <a:lnTo>
                      <a:pt x="247650" y="0"/>
                    </a:lnTo>
                    <a:lnTo>
                      <a:pt x="247650" y="60483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CAA2CB58-AA35-4CDB-9C4A-9006BF0B2C6C}"/>
                  </a:ext>
                </a:extLst>
              </p:cNvPr>
              <p:cNvSpPr/>
              <p:nvPr/>
            </p:nvSpPr>
            <p:spPr>
              <a:xfrm>
                <a:off x="7513319" y="3120389"/>
                <a:ext cx="393382" cy="613409"/>
              </a:xfrm>
              <a:custGeom>
                <a:avLst/>
                <a:gdLst>
                  <a:gd name="connsiteX0" fmla="*/ 292418 w 393382"/>
                  <a:gd name="connsiteY0" fmla="*/ 358140 h 613409"/>
                  <a:gd name="connsiteX1" fmla="*/ 174308 w 393382"/>
                  <a:gd name="connsiteY1" fmla="*/ 411480 h 613409"/>
                  <a:gd name="connsiteX2" fmla="*/ 47625 w 393382"/>
                  <a:gd name="connsiteY2" fmla="*/ 356235 h 613409"/>
                  <a:gd name="connsiteX3" fmla="*/ 0 w 393382"/>
                  <a:gd name="connsiteY3" fmla="*/ 209550 h 613409"/>
                  <a:gd name="connsiteX4" fmla="*/ 23813 w 393382"/>
                  <a:gd name="connsiteY4" fmla="*/ 101918 h 613409"/>
                  <a:gd name="connsiteX5" fmla="*/ 92393 w 393382"/>
                  <a:gd name="connsiteY5" fmla="*/ 26670 h 613409"/>
                  <a:gd name="connsiteX6" fmla="*/ 195263 w 393382"/>
                  <a:gd name="connsiteY6" fmla="*/ 0 h 613409"/>
                  <a:gd name="connsiteX7" fmla="*/ 340043 w 393382"/>
                  <a:gd name="connsiteY7" fmla="*/ 67628 h 613409"/>
                  <a:gd name="connsiteX8" fmla="*/ 393383 w 393382"/>
                  <a:gd name="connsiteY8" fmla="*/ 249555 h 613409"/>
                  <a:gd name="connsiteX9" fmla="*/ 393383 w 393382"/>
                  <a:gd name="connsiteY9" fmla="*/ 278130 h 613409"/>
                  <a:gd name="connsiteX10" fmla="*/ 320040 w 393382"/>
                  <a:gd name="connsiteY10" fmla="*/ 526733 h 613409"/>
                  <a:gd name="connsiteX11" fmla="*/ 100013 w 393382"/>
                  <a:gd name="connsiteY11" fmla="*/ 613410 h 613409"/>
                  <a:gd name="connsiteX12" fmla="*/ 87630 w 393382"/>
                  <a:gd name="connsiteY12" fmla="*/ 613410 h 613409"/>
                  <a:gd name="connsiteX13" fmla="*/ 87630 w 393382"/>
                  <a:gd name="connsiteY13" fmla="*/ 530543 h 613409"/>
                  <a:gd name="connsiteX14" fmla="*/ 101918 w 393382"/>
                  <a:gd name="connsiteY14" fmla="*/ 530543 h 613409"/>
                  <a:gd name="connsiteX15" fmla="*/ 238125 w 393382"/>
                  <a:gd name="connsiteY15" fmla="*/ 487680 h 613409"/>
                  <a:gd name="connsiteX16" fmla="*/ 292418 w 393382"/>
                  <a:gd name="connsiteY16" fmla="*/ 358140 h 613409"/>
                  <a:gd name="connsiteX17" fmla="*/ 195263 w 393382"/>
                  <a:gd name="connsiteY17" fmla="*/ 332423 h 613409"/>
                  <a:gd name="connsiteX18" fmla="*/ 252413 w 393382"/>
                  <a:gd name="connsiteY18" fmla="*/ 315278 h 613409"/>
                  <a:gd name="connsiteX19" fmla="*/ 293370 w 393382"/>
                  <a:gd name="connsiteY19" fmla="*/ 267653 h 613409"/>
                  <a:gd name="connsiteX20" fmla="*/ 293370 w 393382"/>
                  <a:gd name="connsiteY20" fmla="*/ 227648 h 613409"/>
                  <a:gd name="connsiteX21" fmla="*/ 265748 w 393382"/>
                  <a:gd name="connsiteY21" fmla="*/ 120015 h 613409"/>
                  <a:gd name="connsiteX22" fmla="*/ 195263 w 393382"/>
                  <a:gd name="connsiteY22" fmla="*/ 79058 h 613409"/>
                  <a:gd name="connsiteX23" fmla="*/ 125730 w 393382"/>
                  <a:gd name="connsiteY23" fmla="*/ 115253 h 613409"/>
                  <a:gd name="connsiteX24" fmla="*/ 100013 w 393382"/>
                  <a:gd name="connsiteY24" fmla="*/ 205740 h 613409"/>
                  <a:gd name="connsiteX25" fmla="*/ 125730 w 393382"/>
                  <a:gd name="connsiteY25" fmla="*/ 297180 h 613409"/>
                  <a:gd name="connsiteX26" fmla="*/ 195263 w 393382"/>
                  <a:gd name="connsiteY26" fmla="*/ 332423 h 613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93382" h="613409">
                    <a:moveTo>
                      <a:pt x="292418" y="358140"/>
                    </a:moveTo>
                    <a:cubicBezTo>
                      <a:pt x="259080" y="393383"/>
                      <a:pt x="219075" y="411480"/>
                      <a:pt x="174308" y="411480"/>
                    </a:cubicBezTo>
                    <a:cubicBezTo>
                      <a:pt x="120968" y="411480"/>
                      <a:pt x="79058" y="393383"/>
                      <a:pt x="47625" y="356235"/>
                    </a:cubicBezTo>
                    <a:cubicBezTo>
                      <a:pt x="16193" y="319088"/>
                      <a:pt x="0" y="270510"/>
                      <a:pt x="0" y="209550"/>
                    </a:cubicBezTo>
                    <a:cubicBezTo>
                      <a:pt x="0" y="169545"/>
                      <a:pt x="7620" y="133350"/>
                      <a:pt x="23813" y="101918"/>
                    </a:cubicBezTo>
                    <a:cubicBezTo>
                      <a:pt x="40005" y="69533"/>
                      <a:pt x="62865" y="44768"/>
                      <a:pt x="92393" y="26670"/>
                    </a:cubicBezTo>
                    <a:cubicBezTo>
                      <a:pt x="121920" y="8573"/>
                      <a:pt x="156210" y="0"/>
                      <a:pt x="195263" y="0"/>
                    </a:cubicBezTo>
                    <a:cubicBezTo>
                      <a:pt x="256223" y="0"/>
                      <a:pt x="303848" y="22860"/>
                      <a:pt x="340043" y="67628"/>
                    </a:cubicBezTo>
                    <a:cubicBezTo>
                      <a:pt x="375285" y="113348"/>
                      <a:pt x="393383" y="173355"/>
                      <a:pt x="393383" y="249555"/>
                    </a:cubicBezTo>
                    <a:lnTo>
                      <a:pt x="393383" y="278130"/>
                    </a:lnTo>
                    <a:cubicBezTo>
                      <a:pt x="393383" y="386715"/>
                      <a:pt x="368618" y="469583"/>
                      <a:pt x="320040" y="526733"/>
                    </a:cubicBezTo>
                    <a:cubicBezTo>
                      <a:pt x="270510" y="583883"/>
                      <a:pt x="198120" y="612458"/>
                      <a:pt x="100013" y="613410"/>
                    </a:cubicBezTo>
                    <a:lnTo>
                      <a:pt x="87630" y="613410"/>
                    </a:lnTo>
                    <a:lnTo>
                      <a:pt x="87630" y="530543"/>
                    </a:lnTo>
                    <a:lnTo>
                      <a:pt x="101918" y="530543"/>
                    </a:lnTo>
                    <a:cubicBezTo>
                      <a:pt x="160973" y="529590"/>
                      <a:pt x="206693" y="515303"/>
                      <a:pt x="238125" y="487680"/>
                    </a:cubicBezTo>
                    <a:cubicBezTo>
                      <a:pt x="270510" y="459105"/>
                      <a:pt x="288608" y="416243"/>
                      <a:pt x="292418" y="358140"/>
                    </a:cubicBezTo>
                    <a:close/>
                    <a:moveTo>
                      <a:pt x="195263" y="332423"/>
                    </a:moveTo>
                    <a:cubicBezTo>
                      <a:pt x="215265" y="332423"/>
                      <a:pt x="234315" y="326708"/>
                      <a:pt x="252413" y="315278"/>
                    </a:cubicBezTo>
                    <a:cubicBezTo>
                      <a:pt x="270510" y="303848"/>
                      <a:pt x="283845" y="287655"/>
                      <a:pt x="293370" y="267653"/>
                    </a:cubicBezTo>
                    <a:lnTo>
                      <a:pt x="293370" y="227648"/>
                    </a:lnTo>
                    <a:cubicBezTo>
                      <a:pt x="293370" y="182880"/>
                      <a:pt x="283845" y="147638"/>
                      <a:pt x="265748" y="120015"/>
                    </a:cubicBezTo>
                    <a:cubicBezTo>
                      <a:pt x="247650" y="93345"/>
                      <a:pt x="223838" y="79058"/>
                      <a:pt x="195263" y="79058"/>
                    </a:cubicBezTo>
                    <a:cubicBezTo>
                      <a:pt x="166688" y="79058"/>
                      <a:pt x="142875" y="91440"/>
                      <a:pt x="125730" y="115253"/>
                    </a:cubicBezTo>
                    <a:cubicBezTo>
                      <a:pt x="108585" y="139065"/>
                      <a:pt x="100013" y="169545"/>
                      <a:pt x="100013" y="205740"/>
                    </a:cubicBezTo>
                    <a:cubicBezTo>
                      <a:pt x="100013" y="243840"/>
                      <a:pt x="108585" y="274320"/>
                      <a:pt x="125730" y="297180"/>
                    </a:cubicBezTo>
                    <a:cubicBezTo>
                      <a:pt x="142875" y="320040"/>
                      <a:pt x="166688" y="332423"/>
                      <a:pt x="195263" y="3324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91235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2F564202-A98F-44AB-900C-105E7656B5DF}"/>
              </a:ext>
            </a:extLst>
          </p:cNvPr>
          <p:cNvSpPr/>
          <p:nvPr/>
        </p:nvSpPr>
        <p:spPr>
          <a:xfrm>
            <a:off x="5399674" y="1049195"/>
            <a:ext cx="6245995" cy="1935166"/>
          </a:xfrm>
          <a:prstGeom prst="roundRect">
            <a:avLst>
              <a:gd name="adj" fmla="val 3737"/>
            </a:avLst>
          </a:prstGeom>
          <a:solidFill>
            <a:schemeClr val="accent6"/>
          </a:solidFill>
          <a:ln>
            <a:noFill/>
          </a:ln>
          <a:effectLst>
            <a:outerShdw blurRad="50800" dist="12700" dir="5400000" algn="ctr" rotWithShape="0">
              <a:srgbClr val="000104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76789AD-430A-4940-8A4C-66505DCF8B16}"/>
              </a:ext>
            </a:extLst>
          </p:cNvPr>
          <p:cNvSpPr/>
          <p:nvPr/>
        </p:nvSpPr>
        <p:spPr>
          <a:xfrm>
            <a:off x="546331" y="990408"/>
            <a:ext cx="4603482" cy="2305617"/>
          </a:xfrm>
          <a:prstGeom prst="roundRect">
            <a:avLst>
              <a:gd name="adj" fmla="val 3737"/>
            </a:avLst>
          </a:prstGeom>
          <a:solidFill>
            <a:schemeClr val="bg1"/>
          </a:solidFill>
          <a:ln>
            <a:noFill/>
          </a:ln>
          <a:effectLst>
            <a:outerShdw blurRad="50800" dist="12700" dir="5400000" algn="ctr" rotWithShape="0">
              <a:srgbClr val="000104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851B48D-28F3-4055-B84E-C9CCF30995E5}"/>
              </a:ext>
            </a:extLst>
          </p:cNvPr>
          <p:cNvSpPr/>
          <p:nvPr/>
        </p:nvSpPr>
        <p:spPr>
          <a:xfrm>
            <a:off x="546331" y="3495645"/>
            <a:ext cx="4603482" cy="2844195"/>
          </a:xfrm>
          <a:prstGeom prst="roundRect">
            <a:avLst>
              <a:gd name="adj" fmla="val 3737"/>
            </a:avLst>
          </a:prstGeom>
          <a:solidFill>
            <a:schemeClr val="bg1"/>
          </a:solidFill>
          <a:ln>
            <a:noFill/>
          </a:ln>
          <a:effectLst>
            <a:outerShdw blurRad="50800" dist="12700" dir="5400000" algn="ctr" rotWithShape="0">
              <a:srgbClr val="000104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C16F471-CFC2-4809-8DE1-3E2CB6183F9C}"/>
              </a:ext>
            </a:extLst>
          </p:cNvPr>
          <p:cNvSpPr/>
          <p:nvPr/>
        </p:nvSpPr>
        <p:spPr>
          <a:xfrm>
            <a:off x="5399674" y="3163608"/>
            <a:ext cx="6245995" cy="3176233"/>
          </a:xfrm>
          <a:prstGeom prst="roundRect">
            <a:avLst>
              <a:gd name="adj" fmla="val 3737"/>
            </a:avLst>
          </a:prstGeom>
          <a:solidFill>
            <a:schemeClr val="bg1"/>
          </a:solidFill>
          <a:ln>
            <a:noFill/>
          </a:ln>
          <a:effectLst>
            <a:outerShdw blurRad="50800" dist="12700" dir="5400000" algn="ctr" rotWithShape="0">
              <a:srgbClr val="000104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97B652-0872-42ED-863F-41067A8B1336}"/>
              </a:ext>
            </a:extLst>
          </p:cNvPr>
          <p:cNvSpPr txBox="1"/>
          <p:nvPr/>
        </p:nvSpPr>
        <p:spPr>
          <a:xfrm>
            <a:off x="2293832" y="193296"/>
            <a:ext cx="6588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alpha val="32000"/>
                  </a:schemeClr>
                </a:solidFill>
                <a:latin typeface="Montserrat" panose="020B0604020202020204" charset="0"/>
              </a:rPr>
              <a:t>Critical indicators </a:t>
            </a:r>
            <a:r>
              <a:rPr lang="en-US" dirty="0">
                <a:solidFill>
                  <a:schemeClr val="tx2">
                    <a:alpha val="32000"/>
                  </a:schemeClr>
                </a:solidFill>
                <a:latin typeface="Montserrat" panose="020B0604020202020204" charset="0"/>
              </a:rPr>
              <a:t>of the impact of COVID-19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9BC11BF-6871-49EF-BC3D-EE9794222EAD}"/>
              </a:ext>
            </a:extLst>
          </p:cNvPr>
          <p:cNvSpPr txBox="1"/>
          <p:nvPr/>
        </p:nvSpPr>
        <p:spPr>
          <a:xfrm>
            <a:off x="5569830" y="1205220"/>
            <a:ext cx="35487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BFCFD"/>
                </a:solidFill>
                <a:latin typeface="Montserrat Medium" panose="020B0604020202020204" charset="0"/>
              </a:rPr>
              <a:t>School restart dates </a:t>
            </a:r>
            <a:r>
              <a:rPr lang="en-US" sz="1000" dirty="0">
                <a:solidFill>
                  <a:srgbClr val="FBFCFD"/>
                </a:solidFill>
                <a:latin typeface="Montserrat" panose="00000500000000000000" pitchFamily="2" charset="0"/>
              </a:rPr>
              <a:t>(number of provinces)</a:t>
            </a:r>
            <a:endParaRPr lang="en-US" sz="1200" dirty="0">
              <a:solidFill>
                <a:srgbClr val="FBFCFD"/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93" name="Chart 92">
            <a:extLst>
              <a:ext uri="{FF2B5EF4-FFF2-40B4-BE49-F238E27FC236}">
                <a16:creationId xmlns:a16="http://schemas.microsoft.com/office/drawing/2014/main" id="{B4696B82-EF9D-4E47-9C03-157A4685B9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6574560"/>
              </p:ext>
            </p:extLst>
          </p:nvPr>
        </p:nvGraphicFramePr>
        <p:xfrm>
          <a:off x="5554486" y="3813921"/>
          <a:ext cx="5936370" cy="2381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4" name="TextBox 93">
            <a:extLst>
              <a:ext uri="{FF2B5EF4-FFF2-40B4-BE49-F238E27FC236}">
                <a16:creationId xmlns:a16="http://schemas.microsoft.com/office/drawing/2014/main" id="{4FE15F32-A1A5-437A-80F5-752FDA35ED08}"/>
              </a:ext>
            </a:extLst>
          </p:cNvPr>
          <p:cNvSpPr txBox="1"/>
          <p:nvPr/>
        </p:nvSpPr>
        <p:spPr>
          <a:xfrm>
            <a:off x="5517173" y="3350265"/>
            <a:ext cx="5579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ontserrat Medium" panose="020B0604020202020204" charset="0"/>
              </a:rPr>
              <a:t>Automobile-trac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A4E1D8E-A534-447B-98B2-9EADA33E3D8C}"/>
              </a:ext>
            </a:extLst>
          </p:cNvPr>
          <p:cNvSpPr txBox="1"/>
          <p:nvPr/>
        </p:nvSpPr>
        <p:spPr>
          <a:xfrm>
            <a:off x="728439" y="1205220"/>
            <a:ext cx="3970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ontserrat Medium" panose="020B0604020202020204" charset="0"/>
              </a:rPr>
              <a:t>Impact on Chinese consumers’ </a:t>
            </a:r>
            <a:r>
              <a:rPr lang="en-US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ontserrat Medium" panose="020B0604020202020204" charset="0"/>
              </a:rPr>
              <a:t>condence</a:t>
            </a:r>
            <a:endParaRPr lang="en-US" sz="1200" b="1" dirty="0">
              <a:solidFill>
                <a:schemeClr val="tx2">
                  <a:lumMod val="60000"/>
                  <a:lumOff val="40000"/>
                </a:schemeClr>
              </a:solidFill>
              <a:latin typeface="Montserrat Medium" panose="020B060402020202020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5CEB9ED-0BA2-49E2-9210-2AD6FC6A0898}"/>
              </a:ext>
            </a:extLst>
          </p:cNvPr>
          <p:cNvSpPr txBox="1"/>
          <p:nvPr/>
        </p:nvSpPr>
        <p:spPr>
          <a:xfrm>
            <a:off x="728439" y="1962081"/>
            <a:ext cx="1165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6"/>
                </a:solidFill>
                <a:latin typeface="Montserrat Black" panose="00000A00000000000000" pitchFamily="2" charset="0"/>
              </a:rPr>
              <a:t>EARLY Q2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E60A168-85AA-4E59-A6C2-BC4B7BF6B904}"/>
              </a:ext>
            </a:extLst>
          </p:cNvPr>
          <p:cNvSpPr txBox="1"/>
          <p:nvPr/>
        </p:nvSpPr>
        <p:spPr>
          <a:xfrm>
            <a:off x="728438" y="1473046"/>
            <a:ext cx="38984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tx2"/>
                </a:solidFill>
                <a:latin typeface="Montserrat" panose="00000500000000000000" pitchFamily="2" charset="0"/>
              </a:rPr>
              <a:t>Question</a:t>
            </a:r>
            <a:r>
              <a:rPr lang="en-US" sz="1050" dirty="0">
                <a:solidFill>
                  <a:schemeClr val="tx2"/>
                </a:solidFill>
                <a:latin typeface="Montserrat" panose="00000500000000000000" pitchFamily="2" charset="0"/>
              </a:rPr>
              <a:t>: How quickly will Chinese consumer</a:t>
            </a:r>
          </a:p>
          <a:p>
            <a:r>
              <a:rPr lang="en-US" sz="1050" dirty="0">
                <a:solidFill>
                  <a:schemeClr val="tx2"/>
                </a:solidFill>
                <a:latin typeface="Montserrat" panose="00000500000000000000" pitchFamily="2" charset="0"/>
              </a:rPr>
              <a:t>condense and purchasing activity return?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1B04AA07-730D-4357-9913-5E430600A12A}"/>
              </a:ext>
            </a:extLst>
          </p:cNvPr>
          <p:cNvSpPr txBox="1"/>
          <p:nvPr/>
        </p:nvSpPr>
        <p:spPr>
          <a:xfrm>
            <a:off x="728439" y="2280913"/>
            <a:ext cx="4267586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2"/>
                </a:solidFill>
                <a:latin typeface="Montserrat" panose="00000500000000000000" pitchFamily="2" charset="0"/>
              </a:rPr>
              <a:t>Lags behind economic restart but has proved resilient </a:t>
            </a:r>
            <a:br>
              <a:rPr lang="en-US" sz="1050" dirty="0">
                <a:solidFill>
                  <a:schemeClr val="tx2"/>
                </a:solidFill>
                <a:latin typeface="Montserrat" panose="00000500000000000000" pitchFamily="2" charset="0"/>
              </a:rPr>
            </a:br>
            <a:r>
              <a:rPr lang="en-US" sz="1050" dirty="0">
                <a:solidFill>
                  <a:schemeClr val="tx2"/>
                </a:solidFill>
                <a:latin typeface="Montserrat" panose="00000500000000000000" pitchFamily="2" charset="0"/>
              </a:rPr>
              <a:t>(</a:t>
            </a:r>
            <a:r>
              <a:rPr lang="en-US" sz="1050" dirty="0" err="1">
                <a:solidFill>
                  <a:schemeClr val="tx2"/>
                </a:solidFill>
                <a:latin typeface="Montserrat" panose="00000500000000000000" pitchFamily="2" charset="0"/>
              </a:rPr>
              <a:t>eg</a:t>
            </a:r>
            <a:r>
              <a:rPr lang="en-US" sz="1050" dirty="0">
                <a:solidFill>
                  <a:schemeClr val="tx2"/>
                </a:solidFill>
                <a:latin typeface="Montserrat" panose="00000500000000000000" pitchFamily="2" charset="0"/>
              </a:rPr>
              <a:t>, online boom).</a:t>
            </a:r>
            <a:br>
              <a:rPr lang="en-US" sz="1050" dirty="0">
                <a:solidFill>
                  <a:schemeClr val="tx2"/>
                </a:solidFill>
                <a:latin typeface="Montserrat" panose="00000500000000000000" pitchFamily="2" charset="0"/>
              </a:rPr>
            </a:br>
            <a:endParaRPr lang="en-US" sz="500" dirty="0">
              <a:solidFill>
                <a:schemeClr val="tx2"/>
              </a:solidFill>
              <a:latin typeface="Montserrat" panose="000005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2"/>
                </a:solidFill>
                <a:latin typeface="Montserrat" panose="00000500000000000000" pitchFamily="2" charset="0"/>
              </a:rPr>
              <a:t>Certain sectors (</a:t>
            </a:r>
            <a:r>
              <a:rPr lang="en-US" sz="1050" dirty="0" err="1">
                <a:solidFill>
                  <a:schemeClr val="tx2"/>
                </a:solidFill>
                <a:latin typeface="Montserrat" panose="00000500000000000000" pitchFamily="2" charset="0"/>
              </a:rPr>
              <a:t>eg</a:t>
            </a:r>
            <a:r>
              <a:rPr lang="en-US" sz="1050" dirty="0">
                <a:solidFill>
                  <a:schemeClr val="tx2"/>
                </a:solidFill>
                <a:latin typeface="Montserrat" panose="00000500000000000000" pitchFamily="2" charset="0"/>
              </a:rPr>
              <a:t>, tourism, hospitality) will b Affected well into Q2 or longer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C721E041-FD62-4B5B-AE4A-EA9D62FCF340}"/>
              </a:ext>
            </a:extLst>
          </p:cNvPr>
          <p:cNvSpPr txBox="1"/>
          <p:nvPr/>
        </p:nvSpPr>
        <p:spPr>
          <a:xfrm>
            <a:off x="763247" y="3689938"/>
            <a:ext cx="36030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ontserrat Medium" panose="020B0604020202020204" charset="0"/>
              </a:rPr>
              <a:t>Example consumer-behavior Metrics</a:t>
            </a:r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2FEA9B8A-0DA5-468E-AD82-CE92F810059D}"/>
              </a:ext>
            </a:extLst>
          </p:cNvPr>
          <p:cNvGrpSpPr/>
          <p:nvPr/>
        </p:nvGrpSpPr>
        <p:grpSpPr>
          <a:xfrm>
            <a:off x="875132" y="4100270"/>
            <a:ext cx="1445768" cy="963119"/>
            <a:chOff x="646609" y="4822149"/>
            <a:chExt cx="1445768" cy="963119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656EBA3B-D277-4262-BEB2-A488160C7089}"/>
                </a:ext>
              </a:extLst>
            </p:cNvPr>
            <p:cNvSpPr txBox="1"/>
            <p:nvPr/>
          </p:nvSpPr>
          <p:spPr>
            <a:xfrm>
              <a:off x="848694" y="4822149"/>
              <a:ext cx="10415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1">
                      <a:alpha val="40000"/>
                    </a:schemeClr>
                  </a:solidFill>
                  <a:latin typeface="Montserrat" panose="020B0604020202020204" charset="0"/>
                </a:rPr>
                <a:t>–92</a:t>
              </a:r>
              <a:r>
                <a:rPr lang="en-US" sz="1400" b="1" dirty="0">
                  <a:solidFill>
                    <a:schemeClr val="accent3"/>
                  </a:solidFill>
                  <a:latin typeface="Montserrat" panose="020B0604020202020204" charset="0"/>
                </a:rPr>
                <a:t>%</a:t>
              </a:r>
              <a:endParaRPr lang="en-US" sz="2000" b="1" dirty="0">
                <a:solidFill>
                  <a:schemeClr val="accent3"/>
                </a:solidFill>
                <a:latin typeface="Montserrat" panose="020B0604020202020204" charset="0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539EF8D4-0794-42DA-9B23-DEE77850A2C6}"/>
                </a:ext>
              </a:extLst>
            </p:cNvPr>
            <p:cNvSpPr txBox="1"/>
            <p:nvPr/>
          </p:nvSpPr>
          <p:spPr>
            <a:xfrm>
              <a:off x="646609" y="5231270"/>
              <a:ext cx="144576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2"/>
                  </a:solidFill>
                  <a:latin typeface="Montserrat" panose="00000500000000000000" pitchFamily="2" charset="0"/>
                </a:rPr>
                <a:t>Retail sales of Passenger cars in 1H Feb</a:t>
              </a: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14234BCA-F252-4034-B3D3-83C1E50DB26C}"/>
              </a:ext>
            </a:extLst>
          </p:cNvPr>
          <p:cNvGrpSpPr/>
          <p:nvPr/>
        </p:nvGrpSpPr>
        <p:grpSpPr>
          <a:xfrm>
            <a:off x="2999569" y="4100270"/>
            <a:ext cx="1639486" cy="948895"/>
            <a:chOff x="2077461" y="4822149"/>
            <a:chExt cx="1639486" cy="948895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48ABFFA8-8F52-4ED5-9522-D8B675194A08}"/>
                </a:ext>
              </a:extLst>
            </p:cNvPr>
            <p:cNvSpPr txBox="1"/>
            <p:nvPr/>
          </p:nvSpPr>
          <p:spPr>
            <a:xfrm>
              <a:off x="2248028" y="4822149"/>
              <a:ext cx="12983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1">
                      <a:alpha val="40000"/>
                    </a:schemeClr>
                  </a:solidFill>
                  <a:latin typeface="Montserrat" panose="020B0604020202020204" charset="0"/>
                </a:rPr>
                <a:t>-60B</a:t>
              </a:r>
              <a:r>
                <a:rPr lang="en-US" sz="1400" b="1" dirty="0">
                  <a:solidFill>
                    <a:schemeClr val="accent5"/>
                  </a:solidFill>
                  <a:latin typeface="Montserrat" panose="020B0604020202020204" charset="0"/>
                </a:rPr>
                <a:t>$</a:t>
              </a:r>
              <a:endParaRPr lang="en-US" sz="2000" b="1" dirty="0">
                <a:solidFill>
                  <a:schemeClr val="accent5"/>
                </a:solidFill>
                <a:latin typeface="Montserrat" panose="020B0604020202020204" charset="0"/>
              </a:endParaRP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B27403D8-020D-410E-BD78-DBF51318B13B}"/>
                </a:ext>
              </a:extLst>
            </p:cNvPr>
            <p:cNvSpPr txBox="1"/>
            <p:nvPr/>
          </p:nvSpPr>
          <p:spPr>
            <a:xfrm>
              <a:off x="2077461" y="5217046"/>
              <a:ext cx="163948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2"/>
                  </a:solidFill>
                  <a:latin typeface="Montserrat" panose="00000500000000000000" pitchFamily="2" charset="0"/>
                </a:rPr>
                <a:t>Consumer spending on food and drinks in Jan and Feb</a:t>
              </a:r>
            </a:p>
          </p:txBody>
        </p:sp>
      </p:grpSp>
      <p:sp>
        <p:nvSpPr>
          <p:cNvPr id="123" name="TextBox 122">
            <a:extLst>
              <a:ext uri="{FF2B5EF4-FFF2-40B4-BE49-F238E27FC236}">
                <a16:creationId xmlns:a16="http://schemas.microsoft.com/office/drawing/2014/main" id="{90B0F33B-C9C8-4112-BD93-6DC4BECE2037}"/>
              </a:ext>
            </a:extLst>
          </p:cNvPr>
          <p:cNvSpPr txBox="1"/>
          <p:nvPr/>
        </p:nvSpPr>
        <p:spPr>
          <a:xfrm>
            <a:off x="5868096" y="2225339"/>
            <a:ext cx="13528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BFCFD"/>
                </a:solidFill>
                <a:latin typeface="Montserrat" panose="00000500000000000000" pitchFamily="2" charset="0"/>
              </a:rPr>
              <a:t>Online lessons ongoing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1B916324-4DA3-4D24-9D0D-6BF935A7FABC}"/>
              </a:ext>
            </a:extLst>
          </p:cNvPr>
          <p:cNvGrpSpPr/>
          <p:nvPr/>
        </p:nvGrpSpPr>
        <p:grpSpPr>
          <a:xfrm>
            <a:off x="3030047" y="5211315"/>
            <a:ext cx="1578530" cy="797039"/>
            <a:chOff x="3508789" y="4822149"/>
            <a:chExt cx="1578530" cy="797039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CD249541-0FB2-4E5F-9B28-5170EAE1FDEE}"/>
                </a:ext>
              </a:extLst>
            </p:cNvPr>
            <p:cNvSpPr txBox="1"/>
            <p:nvPr/>
          </p:nvSpPr>
          <p:spPr>
            <a:xfrm>
              <a:off x="3762789" y="4822149"/>
              <a:ext cx="10705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1">
                      <a:alpha val="40000"/>
                    </a:schemeClr>
                  </a:solidFill>
                  <a:latin typeface="Montserrat" panose="020B0604020202020204" charset="0"/>
                </a:rPr>
                <a:t>–80</a:t>
              </a:r>
              <a:r>
                <a:rPr lang="en-US" sz="1400" b="1" dirty="0">
                  <a:solidFill>
                    <a:schemeClr val="accent6"/>
                  </a:solidFill>
                  <a:latin typeface="Montserrat" panose="020B0604020202020204" charset="0"/>
                </a:rPr>
                <a:t>%</a:t>
              </a:r>
              <a:endParaRPr lang="en-US" sz="2000" b="1" dirty="0">
                <a:solidFill>
                  <a:schemeClr val="accent6"/>
                </a:solidFill>
                <a:latin typeface="Montserrat" panose="020B0604020202020204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94D6FC18-EC36-41BD-ACEE-4F35E4F33F52}"/>
                </a:ext>
              </a:extLst>
            </p:cNvPr>
            <p:cNvSpPr txBox="1"/>
            <p:nvPr/>
          </p:nvSpPr>
          <p:spPr>
            <a:xfrm>
              <a:off x="3508789" y="5219078"/>
              <a:ext cx="15785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2"/>
                  </a:solidFill>
                  <a:latin typeface="Montserrat" panose="00000500000000000000" pitchFamily="2" charset="0"/>
                </a:rPr>
                <a:t>Hotel occupancy 2H Jan and 1H Feb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F7F09EA-9B0A-47EF-B299-15DBCA35D0D7}"/>
              </a:ext>
            </a:extLst>
          </p:cNvPr>
          <p:cNvGrpSpPr/>
          <p:nvPr/>
        </p:nvGrpSpPr>
        <p:grpSpPr>
          <a:xfrm>
            <a:off x="5868095" y="1756042"/>
            <a:ext cx="5309154" cy="392516"/>
            <a:chOff x="5901391" y="1948188"/>
            <a:chExt cx="5309154" cy="542359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2174644D-2177-43B2-8C6D-F1D7D107DB2A}"/>
                </a:ext>
              </a:extLst>
            </p:cNvPr>
            <p:cNvSpPr/>
            <p:nvPr/>
          </p:nvSpPr>
          <p:spPr>
            <a:xfrm>
              <a:off x="5901391" y="1948188"/>
              <a:ext cx="1352849" cy="542359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accent6"/>
                  </a:solidFill>
                  <a:latin typeface="Montserrat ExtraBold" panose="00000900000000000000" pitchFamily="2" charset="0"/>
                </a:rPr>
                <a:t>8</a:t>
              </a:r>
            </a:p>
          </p:txBody>
        </p:sp>
        <p:sp>
          <p:nvSpPr>
            <p:cNvPr id="107" name="Rectangle: Rounded Corners 106">
              <a:extLst>
                <a:ext uri="{FF2B5EF4-FFF2-40B4-BE49-F238E27FC236}">
                  <a16:creationId xmlns:a16="http://schemas.microsoft.com/office/drawing/2014/main" id="{3C7E19FD-09C4-414D-9C71-F5C1E0E66E05}"/>
                </a:ext>
              </a:extLst>
            </p:cNvPr>
            <p:cNvSpPr/>
            <p:nvPr/>
          </p:nvSpPr>
          <p:spPr>
            <a:xfrm>
              <a:off x="7325569" y="1948188"/>
              <a:ext cx="1242127" cy="542359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accent6"/>
                  </a:solidFill>
                  <a:latin typeface="Montserrat ExtraBold" panose="00000900000000000000" pitchFamily="2" charset="0"/>
                </a:rPr>
                <a:t>5</a:t>
              </a:r>
            </a:p>
          </p:txBody>
        </p:sp>
        <p:sp>
          <p:nvSpPr>
            <p:cNvPr id="108" name="Rectangle: Rounded Corners 107">
              <a:extLst>
                <a:ext uri="{FF2B5EF4-FFF2-40B4-BE49-F238E27FC236}">
                  <a16:creationId xmlns:a16="http://schemas.microsoft.com/office/drawing/2014/main" id="{B6917B2B-FBBC-4EE9-B028-16E107002F1E}"/>
                </a:ext>
              </a:extLst>
            </p:cNvPr>
            <p:cNvSpPr/>
            <p:nvPr/>
          </p:nvSpPr>
          <p:spPr>
            <a:xfrm>
              <a:off x="8639025" y="1948188"/>
              <a:ext cx="2571520" cy="542359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accent6"/>
                  </a:solidFill>
                  <a:latin typeface="Montserrat ExtraBold" panose="00000900000000000000" pitchFamily="2" charset="0"/>
                </a:rPr>
                <a:t>18</a:t>
              </a:r>
            </a:p>
          </p:txBody>
        </p:sp>
      </p:grpSp>
      <p:sp>
        <p:nvSpPr>
          <p:cNvPr id="120" name="TextBox 119">
            <a:extLst>
              <a:ext uri="{FF2B5EF4-FFF2-40B4-BE49-F238E27FC236}">
                <a16:creationId xmlns:a16="http://schemas.microsoft.com/office/drawing/2014/main" id="{CE7D2A8C-F2FF-43B1-91EB-C020B7EBF834}"/>
              </a:ext>
            </a:extLst>
          </p:cNvPr>
          <p:cNvSpPr txBox="1"/>
          <p:nvPr/>
        </p:nvSpPr>
        <p:spPr>
          <a:xfrm>
            <a:off x="7402001" y="2225339"/>
            <a:ext cx="10226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BFCFD"/>
                </a:solidFill>
                <a:latin typeface="Montserrat" panose="00000500000000000000" pitchFamily="2" charset="0"/>
              </a:rPr>
              <a:t>After 15 March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B585A460-D78A-4833-9C6C-1828E8890378}"/>
              </a:ext>
            </a:extLst>
          </p:cNvPr>
          <p:cNvSpPr txBox="1"/>
          <p:nvPr/>
        </p:nvSpPr>
        <p:spPr>
          <a:xfrm>
            <a:off x="9223270" y="2225339"/>
            <a:ext cx="12770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BFCFD"/>
                </a:solidFill>
                <a:latin typeface="Montserrat" panose="00000500000000000000" pitchFamily="2" charset="0"/>
              </a:rPr>
              <a:t>To be decided</a:t>
            </a: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E673C231-E8DC-487B-A77D-096E80BE7A67}"/>
              </a:ext>
            </a:extLst>
          </p:cNvPr>
          <p:cNvGrpSpPr/>
          <p:nvPr/>
        </p:nvGrpSpPr>
        <p:grpSpPr>
          <a:xfrm>
            <a:off x="938305" y="5126684"/>
            <a:ext cx="1445768" cy="809231"/>
            <a:chOff x="646609" y="4822149"/>
            <a:chExt cx="1445768" cy="809231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6CD008E0-5AF2-4211-A295-1824C0A9258A}"/>
                </a:ext>
              </a:extLst>
            </p:cNvPr>
            <p:cNvSpPr txBox="1"/>
            <p:nvPr/>
          </p:nvSpPr>
          <p:spPr>
            <a:xfrm>
              <a:off x="848694" y="4822149"/>
              <a:ext cx="10415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1">
                      <a:alpha val="40000"/>
                    </a:schemeClr>
                  </a:solidFill>
                  <a:latin typeface="Montserrat" panose="020B0604020202020204" charset="0"/>
                </a:rPr>
                <a:t>–37</a:t>
              </a:r>
              <a:r>
                <a:rPr lang="en-US" sz="1400" b="1" dirty="0">
                  <a:solidFill>
                    <a:schemeClr val="accent5"/>
                  </a:solidFill>
                  <a:latin typeface="Montserrat" panose="020B0604020202020204" charset="0"/>
                </a:rPr>
                <a:t>%</a:t>
              </a:r>
              <a:endParaRPr lang="en-US" sz="2000" b="1" dirty="0">
                <a:solidFill>
                  <a:schemeClr val="accent5"/>
                </a:solidFill>
                <a:latin typeface="Montserrat" panose="020B0604020202020204" charset="0"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88348A33-83CB-4860-993B-E3967B52C223}"/>
                </a:ext>
              </a:extLst>
            </p:cNvPr>
            <p:cNvSpPr txBox="1"/>
            <p:nvPr/>
          </p:nvSpPr>
          <p:spPr>
            <a:xfrm>
              <a:off x="646609" y="5231270"/>
              <a:ext cx="14457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2"/>
                  </a:solidFill>
                  <a:latin typeface="Montserrat" panose="00000500000000000000" pitchFamily="2" charset="0"/>
                </a:rPr>
                <a:t>Smartphone sales in Jan</a:t>
              </a:r>
            </a:p>
          </p:txBody>
        </p: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19105547-C08F-4789-BC62-7F8A83105444}"/>
              </a:ext>
            </a:extLst>
          </p:cNvPr>
          <p:cNvSpPr txBox="1"/>
          <p:nvPr/>
        </p:nvSpPr>
        <p:spPr>
          <a:xfrm>
            <a:off x="208126" y="6424670"/>
            <a:ext cx="1217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  <a:latin typeface="Montserrat" pitchFamily="2" charset="77"/>
              </a:rPr>
              <a:t>dummy data</a:t>
            </a:r>
            <a:endParaRPr lang="en-US" sz="1400" b="1" dirty="0">
              <a:solidFill>
                <a:schemeClr val="accent6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43107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83D781-B51C-4A2C-B6AD-E8AB6E6C4DDA}"/>
              </a:ext>
            </a:extLst>
          </p:cNvPr>
          <p:cNvSpPr txBox="1"/>
          <p:nvPr/>
        </p:nvSpPr>
        <p:spPr>
          <a:xfrm>
            <a:off x="2273512" y="193296"/>
            <a:ext cx="6588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alpha val="32000"/>
                  </a:schemeClr>
                </a:solidFill>
                <a:latin typeface="Montserrat" panose="020B0604020202020204" charset="0"/>
              </a:rPr>
              <a:t>Potential COVID-19 </a:t>
            </a:r>
            <a:r>
              <a:rPr lang="en-US" dirty="0">
                <a:solidFill>
                  <a:schemeClr val="tx2">
                    <a:alpha val="32000"/>
                  </a:schemeClr>
                </a:solidFill>
                <a:latin typeface="Montserrat" panose="020B0604020202020204" charset="0"/>
              </a:rPr>
              <a:t>scenarios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80744AB-8191-421A-B5B0-7B8AD2306663}"/>
              </a:ext>
            </a:extLst>
          </p:cNvPr>
          <p:cNvGrpSpPr/>
          <p:nvPr/>
        </p:nvGrpSpPr>
        <p:grpSpPr>
          <a:xfrm>
            <a:off x="546331" y="990407"/>
            <a:ext cx="11099338" cy="2062066"/>
            <a:chOff x="546331" y="990407"/>
            <a:chExt cx="11099338" cy="230561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5B61A2C-C3C2-43E8-B924-759D972CACC0}"/>
                </a:ext>
              </a:extLst>
            </p:cNvPr>
            <p:cNvGrpSpPr/>
            <p:nvPr/>
          </p:nvGrpSpPr>
          <p:grpSpPr>
            <a:xfrm>
              <a:off x="546331" y="990407"/>
              <a:ext cx="11099338" cy="2305618"/>
              <a:chOff x="546331" y="990407"/>
              <a:chExt cx="10042401" cy="2305618"/>
            </a:xfrm>
          </p:grpSpPr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2ABE93D9-AC2F-46AE-A101-BA29D50B3B64}"/>
                  </a:ext>
                </a:extLst>
              </p:cNvPr>
              <p:cNvSpPr/>
              <p:nvPr/>
            </p:nvSpPr>
            <p:spPr>
              <a:xfrm>
                <a:off x="546331" y="990408"/>
                <a:ext cx="3223029" cy="2305617"/>
              </a:xfrm>
              <a:prstGeom prst="roundRect">
                <a:avLst>
                  <a:gd name="adj" fmla="val 373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12700" dir="5400000" algn="ctr" rotWithShape="0">
                  <a:srgbClr val="000104">
                    <a:alpha val="1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F4D7C1C9-B2B4-4E5E-B6E8-3E7D6A8A53DC}"/>
                  </a:ext>
                </a:extLst>
              </p:cNvPr>
              <p:cNvSpPr/>
              <p:nvPr/>
            </p:nvSpPr>
            <p:spPr>
              <a:xfrm>
                <a:off x="3956017" y="990408"/>
                <a:ext cx="3223029" cy="2305617"/>
              </a:xfrm>
              <a:prstGeom prst="roundRect">
                <a:avLst>
                  <a:gd name="adj" fmla="val 373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12700" dir="5400000" algn="ctr" rotWithShape="0">
                  <a:srgbClr val="000104">
                    <a:alpha val="1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43E78BC3-1FBA-4FF2-B92D-987D4AAE9221}"/>
                  </a:ext>
                </a:extLst>
              </p:cNvPr>
              <p:cNvSpPr/>
              <p:nvPr/>
            </p:nvSpPr>
            <p:spPr>
              <a:xfrm>
                <a:off x="7365703" y="990407"/>
                <a:ext cx="3223029" cy="2305617"/>
              </a:xfrm>
              <a:prstGeom prst="roundRect">
                <a:avLst>
                  <a:gd name="adj" fmla="val 373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12700" dir="5400000" algn="ctr" rotWithShape="0">
                  <a:srgbClr val="000104">
                    <a:alpha val="1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DB67219-BF0E-4C53-9F9E-A9030584CE96}"/>
                </a:ext>
              </a:extLst>
            </p:cNvPr>
            <p:cNvGrpSpPr/>
            <p:nvPr/>
          </p:nvGrpSpPr>
          <p:grpSpPr>
            <a:xfrm>
              <a:off x="546331" y="1105517"/>
              <a:ext cx="11099337" cy="2122665"/>
              <a:chOff x="546331" y="1105517"/>
              <a:chExt cx="11099337" cy="2122665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BB95C4A-5ACF-414C-A60B-7C1C910F0486}"/>
                  </a:ext>
                </a:extLst>
              </p:cNvPr>
              <p:cNvGrpSpPr/>
              <p:nvPr/>
            </p:nvGrpSpPr>
            <p:grpSpPr>
              <a:xfrm>
                <a:off x="546331" y="1105517"/>
                <a:ext cx="3562245" cy="2122665"/>
                <a:chOff x="546331" y="1129151"/>
                <a:chExt cx="3562245" cy="2122665"/>
              </a:xfrm>
            </p:grpSpPr>
            <p:graphicFrame>
              <p:nvGraphicFramePr>
                <p:cNvPr id="8" name="Chart 7">
                  <a:extLst>
                    <a:ext uri="{FF2B5EF4-FFF2-40B4-BE49-F238E27FC236}">
                      <a16:creationId xmlns:a16="http://schemas.microsoft.com/office/drawing/2014/main" id="{C064D4AB-3469-4D1C-82A2-F61496ABFA8E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3840804202"/>
                    </p:ext>
                  </p:extLst>
                </p:nvPr>
              </p:nvGraphicFramePr>
              <p:xfrm>
                <a:off x="546331" y="2009914"/>
                <a:ext cx="3562245" cy="1241902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"/>
                </a:graphicData>
              </a:graphic>
            </p:graphicFrame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8900D0C4-293F-4673-8EB5-BB767E025B34}"/>
                    </a:ext>
                  </a:extLst>
                </p:cNvPr>
                <p:cNvSpPr txBox="1"/>
                <p:nvPr/>
              </p:nvSpPr>
              <p:spPr>
                <a:xfrm>
                  <a:off x="654042" y="1129151"/>
                  <a:ext cx="312954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Montserrat Medium" panose="020B0604020202020204" charset="0"/>
                    </a:rPr>
                    <a:t>HOT SPOTS</a:t>
                  </a:r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9ACD3F2-CC9D-4EA6-AC8E-FF9ED03E9CCB}"/>
                    </a:ext>
                  </a:extLst>
                </p:cNvPr>
                <p:cNvSpPr txBox="1"/>
                <p:nvPr/>
              </p:nvSpPr>
              <p:spPr>
                <a:xfrm>
                  <a:off x="654042" y="1343041"/>
                  <a:ext cx="3129542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>
                      <a:solidFill>
                        <a:schemeClr val="tx2">
                          <a:alpha val="59000"/>
                        </a:schemeClr>
                      </a:solidFill>
                      <a:latin typeface="Montserrat Light" panose="00000400000000000000" pitchFamily="2" charset="0"/>
                    </a:rPr>
                    <a:t>Rapid rise in cases avoided. Ongoing disease hotspots emerge, but are contained by public health measures.</a:t>
                  </a:r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A07B25C1-17C4-48CA-9D59-5B241CB3590D}"/>
                  </a:ext>
                </a:extLst>
              </p:cNvPr>
              <p:cNvGrpSpPr/>
              <p:nvPr/>
            </p:nvGrpSpPr>
            <p:grpSpPr>
              <a:xfrm>
                <a:off x="4314878" y="1105517"/>
                <a:ext cx="3562245" cy="2122665"/>
                <a:chOff x="546331" y="1129151"/>
                <a:chExt cx="3562245" cy="2122665"/>
              </a:xfrm>
            </p:grpSpPr>
            <p:graphicFrame>
              <p:nvGraphicFramePr>
                <p:cNvPr id="15" name="Chart 14">
                  <a:extLst>
                    <a:ext uri="{FF2B5EF4-FFF2-40B4-BE49-F238E27FC236}">
                      <a16:creationId xmlns:a16="http://schemas.microsoft.com/office/drawing/2014/main" id="{2C690BCE-9E48-45B9-81DD-75BA24F81FFA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4032435108"/>
                    </p:ext>
                  </p:extLst>
                </p:nvPr>
              </p:nvGraphicFramePr>
              <p:xfrm>
                <a:off x="546331" y="2017042"/>
                <a:ext cx="3562245" cy="1234774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DF91AC9-7542-4F1B-9A8F-47CB209C2102}"/>
                    </a:ext>
                  </a:extLst>
                </p:cNvPr>
                <p:cNvSpPr txBox="1"/>
                <p:nvPr/>
              </p:nvSpPr>
              <p:spPr>
                <a:xfrm>
                  <a:off x="654042" y="1129151"/>
                  <a:ext cx="312954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Montserrat Medium" panose="020B0604020202020204" charset="0"/>
                    </a:rPr>
                    <a:t>EARLY PEAK</a:t>
                  </a: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392AD3A-232B-4DA6-997D-505F6F2DD537}"/>
                    </a:ext>
                  </a:extLst>
                </p:cNvPr>
                <p:cNvSpPr txBox="1"/>
                <p:nvPr/>
              </p:nvSpPr>
              <p:spPr>
                <a:xfrm>
                  <a:off x="654042" y="1343041"/>
                  <a:ext cx="3129542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>
                      <a:solidFill>
                        <a:schemeClr val="tx2">
                          <a:alpha val="59000"/>
                        </a:schemeClr>
                      </a:solidFill>
                      <a:latin typeface="Montserrat Light" panose="00000400000000000000" pitchFamily="2" charset="0"/>
                    </a:rPr>
                    <a:t>Rapid rise in cases, peaking in Q2 2020.</a:t>
                  </a:r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A5C17909-65E3-441A-862A-F0D7DB9F4783}"/>
                  </a:ext>
                </a:extLst>
              </p:cNvPr>
              <p:cNvGrpSpPr/>
              <p:nvPr/>
            </p:nvGrpSpPr>
            <p:grpSpPr>
              <a:xfrm>
                <a:off x="8083423" y="1105517"/>
                <a:ext cx="3562245" cy="2122665"/>
                <a:chOff x="546331" y="1129151"/>
                <a:chExt cx="3562245" cy="2122665"/>
              </a:xfrm>
            </p:grpSpPr>
            <p:graphicFrame>
              <p:nvGraphicFramePr>
                <p:cNvPr id="19" name="Chart 18">
                  <a:extLst>
                    <a:ext uri="{FF2B5EF4-FFF2-40B4-BE49-F238E27FC236}">
                      <a16:creationId xmlns:a16="http://schemas.microsoft.com/office/drawing/2014/main" id="{9C39CD73-DBEF-426A-B173-1810791889F8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1215873136"/>
                    </p:ext>
                  </p:extLst>
                </p:nvPr>
              </p:nvGraphicFramePr>
              <p:xfrm>
                <a:off x="546331" y="2009914"/>
                <a:ext cx="3562245" cy="1241902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4"/>
                </a:graphicData>
              </a:graphic>
            </p:graphicFrame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5F3A4C8-0131-4BAB-83D9-69F28FFC9291}"/>
                    </a:ext>
                  </a:extLst>
                </p:cNvPr>
                <p:cNvSpPr txBox="1"/>
                <p:nvPr/>
              </p:nvSpPr>
              <p:spPr>
                <a:xfrm>
                  <a:off x="654042" y="1129151"/>
                  <a:ext cx="312954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Montserrat Medium" panose="020B0604020202020204" charset="0"/>
                    </a:rPr>
                    <a:t>DELAYED PEAK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7EF7526-1BEA-48B4-9C0F-CF3BD9029037}"/>
                    </a:ext>
                  </a:extLst>
                </p:cNvPr>
                <p:cNvSpPr txBox="1"/>
                <p:nvPr/>
              </p:nvSpPr>
              <p:spPr>
                <a:xfrm>
                  <a:off x="654042" y="1343041"/>
                  <a:ext cx="312954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>
                      <a:solidFill>
                        <a:schemeClr val="tx2">
                          <a:alpha val="59000"/>
                        </a:schemeClr>
                      </a:solidFill>
                      <a:latin typeface="Montserrat Light" panose="00000400000000000000" pitchFamily="2" charset="0"/>
                    </a:rPr>
                    <a:t>Public health measures spread the peak over a longer period of time.</a:t>
                  </a:r>
                </a:p>
              </p:txBody>
            </p:sp>
          </p:grpSp>
        </p:grp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2D85F1B-16EF-45CF-A19B-2653F2C9306F}"/>
                </a:ext>
              </a:extLst>
            </p:cNvPr>
            <p:cNvSpPr/>
            <p:nvPr/>
          </p:nvSpPr>
          <p:spPr>
            <a:xfrm>
              <a:off x="2620772" y="2477113"/>
              <a:ext cx="173736" cy="193150"/>
            </a:xfrm>
            <a:prstGeom prst="ellipse">
              <a:avLst/>
            </a:prstGeom>
            <a:solidFill>
              <a:schemeClr val="accent6"/>
            </a:solidFill>
            <a:ln w="317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1A72B30-F253-40B1-B5EA-C4CD8DCB3F6D}"/>
                </a:ext>
              </a:extLst>
            </p:cNvPr>
            <p:cNvSpPr/>
            <p:nvPr/>
          </p:nvSpPr>
          <p:spPr>
            <a:xfrm>
              <a:off x="6389315" y="2603260"/>
              <a:ext cx="173736" cy="193150"/>
            </a:xfrm>
            <a:prstGeom prst="ellipse">
              <a:avLst/>
            </a:prstGeom>
            <a:solidFill>
              <a:schemeClr val="accent6"/>
            </a:solidFill>
            <a:ln w="317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AB800A4-F88C-4A25-AF4B-25E9931008EC}"/>
                </a:ext>
              </a:extLst>
            </p:cNvPr>
            <p:cNvSpPr/>
            <p:nvPr/>
          </p:nvSpPr>
          <p:spPr>
            <a:xfrm>
              <a:off x="10160475" y="2422728"/>
              <a:ext cx="173736" cy="193150"/>
            </a:xfrm>
            <a:prstGeom prst="ellipse">
              <a:avLst/>
            </a:prstGeom>
            <a:solidFill>
              <a:schemeClr val="accent6"/>
            </a:solidFill>
            <a:ln w="317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BFFC1EF-25E0-444F-9B9B-86F8DDE68886}"/>
                </a:ext>
              </a:extLst>
            </p:cNvPr>
            <p:cNvSpPr txBox="1"/>
            <p:nvPr/>
          </p:nvSpPr>
          <p:spPr>
            <a:xfrm>
              <a:off x="2688778" y="1911119"/>
              <a:ext cx="14233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>
                  <a:solidFill>
                    <a:schemeClr val="tx2">
                      <a:alpha val="59000"/>
                    </a:schemeClr>
                  </a:solidFill>
                  <a:latin typeface="Montserrat Light" panose="00000400000000000000" pitchFamily="2" charset="0"/>
                </a:rPr>
                <a:t>Assume vaccine Avalable –June 2021 </a:t>
              </a:r>
              <a:endParaRPr lang="en-US" sz="800" dirty="0">
                <a:solidFill>
                  <a:schemeClr val="tx2">
                    <a:alpha val="59000"/>
                  </a:schemeClr>
                </a:solidFill>
                <a:latin typeface="Montserrat Light" panose="00000400000000000000" pitchFamily="2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77BD680-C28A-4577-904F-286D784FFAF2}"/>
                </a:ext>
              </a:extLst>
            </p:cNvPr>
            <p:cNvSpPr txBox="1"/>
            <p:nvPr/>
          </p:nvSpPr>
          <p:spPr>
            <a:xfrm>
              <a:off x="6453748" y="2084174"/>
              <a:ext cx="14233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>
                  <a:solidFill>
                    <a:schemeClr val="tx2">
                      <a:alpha val="59000"/>
                    </a:schemeClr>
                  </a:solidFill>
                  <a:latin typeface="Montserrat Light" panose="00000400000000000000" pitchFamily="2" charset="0"/>
                </a:rPr>
                <a:t>Assume vaccine Avalable –June 2021 </a:t>
              </a:r>
              <a:endParaRPr lang="en-US" sz="800" dirty="0">
                <a:solidFill>
                  <a:schemeClr val="tx2">
                    <a:alpha val="59000"/>
                  </a:schemeClr>
                </a:solidFill>
                <a:latin typeface="Montserrat Light" panose="00000400000000000000" pitchFamily="2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445C1A2-EB01-433E-8B60-704F8DC940E2}"/>
                </a:ext>
              </a:extLst>
            </p:cNvPr>
            <p:cNvSpPr txBox="1"/>
            <p:nvPr/>
          </p:nvSpPr>
          <p:spPr>
            <a:xfrm>
              <a:off x="10222293" y="2014299"/>
              <a:ext cx="14233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>
                  <a:solidFill>
                    <a:schemeClr val="tx2">
                      <a:alpha val="59000"/>
                    </a:schemeClr>
                  </a:solidFill>
                  <a:latin typeface="Montserrat Light" panose="00000400000000000000" pitchFamily="2" charset="0"/>
                </a:rPr>
                <a:t>Assume vaccine Avalable –June 2021 </a:t>
              </a:r>
              <a:endParaRPr lang="en-US" sz="800" dirty="0">
                <a:solidFill>
                  <a:schemeClr val="tx2">
                    <a:alpha val="59000"/>
                  </a:schemeClr>
                </a:solidFill>
                <a:latin typeface="Montserrat Light" panose="00000400000000000000" pitchFamily="2" charset="0"/>
              </a:endParaRPr>
            </a:p>
          </p:txBody>
        </p:sp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AA6D8A0-E2E4-409C-8E1C-0065F8999989}"/>
              </a:ext>
            </a:extLst>
          </p:cNvPr>
          <p:cNvSpPr/>
          <p:nvPr/>
        </p:nvSpPr>
        <p:spPr>
          <a:xfrm>
            <a:off x="546332" y="3299172"/>
            <a:ext cx="3569398" cy="3101628"/>
          </a:xfrm>
          <a:prstGeom prst="roundRect">
            <a:avLst>
              <a:gd name="adj" fmla="val 3059"/>
            </a:avLst>
          </a:prstGeom>
          <a:gradFill>
            <a:gsLst>
              <a:gs pos="0">
                <a:schemeClr val="accent6">
                  <a:alpha val="30000"/>
                </a:schemeClr>
              </a:gs>
              <a:gs pos="100000">
                <a:schemeClr val="accent6">
                  <a:lumMod val="20000"/>
                  <a:lumOff val="80000"/>
                  <a:alpha val="10000"/>
                </a:schemeClr>
              </a:gs>
            </a:gsLst>
            <a:lin ang="5400000" scaled="1"/>
          </a:gradFill>
          <a:ln>
            <a:solidFill>
              <a:schemeClr val="accent1">
                <a:alpha val="6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DA413B1-20B3-4E4F-A3D8-E52D858BD027}"/>
              </a:ext>
            </a:extLst>
          </p:cNvPr>
          <p:cNvSpPr txBox="1"/>
          <p:nvPr/>
        </p:nvSpPr>
        <p:spPr>
          <a:xfrm>
            <a:off x="546332" y="3634594"/>
            <a:ext cx="356224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2"/>
                </a:solidFill>
                <a:latin typeface="Montserrat" panose="00000500000000000000" pitchFamily="2" charset="0"/>
              </a:rPr>
              <a:t>Not all cases are detected, allowing spread at a reduced frequency.</a:t>
            </a:r>
            <a:br>
              <a:rPr lang="en-US" sz="900" dirty="0">
                <a:solidFill>
                  <a:schemeClr val="tx2"/>
                </a:solidFill>
                <a:latin typeface="Montserrat" panose="00000500000000000000" pitchFamily="2" charset="0"/>
              </a:rPr>
            </a:br>
            <a:endParaRPr lang="en-US" sz="300" dirty="0">
              <a:solidFill>
                <a:schemeClr val="tx2"/>
              </a:solidFill>
              <a:latin typeface="Montserrat" panose="000005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2"/>
                </a:solidFill>
                <a:latin typeface="Montserrat" panose="00000500000000000000" pitchFamily="2" charset="0"/>
              </a:rPr>
              <a:t>Successful contact tracing and quarantine around emerging cases prevents a rapid increase in cases</a:t>
            </a:r>
          </a:p>
        </p:txBody>
      </p:sp>
      <p:sp>
        <p:nvSpPr>
          <p:cNvPr id="35" name="Rectangle: Top Corners Rounded 34">
            <a:extLst>
              <a:ext uri="{FF2B5EF4-FFF2-40B4-BE49-F238E27FC236}">
                <a16:creationId xmlns:a16="http://schemas.microsoft.com/office/drawing/2014/main" id="{4427A633-DC2E-4425-83E1-30F940B094CA}"/>
              </a:ext>
            </a:extLst>
          </p:cNvPr>
          <p:cNvSpPr/>
          <p:nvPr/>
        </p:nvSpPr>
        <p:spPr>
          <a:xfrm>
            <a:off x="546331" y="3299170"/>
            <a:ext cx="3569399" cy="315409"/>
          </a:xfrm>
          <a:prstGeom prst="round2SameRect">
            <a:avLst>
              <a:gd name="adj1" fmla="val 30467"/>
              <a:gd name="adj2" fmla="val 0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46" name="Rectangle: Top Corners Rounded 45">
            <a:extLst>
              <a:ext uri="{FF2B5EF4-FFF2-40B4-BE49-F238E27FC236}">
                <a16:creationId xmlns:a16="http://schemas.microsoft.com/office/drawing/2014/main" id="{A129CD6D-6C50-4B6A-86D9-D1AD0FDDEAAD}"/>
              </a:ext>
            </a:extLst>
          </p:cNvPr>
          <p:cNvSpPr/>
          <p:nvPr/>
        </p:nvSpPr>
        <p:spPr>
          <a:xfrm>
            <a:off x="546332" y="4414245"/>
            <a:ext cx="3569399" cy="315409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02C51D1-1FFA-436E-B16F-3362A90C6496}"/>
              </a:ext>
            </a:extLst>
          </p:cNvPr>
          <p:cNvSpPr txBox="1"/>
          <p:nvPr/>
        </p:nvSpPr>
        <p:spPr>
          <a:xfrm>
            <a:off x="625211" y="3316836"/>
            <a:ext cx="14372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BFCFD"/>
                </a:solidFill>
                <a:latin typeface="Montserrat Medium" panose="020B0604020202020204" charset="0"/>
              </a:rPr>
              <a:t>Assumptions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700B38F-F43D-4CF4-9CDD-1502B70E64BC}"/>
              </a:ext>
            </a:extLst>
          </p:cNvPr>
          <p:cNvSpPr txBox="1"/>
          <p:nvPr/>
        </p:nvSpPr>
        <p:spPr>
          <a:xfrm>
            <a:off x="625211" y="4433450"/>
            <a:ext cx="14372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BFCFD"/>
                </a:solidFill>
                <a:latin typeface="Montserrat Medium" panose="020B0604020202020204" charset="0"/>
              </a:rPr>
              <a:t>Impact: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02F5E78-E5A9-4250-99F3-00AED0AE190E}"/>
              </a:ext>
            </a:extLst>
          </p:cNvPr>
          <p:cNvSpPr txBox="1"/>
          <p:nvPr/>
        </p:nvSpPr>
        <p:spPr>
          <a:xfrm>
            <a:off x="553488" y="4797928"/>
            <a:ext cx="3562243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1" dirty="0">
                <a:solidFill>
                  <a:schemeClr val="tx2"/>
                </a:solidFill>
                <a:latin typeface="Montserrat" panose="00000500000000000000" pitchFamily="2" charset="0"/>
              </a:rPr>
              <a:t>Workforce: </a:t>
            </a:r>
            <a:r>
              <a:rPr lang="en-US" sz="900" dirty="0">
                <a:solidFill>
                  <a:schemeClr val="tx2"/>
                </a:solidFill>
                <a:latin typeface="Montserrat" panose="00000500000000000000" pitchFamily="2" charset="0"/>
              </a:rPr>
              <a:t>Increased home working and travel restrictions in existing and newly affected countries</a:t>
            </a:r>
            <a:br>
              <a:rPr lang="en-US" sz="1000" dirty="0">
                <a:solidFill>
                  <a:schemeClr val="tx2"/>
                </a:solidFill>
                <a:latin typeface="Montserrat" panose="00000500000000000000" pitchFamily="2" charset="0"/>
              </a:rPr>
            </a:br>
            <a:endParaRPr lang="en-US" sz="400" dirty="0">
              <a:solidFill>
                <a:schemeClr val="tx2"/>
              </a:solidFill>
              <a:latin typeface="Montserrat" panose="000005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1" dirty="0">
                <a:solidFill>
                  <a:schemeClr val="tx2"/>
                </a:solidFill>
                <a:latin typeface="Montserrat" panose="00000500000000000000" pitchFamily="2" charset="0"/>
              </a:rPr>
              <a:t>Supply chain: </a:t>
            </a:r>
            <a:r>
              <a:rPr lang="en-US" sz="900" dirty="0">
                <a:solidFill>
                  <a:schemeClr val="tx2"/>
                </a:solidFill>
                <a:latin typeface="Montserrat" panose="00000500000000000000" pitchFamily="2" charset="0"/>
              </a:rPr>
              <a:t>Reduced output from affected countries impacts supply chain</a:t>
            </a:r>
            <a:r>
              <a:rPr lang="en-US" sz="1000" dirty="0">
                <a:solidFill>
                  <a:schemeClr val="tx2"/>
                </a:solidFill>
                <a:latin typeface="Montserrat" panose="00000500000000000000" pitchFamily="2" charset="0"/>
              </a:rPr>
              <a:t>.</a:t>
            </a:r>
            <a:br>
              <a:rPr lang="en-US" sz="1000" dirty="0">
                <a:solidFill>
                  <a:schemeClr val="tx2"/>
                </a:solidFill>
                <a:latin typeface="Montserrat" panose="00000500000000000000" pitchFamily="2" charset="0"/>
              </a:rPr>
            </a:br>
            <a:endParaRPr lang="en-US" sz="300" dirty="0">
              <a:solidFill>
                <a:schemeClr val="tx2"/>
              </a:solidFill>
              <a:latin typeface="Montserrat" panose="000005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1" dirty="0">
                <a:solidFill>
                  <a:schemeClr val="tx2"/>
                </a:solidFill>
                <a:latin typeface="Montserrat" panose="00000500000000000000" pitchFamily="2" charset="0"/>
              </a:rPr>
              <a:t>Economy: </a:t>
            </a:r>
            <a:r>
              <a:rPr lang="en-US" sz="900" dirty="0">
                <a:solidFill>
                  <a:schemeClr val="tx2"/>
                </a:solidFill>
                <a:latin typeface="Montserrat" panose="00000500000000000000" pitchFamily="2" charset="0"/>
              </a:rPr>
              <a:t>Ongoing uncertainty has longer term impact on markets. Affected countries more significantly impacted.</a:t>
            </a:r>
            <a:br>
              <a:rPr lang="en-US" sz="900" dirty="0">
                <a:solidFill>
                  <a:schemeClr val="tx2"/>
                </a:solidFill>
                <a:latin typeface="Montserrat" panose="00000500000000000000" pitchFamily="2" charset="0"/>
              </a:rPr>
            </a:br>
            <a:endParaRPr lang="en-US" sz="300" dirty="0">
              <a:solidFill>
                <a:schemeClr val="tx2"/>
              </a:solidFill>
              <a:latin typeface="Montserrat" panose="000005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1" dirty="0">
                <a:solidFill>
                  <a:schemeClr val="tx2"/>
                </a:solidFill>
                <a:latin typeface="Montserrat" panose="00000500000000000000" pitchFamily="2" charset="0"/>
              </a:rPr>
              <a:t>Timeframe:</a:t>
            </a:r>
            <a:r>
              <a:rPr lang="en-US" sz="900" dirty="0">
                <a:solidFill>
                  <a:schemeClr val="tx2"/>
                </a:solidFill>
                <a:latin typeface="Montserrat" panose="00000500000000000000" pitchFamily="2" charset="0"/>
              </a:rPr>
              <a:t> 12 to 18 months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0195210C-B304-4A4C-9F17-3D3B0CC367B9}"/>
              </a:ext>
            </a:extLst>
          </p:cNvPr>
          <p:cNvSpPr/>
          <p:nvPr/>
        </p:nvSpPr>
        <p:spPr>
          <a:xfrm>
            <a:off x="4307724" y="3299172"/>
            <a:ext cx="3569398" cy="3101628"/>
          </a:xfrm>
          <a:prstGeom prst="roundRect">
            <a:avLst>
              <a:gd name="adj" fmla="val 3059"/>
            </a:avLst>
          </a:prstGeom>
          <a:gradFill>
            <a:gsLst>
              <a:gs pos="0">
                <a:schemeClr val="accent6">
                  <a:alpha val="30000"/>
                </a:schemeClr>
              </a:gs>
              <a:gs pos="100000">
                <a:schemeClr val="accent6">
                  <a:lumMod val="20000"/>
                  <a:lumOff val="80000"/>
                  <a:alpha val="10000"/>
                </a:schemeClr>
              </a:gs>
            </a:gsLst>
            <a:lin ang="5400000" scaled="1"/>
          </a:gradFill>
          <a:ln>
            <a:solidFill>
              <a:schemeClr val="accent1">
                <a:alpha val="6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5236E88-DED6-4C68-A89D-D447F800D488}"/>
              </a:ext>
            </a:extLst>
          </p:cNvPr>
          <p:cNvSpPr txBox="1"/>
          <p:nvPr/>
        </p:nvSpPr>
        <p:spPr>
          <a:xfrm>
            <a:off x="4307725" y="3634594"/>
            <a:ext cx="339355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2"/>
                </a:solidFill>
                <a:latin typeface="Montserrat" panose="00000500000000000000" pitchFamily="2" charset="0"/>
              </a:rPr>
              <a:t>Contact tracing and population distancing controls fail to prevent a rapid growth in cases. Cases peak in summer 2020, with a decline as population immunity levels increase. Potential for further peaks depending on the seasonality of the virus.</a:t>
            </a:r>
          </a:p>
        </p:txBody>
      </p:sp>
      <p:sp>
        <p:nvSpPr>
          <p:cNvPr id="56" name="Rectangle: Top Corners Rounded 55">
            <a:extLst>
              <a:ext uri="{FF2B5EF4-FFF2-40B4-BE49-F238E27FC236}">
                <a16:creationId xmlns:a16="http://schemas.microsoft.com/office/drawing/2014/main" id="{B99EA06B-8163-4D6A-A3D2-B93054046CC8}"/>
              </a:ext>
            </a:extLst>
          </p:cNvPr>
          <p:cNvSpPr/>
          <p:nvPr/>
        </p:nvSpPr>
        <p:spPr>
          <a:xfrm>
            <a:off x="4307723" y="3299170"/>
            <a:ext cx="3569399" cy="315409"/>
          </a:xfrm>
          <a:prstGeom prst="round2SameRect">
            <a:avLst>
              <a:gd name="adj1" fmla="val 30467"/>
              <a:gd name="adj2" fmla="val 0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57" name="Rectangle: Top Corners Rounded 56">
            <a:extLst>
              <a:ext uri="{FF2B5EF4-FFF2-40B4-BE49-F238E27FC236}">
                <a16:creationId xmlns:a16="http://schemas.microsoft.com/office/drawing/2014/main" id="{4BCBDE11-8FBA-4B2C-9B48-1F622B9CE256}"/>
              </a:ext>
            </a:extLst>
          </p:cNvPr>
          <p:cNvSpPr/>
          <p:nvPr/>
        </p:nvSpPr>
        <p:spPr>
          <a:xfrm>
            <a:off x="4307724" y="4414245"/>
            <a:ext cx="3569399" cy="315409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61030B0-8C31-4F2C-8A94-C55D4BE61C60}"/>
              </a:ext>
            </a:extLst>
          </p:cNvPr>
          <p:cNvSpPr txBox="1"/>
          <p:nvPr/>
        </p:nvSpPr>
        <p:spPr>
          <a:xfrm>
            <a:off x="4386603" y="3316836"/>
            <a:ext cx="14372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BFCFD"/>
                </a:solidFill>
                <a:latin typeface="Montserrat Medium" panose="020B0604020202020204" charset="0"/>
              </a:rPr>
              <a:t>Assumptions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BFF2D78-20D8-4940-8596-42CA8482ED30}"/>
              </a:ext>
            </a:extLst>
          </p:cNvPr>
          <p:cNvSpPr txBox="1"/>
          <p:nvPr/>
        </p:nvSpPr>
        <p:spPr>
          <a:xfrm>
            <a:off x="4386603" y="4433450"/>
            <a:ext cx="14372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BFCFD"/>
                </a:solidFill>
                <a:latin typeface="Montserrat Medium" panose="020B0604020202020204" charset="0"/>
              </a:rPr>
              <a:t>Impact: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3443128-65E4-47E7-A83E-0E3F2D299709}"/>
              </a:ext>
            </a:extLst>
          </p:cNvPr>
          <p:cNvSpPr txBox="1"/>
          <p:nvPr/>
        </p:nvSpPr>
        <p:spPr>
          <a:xfrm>
            <a:off x="4322035" y="4797928"/>
            <a:ext cx="3562243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1" dirty="0">
                <a:solidFill>
                  <a:schemeClr val="tx2"/>
                </a:solidFill>
                <a:latin typeface="Montserrat" panose="00000500000000000000" pitchFamily="2" charset="0"/>
              </a:rPr>
              <a:t>Workforce:</a:t>
            </a:r>
            <a:r>
              <a:rPr lang="en-US" sz="900" dirty="0">
                <a:solidFill>
                  <a:schemeClr val="tx2"/>
                </a:solidFill>
                <a:latin typeface="Montserrat" panose="00000500000000000000" pitchFamily="2" charset="0"/>
              </a:rPr>
              <a:t> Major global disruption, including increased home working, travel restrictions and morbidity and mortality in the workforce. Significant impact on health systems</a:t>
            </a:r>
            <a:br>
              <a:rPr lang="en-US" sz="1000" dirty="0">
                <a:solidFill>
                  <a:schemeClr val="tx2"/>
                </a:solidFill>
                <a:latin typeface="Montserrat" panose="00000500000000000000" pitchFamily="2" charset="0"/>
              </a:rPr>
            </a:br>
            <a:endParaRPr lang="en-US" sz="400" dirty="0">
              <a:solidFill>
                <a:schemeClr val="tx2"/>
              </a:solidFill>
              <a:latin typeface="Montserrat" panose="000005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1" dirty="0">
                <a:solidFill>
                  <a:schemeClr val="tx2"/>
                </a:solidFill>
                <a:latin typeface="Montserrat" panose="00000500000000000000" pitchFamily="2" charset="0"/>
              </a:rPr>
              <a:t>Supply chain: </a:t>
            </a:r>
            <a:r>
              <a:rPr lang="en-US" sz="900" dirty="0">
                <a:solidFill>
                  <a:schemeClr val="tx2"/>
                </a:solidFill>
                <a:latin typeface="Montserrat" panose="00000500000000000000" pitchFamily="2" charset="0"/>
              </a:rPr>
              <a:t>Global shortage of some goods due to production slowdown.</a:t>
            </a:r>
            <a:br>
              <a:rPr lang="en-US" sz="1000" dirty="0">
                <a:solidFill>
                  <a:schemeClr val="tx2"/>
                </a:solidFill>
                <a:latin typeface="Montserrat" panose="00000500000000000000" pitchFamily="2" charset="0"/>
              </a:rPr>
            </a:br>
            <a:endParaRPr lang="en-US" sz="300" dirty="0">
              <a:solidFill>
                <a:schemeClr val="tx2"/>
              </a:solidFill>
              <a:latin typeface="Montserrat" panose="000005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1" dirty="0">
                <a:solidFill>
                  <a:schemeClr val="tx2"/>
                </a:solidFill>
                <a:latin typeface="Montserrat" panose="00000500000000000000" pitchFamily="2" charset="0"/>
              </a:rPr>
              <a:t>Economy:</a:t>
            </a:r>
            <a:r>
              <a:rPr lang="en-US" sz="900" dirty="0">
                <a:solidFill>
                  <a:schemeClr val="tx2"/>
                </a:solidFill>
                <a:latin typeface="Montserrat" panose="00000500000000000000" pitchFamily="2" charset="0"/>
              </a:rPr>
              <a:t> Increased risk of global recession dependent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2"/>
                </a:solidFill>
                <a:latin typeface="Montserrat" panose="00000500000000000000" pitchFamily="2" charset="0"/>
              </a:rPr>
              <a:t>on the severity of the pandemic..</a:t>
            </a:r>
            <a:br>
              <a:rPr lang="en-US" sz="900" dirty="0">
                <a:solidFill>
                  <a:schemeClr val="tx2"/>
                </a:solidFill>
                <a:latin typeface="Montserrat" panose="00000500000000000000" pitchFamily="2" charset="0"/>
              </a:rPr>
            </a:br>
            <a:endParaRPr lang="en-US" sz="300" dirty="0">
              <a:solidFill>
                <a:schemeClr val="tx2"/>
              </a:solidFill>
              <a:latin typeface="Montserrat" panose="000005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1" dirty="0">
                <a:solidFill>
                  <a:schemeClr val="tx2"/>
                </a:solidFill>
                <a:latin typeface="Montserrat" panose="00000500000000000000" pitchFamily="2" charset="0"/>
              </a:rPr>
              <a:t>Timeframe:</a:t>
            </a:r>
            <a:r>
              <a:rPr lang="en-US" sz="900" dirty="0">
                <a:solidFill>
                  <a:schemeClr val="tx2"/>
                </a:solidFill>
                <a:latin typeface="Montserrat" panose="00000500000000000000" pitchFamily="2" charset="0"/>
              </a:rPr>
              <a:t> 12 to 18 months, peaking within 3 months.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AE3930CC-64A7-4AB7-B762-7121AADBE234}"/>
              </a:ext>
            </a:extLst>
          </p:cNvPr>
          <p:cNvSpPr/>
          <p:nvPr/>
        </p:nvSpPr>
        <p:spPr>
          <a:xfrm>
            <a:off x="8083425" y="3299172"/>
            <a:ext cx="3569398" cy="3101628"/>
          </a:xfrm>
          <a:prstGeom prst="roundRect">
            <a:avLst>
              <a:gd name="adj" fmla="val 3059"/>
            </a:avLst>
          </a:prstGeom>
          <a:gradFill>
            <a:gsLst>
              <a:gs pos="0">
                <a:schemeClr val="accent6">
                  <a:alpha val="30000"/>
                </a:schemeClr>
              </a:gs>
              <a:gs pos="100000">
                <a:schemeClr val="accent6">
                  <a:lumMod val="20000"/>
                  <a:lumOff val="80000"/>
                  <a:alpha val="10000"/>
                </a:schemeClr>
              </a:gs>
            </a:gsLst>
            <a:lin ang="5400000" scaled="1"/>
          </a:gradFill>
          <a:ln>
            <a:solidFill>
              <a:schemeClr val="accent1">
                <a:alpha val="6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52E6969-C18A-4AED-8208-90DE3A234BAD}"/>
              </a:ext>
            </a:extLst>
          </p:cNvPr>
          <p:cNvSpPr txBox="1"/>
          <p:nvPr/>
        </p:nvSpPr>
        <p:spPr>
          <a:xfrm>
            <a:off x="8083425" y="3634594"/>
            <a:ext cx="356224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2"/>
                </a:solidFill>
                <a:latin typeface="Montserrat" panose="00000500000000000000" pitchFamily="2" charset="0"/>
              </a:rPr>
              <a:t>Contact tracing and population distancing controls have some effect, spreading the impact of the disease over a longer period of time.</a:t>
            </a:r>
          </a:p>
        </p:txBody>
      </p:sp>
      <p:sp>
        <p:nvSpPr>
          <p:cNvPr id="64" name="Rectangle: Top Corners Rounded 63">
            <a:extLst>
              <a:ext uri="{FF2B5EF4-FFF2-40B4-BE49-F238E27FC236}">
                <a16:creationId xmlns:a16="http://schemas.microsoft.com/office/drawing/2014/main" id="{C4B5D4BB-F58D-4F83-9342-5E20C2CBBF32}"/>
              </a:ext>
            </a:extLst>
          </p:cNvPr>
          <p:cNvSpPr/>
          <p:nvPr/>
        </p:nvSpPr>
        <p:spPr>
          <a:xfrm>
            <a:off x="8083424" y="3299170"/>
            <a:ext cx="3569399" cy="315409"/>
          </a:xfrm>
          <a:prstGeom prst="round2SameRect">
            <a:avLst>
              <a:gd name="adj1" fmla="val 30467"/>
              <a:gd name="adj2" fmla="val 0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65" name="Rectangle: Top Corners Rounded 64">
            <a:extLst>
              <a:ext uri="{FF2B5EF4-FFF2-40B4-BE49-F238E27FC236}">
                <a16:creationId xmlns:a16="http://schemas.microsoft.com/office/drawing/2014/main" id="{16EE3AB3-AE2B-49DC-81A9-F2F37F80C6A9}"/>
              </a:ext>
            </a:extLst>
          </p:cNvPr>
          <p:cNvSpPr/>
          <p:nvPr/>
        </p:nvSpPr>
        <p:spPr>
          <a:xfrm>
            <a:off x="8083425" y="4160245"/>
            <a:ext cx="3569399" cy="315409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B4B7E3E-A67E-4638-B7D3-8C348FDDB901}"/>
              </a:ext>
            </a:extLst>
          </p:cNvPr>
          <p:cNvSpPr txBox="1"/>
          <p:nvPr/>
        </p:nvSpPr>
        <p:spPr>
          <a:xfrm>
            <a:off x="8162304" y="3316836"/>
            <a:ext cx="14372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BFCFD"/>
                </a:solidFill>
                <a:latin typeface="Montserrat Medium" panose="020B0604020202020204" charset="0"/>
              </a:rPr>
              <a:t>Assumptions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CBF0EA9-35FD-4DBE-B3AD-864A51B43B79}"/>
              </a:ext>
            </a:extLst>
          </p:cNvPr>
          <p:cNvSpPr txBox="1"/>
          <p:nvPr/>
        </p:nvSpPr>
        <p:spPr>
          <a:xfrm>
            <a:off x="8162304" y="4179450"/>
            <a:ext cx="14372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BFCFD"/>
                </a:solidFill>
                <a:latin typeface="Montserrat Medium" panose="020B0604020202020204" charset="0"/>
              </a:rPr>
              <a:t>Impact: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69575E1-050E-483B-AA1C-8DC94BF1E20F}"/>
              </a:ext>
            </a:extLst>
          </p:cNvPr>
          <p:cNvSpPr txBox="1"/>
          <p:nvPr/>
        </p:nvSpPr>
        <p:spPr>
          <a:xfrm>
            <a:off x="8090581" y="4543928"/>
            <a:ext cx="356224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1" dirty="0">
                <a:solidFill>
                  <a:schemeClr val="tx2"/>
                </a:solidFill>
                <a:latin typeface="Montserrat" panose="00000500000000000000" pitchFamily="2" charset="0"/>
              </a:rPr>
              <a:t>Workforce:</a:t>
            </a:r>
            <a:r>
              <a:rPr lang="en-US" sz="900" dirty="0">
                <a:solidFill>
                  <a:schemeClr val="tx2"/>
                </a:solidFill>
                <a:latin typeface="Montserrat" panose="00000500000000000000" pitchFamily="2" charset="0"/>
              </a:rPr>
              <a:t> Major global disruption, including increased home working, travel restrictions and morbidity and mortality in the workforce. Impact on health systems somewhat reduced compared to early peak scenario</a:t>
            </a:r>
            <a:br>
              <a:rPr lang="en-US" sz="1000" dirty="0">
                <a:solidFill>
                  <a:schemeClr val="tx2"/>
                </a:solidFill>
                <a:latin typeface="Montserrat" panose="00000500000000000000" pitchFamily="2" charset="0"/>
              </a:rPr>
            </a:br>
            <a:endParaRPr lang="en-US" sz="400" dirty="0">
              <a:solidFill>
                <a:schemeClr val="tx2"/>
              </a:solidFill>
              <a:latin typeface="Montserrat" panose="000005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1" dirty="0">
                <a:solidFill>
                  <a:schemeClr val="tx2"/>
                </a:solidFill>
                <a:latin typeface="Montserrat" panose="00000500000000000000" pitchFamily="2" charset="0"/>
              </a:rPr>
              <a:t>Supply chain: </a:t>
            </a:r>
            <a:r>
              <a:rPr lang="en-US" sz="900" dirty="0">
                <a:solidFill>
                  <a:schemeClr val="tx2"/>
                </a:solidFill>
                <a:latin typeface="Montserrat" panose="00000500000000000000" pitchFamily="2" charset="0"/>
              </a:rPr>
              <a:t>Global shortage of some goods due to production slowdown</a:t>
            </a:r>
            <a:r>
              <a:rPr lang="en-US" sz="1000" dirty="0">
                <a:solidFill>
                  <a:schemeClr val="tx2"/>
                </a:solidFill>
                <a:latin typeface="Montserrat" panose="00000500000000000000" pitchFamily="2" charset="0"/>
              </a:rPr>
              <a:t>.</a:t>
            </a:r>
            <a:br>
              <a:rPr lang="en-US" sz="1000" dirty="0">
                <a:solidFill>
                  <a:schemeClr val="tx2"/>
                </a:solidFill>
                <a:latin typeface="Montserrat" panose="00000500000000000000" pitchFamily="2" charset="0"/>
              </a:rPr>
            </a:br>
            <a:endParaRPr lang="en-US" sz="300" dirty="0">
              <a:solidFill>
                <a:schemeClr val="tx2"/>
              </a:solidFill>
              <a:latin typeface="Montserrat" panose="000005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1" dirty="0">
                <a:solidFill>
                  <a:schemeClr val="tx2"/>
                </a:solidFill>
                <a:latin typeface="Montserrat" panose="00000500000000000000" pitchFamily="2" charset="0"/>
              </a:rPr>
              <a:t>Economy:</a:t>
            </a:r>
            <a:r>
              <a:rPr lang="en-US" sz="900" dirty="0">
                <a:solidFill>
                  <a:schemeClr val="tx2"/>
                </a:solidFill>
                <a:latin typeface="Montserrat" panose="00000500000000000000" pitchFamily="2" charset="0"/>
              </a:rPr>
              <a:t> Increased risk of global recession dependent on the severity of the pandemic – longer period of uncertainty than with an early peak.</a:t>
            </a:r>
            <a:br>
              <a:rPr lang="en-US" sz="900" dirty="0">
                <a:solidFill>
                  <a:schemeClr val="tx2"/>
                </a:solidFill>
                <a:latin typeface="Montserrat" panose="00000500000000000000" pitchFamily="2" charset="0"/>
              </a:rPr>
            </a:br>
            <a:endParaRPr lang="en-US" sz="300" dirty="0">
              <a:solidFill>
                <a:schemeClr val="tx2"/>
              </a:solidFill>
              <a:latin typeface="Montserrat" panose="000005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1" dirty="0">
                <a:solidFill>
                  <a:schemeClr val="tx2"/>
                </a:solidFill>
                <a:latin typeface="Montserrat" panose="00000500000000000000" pitchFamily="2" charset="0"/>
              </a:rPr>
              <a:t>Timeframe:</a:t>
            </a:r>
            <a:r>
              <a:rPr lang="en-US" sz="900" dirty="0">
                <a:solidFill>
                  <a:schemeClr val="tx2"/>
                </a:solidFill>
                <a:latin typeface="Montserrat" panose="00000500000000000000" pitchFamily="2" charset="0"/>
              </a:rPr>
              <a:t> 12 to 18 months, peaking in 6 to 9 months.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84CE84B-6929-437D-98B5-9C97A9983F6F}"/>
              </a:ext>
            </a:extLst>
          </p:cNvPr>
          <p:cNvSpPr txBox="1"/>
          <p:nvPr/>
        </p:nvSpPr>
        <p:spPr>
          <a:xfrm>
            <a:off x="218286" y="6424670"/>
            <a:ext cx="1199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  <a:latin typeface="Montserrat" pitchFamily="2" charset="77"/>
              </a:rPr>
              <a:t>Source:</a:t>
            </a:r>
            <a:r>
              <a:rPr lang="en-US" sz="1200" b="1" dirty="0">
                <a:solidFill>
                  <a:schemeClr val="accent6"/>
                </a:solidFill>
                <a:latin typeface="Montserrat" pitchFamily="2" charset="77"/>
              </a:rPr>
              <a:t> PWC</a:t>
            </a:r>
            <a:endParaRPr lang="en-US" sz="1400" b="1" dirty="0">
              <a:solidFill>
                <a:schemeClr val="accent6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46985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27299A6-889A-1444-AA9D-1F880E4BF8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975141"/>
              </p:ext>
            </p:extLst>
          </p:nvPr>
        </p:nvGraphicFramePr>
        <p:xfrm>
          <a:off x="444813" y="853222"/>
          <a:ext cx="5535362" cy="1854200"/>
        </p:xfrm>
        <a:graphic>
          <a:graphicData uri="http://schemas.openxmlformats.org/drawingml/2006/table">
            <a:tbl>
              <a:tblPr firstRow="1" bandRow="1">
                <a:effectLst>
                  <a:outerShdw blurRad="25400" algn="ctr" rotWithShape="0">
                    <a:schemeClr val="accent1">
                      <a:lumMod val="50000"/>
                      <a:alpha val="40000"/>
                    </a:schemeClr>
                  </a:outerShdw>
                </a:effectLst>
                <a:tableStyleId>{5C22544A-7EE6-4342-B048-85BDC9FD1C3A}</a:tableStyleId>
              </a:tblPr>
              <a:tblGrid>
                <a:gridCol w="467434">
                  <a:extLst>
                    <a:ext uri="{9D8B030D-6E8A-4147-A177-3AD203B41FA5}">
                      <a16:colId xmlns:a16="http://schemas.microsoft.com/office/drawing/2014/main" val="3539031362"/>
                    </a:ext>
                  </a:extLst>
                </a:gridCol>
                <a:gridCol w="2533964">
                  <a:extLst>
                    <a:ext uri="{9D8B030D-6E8A-4147-A177-3AD203B41FA5}">
                      <a16:colId xmlns:a16="http://schemas.microsoft.com/office/drawing/2014/main" val="4226183169"/>
                    </a:ext>
                  </a:extLst>
                </a:gridCol>
                <a:gridCol w="2533964">
                  <a:extLst>
                    <a:ext uri="{9D8B030D-6E8A-4147-A177-3AD203B41FA5}">
                      <a16:colId xmlns:a16="http://schemas.microsoft.com/office/drawing/2014/main" val="394184063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kern="12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  <a:ea typeface="+mn-ea"/>
                          <a:cs typeface="+mn-cs"/>
                        </a:rPr>
                        <a:t>Targeted Competitors </a:t>
                      </a:r>
                      <a:endParaRPr lang="en-US" sz="1200" b="1" i="0" dirty="0">
                        <a:solidFill>
                          <a:schemeClr val="bg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26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Montserrat" pitchFamily="2" charset="77"/>
                        </a:rPr>
                        <a:t>#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Montserrat" pitchFamily="2" charset="77"/>
                          <a:ea typeface="+mn-ea"/>
                          <a:cs typeface="+mn-cs"/>
                        </a:rPr>
                        <a:t>Business Name </a:t>
                      </a:r>
                      <a:endParaRPr lang="en-US" sz="1400" b="0" i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Montserrat" pitchFamily="2" charset="77"/>
                          <a:ea typeface="+mn-ea"/>
                          <a:cs typeface="+mn-cs"/>
                        </a:rPr>
                        <a:t>URL </a:t>
                      </a:r>
                      <a:endParaRPr lang="en-US" sz="1400" b="0" i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699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ontserrat" pitchFamily="2" charset="77"/>
                        </a:rPr>
                        <a:t>1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ontserrat" pitchFamily="2" charset="77"/>
                        </a:rPr>
                        <a:t>GraphicRiver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ontserrat" pitchFamily="2" charset="77"/>
                        </a:rPr>
                        <a:t>graphicriver.net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426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ontserrat" pitchFamily="2" charset="77"/>
                        </a:rPr>
                        <a:t>2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ontserrat" pitchFamily="2" charset="77"/>
                        </a:rPr>
                        <a:t>Themeforest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ontserrat" pitchFamily="2" charset="77"/>
                        </a:rPr>
                        <a:t>themeforest.net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044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ontserrat" pitchFamily="2" charset="77"/>
                        </a:rPr>
                        <a:t>3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ontserrat" pitchFamily="2" charset="77"/>
                        </a:rPr>
                        <a:t>Videohive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ontserrat" pitchFamily="2" charset="77"/>
                        </a:rPr>
                        <a:t>videohive.net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960511"/>
                  </a:ext>
                </a:extLst>
              </a:tr>
            </a:tbl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9BB6571D-0F7F-4C04-A327-91F521FB495A}"/>
              </a:ext>
            </a:extLst>
          </p:cNvPr>
          <p:cNvGrpSpPr/>
          <p:nvPr/>
        </p:nvGrpSpPr>
        <p:grpSpPr>
          <a:xfrm>
            <a:off x="444813" y="2951717"/>
            <a:ext cx="5535363" cy="3376696"/>
            <a:chOff x="444813" y="2951717"/>
            <a:chExt cx="5535363" cy="3376696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E16F0170-C7D7-3649-A87D-DB905E72C4D1}"/>
                </a:ext>
              </a:extLst>
            </p:cNvPr>
            <p:cNvSpPr/>
            <p:nvPr/>
          </p:nvSpPr>
          <p:spPr>
            <a:xfrm>
              <a:off x="444814" y="2951717"/>
              <a:ext cx="5535362" cy="3376696"/>
            </a:xfrm>
            <a:prstGeom prst="roundRect">
              <a:avLst>
                <a:gd name="adj" fmla="val 3761"/>
              </a:avLst>
            </a:prstGeom>
            <a:solidFill>
              <a:schemeClr val="accent5"/>
            </a:solidFill>
            <a:ln>
              <a:noFill/>
            </a:ln>
            <a:effectLst>
              <a:outerShdw blurRad="25400" dist="127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 defTabSz="914400" rtl="0" eaLnBrk="1" latinLnBrk="0" hangingPunct="1"/>
              <a:endParaRPr lang="en-US" dirty="0"/>
            </a:p>
          </p:txBody>
        </p:sp>
        <p:graphicFrame>
          <p:nvGraphicFramePr>
            <p:cNvPr id="4" name="Chart 3">
              <a:extLst>
                <a:ext uri="{FF2B5EF4-FFF2-40B4-BE49-F238E27FC236}">
                  <a16:creationId xmlns:a16="http://schemas.microsoft.com/office/drawing/2014/main" id="{312A7C41-863E-6342-B83F-B7787420BF2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694099829"/>
                </p:ext>
              </p:extLst>
            </p:nvPr>
          </p:nvGraphicFramePr>
          <p:xfrm>
            <a:off x="765870" y="3767328"/>
            <a:ext cx="4893250" cy="239707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1A29FBB-830E-E946-B890-C702733106BC}"/>
                </a:ext>
              </a:extLst>
            </p:cNvPr>
            <p:cNvSpPr txBox="1"/>
            <p:nvPr/>
          </p:nvSpPr>
          <p:spPr>
            <a:xfrm>
              <a:off x="627778" y="3116584"/>
              <a:ext cx="34232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>
                      <a:alpha val="90000"/>
                    </a:schemeClr>
                  </a:solidFill>
                  <a:latin typeface="Montserrat Medium" pitchFamily="2" charset="77"/>
                </a:rPr>
                <a:t>Average Position of Target </a:t>
              </a:r>
              <a:r>
                <a:rPr lang="en-US" sz="1200" b="1" dirty="0" err="1">
                  <a:solidFill>
                    <a:schemeClr val="bg1">
                      <a:alpha val="90000"/>
                    </a:schemeClr>
                  </a:solidFill>
                  <a:latin typeface="Montserrat Medium" pitchFamily="2" charset="77"/>
                </a:rPr>
                <a:t>Url</a:t>
              </a:r>
              <a:endParaRPr lang="en-US" sz="1200" b="1" dirty="0">
                <a:solidFill>
                  <a:schemeClr val="bg1">
                    <a:alpha val="90000"/>
                  </a:schemeClr>
                </a:solidFill>
                <a:latin typeface="Montserrat Medium" pitchFamily="2" charset="77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90B6756-A5C0-3D41-907E-9EC9A70A5450}"/>
                </a:ext>
              </a:extLst>
            </p:cNvPr>
            <p:cNvCxnSpPr>
              <a:cxnSpLocks/>
            </p:cNvCxnSpPr>
            <p:nvPr/>
          </p:nvCxnSpPr>
          <p:spPr>
            <a:xfrm>
              <a:off x="444813" y="3509739"/>
              <a:ext cx="5535362" cy="0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C0D7A63-7A75-4B21-AC4C-016B8247448F}"/>
              </a:ext>
            </a:extLst>
          </p:cNvPr>
          <p:cNvSpPr txBox="1"/>
          <p:nvPr/>
        </p:nvSpPr>
        <p:spPr>
          <a:xfrm>
            <a:off x="2273512" y="193296"/>
            <a:ext cx="6588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alpha val="32000"/>
                  </a:schemeClr>
                </a:solidFill>
                <a:latin typeface="Montserrat" panose="020B0604020202020204" charset="0"/>
              </a:rPr>
              <a:t>COVID-19 </a:t>
            </a:r>
            <a:r>
              <a:rPr lang="en-US" dirty="0">
                <a:solidFill>
                  <a:schemeClr val="tx2">
                    <a:alpha val="32000"/>
                  </a:schemeClr>
                </a:solidFill>
                <a:latin typeface="Montserrat" panose="020B0604020202020204" charset="0"/>
              </a:rPr>
              <a:t>Impact On SEO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DDD8D63F-D815-4511-81A0-501433EDEA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060717"/>
              </p:ext>
            </p:extLst>
          </p:nvPr>
        </p:nvGraphicFramePr>
        <p:xfrm>
          <a:off x="6211825" y="873216"/>
          <a:ext cx="5535362" cy="1854200"/>
        </p:xfrm>
        <a:graphic>
          <a:graphicData uri="http://schemas.openxmlformats.org/drawingml/2006/table">
            <a:tbl>
              <a:tblPr firstRow="1" bandRow="1">
                <a:effectLst>
                  <a:outerShdw blurRad="25400" algn="ctr" rotWithShape="0">
                    <a:schemeClr val="accent1">
                      <a:lumMod val="50000"/>
                      <a:alpha val="40000"/>
                    </a:schemeClr>
                  </a:outerShdw>
                </a:effectLst>
                <a:tableStyleId>{5C22544A-7EE6-4342-B048-85BDC9FD1C3A}</a:tableStyleId>
              </a:tblPr>
              <a:tblGrid>
                <a:gridCol w="467434">
                  <a:extLst>
                    <a:ext uri="{9D8B030D-6E8A-4147-A177-3AD203B41FA5}">
                      <a16:colId xmlns:a16="http://schemas.microsoft.com/office/drawing/2014/main" val="3539031362"/>
                    </a:ext>
                  </a:extLst>
                </a:gridCol>
                <a:gridCol w="2533964">
                  <a:extLst>
                    <a:ext uri="{9D8B030D-6E8A-4147-A177-3AD203B41FA5}">
                      <a16:colId xmlns:a16="http://schemas.microsoft.com/office/drawing/2014/main" val="4226183169"/>
                    </a:ext>
                  </a:extLst>
                </a:gridCol>
                <a:gridCol w="2533964">
                  <a:extLst>
                    <a:ext uri="{9D8B030D-6E8A-4147-A177-3AD203B41FA5}">
                      <a16:colId xmlns:a16="http://schemas.microsoft.com/office/drawing/2014/main" val="394184063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kern="12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  <a:ea typeface="+mn-ea"/>
                          <a:cs typeface="+mn-cs"/>
                        </a:rPr>
                        <a:t>Current Competitors </a:t>
                      </a:r>
                      <a:endParaRPr lang="en-US" sz="1200" b="1" i="0" dirty="0">
                        <a:solidFill>
                          <a:schemeClr val="bg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26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Montserrat" pitchFamily="2" charset="77"/>
                        </a:rPr>
                        <a:t>#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Montserrat" pitchFamily="2" charset="77"/>
                          <a:ea typeface="+mn-ea"/>
                          <a:cs typeface="+mn-cs"/>
                        </a:rPr>
                        <a:t>Business Name </a:t>
                      </a:r>
                      <a:endParaRPr lang="en-US" sz="1400" b="0" i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Montserrat" pitchFamily="2" charset="77"/>
                          <a:ea typeface="+mn-ea"/>
                          <a:cs typeface="+mn-cs"/>
                        </a:rPr>
                        <a:t>URL </a:t>
                      </a:r>
                      <a:endParaRPr lang="en-US" sz="1400" b="0" i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699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ontserrat" pitchFamily="2" charset="77"/>
                        </a:rPr>
                        <a:t>1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ontserrat" pitchFamily="2" charset="77"/>
                        </a:rPr>
                        <a:t>Amazon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ontserrat" pitchFamily="2" charset="77"/>
                        </a:rPr>
                        <a:t>amazon.com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426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ontserrat" pitchFamily="2" charset="77"/>
                        </a:rPr>
                        <a:t>2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ontserrat" pitchFamily="2" charset="77"/>
                        </a:rPr>
                        <a:t>AliExpress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ontserrat" pitchFamily="2" charset="77"/>
                        </a:rPr>
                        <a:t>aliexpress.com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044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ontserrat" pitchFamily="2" charset="77"/>
                        </a:rPr>
                        <a:t>3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ontserrat" pitchFamily="2" charset="77"/>
                        </a:rPr>
                        <a:t>GraphicRiver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ontserrat" pitchFamily="2" charset="77"/>
                        </a:rPr>
                        <a:t>graphicriver.net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960511"/>
                  </a:ext>
                </a:extLst>
              </a:tr>
            </a:tbl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:a16="http://schemas.microsoft.com/office/drawing/2014/main" id="{48014604-1F94-4B5F-97CD-7B5E855A6F6D}"/>
              </a:ext>
            </a:extLst>
          </p:cNvPr>
          <p:cNvGrpSpPr/>
          <p:nvPr/>
        </p:nvGrpSpPr>
        <p:grpSpPr>
          <a:xfrm>
            <a:off x="6211824" y="2951717"/>
            <a:ext cx="5535363" cy="3376696"/>
            <a:chOff x="444813" y="2951717"/>
            <a:chExt cx="5535363" cy="3376696"/>
          </a:xfrm>
        </p:grpSpPr>
        <p:sp>
          <p:nvSpPr>
            <p:cNvPr id="22" name="Rounded Rectangle 5">
              <a:extLst>
                <a:ext uri="{FF2B5EF4-FFF2-40B4-BE49-F238E27FC236}">
                  <a16:creationId xmlns:a16="http://schemas.microsoft.com/office/drawing/2014/main" id="{46CD5B2D-77A7-4DF5-876C-5B407AB4B533}"/>
                </a:ext>
              </a:extLst>
            </p:cNvPr>
            <p:cNvSpPr/>
            <p:nvPr/>
          </p:nvSpPr>
          <p:spPr>
            <a:xfrm>
              <a:off x="444814" y="2951717"/>
              <a:ext cx="5535362" cy="3376696"/>
            </a:xfrm>
            <a:prstGeom prst="roundRect">
              <a:avLst>
                <a:gd name="adj" fmla="val 3761"/>
              </a:avLst>
            </a:prstGeom>
            <a:solidFill>
              <a:schemeClr val="accent6"/>
            </a:solidFill>
            <a:ln>
              <a:noFill/>
            </a:ln>
            <a:effectLst>
              <a:outerShdw blurRad="25400" dist="127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 defTabSz="914400" rtl="0" eaLnBrk="1" latinLnBrk="0" hangingPunct="1"/>
              <a:endParaRPr lang="en-US" dirty="0"/>
            </a:p>
          </p:txBody>
        </p:sp>
        <p:graphicFrame>
          <p:nvGraphicFramePr>
            <p:cNvPr id="23" name="Chart 22">
              <a:extLst>
                <a:ext uri="{FF2B5EF4-FFF2-40B4-BE49-F238E27FC236}">
                  <a16:creationId xmlns:a16="http://schemas.microsoft.com/office/drawing/2014/main" id="{89E3D01C-9908-4BBD-A209-3E4311EC4BB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694099829"/>
                </p:ext>
              </p:extLst>
            </p:nvPr>
          </p:nvGraphicFramePr>
          <p:xfrm>
            <a:off x="765870" y="3767328"/>
            <a:ext cx="4893250" cy="239707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FF5B3AF-FA0F-4229-9846-43251BE4EDE2}"/>
                </a:ext>
              </a:extLst>
            </p:cNvPr>
            <p:cNvSpPr txBox="1"/>
            <p:nvPr/>
          </p:nvSpPr>
          <p:spPr>
            <a:xfrm>
              <a:off x="627778" y="3116584"/>
              <a:ext cx="34232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>
                      <a:alpha val="90000"/>
                    </a:schemeClr>
                  </a:solidFill>
                  <a:latin typeface="Montserrat Medium" pitchFamily="2" charset="77"/>
                </a:rPr>
                <a:t>Average Position of Current </a:t>
              </a:r>
              <a:r>
                <a:rPr lang="en-US" sz="1200" b="1" dirty="0" err="1">
                  <a:solidFill>
                    <a:schemeClr val="bg1">
                      <a:alpha val="90000"/>
                    </a:schemeClr>
                  </a:solidFill>
                  <a:latin typeface="Montserrat Medium" pitchFamily="2" charset="77"/>
                </a:rPr>
                <a:t>Url</a:t>
              </a:r>
              <a:endParaRPr lang="en-US" sz="1200" b="1" dirty="0">
                <a:solidFill>
                  <a:schemeClr val="bg1">
                    <a:alpha val="90000"/>
                  </a:schemeClr>
                </a:solidFill>
                <a:latin typeface="Montserrat Medium" pitchFamily="2" charset="77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219813B-294C-4C81-AF8A-20A1C84924C5}"/>
                </a:ext>
              </a:extLst>
            </p:cNvPr>
            <p:cNvCxnSpPr>
              <a:cxnSpLocks/>
            </p:cNvCxnSpPr>
            <p:nvPr/>
          </p:nvCxnSpPr>
          <p:spPr>
            <a:xfrm>
              <a:off x="444813" y="3509739"/>
              <a:ext cx="5535362" cy="0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C0748E5E-FF08-4AA2-A47E-C7FEFCDF1C36}"/>
              </a:ext>
            </a:extLst>
          </p:cNvPr>
          <p:cNvSpPr txBox="1"/>
          <p:nvPr/>
        </p:nvSpPr>
        <p:spPr>
          <a:xfrm>
            <a:off x="208125" y="6429449"/>
            <a:ext cx="1217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  <a:latin typeface="Montserrat" pitchFamily="2" charset="77"/>
              </a:rPr>
              <a:t>dummy data</a:t>
            </a:r>
            <a:endParaRPr lang="en-US" sz="1400" b="1" dirty="0">
              <a:solidFill>
                <a:schemeClr val="accent6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12526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AA993E-699D-4774-8196-DA659D106F23}"/>
              </a:ext>
            </a:extLst>
          </p:cNvPr>
          <p:cNvSpPr txBox="1"/>
          <p:nvPr/>
        </p:nvSpPr>
        <p:spPr>
          <a:xfrm>
            <a:off x="2273512" y="193296"/>
            <a:ext cx="6588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alpha val="32000"/>
                  </a:schemeClr>
                </a:solidFill>
                <a:latin typeface="Montserrat" panose="020B0604020202020204" charset="0"/>
              </a:rPr>
              <a:t>COVID-19 </a:t>
            </a:r>
            <a:r>
              <a:rPr lang="en-US" dirty="0">
                <a:solidFill>
                  <a:schemeClr val="tx2">
                    <a:alpha val="32000"/>
                  </a:schemeClr>
                </a:solidFill>
                <a:latin typeface="Montserrat" panose="020B0604020202020204" charset="0"/>
              </a:rPr>
              <a:t>Impact On SEO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6BC2DCB-312B-475B-8842-E483731F90F7}"/>
              </a:ext>
            </a:extLst>
          </p:cNvPr>
          <p:cNvGrpSpPr/>
          <p:nvPr/>
        </p:nvGrpSpPr>
        <p:grpSpPr>
          <a:xfrm>
            <a:off x="450111" y="3692586"/>
            <a:ext cx="11291779" cy="2645118"/>
            <a:chOff x="455408" y="929355"/>
            <a:chExt cx="11291779" cy="2645118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CD3991AC-8D8D-405F-9DB9-DF3CD3C8411C}"/>
                </a:ext>
              </a:extLst>
            </p:cNvPr>
            <p:cNvSpPr/>
            <p:nvPr/>
          </p:nvSpPr>
          <p:spPr>
            <a:xfrm>
              <a:off x="455408" y="929355"/>
              <a:ext cx="11291779" cy="2645118"/>
            </a:xfrm>
            <a:prstGeom prst="roundRect">
              <a:avLst>
                <a:gd name="adj" fmla="val 4801"/>
              </a:avLst>
            </a:pr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 defTabSz="914400" rtl="0" eaLnBrk="1" latinLnBrk="0" hangingPunct="1"/>
              <a:endParaRPr lang="en-US"/>
            </a:p>
          </p:txBody>
        </p:sp>
        <p:graphicFrame>
          <p:nvGraphicFramePr>
            <p:cNvPr id="4" name="Chart 3">
              <a:extLst>
                <a:ext uri="{FF2B5EF4-FFF2-40B4-BE49-F238E27FC236}">
                  <a16:creationId xmlns:a16="http://schemas.microsoft.com/office/drawing/2014/main" id="{E71BA91E-BFD0-4B6B-B7E5-04A55C593F4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405031654"/>
                </p:ext>
              </p:extLst>
            </p:nvPr>
          </p:nvGraphicFramePr>
          <p:xfrm>
            <a:off x="719395" y="1032526"/>
            <a:ext cx="10794484" cy="238997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5A59292-FFA1-4725-820F-62CE6A6D8272}"/>
                </a:ext>
              </a:extLst>
            </p:cNvPr>
            <p:cNvSpPr txBox="1"/>
            <p:nvPr/>
          </p:nvSpPr>
          <p:spPr>
            <a:xfrm>
              <a:off x="730049" y="1086827"/>
              <a:ext cx="31854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Montserrat Medium" panose="020B0604020202020204" charset="0"/>
                </a:rPr>
                <a:t>Average Position of Tracked Keywords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63CFEFF-52AC-4E00-B1AE-E387A54448A6}"/>
                </a:ext>
              </a:extLst>
            </p:cNvPr>
            <p:cNvCxnSpPr/>
            <p:nvPr/>
          </p:nvCxnSpPr>
          <p:spPr>
            <a:xfrm>
              <a:off x="455408" y="1413753"/>
              <a:ext cx="11291779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4E81311-D04A-474A-A121-60C349FD5746}"/>
              </a:ext>
            </a:extLst>
          </p:cNvPr>
          <p:cNvGrpSpPr/>
          <p:nvPr/>
        </p:nvGrpSpPr>
        <p:grpSpPr>
          <a:xfrm>
            <a:off x="495487" y="929355"/>
            <a:ext cx="11201027" cy="2542802"/>
            <a:chOff x="491189" y="3794903"/>
            <a:chExt cx="11201027" cy="2542802"/>
          </a:xfrm>
        </p:grpSpPr>
        <p:sp>
          <p:nvSpPr>
            <p:cNvPr id="7" name="Rounded Rectangle 30">
              <a:extLst>
                <a:ext uri="{FF2B5EF4-FFF2-40B4-BE49-F238E27FC236}">
                  <a16:creationId xmlns:a16="http://schemas.microsoft.com/office/drawing/2014/main" id="{D38F6CD9-1148-4F29-9460-99C82722FBA9}"/>
                </a:ext>
              </a:extLst>
            </p:cNvPr>
            <p:cNvSpPr/>
            <p:nvPr/>
          </p:nvSpPr>
          <p:spPr>
            <a:xfrm>
              <a:off x="491189" y="3794903"/>
              <a:ext cx="6427731" cy="2542802"/>
            </a:xfrm>
            <a:prstGeom prst="roundRect">
              <a:avLst>
                <a:gd name="adj" fmla="val 4994"/>
              </a:avLst>
            </a:pr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 defTabSz="914400" rtl="0" eaLnBrk="1" latinLnBrk="0" hangingPunct="1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6A3E408-3BDA-4D9C-AE43-71270C7BDEBE}"/>
                </a:ext>
              </a:extLst>
            </p:cNvPr>
            <p:cNvGrpSpPr/>
            <p:nvPr/>
          </p:nvGrpSpPr>
          <p:grpSpPr>
            <a:xfrm>
              <a:off x="4724918" y="4407813"/>
              <a:ext cx="1634756" cy="1634756"/>
              <a:chOff x="2959896" y="3516964"/>
              <a:chExt cx="1634756" cy="1634756"/>
            </a:xfrm>
          </p:grpSpPr>
          <p:sp>
            <p:nvSpPr>
              <p:cNvPr id="9" name="Donut 19">
                <a:extLst>
                  <a:ext uri="{FF2B5EF4-FFF2-40B4-BE49-F238E27FC236}">
                    <a16:creationId xmlns:a16="http://schemas.microsoft.com/office/drawing/2014/main" id="{DB1E372A-B3E2-4199-8BB7-893B749DC70D}"/>
                  </a:ext>
                </a:extLst>
              </p:cNvPr>
              <p:cNvSpPr/>
              <p:nvPr/>
            </p:nvSpPr>
            <p:spPr>
              <a:xfrm>
                <a:off x="2968237" y="3525305"/>
                <a:ext cx="1618074" cy="1618074"/>
              </a:xfrm>
              <a:prstGeom prst="donut">
                <a:avLst>
                  <a:gd name="adj" fmla="val 13790"/>
                </a:avLst>
              </a:prstGeom>
              <a:solidFill>
                <a:schemeClr val="tx2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0" name="Arc 9">
                <a:extLst>
                  <a:ext uri="{FF2B5EF4-FFF2-40B4-BE49-F238E27FC236}">
                    <a16:creationId xmlns:a16="http://schemas.microsoft.com/office/drawing/2014/main" id="{B50B1707-467F-4939-B136-F4E399B112C3}"/>
                  </a:ext>
                </a:extLst>
              </p:cNvPr>
              <p:cNvSpPr/>
              <p:nvPr/>
            </p:nvSpPr>
            <p:spPr>
              <a:xfrm>
                <a:off x="2959896" y="3516964"/>
                <a:ext cx="1634756" cy="1634756"/>
              </a:xfrm>
              <a:prstGeom prst="arc">
                <a:avLst>
                  <a:gd name="adj1" fmla="val 3084397"/>
                  <a:gd name="adj2" fmla="val 16168365"/>
                </a:avLst>
              </a:prstGeom>
              <a:ln w="190500" cap="flat">
                <a:solidFill>
                  <a:schemeClr val="accent6"/>
                </a:solidFill>
                <a:round/>
              </a:ln>
              <a:effectLst>
                <a:outerShdw blurRad="38100" dir="5400000" algn="ctr" rotWithShape="0">
                  <a:schemeClr val="accent1">
                    <a:lumMod val="50000"/>
                    <a:alpha val="65000"/>
                  </a:scheme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EF3F1DEB-CF67-4614-B87F-F92A2400EE60}"/>
                  </a:ext>
                </a:extLst>
              </p:cNvPr>
              <p:cNvGrpSpPr/>
              <p:nvPr/>
            </p:nvGrpSpPr>
            <p:grpSpPr>
              <a:xfrm>
                <a:off x="3418536" y="4065466"/>
                <a:ext cx="737702" cy="636140"/>
                <a:chOff x="3418536" y="4020862"/>
                <a:chExt cx="737702" cy="636140"/>
              </a:xfrm>
            </p:grpSpPr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4E3BD666-36FF-489D-809E-633410FBB835}"/>
                    </a:ext>
                  </a:extLst>
                </p:cNvPr>
                <p:cNvSpPr txBox="1"/>
                <p:nvPr/>
              </p:nvSpPr>
              <p:spPr>
                <a:xfrm>
                  <a:off x="3447391" y="4020862"/>
                  <a:ext cx="679994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000" dirty="0">
                      <a:solidFill>
                        <a:schemeClr val="tx2">
                          <a:lumMod val="75000"/>
                          <a:alpha val="86000"/>
                        </a:schemeClr>
                      </a:solidFill>
                      <a:latin typeface="Montserrat Light" pitchFamily="2" charset="77"/>
                    </a:rPr>
                    <a:t>Current</a:t>
                  </a: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2E81170-35D3-48D8-9FF7-705ECD0B5C49}"/>
                    </a:ext>
                  </a:extLst>
                </p:cNvPr>
                <p:cNvSpPr txBox="1"/>
                <p:nvPr/>
              </p:nvSpPr>
              <p:spPr>
                <a:xfrm>
                  <a:off x="3418536" y="4195337"/>
                  <a:ext cx="73770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 dirty="0">
                      <a:solidFill>
                        <a:schemeClr val="tx2">
                          <a:lumMod val="75000"/>
                        </a:schemeClr>
                      </a:solidFill>
                      <a:latin typeface="Montserrat Medium" pitchFamily="2" charset="77"/>
                    </a:rPr>
                    <a:t>76</a:t>
                  </a:r>
                  <a:r>
                    <a:rPr lang="en-US" sz="2400" b="1" baseline="30000" dirty="0">
                      <a:solidFill>
                        <a:schemeClr val="accent6"/>
                      </a:solidFill>
                      <a:latin typeface="Montserrat" pitchFamily="2" charset="77"/>
                    </a:rPr>
                    <a:t>%</a:t>
                  </a:r>
                </a:p>
              </p:txBody>
            </p:sp>
          </p:grp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5D36D7A-55D0-42FB-8FF6-5856577721B1}"/>
                </a:ext>
              </a:extLst>
            </p:cNvPr>
            <p:cNvGrpSpPr/>
            <p:nvPr/>
          </p:nvGrpSpPr>
          <p:grpSpPr>
            <a:xfrm>
              <a:off x="1050434" y="4407813"/>
              <a:ext cx="1634756" cy="1634756"/>
              <a:chOff x="2959896" y="3516964"/>
              <a:chExt cx="1634756" cy="1634756"/>
            </a:xfrm>
          </p:grpSpPr>
          <p:sp>
            <p:nvSpPr>
              <p:cNvPr id="15" name="Donut 25">
                <a:extLst>
                  <a:ext uri="{FF2B5EF4-FFF2-40B4-BE49-F238E27FC236}">
                    <a16:creationId xmlns:a16="http://schemas.microsoft.com/office/drawing/2014/main" id="{47618D2F-AC89-442B-ABEE-51558F2B340A}"/>
                  </a:ext>
                </a:extLst>
              </p:cNvPr>
              <p:cNvSpPr/>
              <p:nvPr/>
            </p:nvSpPr>
            <p:spPr>
              <a:xfrm>
                <a:off x="2968237" y="3525305"/>
                <a:ext cx="1618074" cy="1618074"/>
              </a:xfrm>
              <a:prstGeom prst="donut">
                <a:avLst>
                  <a:gd name="adj" fmla="val 13790"/>
                </a:avLst>
              </a:prstGeom>
              <a:solidFill>
                <a:schemeClr val="tx2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6" name="Arc 15">
                <a:extLst>
                  <a:ext uri="{FF2B5EF4-FFF2-40B4-BE49-F238E27FC236}">
                    <a16:creationId xmlns:a16="http://schemas.microsoft.com/office/drawing/2014/main" id="{041958B7-E6AA-44BF-AD2F-A8D82869FFCD}"/>
                  </a:ext>
                </a:extLst>
              </p:cNvPr>
              <p:cNvSpPr/>
              <p:nvPr/>
            </p:nvSpPr>
            <p:spPr>
              <a:xfrm>
                <a:off x="2959896" y="3516964"/>
                <a:ext cx="1634756" cy="1634756"/>
              </a:xfrm>
              <a:prstGeom prst="arc">
                <a:avLst>
                  <a:gd name="adj1" fmla="val 18005410"/>
                  <a:gd name="adj2" fmla="val 16168365"/>
                </a:avLst>
              </a:prstGeom>
              <a:ln w="190500" cap="flat">
                <a:solidFill>
                  <a:schemeClr val="accent5"/>
                </a:solidFill>
                <a:round/>
              </a:ln>
              <a:effectLst>
                <a:outerShdw blurRad="38100" dir="5400000" algn="ctr" rotWithShape="0">
                  <a:schemeClr val="accent1">
                    <a:lumMod val="50000"/>
                    <a:alpha val="65000"/>
                  </a:scheme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45768991-1365-4E54-9B2D-77421617F469}"/>
                  </a:ext>
                </a:extLst>
              </p:cNvPr>
              <p:cNvGrpSpPr/>
              <p:nvPr/>
            </p:nvGrpSpPr>
            <p:grpSpPr>
              <a:xfrm>
                <a:off x="3417734" y="4065466"/>
                <a:ext cx="739306" cy="636140"/>
                <a:chOff x="3417734" y="4020862"/>
                <a:chExt cx="739306" cy="636140"/>
              </a:xfrm>
            </p:grpSpPr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1ADA5098-93C4-440C-8665-2AE559415AC5}"/>
                    </a:ext>
                  </a:extLst>
                </p:cNvPr>
                <p:cNvSpPr txBox="1"/>
                <p:nvPr/>
              </p:nvSpPr>
              <p:spPr>
                <a:xfrm>
                  <a:off x="3487467" y="4020862"/>
                  <a:ext cx="599844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000" dirty="0">
                      <a:solidFill>
                        <a:schemeClr val="tx2">
                          <a:lumMod val="75000"/>
                          <a:alpha val="86000"/>
                        </a:schemeClr>
                      </a:solidFill>
                      <a:latin typeface="Montserrat Light" pitchFamily="2" charset="77"/>
                    </a:rPr>
                    <a:t>Target</a:t>
                  </a: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1594658-6295-4B3A-9502-3E366FC5B7D9}"/>
                    </a:ext>
                  </a:extLst>
                </p:cNvPr>
                <p:cNvSpPr txBox="1"/>
                <p:nvPr/>
              </p:nvSpPr>
              <p:spPr>
                <a:xfrm>
                  <a:off x="3417734" y="4195337"/>
                  <a:ext cx="73930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 dirty="0">
                      <a:solidFill>
                        <a:schemeClr val="tx2">
                          <a:lumMod val="75000"/>
                        </a:schemeClr>
                      </a:solidFill>
                      <a:latin typeface="Montserrat Medium" pitchFamily="2" charset="77"/>
                    </a:rPr>
                    <a:t>83</a:t>
                  </a:r>
                  <a:r>
                    <a:rPr lang="en-US" sz="2400" b="1" baseline="30000" dirty="0">
                      <a:solidFill>
                        <a:schemeClr val="accent5"/>
                      </a:solidFill>
                      <a:latin typeface="Montserrat" pitchFamily="2" charset="77"/>
                    </a:rPr>
                    <a:t>%</a:t>
                  </a:r>
                </a:p>
              </p:txBody>
            </p:sp>
          </p:grp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36780F8-E062-4833-90A6-56528468E697}"/>
                </a:ext>
              </a:extLst>
            </p:cNvPr>
            <p:cNvGrpSpPr/>
            <p:nvPr/>
          </p:nvGrpSpPr>
          <p:grpSpPr>
            <a:xfrm>
              <a:off x="3303173" y="5038306"/>
              <a:ext cx="803761" cy="373771"/>
              <a:chOff x="1017270" y="949811"/>
              <a:chExt cx="1166210" cy="492132"/>
            </a:xfrm>
          </p:grpSpPr>
          <p:sp>
            <p:nvSpPr>
              <p:cNvPr id="21" name="Rounded Rectangle 32">
                <a:extLst>
                  <a:ext uri="{FF2B5EF4-FFF2-40B4-BE49-F238E27FC236}">
                    <a16:creationId xmlns:a16="http://schemas.microsoft.com/office/drawing/2014/main" id="{0D56CF2D-E868-4690-B9C0-722B0C4FC78B}"/>
                  </a:ext>
                </a:extLst>
              </p:cNvPr>
              <p:cNvSpPr/>
              <p:nvPr/>
            </p:nvSpPr>
            <p:spPr>
              <a:xfrm>
                <a:off x="1017270" y="949811"/>
                <a:ext cx="1166210" cy="434268"/>
              </a:xfrm>
              <a:prstGeom prst="roundRect">
                <a:avLst>
                  <a:gd name="adj" fmla="val 6096"/>
                </a:avLst>
              </a:prstGeom>
              <a:solidFill>
                <a:schemeClr val="accent1">
                  <a:alpha val="1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900"/>
              </a:p>
            </p:txBody>
          </p:sp>
          <p:sp>
            <p:nvSpPr>
              <p:cNvPr id="22" name="Triangle 33">
                <a:extLst>
                  <a:ext uri="{FF2B5EF4-FFF2-40B4-BE49-F238E27FC236}">
                    <a16:creationId xmlns:a16="http://schemas.microsoft.com/office/drawing/2014/main" id="{9EE7F6B0-6EB9-4984-A374-3E3F02F6F360}"/>
                  </a:ext>
                </a:extLst>
              </p:cNvPr>
              <p:cNvSpPr/>
              <p:nvPr/>
            </p:nvSpPr>
            <p:spPr>
              <a:xfrm rot="10800000">
                <a:off x="1788036" y="1081084"/>
                <a:ext cx="207633" cy="210809"/>
              </a:xfrm>
              <a:prstGeom prst="triangl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39641CB-D182-46A1-A331-F3389C634DF4}"/>
                  </a:ext>
                </a:extLst>
              </p:cNvPr>
              <p:cNvSpPr/>
              <p:nvPr/>
            </p:nvSpPr>
            <p:spPr>
              <a:xfrm>
                <a:off x="1177107" y="955656"/>
                <a:ext cx="818562" cy="4862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chemeClr val="tx2"/>
                    </a:solidFill>
                    <a:latin typeface="Montserrat" pitchFamily="2" charset="77"/>
                  </a:rPr>
                  <a:t>7</a:t>
                </a:r>
                <a:r>
                  <a:rPr lang="en-US" baseline="30000" dirty="0">
                    <a:solidFill>
                      <a:schemeClr val="accent6"/>
                    </a:solidFill>
                    <a:latin typeface="Montserrat Medium" pitchFamily="2" charset="77"/>
                  </a:rPr>
                  <a:t>%</a:t>
                </a:r>
                <a:endParaRPr lang="en-US" sz="1600" baseline="30000" dirty="0">
                  <a:solidFill>
                    <a:schemeClr val="accent6"/>
                  </a:solidFill>
                  <a:latin typeface="Montserrat Medium" pitchFamily="2" charset="77"/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0E8EEF3-D9F5-4B70-BFEE-C2D5E039607B}"/>
                </a:ext>
              </a:extLst>
            </p:cNvPr>
            <p:cNvSpPr txBox="1"/>
            <p:nvPr/>
          </p:nvSpPr>
          <p:spPr>
            <a:xfrm>
              <a:off x="811094" y="3892829"/>
              <a:ext cx="35894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 b="1">
                  <a:solidFill>
                    <a:schemeClr val="tx2">
                      <a:lumMod val="60000"/>
                      <a:lumOff val="40000"/>
                    </a:schemeClr>
                  </a:solidFill>
                  <a:latin typeface="Montserrat Medium" panose="020B0604020202020204" charset="0"/>
                </a:defRPr>
              </a:lvl1pPr>
            </a:lstStyle>
            <a:p>
              <a:r>
                <a:rPr lang="en-US" dirty="0"/>
                <a:t>Organic search traffic contribution to total</a:t>
              </a:r>
            </a:p>
          </p:txBody>
        </p:sp>
        <p:sp>
          <p:nvSpPr>
            <p:cNvPr id="25" name="Rounded Rectangle 49">
              <a:extLst>
                <a:ext uri="{FF2B5EF4-FFF2-40B4-BE49-F238E27FC236}">
                  <a16:creationId xmlns:a16="http://schemas.microsoft.com/office/drawing/2014/main" id="{0D6DBD4F-610B-4B6F-A81C-15E80703E332}"/>
                </a:ext>
              </a:extLst>
            </p:cNvPr>
            <p:cNvSpPr/>
            <p:nvPr/>
          </p:nvSpPr>
          <p:spPr>
            <a:xfrm>
              <a:off x="7075845" y="3794903"/>
              <a:ext cx="4616371" cy="749849"/>
            </a:xfrm>
            <a:prstGeom prst="roundRect">
              <a:avLst>
                <a:gd name="adj" fmla="val 16937"/>
              </a:avLst>
            </a:prstGeom>
            <a:solidFill>
              <a:schemeClr val="accent5"/>
            </a:solidFill>
            <a:ln>
              <a:solidFill>
                <a:schemeClr val="bg1"/>
              </a:solidFill>
            </a:ln>
            <a:effectLst>
              <a:outerShdw blurRad="152400" dist="127000" dir="5400000" sx="91000" sy="91000" algn="t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24E5F88-ACB5-4A6C-BD7F-9DF4D652DC36}"/>
                </a:ext>
              </a:extLst>
            </p:cNvPr>
            <p:cNvSpPr/>
            <p:nvPr/>
          </p:nvSpPr>
          <p:spPr>
            <a:xfrm>
              <a:off x="7769361" y="4031328"/>
              <a:ext cx="109197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Montserrat Medium" pitchFamily="2" charset="77"/>
                </a:rPr>
                <a:t>Pageviews</a:t>
              </a:r>
              <a:endParaRPr lang="en-US" sz="1100" dirty="0">
                <a:solidFill>
                  <a:schemeClr val="bg1"/>
                </a:solidFill>
                <a:latin typeface="Montserrat Medium" pitchFamily="2" charset="77"/>
              </a:endParaRPr>
            </a:p>
          </p:txBody>
        </p:sp>
        <p:sp>
          <p:nvSpPr>
            <p:cNvPr id="27" name="Triangle 51">
              <a:extLst>
                <a:ext uri="{FF2B5EF4-FFF2-40B4-BE49-F238E27FC236}">
                  <a16:creationId xmlns:a16="http://schemas.microsoft.com/office/drawing/2014/main" id="{1B8DAACE-0057-423C-B97D-17625C411C3A}"/>
                </a:ext>
              </a:extLst>
            </p:cNvPr>
            <p:cNvSpPr/>
            <p:nvPr/>
          </p:nvSpPr>
          <p:spPr>
            <a:xfrm>
              <a:off x="7461517" y="3999787"/>
              <a:ext cx="226563" cy="34008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7F1C6CE-2A33-4E86-A521-C79BE7AF99B3}"/>
                </a:ext>
              </a:extLst>
            </p:cNvPr>
            <p:cNvSpPr/>
            <p:nvPr/>
          </p:nvSpPr>
          <p:spPr>
            <a:xfrm>
              <a:off x="9721702" y="3877440"/>
              <a:ext cx="181582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3200" b="1" dirty="0">
                  <a:solidFill>
                    <a:schemeClr val="bg1"/>
                  </a:solidFill>
                  <a:latin typeface="Montserrat" pitchFamily="2" charset="77"/>
                </a:rPr>
                <a:t>152.42</a:t>
              </a:r>
              <a:r>
                <a:rPr lang="en-US" sz="3200" baseline="30000" dirty="0">
                  <a:solidFill>
                    <a:schemeClr val="bg1"/>
                  </a:solidFill>
                  <a:latin typeface="Montserrat Medium" pitchFamily="2" charset="77"/>
                </a:rPr>
                <a:t>%</a:t>
              </a:r>
              <a:endParaRPr lang="en-US" sz="2800" baseline="30000" dirty="0">
                <a:solidFill>
                  <a:schemeClr val="bg1"/>
                </a:solidFill>
                <a:latin typeface="Montserrat Medium" pitchFamily="2" charset="77"/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9F64480-69E2-49EA-9479-E67C971876AA}"/>
                </a:ext>
              </a:extLst>
            </p:cNvPr>
            <p:cNvCxnSpPr/>
            <p:nvPr/>
          </p:nvCxnSpPr>
          <p:spPr>
            <a:xfrm>
              <a:off x="8959644" y="3895507"/>
              <a:ext cx="0" cy="548640"/>
            </a:xfrm>
            <a:prstGeom prst="line">
              <a:avLst/>
            </a:prstGeom>
            <a:ln w="12700">
              <a:solidFill>
                <a:srgbClr val="363843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ounded Rectangle 55">
              <a:extLst>
                <a:ext uri="{FF2B5EF4-FFF2-40B4-BE49-F238E27FC236}">
                  <a16:creationId xmlns:a16="http://schemas.microsoft.com/office/drawing/2014/main" id="{9EC0D325-5EF8-440E-BE8A-61C79DECA4A6}"/>
                </a:ext>
              </a:extLst>
            </p:cNvPr>
            <p:cNvSpPr/>
            <p:nvPr/>
          </p:nvSpPr>
          <p:spPr>
            <a:xfrm>
              <a:off x="7075845" y="4691380"/>
              <a:ext cx="4616371" cy="749849"/>
            </a:xfrm>
            <a:prstGeom prst="roundRect">
              <a:avLst>
                <a:gd name="adj" fmla="val 16937"/>
              </a:avLst>
            </a:prstGeom>
            <a:solidFill>
              <a:schemeClr val="accent6"/>
            </a:solidFill>
            <a:ln>
              <a:solidFill>
                <a:schemeClr val="bg1"/>
              </a:solidFill>
            </a:ln>
            <a:effectLst>
              <a:outerShdw blurRad="152400" dist="127000" dir="5400000" sx="91000" sy="91000" algn="t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A846253-DA9F-4F95-81D5-8E1FD4AD0CC0}"/>
                </a:ext>
              </a:extLst>
            </p:cNvPr>
            <p:cNvSpPr/>
            <p:nvPr/>
          </p:nvSpPr>
          <p:spPr>
            <a:xfrm>
              <a:off x="7769361" y="4927805"/>
              <a:ext cx="109197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Montserrat Medium" pitchFamily="2" charset="77"/>
                </a:rPr>
                <a:t>Sessions</a:t>
              </a:r>
              <a:endParaRPr lang="en-US" sz="1100" dirty="0">
                <a:solidFill>
                  <a:schemeClr val="bg1"/>
                </a:solidFill>
                <a:latin typeface="Montserrat Medium" pitchFamily="2" charset="77"/>
              </a:endParaRPr>
            </a:p>
          </p:txBody>
        </p:sp>
        <p:sp>
          <p:nvSpPr>
            <p:cNvPr id="32" name="Triangle 57">
              <a:extLst>
                <a:ext uri="{FF2B5EF4-FFF2-40B4-BE49-F238E27FC236}">
                  <a16:creationId xmlns:a16="http://schemas.microsoft.com/office/drawing/2014/main" id="{5E3E230D-A411-46DA-87ED-ED13673DBCF1}"/>
                </a:ext>
              </a:extLst>
            </p:cNvPr>
            <p:cNvSpPr/>
            <p:nvPr/>
          </p:nvSpPr>
          <p:spPr>
            <a:xfrm rot="10800000">
              <a:off x="7461517" y="4896264"/>
              <a:ext cx="226563" cy="34008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7584189-AB0D-406A-9A33-A53029869A89}"/>
                </a:ext>
              </a:extLst>
            </p:cNvPr>
            <p:cNvSpPr/>
            <p:nvPr/>
          </p:nvSpPr>
          <p:spPr>
            <a:xfrm>
              <a:off x="9721702" y="4773917"/>
              <a:ext cx="181582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3200" b="1" dirty="0">
                  <a:solidFill>
                    <a:schemeClr val="bg1"/>
                  </a:solidFill>
                  <a:latin typeface="Montserrat" pitchFamily="2" charset="77"/>
                </a:rPr>
                <a:t>48.42</a:t>
              </a:r>
              <a:r>
                <a:rPr lang="en-US" sz="3200" baseline="30000" dirty="0">
                  <a:solidFill>
                    <a:schemeClr val="bg1"/>
                  </a:solidFill>
                  <a:latin typeface="Montserrat Medium" pitchFamily="2" charset="77"/>
                </a:rPr>
                <a:t>%</a:t>
              </a:r>
              <a:endParaRPr lang="en-US" sz="2800" baseline="30000" dirty="0">
                <a:solidFill>
                  <a:schemeClr val="bg1"/>
                </a:solidFill>
                <a:latin typeface="Montserrat Medium" pitchFamily="2" charset="77"/>
              </a:endParaRP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6DF0F82-0F89-4F4C-B5CE-9D754879E05F}"/>
                </a:ext>
              </a:extLst>
            </p:cNvPr>
            <p:cNvCxnSpPr/>
            <p:nvPr/>
          </p:nvCxnSpPr>
          <p:spPr>
            <a:xfrm>
              <a:off x="8991938" y="4791984"/>
              <a:ext cx="0" cy="548640"/>
            </a:xfrm>
            <a:prstGeom prst="line">
              <a:avLst/>
            </a:prstGeom>
            <a:ln w="12700">
              <a:solidFill>
                <a:srgbClr val="363843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ounded Rectangle 55">
              <a:extLst>
                <a:ext uri="{FF2B5EF4-FFF2-40B4-BE49-F238E27FC236}">
                  <a16:creationId xmlns:a16="http://schemas.microsoft.com/office/drawing/2014/main" id="{621A2166-4504-41E5-852E-8799DE827B08}"/>
                </a:ext>
              </a:extLst>
            </p:cNvPr>
            <p:cNvSpPr/>
            <p:nvPr/>
          </p:nvSpPr>
          <p:spPr>
            <a:xfrm>
              <a:off x="7075845" y="5587856"/>
              <a:ext cx="4616371" cy="749849"/>
            </a:xfrm>
            <a:prstGeom prst="roundRect">
              <a:avLst>
                <a:gd name="adj" fmla="val 16937"/>
              </a:avLst>
            </a:prstGeom>
            <a:solidFill>
              <a:schemeClr val="accent5"/>
            </a:solidFill>
            <a:ln>
              <a:solidFill>
                <a:schemeClr val="bg1"/>
              </a:solidFill>
            </a:ln>
            <a:effectLst>
              <a:outerShdw blurRad="152400" dist="127000" dir="5400000" sx="91000" sy="91000" algn="t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CA2E228-B805-4153-BBCA-C9362F957900}"/>
                </a:ext>
              </a:extLst>
            </p:cNvPr>
            <p:cNvSpPr/>
            <p:nvPr/>
          </p:nvSpPr>
          <p:spPr>
            <a:xfrm>
              <a:off x="7769361" y="5824281"/>
              <a:ext cx="109197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Montserrat Medium" pitchFamily="2" charset="77"/>
                </a:rPr>
                <a:t>Sessions</a:t>
              </a:r>
              <a:endParaRPr lang="en-US" sz="1100" dirty="0">
                <a:solidFill>
                  <a:schemeClr val="bg1"/>
                </a:solidFill>
                <a:latin typeface="Montserrat Medium" pitchFamily="2" charset="77"/>
              </a:endParaRPr>
            </a:p>
          </p:txBody>
        </p:sp>
        <p:sp>
          <p:nvSpPr>
            <p:cNvPr id="37" name="Triangle 57">
              <a:extLst>
                <a:ext uri="{FF2B5EF4-FFF2-40B4-BE49-F238E27FC236}">
                  <a16:creationId xmlns:a16="http://schemas.microsoft.com/office/drawing/2014/main" id="{F52C8CCC-EDB0-4E75-A8D5-881C491B9657}"/>
                </a:ext>
              </a:extLst>
            </p:cNvPr>
            <p:cNvSpPr/>
            <p:nvPr/>
          </p:nvSpPr>
          <p:spPr>
            <a:xfrm>
              <a:off x="7461517" y="5792740"/>
              <a:ext cx="226563" cy="34008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0877512-B951-49C9-B8CD-1F85BC0D7F46}"/>
                </a:ext>
              </a:extLst>
            </p:cNvPr>
            <p:cNvSpPr/>
            <p:nvPr/>
          </p:nvSpPr>
          <p:spPr>
            <a:xfrm>
              <a:off x="9721702" y="5670393"/>
              <a:ext cx="181582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3200" b="1" dirty="0">
                  <a:solidFill>
                    <a:schemeClr val="bg1"/>
                  </a:solidFill>
                  <a:latin typeface="Montserrat" pitchFamily="2" charset="77"/>
                </a:rPr>
                <a:t>70.42</a:t>
              </a:r>
              <a:r>
                <a:rPr lang="en-US" sz="3200" baseline="30000" dirty="0">
                  <a:solidFill>
                    <a:schemeClr val="bg1"/>
                  </a:solidFill>
                  <a:latin typeface="Montserrat Medium" pitchFamily="2" charset="77"/>
                </a:rPr>
                <a:t>%</a:t>
              </a:r>
              <a:endParaRPr lang="en-US" sz="2800" baseline="30000" dirty="0">
                <a:solidFill>
                  <a:schemeClr val="bg1"/>
                </a:solidFill>
                <a:latin typeface="Montserrat Medium" pitchFamily="2" charset="77"/>
              </a:endParaRP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65FEB96-17B3-4838-9ACD-9AA1CB372CAE}"/>
                </a:ext>
              </a:extLst>
            </p:cNvPr>
            <p:cNvCxnSpPr/>
            <p:nvPr/>
          </p:nvCxnSpPr>
          <p:spPr>
            <a:xfrm>
              <a:off x="8991938" y="5688460"/>
              <a:ext cx="0" cy="548640"/>
            </a:xfrm>
            <a:prstGeom prst="line">
              <a:avLst/>
            </a:prstGeom>
            <a:ln w="12700">
              <a:solidFill>
                <a:srgbClr val="363843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117043BB-5BA6-413E-A566-3547E6197F4E}"/>
              </a:ext>
            </a:extLst>
          </p:cNvPr>
          <p:cNvSpPr txBox="1"/>
          <p:nvPr/>
        </p:nvSpPr>
        <p:spPr>
          <a:xfrm>
            <a:off x="218285" y="6429449"/>
            <a:ext cx="1217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  <a:latin typeface="Montserrat" pitchFamily="2" charset="77"/>
              </a:rPr>
              <a:t>dummy data</a:t>
            </a:r>
            <a:endParaRPr lang="en-US" sz="1400" b="1" dirty="0">
              <a:solidFill>
                <a:schemeClr val="accent6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24540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9C098D-34FE-4823-B35D-D2A86551F57A}"/>
              </a:ext>
            </a:extLst>
          </p:cNvPr>
          <p:cNvSpPr txBox="1"/>
          <p:nvPr/>
        </p:nvSpPr>
        <p:spPr>
          <a:xfrm>
            <a:off x="2273512" y="193296"/>
            <a:ext cx="6588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alpha val="32000"/>
                  </a:schemeClr>
                </a:solidFill>
                <a:latin typeface="Montserrat" panose="020B0604020202020204" charset="0"/>
              </a:rPr>
              <a:t>COVID-19 </a:t>
            </a:r>
            <a:r>
              <a:rPr lang="en-US" dirty="0">
                <a:solidFill>
                  <a:schemeClr val="tx2">
                    <a:alpha val="32000"/>
                  </a:schemeClr>
                </a:solidFill>
                <a:latin typeface="Montserrat" panose="020B0604020202020204" charset="0"/>
              </a:rPr>
              <a:t>Market Impact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54BC863C-3B64-4B60-8600-ECE85910DB96}"/>
              </a:ext>
            </a:extLst>
          </p:cNvPr>
          <p:cNvGrpSpPr/>
          <p:nvPr/>
        </p:nvGrpSpPr>
        <p:grpSpPr>
          <a:xfrm>
            <a:off x="552575" y="1109885"/>
            <a:ext cx="11086850" cy="1644729"/>
            <a:chOff x="552575" y="4522391"/>
            <a:chExt cx="11086850" cy="1644729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A460F1F0-28C1-4746-8FA7-1F9534555A14}"/>
                </a:ext>
              </a:extLst>
            </p:cNvPr>
            <p:cNvSpPr/>
            <p:nvPr/>
          </p:nvSpPr>
          <p:spPr>
            <a:xfrm>
              <a:off x="552575" y="4540261"/>
              <a:ext cx="5456469" cy="1626859"/>
            </a:xfrm>
            <a:prstGeom prst="roundRect">
              <a:avLst>
                <a:gd name="adj" fmla="val 2637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12700" dir="5400000" algn="ctr" rotWithShape="0">
                <a:srgbClr val="000104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4" name="Chart 33">
              <a:extLst>
                <a:ext uri="{FF2B5EF4-FFF2-40B4-BE49-F238E27FC236}">
                  <a16:creationId xmlns:a16="http://schemas.microsoft.com/office/drawing/2014/main" id="{643AA9CD-6715-451E-B381-F0B3F57A23C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435233214"/>
                </p:ext>
              </p:extLst>
            </p:nvPr>
          </p:nvGraphicFramePr>
          <p:xfrm>
            <a:off x="659200" y="4860754"/>
            <a:ext cx="5073408" cy="121783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5F87A1A-8A2D-409F-B969-EAEE7F63EB77}"/>
                </a:ext>
              </a:extLst>
            </p:cNvPr>
            <p:cNvSpPr txBox="1"/>
            <p:nvPr/>
          </p:nvSpPr>
          <p:spPr>
            <a:xfrm>
              <a:off x="695716" y="4610583"/>
              <a:ext cx="17171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Montserrat SemiBold" panose="020B0604020202020204" charset="0"/>
                </a:rPr>
                <a:t>Top 10 Products</a:t>
              </a: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2A38615E-1EA6-412F-96ED-7880A06644F8}"/>
                </a:ext>
              </a:extLst>
            </p:cNvPr>
            <p:cNvGrpSpPr/>
            <p:nvPr/>
          </p:nvGrpSpPr>
          <p:grpSpPr>
            <a:xfrm>
              <a:off x="4393339" y="4640047"/>
              <a:ext cx="572247" cy="261610"/>
              <a:chOff x="4282849" y="4640047"/>
              <a:chExt cx="572247" cy="261610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D7217695-96BD-41F5-9F24-3A7D184B1AB7}"/>
                  </a:ext>
                </a:extLst>
              </p:cNvPr>
              <p:cNvSpPr/>
              <p:nvPr/>
            </p:nvSpPr>
            <p:spPr>
              <a:xfrm>
                <a:off x="4282849" y="4713702"/>
                <a:ext cx="114300" cy="114300"/>
              </a:xfrm>
              <a:prstGeom prst="ellipse">
                <a:avLst/>
              </a:prstGeom>
              <a:solidFill>
                <a:srgbClr val="FBFC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>
                  <a:solidFill>
                    <a:schemeClr val="bg1"/>
                  </a:solidFill>
                  <a:latin typeface="Montserrat" panose="020B0604020202020204" charset="0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6034E82-08FE-4FC3-92EA-30063436BF60}"/>
                  </a:ext>
                </a:extLst>
              </p:cNvPr>
              <p:cNvSpPr txBox="1"/>
              <p:nvPr/>
            </p:nvSpPr>
            <p:spPr>
              <a:xfrm>
                <a:off x="4335516" y="4640047"/>
                <a:ext cx="51958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>
                    <a:solidFill>
                      <a:srgbClr val="FBFCFD"/>
                    </a:solidFill>
                    <a:latin typeface="Montserrat" panose="020B0604020202020204" charset="0"/>
                  </a:rPr>
                  <a:t>2019</a:t>
                </a: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1C2520B4-431A-454C-93AC-70991309EDD1}"/>
                </a:ext>
              </a:extLst>
            </p:cNvPr>
            <p:cNvGrpSpPr/>
            <p:nvPr/>
          </p:nvGrpSpPr>
          <p:grpSpPr>
            <a:xfrm>
              <a:off x="5084393" y="4640047"/>
              <a:ext cx="611557" cy="261610"/>
              <a:chOff x="4977713" y="4640047"/>
              <a:chExt cx="611557" cy="261610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13B31A3E-202A-4203-880E-21FAC6248476}"/>
                  </a:ext>
                </a:extLst>
              </p:cNvPr>
              <p:cNvSpPr/>
              <p:nvPr/>
            </p:nvSpPr>
            <p:spPr>
              <a:xfrm>
                <a:off x="4977713" y="4713702"/>
                <a:ext cx="114300" cy="114300"/>
              </a:xfrm>
              <a:prstGeom prst="ellipse">
                <a:avLst/>
              </a:prstGeom>
              <a:solidFill>
                <a:srgbClr val="FBFCFD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solidFill>
                    <a:schemeClr val="bg1"/>
                  </a:solidFill>
                  <a:latin typeface="Montserrat" panose="020B0604020202020204" charset="0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FB6BF42-E3F5-458B-A989-CC823B9C68EF}"/>
                  </a:ext>
                </a:extLst>
              </p:cNvPr>
              <p:cNvSpPr txBox="1"/>
              <p:nvPr/>
            </p:nvSpPr>
            <p:spPr>
              <a:xfrm>
                <a:off x="5035026" y="4640047"/>
                <a:ext cx="55424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>
                    <a:solidFill>
                      <a:srgbClr val="FBFCFD"/>
                    </a:solidFill>
                    <a:latin typeface="Montserrat" panose="020B0604020202020204" charset="0"/>
                  </a:rPr>
                  <a:t>2020</a:t>
                </a:r>
              </a:p>
            </p:txBody>
          </p:sp>
        </p:grp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7E5817D2-FFDB-4BB0-8941-364C5C1104AD}"/>
                </a:ext>
              </a:extLst>
            </p:cNvPr>
            <p:cNvSpPr/>
            <p:nvPr/>
          </p:nvSpPr>
          <p:spPr>
            <a:xfrm>
              <a:off x="6182957" y="4522391"/>
              <a:ext cx="5456468" cy="1626859"/>
            </a:xfrm>
            <a:prstGeom prst="roundRect">
              <a:avLst>
                <a:gd name="adj" fmla="val 2637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12700" dir="5400000" algn="ctr" rotWithShape="0">
                <a:srgbClr val="000104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2" name="Chart 41">
              <a:extLst>
                <a:ext uri="{FF2B5EF4-FFF2-40B4-BE49-F238E27FC236}">
                  <a16:creationId xmlns:a16="http://schemas.microsoft.com/office/drawing/2014/main" id="{3BDC391B-9F2F-4FC6-BC32-20DB9B6315E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552493060"/>
                </p:ext>
              </p:extLst>
            </p:nvPr>
          </p:nvGraphicFramePr>
          <p:xfrm>
            <a:off x="6336401" y="4842884"/>
            <a:ext cx="5073408" cy="121783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B1C2779-EC71-4E54-A570-448AF730DB00}"/>
                </a:ext>
              </a:extLst>
            </p:cNvPr>
            <p:cNvSpPr txBox="1"/>
            <p:nvPr/>
          </p:nvSpPr>
          <p:spPr>
            <a:xfrm>
              <a:off x="6322467" y="4592713"/>
              <a:ext cx="17171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Montserrat SemiBold" panose="020B0604020202020204" charset="0"/>
                </a:rPr>
                <a:t>Top 10 Clint's</a:t>
              </a: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6E181339-1852-47C7-8572-648055E6131E}"/>
                </a:ext>
              </a:extLst>
            </p:cNvPr>
            <p:cNvGrpSpPr/>
            <p:nvPr/>
          </p:nvGrpSpPr>
          <p:grpSpPr>
            <a:xfrm>
              <a:off x="10041588" y="4622177"/>
              <a:ext cx="1271098" cy="246221"/>
              <a:chOff x="10041588" y="4622177"/>
              <a:chExt cx="1271098" cy="246221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93D5C5B3-E9A8-427F-9730-9E07F1EE2CD1}"/>
                  </a:ext>
                </a:extLst>
              </p:cNvPr>
              <p:cNvGrpSpPr/>
              <p:nvPr/>
            </p:nvGrpSpPr>
            <p:grpSpPr>
              <a:xfrm>
                <a:off x="10041588" y="4622177"/>
                <a:ext cx="624267" cy="246221"/>
                <a:chOff x="10041588" y="4622177"/>
                <a:chExt cx="624267" cy="246221"/>
              </a:xfrm>
            </p:grpSpPr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22CBD41D-D51D-49B5-93C3-FC772F2873CA}"/>
                    </a:ext>
                  </a:extLst>
                </p:cNvPr>
                <p:cNvSpPr/>
                <p:nvPr/>
              </p:nvSpPr>
              <p:spPr>
                <a:xfrm>
                  <a:off x="10041588" y="4693366"/>
                  <a:ext cx="114300" cy="114300"/>
                </a:xfrm>
                <a:prstGeom prst="ellipse">
                  <a:avLst/>
                </a:prstGeom>
                <a:solidFill>
                  <a:srgbClr val="FBFCF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>
                    <a:solidFill>
                      <a:schemeClr val="bg1"/>
                    </a:solidFill>
                    <a:latin typeface="Montserrat" panose="020B0604020202020204" charset="0"/>
                  </a:endParaRPr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8D82F91F-4D33-4119-9048-E5F1767379E1}"/>
                    </a:ext>
                  </a:extLst>
                </p:cNvPr>
                <p:cNvSpPr txBox="1"/>
                <p:nvPr/>
              </p:nvSpPr>
              <p:spPr>
                <a:xfrm>
                  <a:off x="10104415" y="4622177"/>
                  <a:ext cx="561440" cy="24622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US" sz="1000" b="1" dirty="0">
                      <a:solidFill>
                        <a:srgbClr val="FBFCFD"/>
                      </a:solidFill>
                      <a:latin typeface="Montserrat" panose="020B0604020202020204" charset="0"/>
                    </a:rPr>
                    <a:t>2019</a:t>
                  </a:r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AE8AB5F5-7B3F-4B41-AE8A-53176F86A856}"/>
                  </a:ext>
                </a:extLst>
              </p:cNvPr>
              <p:cNvGrpSpPr/>
              <p:nvPr/>
            </p:nvGrpSpPr>
            <p:grpSpPr>
              <a:xfrm>
                <a:off x="10730150" y="4622177"/>
                <a:ext cx="582536" cy="246221"/>
                <a:chOff x="10730150" y="4622177"/>
                <a:chExt cx="582536" cy="246221"/>
              </a:xfrm>
            </p:grpSpPr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1B9F021D-C683-4506-A5D3-223215EEC47E}"/>
                    </a:ext>
                  </a:extLst>
                </p:cNvPr>
                <p:cNvSpPr/>
                <p:nvPr/>
              </p:nvSpPr>
              <p:spPr>
                <a:xfrm>
                  <a:off x="10730150" y="4703542"/>
                  <a:ext cx="114300" cy="114300"/>
                </a:xfrm>
                <a:prstGeom prst="ellipse">
                  <a:avLst/>
                </a:prstGeom>
                <a:solidFill>
                  <a:srgbClr val="FBFCFD">
                    <a:alpha val="4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solidFill>
                      <a:schemeClr val="bg1"/>
                    </a:solidFill>
                    <a:latin typeface="Montserrat" panose="020B0604020202020204" charset="0"/>
                  </a:endParaRPr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EB2AD6F4-5139-41F2-9673-6BCF8370729F}"/>
                    </a:ext>
                  </a:extLst>
                </p:cNvPr>
                <p:cNvSpPr txBox="1"/>
                <p:nvPr/>
              </p:nvSpPr>
              <p:spPr>
                <a:xfrm>
                  <a:off x="10802937" y="4622177"/>
                  <a:ext cx="509749" cy="24622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US" sz="1000" b="1" dirty="0">
                      <a:solidFill>
                        <a:srgbClr val="FBFCFD"/>
                      </a:solidFill>
                      <a:latin typeface="Montserrat" panose="020B0604020202020204" charset="0"/>
                    </a:rPr>
                    <a:t>2020</a:t>
                  </a:r>
                </a:p>
              </p:txBody>
            </p:sp>
          </p:grpSp>
        </p:grp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52AB9DC-41D6-40B0-90FD-20DA1B582DD6}"/>
              </a:ext>
            </a:extLst>
          </p:cNvPr>
          <p:cNvGrpSpPr/>
          <p:nvPr/>
        </p:nvGrpSpPr>
        <p:grpSpPr>
          <a:xfrm>
            <a:off x="565075" y="2893694"/>
            <a:ext cx="11074350" cy="3237947"/>
            <a:chOff x="565075" y="1110532"/>
            <a:chExt cx="11074350" cy="323794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79146ED7-E89B-4D39-BBA4-B6D405CA1376}"/>
                </a:ext>
              </a:extLst>
            </p:cNvPr>
            <p:cNvSpPr/>
            <p:nvPr/>
          </p:nvSpPr>
          <p:spPr>
            <a:xfrm>
              <a:off x="565075" y="1110532"/>
              <a:ext cx="11074350" cy="3237947"/>
            </a:xfrm>
            <a:prstGeom prst="roundRect">
              <a:avLst>
                <a:gd name="adj" fmla="val 2905"/>
              </a:avLst>
            </a:prstGeom>
            <a:solidFill>
              <a:schemeClr val="bg1"/>
            </a:solidFill>
            <a:ln>
              <a:noFill/>
            </a:ln>
            <a:effectLst>
              <a:outerShdw blurRad="25400" dist="12700" dir="2700000" algn="ctr" rotWithShape="0">
                <a:srgbClr val="000000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5B2D54E-1582-49F6-B604-B2D2E2CD841F}"/>
                </a:ext>
              </a:extLst>
            </p:cNvPr>
            <p:cNvSpPr txBox="1"/>
            <p:nvPr/>
          </p:nvSpPr>
          <p:spPr>
            <a:xfrm>
              <a:off x="919739" y="4026971"/>
              <a:ext cx="1735794" cy="2201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100" b="1" dirty="0">
                  <a:solidFill>
                    <a:schemeClr val="tx2">
                      <a:alpha val="50000"/>
                    </a:schemeClr>
                  </a:solidFill>
                  <a:latin typeface="Montserrat Light" panose="020B0604020202020204" charset="0"/>
                </a:rPr>
                <a:t>Project 01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9D7C363-736B-4359-A17F-91B99404B9D6}"/>
                </a:ext>
              </a:extLst>
            </p:cNvPr>
            <p:cNvGrpSpPr/>
            <p:nvPr/>
          </p:nvGrpSpPr>
          <p:grpSpPr>
            <a:xfrm>
              <a:off x="919739" y="1849544"/>
              <a:ext cx="10106779" cy="2071131"/>
              <a:chOff x="998101" y="1822798"/>
              <a:chExt cx="10106779" cy="2068482"/>
            </a:xfrm>
          </p:grpSpPr>
          <p:cxnSp>
            <p:nvCxnSpPr>
              <p:cNvPr id="23" name="Прямая соединительная линия 82">
                <a:extLst>
                  <a:ext uri="{FF2B5EF4-FFF2-40B4-BE49-F238E27FC236}">
                    <a16:creationId xmlns:a16="http://schemas.microsoft.com/office/drawing/2014/main" id="{ABD9A92A-1902-47D0-96C2-4B0B1153AD0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98101" y="1822798"/>
                <a:ext cx="0" cy="2043931"/>
              </a:xfrm>
              <a:prstGeom prst="line">
                <a:avLst/>
              </a:prstGeom>
              <a:noFill/>
              <a:ln w="19050" cap="flat">
                <a:gradFill>
                  <a:gsLst>
                    <a:gs pos="0">
                      <a:schemeClr val="tx2">
                        <a:alpha val="10000"/>
                      </a:schemeClr>
                    </a:gs>
                    <a:gs pos="100000">
                      <a:schemeClr val="tx2">
                        <a:alpha val="5000"/>
                      </a:schemeClr>
                    </a:gs>
                    <a:gs pos="49000">
                      <a:schemeClr val="tx2">
                        <a:alpha val="50000"/>
                      </a:schemeClr>
                    </a:gs>
                  </a:gsLst>
                  <a:lin ang="5400000" scaled="1"/>
                </a:gra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4" name="Прямая соединительная линия 82">
                <a:extLst>
                  <a:ext uri="{FF2B5EF4-FFF2-40B4-BE49-F238E27FC236}">
                    <a16:creationId xmlns:a16="http://schemas.microsoft.com/office/drawing/2014/main" id="{C6B9329F-EE5C-4DB6-99EC-392B455B33D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98102" y="3891280"/>
                <a:ext cx="10106778" cy="0"/>
              </a:xfrm>
              <a:prstGeom prst="line">
                <a:avLst/>
              </a:prstGeom>
              <a:noFill/>
              <a:ln w="19050" cap="flat">
                <a:solidFill>
                  <a:schemeClr val="tx2">
                    <a:alpha val="10000"/>
                  </a:schemeClr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5" name="Прямая соединительная линия 82">
                <a:extLst>
                  <a:ext uri="{FF2B5EF4-FFF2-40B4-BE49-F238E27FC236}">
                    <a16:creationId xmlns:a16="http://schemas.microsoft.com/office/drawing/2014/main" id="{A6EFF0DF-4B0D-4F21-A402-1DB414D203D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81294" y="1822798"/>
                <a:ext cx="0" cy="2043932"/>
              </a:xfrm>
              <a:prstGeom prst="line">
                <a:avLst/>
              </a:prstGeom>
              <a:noFill/>
              <a:ln w="19050" cap="flat">
                <a:gradFill>
                  <a:gsLst>
                    <a:gs pos="25000">
                      <a:schemeClr val="tx2">
                        <a:alpha val="10000"/>
                      </a:schemeClr>
                    </a:gs>
                    <a:gs pos="75000">
                      <a:schemeClr val="tx2">
                        <a:alpha val="5000"/>
                      </a:schemeClr>
                    </a:gs>
                    <a:gs pos="50000">
                      <a:schemeClr val="tx2">
                        <a:alpha val="22000"/>
                      </a:schemeClr>
                    </a:gs>
                  </a:gsLst>
                  <a:lin ang="5400000" scaled="1"/>
                </a:gra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6" name="Прямая соединительная линия 82">
                <a:extLst>
                  <a:ext uri="{FF2B5EF4-FFF2-40B4-BE49-F238E27FC236}">
                    <a16:creationId xmlns:a16="http://schemas.microsoft.com/office/drawing/2014/main" id="{B5928052-7B2F-4BCA-AE04-0F01B951FA3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364487" y="1850841"/>
                <a:ext cx="7622" cy="2015889"/>
              </a:xfrm>
              <a:prstGeom prst="line">
                <a:avLst/>
              </a:prstGeom>
              <a:noFill/>
              <a:ln w="19050" cap="flat">
                <a:gradFill>
                  <a:gsLst>
                    <a:gs pos="25000">
                      <a:schemeClr val="tx2">
                        <a:alpha val="10000"/>
                      </a:schemeClr>
                    </a:gs>
                    <a:gs pos="75000">
                      <a:schemeClr val="tx2">
                        <a:alpha val="5000"/>
                      </a:schemeClr>
                    </a:gs>
                    <a:gs pos="50000">
                      <a:schemeClr val="tx2">
                        <a:alpha val="22000"/>
                      </a:schemeClr>
                    </a:gs>
                  </a:gsLst>
                  <a:lin ang="5400000" scaled="1"/>
                </a:gra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7" name="Прямая соединительная линия 82">
                <a:extLst>
                  <a:ext uri="{FF2B5EF4-FFF2-40B4-BE49-F238E27FC236}">
                    <a16:creationId xmlns:a16="http://schemas.microsoft.com/office/drawing/2014/main" id="{9E4C2895-906A-4820-96FC-007054853BF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55302" y="1850841"/>
                <a:ext cx="0" cy="2015888"/>
              </a:xfrm>
              <a:prstGeom prst="line">
                <a:avLst/>
              </a:prstGeom>
              <a:noFill/>
              <a:ln w="19050" cap="flat">
                <a:gradFill>
                  <a:gsLst>
                    <a:gs pos="25000">
                      <a:schemeClr val="tx2">
                        <a:alpha val="10000"/>
                      </a:schemeClr>
                    </a:gs>
                    <a:gs pos="75000">
                      <a:schemeClr val="tx2">
                        <a:alpha val="5000"/>
                      </a:schemeClr>
                    </a:gs>
                    <a:gs pos="50000">
                      <a:schemeClr val="tx2">
                        <a:alpha val="22000"/>
                      </a:schemeClr>
                    </a:gs>
                  </a:gsLst>
                  <a:lin ang="5400000" scaled="1"/>
                </a:gra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8" name="Прямая соединительная линия 82">
                <a:extLst>
                  <a:ext uri="{FF2B5EF4-FFF2-40B4-BE49-F238E27FC236}">
                    <a16:creationId xmlns:a16="http://schemas.microsoft.com/office/drawing/2014/main" id="{10783EEF-CF5B-46E7-B070-1EF4976ABB0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38495" y="1850841"/>
                <a:ext cx="0" cy="2015888"/>
              </a:xfrm>
              <a:prstGeom prst="line">
                <a:avLst/>
              </a:prstGeom>
              <a:noFill/>
              <a:ln w="19050" cap="flat">
                <a:gradFill>
                  <a:gsLst>
                    <a:gs pos="25000">
                      <a:schemeClr val="tx2">
                        <a:alpha val="10000"/>
                      </a:schemeClr>
                    </a:gs>
                    <a:gs pos="75000">
                      <a:schemeClr val="tx2">
                        <a:alpha val="5000"/>
                      </a:schemeClr>
                    </a:gs>
                    <a:gs pos="50000">
                      <a:schemeClr val="tx2">
                        <a:alpha val="22000"/>
                      </a:schemeClr>
                    </a:gs>
                  </a:gsLst>
                  <a:lin ang="5400000" scaled="1"/>
                </a:gra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9" name="Прямая соединительная линия 82">
                <a:extLst>
                  <a:ext uri="{FF2B5EF4-FFF2-40B4-BE49-F238E27FC236}">
                    <a16:creationId xmlns:a16="http://schemas.microsoft.com/office/drawing/2014/main" id="{828BFEA2-CE65-423A-961D-3C54604B2E9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21688" y="1875392"/>
                <a:ext cx="0" cy="1991337"/>
              </a:xfrm>
              <a:prstGeom prst="line">
                <a:avLst/>
              </a:prstGeom>
              <a:noFill/>
              <a:ln w="19050" cap="flat">
                <a:gradFill>
                  <a:gsLst>
                    <a:gs pos="25000">
                      <a:schemeClr val="tx2">
                        <a:alpha val="10000"/>
                      </a:schemeClr>
                    </a:gs>
                    <a:gs pos="75000">
                      <a:schemeClr val="tx2">
                        <a:alpha val="5000"/>
                      </a:schemeClr>
                    </a:gs>
                    <a:gs pos="50000">
                      <a:schemeClr val="tx2">
                        <a:alpha val="22000"/>
                      </a:schemeClr>
                    </a:gs>
                  </a:gsLst>
                  <a:lin ang="5400000" scaled="1"/>
                </a:gra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0" name="Прямая соединительная линия 82">
                <a:extLst>
                  <a:ext uri="{FF2B5EF4-FFF2-40B4-BE49-F238E27FC236}">
                    <a16:creationId xmlns:a16="http://schemas.microsoft.com/office/drawing/2014/main" id="{F0997A56-3F20-4FF0-85F6-C640C4078B8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104880" y="1822798"/>
                <a:ext cx="0" cy="2043931"/>
              </a:xfrm>
              <a:prstGeom prst="line">
                <a:avLst/>
              </a:prstGeom>
              <a:noFill/>
              <a:ln w="19050" cap="flat">
                <a:gradFill>
                  <a:gsLst>
                    <a:gs pos="0">
                      <a:schemeClr val="tx2">
                        <a:alpha val="10000"/>
                      </a:schemeClr>
                    </a:gs>
                    <a:gs pos="100000">
                      <a:schemeClr val="tx2">
                        <a:alpha val="5000"/>
                      </a:schemeClr>
                    </a:gs>
                    <a:gs pos="49000">
                      <a:schemeClr val="tx2">
                        <a:alpha val="50000"/>
                      </a:schemeClr>
                    </a:gs>
                  </a:gsLst>
                  <a:lin ang="5400000" scaled="1"/>
                </a:gra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1" name="Прямая соединительная линия 82">
                <a:extLst>
                  <a:ext uri="{FF2B5EF4-FFF2-40B4-BE49-F238E27FC236}">
                    <a16:creationId xmlns:a16="http://schemas.microsoft.com/office/drawing/2014/main" id="{3A1867B5-615D-44C5-A325-23F5BE91A07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98102" y="1822799"/>
                <a:ext cx="10106778" cy="15858"/>
              </a:xfrm>
              <a:prstGeom prst="line">
                <a:avLst/>
              </a:prstGeom>
              <a:noFill/>
              <a:ln w="19050" cap="flat">
                <a:solidFill>
                  <a:schemeClr val="tx2">
                    <a:alpha val="10000"/>
                  </a:schemeClr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F85F431-71E2-41D6-A1DB-F56720ABD80A}"/>
                </a:ext>
              </a:extLst>
            </p:cNvPr>
            <p:cNvSpPr txBox="1"/>
            <p:nvPr/>
          </p:nvSpPr>
          <p:spPr>
            <a:xfrm>
              <a:off x="5233307" y="4026971"/>
              <a:ext cx="1735794" cy="2201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100" b="1" dirty="0">
                  <a:solidFill>
                    <a:schemeClr val="tx2">
                      <a:alpha val="50000"/>
                    </a:schemeClr>
                  </a:solidFill>
                  <a:latin typeface="Montserrat Light" panose="020B0604020202020204" charset="0"/>
                </a:rPr>
                <a:t>Project 02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2407FCD-D9FC-4396-AFCC-C3B34020FFAB}"/>
                </a:ext>
              </a:extLst>
            </p:cNvPr>
            <p:cNvSpPr txBox="1"/>
            <p:nvPr/>
          </p:nvSpPr>
          <p:spPr>
            <a:xfrm>
              <a:off x="9546876" y="4026971"/>
              <a:ext cx="1735794" cy="2201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100" b="1" dirty="0">
                  <a:solidFill>
                    <a:schemeClr val="tx2">
                      <a:alpha val="50000"/>
                    </a:schemeClr>
                  </a:solidFill>
                  <a:latin typeface="Montserrat Light" panose="020B0604020202020204" charset="0"/>
                </a:rPr>
                <a:t>Project 02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77CECCE-D676-4FDC-A280-9D3CCF7A1335}"/>
                </a:ext>
              </a:extLst>
            </p:cNvPr>
            <p:cNvSpPr txBox="1"/>
            <p:nvPr/>
          </p:nvSpPr>
          <p:spPr>
            <a:xfrm>
              <a:off x="940024" y="1621002"/>
              <a:ext cx="1735794" cy="2201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100" b="1" dirty="0">
                  <a:solidFill>
                    <a:schemeClr val="tx2">
                      <a:alpha val="50000"/>
                    </a:schemeClr>
                  </a:solidFill>
                  <a:latin typeface="Montserrat Light" panose="020B0604020202020204" charset="0"/>
                </a:rPr>
                <a:t>Jan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0BDCC6A-1D92-4B82-BFA9-4CA172DDEAD9}"/>
                </a:ext>
              </a:extLst>
            </p:cNvPr>
            <p:cNvSpPr txBox="1"/>
            <p:nvPr/>
          </p:nvSpPr>
          <p:spPr>
            <a:xfrm>
              <a:off x="5253592" y="1600262"/>
              <a:ext cx="1735794" cy="2616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100" b="1" dirty="0">
                  <a:solidFill>
                    <a:schemeClr val="tx2">
                      <a:alpha val="50000"/>
                    </a:schemeClr>
                  </a:solidFill>
                  <a:latin typeface="Montserrat Light" panose="020B0604020202020204" charset="0"/>
                </a:rPr>
                <a:t>Feb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F21FFAC-6EFA-4239-93A8-CF649079E9EF}"/>
                </a:ext>
              </a:extLst>
            </p:cNvPr>
            <p:cNvSpPr txBox="1"/>
            <p:nvPr/>
          </p:nvSpPr>
          <p:spPr>
            <a:xfrm>
              <a:off x="9567161" y="1600262"/>
              <a:ext cx="1735794" cy="2616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100" b="1" dirty="0">
                  <a:solidFill>
                    <a:schemeClr val="tx2">
                      <a:alpha val="50000"/>
                    </a:schemeClr>
                  </a:solidFill>
                  <a:latin typeface="Montserrat Light" panose="020B0604020202020204" charset="0"/>
                </a:rPr>
                <a:t>Mar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4CED7D2-54A8-4332-9D63-99A7D016C397}"/>
                </a:ext>
              </a:extLst>
            </p:cNvPr>
            <p:cNvSpPr txBox="1"/>
            <p:nvPr/>
          </p:nvSpPr>
          <p:spPr>
            <a:xfrm>
              <a:off x="785056" y="1346040"/>
              <a:ext cx="28453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 b="1">
                  <a:solidFill>
                    <a:schemeClr val="tx2">
                      <a:lumMod val="60000"/>
                      <a:lumOff val="40000"/>
                    </a:schemeClr>
                  </a:solidFill>
                  <a:latin typeface="Montserrat Medium" panose="020B0604020202020204" charset="0"/>
                </a:defRPr>
              </a:lvl1pPr>
            </a:lstStyle>
            <a:p>
              <a:r>
                <a:rPr lang="en-US" dirty="0"/>
                <a:t>Project Process Impact</a:t>
              </a:r>
            </a:p>
          </p:txBody>
        </p:sp>
        <p:sp>
          <p:nvSpPr>
            <p:cNvPr id="59" name="Rectangle: Top Corners Rounded 58">
              <a:extLst>
                <a:ext uri="{FF2B5EF4-FFF2-40B4-BE49-F238E27FC236}">
                  <a16:creationId xmlns:a16="http://schemas.microsoft.com/office/drawing/2014/main" id="{58D2C1A8-92D6-4D02-B4FE-D4E09869088A}"/>
                </a:ext>
              </a:extLst>
            </p:cNvPr>
            <p:cNvSpPr/>
            <p:nvPr/>
          </p:nvSpPr>
          <p:spPr>
            <a:xfrm>
              <a:off x="927359" y="1959409"/>
              <a:ext cx="3633141" cy="311587"/>
            </a:xfrm>
            <a:prstGeom prst="round2SameRect">
              <a:avLst>
                <a:gd name="adj1" fmla="val 11886"/>
                <a:gd name="adj2" fmla="val 15896"/>
              </a:avLst>
            </a:prstGeom>
            <a:solidFill>
              <a:schemeClr val="accent3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tlCol="0" anchor="ctr"/>
            <a:lstStyle/>
            <a:p>
              <a:r>
                <a:rPr lang="en-US" sz="1050" dirty="0">
                  <a:solidFill>
                    <a:schemeClr val="bg1"/>
                  </a:solidFill>
                  <a:latin typeface="Montserrat Light" panose="020B0604020202020204" charset="0"/>
                </a:rPr>
                <a:t>Target Ideation</a:t>
              </a:r>
            </a:p>
          </p:txBody>
        </p:sp>
        <p:sp>
          <p:nvSpPr>
            <p:cNvPr id="61" name="Rectangle: Top Corners Rounded 60">
              <a:extLst>
                <a:ext uri="{FF2B5EF4-FFF2-40B4-BE49-F238E27FC236}">
                  <a16:creationId xmlns:a16="http://schemas.microsoft.com/office/drawing/2014/main" id="{277D55E9-48DC-48E2-B7F2-D4BD54032002}"/>
                </a:ext>
              </a:extLst>
            </p:cNvPr>
            <p:cNvSpPr/>
            <p:nvPr/>
          </p:nvSpPr>
          <p:spPr>
            <a:xfrm>
              <a:off x="2159986" y="2462778"/>
              <a:ext cx="3421133" cy="311587"/>
            </a:xfrm>
            <a:prstGeom prst="round2SameRect">
              <a:avLst>
                <a:gd name="adj1" fmla="val 11886"/>
                <a:gd name="adj2" fmla="val 15896"/>
              </a:avLst>
            </a:prstGeom>
            <a:solidFill>
              <a:schemeClr val="accent4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tlCol="0" anchor="ctr"/>
            <a:lstStyle/>
            <a:p>
              <a:r>
                <a:rPr lang="en-US" sz="1050" dirty="0">
                  <a:solidFill>
                    <a:schemeClr val="bg1"/>
                  </a:solidFill>
                  <a:latin typeface="Montserrat Light" panose="020B0604020202020204" charset="0"/>
                </a:rPr>
                <a:t>Project Building </a:t>
              </a:r>
            </a:p>
          </p:txBody>
        </p:sp>
        <p:sp>
          <p:nvSpPr>
            <p:cNvPr id="63" name="Rectangle: Top Corners Rounded 62">
              <a:extLst>
                <a:ext uri="{FF2B5EF4-FFF2-40B4-BE49-F238E27FC236}">
                  <a16:creationId xmlns:a16="http://schemas.microsoft.com/office/drawing/2014/main" id="{D957626F-E49B-4883-8092-A975B87C0B2A}"/>
                </a:ext>
              </a:extLst>
            </p:cNvPr>
            <p:cNvSpPr/>
            <p:nvPr/>
          </p:nvSpPr>
          <p:spPr>
            <a:xfrm>
              <a:off x="5319781" y="2973951"/>
              <a:ext cx="2555431" cy="311587"/>
            </a:xfrm>
            <a:prstGeom prst="round2SameRect">
              <a:avLst>
                <a:gd name="adj1" fmla="val 11886"/>
                <a:gd name="adj2" fmla="val 16711"/>
              </a:avLst>
            </a:prstGeom>
            <a:solidFill>
              <a:schemeClr val="accent5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tlCol="0" anchor="ctr"/>
            <a:lstStyle/>
            <a:p>
              <a:r>
                <a:rPr lang="en-US" sz="1050" dirty="0">
                  <a:solidFill>
                    <a:schemeClr val="bg1"/>
                  </a:solidFill>
                  <a:latin typeface="Montserrat Light" panose="020B0604020202020204" charset="0"/>
                </a:rPr>
                <a:t>Engaging Audience</a:t>
              </a:r>
            </a:p>
          </p:txBody>
        </p:sp>
        <p:sp>
          <p:nvSpPr>
            <p:cNvPr id="65" name="Rectangle: Top Corners Rounded 64">
              <a:extLst>
                <a:ext uri="{FF2B5EF4-FFF2-40B4-BE49-F238E27FC236}">
                  <a16:creationId xmlns:a16="http://schemas.microsoft.com/office/drawing/2014/main" id="{24DCB07D-1B81-49EC-84A9-FC68D39758CD}"/>
                </a:ext>
              </a:extLst>
            </p:cNvPr>
            <p:cNvSpPr/>
            <p:nvPr/>
          </p:nvSpPr>
          <p:spPr>
            <a:xfrm>
              <a:off x="1250567" y="3487334"/>
              <a:ext cx="7806457" cy="311587"/>
            </a:xfrm>
            <a:prstGeom prst="round2SameRect">
              <a:avLst>
                <a:gd name="adj1" fmla="val 11886"/>
                <a:gd name="adj2" fmla="val 16711"/>
              </a:avLst>
            </a:prstGeom>
            <a:solidFill>
              <a:schemeClr val="accent6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tlCol="0" anchor="ctr"/>
            <a:lstStyle/>
            <a:p>
              <a:r>
                <a:rPr lang="en-US" sz="1050" dirty="0">
                  <a:solidFill>
                    <a:schemeClr val="bg1"/>
                  </a:solidFill>
                  <a:latin typeface="Montserrat Light" panose="020B0604020202020204" charset="0"/>
                </a:rPr>
                <a:t>Measuring Results</a:t>
              </a:r>
            </a:p>
          </p:txBody>
        </p:sp>
        <p:sp>
          <p:nvSpPr>
            <p:cNvPr id="71" name="Rectangle: Top Corners Rounded 70">
              <a:extLst>
                <a:ext uri="{FF2B5EF4-FFF2-40B4-BE49-F238E27FC236}">
                  <a16:creationId xmlns:a16="http://schemas.microsoft.com/office/drawing/2014/main" id="{E69F35CD-369B-41FA-9D6F-13302A4ED813}"/>
                </a:ext>
              </a:extLst>
            </p:cNvPr>
            <p:cNvSpPr/>
            <p:nvPr/>
          </p:nvSpPr>
          <p:spPr>
            <a:xfrm>
              <a:off x="915270" y="1948690"/>
              <a:ext cx="2154533" cy="311587"/>
            </a:xfrm>
            <a:prstGeom prst="round2SameRect">
              <a:avLst>
                <a:gd name="adj1" fmla="val 11886"/>
                <a:gd name="adj2" fmla="val 1589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tlCol="0" anchor="ctr"/>
            <a:lstStyle/>
            <a:p>
              <a:r>
                <a:rPr lang="en-US" sz="1050" dirty="0">
                  <a:solidFill>
                    <a:schemeClr val="bg1"/>
                  </a:solidFill>
                  <a:latin typeface="Montserrat Light" panose="020B0604020202020204" charset="0"/>
                </a:rPr>
                <a:t>Target Ideation</a:t>
              </a:r>
            </a:p>
          </p:txBody>
        </p:sp>
        <p:sp>
          <p:nvSpPr>
            <p:cNvPr id="72" name="Rectangle: Top Corners Rounded 71">
              <a:extLst>
                <a:ext uri="{FF2B5EF4-FFF2-40B4-BE49-F238E27FC236}">
                  <a16:creationId xmlns:a16="http://schemas.microsoft.com/office/drawing/2014/main" id="{6E18840E-5BAD-4642-92B6-7DEC94472032}"/>
                </a:ext>
              </a:extLst>
            </p:cNvPr>
            <p:cNvSpPr/>
            <p:nvPr/>
          </p:nvSpPr>
          <p:spPr>
            <a:xfrm>
              <a:off x="2147897" y="2452059"/>
              <a:ext cx="1643316" cy="311587"/>
            </a:xfrm>
            <a:prstGeom prst="round2SameRect">
              <a:avLst>
                <a:gd name="adj1" fmla="val 11886"/>
                <a:gd name="adj2" fmla="val 1589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tlCol="0" anchor="ctr"/>
            <a:lstStyle/>
            <a:p>
              <a:r>
                <a:rPr lang="en-US" sz="1050" dirty="0">
                  <a:solidFill>
                    <a:schemeClr val="bg1"/>
                  </a:solidFill>
                  <a:latin typeface="Montserrat Light" panose="020B0604020202020204" charset="0"/>
                </a:rPr>
                <a:t>Project Building </a:t>
              </a:r>
            </a:p>
          </p:txBody>
        </p:sp>
        <p:sp>
          <p:nvSpPr>
            <p:cNvPr id="73" name="Rectangle: Top Corners Rounded 72">
              <a:extLst>
                <a:ext uri="{FF2B5EF4-FFF2-40B4-BE49-F238E27FC236}">
                  <a16:creationId xmlns:a16="http://schemas.microsoft.com/office/drawing/2014/main" id="{C498ECD1-57C8-4823-8AFE-729B660B525F}"/>
                </a:ext>
              </a:extLst>
            </p:cNvPr>
            <p:cNvSpPr/>
            <p:nvPr/>
          </p:nvSpPr>
          <p:spPr>
            <a:xfrm>
              <a:off x="5307691" y="2963232"/>
              <a:ext cx="1877949" cy="311587"/>
            </a:xfrm>
            <a:prstGeom prst="round2SameRect">
              <a:avLst>
                <a:gd name="adj1" fmla="val 11886"/>
                <a:gd name="adj2" fmla="val 16711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tlCol="0" anchor="ctr"/>
            <a:lstStyle/>
            <a:p>
              <a:r>
                <a:rPr lang="en-US" sz="1050" dirty="0">
                  <a:solidFill>
                    <a:schemeClr val="bg1"/>
                  </a:solidFill>
                  <a:latin typeface="Montserrat Light" panose="020B0604020202020204" charset="0"/>
                </a:rPr>
                <a:t>Engaging Audience</a:t>
              </a:r>
            </a:p>
          </p:txBody>
        </p:sp>
        <p:sp>
          <p:nvSpPr>
            <p:cNvPr id="74" name="Rectangle: Top Corners Rounded 73">
              <a:extLst>
                <a:ext uri="{FF2B5EF4-FFF2-40B4-BE49-F238E27FC236}">
                  <a16:creationId xmlns:a16="http://schemas.microsoft.com/office/drawing/2014/main" id="{31590583-29A1-42BC-B584-6004D78DBB84}"/>
                </a:ext>
              </a:extLst>
            </p:cNvPr>
            <p:cNvSpPr/>
            <p:nvPr/>
          </p:nvSpPr>
          <p:spPr>
            <a:xfrm>
              <a:off x="1238478" y="3476615"/>
              <a:ext cx="4944479" cy="311587"/>
            </a:xfrm>
            <a:prstGeom prst="round2SameRect">
              <a:avLst>
                <a:gd name="adj1" fmla="val 11886"/>
                <a:gd name="adj2" fmla="val 16711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tlCol="0" anchor="ctr"/>
            <a:lstStyle/>
            <a:p>
              <a:r>
                <a:rPr lang="en-US" sz="1050" dirty="0">
                  <a:solidFill>
                    <a:schemeClr val="bg1"/>
                  </a:solidFill>
                  <a:latin typeface="Montserrat Light" panose="020B0604020202020204" charset="0"/>
                </a:rPr>
                <a:t>Measuring Results</a:t>
              </a: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00CBA070-7373-4ABB-90B6-31F8106D544F}"/>
              </a:ext>
            </a:extLst>
          </p:cNvPr>
          <p:cNvSpPr txBox="1"/>
          <p:nvPr/>
        </p:nvSpPr>
        <p:spPr>
          <a:xfrm>
            <a:off x="3965537" y="3758737"/>
            <a:ext cx="5410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3"/>
                </a:solidFill>
                <a:latin typeface="Montserrat" panose="00000500000000000000" pitchFamily="2" charset="0"/>
              </a:rPr>
              <a:t>60%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D8968AF-7571-4EE3-8FA9-B30CFF972D42}"/>
              </a:ext>
            </a:extLst>
          </p:cNvPr>
          <p:cNvSpPr txBox="1"/>
          <p:nvPr/>
        </p:nvSpPr>
        <p:spPr>
          <a:xfrm>
            <a:off x="4983228" y="4259649"/>
            <a:ext cx="5410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4"/>
                </a:solidFill>
                <a:latin typeface="Montserrat" panose="00000500000000000000" pitchFamily="2" charset="0"/>
              </a:rPr>
              <a:t>48%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D6D068D-208D-4481-9BA2-340D1DFD1009}"/>
              </a:ext>
            </a:extLst>
          </p:cNvPr>
          <p:cNvSpPr txBox="1"/>
          <p:nvPr/>
        </p:nvSpPr>
        <p:spPr>
          <a:xfrm>
            <a:off x="7310947" y="4764845"/>
            <a:ext cx="5642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5"/>
                </a:solidFill>
                <a:latin typeface="Montserrat" panose="00000500000000000000" pitchFamily="2" charset="0"/>
              </a:rPr>
              <a:t>75%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54AB9E8-1EE1-4DC7-A33F-18A88745820F}"/>
              </a:ext>
            </a:extLst>
          </p:cNvPr>
          <p:cNvSpPr txBox="1"/>
          <p:nvPr/>
        </p:nvSpPr>
        <p:spPr>
          <a:xfrm>
            <a:off x="8444065" y="5270496"/>
            <a:ext cx="5642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6"/>
                </a:solidFill>
                <a:latin typeface="Montserrat" panose="00000500000000000000" pitchFamily="2" charset="0"/>
              </a:rPr>
              <a:t>60%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0A10435-F1B8-485E-B9FE-244E6546FBBF}"/>
              </a:ext>
            </a:extLst>
          </p:cNvPr>
          <p:cNvSpPr txBox="1"/>
          <p:nvPr/>
        </p:nvSpPr>
        <p:spPr>
          <a:xfrm>
            <a:off x="197965" y="6429449"/>
            <a:ext cx="1217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  <a:latin typeface="Montserrat" pitchFamily="2" charset="77"/>
              </a:rPr>
              <a:t>dummy data</a:t>
            </a:r>
            <a:endParaRPr lang="en-US" sz="1400" b="1" dirty="0">
              <a:solidFill>
                <a:schemeClr val="accent6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77110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421BCBE-8625-4D27-A70C-C410CB34D0AF}"/>
              </a:ext>
            </a:extLst>
          </p:cNvPr>
          <p:cNvGrpSpPr/>
          <p:nvPr/>
        </p:nvGrpSpPr>
        <p:grpSpPr>
          <a:xfrm>
            <a:off x="422393" y="1275814"/>
            <a:ext cx="11347214" cy="1813431"/>
            <a:chOff x="422393" y="1275814"/>
            <a:chExt cx="11347214" cy="1813431"/>
          </a:xfrm>
        </p:grpSpPr>
        <p:sp>
          <p:nvSpPr>
            <p:cNvPr id="94" name="Rectangle: Rounded Corners 93">
              <a:extLst>
                <a:ext uri="{FF2B5EF4-FFF2-40B4-BE49-F238E27FC236}">
                  <a16:creationId xmlns:a16="http://schemas.microsoft.com/office/drawing/2014/main" id="{CFE3EF70-5C44-42CC-944C-7F09E2DC6C5C}"/>
                </a:ext>
              </a:extLst>
            </p:cNvPr>
            <p:cNvSpPr/>
            <p:nvPr/>
          </p:nvSpPr>
          <p:spPr>
            <a:xfrm>
              <a:off x="422393" y="1275814"/>
              <a:ext cx="11347214" cy="1813431"/>
            </a:xfrm>
            <a:prstGeom prst="roundRect">
              <a:avLst>
                <a:gd name="adj" fmla="val 4770"/>
              </a:avLst>
            </a:prstGeom>
            <a:solidFill>
              <a:schemeClr val="bg2"/>
            </a:solidFill>
            <a:ln>
              <a:noFill/>
            </a:ln>
            <a:effectLst>
              <a:outerShdw blurRad="127000" dist="25400" dir="5400000" algn="ctr" rotWithShape="0">
                <a:srgbClr val="000000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E6F2DE39-AFE2-4318-A640-549F1AA3287E}"/>
                </a:ext>
              </a:extLst>
            </p:cNvPr>
            <p:cNvSpPr txBox="1"/>
            <p:nvPr/>
          </p:nvSpPr>
          <p:spPr>
            <a:xfrm>
              <a:off x="511622" y="1437509"/>
              <a:ext cx="22202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Montserrat Medium" panose="020B0604020202020204" charset="0"/>
                </a:rPr>
                <a:t>2020 Q1 Media Budget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95269E-A9B2-448C-8E11-14CFA6CDA84E}"/>
              </a:ext>
            </a:extLst>
          </p:cNvPr>
          <p:cNvGrpSpPr/>
          <p:nvPr/>
        </p:nvGrpSpPr>
        <p:grpSpPr>
          <a:xfrm>
            <a:off x="352214" y="4386925"/>
            <a:ext cx="11487572" cy="2088845"/>
            <a:chOff x="352214" y="3298904"/>
            <a:chExt cx="11487572" cy="2088845"/>
          </a:xfrm>
        </p:grpSpPr>
        <p:sp>
          <p:nvSpPr>
            <p:cNvPr id="2" name="Rectangle: Top Corners Rounded 1">
              <a:extLst>
                <a:ext uri="{FF2B5EF4-FFF2-40B4-BE49-F238E27FC236}">
                  <a16:creationId xmlns:a16="http://schemas.microsoft.com/office/drawing/2014/main" id="{975169B5-B4E2-4E46-B0B0-301E7540B0C5}"/>
                </a:ext>
              </a:extLst>
            </p:cNvPr>
            <p:cNvSpPr/>
            <p:nvPr/>
          </p:nvSpPr>
          <p:spPr>
            <a:xfrm>
              <a:off x="492572" y="3298904"/>
              <a:ext cx="3184520" cy="1951888"/>
            </a:xfrm>
            <a:prstGeom prst="round2SameRect">
              <a:avLst>
                <a:gd name="adj1" fmla="val 3823"/>
                <a:gd name="adj2" fmla="val 2734"/>
              </a:avLst>
            </a:prstGeom>
            <a:solidFill>
              <a:schemeClr val="bg2"/>
            </a:solidFill>
            <a:ln>
              <a:noFill/>
            </a:ln>
            <a:effectLst>
              <a:outerShdw blurRad="76200" dist="38100" dir="5400000" algn="ctr" rotWithShape="0">
                <a:srgbClr val="000000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aphicFrame>
          <p:nvGraphicFramePr>
            <p:cNvPr id="3" name="Chart 2">
              <a:extLst>
                <a:ext uri="{FF2B5EF4-FFF2-40B4-BE49-F238E27FC236}">
                  <a16:creationId xmlns:a16="http://schemas.microsoft.com/office/drawing/2014/main" id="{4E258047-EE62-4264-A8FB-51EBC3C74F5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328671855"/>
                </p:ext>
              </p:extLst>
            </p:nvPr>
          </p:nvGraphicFramePr>
          <p:xfrm>
            <a:off x="352214" y="3848493"/>
            <a:ext cx="3465063" cy="15392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F421E195-0196-49DC-B293-AD715E9230C8}"/>
                </a:ext>
              </a:extLst>
            </p:cNvPr>
            <p:cNvSpPr/>
            <p:nvPr/>
          </p:nvSpPr>
          <p:spPr>
            <a:xfrm>
              <a:off x="8516350" y="3298904"/>
              <a:ext cx="3185790" cy="1951888"/>
            </a:xfrm>
            <a:prstGeom prst="round2SameRect">
              <a:avLst>
                <a:gd name="adj1" fmla="val 4190"/>
                <a:gd name="adj2" fmla="val 2604"/>
              </a:avLst>
            </a:prstGeom>
            <a:solidFill>
              <a:schemeClr val="bg2"/>
            </a:solidFill>
            <a:ln>
              <a:noFill/>
            </a:ln>
            <a:effectLst>
              <a:outerShdw blurRad="76200" dist="38100" dir="5400000" algn="ctr" rotWithShape="0">
                <a:srgbClr val="000000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aphicFrame>
          <p:nvGraphicFramePr>
            <p:cNvPr id="8" name="Chart 7">
              <a:extLst>
                <a:ext uri="{FF2B5EF4-FFF2-40B4-BE49-F238E27FC236}">
                  <a16:creationId xmlns:a16="http://schemas.microsoft.com/office/drawing/2014/main" id="{07B80E36-96A2-4FD7-A472-C0976989240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512857666"/>
                </p:ext>
              </p:extLst>
            </p:nvPr>
          </p:nvGraphicFramePr>
          <p:xfrm>
            <a:off x="8374724" y="3848493"/>
            <a:ext cx="3465062" cy="15392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Rectangle: Top Corners Rounded 9">
              <a:extLst>
                <a:ext uri="{FF2B5EF4-FFF2-40B4-BE49-F238E27FC236}">
                  <a16:creationId xmlns:a16="http://schemas.microsoft.com/office/drawing/2014/main" id="{66B69EC3-53A7-4660-9B5D-FE4799422479}"/>
                </a:ext>
              </a:extLst>
            </p:cNvPr>
            <p:cNvSpPr/>
            <p:nvPr/>
          </p:nvSpPr>
          <p:spPr>
            <a:xfrm>
              <a:off x="4505836" y="3298904"/>
              <a:ext cx="3184520" cy="1951888"/>
            </a:xfrm>
            <a:prstGeom prst="round2SameRect">
              <a:avLst>
                <a:gd name="adj1" fmla="val 4191"/>
                <a:gd name="adj2" fmla="val 2571"/>
              </a:avLst>
            </a:prstGeom>
            <a:solidFill>
              <a:schemeClr val="bg2"/>
            </a:solidFill>
            <a:ln>
              <a:noFill/>
            </a:ln>
            <a:effectLst>
              <a:outerShdw blurRad="76200" dist="38100" dir="5400000" algn="ctr" rotWithShape="0">
                <a:srgbClr val="000000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aphicFrame>
          <p:nvGraphicFramePr>
            <p:cNvPr id="11" name="Chart 10">
              <a:extLst>
                <a:ext uri="{FF2B5EF4-FFF2-40B4-BE49-F238E27FC236}">
                  <a16:creationId xmlns:a16="http://schemas.microsoft.com/office/drawing/2014/main" id="{DE9AD9AF-3DC2-466A-9CEE-2EE88B4E20C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690339664"/>
                </p:ext>
              </p:extLst>
            </p:nvPr>
          </p:nvGraphicFramePr>
          <p:xfrm>
            <a:off x="4362200" y="3848493"/>
            <a:ext cx="3468871" cy="15392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0012111-2D5C-493D-BDD4-F0B3556D050D}"/>
                </a:ext>
              </a:extLst>
            </p:cNvPr>
            <p:cNvSpPr txBox="1"/>
            <p:nvPr/>
          </p:nvSpPr>
          <p:spPr>
            <a:xfrm>
              <a:off x="645255" y="3463025"/>
              <a:ext cx="23630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 b="1">
                  <a:solidFill>
                    <a:schemeClr val="tx2">
                      <a:lumMod val="60000"/>
                      <a:lumOff val="40000"/>
                    </a:schemeClr>
                  </a:solidFill>
                  <a:latin typeface="Montserrat Medium" panose="020B0604020202020204" charset="0"/>
                </a:defRPr>
              </a:lvl1pPr>
            </a:lstStyle>
            <a:p>
              <a:r>
                <a:rPr lang="en-US" dirty="0"/>
                <a:t>2019 Late Q4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25C4329-26C3-4DB9-B26B-F02699EE1577}"/>
                </a:ext>
              </a:extLst>
            </p:cNvPr>
            <p:cNvSpPr txBox="1"/>
            <p:nvPr/>
          </p:nvSpPr>
          <p:spPr>
            <a:xfrm>
              <a:off x="8650023" y="3432247"/>
              <a:ext cx="19311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Montserrat Medium" panose="020B0604020202020204" charset="0"/>
                </a:rPr>
                <a:t>2020 Late Q1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7EA3A7B-87E8-4FE0-B6E9-B25E2E396EE2}"/>
                </a:ext>
              </a:extLst>
            </p:cNvPr>
            <p:cNvSpPr txBox="1"/>
            <p:nvPr/>
          </p:nvSpPr>
          <p:spPr>
            <a:xfrm>
              <a:off x="4643271" y="3463025"/>
              <a:ext cx="22202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Montserrat Medium" panose="020B0604020202020204" charset="0"/>
                </a:rPr>
                <a:t>2020 Early Q1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CE0DFBA0-B85F-44E5-9C63-2B810B0BCE05}"/>
              </a:ext>
            </a:extLst>
          </p:cNvPr>
          <p:cNvSpPr txBox="1"/>
          <p:nvPr/>
        </p:nvSpPr>
        <p:spPr>
          <a:xfrm>
            <a:off x="2283921" y="121411"/>
            <a:ext cx="426972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b="1" dirty="0">
                <a:solidFill>
                  <a:schemeClr val="tx2">
                    <a:alpha val="38000"/>
                  </a:schemeClr>
                </a:solidFill>
                <a:latin typeface="Montserrat" panose="020B0604020202020204" charset="0"/>
              </a:rPr>
              <a:t>Advertising </a:t>
            </a:r>
            <a:r>
              <a:rPr lang="en-US" sz="2000" dirty="0">
                <a:solidFill>
                  <a:schemeClr val="tx2">
                    <a:alpha val="38000"/>
                  </a:schemeClr>
                </a:solidFill>
                <a:latin typeface="Montserrat" panose="020B0604020202020204" charset="0"/>
              </a:rPr>
              <a:t>Budget Impact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492ED96-069B-4AFC-AC61-DE56D107C20F}"/>
              </a:ext>
            </a:extLst>
          </p:cNvPr>
          <p:cNvSpPr/>
          <p:nvPr/>
        </p:nvSpPr>
        <p:spPr>
          <a:xfrm>
            <a:off x="492572" y="3295780"/>
            <a:ext cx="3184520" cy="884611"/>
          </a:xfrm>
          <a:prstGeom prst="roundRect">
            <a:avLst>
              <a:gd name="adj" fmla="val 8053"/>
            </a:avLst>
          </a:prstGeom>
          <a:solidFill>
            <a:schemeClr val="accent4">
              <a:alpha val="20000"/>
            </a:schemeClr>
          </a:solidFill>
          <a:ln>
            <a:noFill/>
          </a:ln>
          <a:effectLst>
            <a:outerShdw blurRad="25400" dist="12700" dir="27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03EFF5C9-937C-4BA4-8EAB-EFC087A7CAC5}"/>
              </a:ext>
            </a:extLst>
          </p:cNvPr>
          <p:cNvSpPr/>
          <p:nvPr/>
        </p:nvSpPr>
        <p:spPr>
          <a:xfrm>
            <a:off x="4502098" y="3295780"/>
            <a:ext cx="3184520" cy="884611"/>
          </a:xfrm>
          <a:prstGeom prst="roundRect">
            <a:avLst>
              <a:gd name="adj" fmla="val 12073"/>
            </a:avLst>
          </a:prstGeom>
          <a:solidFill>
            <a:schemeClr val="accent5">
              <a:alpha val="20000"/>
            </a:schemeClr>
          </a:solidFill>
          <a:ln>
            <a:noFill/>
          </a:ln>
          <a:effectLst>
            <a:outerShdw blurRad="25400" dist="12700" dir="27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E0904EC8-BEB5-4F0F-833F-7F84B87BF3BB}"/>
              </a:ext>
            </a:extLst>
          </p:cNvPr>
          <p:cNvSpPr/>
          <p:nvPr/>
        </p:nvSpPr>
        <p:spPr>
          <a:xfrm>
            <a:off x="8511624" y="3295780"/>
            <a:ext cx="3184520" cy="884611"/>
          </a:xfrm>
          <a:prstGeom prst="roundRect">
            <a:avLst>
              <a:gd name="adj" fmla="val 11499"/>
            </a:avLst>
          </a:prstGeom>
          <a:solidFill>
            <a:schemeClr val="accent6">
              <a:alpha val="20000"/>
            </a:schemeClr>
          </a:solidFill>
          <a:ln>
            <a:noFill/>
          </a:ln>
          <a:effectLst>
            <a:outerShdw blurRad="25400" dist="12700" dir="27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7725A58-F7FC-457C-9E4B-A50C8F833406}"/>
              </a:ext>
            </a:extLst>
          </p:cNvPr>
          <p:cNvCxnSpPr/>
          <p:nvPr/>
        </p:nvCxnSpPr>
        <p:spPr>
          <a:xfrm>
            <a:off x="496429" y="3519212"/>
            <a:ext cx="0" cy="437745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D60D331-F7C2-4B38-86EB-B23EC43A1C69}"/>
              </a:ext>
            </a:extLst>
          </p:cNvPr>
          <p:cNvCxnSpPr/>
          <p:nvPr/>
        </p:nvCxnSpPr>
        <p:spPr>
          <a:xfrm>
            <a:off x="4499417" y="3519213"/>
            <a:ext cx="0" cy="437745"/>
          </a:xfrm>
          <a:prstGeom prst="line">
            <a:avLst/>
          </a:prstGeom>
          <a:ln w="349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609C442-A0B1-4C6C-B0C6-EE323D3206D7}"/>
              </a:ext>
            </a:extLst>
          </p:cNvPr>
          <p:cNvCxnSpPr/>
          <p:nvPr/>
        </p:nvCxnSpPr>
        <p:spPr>
          <a:xfrm>
            <a:off x="7690356" y="3519213"/>
            <a:ext cx="0" cy="437745"/>
          </a:xfrm>
          <a:prstGeom prst="line">
            <a:avLst/>
          </a:prstGeom>
          <a:ln w="349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9A36D35-9DDA-4F67-BA93-3EC3F4CA4CA7}"/>
              </a:ext>
            </a:extLst>
          </p:cNvPr>
          <p:cNvCxnSpPr/>
          <p:nvPr/>
        </p:nvCxnSpPr>
        <p:spPr>
          <a:xfrm>
            <a:off x="11696144" y="3549693"/>
            <a:ext cx="0" cy="437745"/>
          </a:xfrm>
          <a:prstGeom prst="line">
            <a:avLst/>
          </a:prstGeom>
          <a:ln w="349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2AD23FE-06FC-461F-828B-F8DEBCCB76C0}"/>
              </a:ext>
            </a:extLst>
          </p:cNvPr>
          <p:cNvGrpSpPr/>
          <p:nvPr/>
        </p:nvGrpSpPr>
        <p:grpSpPr>
          <a:xfrm>
            <a:off x="731962" y="3482807"/>
            <a:ext cx="1611866" cy="529574"/>
            <a:chOff x="731962" y="3644632"/>
            <a:chExt cx="1611866" cy="529574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D282A1D-C58A-448E-A739-2B88877C64FF}"/>
                </a:ext>
              </a:extLst>
            </p:cNvPr>
            <p:cNvSpPr txBox="1"/>
            <p:nvPr/>
          </p:nvSpPr>
          <p:spPr>
            <a:xfrm>
              <a:off x="731963" y="3644632"/>
              <a:ext cx="1611864" cy="33855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sz="1600" dirty="0">
                  <a:solidFill>
                    <a:schemeClr val="accent4"/>
                  </a:solidFill>
                  <a:latin typeface="Montserrat Light" panose="020B0604020202020204" charset="0"/>
                </a:rPr>
                <a:t>3,025</a:t>
              </a:r>
              <a:r>
                <a:rPr lang="en-US" sz="1600" b="1" dirty="0">
                  <a:solidFill>
                    <a:schemeClr val="accent4"/>
                  </a:solidFill>
                  <a:latin typeface="Montserrat Light" panose="020B0604020202020204" charset="0"/>
                </a:rPr>
                <a:t> K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52B7AAC-2017-4F04-BFC4-B44830B32954}"/>
                </a:ext>
              </a:extLst>
            </p:cNvPr>
            <p:cNvSpPr txBox="1"/>
            <p:nvPr/>
          </p:nvSpPr>
          <p:spPr>
            <a:xfrm>
              <a:off x="731962" y="3927985"/>
              <a:ext cx="1611866" cy="24622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sz="1000" b="1" dirty="0">
                  <a:solidFill>
                    <a:schemeClr val="accent4"/>
                  </a:solidFill>
                  <a:latin typeface="Montserrat" panose="020B0604020202020204" charset="0"/>
                </a:rPr>
                <a:t>2019 Q4 Budget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3C8B5BD-611F-4652-80AE-E5E8693E2B95}"/>
              </a:ext>
            </a:extLst>
          </p:cNvPr>
          <p:cNvGrpSpPr/>
          <p:nvPr/>
        </p:nvGrpSpPr>
        <p:grpSpPr>
          <a:xfrm>
            <a:off x="4669999" y="3452163"/>
            <a:ext cx="2030138" cy="529574"/>
            <a:chOff x="4669999" y="3613988"/>
            <a:chExt cx="2030138" cy="529574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8649AA0-CB34-4495-A07F-9BAEECDDFF08}"/>
                </a:ext>
              </a:extLst>
            </p:cNvPr>
            <p:cNvSpPr txBox="1"/>
            <p:nvPr/>
          </p:nvSpPr>
          <p:spPr>
            <a:xfrm>
              <a:off x="4670001" y="3613988"/>
              <a:ext cx="2030136" cy="33855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sz="1600" dirty="0">
                  <a:solidFill>
                    <a:schemeClr val="accent5"/>
                  </a:solidFill>
                  <a:latin typeface="Montserrat Light" panose="020B0604020202020204" charset="0"/>
                </a:rPr>
                <a:t>3,600</a:t>
              </a:r>
              <a:r>
                <a:rPr lang="en-US" sz="1600" b="1" dirty="0">
                  <a:solidFill>
                    <a:schemeClr val="accent5"/>
                  </a:solidFill>
                  <a:latin typeface="Montserrat Light" panose="020B0604020202020204" charset="0"/>
                </a:rPr>
                <a:t> K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3408908-686E-4364-9B70-6FEFAF51E471}"/>
                </a:ext>
              </a:extLst>
            </p:cNvPr>
            <p:cNvSpPr txBox="1"/>
            <p:nvPr/>
          </p:nvSpPr>
          <p:spPr>
            <a:xfrm>
              <a:off x="4669999" y="3897341"/>
              <a:ext cx="1663745" cy="24622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sz="1000" b="1" dirty="0">
                  <a:solidFill>
                    <a:schemeClr val="accent5"/>
                  </a:solidFill>
                  <a:latin typeface="Montserrat" panose="020B0604020202020204" charset="0"/>
                </a:rPr>
                <a:t>2020 Early Q1 Budget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4B5D3204-830E-4A47-8591-800A09AB6A76}"/>
              </a:ext>
            </a:extLst>
          </p:cNvPr>
          <p:cNvGrpSpPr/>
          <p:nvPr/>
        </p:nvGrpSpPr>
        <p:grpSpPr>
          <a:xfrm>
            <a:off x="8660452" y="3473631"/>
            <a:ext cx="1611866" cy="529574"/>
            <a:chOff x="731962" y="3644632"/>
            <a:chExt cx="1611866" cy="529574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B9B9A94A-DAC9-4143-9729-32E968133E2B}"/>
                </a:ext>
              </a:extLst>
            </p:cNvPr>
            <p:cNvSpPr txBox="1"/>
            <p:nvPr/>
          </p:nvSpPr>
          <p:spPr>
            <a:xfrm>
              <a:off x="731963" y="3644632"/>
              <a:ext cx="1611864" cy="33855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sz="1600" dirty="0">
                  <a:solidFill>
                    <a:schemeClr val="accent6"/>
                  </a:solidFill>
                  <a:latin typeface="Montserrat Light" panose="020B0604020202020204" charset="0"/>
                </a:rPr>
                <a:t>4,300</a:t>
              </a:r>
              <a:r>
                <a:rPr lang="en-US" sz="1600" b="1" dirty="0">
                  <a:solidFill>
                    <a:schemeClr val="accent6"/>
                  </a:solidFill>
                  <a:latin typeface="Montserrat Light" panose="020B0604020202020204" charset="0"/>
                </a:rPr>
                <a:t> K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51F42AF-75E1-4F3B-868D-6BADC17BFCA5}"/>
                </a:ext>
              </a:extLst>
            </p:cNvPr>
            <p:cNvSpPr txBox="1"/>
            <p:nvPr/>
          </p:nvSpPr>
          <p:spPr>
            <a:xfrm>
              <a:off x="731962" y="3927985"/>
              <a:ext cx="1611866" cy="24622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sz="1000" b="1" dirty="0">
                  <a:solidFill>
                    <a:schemeClr val="accent6"/>
                  </a:solidFill>
                  <a:latin typeface="Montserrat" panose="020B0604020202020204" charset="0"/>
                </a:rPr>
                <a:t>2020 Late Q1 Budget</a:t>
              </a:r>
            </a:p>
          </p:txBody>
        </p:sp>
      </p:grpSp>
      <p:grpSp>
        <p:nvGrpSpPr>
          <p:cNvPr id="71" name="Graphic 2">
            <a:extLst>
              <a:ext uri="{FF2B5EF4-FFF2-40B4-BE49-F238E27FC236}">
                <a16:creationId xmlns:a16="http://schemas.microsoft.com/office/drawing/2014/main" id="{06DA584C-9DB7-43A2-91A1-DAC1E5124E92}"/>
              </a:ext>
            </a:extLst>
          </p:cNvPr>
          <p:cNvGrpSpPr/>
          <p:nvPr/>
        </p:nvGrpSpPr>
        <p:grpSpPr>
          <a:xfrm>
            <a:off x="2892018" y="3486186"/>
            <a:ext cx="505293" cy="503799"/>
            <a:chOff x="4303395" y="2138227"/>
            <a:chExt cx="990600" cy="987669"/>
          </a:xfrm>
          <a:solidFill>
            <a:schemeClr val="accent4"/>
          </a:solidFill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1D308965-6201-41A5-AC12-0B35C50133BA}"/>
                </a:ext>
              </a:extLst>
            </p:cNvPr>
            <p:cNvSpPr/>
            <p:nvPr/>
          </p:nvSpPr>
          <p:spPr>
            <a:xfrm>
              <a:off x="4301197" y="2141961"/>
              <a:ext cx="993531" cy="978877"/>
            </a:xfrm>
            <a:custGeom>
              <a:avLst/>
              <a:gdLst>
                <a:gd name="connsiteX0" fmla="*/ 2198 w 993530"/>
                <a:gd name="connsiteY0" fmla="*/ 532377 h 978876"/>
                <a:gd name="connsiteX1" fmla="*/ 31872 w 993530"/>
                <a:gd name="connsiteY1" fmla="*/ 532377 h 978876"/>
                <a:gd name="connsiteX2" fmla="*/ 31872 w 993530"/>
                <a:gd name="connsiteY2" fmla="*/ 552160 h 978876"/>
                <a:gd name="connsiteX3" fmla="*/ 423569 w 993530"/>
                <a:gd name="connsiteY3" fmla="*/ 552160 h 978876"/>
                <a:gd name="connsiteX4" fmla="*/ 423569 w 993530"/>
                <a:gd name="connsiteY4" fmla="*/ 920118 h 978876"/>
                <a:gd name="connsiteX5" fmla="*/ 368178 w 993530"/>
                <a:gd name="connsiteY5" fmla="*/ 920118 h 978876"/>
                <a:gd name="connsiteX6" fmla="*/ 368178 w 993530"/>
                <a:gd name="connsiteY6" fmla="*/ 979466 h 978876"/>
                <a:gd name="connsiteX7" fmla="*/ 625353 w 993530"/>
                <a:gd name="connsiteY7" fmla="*/ 979466 h 978876"/>
                <a:gd name="connsiteX8" fmla="*/ 625353 w 993530"/>
                <a:gd name="connsiteY8" fmla="*/ 920118 h 978876"/>
                <a:gd name="connsiteX9" fmla="*/ 569964 w 993530"/>
                <a:gd name="connsiteY9" fmla="*/ 920118 h 978876"/>
                <a:gd name="connsiteX10" fmla="*/ 569964 w 993530"/>
                <a:gd name="connsiteY10" fmla="*/ 552160 h 978876"/>
                <a:gd name="connsiteX11" fmla="*/ 961659 w 993530"/>
                <a:gd name="connsiteY11" fmla="*/ 552160 h 978876"/>
                <a:gd name="connsiteX12" fmla="*/ 961659 w 993530"/>
                <a:gd name="connsiteY12" fmla="*/ 532377 h 978876"/>
                <a:gd name="connsiteX13" fmla="*/ 991333 w 993530"/>
                <a:gd name="connsiteY13" fmla="*/ 532377 h 978876"/>
                <a:gd name="connsiteX14" fmla="*/ 991333 w 993530"/>
                <a:gd name="connsiteY14" fmla="*/ 2198 h 978876"/>
                <a:gd name="connsiteX15" fmla="*/ 2198 w 993530"/>
                <a:gd name="connsiteY15" fmla="*/ 2198 h 978876"/>
                <a:gd name="connsiteX16" fmla="*/ 2198 w 993530"/>
                <a:gd name="connsiteY16" fmla="*/ 532377 h 978876"/>
                <a:gd name="connsiteX17" fmla="*/ 860767 w 993530"/>
                <a:gd name="connsiteY17" fmla="*/ 484899 h 978876"/>
                <a:gd name="connsiteX18" fmla="*/ 860767 w 993530"/>
                <a:gd name="connsiteY18" fmla="*/ 470555 h 978876"/>
                <a:gd name="connsiteX19" fmla="*/ 887150 w 993530"/>
                <a:gd name="connsiteY19" fmla="*/ 431485 h 978876"/>
                <a:gd name="connsiteX20" fmla="*/ 844944 w 993530"/>
                <a:gd name="connsiteY20" fmla="*/ 389276 h 978876"/>
                <a:gd name="connsiteX21" fmla="*/ 802735 w 993530"/>
                <a:gd name="connsiteY21" fmla="*/ 431485 h 978876"/>
                <a:gd name="connsiteX22" fmla="*/ 829118 w 993530"/>
                <a:gd name="connsiteY22" fmla="*/ 470555 h 978876"/>
                <a:gd name="connsiteX23" fmla="*/ 829118 w 993530"/>
                <a:gd name="connsiteY23" fmla="*/ 484899 h 978876"/>
                <a:gd name="connsiteX24" fmla="*/ 569964 w 993530"/>
                <a:gd name="connsiteY24" fmla="*/ 484899 h 978876"/>
                <a:gd name="connsiteX25" fmla="*/ 512592 w 993530"/>
                <a:gd name="connsiteY25" fmla="*/ 484899 h 978876"/>
                <a:gd name="connsiteX26" fmla="*/ 512592 w 993530"/>
                <a:gd name="connsiteY26" fmla="*/ 470555 h 978876"/>
                <a:gd name="connsiteX27" fmla="*/ 538974 w 993530"/>
                <a:gd name="connsiteY27" fmla="*/ 431485 h 978876"/>
                <a:gd name="connsiteX28" fmla="*/ 538913 w 993530"/>
                <a:gd name="connsiteY28" fmla="*/ 430820 h 978876"/>
                <a:gd name="connsiteX29" fmla="*/ 496765 w 993530"/>
                <a:gd name="connsiteY29" fmla="*/ 389276 h 978876"/>
                <a:gd name="connsiteX30" fmla="*/ 454636 w 993530"/>
                <a:gd name="connsiteY30" fmla="*/ 430820 h 978876"/>
                <a:gd name="connsiteX31" fmla="*/ 454574 w 993530"/>
                <a:gd name="connsiteY31" fmla="*/ 431485 h 978876"/>
                <a:gd name="connsiteX32" fmla="*/ 480954 w 993530"/>
                <a:gd name="connsiteY32" fmla="*/ 470555 h 978876"/>
                <a:gd name="connsiteX33" fmla="*/ 480954 w 993530"/>
                <a:gd name="connsiteY33" fmla="*/ 484899 h 978876"/>
                <a:gd name="connsiteX34" fmla="*/ 423584 w 993530"/>
                <a:gd name="connsiteY34" fmla="*/ 484899 h 978876"/>
                <a:gd name="connsiteX35" fmla="*/ 152547 w 993530"/>
                <a:gd name="connsiteY35" fmla="*/ 484899 h 978876"/>
                <a:gd name="connsiteX36" fmla="*/ 152547 w 993530"/>
                <a:gd name="connsiteY36" fmla="*/ 469893 h 978876"/>
                <a:gd name="connsiteX37" fmla="*/ 178929 w 993530"/>
                <a:gd name="connsiteY37" fmla="*/ 430820 h 978876"/>
                <a:gd name="connsiteX38" fmla="*/ 136720 w 993530"/>
                <a:gd name="connsiteY38" fmla="*/ 388611 h 978876"/>
                <a:gd name="connsiteX39" fmla="*/ 94511 w 993530"/>
                <a:gd name="connsiteY39" fmla="*/ 430820 h 978876"/>
                <a:gd name="connsiteX40" fmla="*/ 120894 w 993530"/>
                <a:gd name="connsiteY40" fmla="*/ 469893 h 978876"/>
                <a:gd name="connsiteX41" fmla="*/ 120894 w 993530"/>
                <a:gd name="connsiteY41" fmla="*/ 484899 h 978876"/>
                <a:gd name="connsiteX42" fmla="*/ 33850 w 993530"/>
                <a:gd name="connsiteY42" fmla="*/ 484899 h 978876"/>
                <a:gd name="connsiteX43" fmla="*/ 33850 w 993530"/>
                <a:gd name="connsiteY43" fmla="*/ 33853 h 978876"/>
                <a:gd name="connsiteX44" fmla="*/ 959680 w 993530"/>
                <a:gd name="connsiteY44" fmla="*/ 33853 h 978876"/>
                <a:gd name="connsiteX45" fmla="*/ 959680 w 993530"/>
                <a:gd name="connsiteY45" fmla="*/ 484899 h 978876"/>
                <a:gd name="connsiteX46" fmla="*/ 860767 w 993530"/>
                <a:gd name="connsiteY46" fmla="*/ 484899 h 978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93530" h="978876">
                  <a:moveTo>
                    <a:pt x="2198" y="532377"/>
                  </a:moveTo>
                  <a:lnTo>
                    <a:pt x="31872" y="532377"/>
                  </a:lnTo>
                  <a:lnTo>
                    <a:pt x="31872" y="552160"/>
                  </a:lnTo>
                  <a:lnTo>
                    <a:pt x="423569" y="552160"/>
                  </a:lnTo>
                  <a:lnTo>
                    <a:pt x="423569" y="920118"/>
                  </a:lnTo>
                  <a:lnTo>
                    <a:pt x="368178" y="920118"/>
                  </a:lnTo>
                  <a:lnTo>
                    <a:pt x="368178" y="979466"/>
                  </a:lnTo>
                  <a:lnTo>
                    <a:pt x="625353" y="979466"/>
                  </a:lnTo>
                  <a:lnTo>
                    <a:pt x="625353" y="920118"/>
                  </a:lnTo>
                  <a:lnTo>
                    <a:pt x="569964" y="920118"/>
                  </a:lnTo>
                  <a:lnTo>
                    <a:pt x="569964" y="552160"/>
                  </a:lnTo>
                  <a:lnTo>
                    <a:pt x="961659" y="552160"/>
                  </a:lnTo>
                  <a:lnTo>
                    <a:pt x="961659" y="532377"/>
                  </a:lnTo>
                  <a:lnTo>
                    <a:pt x="991333" y="532377"/>
                  </a:lnTo>
                  <a:lnTo>
                    <a:pt x="991333" y="2198"/>
                  </a:lnTo>
                  <a:lnTo>
                    <a:pt x="2198" y="2198"/>
                  </a:lnTo>
                  <a:lnTo>
                    <a:pt x="2198" y="532377"/>
                  </a:lnTo>
                  <a:close/>
                  <a:moveTo>
                    <a:pt x="860767" y="484899"/>
                  </a:moveTo>
                  <a:lnTo>
                    <a:pt x="860767" y="470555"/>
                  </a:lnTo>
                  <a:cubicBezTo>
                    <a:pt x="876221" y="464295"/>
                    <a:pt x="887150" y="449196"/>
                    <a:pt x="887150" y="431485"/>
                  </a:cubicBezTo>
                  <a:cubicBezTo>
                    <a:pt x="887150" y="408171"/>
                    <a:pt x="868249" y="389276"/>
                    <a:pt x="844944" y="389276"/>
                  </a:cubicBezTo>
                  <a:cubicBezTo>
                    <a:pt x="821635" y="389276"/>
                    <a:pt x="802735" y="408171"/>
                    <a:pt x="802735" y="431485"/>
                  </a:cubicBezTo>
                  <a:cubicBezTo>
                    <a:pt x="802735" y="449196"/>
                    <a:pt x="813664" y="464295"/>
                    <a:pt x="829118" y="470555"/>
                  </a:cubicBezTo>
                  <a:lnTo>
                    <a:pt x="829118" y="484899"/>
                  </a:lnTo>
                  <a:lnTo>
                    <a:pt x="569964" y="484899"/>
                  </a:lnTo>
                  <a:lnTo>
                    <a:pt x="512592" y="484899"/>
                  </a:lnTo>
                  <a:lnTo>
                    <a:pt x="512592" y="470555"/>
                  </a:lnTo>
                  <a:cubicBezTo>
                    <a:pt x="528046" y="464295"/>
                    <a:pt x="538974" y="449196"/>
                    <a:pt x="538974" y="431485"/>
                  </a:cubicBezTo>
                  <a:cubicBezTo>
                    <a:pt x="538974" y="431260"/>
                    <a:pt x="538913" y="431057"/>
                    <a:pt x="538913" y="430820"/>
                  </a:cubicBezTo>
                  <a:cubicBezTo>
                    <a:pt x="538558" y="407822"/>
                    <a:pt x="519842" y="389276"/>
                    <a:pt x="496765" y="389276"/>
                  </a:cubicBezTo>
                  <a:cubicBezTo>
                    <a:pt x="473691" y="389276"/>
                    <a:pt x="454984" y="407822"/>
                    <a:pt x="454636" y="430820"/>
                  </a:cubicBezTo>
                  <a:cubicBezTo>
                    <a:pt x="454636" y="431046"/>
                    <a:pt x="454574" y="431245"/>
                    <a:pt x="454574" y="431485"/>
                  </a:cubicBezTo>
                  <a:cubicBezTo>
                    <a:pt x="454574" y="449196"/>
                    <a:pt x="465494" y="464295"/>
                    <a:pt x="480954" y="470555"/>
                  </a:cubicBezTo>
                  <a:lnTo>
                    <a:pt x="480954" y="484899"/>
                  </a:lnTo>
                  <a:lnTo>
                    <a:pt x="423584" y="484899"/>
                  </a:lnTo>
                  <a:lnTo>
                    <a:pt x="152547" y="484899"/>
                  </a:lnTo>
                  <a:lnTo>
                    <a:pt x="152547" y="469893"/>
                  </a:lnTo>
                  <a:cubicBezTo>
                    <a:pt x="168009" y="463633"/>
                    <a:pt x="178929" y="448534"/>
                    <a:pt x="178929" y="430820"/>
                  </a:cubicBezTo>
                  <a:cubicBezTo>
                    <a:pt x="178929" y="407506"/>
                    <a:pt x="160035" y="388611"/>
                    <a:pt x="136720" y="388611"/>
                  </a:cubicBezTo>
                  <a:cubicBezTo>
                    <a:pt x="113406" y="388611"/>
                    <a:pt x="94511" y="407506"/>
                    <a:pt x="94511" y="430820"/>
                  </a:cubicBezTo>
                  <a:cubicBezTo>
                    <a:pt x="94511" y="448531"/>
                    <a:pt x="105431" y="463633"/>
                    <a:pt x="120894" y="469893"/>
                  </a:cubicBezTo>
                  <a:lnTo>
                    <a:pt x="120894" y="484899"/>
                  </a:lnTo>
                  <a:lnTo>
                    <a:pt x="33850" y="484899"/>
                  </a:lnTo>
                  <a:lnTo>
                    <a:pt x="33850" y="33853"/>
                  </a:lnTo>
                  <a:lnTo>
                    <a:pt x="959680" y="33853"/>
                  </a:lnTo>
                  <a:lnTo>
                    <a:pt x="959680" y="484899"/>
                  </a:lnTo>
                  <a:lnTo>
                    <a:pt x="860767" y="4848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4089B88-EB70-4CF7-96B4-EC3A3571EAFB}"/>
                </a:ext>
              </a:extLst>
            </p:cNvPr>
            <p:cNvSpPr/>
            <p:nvPr/>
          </p:nvSpPr>
          <p:spPr>
            <a:xfrm>
              <a:off x="4389176" y="2228738"/>
              <a:ext cx="252046" cy="266700"/>
            </a:xfrm>
            <a:custGeom>
              <a:avLst/>
              <a:gdLst>
                <a:gd name="connsiteX0" fmla="*/ 96598 w 252046"/>
                <a:gd name="connsiteY0" fmla="*/ 2198 h 266699"/>
                <a:gd name="connsiteX1" fmla="*/ 2198 w 252046"/>
                <a:gd name="connsiteY1" fmla="*/ 266668 h 266699"/>
                <a:gd name="connsiteX2" fmla="*/ 60008 w 252046"/>
                <a:gd name="connsiteY2" fmla="*/ 266668 h 266699"/>
                <a:gd name="connsiteX3" fmla="*/ 77944 w 252046"/>
                <a:gd name="connsiteY3" fmla="*/ 212305 h 266699"/>
                <a:gd name="connsiteX4" fmla="*/ 175336 w 252046"/>
                <a:gd name="connsiteY4" fmla="*/ 212305 h 266699"/>
                <a:gd name="connsiteX5" fmla="*/ 192795 w 252046"/>
                <a:gd name="connsiteY5" fmla="*/ 266668 h 266699"/>
                <a:gd name="connsiteX6" fmla="*/ 252729 w 252046"/>
                <a:gd name="connsiteY6" fmla="*/ 266668 h 266699"/>
                <a:gd name="connsiteX7" fmla="*/ 159129 w 252046"/>
                <a:gd name="connsiteY7" fmla="*/ 2198 h 266699"/>
                <a:gd name="connsiteX8" fmla="*/ 96598 w 252046"/>
                <a:gd name="connsiteY8" fmla="*/ 2198 h 266699"/>
                <a:gd name="connsiteX9" fmla="*/ 92958 w 252046"/>
                <a:gd name="connsiteY9" fmla="*/ 166726 h 266699"/>
                <a:gd name="connsiteX10" fmla="*/ 127286 w 252046"/>
                <a:gd name="connsiteY10" fmla="*/ 62651 h 266699"/>
                <a:gd name="connsiteX11" fmla="*/ 160700 w 252046"/>
                <a:gd name="connsiteY11" fmla="*/ 166726 h 266699"/>
                <a:gd name="connsiteX12" fmla="*/ 92958 w 252046"/>
                <a:gd name="connsiteY12" fmla="*/ 166726 h 266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2046" h="266699">
                  <a:moveTo>
                    <a:pt x="96598" y="2198"/>
                  </a:moveTo>
                  <a:lnTo>
                    <a:pt x="2198" y="266668"/>
                  </a:lnTo>
                  <a:lnTo>
                    <a:pt x="60008" y="266668"/>
                  </a:lnTo>
                  <a:lnTo>
                    <a:pt x="77944" y="212305"/>
                  </a:lnTo>
                  <a:lnTo>
                    <a:pt x="175336" y="212305"/>
                  </a:lnTo>
                  <a:lnTo>
                    <a:pt x="192795" y="266668"/>
                  </a:lnTo>
                  <a:lnTo>
                    <a:pt x="252729" y="266668"/>
                  </a:lnTo>
                  <a:lnTo>
                    <a:pt x="159129" y="2198"/>
                  </a:lnTo>
                  <a:lnTo>
                    <a:pt x="96598" y="2198"/>
                  </a:lnTo>
                  <a:close/>
                  <a:moveTo>
                    <a:pt x="92958" y="166726"/>
                  </a:moveTo>
                  <a:lnTo>
                    <a:pt x="127286" y="62651"/>
                  </a:lnTo>
                  <a:lnTo>
                    <a:pt x="160700" y="166726"/>
                  </a:lnTo>
                  <a:lnTo>
                    <a:pt x="92958" y="1667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E1D1C1A-C415-409A-9650-73F93150DEE8}"/>
                </a:ext>
              </a:extLst>
            </p:cNvPr>
            <p:cNvSpPr/>
            <p:nvPr/>
          </p:nvSpPr>
          <p:spPr>
            <a:xfrm>
              <a:off x="4656652" y="2229084"/>
              <a:ext cx="193431" cy="272561"/>
            </a:xfrm>
            <a:custGeom>
              <a:avLst/>
              <a:gdLst>
                <a:gd name="connsiteX0" fmla="*/ 140885 w 193430"/>
                <a:gd name="connsiteY0" fmla="*/ 95511 h 272561"/>
                <a:gd name="connsiteX1" fmla="*/ 118459 w 193430"/>
                <a:gd name="connsiteY1" fmla="*/ 73896 h 272561"/>
                <a:gd name="connsiteX2" fmla="*/ 86883 w 193430"/>
                <a:gd name="connsiteY2" fmla="*/ 66092 h 272561"/>
                <a:gd name="connsiteX3" fmla="*/ 25257 w 193430"/>
                <a:gd name="connsiteY3" fmla="*/ 94799 h 272561"/>
                <a:gd name="connsiteX4" fmla="*/ 2198 w 193430"/>
                <a:gd name="connsiteY4" fmla="*/ 173566 h 272561"/>
                <a:gd name="connsiteX5" fmla="*/ 25621 w 193430"/>
                <a:gd name="connsiteY5" fmla="*/ 244707 h 272561"/>
                <a:gd name="connsiteX6" fmla="*/ 83307 w 193430"/>
                <a:gd name="connsiteY6" fmla="*/ 272433 h 272561"/>
                <a:gd name="connsiteX7" fmla="*/ 118128 w 193430"/>
                <a:gd name="connsiteY7" fmla="*/ 264537 h 272561"/>
                <a:gd name="connsiteX8" fmla="*/ 143063 w 193430"/>
                <a:gd name="connsiteY8" fmla="*/ 239227 h 272561"/>
                <a:gd name="connsiteX9" fmla="*/ 143063 w 193430"/>
                <a:gd name="connsiteY9" fmla="*/ 266322 h 272561"/>
                <a:gd name="connsiteX10" fmla="*/ 192774 w 193430"/>
                <a:gd name="connsiteY10" fmla="*/ 266322 h 272561"/>
                <a:gd name="connsiteX11" fmla="*/ 192774 w 193430"/>
                <a:gd name="connsiteY11" fmla="*/ 2198 h 272561"/>
                <a:gd name="connsiteX12" fmla="*/ 140917 w 193430"/>
                <a:gd name="connsiteY12" fmla="*/ 2198 h 272561"/>
                <a:gd name="connsiteX13" fmla="*/ 140917 w 193430"/>
                <a:gd name="connsiteY13" fmla="*/ 95511 h 272561"/>
                <a:gd name="connsiteX14" fmla="*/ 140885 w 193430"/>
                <a:gd name="connsiteY14" fmla="*/ 95511 h 272561"/>
                <a:gd name="connsiteX15" fmla="*/ 131026 w 193430"/>
                <a:gd name="connsiteY15" fmla="*/ 213208 h 272561"/>
                <a:gd name="connsiteX16" fmla="*/ 98011 w 193430"/>
                <a:gd name="connsiteY16" fmla="*/ 229353 h 272561"/>
                <a:gd name="connsiteX17" fmla="*/ 65626 w 193430"/>
                <a:gd name="connsiteY17" fmla="*/ 213117 h 272561"/>
                <a:gd name="connsiteX18" fmla="*/ 54946 w 193430"/>
                <a:gd name="connsiteY18" fmla="*/ 169779 h 272561"/>
                <a:gd name="connsiteX19" fmla="*/ 65441 w 193430"/>
                <a:gd name="connsiteY19" fmla="*/ 127705 h 272561"/>
                <a:gd name="connsiteX20" fmla="*/ 98374 w 193430"/>
                <a:gd name="connsiteY20" fmla="*/ 110760 h 272561"/>
                <a:gd name="connsiteX21" fmla="*/ 124215 w 193430"/>
                <a:gd name="connsiteY21" fmla="*/ 120094 h 272561"/>
                <a:gd name="connsiteX22" fmla="*/ 142339 w 193430"/>
                <a:gd name="connsiteY22" fmla="*/ 171424 h 272561"/>
                <a:gd name="connsiteX23" fmla="*/ 131026 w 193430"/>
                <a:gd name="connsiteY23" fmla="*/ 213208 h 272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3430" h="272561">
                  <a:moveTo>
                    <a:pt x="140885" y="95511"/>
                  </a:moveTo>
                  <a:cubicBezTo>
                    <a:pt x="135135" y="86296"/>
                    <a:pt x="127670" y="79104"/>
                    <a:pt x="118459" y="73896"/>
                  </a:cubicBezTo>
                  <a:cubicBezTo>
                    <a:pt x="109247" y="68688"/>
                    <a:pt x="98723" y="66092"/>
                    <a:pt x="86883" y="66092"/>
                  </a:cubicBezTo>
                  <a:cubicBezTo>
                    <a:pt x="61168" y="66092"/>
                    <a:pt x="40626" y="75667"/>
                    <a:pt x="25257" y="94799"/>
                  </a:cubicBezTo>
                  <a:cubicBezTo>
                    <a:pt x="9885" y="113934"/>
                    <a:pt x="2198" y="140190"/>
                    <a:pt x="2198" y="173566"/>
                  </a:cubicBezTo>
                  <a:cubicBezTo>
                    <a:pt x="2198" y="202513"/>
                    <a:pt x="10003" y="226238"/>
                    <a:pt x="25621" y="244707"/>
                  </a:cubicBezTo>
                  <a:cubicBezTo>
                    <a:pt x="41239" y="263177"/>
                    <a:pt x="60456" y="272433"/>
                    <a:pt x="83307" y="272433"/>
                  </a:cubicBezTo>
                  <a:cubicBezTo>
                    <a:pt x="97187" y="272433"/>
                    <a:pt x="108784" y="269807"/>
                    <a:pt x="118128" y="264537"/>
                  </a:cubicBezTo>
                  <a:cubicBezTo>
                    <a:pt x="127462" y="259265"/>
                    <a:pt x="135771" y="250842"/>
                    <a:pt x="143063" y="239227"/>
                  </a:cubicBezTo>
                  <a:lnTo>
                    <a:pt x="143063" y="266322"/>
                  </a:lnTo>
                  <a:lnTo>
                    <a:pt x="192774" y="266322"/>
                  </a:lnTo>
                  <a:lnTo>
                    <a:pt x="192774" y="2198"/>
                  </a:lnTo>
                  <a:lnTo>
                    <a:pt x="140917" y="2198"/>
                  </a:lnTo>
                  <a:lnTo>
                    <a:pt x="140917" y="95511"/>
                  </a:lnTo>
                  <a:lnTo>
                    <a:pt x="140885" y="95511"/>
                  </a:lnTo>
                  <a:close/>
                  <a:moveTo>
                    <a:pt x="131026" y="213208"/>
                  </a:moveTo>
                  <a:cubicBezTo>
                    <a:pt x="123491" y="223972"/>
                    <a:pt x="112480" y="229353"/>
                    <a:pt x="98011" y="229353"/>
                  </a:cubicBezTo>
                  <a:cubicBezTo>
                    <a:pt x="83530" y="229353"/>
                    <a:pt x="72733" y="223943"/>
                    <a:pt x="65626" y="213117"/>
                  </a:cubicBezTo>
                  <a:cubicBezTo>
                    <a:pt x="58525" y="202290"/>
                    <a:pt x="54946" y="187839"/>
                    <a:pt x="54946" y="169779"/>
                  </a:cubicBezTo>
                  <a:cubicBezTo>
                    <a:pt x="54946" y="153042"/>
                    <a:pt x="58445" y="139018"/>
                    <a:pt x="65441" y="127705"/>
                  </a:cubicBezTo>
                  <a:cubicBezTo>
                    <a:pt x="72434" y="116407"/>
                    <a:pt x="83416" y="110760"/>
                    <a:pt x="98374" y="110760"/>
                  </a:cubicBezTo>
                  <a:cubicBezTo>
                    <a:pt x="108189" y="110760"/>
                    <a:pt x="116797" y="113872"/>
                    <a:pt x="124215" y="120094"/>
                  </a:cubicBezTo>
                  <a:cubicBezTo>
                    <a:pt x="136292" y="130381"/>
                    <a:pt x="142339" y="147491"/>
                    <a:pt x="142339" y="171424"/>
                  </a:cubicBezTo>
                  <a:cubicBezTo>
                    <a:pt x="142321" y="188519"/>
                    <a:pt x="138558" y="202452"/>
                    <a:pt x="131026" y="2132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5" name="Graphic 6">
            <a:extLst>
              <a:ext uri="{FF2B5EF4-FFF2-40B4-BE49-F238E27FC236}">
                <a16:creationId xmlns:a16="http://schemas.microsoft.com/office/drawing/2014/main" id="{A144A300-D628-41DC-9A65-4761A7F2C1F8}"/>
              </a:ext>
            </a:extLst>
          </p:cNvPr>
          <p:cNvGrpSpPr/>
          <p:nvPr/>
        </p:nvGrpSpPr>
        <p:grpSpPr>
          <a:xfrm>
            <a:off x="6917890" y="3467407"/>
            <a:ext cx="541356" cy="541356"/>
            <a:chOff x="5933123" y="2103120"/>
            <a:chExt cx="1183957" cy="1183957"/>
          </a:xfrm>
          <a:solidFill>
            <a:schemeClr val="accent5"/>
          </a:solidFill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DEEA05BC-E677-49A6-978A-CCC58F5AAFB5}"/>
                </a:ext>
              </a:extLst>
            </p:cNvPr>
            <p:cNvSpPr/>
            <p:nvPr/>
          </p:nvSpPr>
          <p:spPr>
            <a:xfrm>
              <a:off x="6109022" y="2476335"/>
              <a:ext cx="80935" cy="80935"/>
            </a:xfrm>
            <a:custGeom>
              <a:avLst/>
              <a:gdLst>
                <a:gd name="connsiteX0" fmla="*/ 80666 w 80934"/>
                <a:gd name="connsiteY0" fmla="*/ 41200 h 80934"/>
                <a:gd name="connsiteX1" fmla="*/ 41200 w 80934"/>
                <a:gd name="connsiteY1" fmla="*/ 80666 h 80934"/>
                <a:gd name="connsiteX2" fmla="*/ 1734 w 80934"/>
                <a:gd name="connsiteY2" fmla="*/ 41200 h 80934"/>
                <a:gd name="connsiteX3" fmla="*/ 41200 w 80934"/>
                <a:gd name="connsiteY3" fmla="*/ 1734 h 80934"/>
                <a:gd name="connsiteX4" fmla="*/ 80666 w 80934"/>
                <a:gd name="connsiteY4" fmla="*/ 41200 h 80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934" h="80934">
                  <a:moveTo>
                    <a:pt x="80666" y="41200"/>
                  </a:moveTo>
                  <a:cubicBezTo>
                    <a:pt x="80666" y="62997"/>
                    <a:pt x="62997" y="80666"/>
                    <a:pt x="41200" y="80666"/>
                  </a:cubicBezTo>
                  <a:cubicBezTo>
                    <a:pt x="19404" y="80666"/>
                    <a:pt x="1734" y="62997"/>
                    <a:pt x="1734" y="41200"/>
                  </a:cubicBezTo>
                  <a:cubicBezTo>
                    <a:pt x="1734" y="19404"/>
                    <a:pt x="19404" y="1734"/>
                    <a:pt x="41200" y="1734"/>
                  </a:cubicBezTo>
                  <a:cubicBezTo>
                    <a:pt x="62997" y="1734"/>
                    <a:pt x="80666" y="19404"/>
                    <a:pt x="80666" y="412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14D454A9-E8A8-4817-A6DA-962CFD102169}"/>
                </a:ext>
              </a:extLst>
            </p:cNvPr>
            <p:cNvSpPr/>
            <p:nvPr/>
          </p:nvSpPr>
          <p:spPr>
            <a:xfrm>
              <a:off x="6069558" y="2673660"/>
              <a:ext cx="159557" cy="120246"/>
            </a:xfrm>
            <a:custGeom>
              <a:avLst/>
              <a:gdLst>
                <a:gd name="connsiteX0" fmla="*/ 137908 w 159556"/>
                <a:gd name="connsiteY0" fmla="*/ 1734 h 120245"/>
                <a:gd name="connsiteX1" fmla="*/ 23420 w 159556"/>
                <a:gd name="connsiteY1" fmla="*/ 1734 h 120245"/>
                <a:gd name="connsiteX2" fmla="*/ 1734 w 159556"/>
                <a:gd name="connsiteY2" fmla="*/ 21783 h 120245"/>
                <a:gd name="connsiteX3" fmla="*/ 1734 w 159556"/>
                <a:gd name="connsiteY3" fmla="*/ 105055 h 120245"/>
                <a:gd name="connsiteX4" fmla="*/ 80664 w 159556"/>
                <a:gd name="connsiteY4" fmla="*/ 120130 h 120245"/>
                <a:gd name="connsiteX5" fmla="*/ 159594 w 159556"/>
                <a:gd name="connsiteY5" fmla="*/ 105055 h 120245"/>
                <a:gd name="connsiteX6" fmla="*/ 159594 w 159556"/>
                <a:gd name="connsiteY6" fmla="*/ 21783 h 120245"/>
                <a:gd name="connsiteX7" fmla="*/ 137908 w 159556"/>
                <a:gd name="connsiteY7" fmla="*/ 1734 h 120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9556" h="120245">
                  <a:moveTo>
                    <a:pt x="137908" y="1734"/>
                  </a:moveTo>
                  <a:lnTo>
                    <a:pt x="23420" y="1734"/>
                  </a:lnTo>
                  <a:cubicBezTo>
                    <a:pt x="11463" y="1734"/>
                    <a:pt x="1734" y="10732"/>
                    <a:pt x="1734" y="21783"/>
                  </a:cubicBezTo>
                  <a:lnTo>
                    <a:pt x="1734" y="105055"/>
                  </a:lnTo>
                  <a:cubicBezTo>
                    <a:pt x="26241" y="114666"/>
                    <a:pt x="52802" y="120130"/>
                    <a:pt x="80664" y="120130"/>
                  </a:cubicBezTo>
                  <a:cubicBezTo>
                    <a:pt x="108526" y="120130"/>
                    <a:pt x="135087" y="114663"/>
                    <a:pt x="159594" y="105055"/>
                  </a:cubicBezTo>
                  <a:lnTo>
                    <a:pt x="159594" y="21783"/>
                  </a:lnTo>
                  <a:cubicBezTo>
                    <a:pt x="159594" y="10734"/>
                    <a:pt x="149865" y="1734"/>
                    <a:pt x="137908" y="17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C94849E-BE5B-4AF7-B4F8-2ACC12C5AF6B}"/>
                </a:ext>
              </a:extLst>
            </p:cNvPr>
            <p:cNvSpPr/>
            <p:nvPr/>
          </p:nvSpPr>
          <p:spPr>
            <a:xfrm>
              <a:off x="6582604" y="2219809"/>
              <a:ext cx="80935" cy="80935"/>
            </a:xfrm>
            <a:custGeom>
              <a:avLst/>
              <a:gdLst>
                <a:gd name="connsiteX0" fmla="*/ 80666 w 80934"/>
                <a:gd name="connsiteY0" fmla="*/ 41200 h 80934"/>
                <a:gd name="connsiteX1" fmla="*/ 41200 w 80934"/>
                <a:gd name="connsiteY1" fmla="*/ 80666 h 80934"/>
                <a:gd name="connsiteX2" fmla="*/ 1734 w 80934"/>
                <a:gd name="connsiteY2" fmla="*/ 41200 h 80934"/>
                <a:gd name="connsiteX3" fmla="*/ 41200 w 80934"/>
                <a:gd name="connsiteY3" fmla="*/ 1734 h 80934"/>
                <a:gd name="connsiteX4" fmla="*/ 80666 w 80934"/>
                <a:gd name="connsiteY4" fmla="*/ 41200 h 80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934" h="80934">
                  <a:moveTo>
                    <a:pt x="80666" y="41200"/>
                  </a:moveTo>
                  <a:cubicBezTo>
                    <a:pt x="80666" y="62997"/>
                    <a:pt x="62997" y="80666"/>
                    <a:pt x="41200" y="80666"/>
                  </a:cubicBezTo>
                  <a:cubicBezTo>
                    <a:pt x="19404" y="80666"/>
                    <a:pt x="1734" y="62997"/>
                    <a:pt x="1734" y="41200"/>
                  </a:cubicBezTo>
                  <a:cubicBezTo>
                    <a:pt x="1734" y="19404"/>
                    <a:pt x="19404" y="1734"/>
                    <a:pt x="41200" y="1734"/>
                  </a:cubicBezTo>
                  <a:cubicBezTo>
                    <a:pt x="62997" y="1734"/>
                    <a:pt x="80666" y="19404"/>
                    <a:pt x="80666" y="412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A8FF197F-295E-4909-B550-1ED8C8A87BE6}"/>
                </a:ext>
              </a:extLst>
            </p:cNvPr>
            <p:cNvSpPr/>
            <p:nvPr/>
          </p:nvSpPr>
          <p:spPr>
            <a:xfrm>
              <a:off x="6543141" y="2417137"/>
              <a:ext cx="159557" cy="120246"/>
            </a:xfrm>
            <a:custGeom>
              <a:avLst/>
              <a:gdLst>
                <a:gd name="connsiteX0" fmla="*/ 137908 w 159556"/>
                <a:gd name="connsiteY0" fmla="*/ 1734 h 120245"/>
                <a:gd name="connsiteX1" fmla="*/ 23420 w 159556"/>
                <a:gd name="connsiteY1" fmla="*/ 1734 h 120245"/>
                <a:gd name="connsiteX2" fmla="*/ 1734 w 159556"/>
                <a:gd name="connsiteY2" fmla="*/ 21783 h 120245"/>
                <a:gd name="connsiteX3" fmla="*/ 1734 w 159556"/>
                <a:gd name="connsiteY3" fmla="*/ 105055 h 120245"/>
                <a:gd name="connsiteX4" fmla="*/ 80664 w 159556"/>
                <a:gd name="connsiteY4" fmla="*/ 120130 h 120245"/>
                <a:gd name="connsiteX5" fmla="*/ 159594 w 159556"/>
                <a:gd name="connsiteY5" fmla="*/ 105055 h 120245"/>
                <a:gd name="connsiteX6" fmla="*/ 159594 w 159556"/>
                <a:gd name="connsiteY6" fmla="*/ 21783 h 120245"/>
                <a:gd name="connsiteX7" fmla="*/ 137908 w 159556"/>
                <a:gd name="connsiteY7" fmla="*/ 1734 h 120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9556" h="120245">
                  <a:moveTo>
                    <a:pt x="137908" y="1734"/>
                  </a:moveTo>
                  <a:lnTo>
                    <a:pt x="23420" y="1734"/>
                  </a:lnTo>
                  <a:cubicBezTo>
                    <a:pt x="11463" y="1734"/>
                    <a:pt x="1734" y="10732"/>
                    <a:pt x="1734" y="21783"/>
                  </a:cubicBezTo>
                  <a:lnTo>
                    <a:pt x="1734" y="105055"/>
                  </a:lnTo>
                  <a:cubicBezTo>
                    <a:pt x="26241" y="114666"/>
                    <a:pt x="52802" y="120130"/>
                    <a:pt x="80664" y="120130"/>
                  </a:cubicBezTo>
                  <a:cubicBezTo>
                    <a:pt x="108526" y="120130"/>
                    <a:pt x="135087" y="114663"/>
                    <a:pt x="159594" y="105055"/>
                  </a:cubicBezTo>
                  <a:lnTo>
                    <a:pt x="159594" y="21783"/>
                  </a:lnTo>
                  <a:cubicBezTo>
                    <a:pt x="159594" y="10732"/>
                    <a:pt x="149865" y="1734"/>
                    <a:pt x="137908" y="17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10605868-3459-42D0-966B-4BE8C6D828A8}"/>
                </a:ext>
              </a:extLst>
            </p:cNvPr>
            <p:cNvSpPr/>
            <p:nvPr/>
          </p:nvSpPr>
          <p:spPr>
            <a:xfrm>
              <a:off x="6839128" y="2732858"/>
              <a:ext cx="80935" cy="80935"/>
            </a:xfrm>
            <a:custGeom>
              <a:avLst/>
              <a:gdLst>
                <a:gd name="connsiteX0" fmla="*/ 80666 w 80934"/>
                <a:gd name="connsiteY0" fmla="*/ 41200 h 80934"/>
                <a:gd name="connsiteX1" fmla="*/ 41200 w 80934"/>
                <a:gd name="connsiteY1" fmla="*/ 80666 h 80934"/>
                <a:gd name="connsiteX2" fmla="*/ 1734 w 80934"/>
                <a:gd name="connsiteY2" fmla="*/ 41200 h 80934"/>
                <a:gd name="connsiteX3" fmla="*/ 41200 w 80934"/>
                <a:gd name="connsiteY3" fmla="*/ 1734 h 80934"/>
                <a:gd name="connsiteX4" fmla="*/ 80666 w 80934"/>
                <a:gd name="connsiteY4" fmla="*/ 41200 h 80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934" h="80934">
                  <a:moveTo>
                    <a:pt x="80666" y="41200"/>
                  </a:moveTo>
                  <a:cubicBezTo>
                    <a:pt x="80666" y="62997"/>
                    <a:pt x="62997" y="80666"/>
                    <a:pt x="41200" y="80666"/>
                  </a:cubicBezTo>
                  <a:cubicBezTo>
                    <a:pt x="19404" y="80666"/>
                    <a:pt x="1734" y="62997"/>
                    <a:pt x="1734" y="41200"/>
                  </a:cubicBezTo>
                  <a:cubicBezTo>
                    <a:pt x="1734" y="19404"/>
                    <a:pt x="19404" y="1734"/>
                    <a:pt x="41200" y="1734"/>
                  </a:cubicBezTo>
                  <a:cubicBezTo>
                    <a:pt x="62997" y="1734"/>
                    <a:pt x="80666" y="19404"/>
                    <a:pt x="80666" y="412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4ED2FA3-5220-4BD3-9FD7-A6118E67009F}"/>
                </a:ext>
              </a:extLst>
            </p:cNvPr>
            <p:cNvSpPr/>
            <p:nvPr/>
          </p:nvSpPr>
          <p:spPr>
            <a:xfrm>
              <a:off x="6799664" y="2930186"/>
              <a:ext cx="159557" cy="120246"/>
            </a:xfrm>
            <a:custGeom>
              <a:avLst/>
              <a:gdLst>
                <a:gd name="connsiteX0" fmla="*/ 137908 w 159556"/>
                <a:gd name="connsiteY0" fmla="*/ 1734 h 120245"/>
                <a:gd name="connsiteX1" fmla="*/ 23420 w 159556"/>
                <a:gd name="connsiteY1" fmla="*/ 1734 h 120245"/>
                <a:gd name="connsiteX2" fmla="*/ 1734 w 159556"/>
                <a:gd name="connsiteY2" fmla="*/ 21783 h 120245"/>
                <a:gd name="connsiteX3" fmla="*/ 1734 w 159556"/>
                <a:gd name="connsiteY3" fmla="*/ 105055 h 120245"/>
                <a:gd name="connsiteX4" fmla="*/ 80664 w 159556"/>
                <a:gd name="connsiteY4" fmla="*/ 120130 h 120245"/>
                <a:gd name="connsiteX5" fmla="*/ 159594 w 159556"/>
                <a:gd name="connsiteY5" fmla="*/ 105055 h 120245"/>
                <a:gd name="connsiteX6" fmla="*/ 159594 w 159556"/>
                <a:gd name="connsiteY6" fmla="*/ 21783 h 120245"/>
                <a:gd name="connsiteX7" fmla="*/ 137908 w 159556"/>
                <a:gd name="connsiteY7" fmla="*/ 1734 h 120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9556" h="120245">
                  <a:moveTo>
                    <a:pt x="137908" y="1734"/>
                  </a:moveTo>
                  <a:lnTo>
                    <a:pt x="23420" y="1734"/>
                  </a:lnTo>
                  <a:cubicBezTo>
                    <a:pt x="11463" y="1734"/>
                    <a:pt x="1734" y="10732"/>
                    <a:pt x="1734" y="21783"/>
                  </a:cubicBezTo>
                  <a:lnTo>
                    <a:pt x="1734" y="105055"/>
                  </a:lnTo>
                  <a:cubicBezTo>
                    <a:pt x="26241" y="114666"/>
                    <a:pt x="52802" y="120130"/>
                    <a:pt x="80664" y="120130"/>
                  </a:cubicBezTo>
                  <a:cubicBezTo>
                    <a:pt x="108526" y="120130"/>
                    <a:pt x="135087" y="114663"/>
                    <a:pt x="159594" y="105055"/>
                  </a:cubicBezTo>
                  <a:lnTo>
                    <a:pt x="159594" y="21783"/>
                  </a:lnTo>
                  <a:cubicBezTo>
                    <a:pt x="159594" y="10753"/>
                    <a:pt x="149865" y="1734"/>
                    <a:pt x="137908" y="17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E64407A-4BDB-4B3D-B72D-D0E9592F75C5}"/>
                </a:ext>
              </a:extLst>
            </p:cNvPr>
            <p:cNvSpPr/>
            <p:nvPr/>
          </p:nvSpPr>
          <p:spPr>
            <a:xfrm>
              <a:off x="5931389" y="2101395"/>
              <a:ext cx="1186269" cy="1186269"/>
            </a:xfrm>
            <a:custGeom>
              <a:avLst/>
              <a:gdLst>
                <a:gd name="connsiteX0" fmla="*/ 948939 w 1186269"/>
                <a:gd name="connsiteY0" fmla="*/ 514802 h 1186269"/>
                <a:gd name="connsiteX1" fmla="*/ 941126 w 1186269"/>
                <a:gd name="connsiteY1" fmla="*/ 515197 h 1186269"/>
                <a:gd name="connsiteX2" fmla="*/ 857439 w 1186269"/>
                <a:gd name="connsiteY2" fmla="*/ 359349 h 1186269"/>
                <a:gd name="connsiteX3" fmla="*/ 908881 w 1186269"/>
                <a:gd name="connsiteY3" fmla="*/ 230238 h 1186269"/>
                <a:gd name="connsiteX4" fmla="*/ 1033019 w 1186269"/>
                <a:gd name="connsiteY4" fmla="*/ 290167 h 1186269"/>
                <a:gd name="connsiteX5" fmla="*/ 1027869 w 1186269"/>
                <a:gd name="connsiteY5" fmla="*/ 317476 h 1186269"/>
                <a:gd name="connsiteX6" fmla="*/ 1106799 w 1186269"/>
                <a:gd name="connsiteY6" fmla="*/ 396406 h 1186269"/>
                <a:gd name="connsiteX7" fmla="*/ 1185728 w 1186269"/>
                <a:gd name="connsiteY7" fmla="*/ 317476 h 1186269"/>
                <a:gd name="connsiteX8" fmla="*/ 1106799 w 1186269"/>
                <a:gd name="connsiteY8" fmla="*/ 238547 h 1186269"/>
                <a:gd name="connsiteX9" fmla="*/ 1056106 w 1186269"/>
                <a:gd name="connsiteY9" fmla="*/ 257490 h 1186269"/>
                <a:gd name="connsiteX10" fmla="*/ 906571 w 1186269"/>
                <a:gd name="connsiteY10" fmla="*/ 185287 h 1186269"/>
                <a:gd name="connsiteX11" fmla="*/ 651072 w 1186269"/>
                <a:gd name="connsiteY11" fmla="*/ 5582 h 1186269"/>
                <a:gd name="connsiteX12" fmla="*/ 479338 w 1186269"/>
                <a:gd name="connsiteY12" fmla="*/ 176743 h 1186269"/>
                <a:gd name="connsiteX13" fmla="*/ 475608 w 1186269"/>
                <a:gd name="connsiteY13" fmla="*/ 209498 h 1186269"/>
                <a:gd name="connsiteX14" fmla="*/ 358653 w 1186269"/>
                <a:gd name="connsiteY14" fmla="*/ 309563 h 1186269"/>
                <a:gd name="connsiteX15" fmla="*/ 238560 w 1186269"/>
                <a:gd name="connsiteY15" fmla="*/ 259266 h 1186269"/>
                <a:gd name="connsiteX16" fmla="*/ 238560 w 1186269"/>
                <a:gd name="connsiteY16" fmla="*/ 156793 h 1186269"/>
                <a:gd name="connsiteX17" fmla="*/ 297758 w 1186269"/>
                <a:gd name="connsiteY17" fmla="*/ 80664 h 1186269"/>
                <a:gd name="connsiteX18" fmla="*/ 218829 w 1186269"/>
                <a:gd name="connsiteY18" fmla="*/ 1734 h 1186269"/>
                <a:gd name="connsiteX19" fmla="*/ 139899 w 1186269"/>
                <a:gd name="connsiteY19" fmla="*/ 80664 h 1186269"/>
                <a:gd name="connsiteX20" fmla="*/ 199097 w 1186269"/>
                <a:gd name="connsiteY20" fmla="*/ 156793 h 1186269"/>
                <a:gd name="connsiteX21" fmla="*/ 199097 w 1186269"/>
                <a:gd name="connsiteY21" fmla="*/ 259266 h 1186269"/>
                <a:gd name="connsiteX22" fmla="*/ 1771 w 1186269"/>
                <a:gd name="connsiteY22" fmla="*/ 475319 h 1186269"/>
                <a:gd name="connsiteX23" fmla="*/ 100435 w 1186269"/>
                <a:gd name="connsiteY23" fmla="*/ 657018 h 1186269"/>
                <a:gd name="connsiteX24" fmla="*/ 100435 w 1186269"/>
                <a:gd name="connsiteY24" fmla="*/ 594032 h 1186269"/>
                <a:gd name="connsiteX25" fmla="*/ 161587 w 1186269"/>
                <a:gd name="connsiteY25" fmla="*/ 534517 h 1186269"/>
                <a:gd name="connsiteX26" fmla="*/ 276075 w 1186269"/>
                <a:gd name="connsiteY26" fmla="*/ 534517 h 1186269"/>
                <a:gd name="connsiteX27" fmla="*/ 337227 w 1186269"/>
                <a:gd name="connsiteY27" fmla="*/ 594032 h 1186269"/>
                <a:gd name="connsiteX28" fmla="*/ 337227 w 1186269"/>
                <a:gd name="connsiteY28" fmla="*/ 657018 h 1186269"/>
                <a:gd name="connsiteX29" fmla="*/ 432218 w 1186269"/>
                <a:gd name="connsiteY29" fmla="*/ 512871 h 1186269"/>
                <a:gd name="connsiteX30" fmla="*/ 521272 w 1186269"/>
                <a:gd name="connsiteY30" fmla="*/ 582289 h 1186269"/>
                <a:gd name="connsiteX31" fmla="*/ 514799 w 1186269"/>
                <a:gd name="connsiteY31" fmla="*/ 613447 h 1186269"/>
                <a:gd name="connsiteX32" fmla="*/ 593729 w 1186269"/>
                <a:gd name="connsiteY32" fmla="*/ 692377 h 1186269"/>
                <a:gd name="connsiteX33" fmla="*/ 672659 w 1186269"/>
                <a:gd name="connsiteY33" fmla="*/ 613447 h 1186269"/>
                <a:gd name="connsiteX34" fmla="*/ 593729 w 1186269"/>
                <a:gd name="connsiteY34" fmla="*/ 534517 h 1186269"/>
                <a:gd name="connsiteX35" fmla="*/ 545679 w 1186269"/>
                <a:gd name="connsiteY35" fmla="*/ 551271 h 1186269"/>
                <a:gd name="connsiteX36" fmla="*/ 435354 w 1186269"/>
                <a:gd name="connsiteY36" fmla="*/ 465277 h 1186269"/>
                <a:gd name="connsiteX37" fmla="*/ 386495 w 1186269"/>
                <a:gd name="connsiteY37" fmla="*/ 337666 h 1186269"/>
                <a:gd name="connsiteX38" fmla="*/ 479040 w 1186269"/>
                <a:gd name="connsiteY38" fmla="*/ 258459 h 1186269"/>
                <a:gd name="connsiteX39" fmla="*/ 573993 w 1186269"/>
                <a:gd name="connsiteY39" fmla="*/ 400473 h 1186269"/>
                <a:gd name="connsiteX40" fmla="*/ 573993 w 1186269"/>
                <a:gd name="connsiteY40" fmla="*/ 337488 h 1186269"/>
                <a:gd name="connsiteX41" fmla="*/ 635144 w 1186269"/>
                <a:gd name="connsiteY41" fmla="*/ 277973 h 1186269"/>
                <a:gd name="connsiteX42" fmla="*/ 749632 w 1186269"/>
                <a:gd name="connsiteY42" fmla="*/ 277973 h 1186269"/>
                <a:gd name="connsiteX43" fmla="*/ 810784 w 1186269"/>
                <a:gd name="connsiteY43" fmla="*/ 337488 h 1186269"/>
                <a:gd name="connsiteX44" fmla="*/ 810784 w 1186269"/>
                <a:gd name="connsiteY44" fmla="*/ 358168 h 1186269"/>
                <a:gd name="connsiteX45" fmla="*/ 821853 w 1186269"/>
                <a:gd name="connsiteY45" fmla="*/ 376105 h 1186269"/>
                <a:gd name="connsiteX46" fmla="*/ 899481 w 1186269"/>
                <a:gd name="connsiteY46" fmla="*/ 520687 h 1186269"/>
                <a:gd name="connsiteX47" fmla="*/ 731873 w 1186269"/>
                <a:gd name="connsiteY47" fmla="*/ 731845 h 1186269"/>
                <a:gd name="connsiteX48" fmla="*/ 743890 w 1186269"/>
                <a:gd name="connsiteY48" fmla="*/ 801759 h 1186269"/>
                <a:gd name="connsiteX49" fmla="*/ 663994 w 1186269"/>
                <a:gd name="connsiteY49" fmla="*/ 861687 h 1186269"/>
                <a:gd name="connsiteX50" fmla="*/ 475331 w 1186269"/>
                <a:gd name="connsiteY50" fmla="*/ 751579 h 1186269"/>
                <a:gd name="connsiteX51" fmla="*/ 259280 w 1186269"/>
                <a:gd name="connsiteY51" fmla="*/ 948905 h 1186269"/>
                <a:gd name="connsiteX52" fmla="*/ 156793 w 1186269"/>
                <a:gd name="connsiteY52" fmla="*/ 948905 h 1186269"/>
                <a:gd name="connsiteX53" fmla="*/ 80664 w 1186269"/>
                <a:gd name="connsiteY53" fmla="*/ 889707 h 1186269"/>
                <a:gd name="connsiteX54" fmla="*/ 1734 w 1186269"/>
                <a:gd name="connsiteY54" fmla="*/ 968634 h 1186269"/>
                <a:gd name="connsiteX55" fmla="*/ 80664 w 1186269"/>
                <a:gd name="connsiteY55" fmla="*/ 1047564 h 1186269"/>
                <a:gd name="connsiteX56" fmla="*/ 156793 w 1186269"/>
                <a:gd name="connsiteY56" fmla="*/ 988366 h 1186269"/>
                <a:gd name="connsiteX57" fmla="*/ 259541 w 1186269"/>
                <a:gd name="connsiteY57" fmla="*/ 988366 h 1186269"/>
                <a:gd name="connsiteX58" fmla="*/ 356942 w 1186269"/>
                <a:gd name="connsiteY58" fmla="*/ 1150332 h 1186269"/>
                <a:gd name="connsiteX59" fmla="*/ 356942 w 1186269"/>
                <a:gd name="connsiteY59" fmla="*/ 1087347 h 1186269"/>
                <a:gd name="connsiteX60" fmla="*/ 418094 w 1186269"/>
                <a:gd name="connsiteY60" fmla="*/ 1027832 h 1186269"/>
                <a:gd name="connsiteX61" fmla="*/ 532582 w 1186269"/>
                <a:gd name="connsiteY61" fmla="*/ 1027832 h 1186269"/>
                <a:gd name="connsiteX62" fmla="*/ 593734 w 1186269"/>
                <a:gd name="connsiteY62" fmla="*/ 1087347 h 1186269"/>
                <a:gd name="connsiteX63" fmla="*/ 593734 w 1186269"/>
                <a:gd name="connsiteY63" fmla="*/ 1150332 h 1186269"/>
                <a:gd name="connsiteX64" fmla="*/ 686614 w 1186269"/>
                <a:gd name="connsiteY64" fmla="*/ 1017019 h 1186269"/>
                <a:gd name="connsiteX65" fmla="*/ 815941 w 1186269"/>
                <a:gd name="connsiteY65" fmla="*/ 1079473 h 1186269"/>
                <a:gd name="connsiteX66" fmla="*/ 810791 w 1186269"/>
                <a:gd name="connsiteY66" fmla="*/ 1106783 h 1186269"/>
                <a:gd name="connsiteX67" fmla="*/ 889721 w 1186269"/>
                <a:gd name="connsiteY67" fmla="*/ 1185712 h 1186269"/>
                <a:gd name="connsiteX68" fmla="*/ 968650 w 1186269"/>
                <a:gd name="connsiteY68" fmla="*/ 1106783 h 1186269"/>
                <a:gd name="connsiteX69" fmla="*/ 889721 w 1186269"/>
                <a:gd name="connsiteY69" fmla="*/ 1027853 h 1186269"/>
                <a:gd name="connsiteX70" fmla="*/ 839028 w 1186269"/>
                <a:gd name="connsiteY70" fmla="*/ 1046796 h 1186269"/>
                <a:gd name="connsiteX71" fmla="*/ 691942 w 1186269"/>
                <a:gd name="connsiteY71" fmla="*/ 975779 h 1186269"/>
                <a:gd name="connsiteX72" fmla="*/ 692395 w 1186269"/>
                <a:gd name="connsiteY72" fmla="*/ 968655 h 1186269"/>
                <a:gd name="connsiteX73" fmla="*/ 680576 w 1186269"/>
                <a:gd name="connsiteY73" fmla="*/ 898584 h 1186269"/>
                <a:gd name="connsiteX74" fmla="*/ 760315 w 1186269"/>
                <a:gd name="connsiteY74" fmla="*/ 838773 h 1186269"/>
                <a:gd name="connsiteX75" fmla="*/ 830544 w 1186269"/>
                <a:gd name="connsiteY75" fmla="*/ 913541 h 1186269"/>
                <a:gd name="connsiteX76" fmla="*/ 830544 w 1186269"/>
                <a:gd name="connsiteY76" fmla="*/ 850555 h 1186269"/>
                <a:gd name="connsiteX77" fmla="*/ 891695 w 1186269"/>
                <a:gd name="connsiteY77" fmla="*/ 791041 h 1186269"/>
                <a:gd name="connsiteX78" fmla="*/ 1006183 w 1186269"/>
                <a:gd name="connsiteY78" fmla="*/ 791041 h 1186269"/>
                <a:gd name="connsiteX79" fmla="*/ 1067335 w 1186269"/>
                <a:gd name="connsiteY79" fmla="*/ 850555 h 1186269"/>
                <a:gd name="connsiteX80" fmla="*/ 1067335 w 1186269"/>
                <a:gd name="connsiteY80" fmla="*/ 913541 h 1186269"/>
                <a:gd name="connsiteX81" fmla="*/ 1165999 w 1186269"/>
                <a:gd name="connsiteY81" fmla="*/ 731843 h 1186269"/>
                <a:gd name="connsiteX82" fmla="*/ 948939 w 1186269"/>
                <a:gd name="connsiteY82" fmla="*/ 514802 h 1186269"/>
                <a:gd name="connsiteX83" fmla="*/ 218833 w 1186269"/>
                <a:gd name="connsiteY83" fmla="*/ 495070 h 1186269"/>
                <a:gd name="connsiteX84" fmla="*/ 139903 w 1186269"/>
                <a:gd name="connsiteY84" fmla="*/ 416140 h 1186269"/>
                <a:gd name="connsiteX85" fmla="*/ 218833 w 1186269"/>
                <a:gd name="connsiteY85" fmla="*/ 337210 h 1186269"/>
                <a:gd name="connsiteX86" fmla="*/ 297763 w 1186269"/>
                <a:gd name="connsiteY86" fmla="*/ 416140 h 1186269"/>
                <a:gd name="connsiteX87" fmla="*/ 218833 w 1186269"/>
                <a:gd name="connsiteY87" fmla="*/ 495070 h 1186269"/>
                <a:gd name="connsiteX88" fmla="*/ 692416 w 1186269"/>
                <a:gd name="connsiteY88" fmla="*/ 238547 h 1186269"/>
                <a:gd name="connsiteX89" fmla="*/ 613486 w 1186269"/>
                <a:gd name="connsiteY89" fmla="*/ 159617 h 1186269"/>
                <a:gd name="connsiteX90" fmla="*/ 692416 w 1186269"/>
                <a:gd name="connsiteY90" fmla="*/ 80687 h 1186269"/>
                <a:gd name="connsiteX91" fmla="*/ 771346 w 1186269"/>
                <a:gd name="connsiteY91" fmla="*/ 159617 h 1186269"/>
                <a:gd name="connsiteX92" fmla="*/ 692416 w 1186269"/>
                <a:gd name="connsiteY92" fmla="*/ 238547 h 1186269"/>
                <a:gd name="connsiteX93" fmla="*/ 475356 w 1186269"/>
                <a:gd name="connsiteY93" fmla="*/ 988384 h 1186269"/>
                <a:gd name="connsiteX94" fmla="*/ 396427 w 1186269"/>
                <a:gd name="connsiteY94" fmla="*/ 909455 h 1186269"/>
                <a:gd name="connsiteX95" fmla="*/ 475356 w 1186269"/>
                <a:gd name="connsiteY95" fmla="*/ 830525 h 1186269"/>
                <a:gd name="connsiteX96" fmla="*/ 554286 w 1186269"/>
                <a:gd name="connsiteY96" fmla="*/ 909455 h 1186269"/>
                <a:gd name="connsiteX97" fmla="*/ 475356 w 1186269"/>
                <a:gd name="connsiteY97" fmla="*/ 988384 h 1186269"/>
                <a:gd name="connsiteX98" fmla="*/ 948939 w 1186269"/>
                <a:gd name="connsiteY98" fmla="*/ 751593 h 1186269"/>
                <a:gd name="connsiteX99" fmla="*/ 870010 w 1186269"/>
                <a:gd name="connsiteY99" fmla="*/ 672663 h 1186269"/>
                <a:gd name="connsiteX100" fmla="*/ 948939 w 1186269"/>
                <a:gd name="connsiteY100" fmla="*/ 593734 h 1186269"/>
                <a:gd name="connsiteX101" fmla="*/ 1027869 w 1186269"/>
                <a:gd name="connsiteY101" fmla="*/ 672663 h 1186269"/>
                <a:gd name="connsiteX102" fmla="*/ 948939 w 1186269"/>
                <a:gd name="connsiteY102" fmla="*/ 751593 h 1186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1186269" h="1186269">
                  <a:moveTo>
                    <a:pt x="948939" y="514802"/>
                  </a:moveTo>
                  <a:cubicBezTo>
                    <a:pt x="946296" y="514802"/>
                    <a:pt x="943729" y="515098"/>
                    <a:pt x="941126" y="515197"/>
                  </a:cubicBezTo>
                  <a:lnTo>
                    <a:pt x="857439" y="359349"/>
                  </a:lnTo>
                  <a:cubicBezTo>
                    <a:pt x="887473" y="324187"/>
                    <a:pt x="906317" y="279372"/>
                    <a:pt x="908881" y="230238"/>
                  </a:cubicBezTo>
                  <a:lnTo>
                    <a:pt x="1033019" y="290167"/>
                  </a:lnTo>
                  <a:cubicBezTo>
                    <a:pt x="1029841" y="298711"/>
                    <a:pt x="1027869" y="307847"/>
                    <a:pt x="1027869" y="317476"/>
                  </a:cubicBezTo>
                  <a:cubicBezTo>
                    <a:pt x="1027869" y="361007"/>
                    <a:pt x="1063270" y="396406"/>
                    <a:pt x="1106799" y="396406"/>
                  </a:cubicBezTo>
                  <a:cubicBezTo>
                    <a:pt x="1150330" y="396406"/>
                    <a:pt x="1185728" y="361005"/>
                    <a:pt x="1185728" y="317476"/>
                  </a:cubicBezTo>
                  <a:cubicBezTo>
                    <a:pt x="1185728" y="273945"/>
                    <a:pt x="1150328" y="238547"/>
                    <a:pt x="1106799" y="238547"/>
                  </a:cubicBezTo>
                  <a:cubicBezTo>
                    <a:pt x="1087402" y="238547"/>
                    <a:pt x="1069860" y="245847"/>
                    <a:pt x="1056106" y="257490"/>
                  </a:cubicBezTo>
                  <a:lnTo>
                    <a:pt x="906571" y="185287"/>
                  </a:lnTo>
                  <a:cubicBezTo>
                    <a:pt x="888338" y="68528"/>
                    <a:pt x="777027" y="-17801"/>
                    <a:pt x="651072" y="5582"/>
                  </a:cubicBezTo>
                  <a:cubicBezTo>
                    <a:pt x="564919" y="21566"/>
                    <a:pt x="495618" y="90649"/>
                    <a:pt x="479338" y="176743"/>
                  </a:cubicBezTo>
                  <a:cubicBezTo>
                    <a:pt x="477246" y="187794"/>
                    <a:pt x="476062" y="198724"/>
                    <a:pt x="475608" y="209498"/>
                  </a:cubicBezTo>
                  <a:lnTo>
                    <a:pt x="358653" y="309563"/>
                  </a:lnTo>
                  <a:cubicBezTo>
                    <a:pt x="325581" y="281622"/>
                    <a:pt x="284103" y="263389"/>
                    <a:pt x="238560" y="259266"/>
                  </a:cubicBezTo>
                  <a:lnTo>
                    <a:pt x="238560" y="156793"/>
                  </a:lnTo>
                  <a:cubicBezTo>
                    <a:pt x="272500" y="147974"/>
                    <a:pt x="297758" y="117348"/>
                    <a:pt x="297758" y="80664"/>
                  </a:cubicBezTo>
                  <a:cubicBezTo>
                    <a:pt x="297758" y="37133"/>
                    <a:pt x="262357" y="1734"/>
                    <a:pt x="218829" y="1734"/>
                  </a:cubicBezTo>
                  <a:cubicBezTo>
                    <a:pt x="175297" y="1734"/>
                    <a:pt x="139899" y="37135"/>
                    <a:pt x="139899" y="80664"/>
                  </a:cubicBezTo>
                  <a:cubicBezTo>
                    <a:pt x="139899" y="117346"/>
                    <a:pt x="165157" y="147972"/>
                    <a:pt x="199097" y="156793"/>
                  </a:cubicBezTo>
                  <a:lnTo>
                    <a:pt x="199097" y="259266"/>
                  </a:lnTo>
                  <a:cubicBezTo>
                    <a:pt x="88633" y="269290"/>
                    <a:pt x="1771" y="362291"/>
                    <a:pt x="1771" y="475319"/>
                  </a:cubicBezTo>
                  <a:cubicBezTo>
                    <a:pt x="1771" y="551329"/>
                    <a:pt x="41119" y="618222"/>
                    <a:pt x="100435" y="657018"/>
                  </a:cubicBezTo>
                  <a:lnTo>
                    <a:pt x="100435" y="594032"/>
                  </a:lnTo>
                  <a:cubicBezTo>
                    <a:pt x="100435" y="561216"/>
                    <a:pt x="127884" y="534517"/>
                    <a:pt x="161587" y="534517"/>
                  </a:cubicBezTo>
                  <a:lnTo>
                    <a:pt x="276075" y="534517"/>
                  </a:lnTo>
                  <a:cubicBezTo>
                    <a:pt x="309797" y="534517"/>
                    <a:pt x="337227" y="561216"/>
                    <a:pt x="337227" y="594032"/>
                  </a:cubicBezTo>
                  <a:lnTo>
                    <a:pt x="337227" y="657018"/>
                  </a:lnTo>
                  <a:cubicBezTo>
                    <a:pt x="386518" y="624794"/>
                    <a:pt x="421623" y="573017"/>
                    <a:pt x="432218" y="512871"/>
                  </a:cubicBezTo>
                  <a:lnTo>
                    <a:pt x="521272" y="582289"/>
                  </a:lnTo>
                  <a:cubicBezTo>
                    <a:pt x="517146" y="591861"/>
                    <a:pt x="514799" y="602377"/>
                    <a:pt x="514799" y="613447"/>
                  </a:cubicBezTo>
                  <a:cubicBezTo>
                    <a:pt x="514799" y="656978"/>
                    <a:pt x="550200" y="692377"/>
                    <a:pt x="593729" y="692377"/>
                  </a:cubicBezTo>
                  <a:cubicBezTo>
                    <a:pt x="637258" y="692377"/>
                    <a:pt x="672659" y="656976"/>
                    <a:pt x="672659" y="613447"/>
                  </a:cubicBezTo>
                  <a:cubicBezTo>
                    <a:pt x="672659" y="569916"/>
                    <a:pt x="637258" y="534517"/>
                    <a:pt x="593729" y="534517"/>
                  </a:cubicBezTo>
                  <a:cubicBezTo>
                    <a:pt x="575574" y="534517"/>
                    <a:pt x="559038" y="540930"/>
                    <a:pt x="545679" y="551271"/>
                  </a:cubicBezTo>
                  <a:lnTo>
                    <a:pt x="435354" y="465277"/>
                  </a:lnTo>
                  <a:cubicBezTo>
                    <a:pt x="433143" y="416991"/>
                    <a:pt x="415326" y="372711"/>
                    <a:pt x="386495" y="337666"/>
                  </a:cubicBezTo>
                  <a:lnTo>
                    <a:pt x="479040" y="258459"/>
                  </a:lnTo>
                  <a:cubicBezTo>
                    <a:pt x="490070" y="317735"/>
                    <a:pt x="525254" y="368606"/>
                    <a:pt x="573993" y="400473"/>
                  </a:cubicBezTo>
                  <a:lnTo>
                    <a:pt x="573993" y="337488"/>
                  </a:lnTo>
                  <a:cubicBezTo>
                    <a:pt x="573993" y="304672"/>
                    <a:pt x="601441" y="277973"/>
                    <a:pt x="635144" y="277973"/>
                  </a:cubicBezTo>
                  <a:lnTo>
                    <a:pt x="749632" y="277973"/>
                  </a:lnTo>
                  <a:cubicBezTo>
                    <a:pt x="783354" y="277973"/>
                    <a:pt x="810784" y="304672"/>
                    <a:pt x="810784" y="337488"/>
                  </a:cubicBezTo>
                  <a:lnTo>
                    <a:pt x="810784" y="358168"/>
                  </a:lnTo>
                  <a:cubicBezTo>
                    <a:pt x="810784" y="366435"/>
                    <a:pt x="815559" y="372810"/>
                    <a:pt x="821853" y="376105"/>
                  </a:cubicBezTo>
                  <a:lnTo>
                    <a:pt x="899481" y="520687"/>
                  </a:lnTo>
                  <a:cubicBezTo>
                    <a:pt x="803581" y="543161"/>
                    <a:pt x="731873" y="629197"/>
                    <a:pt x="731873" y="731845"/>
                  </a:cubicBezTo>
                  <a:cubicBezTo>
                    <a:pt x="731873" y="756373"/>
                    <a:pt x="736352" y="779774"/>
                    <a:pt x="743890" y="801759"/>
                  </a:cubicBezTo>
                  <a:lnTo>
                    <a:pt x="663994" y="861687"/>
                  </a:lnTo>
                  <a:cubicBezTo>
                    <a:pt x="626621" y="796038"/>
                    <a:pt x="556136" y="751579"/>
                    <a:pt x="475331" y="751579"/>
                  </a:cubicBezTo>
                  <a:cubicBezTo>
                    <a:pt x="362302" y="751579"/>
                    <a:pt x="269283" y="838443"/>
                    <a:pt x="259280" y="948905"/>
                  </a:cubicBezTo>
                  <a:lnTo>
                    <a:pt x="156793" y="948905"/>
                  </a:lnTo>
                  <a:cubicBezTo>
                    <a:pt x="147974" y="914965"/>
                    <a:pt x="117327" y="889707"/>
                    <a:pt x="80664" y="889707"/>
                  </a:cubicBezTo>
                  <a:cubicBezTo>
                    <a:pt x="37135" y="889702"/>
                    <a:pt x="1734" y="925103"/>
                    <a:pt x="1734" y="968634"/>
                  </a:cubicBezTo>
                  <a:cubicBezTo>
                    <a:pt x="1734" y="1012165"/>
                    <a:pt x="37135" y="1047564"/>
                    <a:pt x="80664" y="1047564"/>
                  </a:cubicBezTo>
                  <a:cubicBezTo>
                    <a:pt x="117327" y="1047564"/>
                    <a:pt x="147972" y="1022305"/>
                    <a:pt x="156793" y="988366"/>
                  </a:cubicBezTo>
                  <a:lnTo>
                    <a:pt x="259541" y="988366"/>
                  </a:lnTo>
                  <a:cubicBezTo>
                    <a:pt x="265717" y="1056087"/>
                    <a:pt x="302834" y="1114950"/>
                    <a:pt x="356942" y="1150332"/>
                  </a:cubicBezTo>
                  <a:lnTo>
                    <a:pt x="356942" y="1087347"/>
                  </a:lnTo>
                  <a:cubicBezTo>
                    <a:pt x="356942" y="1054531"/>
                    <a:pt x="384391" y="1027832"/>
                    <a:pt x="418094" y="1027832"/>
                  </a:cubicBezTo>
                  <a:lnTo>
                    <a:pt x="532582" y="1027832"/>
                  </a:lnTo>
                  <a:cubicBezTo>
                    <a:pt x="566304" y="1027832"/>
                    <a:pt x="593734" y="1054531"/>
                    <a:pt x="593734" y="1087347"/>
                  </a:cubicBezTo>
                  <a:lnTo>
                    <a:pt x="593734" y="1150332"/>
                  </a:lnTo>
                  <a:cubicBezTo>
                    <a:pt x="640047" y="1120063"/>
                    <a:pt x="673868" y="1072526"/>
                    <a:pt x="686614" y="1017019"/>
                  </a:cubicBezTo>
                  <a:lnTo>
                    <a:pt x="815941" y="1079473"/>
                  </a:lnTo>
                  <a:cubicBezTo>
                    <a:pt x="812763" y="1088017"/>
                    <a:pt x="810791" y="1097154"/>
                    <a:pt x="810791" y="1106783"/>
                  </a:cubicBezTo>
                  <a:cubicBezTo>
                    <a:pt x="810791" y="1150314"/>
                    <a:pt x="846192" y="1185712"/>
                    <a:pt x="889721" y="1185712"/>
                  </a:cubicBezTo>
                  <a:cubicBezTo>
                    <a:pt x="933252" y="1185712"/>
                    <a:pt x="968650" y="1150311"/>
                    <a:pt x="968650" y="1106783"/>
                  </a:cubicBezTo>
                  <a:cubicBezTo>
                    <a:pt x="968650" y="1063254"/>
                    <a:pt x="933250" y="1027853"/>
                    <a:pt x="889721" y="1027853"/>
                  </a:cubicBezTo>
                  <a:cubicBezTo>
                    <a:pt x="870324" y="1027853"/>
                    <a:pt x="852782" y="1035153"/>
                    <a:pt x="839028" y="1046796"/>
                  </a:cubicBezTo>
                  <a:lnTo>
                    <a:pt x="691942" y="975779"/>
                  </a:lnTo>
                  <a:cubicBezTo>
                    <a:pt x="692021" y="973372"/>
                    <a:pt x="692395" y="971064"/>
                    <a:pt x="692395" y="968655"/>
                  </a:cubicBezTo>
                  <a:cubicBezTo>
                    <a:pt x="692395" y="944109"/>
                    <a:pt x="688113" y="920605"/>
                    <a:pt x="680576" y="898584"/>
                  </a:cubicBezTo>
                  <a:lnTo>
                    <a:pt x="760315" y="838773"/>
                  </a:lnTo>
                  <a:cubicBezTo>
                    <a:pt x="777501" y="868886"/>
                    <a:pt x="801576" y="894597"/>
                    <a:pt x="830544" y="913541"/>
                  </a:cubicBezTo>
                  <a:lnTo>
                    <a:pt x="830544" y="850555"/>
                  </a:lnTo>
                  <a:cubicBezTo>
                    <a:pt x="830544" y="817740"/>
                    <a:pt x="857992" y="791041"/>
                    <a:pt x="891695" y="791041"/>
                  </a:cubicBezTo>
                  <a:lnTo>
                    <a:pt x="1006183" y="791041"/>
                  </a:lnTo>
                  <a:cubicBezTo>
                    <a:pt x="1039905" y="791041"/>
                    <a:pt x="1067335" y="817740"/>
                    <a:pt x="1067335" y="850555"/>
                  </a:cubicBezTo>
                  <a:lnTo>
                    <a:pt x="1067335" y="913541"/>
                  </a:lnTo>
                  <a:cubicBezTo>
                    <a:pt x="1126651" y="874745"/>
                    <a:pt x="1165999" y="807852"/>
                    <a:pt x="1165999" y="731843"/>
                  </a:cubicBezTo>
                  <a:cubicBezTo>
                    <a:pt x="1165999" y="612182"/>
                    <a:pt x="1068618" y="514802"/>
                    <a:pt x="948939" y="514802"/>
                  </a:cubicBezTo>
                  <a:close/>
                  <a:moveTo>
                    <a:pt x="218833" y="495070"/>
                  </a:moveTo>
                  <a:cubicBezTo>
                    <a:pt x="175302" y="495070"/>
                    <a:pt x="139903" y="459669"/>
                    <a:pt x="139903" y="416140"/>
                  </a:cubicBezTo>
                  <a:cubicBezTo>
                    <a:pt x="139903" y="372611"/>
                    <a:pt x="175304" y="337210"/>
                    <a:pt x="218833" y="337210"/>
                  </a:cubicBezTo>
                  <a:cubicBezTo>
                    <a:pt x="262362" y="337210"/>
                    <a:pt x="297763" y="372611"/>
                    <a:pt x="297763" y="416140"/>
                  </a:cubicBezTo>
                  <a:cubicBezTo>
                    <a:pt x="297763" y="459669"/>
                    <a:pt x="262344" y="495070"/>
                    <a:pt x="218833" y="495070"/>
                  </a:cubicBezTo>
                  <a:close/>
                  <a:moveTo>
                    <a:pt x="692416" y="238547"/>
                  </a:moveTo>
                  <a:cubicBezTo>
                    <a:pt x="648885" y="238547"/>
                    <a:pt x="613486" y="203146"/>
                    <a:pt x="613486" y="159617"/>
                  </a:cubicBezTo>
                  <a:cubicBezTo>
                    <a:pt x="613486" y="116088"/>
                    <a:pt x="648887" y="80687"/>
                    <a:pt x="692416" y="80687"/>
                  </a:cubicBezTo>
                  <a:cubicBezTo>
                    <a:pt x="735945" y="80687"/>
                    <a:pt x="771346" y="116088"/>
                    <a:pt x="771346" y="159617"/>
                  </a:cubicBezTo>
                  <a:cubicBezTo>
                    <a:pt x="771346" y="203146"/>
                    <a:pt x="735926" y="238547"/>
                    <a:pt x="692416" y="238547"/>
                  </a:cubicBezTo>
                  <a:close/>
                  <a:moveTo>
                    <a:pt x="475356" y="988384"/>
                  </a:moveTo>
                  <a:cubicBezTo>
                    <a:pt x="431825" y="988384"/>
                    <a:pt x="396427" y="952984"/>
                    <a:pt x="396427" y="909455"/>
                  </a:cubicBezTo>
                  <a:cubicBezTo>
                    <a:pt x="396427" y="865924"/>
                    <a:pt x="431828" y="830525"/>
                    <a:pt x="475356" y="830525"/>
                  </a:cubicBezTo>
                  <a:cubicBezTo>
                    <a:pt x="518885" y="830525"/>
                    <a:pt x="554286" y="865926"/>
                    <a:pt x="554286" y="909455"/>
                  </a:cubicBezTo>
                  <a:cubicBezTo>
                    <a:pt x="554286" y="952986"/>
                    <a:pt x="518867" y="988384"/>
                    <a:pt x="475356" y="988384"/>
                  </a:cubicBezTo>
                  <a:close/>
                  <a:moveTo>
                    <a:pt x="948939" y="751593"/>
                  </a:moveTo>
                  <a:cubicBezTo>
                    <a:pt x="905408" y="751593"/>
                    <a:pt x="870010" y="716192"/>
                    <a:pt x="870010" y="672663"/>
                  </a:cubicBezTo>
                  <a:cubicBezTo>
                    <a:pt x="870010" y="629132"/>
                    <a:pt x="905410" y="593734"/>
                    <a:pt x="948939" y="593734"/>
                  </a:cubicBezTo>
                  <a:cubicBezTo>
                    <a:pt x="992468" y="593734"/>
                    <a:pt x="1027869" y="629134"/>
                    <a:pt x="1027869" y="672663"/>
                  </a:cubicBezTo>
                  <a:cubicBezTo>
                    <a:pt x="1027869" y="716213"/>
                    <a:pt x="992450" y="751593"/>
                    <a:pt x="948939" y="7515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BF156F8-CADA-4405-9238-0DA87081877E}"/>
                </a:ext>
              </a:extLst>
            </p:cNvPr>
            <p:cNvSpPr/>
            <p:nvPr/>
          </p:nvSpPr>
          <p:spPr>
            <a:xfrm>
              <a:off x="6365545" y="2969649"/>
              <a:ext cx="80935" cy="80935"/>
            </a:xfrm>
            <a:custGeom>
              <a:avLst/>
              <a:gdLst>
                <a:gd name="connsiteX0" fmla="*/ 80666 w 80934"/>
                <a:gd name="connsiteY0" fmla="*/ 41200 h 80934"/>
                <a:gd name="connsiteX1" fmla="*/ 41200 w 80934"/>
                <a:gd name="connsiteY1" fmla="*/ 80666 h 80934"/>
                <a:gd name="connsiteX2" fmla="*/ 1734 w 80934"/>
                <a:gd name="connsiteY2" fmla="*/ 41200 h 80934"/>
                <a:gd name="connsiteX3" fmla="*/ 41200 w 80934"/>
                <a:gd name="connsiteY3" fmla="*/ 1734 h 80934"/>
                <a:gd name="connsiteX4" fmla="*/ 80666 w 80934"/>
                <a:gd name="connsiteY4" fmla="*/ 41200 h 80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934" h="80934">
                  <a:moveTo>
                    <a:pt x="80666" y="41200"/>
                  </a:moveTo>
                  <a:cubicBezTo>
                    <a:pt x="80666" y="62997"/>
                    <a:pt x="62997" y="80666"/>
                    <a:pt x="41200" y="80666"/>
                  </a:cubicBezTo>
                  <a:cubicBezTo>
                    <a:pt x="19404" y="80666"/>
                    <a:pt x="1734" y="62997"/>
                    <a:pt x="1734" y="41200"/>
                  </a:cubicBezTo>
                  <a:cubicBezTo>
                    <a:pt x="1734" y="19404"/>
                    <a:pt x="19404" y="1734"/>
                    <a:pt x="41200" y="1734"/>
                  </a:cubicBezTo>
                  <a:cubicBezTo>
                    <a:pt x="62997" y="1734"/>
                    <a:pt x="80666" y="19404"/>
                    <a:pt x="80666" y="412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A7A2E41-B2D9-4C93-BCCD-97215F1FE8CB}"/>
                </a:ext>
              </a:extLst>
            </p:cNvPr>
            <p:cNvSpPr/>
            <p:nvPr/>
          </p:nvSpPr>
          <p:spPr>
            <a:xfrm>
              <a:off x="6326081" y="3166977"/>
              <a:ext cx="159557" cy="120246"/>
            </a:xfrm>
            <a:custGeom>
              <a:avLst/>
              <a:gdLst>
                <a:gd name="connsiteX0" fmla="*/ 137908 w 159556"/>
                <a:gd name="connsiteY0" fmla="*/ 1734 h 120245"/>
                <a:gd name="connsiteX1" fmla="*/ 23420 w 159556"/>
                <a:gd name="connsiteY1" fmla="*/ 1734 h 120245"/>
                <a:gd name="connsiteX2" fmla="*/ 1734 w 159556"/>
                <a:gd name="connsiteY2" fmla="*/ 21783 h 120245"/>
                <a:gd name="connsiteX3" fmla="*/ 1734 w 159556"/>
                <a:gd name="connsiteY3" fmla="*/ 105055 h 120245"/>
                <a:gd name="connsiteX4" fmla="*/ 80664 w 159556"/>
                <a:gd name="connsiteY4" fmla="*/ 120130 h 120245"/>
                <a:gd name="connsiteX5" fmla="*/ 159594 w 159556"/>
                <a:gd name="connsiteY5" fmla="*/ 105055 h 120245"/>
                <a:gd name="connsiteX6" fmla="*/ 159594 w 159556"/>
                <a:gd name="connsiteY6" fmla="*/ 21783 h 120245"/>
                <a:gd name="connsiteX7" fmla="*/ 137908 w 159556"/>
                <a:gd name="connsiteY7" fmla="*/ 1734 h 120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9556" h="120245">
                  <a:moveTo>
                    <a:pt x="137908" y="1734"/>
                  </a:moveTo>
                  <a:lnTo>
                    <a:pt x="23420" y="1734"/>
                  </a:lnTo>
                  <a:cubicBezTo>
                    <a:pt x="11463" y="1734"/>
                    <a:pt x="1734" y="10732"/>
                    <a:pt x="1734" y="21783"/>
                  </a:cubicBezTo>
                  <a:lnTo>
                    <a:pt x="1734" y="105055"/>
                  </a:lnTo>
                  <a:cubicBezTo>
                    <a:pt x="26241" y="114666"/>
                    <a:pt x="52802" y="120130"/>
                    <a:pt x="80664" y="120130"/>
                  </a:cubicBezTo>
                  <a:cubicBezTo>
                    <a:pt x="108526" y="120130"/>
                    <a:pt x="135087" y="114663"/>
                    <a:pt x="159594" y="105055"/>
                  </a:cubicBezTo>
                  <a:lnTo>
                    <a:pt x="159594" y="21783"/>
                  </a:lnTo>
                  <a:cubicBezTo>
                    <a:pt x="159594" y="10753"/>
                    <a:pt x="149865" y="1734"/>
                    <a:pt x="137908" y="17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5" name="Graphic 8">
            <a:extLst>
              <a:ext uri="{FF2B5EF4-FFF2-40B4-BE49-F238E27FC236}">
                <a16:creationId xmlns:a16="http://schemas.microsoft.com/office/drawing/2014/main" id="{F11037DD-ED06-4B47-B3CA-AFAC625B294C}"/>
              </a:ext>
            </a:extLst>
          </p:cNvPr>
          <p:cNvGrpSpPr/>
          <p:nvPr/>
        </p:nvGrpSpPr>
        <p:grpSpPr>
          <a:xfrm>
            <a:off x="11036377" y="3480094"/>
            <a:ext cx="515983" cy="515983"/>
            <a:chOff x="7559040" y="1824038"/>
            <a:chExt cx="990600" cy="990600"/>
          </a:xfrm>
          <a:solidFill>
            <a:schemeClr val="accent6"/>
          </a:solidFill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75CFA04-BF65-444F-B838-374F6D75BB2D}"/>
                </a:ext>
              </a:extLst>
            </p:cNvPr>
            <p:cNvSpPr/>
            <p:nvPr/>
          </p:nvSpPr>
          <p:spPr>
            <a:xfrm>
              <a:off x="8045010" y="1976590"/>
              <a:ext cx="286345" cy="106412"/>
            </a:xfrm>
            <a:custGeom>
              <a:avLst/>
              <a:gdLst>
                <a:gd name="connsiteX0" fmla="*/ 295 w 286345"/>
                <a:gd name="connsiteY0" fmla="*/ 295 h 106412"/>
                <a:gd name="connsiteX1" fmla="*/ 287936 w 286345"/>
                <a:gd name="connsiteY1" fmla="*/ 295 h 106412"/>
                <a:gd name="connsiteX2" fmla="*/ 287936 w 286345"/>
                <a:gd name="connsiteY2" fmla="*/ 106688 h 106412"/>
                <a:gd name="connsiteX3" fmla="*/ 295 w 286345"/>
                <a:gd name="connsiteY3" fmla="*/ 106688 h 106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345" h="106412">
                  <a:moveTo>
                    <a:pt x="295" y="295"/>
                  </a:moveTo>
                  <a:lnTo>
                    <a:pt x="287936" y="295"/>
                  </a:lnTo>
                  <a:lnTo>
                    <a:pt x="287936" y="106688"/>
                  </a:lnTo>
                  <a:lnTo>
                    <a:pt x="295" y="106688"/>
                  </a:lnTo>
                  <a:close/>
                </a:path>
              </a:pathLst>
            </a:custGeom>
            <a:grpFill/>
            <a:ln w="1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0D18EEC-E1D0-452D-963B-2CE7E7D72727}"/>
                </a:ext>
              </a:extLst>
            </p:cNvPr>
            <p:cNvSpPr/>
            <p:nvPr/>
          </p:nvSpPr>
          <p:spPr>
            <a:xfrm>
              <a:off x="7890229" y="1823743"/>
              <a:ext cx="595908" cy="795189"/>
            </a:xfrm>
            <a:custGeom>
              <a:avLst/>
              <a:gdLst>
                <a:gd name="connsiteX0" fmla="*/ 523262 w 595907"/>
                <a:gd name="connsiteY0" fmla="*/ 295 h 795188"/>
                <a:gd name="connsiteX1" fmla="*/ 74532 w 595907"/>
                <a:gd name="connsiteY1" fmla="*/ 295 h 795188"/>
                <a:gd name="connsiteX2" fmla="*/ 295 w 595907"/>
                <a:gd name="connsiteY2" fmla="*/ 74532 h 795188"/>
                <a:gd name="connsiteX3" fmla="*/ 295 w 595907"/>
                <a:gd name="connsiteY3" fmla="*/ 767526 h 795188"/>
                <a:gd name="connsiteX4" fmla="*/ 29316 w 595907"/>
                <a:gd name="connsiteY4" fmla="*/ 796548 h 795188"/>
                <a:gd name="connsiteX5" fmla="*/ 523262 w 595907"/>
                <a:gd name="connsiteY5" fmla="*/ 796548 h 795188"/>
                <a:gd name="connsiteX6" fmla="*/ 597499 w 595907"/>
                <a:gd name="connsiteY6" fmla="*/ 722330 h 795188"/>
                <a:gd name="connsiteX7" fmla="*/ 597499 w 595907"/>
                <a:gd name="connsiteY7" fmla="*/ 74532 h 795188"/>
                <a:gd name="connsiteX8" fmla="*/ 523262 w 595907"/>
                <a:gd name="connsiteY8" fmla="*/ 295 h 795188"/>
                <a:gd name="connsiteX9" fmla="*/ 212345 w 595907"/>
                <a:gd name="connsiteY9" fmla="*/ 723878 h 795188"/>
                <a:gd name="connsiteX10" fmla="*/ 126055 w 595907"/>
                <a:gd name="connsiteY10" fmla="*/ 723878 h 795188"/>
                <a:gd name="connsiteX11" fmla="*/ 97033 w 595907"/>
                <a:gd name="connsiteY11" fmla="*/ 694856 h 795188"/>
                <a:gd name="connsiteX12" fmla="*/ 126055 w 595907"/>
                <a:gd name="connsiteY12" fmla="*/ 665835 h 795188"/>
                <a:gd name="connsiteX13" fmla="*/ 212345 w 595907"/>
                <a:gd name="connsiteY13" fmla="*/ 665835 h 795188"/>
                <a:gd name="connsiteX14" fmla="*/ 241367 w 595907"/>
                <a:gd name="connsiteY14" fmla="*/ 694856 h 795188"/>
                <a:gd name="connsiteX15" fmla="*/ 212345 w 595907"/>
                <a:gd name="connsiteY15" fmla="*/ 723878 h 795188"/>
                <a:gd name="connsiteX16" fmla="*/ 427917 w 595907"/>
                <a:gd name="connsiteY16" fmla="*/ 627139 h 795188"/>
                <a:gd name="connsiteX17" fmla="*/ 126055 w 595907"/>
                <a:gd name="connsiteY17" fmla="*/ 627139 h 795188"/>
                <a:gd name="connsiteX18" fmla="*/ 97033 w 595907"/>
                <a:gd name="connsiteY18" fmla="*/ 598118 h 795188"/>
                <a:gd name="connsiteX19" fmla="*/ 126055 w 595907"/>
                <a:gd name="connsiteY19" fmla="*/ 569097 h 795188"/>
                <a:gd name="connsiteX20" fmla="*/ 427917 w 595907"/>
                <a:gd name="connsiteY20" fmla="*/ 569097 h 795188"/>
                <a:gd name="connsiteX21" fmla="*/ 456938 w 595907"/>
                <a:gd name="connsiteY21" fmla="*/ 598118 h 795188"/>
                <a:gd name="connsiteX22" fmla="*/ 427917 w 595907"/>
                <a:gd name="connsiteY22" fmla="*/ 627139 h 795188"/>
                <a:gd name="connsiteX23" fmla="*/ 97033 w 595907"/>
                <a:gd name="connsiteY23" fmla="*/ 501380 h 795188"/>
                <a:gd name="connsiteX24" fmla="*/ 126055 w 595907"/>
                <a:gd name="connsiteY24" fmla="*/ 472358 h 795188"/>
                <a:gd name="connsiteX25" fmla="*/ 394348 w 595907"/>
                <a:gd name="connsiteY25" fmla="*/ 472358 h 795188"/>
                <a:gd name="connsiteX26" fmla="*/ 423370 w 595907"/>
                <a:gd name="connsiteY26" fmla="*/ 501380 h 795188"/>
                <a:gd name="connsiteX27" fmla="*/ 394348 w 595907"/>
                <a:gd name="connsiteY27" fmla="*/ 530401 h 795188"/>
                <a:gd name="connsiteX28" fmla="*/ 126055 w 595907"/>
                <a:gd name="connsiteY28" fmla="*/ 530401 h 795188"/>
                <a:gd name="connsiteX29" fmla="*/ 97033 w 595907"/>
                <a:gd name="connsiteY29" fmla="*/ 501380 h 795188"/>
                <a:gd name="connsiteX30" fmla="*/ 471739 w 595907"/>
                <a:gd name="connsiteY30" fmla="*/ 433663 h 795188"/>
                <a:gd name="connsiteX31" fmla="*/ 126055 w 595907"/>
                <a:gd name="connsiteY31" fmla="*/ 433663 h 795188"/>
                <a:gd name="connsiteX32" fmla="*/ 97033 w 595907"/>
                <a:gd name="connsiteY32" fmla="*/ 404641 h 795188"/>
                <a:gd name="connsiteX33" fmla="*/ 126055 w 595907"/>
                <a:gd name="connsiteY33" fmla="*/ 375620 h 795188"/>
                <a:gd name="connsiteX34" fmla="*/ 471739 w 595907"/>
                <a:gd name="connsiteY34" fmla="*/ 375620 h 795188"/>
                <a:gd name="connsiteX35" fmla="*/ 500761 w 595907"/>
                <a:gd name="connsiteY35" fmla="*/ 404641 h 795188"/>
                <a:gd name="connsiteX36" fmla="*/ 471739 w 595907"/>
                <a:gd name="connsiteY36" fmla="*/ 433663 h 795188"/>
                <a:gd name="connsiteX37" fmla="*/ 500761 w 595907"/>
                <a:gd name="connsiteY37" fmla="*/ 288556 h 795188"/>
                <a:gd name="connsiteX38" fmla="*/ 471739 w 595907"/>
                <a:gd name="connsiteY38" fmla="*/ 317577 h 795188"/>
                <a:gd name="connsiteX39" fmla="*/ 126055 w 595907"/>
                <a:gd name="connsiteY39" fmla="*/ 317577 h 795188"/>
                <a:gd name="connsiteX40" fmla="*/ 97033 w 595907"/>
                <a:gd name="connsiteY40" fmla="*/ 288556 h 795188"/>
                <a:gd name="connsiteX41" fmla="*/ 97033 w 595907"/>
                <a:gd name="connsiteY41" fmla="*/ 124120 h 795188"/>
                <a:gd name="connsiteX42" fmla="*/ 126055 w 595907"/>
                <a:gd name="connsiteY42" fmla="*/ 95098 h 795188"/>
                <a:gd name="connsiteX43" fmla="*/ 471739 w 595907"/>
                <a:gd name="connsiteY43" fmla="*/ 95098 h 795188"/>
                <a:gd name="connsiteX44" fmla="*/ 500761 w 595907"/>
                <a:gd name="connsiteY44" fmla="*/ 124120 h 795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5907" h="795188">
                  <a:moveTo>
                    <a:pt x="523262" y="295"/>
                  </a:moveTo>
                  <a:lnTo>
                    <a:pt x="74532" y="295"/>
                  </a:lnTo>
                  <a:cubicBezTo>
                    <a:pt x="33592" y="295"/>
                    <a:pt x="295" y="33592"/>
                    <a:pt x="295" y="74532"/>
                  </a:cubicBezTo>
                  <a:lnTo>
                    <a:pt x="295" y="767526"/>
                  </a:lnTo>
                  <a:cubicBezTo>
                    <a:pt x="295" y="783565"/>
                    <a:pt x="13277" y="796548"/>
                    <a:pt x="29316" y="796548"/>
                  </a:cubicBezTo>
                  <a:lnTo>
                    <a:pt x="523262" y="796548"/>
                  </a:lnTo>
                  <a:cubicBezTo>
                    <a:pt x="564182" y="796548"/>
                    <a:pt x="597499" y="763250"/>
                    <a:pt x="597499" y="722330"/>
                  </a:cubicBezTo>
                  <a:lnTo>
                    <a:pt x="597499" y="74532"/>
                  </a:lnTo>
                  <a:cubicBezTo>
                    <a:pt x="597499" y="33592"/>
                    <a:pt x="564182" y="295"/>
                    <a:pt x="523262" y="295"/>
                  </a:cubicBezTo>
                  <a:close/>
                  <a:moveTo>
                    <a:pt x="212345" y="723878"/>
                  </a:moveTo>
                  <a:lnTo>
                    <a:pt x="126055" y="723878"/>
                  </a:lnTo>
                  <a:cubicBezTo>
                    <a:pt x="110015" y="723878"/>
                    <a:pt x="97033" y="710895"/>
                    <a:pt x="97033" y="694856"/>
                  </a:cubicBezTo>
                  <a:cubicBezTo>
                    <a:pt x="97033" y="678836"/>
                    <a:pt x="110015" y="665835"/>
                    <a:pt x="126055" y="665835"/>
                  </a:cubicBezTo>
                  <a:lnTo>
                    <a:pt x="212345" y="665835"/>
                  </a:lnTo>
                  <a:cubicBezTo>
                    <a:pt x="228365" y="665835"/>
                    <a:pt x="241367" y="678836"/>
                    <a:pt x="241367" y="694856"/>
                  </a:cubicBezTo>
                  <a:cubicBezTo>
                    <a:pt x="241367" y="710895"/>
                    <a:pt x="228365" y="723878"/>
                    <a:pt x="212345" y="723878"/>
                  </a:cubicBezTo>
                  <a:close/>
                  <a:moveTo>
                    <a:pt x="427917" y="627139"/>
                  </a:moveTo>
                  <a:lnTo>
                    <a:pt x="126055" y="627139"/>
                  </a:lnTo>
                  <a:cubicBezTo>
                    <a:pt x="110015" y="627139"/>
                    <a:pt x="97033" y="614157"/>
                    <a:pt x="97033" y="598118"/>
                  </a:cubicBezTo>
                  <a:cubicBezTo>
                    <a:pt x="97033" y="582098"/>
                    <a:pt x="110015" y="569097"/>
                    <a:pt x="126055" y="569097"/>
                  </a:cubicBezTo>
                  <a:lnTo>
                    <a:pt x="427917" y="569097"/>
                  </a:lnTo>
                  <a:cubicBezTo>
                    <a:pt x="443937" y="569097"/>
                    <a:pt x="456938" y="582098"/>
                    <a:pt x="456938" y="598118"/>
                  </a:cubicBezTo>
                  <a:cubicBezTo>
                    <a:pt x="456938" y="614157"/>
                    <a:pt x="443937" y="627139"/>
                    <a:pt x="427917" y="627139"/>
                  </a:cubicBezTo>
                  <a:close/>
                  <a:moveTo>
                    <a:pt x="97033" y="501380"/>
                  </a:moveTo>
                  <a:cubicBezTo>
                    <a:pt x="97033" y="485360"/>
                    <a:pt x="110015" y="472358"/>
                    <a:pt x="126055" y="472358"/>
                  </a:cubicBezTo>
                  <a:lnTo>
                    <a:pt x="394348" y="472358"/>
                  </a:lnTo>
                  <a:cubicBezTo>
                    <a:pt x="410368" y="472358"/>
                    <a:pt x="423370" y="485360"/>
                    <a:pt x="423370" y="501380"/>
                  </a:cubicBezTo>
                  <a:cubicBezTo>
                    <a:pt x="423370" y="517419"/>
                    <a:pt x="410368" y="530401"/>
                    <a:pt x="394348" y="530401"/>
                  </a:cubicBezTo>
                  <a:lnTo>
                    <a:pt x="126055" y="530401"/>
                  </a:lnTo>
                  <a:cubicBezTo>
                    <a:pt x="110015" y="530401"/>
                    <a:pt x="97033" y="517419"/>
                    <a:pt x="97033" y="501380"/>
                  </a:cubicBezTo>
                  <a:close/>
                  <a:moveTo>
                    <a:pt x="471739" y="433663"/>
                  </a:moveTo>
                  <a:lnTo>
                    <a:pt x="126055" y="433663"/>
                  </a:lnTo>
                  <a:cubicBezTo>
                    <a:pt x="110015" y="433663"/>
                    <a:pt x="97033" y="420681"/>
                    <a:pt x="97033" y="404641"/>
                  </a:cubicBezTo>
                  <a:cubicBezTo>
                    <a:pt x="97033" y="388622"/>
                    <a:pt x="110015" y="375620"/>
                    <a:pt x="126055" y="375620"/>
                  </a:cubicBezTo>
                  <a:lnTo>
                    <a:pt x="471739" y="375620"/>
                  </a:lnTo>
                  <a:cubicBezTo>
                    <a:pt x="487759" y="375620"/>
                    <a:pt x="500761" y="388622"/>
                    <a:pt x="500761" y="404641"/>
                  </a:cubicBezTo>
                  <a:cubicBezTo>
                    <a:pt x="500761" y="420681"/>
                    <a:pt x="487759" y="433663"/>
                    <a:pt x="471739" y="433663"/>
                  </a:cubicBezTo>
                  <a:close/>
                  <a:moveTo>
                    <a:pt x="500761" y="288556"/>
                  </a:moveTo>
                  <a:cubicBezTo>
                    <a:pt x="500761" y="304595"/>
                    <a:pt x="487759" y="317577"/>
                    <a:pt x="471739" y="317577"/>
                  </a:cubicBezTo>
                  <a:lnTo>
                    <a:pt x="126055" y="317577"/>
                  </a:lnTo>
                  <a:cubicBezTo>
                    <a:pt x="110015" y="317577"/>
                    <a:pt x="97033" y="304595"/>
                    <a:pt x="97033" y="288556"/>
                  </a:cubicBezTo>
                  <a:lnTo>
                    <a:pt x="97033" y="124120"/>
                  </a:lnTo>
                  <a:cubicBezTo>
                    <a:pt x="97033" y="108100"/>
                    <a:pt x="110015" y="95098"/>
                    <a:pt x="126055" y="95098"/>
                  </a:cubicBezTo>
                  <a:lnTo>
                    <a:pt x="471739" y="95098"/>
                  </a:lnTo>
                  <a:cubicBezTo>
                    <a:pt x="487759" y="95098"/>
                    <a:pt x="500761" y="108100"/>
                    <a:pt x="500761" y="124120"/>
                  </a:cubicBezTo>
                  <a:close/>
                </a:path>
              </a:pathLst>
            </a:custGeom>
            <a:grpFill/>
            <a:ln w="1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CAFF2B2-BE27-4D39-BD67-6B8486A6041E}"/>
                </a:ext>
              </a:extLst>
            </p:cNvPr>
            <p:cNvSpPr/>
            <p:nvPr/>
          </p:nvSpPr>
          <p:spPr>
            <a:xfrm>
              <a:off x="7620658" y="1979395"/>
              <a:ext cx="512713" cy="833884"/>
            </a:xfrm>
            <a:custGeom>
              <a:avLst/>
              <a:gdLst>
                <a:gd name="connsiteX0" fmla="*/ 211823 w 512712"/>
                <a:gd name="connsiteY0" fmla="*/ 611874 h 833883"/>
                <a:gd name="connsiteX1" fmla="*/ 211823 w 512712"/>
                <a:gd name="connsiteY1" fmla="*/ 295 h 833883"/>
                <a:gd name="connsiteX2" fmla="*/ 74435 w 512712"/>
                <a:gd name="connsiteY2" fmla="*/ 295 h 833883"/>
                <a:gd name="connsiteX3" fmla="*/ 295 w 512712"/>
                <a:gd name="connsiteY3" fmla="*/ 74512 h 833883"/>
                <a:gd name="connsiteX4" fmla="*/ 295 w 512712"/>
                <a:gd name="connsiteY4" fmla="*/ 761006 h 833883"/>
                <a:gd name="connsiteX5" fmla="*/ 74435 w 512712"/>
                <a:gd name="connsiteY5" fmla="*/ 835243 h 833883"/>
                <a:gd name="connsiteX6" fmla="*/ 514343 w 512712"/>
                <a:gd name="connsiteY6" fmla="*/ 835243 h 833883"/>
                <a:gd name="connsiteX7" fmla="*/ 259824 w 512712"/>
                <a:gd name="connsiteY7" fmla="*/ 689671 h 833883"/>
                <a:gd name="connsiteX8" fmla="*/ 211823 w 512712"/>
                <a:gd name="connsiteY8" fmla="*/ 611874 h 833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2712" h="833883">
                  <a:moveTo>
                    <a:pt x="211823" y="611874"/>
                  </a:moveTo>
                  <a:lnTo>
                    <a:pt x="211823" y="295"/>
                  </a:lnTo>
                  <a:lnTo>
                    <a:pt x="74435" y="295"/>
                  </a:lnTo>
                  <a:cubicBezTo>
                    <a:pt x="33553" y="295"/>
                    <a:pt x="295" y="33592"/>
                    <a:pt x="295" y="74512"/>
                  </a:cubicBezTo>
                  <a:lnTo>
                    <a:pt x="295" y="761006"/>
                  </a:lnTo>
                  <a:cubicBezTo>
                    <a:pt x="295" y="801946"/>
                    <a:pt x="33553" y="835243"/>
                    <a:pt x="74435" y="835243"/>
                  </a:cubicBezTo>
                  <a:lnTo>
                    <a:pt x="514343" y="835243"/>
                  </a:lnTo>
                  <a:lnTo>
                    <a:pt x="259824" y="689671"/>
                  </a:lnTo>
                  <a:cubicBezTo>
                    <a:pt x="231383" y="675335"/>
                    <a:pt x="211823" y="645849"/>
                    <a:pt x="211823" y="611874"/>
                  </a:cubicBezTo>
                  <a:close/>
                </a:path>
              </a:pathLst>
            </a:custGeom>
            <a:grpFill/>
            <a:ln w="1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8EEB1832-8A01-403F-ACB3-F9E9E7E9F9F0}"/>
                </a:ext>
              </a:extLst>
            </p:cNvPr>
            <p:cNvSpPr/>
            <p:nvPr/>
          </p:nvSpPr>
          <p:spPr>
            <a:xfrm>
              <a:off x="8017304" y="2678039"/>
              <a:ext cx="199281" cy="112216"/>
            </a:xfrm>
            <a:custGeom>
              <a:avLst/>
              <a:gdLst>
                <a:gd name="connsiteX0" fmla="*/ 200350 w 199280"/>
                <a:gd name="connsiteY0" fmla="*/ 112879 h 112216"/>
                <a:gd name="connsiteX1" fmla="*/ 200833 w 199280"/>
                <a:gd name="connsiteY1" fmla="*/ 107578 h 112216"/>
                <a:gd name="connsiteX2" fmla="*/ 200833 w 199280"/>
                <a:gd name="connsiteY2" fmla="*/ 295 h 112216"/>
                <a:gd name="connsiteX3" fmla="*/ 295 w 199280"/>
                <a:gd name="connsiteY3" fmla="*/ 295 h 11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280" h="112216">
                  <a:moveTo>
                    <a:pt x="200350" y="112879"/>
                  </a:moveTo>
                  <a:cubicBezTo>
                    <a:pt x="200659" y="111157"/>
                    <a:pt x="200833" y="109396"/>
                    <a:pt x="200833" y="107578"/>
                  </a:cubicBezTo>
                  <a:lnTo>
                    <a:pt x="200833" y="295"/>
                  </a:lnTo>
                  <a:lnTo>
                    <a:pt x="295" y="295"/>
                  </a:lnTo>
                  <a:close/>
                </a:path>
              </a:pathLst>
            </a:custGeom>
            <a:grpFill/>
            <a:ln w="1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ED833320-CFB8-41E4-B07A-93F6ABBB8D1B}"/>
              </a:ext>
            </a:extLst>
          </p:cNvPr>
          <p:cNvGrpSpPr/>
          <p:nvPr/>
        </p:nvGrpSpPr>
        <p:grpSpPr>
          <a:xfrm>
            <a:off x="1145801" y="1779963"/>
            <a:ext cx="10097509" cy="1662004"/>
            <a:chOff x="1145801" y="4974393"/>
            <a:chExt cx="10097509" cy="1662004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CDB46370-8EAC-46A5-8249-2F02B62EFE49}"/>
                </a:ext>
              </a:extLst>
            </p:cNvPr>
            <p:cNvGrpSpPr/>
            <p:nvPr/>
          </p:nvGrpSpPr>
          <p:grpSpPr>
            <a:xfrm>
              <a:off x="1145801" y="4977294"/>
              <a:ext cx="1955563" cy="1659102"/>
              <a:chOff x="815526" y="4484715"/>
              <a:chExt cx="2649711" cy="2248020"/>
            </a:xfrm>
          </p:grpSpPr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1E1B1941-058F-45F1-A694-5086999C6199}"/>
                  </a:ext>
                </a:extLst>
              </p:cNvPr>
              <p:cNvGrpSpPr/>
              <p:nvPr/>
            </p:nvGrpSpPr>
            <p:grpSpPr>
              <a:xfrm>
                <a:off x="884544" y="4484715"/>
                <a:ext cx="2249740" cy="2248020"/>
                <a:chOff x="6091511" y="4772006"/>
                <a:chExt cx="1325629" cy="1324616"/>
              </a:xfrm>
            </p:grpSpPr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E702C591-DB5A-492E-8C00-21B4BDB15723}"/>
                    </a:ext>
                  </a:extLst>
                </p:cNvPr>
                <p:cNvSpPr/>
                <p:nvPr/>
              </p:nvSpPr>
              <p:spPr>
                <a:xfrm>
                  <a:off x="6094656" y="4773072"/>
                  <a:ext cx="1322484" cy="661242"/>
                </a:xfrm>
                <a:custGeom>
                  <a:avLst/>
                  <a:gdLst>
                    <a:gd name="connsiteX0" fmla="*/ 661242 w 1322484"/>
                    <a:gd name="connsiteY0" fmla="*/ 0 h 661242"/>
                    <a:gd name="connsiteX1" fmla="*/ 1322484 w 1322484"/>
                    <a:gd name="connsiteY1" fmla="*/ 661242 h 661242"/>
                    <a:gd name="connsiteX2" fmla="*/ 1228890 w 1322484"/>
                    <a:gd name="connsiteY2" fmla="*/ 661242 h 661242"/>
                    <a:gd name="connsiteX3" fmla="*/ 661241 w 1322484"/>
                    <a:gd name="connsiteY3" fmla="*/ 93593 h 661242"/>
                    <a:gd name="connsiteX4" fmla="*/ 93592 w 1322484"/>
                    <a:gd name="connsiteY4" fmla="*/ 661242 h 661242"/>
                    <a:gd name="connsiteX5" fmla="*/ 0 w 1322484"/>
                    <a:gd name="connsiteY5" fmla="*/ 661242 h 661242"/>
                    <a:gd name="connsiteX6" fmla="*/ 661242 w 1322484"/>
                    <a:gd name="connsiteY6" fmla="*/ 0 h 661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22484" h="661242">
                      <a:moveTo>
                        <a:pt x="661242" y="0"/>
                      </a:moveTo>
                      <a:cubicBezTo>
                        <a:pt x="1026436" y="0"/>
                        <a:pt x="1322484" y="296048"/>
                        <a:pt x="1322484" y="661242"/>
                      </a:cubicBezTo>
                      <a:lnTo>
                        <a:pt x="1228890" y="661242"/>
                      </a:lnTo>
                      <a:cubicBezTo>
                        <a:pt x="1228890" y="347738"/>
                        <a:pt x="974745" y="93593"/>
                        <a:pt x="661241" y="93593"/>
                      </a:cubicBezTo>
                      <a:cubicBezTo>
                        <a:pt x="347737" y="93593"/>
                        <a:pt x="93592" y="347738"/>
                        <a:pt x="93592" y="661242"/>
                      </a:cubicBezTo>
                      <a:lnTo>
                        <a:pt x="0" y="661242"/>
                      </a:lnTo>
                      <a:cubicBezTo>
                        <a:pt x="0" y="296048"/>
                        <a:pt x="296048" y="0"/>
                        <a:pt x="661242" y="0"/>
                      </a:cubicBezTo>
                      <a:close/>
                    </a:path>
                  </a:pathLst>
                </a:custGeom>
                <a:solidFill>
                  <a:schemeClr val="tx1">
                    <a:alpha val="9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9" name="Block Arc 118">
                  <a:extLst>
                    <a:ext uri="{FF2B5EF4-FFF2-40B4-BE49-F238E27FC236}">
                      <a16:creationId xmlns:a16="http://schemas.microsoft.com/office/drawing/2014/main" id="{14C5EB20-914D-441A-A08E-8B3BB1DB8ADB}"/>
                    </a:ext>
                  </a:extLst>
                </p:cNvPr>
                <p:cNvSpPr/>
                <p:nvPr/>
              </p:nvSpPr>
              <p:spPr>
                <a:xfrm flipH="1">
                  <a:off x="6091511" y="4772006"/>
                  <a:ext cx="1324616" cy="1324616"/>
                </a:xfrm>
                <a:prstGeom prst="blockArc">
                  <a:avLst>
                    <a:gd name="adj1" fmla="val 11968564"/>
                    <a:gd name="adj2" fmla="val 1628"/>
                    <a:gd name="adj3" fmla="val 6782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EC170F03-EFAA-42B8-850B-291C248CD620}"/>
                  </a:ext>
                </a:extLst>
              </p:cNvPr>
              <p:cNvSpPr txBox="1"/>
              <p:nvPr/>
            </p:nvSpPr>
            <p:spPr>
              <a:xfrm>
                <a:off x="1505144" y="5005255"/>
                <a:ext cx="1025476" cy="5004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Montserrat SemiBold" panose="020B0604020202020204" charset="0"/>
                  </a:rPr>
                  <a:t>192</a:t>
                </a:r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997E36AB-85EB-420F-BFE8-9AA1F858F859}"/>
                  </a:ext>
                </a:extLst>
              </p:cNvPr>
              <p:cNvSpPr txBox="1"/>
              <p:nvPr/>
            </p:nvSpPr>
            <p:spPr>
              <a:xfrm>
                <a:off x="1289302" y="5468188"/>
                <a:ext cx="1457165" cy="354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tx2">
                        <a:alpha val="50000"/>
                      </a:schemeClr>
                    </a:solidFill>
                    <a:latin typeface="Montserrat Light" panose="020B0604020202020204" charset="0"/>
                  </a:rPr>
                  <a:t>Facebook</a:t>
                </a:r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D99F2E53-0769-498B-924C-7AC34997757B}"/>
                  </a:ext>
                </a:extLst>
              </p:cNvPr>
              <p:cNvSpPr txBox="1"/>
              <p:nvPr/>
            </p:nvSpPr>
            <p:spPr>
              <a:xfrm>
                <a:off x="815526" y="5668721"/>
                <a:ext cx="298016" cy="417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chemeClr val="tx2">
                        <a:alpha val="50000"/>
                      </a:schemeClr>
                    </a:solidFill>
                    <a:latin typeface="Montserrat Light" panose="020B0604020202020204" charset="0"/>
                  </a:rPr>
                  <a:t>0</a:t>
                </a:r>
              </a:p>
            </p:txBody>
          </p: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AB11B14B-0AAF-4F1A-9077-437FDD8D908B}"/>
                  </a:ext>
                </a:extLst>
              </p:cNvPr>
              <p:cNvSpPr txBox="1"/>
              <p:nvPr/>
            </p:nvSpPr>
            <p:spPr>
              <a:xfrm>
                <a:off x="2666778" y="5668721"/>
                <a:ext cx="798459" cy="417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tx2">
                        <a:alpha val="50000"/>
                      </a:schemeClr>
                    </a:solidFill>
                    <a:latin typeface="Montserrat Light" panose="020B0604020202020204" charset="0"/>
                  </a:rPr>
                  <a:t>200</a:t>
                </a:r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CF2948FB-D0F4-4E78-B364-EE6AFFE0B28D}"/>
                </a:ext>
              </a:extLst>
            </p:cNvPr>
            <p:cNvGrpSpPr/>
            <p:nvPr/>
          </p:nvGrpSpPr>
          <p:grpSpPr>
            <a:xfrm>
              <a:off x="5255989" y="4977293"/>
              <a:ext cx="1937122" cy="1659104"/>
              <a:chOff x="4921855" y="4484715"/>
              <a:chExt cx="2624723" cy="2248020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117CB0CE-EF1B-48CA-A23D-C97CEBF4194F}"/>
                  </a:ext>
                </a:extLst>
              </p:cNvPr>
              <p:cNvGrpSpPr/>
              <p:nvPr/>
            </p:nvGrpSpPr>
            <p:grpSpPr>
              <a:xfrm>
                <a:off x="4961699" y="4484715"/>
                <a:ext cx="2252209" cy="2248020"/>
                <a:chOff x="6089043" y="4772006"/>
                <a:chExt cx="1327084" cy="1324616"/>
              </a:xfrm>
            </p:grpSpPr>
            <p:sp>
              <p:nvSpPr>
                <p:cNvPr id="111" name="Freeform: Shape 110">
                  <a:extLst>
                    <a:ext uri="{FF2B5EF4-FFF2-40B4-BE49-F238E27FC236}">
                      <a16:creationId xmlns:a16="http://schemas.microsoft.com/office/drawing/2014/main" id="{FA602359-9B5C-435D-8891-3E6F4B38D055}"/>
                    </a:ext>
                  </a:extLst>
                </p:cNvPr>
                <p:cNvSpPr/>
                <p:nvPr/>
              </p:nvSpPr>
              <p:spPr>
                <a:xfrm>
                  <a:off x="6089043" y="4773072"/>
                  <a:ext cx="1322484" cy="661242"/>
                </a:xfrm>
                <a:custGeom>
                  <a:avLst/>
                  <a:gdLst>
                    <a:gd name="connsiteX0" fmla="*/ 661242 w 1322484"/>
                    <a:gd name="connsiteY0" fmla="*/ 0 h 661242"/>
                    <a:gd name="connsiteX1" fmla="*/ 1322484 w 1322484"/>
                    <a:gd name="connsiteY1" fmla="*/ 661242 h 661242"/>
                    <a:gd name="connsiteX2" fmla="*/ 1228890 w 1322484"/>
                    <a:gd name="connsiteY2" fmla="*/ 661242 h 661242"/>
                    <a:gd name="connsiteX3" fmla="*/ 661241 w 1322484"/>
                    <a:gd name="connsiteY3" fmla="*/ 93593 h 661242"/>
                    <a:gd name="connsiteX4" fmla="*/ 93592 w 1322484"/>
                    <a:gd name="connsiteY4" fmla="*/ 661242 h 661242"/>
                    <a:gd name="connsiteX5" fmla="*/ 0 w 1322484"/>
                    <a:gd name="connsiteY5" fmla="*/ 661242 h 661242"/>
                    <a:gd name="connsiteX6" fmla="*/ 661242 w 1322484"/>
                    <a:gd name="connsiteY6" fmla="*/ 0 h 661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22484" h="661242">
                      <a:moveTo>
                        <a:pt x="661242" y="0"/>
                      </a:moveTo>
                      <a:cubicBezTo>
                        <a:pt x="1026436" y="0"/>
                        <a:pt x="1322484" y="296048"/>
                        <a:pt x="1322484" y="661242"/>
                      </a:cubicBezTo>
                      <a:lnTo>
                        <a:pt x="1228890" y="661242"/>
                      </a:lnTo>
                      <a:cubicBezTo>
                        <a:pt x="1228890" y="347738"/>
                        <a:pt x="974745" y="93593"/>
                        <a:pt x="661241" y="93593"/>
                      </a:cubicBezTo>
                      <a:cubicBezTo>
                        <a:pt x="347737" y="93593"/>
                        <a:pt x="93592" y="347738"/>
                        <a:pt x="93592" y="661242"/>
                      </a:cubicBezTo>
                      <a:lnTo>
                        <a:pt x="0" y="661242"/>
                      </a:lnTo>
                      <a:cubicBezTo>
                        <a:pt x="0" y="296048"/>
                        <a:pt x="296048" y="0"/>
                        <a:pt x="661242" y="0"/>
                      </a:cubicBezTo>
                      <a:close/>
                    </a:path>
                  </a:pathLst>
                </a:custGeom>
                <a:solidFill>
                  <a:schemeClr val="tx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2" name="Block Arc 111">
                  <a:extLst>
                    <a:ext uri="{FF2B5EF4-FFF2-40B4-BE49-F238E27FC236}">
                      <a16:creationId xmlns:a16="http://schemas.microsoft.com/office/drawing/2014/main" id="{85D46371-B8D2-4D3E-836A-BB8E16A9F2C0}"/>
                    </a:ext>
                  </a:extLst>
                </p:cNvPr>
                <p:cNvSpPr/>
                <p:nvPr/>
              </p:nvSpPr>
              <p:spPr>
                <a:xfrm flipH="1">
                  <a:off x="6091511" y="4772006"/>
                  <a:ext cx="1324616" cy="1324616"/>
                </a:xfrm>
                <a:prstGeom prst="blockArc">
                  <a:avLst>
                    <a:gd name="adj1" fmla="val 15655671"/>
                    <a:gd name="adj2" fmla="val 21585909"/>
                    <a:gd name="adj3" fmla="val 6754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E101DECF-A8D2-4E07-9DC7-FE89B48BA483}"/>
                  </a:ext>
                </a:extLst>
              </p:cNvPr>
              <p:cNvSpPr txBox="1"/>
              <p:nvPr/>
            </p:nvSpPr>
            <p:spPr>
              <a:xfrm>
                <a:off x="5597923" y="4997605"/>
                <a:ext cx="1025476" cy="500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Montserrat SemiBold" panose="020B0604020202020204" charset="0"/>
                  </a:rPr>
                  <a:t>265</a:t>
                </a: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FA7FDB95-7A9A-4D01-83D0-8D4DBE7AF70F}"/>
                  </a:ext>
                </a:extLst>
              </p:cNvPr>
              <p:cNvSpPr txBox="1"/>
              <p:nvPr/>
            </p:nvSpPr>
            <p:spPr>
              <a:xfrm>
                <a:off x="5454918" y="5460537"/>
                <a:ext cx="1311488" cy="354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tx2">
                        <a:alpha val="50000"/>
                      </a:schemeClr>
                    </a:solidFill>
                    <a:latin typeface="Montserrat Light" panose="020B0604020202020204" charset="0"/>
                  </a:rPr>
                  <a:t>Twitter</a:t>
                </a:r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AEB3EFE1-D128-4F34-8C82-5CD69EAE5C1E}"/>
                  </a:ext>
                </a:extLst>
              </p:cNvPr>
              <p:cNvSpPr txBox="1"/>
              <p:nvPr/>
            </p:nvSpPr>
            <p:spPr>
              <a:xfrm>
                <a:off x="4921855" y="5668723"/>
                <a:ext cx="298015" cy="417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chemeClr val="tx2">
                        <a:alpha val="50000"/>
                      </a:schemeClr>
                    </a:solidFill>
                    <a:latin typeface="Montserrat Light" panose="020B0604020202020204" charset="0"/>
                  </a:rPr>
                  <a:t>0</a:t>
                </a:r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31D89970-2A26-4BA5-8D2F-493E5BBEE593}"/>
                  </a:ext>
                </a:extLst>
              </p:cNvPr>
              <p:cNvSpPr txBox="1"/>
              <p:nvPr/>
            </p:nvSpPr>
            <p:spPr>
              <a:xfrm>
                <a:off x="6798093" y="5668723"/>
                <a:ext cx="748485" cy="417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tx2">
                        <a:alpha val="50000"/>
                      </a:schemeClr>
                    </a:solidFill>
                    <a:latin typeface="Montserrat Light" panose="020B0604020202020204" charset="0"/>
                  </a:rPr>
                  <a:t>500</a:t>
                </a:r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4679F331-16E3-483A-A65E-D7D79C9D4B2F}"/>
                </a:ext>
              </a:extLst>
            </p:cNvPr>
            <p:cNvGrpSpPr/>
            <p:nvPr/>
          </p:nvGrpSpPr>
          <p:grpSpPr>
            <a:xfrm>
              <a:off x="9305214" y="4974393"/>
              <a:ext cx="1938096" cy="1659406"/>
              <a:chOff x="8971926" y="4481760"/>
              <a:chExt cx="2626044" cy="2248432"/>
            </a:xfrm>
          </p:grpSpPr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CDA29CD3-B0DA-4EB5-8C35-821304D5A11A}"/>
                  </a:ext>
                </a:extLst>
              </p:cNvPr>
              <p:cNvGrpSpPr/>
              <p:nvPr/>
            </p:nvGrpSpPr>
            <p:grpSpPr>
              <a:xfrm>
                <a:off x="9043039" y="4481760"/>
                <a:ext cx="2249663" cy="2248432"/>
                <a:chOff x="6089044" y="4770266"/>
                <a:chExt cx="1325585" cy="1324859"/>
              </a:xfrm>
            </p:grpSpPr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50A9FB33-F853-4DC1-8035-60B36F4DDB43}"/>
                    </a:ext>
                  </a:extLst>
                </p:cNvPr>
                <p:cNvSpPr/>
                <p:nvPr/>
              </p:nvSpPr>
              <p:spPr>
                <a:xfrm>
                  <a:off x="6089044" y="4770266"/>
                  <a:ext cx="1322484" cy="661242"/>
                </a:xfrm>
                <a:custGeom>
                  <a:avLst/>
                  <a:gdLst>
                    <a:gd name="connsiteX0" fmla="*/ 661242 w 1322484"/>
                    <a:gd name="connsiteY0" fmla="*/ 0 h 661242"/>
                    <a:gd name="connsiteX1" fmla="*/ 1322484 w 1322484"/>
                    <a:gd name="connsiteY1" fmla="*/ 661242 h 661242"/>
                    <a:gd name="connsiteX2" fmla="*/ 1228890 w 1322484"/>
                    <a:gd name="connsiteY2" fmla="*/ 661242 h 661242"/>
                    <a:gd name="connsiteX3" fmla="*/ 661241 w 1322484"/>
                    <a:gd name="connsiteY3" fmla="*/ 93593 h 661242"/>
                    <a:gd name="connsiteX4" fmla="*/ 93592 w 1322484"/>
                    <a:gd name="connsiteY4" fmla="*/ 661242 h 661242"/>
                    <a:gd name="connsiteX5" fmla="*/ 0 w 1322484"/>
                    <a:gd name="connsiteY5" fmla="*/ 661242 h 661242"/>
                    <a:gd name="connsiteX6" fmla="*/ 661242 w 1322484"/>
                    <a:gd name="connsiteY6" fmla="*/ 0 h 661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22484" h="661242">
                      <a:moveTo>
                        <a:pt x="661242" y="0"/>
                      </a:moveTo>
                      <a:cubicBezTo>
                        <a:pt x="1026436" y="0"/>
                        <a:pt x="1322484" y="296048"/>
                        <a:pt x="1322484" y="661242"/>
                      </a:cubicBezTo>
                      <a:lnTo>
                        <a:pt x="1228890" y="661242"/>
                      </a:lnTo>
                      <a:cubicBezTo>
                        <a:pt x="1228890" y="347738"/>
                        <a:pt x="974745" y="93593"/>
                        <a:pt x="661241" y="93593"/>
                      </a:cubicBezTo>
                      <a:cubicBezTo>
                        <a:pt x="347737" y="93593"/>
                        <a:pt x="93592" y="347738"/>
                        <a:pt x="93592" y="661242"/>
                      </a:cubicBezTo>
                      <a:lnTo>
                        <a:pt x="0" y="661242"/>
                      </a:lnTo>
                      <a:cubicBezTo>
                        <a:pt x="0" y="296048"/>
                        <a:pt x="296048" y="0"/>
                        <a:pt x="661242" y="0"/>
                      </a:cubicBezTo>
                      <a:close/>
                    </a:path>
                  </a:pathLst>
                </a:custGeom>
                <a:solidFill>
                  <a:schemeClr val="tx2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5" name="Block Arc 104">
                  <a:extLst>
                    <a:ext uri="{FF2B5EF4-FFF2-40B4-BE49-F238E27FC236}">
                      <a16:creationId xmlns:a16="http://schemas.microsoft.com/office/drawing/2014/main" id="{4A4A0FCE-60CB-4EB1-A1BB-3CBFC712220D}"/>
                    </a:ext>
                  </a:extLst>
                </p:cNvPr>
                <p:cNvSpPr/>
                <p:nvPr/>
              </p:nvSpPr>
              <p:spPr>
                <a:xfrm flipH="1">
                  <a:off x="6090013" y="4770509"/>
                  <a:ext cx="1324616" cy="1324616"/>
                </a:xfrm>
                <a:prstGeom prst="blockArc">
                  <a:avLst>
                    <a:gd name="adj1" fmla="val 11388075"/>
                    <a:gd name="adj2" fmla="val 112569"/>
                    <a:gd name="adj3" fmla="val 7098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7D346AB6-6629-4C19-A9C2-EEEA4BBC4D5E}"/>
                  </a:ext>
                </a:extLst>
              </p:cNvPr>
              <p:cNvSpPr txBox="1"/>
              <p:nvPr/>
            </p:nvSpPr>
            <p:spPr>
              <a:xfrm>
                <a:off x="9675371" y="5002048"/>
                <a:ext cx="1025476" cy="5004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Montserrat SemiBold" panose="020B0604020202020204" charset="0"/>
                  </a:rPr>
                  <a:t>598</a:t>
                </a: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9497B665-0195-4A3F-A244-04DEA815E8DB}"/>
                  </a:ext>
                </a:extLst>
              </p:cNvPr>
              <p:cNvSpPr txBox="1"/>
              <p:nvPr/>
            </p:nvSpPr>
            <p:spPr>
              <a:xfrm>
                <a:off x="9519100" y="5464980"/>
                <a:ext cx="1338018" cy="354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tx2">
                        <a:alpha val="50000"/>
                      </a:schemeClr>
                    </a:solidFill>
                    <a:latin typeface="Montserrat Light" panose="020B0604020202020204" charset="0"/>
                  </a:rPr>
                  <a:t>LinkedIn</a:t>
                </a: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1181C611-CAB8-41F6-ABCA-E4F61A344D7A}"/>
                  </a:ext>
                </a:extLst>
              </p:cNvPr>
              <p:cNvSpPr txBox="1"/>
              <p:nvPr/>
            </p:nvSpPr>
            <p:spPr>
              <a:xfrm>
                <a:off x="8971926" y="5668722"/>
                <a:ext cx="298015" cy="417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chemeClr val="tx2">
                        <a:alpha val="50000"/>
                      </a:schemeClr>
                    </a:solidFill>
                    <a:latin typeface="Montserrat Light" panose="020B0604020202020204" charset="0"/>
                  </a:rPr>
                  <a:t>0</a:t>
                </a: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8ACCFAE3-C782-483E-8AE7-970E1AC0BA8E}"/>
                  </a:ext>
                </a:extLst>
              </p:cNvPr>
              <p:cNvSpPr txBox="1"/>
              <p:nvPr/>
            </p:nvSpPr>
            <p:spPr>
              <a:xfrm>
                <a:off x="10846842" y="5668723"/>
                <a:ext cx="751128" cy="417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tx2">
                        <a:alpha val="50000"/>
                      </a:schemeClr>
                    </a:solidFill>
                    <a:latin typeface="Montserrat Light" panose="020B0604020202020204" charset="0"/>
                  </a:rPr>
                  <a:t>600</a:t>
                </a:r>
              </a:p>
            </p:txBody>
          </p:sp>
        </p:grpSp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id="{500D5707-786B-4270-B278-B91BE9030FA0}"/>
              </a:ext>
            </a:extLst>
          </p:cNvPr>
          <p:cNvSpPr txBox="1"/>
          <p:nvPr/>
        </p:nvSpPr>
        <p:spPr>
          <a:xfrm>
            <a:off x="208125" y="6429449"/>
            <a:ext cx="1217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  <a:latin typeface="Montserrat" pitchFamily="2" charset="77"/>
              </a:rPr>
              <a:t>dummy data</a:t>
            </a:r>
            <a:endParaRPr lang="en-US" sz="1400" b="1" dirty="0">
              <a:solidFill>
                <a:schemeClr val="accent6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65723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9DE56D02-3BA6-4DA9-97D8-4812700BD4F8}"/>
              </a:ext>
            </a:extLst>
          </p:cNvPr>
          <p:cNvSpPr/>
          <p:nvPr/>
        </p:nvSpPr>
        <p:spPr>
          <a:xfrm>
            <a:off x="492563" y="3835673"/>
            <a:ext cx="11206874" cy="2434497"/>
          </a:xfrm>
          <a:prstGeom prst="roundRect">
            <a:avLst>
              <a:gd name="adj" fmla="val 606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2376CC67-A449-42B8-A6CE-ADCFAB96D66C}"/>
              </a:ext>
            </a:extLst>
          </p:cNvPr>
          <p:cNvSpPr/>
          <p:nvPr/>
        </p:nvSpPr>
        <p:spPr>
          <a:xfrm>
            <a:off x="492563" y="1066090"/>
            <a:ext cx="5516559" cy="2601670"/>
          </a:xfrm>
          <a:prstGeom prst="roundRect">
            <a:avLst>
              <a:gd name="adj" fmla="val 48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F621DF7-3BF7-433A-9952-4F0849CA070F}"/>
              </a:ext>
            </a:extLst>
          </p:cNvPr>
          <p:cNvSpPr/>
          <p:nvPr/>
        </p:nvSpPr>
        <p:spPr>
          <a:xfrm>
            <a:off x="6182878" y="1066090"/>
            <a:ext cx="5516559" cy="2601670"/>
          </a:xfrm>
          <a:prstGeom prst="roundRect">
            <a:avLst>
              <a:gd name="adj" fmla="val 48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AD0D24A-B311-402B-A7D2-359DC31D82D6}"/>
              </a:ext>
            </a:extLst>
          </p:cNvPr>
          <p:cNvCxnSpPr/>
          <p:nvPr/>
        </p:nvCxnSpPr>
        <p:spPr>
          <a:xfrm>
            <a:off x="5881866" y="4241494"/>
            <a:ext cx="0" cy="1626840"/>
          </a:xfrm>
          <a:prstGeom prst="line">
            <a:avLst/>
          </a:prstGeom>
          <a:ln w="1587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3" name="Chart 92">
            <a:extLst>
              <a:ext uri="{FF2B5EF4-FFF2-40B4-BE49-F238E27FC236}">
                <a16:creationId xmlns:a16="http://schemas.microsoft.com/office/drawing/2014/main" id="{B3095DD8-B8E2-40C2-AD84-C9CF3A2016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9065378"/>
              </p:ext>
            </p:extLst>
          </p:nvPr>
        </p:nvGraphicFramePr>
        <p:xfrm>
          <a:off x="635608" y="1457344"/>
          <a:ext cx="5292751" cy="2094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7EB2A004-4DD8-4BED-9FFD-0EF7D663C08A}"/>
              </a:ext>
            </a:extLst>
          </p:cNvPr>
          <p:cNvSpPr txBox="1"/>
          <p:nvPr/>
        </p:nvSpPr>
        <p:spPr>
          <a:xfrm>
            <a:off x="624179" y="1180344"/>
            <a:ext cx="13416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chemeClr val="tx2">
                    <a:lumMod val="60000"/>
                    <a:lumOff val="40000"/>
                  </a:schemeClr>
                </a:solidFill>
                <a:latin typeface="Montserrat Medium" panose="020B0604020202020204" charset="0"/>
              </a:defRPr>
            </a:lvl1pPr>
          </a:lstStyle>
          <a:p>
            <a:r>
              <a:rPr lang="en-US" dirty="0"/>
              <a:t>Cash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45957F-7E31-4823-8F21-FBE9E6F26014}"/>
              </a:ext>
            </a:extLst>
          </p:cNvPr>
          <p:cNvSpPr txBox="1"/>
          <p:nvPr/>
        </p:nvSpPr>
        <p:spPr>
          <a:xfrm>
            <a:off x="6406333" y="1180344"/>
            <a:ext cx="1375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ontserrat Medium" panose="020B0604020202020204" charset="0"/>
              </a:rPr>
              <a:t>Balance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5468815-7454-4748-BE34-B27175F5C0C9}"/>
              </a:ext>
            </a:extLst>
          </p:cNvPr>
          <p:cNvSpPr txBox="1"/>
          <p:nvPr/>
        </p:nvSpPr>
        <p:spPr>
          <a:xfrm>
            <a:off x="891080" y="3963906"/>
            <a:ext cx="1375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ontserrat Medium" panose="020B0604020202020204" charset="0"/>
              </a:rPr>
              <a:t>Payment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8B2D66B-DCC9-4568-8D57-DF667429DDB7}"/>
              </a:ext>
            </a:extLst>
          </p:cNvPr>
          <p:cNvSpPr txBox="1"/>
          <p:nvPr/>
        </p:nvSpPr>
        <p:spPr>
          <a:xfrm>
            <a:off x="6173324" y="3963906"/>
            <a:ext cx="1375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ontserrat Medium" panose="020B0604020202020204" charset="0"/>
              </a:rPr>
              <a:t>Sells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03A9F38-0F36-410D-8AED-EE17175EC5DD}"/>
              </a:ext>
            </a:extLst>
          </p:cNvPr>
          <p:cNvGrpSpPr/>
          <p:nvPr/>
        </p:nvGrpSpPr>
        <p:grpSpPr>
          <a:xfrm>
            <a:off x="1095645" y="4473270"/>
            <a:ext cx="1033334" cy="1033334"/>
            <a:chOff x="2487215" y="4908946"/>
            <a:chExt cx="1380744" cy="1380744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A2920961-6F6E-4740-9DF6-A0E706DCEA0C}"/>
                </a:ext>
              </a:extLst>
            </p:cNvPr>
            <p:cNvSpPr/>
            <p:nvPr/>
          </p:nvSpPr>
          <p:spPr>
            <a:xfrm>
              <a:off x="2487215" y="4908946"/>
              <a:ext cx="1380744" cy="138074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Partial Circle 46">
              <a:extLst>
                <a:ext uri="{FF2B5EF4-FFF2-40B4-BE49-F238E27FC236}">
                  <a16:creationId xmlns:a16="http://schemas.microsoft.com/office/drawing/2014/main" id="{BBEDF20D-65D1-41DB-A0E3-AB136788F413}"/>
                </a:ext>
              </a:extLst>
            </p:cNvPr>
            <p:cNvSpPr/>
            <p:nvPr/>
          </p:nvSpPr>
          <p:spPr>
            <a:xfrm>
              <a:off x="2489406" y="4911137"/>
              <a:ext cx="1376363" cy="1376363"/>
            </a:xfrm>
            <a:prstGeom prst="pie">
              <a:avLst>
                <a:gd name="adj1" fmla="val 14490212"/>
                <a:gd name="adj2" fmla="val 1237865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E24914E-A72B-41F2-854A-F1665B5D1EF6}"/>
                </a:ext>
              </a:extLst>
            </p:cNvPr>
            <p:cNvSpPr/>
            <p:nvPr/>
          </p:nvSpPr>
          <p:spPr>
            <a:xfrm>
              <a:off x="2647950" y="5069681"/>
              <a:ext cx="1054894" cy="105489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D9F3A0B2-0C53-40ED-8814-494CEDCFBDAE}"/>
              </a:ext>
            </a:extLst>
          </p:cNvPr>
          <p:cNvSpPr txBox="1"/>
          <p:nvPr/>
        </p:nvSpPr>
        <p:spPr>
          <a:xfrm>
            <a:off x="1205921" y="4851438"/>
            <a:ext cx="812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tx2"/>
                </a:solidFill>
                <a:latin typeface="Montserrat" panose="00000500000000000000" pitchFamily="2" charset="0"/>
              </a:rPr>
              <a:t>%85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3D44B58-94AF-4C01-975A-2454EDA8C215}"/>
              </a:ext>
            </a:extLst>
          </p:cNvPr>
          <p:cNvSpPr txBox="1"/>
          <p:nvPr/>
        </p:nvSpPr>
        <p:spPr>
          <a:xfrm>
            <a:off x="922658" y="5532555"/>
            <a:ext cx="1375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2"/>
                </a:solidFill>
                <a:latin typeface="Montserrat" panose="00000500000000000000" pitchFamily="2" charset="0"/>
              </a:rPr>
              <a:t>2019 Late Q4 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310004D-35FC-4CCB-814F-37DC07DA44F1}"/>
              </a:ext>
            </a:extLst>
          </p:cNvPr>
          <p:cNvGrpSpPr/>
          <p:nvPr/>
        </p:nvGrpSpPr>
        <p:grpSpPr>
          <a:xfrm>
            <a:off x="2790362" y="4473270"/>
            <a:ext cx="1033334" cy="1033334"/>
            <a:chOff x="2487215" y="4908946"/>
            <a:chExt cx="1380744" cy="1380744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9E9036C-80CE-4A5D-B54F-86068B1C723D}"/>
                </a:ext>
              </a:extLst>
            </p:cNvPr>
            <p:cNvSpPr/>
            <p:nvPr/>
          </p:nvSpPr>
          <p:spPr>
            <a:xfrm>
              <a:off x="2487215" y="4908946"/>
              <a:ext cx="1380744" cy="138074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Partial Circle 52">
              <a:extLst>
                <a:ext uri="{FF2B5EF4-FFF2-40B4-BE49-F238E27FC236}">
                  <a16:creationId xmlns:a16="http://schemas.microsoft.com/office/drawing/2014/main" id="{2890D3EC-3E54-4C6B-82C5-D16DDEAB3013}"/>
                </a:ext>
              </a:extLst>
            </p:cNvPr>
            <p:cNvSpPr/>
            <p:nvPr/>
          </p:nvSpPr>
          <p:spPr>
            <a:xfrm>
              <a:off x="2489406" y="4911137"/>
              <a:ext cx="1376363" cy="1376363"/>
            </a:xfrm>
            <a:prstGeom prst="pie">
              <a:avLst>
                <a:gd name="adj1" fmla="val 14262360"/>
                <a:gd name="adj2" fmla="val 6606577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7A124352-0A50-4617-99AE-3CD94004C106}"/>
                </a:ext>
              </a:extLst>
            </p:cNvPr>
            <p:cNvSpPr/>
            <p:nvPr/>
          </p:nvSpPr>
          <p:spPr>
            <a:xfrm>
              <a:off x="2647950" y="5069681"/>
              <a:ext cx="1054894" cy="105489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A634D1D0-C62C-402B-81D5-6F816E3F76D9}"/>
              </a:ext>
            </a:extLst>
          </p:cNvPr>
          <p:cNvSpPr txBox="1"/>
          <p:nvPr/>
        </p:nvSpPr>
        <p:spPr>
          <a:xfrm>
            <a:off x="2878629" y="4851438"/>
            <a:ext cx="812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tx2"/>
                </a:solidFill>
                <a:latin typeface="Montserrat" panose="00000500000000000000" pitchFamily="2" charset="0"/>
              </a:rPr>
              <a:t>%66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3991818-5056-45B3-A132-F920A1DF2D70}"/>
              </a:ext>
            </a:extLst>
          </p:cNvPr>
          <p:cNvSpPr txBox="1"/>
          <p:nvPr/>
        </p:nvSpPr>
        <p:spPr>
          <a:xfrm>
            <a:off x="2597368" y="5532555"/>
            <a:ext cx="1375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2"/>
                </a:solidFill>
                <a:latin typeface="Montserrat" panose="00000500000000000000" pitchFamily="2" charset="0"/>
              </a:rPr>
              <a:t>2020 Early Q1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6ECFDB1-D417-4CB4-859E-B9241917C78B}"/>
              </a:ext>
            </a:extLst>
          </p:cNvPr>
          <p:cNvGrpSpPr/>
          <p:nvPr/>
        </p:nvGrpSpPr>
        <p:grpSpPr>
          <a:xfrm>
            <a:off x="4445064" y="4473270"/>
            <a:ext cx="1033334" cy="1033334"/>
            <a:chOff x="2487215" y="4908946"/>
            <a:chExt cx="1380744" cy="1380744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7131EF4B-281C-4CAD-8352-FBF22A6B28B4}"/>
                </a:ext>
              </a:extLst>
            </p:cNvPr>
            <p:cNvSpPr/>
            <p:nvPr/>
          </p:nvSpPr>
          <p:spPr>
            <a:xfrm>
              <a:off x="2487215" y="4908946"/>
              <a:ext cx="1380744" cy="138074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Partial Circle 56">
              <a:extLst>
                <a:ext uri="{FF2B5EF4-FFF2-40B4-BE49-F238E27FC236}">
                  <a16:creationId xmlns:a16="http://schemas.microsoft.com/office/drawing/2014/main" id="{B51931DA-BE5B-47EB-8DAB-F6EB92D5CC35}"/>
                </a:ext>
              </a:extLst>
            </p:cNvPr>
            <p:cNvSpPr/>
            <p:nvPr/>
          </p:nvSpPr>
          <p:spPr>
            <a:xfrm>
              <a:off x="2489406" y="4911137"/>
              <a:ext cx="1376363" cy="1376363"/>
            </a:xfrm>
            <a:prstGeom prst="pie">
              <a:avLst>
                <a:gd name="adj1" fmla="val 18193501"/>
                <a:gd name="adj2" fmla="val 340461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DF87BCFD-5BFC-4638-8045-BCC286A46C85}"/>
                </a:ext>
              </a:extLst>
            </p:cNvPr>
            <p:cNvSpPr/>
            <p:nvPr/>
          </p:nvSpPr>
          <p:spPr>
            <a:xfrm>
              <a:off x="2647950" y="5069681"/>
              <a:ext cx="1054894" cy="105489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FC181518-70B6-4B2A-A31D-C8DE9FB5C25A}"/>
              </a:ext>
            </a:extLst>
          </p:cNvPr>
          <p:cNvSpPr txBox="1"/>
          <p:nvPr/>
        </p:nvSpPr>
        <p:spPr>
          <a:xfrm>
            <a:off x="4542649" y="4851438"/>
            <a:ext cx="812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tx2"/>
                </a:solidFill>
                <a:latin typeface="Montserrat" panose="00000500000000000000" pitchFamily="2" charset="0"/>
              </a:rPr>
              <a:t>%30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5391ADD-973E-4D8D-BFFC-36C94643CB11}"/>
              </a:ext>
            </a:extLst>
          </p:cNvPr>
          <p:cNvSpPr txBox="1"/>
          <p:nvPr/>
        </p:nvSpPr>
        <p:spPr>
          <a:xfrm>
            <a:off x="4272077" y="5532555"/>
            <a:ext cx="1375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2"/>
                </a:solidFill>
                <a:latin typeface="Montserrat" panose="00000500000000000000" pitchFamily="2" charset="0"/>
              </a:rPr>
              <a:t>2020 Late Q1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66A3E6D-43FE-4377-9FF6-9535497CD6B3}"/>
              </a:ext>
            </a:extLst>
          </p:cNvPr>
          <p:cNvSpPr txBox="1"/>
          <p:nvPr/>
        </p:nvSpPr>
        <p:spPr>
          <a:xfrm>
            <a:off x="2283921" y="136651"/>
            <a:ext cx="497340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b="1" dirty="0">
                <a:solidFill>
                  <a:schemeClr val="tx2">
                    <a:alpha val="38000"/>
                  </a:schemeClr>
                </a:solidFill>
                <a:latin typeface="Montserrat" panose="020B0604020202020204" charset="0"/>
              </a:rPr>
              <a:t>Covid-19 Impact </a:t>
            </a:r>
            <a:r>
              <a:rPr lang="en-US" sz="2000" dirty="0">
                <a:solidFill>
                  <a:schemeClr val="tx2">
                    <a:alpha val="38000"/>
                  </a:schemeClr>
                </a:solidFill>
                <a:latin typeface="Montserrat" panose="020B0604020202020204" charset="0"/>
              </a:rPr>
              <a:t>on Gross Profit</a:t>
            </a:r>
          </a:p>
        </p:txBody>
      </p:sp>
      <p:graphicFrame>
        <p:nvGraphicFramePr>
          <p:cNvPr id="42" name="Chart 41">
            <a:extLst>
              <a:ext uri="{FF2B5EF4-FFF2-40B4-BE49-F238E27FC236}">
                <a16:creationId xmlns:a16="http://schemas.microsoft.com/office/drawing/2014/main" id="{52F76501-387F-4199-892C-3CE42A9115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7761101"/>
              </p:ext>
            </p:extLst>
          </p:nvPr>
        </p:nvGraphicFramePr>
        <p:xfrm>
          <a:off x="6294120" y="1457344"/>
          <a:ext cx="5313680" cy="2094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9" name="Chart 58">
            <a:extLst>
              <a:ext uri="{FF2B5EF4-FFF2-40B4-BE49-F238E27FC236}">
                <a16:creationId xmlns:a16="http://schemas.microsoft.com/office/drawing/2014/main" id="{376135A6-7BEB-45A8-A053-51A63ECC85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9669273"/>
              </p:ext>
            </p:extLst>
          </p:nvPr>
        </p:nvGraphicFramePr>
        <p:xfrm>
          <a:off x="6030843" y="4197089"/>
          <a:ext cx="5424270" cy="1902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0" name="TextBox 59">
            <a:extLst>
              <a:ext uri="{FF2B5EF4-FFF2-40B4-BE49-F238E27FC236}">
                <a16:creationId xmlns:a16="http://schemas.microsoft.com/office/drawing/2014/main" id="{5605DE7C-9CE2-4FF5-AF19-2C799EDA9191}"/>
              </a:ext>
            </a:extLst>
          </p:cNvPr>
          <p:cNvSpPr txBox="1"/>
          <p:nvPr/>
        </p:nvSpPr>
        <p:spPr>
          <a:xfrm>
            <a:off x="228445" y="6429449"/>
            <a:ext cx="1217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  <a:latin typeface="Montserrat" pitchFamily="2" charset="77"/>
              </a:rPr>
              <a:t>dummy data</a:t>
            </a:r>
            <a:endParaRPr lang="en-US" sz="1400" b="1" dirty="0">
              <a:solidFill>
                <a:schemeClr val="accent6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79997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16D737-A932-49EA-9819-B9CCAC46DE32}"/>
              </a:ext>
            </a:extLst>
          </p:cNvPr>
          <p:cNvSpPr txBox="1"/>
          <p:nvPr/>
        </p:nvSpPr>
        <p:spPr>
          <a:xfrm>
            <a:off x="2351037" y="177742"/>
            <a:ext cx="4269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alpha val="32000"/>
                  </a:schemeClr>
                </a:solidFill>
                <a:latin typeface="Montserrat" panose="020B0604020202020204" charset="0"/>
              </a:rPr>
              <a:t>Social Media </a:t>
            </a:r>
            <a:r>
              <a:rPr lang="en-US" dirty="0">
                <a:solidFill>
                  <a:schemeClr val="tx2">
                    <a:alpha val="32000"/>
                  </a:schemeClr>
                </a:solidFill>
                <a:latin typeface="Montserrat" panose="020B0604020202020204" charset="0"/>
              </a:rPr>
              <a:t>Impact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9BD5A23-448A-41CB-A683-BFE75588FBA5}"/>
              </a:ext>
            </a:extLst>
          </p:cNvPr>
          <p:cNvSpPr/>
          <p:nvPr/>
        </p:nvSpPr>
        <p:spPr>
          <a:xfrm>
            <a:off x="384971" y="944911"/>
            <a:ext cx="3672968" cy="2031730"/>
          </a:xfrm>
          <a:prstGeom prst="roundRect">
            <a:avLst>
              <a:gd name="adj" fmla="val 6202"/>
            </a:avLst>
          </a:prstGeom>
          <a:solidFill>
            <a:schemeClr val="accent4"/>
          </a:solidFill>
          <a:ln>
            <a:noFill/>
          </a:ln>
          <a:effectLst>
            <a:outerShdw blurRad="88900" dist="25400" dir="5400000" algn="ctr" rotWithShape="0">
              <a:srgbClr val="000000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FA951C3-85FC-4118-8B18-C6011F86BB54}"/>
              </a:ext>
            </a:extLst>
          </p:cNvPr>
          <p:cNvSpPr/>
          <p:nvPr/>
        </p:nvSpPr>
        <p:spPr>
          <a:xfrm>
            <a:off x="4250025" y="944911"/>
            <a:ext cx="3672968" cy="2031730"/>
          </a:xfrm>
          <a:prstGeom prst="roundRect">
            <a:avLst>
              <a:gd name="adj" fmla="val 6202"/>
            </a:avLst>
          </a:prstGeom>
          <a:solidFill>
            <a:schemeClr val="accent5"/>
          </a:solidFill>
          <a:ln>
            <a:noFill/>
          </a:ln>
          <a:effectLst>
            <a:outerShdw blurRad="88900" dist="25400" dir="5400000" algn="ctr" rotWithShape="0">
              <a:srgbClr val="000000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5DB67F0-B521-42A4-913C-73D72D14C77D}"/>
              </a:ext>
            </a:extLst>
          </p:cNvPr>
          <p:cNvSpPr/>
          <p:nvPr/>
        </p:nvSpPr>
        <p:spPr>
          <a:xfrm>
            <a:off x="8134063" y="944934"/>
            <a:ext cx="3672968" cy="2031730"/>
          </a:xfrm>
          <a:prstGeom prst="roundRect">
            <a:avLst>
              <a:gd name="adj" fmla="val 4493"/>
            </a:avLst>
          </a:prstGeom>
          <a:solidFill>
            <a:schemeClr val="accent6"/>
          </a:solidFill>
          <a:ln>
            <a:noFill/>
          </a:ln>
          <a:effectLst>
            <a:outerShdw blurRad="88900" dist="25400" dir="5400000" algn="ctr" rotWithShape="0">
              <a:srgbClr val="000000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E85F3BC-1A38-489C-B005-71A3C23CBFD4}"/>
              </a:ext>
            </a:extLst>
          </p:cNvPr>
          <p:cNvSpPr/>
          <p:nvPr/>
        </p:nvSpPr>
        <p:spPr>
          <a:xfrm>
            <a:off x="367852" y="3176688"/>
            <a:ext cx="4923105" cy="3152103"/>
          </a:xfrm>
          <a:prstGeom prst="roundRect">
            <a:avLst>
              <a:gd name="adj" fmla="val 3344"/>
            </a:avLst>
          </a:prstGeom>
          <a:solidFill>
            <a:schemeClr val="bg1"/>
          </a:solidFill>
          <a:ln>
            <a:noFill/>
          </a:ln>
          <a:effectLst>
            <a:outerShdw blurRad="88900" dist="25400" dir="5400000" algn="ctr" rotWithShape="0">
              <a:srgbClr val="000000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FB44FE4-2ACB-4CB8-8839-03B78E2EE4E0}"/>
              </a:ext>
            </a:extLst>
          </p:cNvPr>
          <p:cNvSpPr/>
          <p:nvPr/>
        </p:nvSpPr>
        <p:spPr>
          <a:xfrm>
            <a:off x="5508202" y="3176688"/>
            <a:ext cx="3375559" cy="3152103"/>
          </a:xfrm>
          <a:prstGeom prst="roundRect">
            <a:avLst>
              <a:gd name="adj" fmla="val 4384"/>
            </a:avLst>
          </a:prstGeom>
          <a:solidFill>
            <a:schemeClr val="bg1"/>
          </a:solidFill>
          <a:ln>
            <a:noFill/>
          </a:ln>
          <a:effectLst>
            <a:outerShdw blurRad="88900" dist="25400" dir="5400000" algn="ctr" rotWithShape="0">
              <a:srgbClr val="000000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4636DAC-BACB-4EF2-8CD6-0236A8585375}"/>
              </a:ext>
            </a:extLst>
          </p:cNvPr>
          <p:cNvSpPr/>
          <p:nvPr/>
        </p:nvSpPr>
        <p:spPr>
          <a:xfrm>
            <a:off x="9084503" y="3176688"/>
            <a:ext cx="2705410" cy="3152103"/>
          </a:xfrm>
          <a:prstGeom prst="roundRect">
            <a:avLst>
              <a:gd name="adj" fmla="val 4488"/>
            </a:avLst>
          </a:prstGeom>
          <a:solidFill>
            <a:schemeClr val="bg1"/>
          </a:solidFill>
          <a:ln>
            <a:noFill/>
          </a:ln>
          <a:effectLst>
            <a:outerShdw blurRad="88900" dist="25400" dir="5400000" algn="ctr" rotWithShape="0">
              <a:srgbClr val="000000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7205E2-19D1-486E-97B6-C9AE8C409D8E}"/>
              </a:ext>
            </a:extLst>
          </p:cNvPr>
          <p:cNvSpPr txBox="1"/>
          <p:nvPr/>
        </p:nvSpPr>
        <p:spPr>
          <a:xfrm>
            <a:off x="8321040" y="1051321"/>
            <a:ext cx="2346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Montserrat Medium" panose="020B0604020202020204" charset="0"/>
              </a:rPr>
              <a:t>YouTube</a:t>
            </a:r>
            <a:r>
              <a:rPr lang="en-US" sz="1100" dirty="0">
                <a:solidFill>
                  <a:schemeClr val="bg1"/>
                </a:solidFill>
                <a:latin typeface="Montserrat Medium" panose="020B0604020202020204" charset="0"/>
              </a:rPr>
              <a:t> Subscribes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F73A2AD-F21C-4BF9-AD92-5DF6958A0F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020593"/>
              </p:ext>
            </p:extLst>
          </p:nvPr>
        </p:nvGraphicFramePr>
        <p:xfrm>
          <a:off x="486635" y="1295505"/>
          <a:ext cx="3469640" cy="1552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ECEF711-4811-4D82-9BFC-DA33BB4B8566}"/>
              </a:ext>
            </a:extLst>
          </p:cNvPr>
          <p:cNvSpPr txBox="1"/>
          <p:nvPr/>
        </p:nvSpPr>
        <p:spPr>
          <a:xfrm>
            <a:off x="568583" y="1051321"/>
            <a:ext cx="2346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Montserrat Medium" panose="020B0604020202020204" charset="0"/>
              </a:rPr>
              <a:t>Facebook</a:t>
            </a:r>
            <a:r>
              <a:rPr lang="en-US" sz="1100" dirty="0">
                <a:solidFill>
                  <a:schemeClr val="bg1"/>
                </a:solidFill>
                <a:latin typeface="Montserrat Medium" panose="020B0604020202020204" charset="0"/>
              </a:rPr>
              <a:t> Likes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B43D28-C5A0-48E3-8DF0-AD39B9C14F33}"/>
              </a:ext>
            </a:extLst>
          </p:cNvPr>
          <p:cNvSpPr txBox="1"/>
          <p:nvPr/>
        </p:nvSpPr>
        <p:spPr>
          <a:xfrm>
            <a:off x="4446493" y="1051321"/>
            <a:ext cx="2346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Montserrat Medium" panose="020B0604020202020204" charset="0"/>
              </a:rPr>
              <a:t>Twitter</a:t>
            </a:r>
            <a:r>
              <a:rPr lang="en-US" sz="1100" dirty="0">
                <a:solidFill>
                  <a:schemeClr val="bg1"/>
                </a:solidFill>
                <a:latin typeface="Montserrat Medium" panose="020B0604020202020204" charset="0"/>
              </a:rPr>
              <a:t> Followers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F6429C-07E0-47CF-A2F9-2BB61100B328}"/>
              </a:ext>
            </a:extLst>
          </p:cNvPr>
          <p:cNvSpPr txBox="1"/>
          <p:nvPr/>
        </p:nvSpPr>
        <p:spPr>
          <a:xfrm>
            <a:off x="9275238" y="3383280"/>
            <a:ext cx="1886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>
                    <a:alpha val="70000"/>
                  </a:schemeClr>
                </a:solidFill>
                <a:effectLst/>
                <a:latin typeface="Montserrat" panose="00000500000000000000" pitchFamily="2" charset="0"/>
              </a:rPr>
              <a:t>Top Likes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27E7F5-14D3-4E8E-8AAA-C7781C16CC6F}"/>
              </a:ext>
            </a:extLst>
          </p:cNvPr>
          <p:cNvSpPr txBox="1"/>
          <p:nvPr/>
        </p:nvSpPr>
        <p:spPr>
          <a:xfrm>
            <a:off x="5603922" y="3398197"/>
            <a:ext cx="1886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>
                    <a:alpha val="70000"/>
                  </a:schemeClr>
                </a:solidFill>
                <a:latin typeface="Montserrat" panose="00000500000000000000" pitchFamily="2" charset="0"/>
              </a:rPr>
              <a:t>Chart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1DCCDD2-2FF1-4A69-839F-8ABE228C840E}"/>
              </a:ext>
            </a:extLst>
          </p:cNvPr>
          <p:cNvCxnSpPr>
            <a:cxnSpLocks/>
          </p:cNvCxnSpPr>
          <p:nvPr/>
        </p:nvCxnSpPr>
        <p:spPr>
          <a:xfrm>
            <a:off x="367853" y="3636242"/>
            <a:ext cx="4923104" cy="0"/>
          </a:xfrm>
          <a:prstGeom prst="line">
            <a:avLst/>
          </a:prstGeom>
          <a:ln>
            <a:solidFill>
              <a:schemeClr val="tx2">
                <a:alpha val="20000"/>
              </a:schemeClr>
            </a:solidFill>
          </a:ln>
          <a:effectLst>
            <a:outerShdw blurRad="88900" dist="38100" dir="5400000" algn="t" rotWithShape="0">
              <a:prstClr val="black">
                <a:alpha val="41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02747FA-FD9D-42E9-B454-5EC590BC7345}"/>
              </a:ext>
            </a:extLst>
          </p:cNvPr>
          <p:cNvGrpSpPr/>
          <p:nvPr/>
        </p:nvGrpSpPr>
        <p:grpSpPr>
          <a:xfrm>
            <a:off x="609775" y="3301275"/>
            <a:ext cx="2011292" cy="276999"/>
            <a:chOff x="713915" y="3330993"/>
            <a:chExt cx="2011292" cy="27699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9FF9737-CB64-45A1-A55D-DFAEE6D3B28A}"/>
                </a:ext>
              </a:extLst>
            </p:cNvPr>
            <p:cNvSpPr txBox="1"/>
            <p:nvPr/>
          </p:nvSpPr>
          <p:spPr>
            <a:xfrm>
              <a:off x="839158" y="3330993"/>
              <a:ext cx="18860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Montserrat Medium" panose="020B0604020202020204" charset="0"/>
                </a:rPr>
                <a:t>Most Visited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91AAABC-3432-40D8-8077-09AE81BD0FF9}"/>
                </a:ext>
              </a:extLst>
            </p:cNvPr>
            <p:cNvSpPr/>
            <p:nvPr/>
          </p:nvSpPr>
          <p:spPr>
            <a:xfrm>
              <a:off x="713915" y="3428980"/>
              <a:ext cx="82846" cy="77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glow rad="25400">
                <a:schemeClr val="accent2">
                  <a:alpha val="3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DD8573A-A7CF-4A8C-824B-E731EDA52416}"/>
              </a:ext>
            </a:extLst>
          </p:cNvPr>
          <p:cNvSpPr txBox="1"/>
          <p:nvPr/>
        </p:nvSpPr>
        <p:spPr>
          <a:xfrm>
            <a:off x="433893" y="3812353"/>
            <a:ext cx="12933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alpha val="80000"/>
                  </a:schemeClr>
                </a:solidFill>
                <a:latin typeface="Montserrat Medium" pitchFamily="2" charset="77"/>
              </a:rPr>
              <a:t>Name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3B2ECF7-E4AD-48AB-AA6E-87760BB0A4A7}"/>
              </a:ext>
            </a:extLst>
          </p:cNvPr>
          <p:cNvSpPr txBox="1"/>
          <p:nvPr/>
        </p:nvSpPr>
        <p:spPr>
          <a:xfrm>
            <a:off x="9800591" y="3928938"/>
            <a:ext cx="1055369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 dirty="0">
                <a:solidFill>
                  <a:schemeClr val="tx2">
                    <a:alpha val="70000"/>
                  </a:schemeClr>
                </a:solidFill>
                <a:latin typeface="Montserrat Light" panose="00000400000000000000" pitchFamily="2" charset="0"/>
              </a:rPr>
              <a:t>Jonathan George</a:t>
            </a:r>
            <a:endParaRPr lang="en-US" sz="900" dirty="0">
              <a:solidFill>
                <a:schemeClr val="tx2">
                  <a:alpha val="70000"/>
                </a:schemeClr>
              </a:solidFill>
              <a:effectLst/>
              <a:latin typeface="Montserrat Light" panose="000004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15D31A-1AC3-4141-AD1F-FA1F1A90B201}"/>
              </a:ext>
            </a:extLst>
          </p:cNvPr>
          <p:cNvSpPr txBox="1"/>
          <p:nvPr/>
        </p:nvSpPr>
        <p:spPr>
          <a:xfrm>
            <a:off x="9800591" y="4555381"/>
            <a:ext cx="1055369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 dirty="0">
                <a:solidFill>
                  <a:schemeClr val="tx2">
                    <a:alpha val="70000"/>
                  </a:schemeClr>
                </a:solidFill>
                <a:latin typeface="Montserrat Light" panose="00000400000000000000" pitchFamily="2" charset="0"/>
              </a:rPr>
              <a:t>Robert Thomas</a:t>
            </a:r>
            <a:endParaRPr lang="en-US" sz="900" dirty="0">
              <a:solidFill>
                <a:schemeClr val="tx2">
                  <a:alpha val="70000"/>
                </a:schemeClr>
              </a:solidFill>
              <a:effectLst/>
              <a:latin typeface="Montserrat Light" panose="000004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0660AC6-3F0B-422E-B3A4-F31E71DF36D8}"/>
              </a:ext>
            </a:extLst>
          </p:cNvPr>
          <p:cNvSpPr txBox="1"/>
          <p:nvPr/>
        </p:nvSpPr>
        <p:spPr>
          <a:xfrm>
            <a:off x="9800591" y="5181824"/>
            <a:ext cx="1055369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 dirty="0">
                <a:solidFill>
                  <a:schemeClr val="tx2">
                    <a:alpha val="70000"/>
                  </a:schemeClr>
                </a:solidFill>
                <a:latin typeface="Montserrat Light" panose="00000400000000000000" pitchFamily="2" charset="0"/>
              </a:rPr>
              <a:t>Maya Kevin</a:t>
            </a:r>
            <a:endParaRPr lang="en-US" sz="900" dirty="0">
              <a:solidFill>
                <a:schemeClr val="tx2">
                  <a:alpha val="70000"/>
                </a:schemeClr>
              </a:solidFill>
              <a:effectLst/>
              <a:latin typeface="Montserrat Light" panose="000004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B8DF168-B0F0-4EBB-BBDC-FF48FA21F3DE}"/>
              </a:ext>
            </a:extLst>
          </p:cNvPr>
          <p:cNvSpPr txBox="1"/>
          <p:nvPr/>
        </p:nvSpPr>
        <p:spPr>
          <a:xfrm>
            <a:off x="9800591" y="5808268"/>
            <a:ext cx="1055369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 dirty="0">
                <a:solidFill>
                  <a:schemeClr val="tx2">
                    <a:alpha val="70000"/>
                  </a:schemeClr>
                </a:solidFill>
                <a:latin typeface="Montserrat Light" panose="00000400000000000000" pitchFamily="2" charset="0"/>
              </a:rPr>
              <a:t>Stella Nicolas</a:t>
            </a:r>
            <a:endParaRPr lang="en-US" sz="900" dirty="0">
              <a:solidFill>
                <a:schemeClr val="tx2">
                  <a:alpha val="70000"/>
                </a:schemeClr>
              </a:solidFill>
              <a:effectLst/>
              <a:latin typeface="Montserrat Light" panose="000004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49D9C30-CAD9-408A-955D-42F8F921FAA6}"/>
              </a:ext>
            </a:extLst>
          </p:cNvPr>
          <p:cNvSpPr txBox="1"/>
          <p:nvPr/>
        </p:nvSpPr>
        <p:spPr>
          <a:xfrm>
            <a:off x="11295126" y="3928938"/>
            <a:ext cx="242947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900" dirty="0">
                <a:solidFill>
                  <a:schemeClr val="tx2">
                    <a:alpha val="70000"/>
                  </a:schemeClr>
                </a:solidFill>
                <a:latin typeface="Montserrat Light" panose="00000400000000000000" pitchFamily="2" charset="0"/>
              </a:rPr>
              <a:t>56</a:t>
            </a:r>
            <a:endParaRPr lang="en-US" sz="900" dirty="0">
              <a:solidFill>
                <a:schemeClr val="tx2">
                  <a:alpha val="70000"/>
                </a:schemeClr>
              </a:solidFill>
              <a:effectLst/>
              <a:latin typeface="Montserrat Light" panose="000004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1D40E5B-81D3-499A-B3EA-BEF07013AC4B}"/>
              </a:ext>
            </a:extLst>
          </p:cNvPr>
          <p:cNvSpPr txBox="1"/>
          <p:nvPr/>
        </p:nvSpPr>
        <p:spPr>
          <a:xfrm>
            <a:off x="11295126" y="4555381"/>
            <a:ext cx="242947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900" dirty="0">
                <a:solidFill>
                  <a:schemeClr val="tx2">
                    <a:alpha val="70000"/>
                  </a:schemeClr>
                </a:solidFill>
                <a:latin typeface="Montserrat Light" panose="00000400000000000000" pitchFamily="2" charset="0"/>
              </a:rPr>
              <a:t>67</a:t>
            </a:r>
            <a:endParaRPr lang="en-US" sz="900" dirty="0">
              <a:solidFill>
                <a:schemeClr val="tx2">
                  <a:alpha val="70000"/>
                </a:schemeClr>
              </a:solidFill>
              <a:effectLst/>
              <a:latin typeface="Montserrat Light" panose="000004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5732B4A-66AD-4659-BABC-EC9205C1867F}"/>
              </a:ext>
            </a:extLst>
          </p:cNvPr>
          <p:cNvSpPr txBox="1"/>
          <p:nvPr/>
        </p:nvSpPr>
        <p:spPr>
          <a:xfrm>
            <a:off x="11295126" y="5181824"/>
            <a:ext cx="242947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900" dirty="0">
                <a:solidFill>
                  <a:schemeClr val="tx2">
                    <a:alpha val="70000"/>
                  </a:schemeClr>
                </a:solidFill>
                <a:latin typeface="Montserrat Light" panose="00000400000000000000" pitchFamily="2" charset="0"/>
              </a:rPr>
              <a:t>73</a:t>
            </a:r>
            <a:endParaRPr lang="en-US" sz="900" dirty="0">
              <a:solidFill>
                <a:schemeClr val="tx2">
                  <a:alpha val="70000"/>
                </a:schemeClr>
              </a:solidFill>
              <a:effectLst/>
              <a:latin typeface="Montserrat Light" panose="000004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B856A3C-88C7-4878-9FA3-E66954BEEF27}"/>
              </a:ext>
            </a:extLst>
          </p:cNvPr>
          <p:cNvSpPr txBox="1"/>
          <p:nvPr/>
        </p:nvSpPr>
        <p:spPr>
          <a:xfrm>
            <a:off x="11295126" y="5808268"/>
            <a:ext cx="242947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900" dirty="0">
                <a:solidFill>
                  <a:schemeClr val="tx2">
                    <a:alpha val="70000"/>
                  </a:schemeClr>
                </a:solidFill>
                <a:latin typeface="Montserrat Light" panose="00000400000000000000" pitchFamily="2" charset="0"/>
              </a:rPr>
              <a:t>36</a:t>
            </a:r>
            <a:endParaRPr lang="en-US" sz="900" dirty="0">
              <a:solidFill>
                <a:schemeClr val="tx2">
                  <a:alpha val="70000"/>
                </a:schemeClr>
              </a:solidFill>
              <a:effectLst/>
              <a:latin typeface="Montserrat Light" panose="00000400000000000000" pitchFamily="2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66909B9-E179-4459-B5C4-7486DB8C6211}"/>
              </a:ext>
            </a:extLst>
          </p:cNvPr>
          <p:cNvGrpSpPr/>
          <p:nvPr/>
        </p:nvGrpSpPr>
        <p:grpSpPr>
          <a:xfrm>
            <a:off x="6451574" y="3962392"/>
            <a:ext cx="1498608" cy="1498608"/>
            <a:chOff x="6089913" y="3835122"/>
            <a:chExt cx="1731417" cy="1731416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29B5D96-A913-4F86-B83C-B62B9439A8C1}"/>
                </a:ext>
              </a:extLst>
            </p:cNvPr>
            <p:cNvSpPr/>
            <p:nvPr/>
          </p:nvSpPr>
          <p:spPr>
            <a:xfrm>
              <a:off x="6090629" y="3835838"/>
              <a:ext cx="1729985" cy="1729985"/>
            </a:xfrm>
            <a:prstGeom prst="ellipse">
              <a:avLst/>
            </a:prstGeom>
            <a:noFill/>
            <a:ln w="127000">
              <a:solidFill>
                <a:schemeClr val="tx2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Arc 31">
              <a:extLst>
                <a:ext uri="{FF2B5EF4-FFF2-40B4-BE49-F238E27FC236}">
                  <a16:creationId xmlns:a16="http://schemas.microsoft.com/office/drawing/2014/main" id="{E0328ED2-97B7-4458-AA41-65E8DA16C3F3}"/>
                </a:ext>
              </a:extLst>
            </p:cNvPr>
            <p:cNvSpPr/>
            <p:nvPr/>
          </p:nvSpPr>
          <p:spPr>
            <a:xfrm>
              <a:off x="6089914" y="3835122"/>
              <a:ext cx="1731416" cy="1731416"/>
            </a:xfrm>
            <a:prstGeom prst="arc">
              <a:avLst>
                <a:gd name="adj1" fmla="val 4891564"/>
                <a:gd name="adj2" fmla="val 12173756"/>
              </a:avLst>
            </a:prstGeom>
            <a:ln w="200025" cap="rnd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Arc 32">
              <a:extLst>
                <a:ext uri="{FF2B5EF4-FFF2-40B4-BE49-F238E27FC236}">
                  <a16:creationId xmlns:a16="http://schemas.microsoft.com/office/drawing/2014/main" id="{0AD80643-7C03-48CD-A283-44F6A5771351}"/>
                </a:ext>
              </a:extLst>
            </p:cNvPr>
            <p:cNvSpPr/>
            <p:nvPr/>
          </p:nvSpPr>
          <p:spPr>
            <a:xfrm>
              <a:off x="6089913" y="3835122"/>
              <a:ext cx="1731416" cy="1731416"/>
            </a:xfrm>
            <a:prstGeom prst="arc">
              <a:avLst>
                <a:gd name="adj1" fmla="val 11969231"/>
                <a:gd name="adj2" fmla="val 18799279"/>
              </a:avLst>
            </a:prstGeom>
            <a:ln w="200025" cap="rnd">
              <a:solidFill>
                <a:schemeClr val="accent5"/>
              </a:solidFill>
            </a:ln>
            <a:effectLst>
              <a:outerShdw blurRad="63500" sx="92000" sy="92000" algn="ctr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14D9727F-72E8-42B6-9BF0-A75FB4F77D01}"/>
              </a:ext>
            </a:extLst>
          </p:cNvPr>
          <p:cNvSpPr txBox="1"/>
          <p:nvPr/>
        </p:nvSpPr>
        <p:spPr>
          <a:xfrm>
            <a:off x="6612372" y="4521652"/>
            <a:ext cx="1177017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800" dirty="0">
                <a:solidFill>
                  <a:schemeClr val="tx2">
                    <a:alpha val="70000"/>
                  </a:schemeClr>
                </a:solidFill>
                <a:latin typeface="Montserrat Medium" panose="00000600000000000000" pitchFamily="2" charset="0"/>
              </a:rPr>
              <a:t>%56</a:t>
            </a:r>
            <a:endParaRPr lang="en-US" sz="2800" dirty="0">
              <a:solidFill>
                <a:schemeClr val="tx2">
                  <a:alpha val="70000"/>
                </a:schemeClr>
              </a:solidFill>
              <a:effectLst/>
              <a:latin typeface="Montserrat Medium" panose="00000600000000000000" pitchFamily="2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BF4BBA0-410E-483D-9459-A85E4588A137}"/>
              </a:ext>
            </a:extLst>
          </p:cNvPr>
          <p:cNvGrpSpPr/>
          <p:nvPr/>
        </p:nvGrpSpPr>
        <p:grpSpPr>
          <a:xfrm>
            <a:off x="5812044" y="5766683"/>
            <a:ext cx="2849155" cy="276999"/>
            <a:chOff x="5788751" y="5766683"/>
            <a:chExt cx="2849155" cy="276999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CBA43EA-AFD2-4DCF-9828-22CC35F29023}"/>
                </a:ext>
              </a:extLst>
            </p:cNvPr>
            <p:cNvGrpSpPr/>
            <p:nvPr/>
          </p:nvGrpSpPr>
          <p:grpSpPr>
            <a:xfrm>
              <a:off x="5788751" y="5766683"/>
              <a:ext cx="774849" cy="276999"/>
              <a:chOff x="4030932" y="3493692"/>
              <a:chExt cx="774849" cy="276999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2848C392-856E-40AB-A7AD-6389255C73D4}"/>
                  </a:ext>
                </a:extLst>
              </p:cNvPr>
              <p:cNvSpPr/>
              <p:nvPr/>
            </p:nvSpPr>
            <p:spPr>
              <a:xfrm>
                <a:off x="4030932" y="3560963"/>
                <a:ext cx="142460" cy="142460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chemeClr val="accent3"/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9E918D5-80E0-41A3-BF45-A7947324F8A5}"/>
                  </a:ext>
                </a:extLst>
              </p:cNvPr>
              <p:cNvSpPr txBox="1"/>
              <p:nvPr/>
            </p:nvSpPr>
            <p:spPr>
              <a:xfrm>
                <a:off x="4197889" y="3493692"/>
                <a:ext cx="60789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r>
                  <a:rPr lang="en-US" sz="900" dirty="0">
                    <a:solidFill>
                      <a:schemeClr val="tx2"/>
                    </a:solidFill>
                    <a:latin typeface="Montserrat" panose="02000505000000020004" pitchFamily="2" charset="0"/>
                  </a:rPr>
                  <a:t>2019 Followers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89A112B1-4DE9-43F4-AAE3-DC4F3923381F}"/>
                </a:ext>
              </a:extLst>
            </p:cNvPr>
            <p:cNvGrpSpPr/>
            <p:nvPr/>
          </p:nvGrpSpPr>
          <p:grpSpPr>
            <a:xfrm>
              <a:off x="6725505" y="5766683"/>
              <a:ext cx="814718" cy="276999"/>
              <a:chOff x="5271468" y="3484790"/>
              <a:chExt cx="814718" cy="276999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F5A9FF2A-1E34-4A24-BE60-6CD99ACD272F}"/>
                  </a:ext>
                </a:extLst>
              </p:cNvPr>
              <p:cNvSpPr/>
              <p:nvPr/>
            </p:nvSpPr>
            <p:spPr>
              <a:xfrm>
                <a:off x="5271468" y="3552061"/>
                <a:ext cx="142460" cy="142460"/>
              </a:xfrm>
              <a:prstGeom prst="ellipse">
                <a:avLst/>
              </a:pr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E2C665D-7FED-4452-9488-845C43426CF8}"/>
                  </a:ext>
                </a:extLst>
              </p:cNvPr>
              <p:cNvSpPr txBox="1"/>
              <p:nvPr/>
            </p:nvSpPr>
            <p:spPr>
              <a:xfrm>
                <a:off x="5449981" y="3484790"/>
                <a:ext cx="63620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r>
                  <a:rPr lang="en-US" sz="900" dirty="0">
                    <a:solidFill>
                      <a:schemeClr val="tx2"/>
                    </a:solidFill>
                    <a:latin typeface="Montserrat" panose="02000505000000020004" pitchFamily="2" charset="0"/>
                  </a:rPr>
                  <a:t>Current Followers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3919388D-A103-42C1-AEEB-AE8E1448FA4A}"/>
                </a:ext>
              </a:extLst>
            </p:cNvPr>
            <p:cNvGrpSpPr/>
            <p:nvPr/>
          </p:nvGrpSpPr>
          <p:grpSpPr>
            <a:xfrm>
              <a:off x="7540223" y="5766683"/>
              <a:ext cx="1097683" cy="276999"/>
              <a:chOff x="4801060" y="3489241"/>
              <a:chExt cx="1097683" cy="276999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A6ADCA1F-9564-46F2-9AD6-6BFC3FC1DA89}"/>
                  </a:ext>
                </a:extLst>
              </p:cNvPr>
              <p:cNvSpPr/>
              <p:nvPr/>
            </p:nvSpPr>
            <p:spPr>
              <a:xfrm>
                <a:off x="4801060" y="3556512"/>
                <a:ext cx="142460" cy="142460"/>
              </a:xfrm>
              <a:prstGeom prst="ellipse">
                <a:avLst/>
              </a:prstGeom>
              <a:solidFill>
                <a:schemeClr val="tx2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C83CDF2-22BC-40D0-A26A-6FEC51373BF7}"/>
                  </a:ext>
                </a:extLst>
              </p:cNvPr>
              <p:cNvSpPr txBox="1"/>
              <p:nvPr/>
            </p:nvSpPr>
            <p:spPr>
              <a:xfrm>
                <a:off x="4990895" y="3489241"/>
                <a:ext cx="90784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r>
                  <a:rPr lang="en-US" sz="900" dirty="0">
                    <a:solidFill>
                      <a:schemeClr val="tx2"/>
                    </a:solidFill>
                    <a:latin typeface="Montserrat" panose="02000505000000020004" pitchFamily="2" charset="0"/>
                  </a:rPr>
                  <a:t>Target Followers</a:t>
                </a:r>
              </a:p>
            </p:txBody>
          </p:sp>
        </p:grp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EEA4D9BC-B94E-49C7-AECF-9FA0942DAEE6}"/>
              </a:ext>
            </a:extLst>
          </p:cNvPr>
          <p:cNvSpPr txBox="1"/>
          <p:nvPr/>
        </p:nvSpPr>
        <p:spPr>
          <a:xfrm>
            <a:off x="1601071" y="3812353"/>
            <a:ext cx="12933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alpha val="80000"/>
                  </a:schemeClr>
                </a:solidFill>
                <a:latin typeface="Montserrat Medium" pitchFamily="2" charset="77"/>
              </a:rPr>
              <a:t>Visitor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F5E1E08-D802-46EE-8AD9-D18C6569B8AB}"/>
              </a:ext>
            </a:extLst>
          </p:cNvPr>
          <p:cNvSpPr txBox="1"/>
          <p:nvPr/>
        </p:nvSpPr>
        <p:spPr>
          <a:xfrm>
            <a:off x="2768249" y="3812353"/>
            <a:ext cx="12933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alpha val="80000"/>
                  </a:schemeClr>
                </a:solidFill>
                <a:latin typeface="Montserrat Medium" pitchFamily="2" charset="77"/>
              </a:rPr>
              <a:t>Unique Visitor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45EBA8A-619B-4BE6-BD04-CE0F580FC382}"/>
              </a:ext>
            </a:extLst>
          </p:cNvPr>
          <p:cNvSpPr txBox="1"/>
          <p:nvPr/>
        </p:nvSpPr>
        <p:spPr>
          <a:xfrm>
            <a:off x="3935428" y="3812353"/>
            <a:ext cx="12933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alpha val="80000"/>
                  </a:schemeClr>
                </a:solidFill>
                <a:latin typeface="Montserrat Medium" pitchFamily="2" charset="77"/>
              </a:rPr>
              <a:t>Bounce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B0AB9CC-93DB-4FA2-97A6-5AFED2E676D2}"/>
              </a:ext>
            </a:extLst>
          </p:cNvPr>
          <p:cNvGrpSpPr/>
          <p:nvPr/>
        </p:nvGrpSpPr>
        <p:grpSpPr>
          <a:xfrm>
            <a:off x="425975" y="4214282"/>
            <a:ext cx="4794843" cy="261610"/>
            <a:chOff x="441215" y="4214282"/>
            <a:chExt cx="4794843" cy="261610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CE1029D-33C3-40EC-9F15-ED7FDA5C231A}"/>
                </a:ext>
              </a:extLst>
            </p:cNvPr>
            <p:cNvSpPr txBox="1"/>
            <p:nvPr/>
          </p:nvSpPr>
          <p:spPr>
            <a:xfrm>
              <a:off x="441215" y="4214282"/>
              <a:ext cx="12933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tx2">
                      <a:alpha val="50000"/>
                    </a:schemeClr>
                  </a:solidFill>
                  <a:latin typeface="Montserrat Light" panose="020B0604020202020204" charset="0"/>
                </a:rPr>
                <a:t>perspiciatis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482AA4E-1FA7-45D0-8C8D-17A375740F2C}"/>
                </a:ext>
              </a:extLst>
            </p:cNvPr>
            <p:cNvSpPr txBox="1"/>
            <p:nvPr/>
          </p:nvSpPr>
          <p:spPr>
            <a:xfrm>
              <a:off x="1608393" y="4214282"/>
              <a:ext cx="12933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tx2">
                      <a:alpha val="50000"/>
                    </a:schemeClr>
                  </a:solidFill>
                  <a:latin typeface="Montserrat Light" panose="020B0604020202020204" charset="0"/>
                </a:rPr>
                <a:t>5,686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0926321-3926-46BD-89BA-7CDBDBB64E37}"/>
                </a:ext>
              </a:extLst>
            </p:cNvPr>
            <p:cNvSpPr txBox="1"/>
            <p:nvPr/>
          </p:nvSpPr>
          <p:spPr>
            <a:xfrm>
              <a:off x="2775571" y="4214282"/>
              <a:ext cx="12933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tx2">
                      <a:alpha val="50000"/>
                    </a:schemeClr>
                  </a:solidFill>
                  <a:latin typeface="Montserrat Light" panose="020B0604020202020204" charset="0"/>
                </a:rPr>
                <a:t>2,235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74479C1-B787-42CB-B89B-DF25634C1C5A}"/>
                </a:ext>
              </a:extLst>
            </p:cNvPr>
            <p:cNvSpPr txBox="1"/>
            <p:nvPr/>
          </p:nvSpPr>
          <p:spPr>
            <a:xfrm>
              <a:off x="3942750" y="4214282"/>
              <a:ext cx="12933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tx2">
                      <a:alpha val="50000"/>
                    </a:schemeClr>
                  </a:solidFill>
                  <a:latin typeface="Montserrat Light" panose="020B0604020202020204" charset="0"/>
                </a:rPr>
                <a:t>81.65%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015B11A-F425-470D-B2A0-CF693A0374D1}"/>
              </a:ext>
            </a:extLst>
          </p:cNvPr>
          <p:cNvGrpSpPr/>
          <p:nvPr/>
        </p:nvGrpSpPr>
        <p:grpSpPr>
          <a:xfrm>
            <a:off x="425975" y="4753620"/>
            <a:ext cx="4794843" cy="261610"/>
            <a:chOff x="441215" y="4707900"/>
            <a:chExt cx="4794843" cy="26161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201B5AD-4D2E-433F-B49E-EC6ABAC40158}"/>
                </a:ext>
              </a:extLst>
            </p:cNvPr>
            <p:cNvSpPr txBox="1"/>
            <p:nvPr/>
          </p:nvSpPr>
          <p:spPr>
            <a:xfrm>
              <a:off x="441215" y="4707900"/>
              <a:ext cx="12933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tx2">
                      <a:alpha val="50000"/>
                    </a:schemeClr>
                  </a:solidFill>
                  <a:latin typeface="Montserrat Light" panose="020B0604020202020204" charset="0"/>
                </a:rPr>
                <a:t>voluptatem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9CA43EC-3F6D-45CD-94C5-A35C3574CDE2}"/>
                </a:ext>
              </a:extLst>
            </p:cNvPr>
            <p:cNvSpPr txBox="1"/>
            <p:nvPr/>
          </p:nvSpPr>
          <p:spPr>
            <a:xfrm>
              <a:off x="1608393" y="4707900"/>
              <a:ext cx="12933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tx2">
                      <a:alpha val="50000"/>
                    </a:schemeClr>
                  </a:solidFill>
                  <a:latin typeface="Montserrat Light" panose="020B0604020202020204" charset="0"/>
                </a:rPr>
                <a:t>6,235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E3BA306-FA27-4C38-AF01-47F8BE9333F4}"/>
                </a:ext>
              </a:extLst>
            </p:cNvPr>
            <p:cNvSpPr txBox="1"/>
            <p:nvPr/>
          </p:nvSpPr>
          <p:spPr>
            <a:xfrm>
              <a:off x="2775571" y="4707900"/>
              <a:ext cx="12933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tx2">
                      <a:alpha val="50000"/>
                    </a:schemeClr>
                  </a:solidFill>
                  <a:latin typeface="Montserrat Light" panose="020B0604020202020204" charset="0"/>
                </a:rPr>
                <a:t>4,235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A56C23B-847E-475D-ABA1-2EC72A7E461C}"/>
                </a:ext>
              </a:extLst>
            </p:cNvPr>
            <p:cNvSpPr txBox="1"/>
            <p:nvPr/>
          </p:nvSpPr>
          <p:spPr>
            <a:xfrm>
              <a:off x="3942750" y="4707900"/>
              <a:ext cx="12933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tx2">
                      <a:alpha val="50000"/>
                    </a:schemeClr>
                  </a:solidFill>
                  <a:latin typeface="Montserrat Light" panose="020B0604020202020204" charset="0"/>
                </a:rPr>
                <a:t>75,5%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9EC9295-B5CF-42A6-A0C4-D87D03E07560}"/>
              </a:ext>
            </a:extLst>
          </p:cNvPr>
          <p:cNvGrpSpPr/>
          <p:nvPr/>
        </p:nvGrpSpPr>
        <p:grpSpPr>
          <a:xfrm>
            <a:off x="425975" y="5292958"/>
            <a:ext cx="4794843" cy="261610"/>
            <a:chOff x="441215" y="5201518"/>
            <a:chExt cx="4794843" cy="261610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BBDCA21-5D31-41E2-BC78-39E2F24F68A5}"/>
                </a:ext>
              </a:extLst>
            </p:cNvPr>
            <p:cNvSpPr txBox="1"/>
            <p:nvPr/>
          </p:nvSpPr>
          <p:spPr>
            <a:xfrm>
              <a:off x="441215" y="5201518"/>
              <a:ext cx="12933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tx2">
                      <a:alpha val="50000"/>
                    </a:schemeClr>
                  </a:solidFill>
                  <a:latin typeface="Montserrat Light" panose="020B0604020202020204" charset="0"/>
                </a:rPr>
                <a:t>voluptatem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B8B73D3-70CB-4FC8-9D91-BB32FF320E08}"/>
                </a:ext>
              </a:extLst>
            </p:cNvPr>
            <p:cNvSpPr txBox="1"/>
            <p:nvPr/>
          </p:nvSpPr>
          <p:spPr>
            <a:xfrm>
              <a:off x="1608393" y="5201518"/>
              <a:ext cx="12933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tx2">
                      <a:alpha val="50000"/>
                    </a:schemeClr>
                  </a:solidFill>
                  <a:latin typeface="Montserrat Light" panose="020B0604020202020204" charset="0"/>
                </a:rPr>
                <a:t>6,458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214F28C-C8FF-4FA3-AE66-AE3BB3D413A2}"/>
                </a:ext>
              </a:extLst>
            </p:cNvPr>
            <p:cNvSpPr txBox="1"/>
            <p:nvPr/>
          </p:nvSpPr>
          <p:spPr>
            <a:xfrm>
              <a:off x="2775571" y="5201518"/>
              <a:ext cx="12933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tx2">
                      <a:alpha val="50000"/>
                    </a:schemeClr>
                  </a:solidFill>
                  <a:latin typeface="Montserrat Light" panose="020B0604020202020204" charset="0"/>
                </a:rPr>
                <a:t>965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D1F9D3A-79AC-4E1D-8F06-A7BD9F1529C0}"/>
                </a:ext>
              </a:extLst>
            </p:cNvPr>
            <p:cNvSpPr txBox="1"/>
            <p:nvPr/>
          </p:nvSpPr>
          <p:spPr>
            <a:xfrm>
              <a:off x="3942750" y="5201518"/>
              <a:ext cx="12933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tx2">
                      <a:alpha val="50000"/>
                    </a:schemeClr>
                  </a:solidFill>
                  <a:latin typeface="Montserrat Light" panose="020B0604020202020204" charset="0"/>
                </a:rPr>
                <a:t>67,6%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F6AD961-2CF5-44A3-BDE1-98799F360E1B}"/>
              </a:ext>
            </a:extLst>
          </p:cNvPr>
          <p:cNvGrpSpPr/>
          <p:nvPr/>
        </p:nvGrpSpPr>
        <p:grpSpPr>
          <a:xfrm>
            <a:off x="425975" y="5832295"/>
            <a:ext cx="4794843" cy="261610"/>
            <a:chOff x="441215" y="5695135"/>
            <a:chExt cx="4794843" cy="261610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56A3A73C-873F-4947-8C5A-476CDD6B5365}"/>
                </a:ext>
              </a:extLst>
            </p:cNvPr>
            <p:cNvSpPr txBox="1"/>
            <p:nvPr/>
          </p:nvSpPr>
          <p:spPr>
            <a:xfrm>
              <a:off x="441215" y="5695135"/>
              <a:ext cx="12933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tx2">
                      <a:alpha val="50000"/>
                    </a:schemeClr>
                  </a:solidFill>
                  <a:latin typeface="Montserrat Light" panose="020B0604020202020204" charset="0"/>
                </a:rPr>
                <a:t>reprehenderit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9C2B212-7ACE-4621-9EBD-584C70356BAF}"/>
                </a:ext>
              </a:extLst>
            </p:cNvPr>
            <p:cNvSpPr txBox="1"/>
            <p:nvPr/>
          </p:nvSpPr>
          <p:spPr>
            <a:xfrm>
              <a:off x="1608393" y="5695135"/>
              <a:ext cx="12933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tx2">
                      <a:alpha val="50000"/>
                    </a:schemeClr>
                  </a:solidFill>
                  <a:latin typeface="Montserrat Light" panose="020B0604020202020204" charset="0"/>
                </a:rPr>
                <a:t>9,456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0232BDE9-5A49-429B-A6FA-41E3D742D014}"/>
                </a:ext>
              </a:extLst>
            </p:cNvPr>
            <p:cNvSpPr txBox="1"/>
            <p:nvPr/>
          </p:nvSpPr>
          <p:spPr>
            <a:xfrm>
              <a:off x="2775571" y="5695135"/>
              <a:ext cx="12933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tx2">
                      <a:alpha val="50000"/>
                    </a:schemeClr>
                  </a:solidFill>
                  <a:latin typeface="Montserrat Light" panose="020B0604020202020204" charset="0"/>
                </a:rPr>
                <a:t>1,125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3D4ADD4-AD63-4441-9E35-81E715834DB1}"/>
                </a:ext>
              </a:extLst>
            </p:cNvPr>
            <p:cNvSpPr txBox="1"/>
            <p:nvPr/>
          </p:nvSpPr>
          <p:spPr>
            <a:xfrm>
              <a:off x="3942750" y="5695135"/>
              <a:ext cx="12933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tx2">
                      <a:alpha val="50000"/>
                    </a:schemeClr>
                  </a:solidFill>
                  <a:latin typeface="Montserrat Light" panose="020B0604020202020204" charset="0"/>
                </a:rPr>
                <a:t>56,6%</a:t>
              </a:r>
            </a:p>
          </p:txBody>
        </p:sp>
      </p:grpSp>
      <p:graphicFrame>
        <p:nvGraphicFramePr>
          <p:cNvPr id="72" name="Chart 71">
            <a:extLst>
              <a:ext uri="{FF2B5EF4-FFF2-40B4-BE49-F238E27FC236}">
                <a16:creationId xmlns:a16="http://schemas.microsoft.com/office/drawing/2014/main" id="{004ABCC9-832B-41F5-85B3-4C31E36BF2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2807263"/>
              </p:ext>
            </p:extLst>
          </p:nvPr>
        </p:nvGraphicFramePr>
        <p:xfrm>
          <a:off x="4351689" y="1295505"/>
          <a:ext cx="3469640" cy="1552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3" name="Chart 72">
            <a:extLst>
              <a:ext uri="{FF2B5EF4-FFF2-40B4-BE49-F238E27FC236}">
                <a16:creationId xmlns:a16="http://schemas.microsoft.com/office/drawing/2014/main" id="{E9C408D7-4F25-41C7-AC47-13F7F2E5CF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6323961"/>
              </p:ext>
            </p:extLst>
          </p:nvPr>
        </p:nvGraphicFramePr>
        <p:xfrm>
          <a:off x="8236478" y="1295505"/>
          <a:ext cx="3469640" cy="1552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8" name="TextBox 77">
            <a:extLst>
              <a:ext uri="{FF2B5EF4-FFF2-40B4-BE49-F238E27FC236}">
                <a16:creationId xmlns:a16="http://schemas.microsoft.com/office/drawing/2014/main" id="{872D5D09-13C3-4ED2-B3C1-E561F77CBF4C}"/>
              </a:ext>
            </a:extLst>
          </p:cNvPr>
          <p:cNvSpPr txBox="1"/>
          <p:nvPr/>
        </p:nvSpPr>
        <p:spPr>
          <a:xfrm>
            <a:off x="218285" y="6429449"/>
            <a:ext cx="1217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  <a:latin typeface="Montserrat" pitchFamily="2" charset="77"/>
              </a:rPr>
              <a:t>dummy data</a:t>
            </a:r>
            <a:endParaRPr lang="en-US" sz="1400" b="1" dirty="0">
              <a:solidFill>
                <a:schemeClr val="accent6"/>
              </a:solidFill>
              <a:latin typeface="Montserrat" pitchFamily="2" charset="77"/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6E568CF-78B6-4150-AB49-84720CAADFD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9" name="Picture Placeholder 68">
            <a:extLst>
              <a:ext uri="{FF2B5EF4-FFF2-40B4-BE49-F238E27FC236}">
                <a16:creationId xmlns:a16="http://schemas.microsoft.com/office/drawing/2014/main" id="{55F96593-F049-4461-85AB-CCDFFC34684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74" name="Picture Placeholder 73">
            <a:extLst>
              <a:ext uri="{FF2B5EF4-FFF2-40B4-BE49-F238E27FC236}">
                <a16:creationId xmlns:a16="http://schemas.microsoft.com/office/drawing/2014/main" id="{9E0D3660-09B4-487A-A9B1-F6770DA110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6" name="Picture Placeholder 75">
            <a:extLst>
              <a:ext uri="{FF2B5EF4-FFF2-40B4-BE49-F238E27FC236}">
                <a16:creationId xmlns:a16="http://schemas.microsoft.com/office/drawing/2014/main" id="{EC5DA699-E823-4FC8-B2FF-E2F5DEC3FA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091462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AF39E7-7947-4929-BA83-337D93DB6B7B}"/>
              </a:ext>
            </a:extLst>
          </p:cNvPr>
          <p:cNvSpPr txBox="1"/>
          <p:nvPr/>
        </p:nvSpPr>
        <p:spPr>
          <a:xfrm>
            <a:off x="2283922" y="172136"/>
            <a:ext cx="589487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 dirty="0">
                <a:solidFill>
                  <a:schemeClr val="tx2">
                    <a:alpha val="38000"/>
                  </a:schemeClr>
                </a:solidFill>
                <a:latin typeface="Montserrat" panose="020B0604020202020204" charset="0"/>
              </a:rPr>
              <a:t>Economic Shock: </a:t>
            </a:r>
            <a:r>
              <a:rPr lang="en-US" dirty="0">
                <a:solidFill>
                  <a:schemeClr val="tx2">
                    <a:alpha val="38000"/>
                  </a:schemeClr>
                </a:solidFill>
                <a:latin typeface="Montserrat" panose="020B0604020202020204" charset="0"/>
              </a:rPr>
              <a:t>3 Scenarios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871D1B-5835-4DAC-8E7E-9F362A4B59AA}"/>
              </a:ext>
            </a:extLst>
          </p:cNvPr>
          <p:cNvSpPr txBox="1"/>
          <p:nvPr/>
        </p:nvSpPr>
        <p:spPr>
          <a:xfrm>
            <a:off x="1179007" y="839591"/>
            <a:ext cx="9833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accent1">
                    <a:alpha val="59000"/>
                  </a:schemeClr>
                </a:solidFill>
              </a:defRPr>
            </a:lvl1pPr>
          </a:lstStyle>
          <a:p>
            <a:pPr algn="ctr"/>
            <a:r>
              <a:rPr lang="en-US" sz="1000" dirty="0">
                <a:solidFill>
                  <a:schemeClr val="tx2">
                    <a:alpha val="50000"/>
                  </a:schemeClr>
                </a:solidFill>
                <a:latin typeface="Montserrat Light" panose="020B0604020202020204" charset="0"/>
              </a:rPr>
              <a:t>A v-Shaped Scenario depicts a classic economic shock, where growth eventually rebounds. U-shaped scenario, there is some permanent loss of output after the initial shock. An L-shaped scenario signals real structural damage, with a significant impact on growth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2F6D256-0AF6-4F03-8AF5-02B0999D3CAB}"/>
              </a:ext>
            </a:extLst>
          </p:cNvPr>
          <p:cNvGrpSpPr/>
          <p:nvPr/>
        </p:nvGrpSpPr>
        <p:grpSpPr>
          <a:xfrm>
            <a:off x="437140" y="1526021"/>
            <a:ext cx="3599847" cy="4691861"/>
            <a:chOff x="546331" y="1442721"/>
            <a:chExt cx="4014094" cy="315778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A17E96DB-4F40-4735-B8C0-736CB134E9E9}"/>
                </a:ext>
              </a:extLst>
            </p:cNvPr>
            <p:cNvGrpSpPr/>
            <p:nvPr/>
          </p:nvGrpSpPr>
          <p:grpSpPr>
            <a:xfrm>
              <a:off x="546331" y="1442721"/>
              <a:ext cx="4014094" cy="1504942"/>
              <a:chOff x="546331" y="1442721"/>
              <a:chExt cx="5442989" cy="1504942"/>
            </a:xfrm>
          </p:grpSpPr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757C206E-C195-4F41-88C5-D361F9A9B582}"/>
                  </a:ext>
                </a:extLst>
              </p:cNvPr>
              <p:cNvSpPr/>
              <p:nvPr/>
            </p:nvSpPr>
            <p:spPr>
              <a:xfrm>
                <a:off x="546331" y="1442721"/>
                <a:ext cx="5442989" cy="1504942"/>
              </a:xfrm>
              <a:prstGeom prst="roundRect">
                <a:avLst>
                  <a:gd name="adj" fmla="val 373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12700" dir="5400000" algn="ctr" rotWithShape="0">
                  <a:srgbClr val="000104">
                    <a:alpha val="1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F3071A7-5CF2-417D-8197-2ADB5435E1DF}"/>
                  </a:ext>
                </a:extLst>
              </p:cNvPr>
              <p:cNvSpPr txBox="1"/>
              <p:nvPr/>
            </p:nvSpPr>
            <p:spPr>
              <a:xfrm>
                <a:off x="873753" y="1490841"/>
                <a:ext cx="2580645" cy="186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200" b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Montserrat Medium" panose="020B0604020202020204" charset="0"/>
                  </a:defRPr>
                </a:lvl1pPr>
              </a:lstStyle>
              <a:p>
                <a:r>
                  <a:rPr lang="en-US" dirty="0"/>
                  <a:t>“V” Scenario (Likely)</a:t>
                </a:r>
              </a:p>
            </p:txBody>
          </p:sp>
          <p:graphicFrame>
            <p:nvGraphicFramePr>
              <p:cNvPr id="13" name="Chart 12">
                <a:extLst>
                  <a:ext uri="{FF2B5EF4-FFF2-40B4-BE49-F238E27FC236}">
                    <a16:creationId xmlns:a16="http://schemas.microsoft.com/office/drawing/2014/main" id="{A029B26E-1A21-4602-8963-EBA6B29CE781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383966118"/>
                  </p:ext>
                </p:extLst>
              </p:nvPr>
            </p:nvGraphicFramePr>
            <p:xfrm>
              <a:off x="873753" y="1767840"/>
              <a:ext cx="4620267" cy="105460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373BF8C-8E1E-40E9-AA7C-874A17BE7337}"/>
                </a:ext>
              </a:extLst>
            </p:cNvPr>
            <p:cNvGrpSpPr/>
            <p:nvPr/>
          </p:nvGrpSpPr>
          <p:grpSpPr>
            <a:xfrm>
              <a:off x="546331" y="3095565"/>
              <a:ext cx="4014094" cy="1504942"/>
              <a:chOff x="6202680" y="1442720"/>
              <a:chExt cx="5442989" cy="1504942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57810334-6ABC-431A-936D-D921579A128E}"/>
                  </a:ext>
                </a:extLst>
              </p:cNvPr>
              <p:cNvSpPr/>
              <p:nvPr/>
            </p:nvSpPr>
            <p:spPr>
              <a:xfrm>
                <a:off x="6202680" y="1442720"/>
                <a:ext cx="5442989" cy="1504942"/>
              </a:xfrm>
              <a:prstGeom prst="roundRect">
                <a:avLst>
                  <a:gd name="adj" fmla="val 373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12700" dir="5400000" algn="ctr" rotWithShape="0">
                  <a:srgbClr val="000104">
                    <a:alpha val="1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9D3C31B-6DCF-4632-B326-373EC25572FC}"/>
                  </a:ext>
                </a:extLst>
              </p:cNvPr>
              <p:cNvSpPr txBox="1"/>
              <p:nvPr/>
            </p:nvSpPr>
            <p:spPr>
              <a:xfrm>
                <a:off x="6443972" y="1525992"/>
                <a:ext cx="2580645" cy="186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200" b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Montserrat Medium" panose="020B0604020202020204" charset="0"/>
                  </a:defRPr>
                </a:lvl1pPr>
              </a:lstStyle>
              <a:p>
                <a:r>
                  <a:rPr lang="en-US" dirty="0"/>
                  <a:t>“V” Scenario (Likely)</a:t>
                </a:r>
              </a:p>
            </p:txBody>
          </p:sp>
          <p:graphicFrame>
            <p:nvGraphicFramePr>
              <p:cNvPr id="16" name="Chart 15">
                <a:extLst>
                  <a:ext uri="{FF2B5EF4-FFF2-40B4-BE49-F238E27FC236}">
                    <a16:creationId xmlns:a16="http://schemas.microsoft.com/office/drawing/2014/main" id="{F33F47EE-EC43-4119-AD41-E3618A2DC1D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65308724"/>
                  </p:ext>
                </p:extLst>
              </p:nvPr>
            </p:nvGraphicFramePr>
            <p:xfrm>
              <a:off x="6443974" y="1802991"/>
              <a:ext cx="4874273" cy="105460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3650C0D-8B1A-49FB-871E-2F0055540E4D}"/>
              </a:ext>
            </a:extLst>
          </p:cNvPr>
          <p:cNvGrpSpPr/>
          <p:nvPr/>
        </p:nvGrpSpPr>
        <p:grpSpPr>
          <a:xfrm>
            <a:off x="4306066" y="1537824"/>
            <a:ext cx="3571460" cy="4668255"/>
            <a:chOff x="4318957" y="1537824"/>
            <a:chExt cx="3742876" cy="4668255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8B0DDF08-DBA1-43C3-928A-2050BEDD2C9E}"/>
                </a:ext>
              </a:extLst>
            </p:cNvPr>
            <p:cNvGrpSpPr/>
            <p:nvPr/>
          </p:nvGrpSpPr>
          <p:grpSpPr>
            <a:xfrm>
              <a:off x="4318957" y="1537824"/>
              <a:ext cx="3742876" cy="2211002"/>
              <a:chOff x="546331" y="3143889"/>
              <a:chExt cx="5442989" cy="1504942"/>
            </a:xfrm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DEB21638-8C27-4D6E-A467-7807C1B57C4C}"/>
                  </a:ext>
                </a:extLst>
              </p:cNvPr>
              <p:cNvSpPr/>
              <p:nvPr/>
            </p:nvSpPr>
            <p:spPr>
              <a:xfrm>
                <a:off x="546331" y="3143889"/>
                <a:ext cx="5442989" cy="1504942"/>
              </a:xfrm>
              <a:prstGeom prst="roundRect">
                <a:avLst>
                  <a:gd name="adj" fmla="val 373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12700" dir="5400000" algn="ctr" rotWithShape="0">
                  <a:srgbClr val="000104">
                    <a:alpha val="1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58C00F1-95AD-4856-B72C-03ABF53B4EF2}"/>
                  </a:ext>
                </a:extLst>
              </p:cNvPr>
              <p:cNvSpPr txBox="1"/>
              <p:nvPr/>
            </p:nvSpPr>
            <p:spPr>
              <a:xfrm>
                <a:off x="873754" y="3212981"/>
                <a:ext cx="3061103" cy="1885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200" b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Montserrat Medium" panose="020B0604020202020204" charset="0"/>
                  </a:defRPr>
                </a:lvl1pPr>
              </a:lstStyle>
              <a:p>
                <a:r>
                  <a:rPr lang="en-US" dirty="0"/>
                  <a:t>“U” Scenario (Plausible)</a:t>
                </a:r>
              </a:p>
            </p:txBody>
          </p:sp>
          <p:graphicFrame>
            <p:nvGraphicFramePr>
              <p:cNvPr id="46" name="Chart 45">
                <a:extLst>
                  <a:ext uri="{FF2B5EF4-FFF2-40B4-BE49-F238E27FC236}">
                    <a16:creationId xmlns:a16="http://schemas.microsoft.com/office/drawing/2014/main" id="{2FB8D066-0152-4E3F-8A87-3B1ED0BE475B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536666806"/>
                  </p:ext>
                </p:extLst>
              </p:nvPr>
            </p:nvGraphicFramePr>
            <p:xfrm>
              <a:off x="873753" y="3489980"/>
              <a:ext cx="4620267" cy="105460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E15A5F9-BF51-4D27-A160-30EC62DEFC20}"/>
                </a:ext>
              </a:extLst>
            </p:cNvPr>
            <p:cNvGrpSpPr/>
            <p:nvPr/>
          </p:nvGrpSpPr>
          <p:grpSpPr>
            <a:xfrm>
              <a:off x="4318957" y="3995077"/>
              <a:ext cx="3742876" cy="2211002"/>
              <a:chOff x="6202680" y="3144873"/>
              <a:chExt cx="5442989" cy="1504942"/>
            </a:xfrm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7E60B687-2019-4B86-A0E3-2AB10DC9AA2D}"/>
                  </a:ext>
                </a:extLst>
              </p:cNvPr>
              <p:cNvSpPr/>
              <p:nvPr/>
            </p:nvSpPr>
            <p:spPr>
              <a:xfrm>
                <a:off x="6202680" y="3144873"/>
                <a:ext cx="5442989" cy="1504942"/>
              </a:xfrm>
              <a:prstGeom prst="roundRect">
                <a:avLst>
                  <a:gd name="adj" fmla="val 373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12700" dir="5400000" algn="ctr" rotWithShape="0">
                  <a:srgbClr val="000104">
                    <a:alpha val="1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9FDBFC6-C445-483A-BD74-F491D71B321C}"/>
                  </a:ext>
                </a:extLst>
              </p:cNvPr>
              <p:cNvSpPr txBox="1"/>
              <p:nvPr/>
            </p:nvSpPr>
            <p:spPr>
              <a:xfrm>
                <a:off x="6443974" y="3248132"/>
                <a:ext cx="3055492" cy="1885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200" b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Montserrat Medium" panose="020B0604020202020204" charset="0"/>
                  </a:defRPr>
                </a:lvl1pPr>
              </a:lstStyle>
              <a:p>
                <a:r>
                  <a:rPr lang="en-US" dirty="0"/>
                  <a:t>“U” Scenario (Plausible)</a:t>
                </a:r>
              </a:p>
            </p:txBody>
          </p:sp>
          <p:graphicFrame>
            <p:nvGraphicFramePr>
              <p:cNvPr id="50" name="Chart 49">
                <a:extLst>
                  <a:ext uri="{FF2B5EF4-FFF2-40B4-BE49-F238E27FC236}">
                    <a16:creationId xmlns:a16="http://schemas.microsoft.com/office/drawing/2014/main" id="{1932026C-6447-4D9F-BFD9-B9EDB582D82A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085049229"/>
                  </p:ext>
                </p:extLst>
              </p:nvPr>
            </p:nvGraphicFramePr>
            <p:xfrm>
              <a:off x="6443974" y="3525131"/>
              <a:ext cx="4874273" cy="105460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E626997-B696-4247-A616-FB7D42AF5D9D}"/>
              </a:ext>
            </a:extLst>
          </p:cNvPr>
          <p:cNvGrpSpPr/>
          <p:nvPr/>
        </p:nvGrpSpPr>
        <p:grpSpPr>
          <a:xfrm>
            <a:off x="8146606" y="1600593"/>
            <a:ext cx="3608254" cy="4542717"/>
            <a:chOff x="8625822" y="1560407"/>
            <a:chExt cx="3781436" cy="4542717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82D7B775-BA33-4F15-8444-9FCDF294B29B}"/>
                </a:ext>
              </a:extLst>
            </p:cNvPr>
            <p:cNvGrpSpPr/>
            <p:nvPr/>
          </p:nvGrpSpPr>
          <p:grpSpPr>
            <a:xfrm>
              <a:off x="8625822" y="1560407"/>
              <a:ext cx="3781436" cy="2165836"/>
              <a:chOff x="8587927" y="1560407"/>
              <a:chExt cx="3781436" cy="2165836"/>
            </a:xfrm>
          </p:grpSpPr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E1F5FE63-8C48-43A8-82FE-F8E8838C878E}"/>
                  </a:ext>
                </a:extLst>
              </p:cNvPr>
              <p:cNvSpPr/>
              <p:nvPr/>
            </p:nvSpPr>
            <p:spPr>
              <a:xfrm>
                <a:off x="8587927" y="1560407"/>
                <a:ext cx="3781436" cy="2165836"/>
              </a:xfrm>
              <a:prstGeom prst="roundRect">
                <a:avLst>
                  <a:gd name="adj" fmla="val 373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12700" dir="5400000" algn="ctr" rotWithShape="0">
                  <a:srgbClr val="000104">
                    <a:alpha val="1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D5B85CE-587A-4843-B001-344A2C45D295}"/>
                  </a:ext>
                </a:extLst>
              </p:cNvPr>
              <p:cNvSpPr txBox="1"/>
              <p:nvPr/>
            </p:nvSpPr>
            <p:spPr>
              <a:xfrm>
                <a:off x="8815397" y="1661457"/>
                <a:ext cx="199974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200" b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Montserrat Medium" panose="020B0604020202020204" charset="0"/>
                  </a:defRPr>
                </a:lvl1pPr>
              </a:lstStyle>
              <a:p>
                <a:r>
                  <a:rPr lang="en-US" dirty="0"/>
                  <a:t>“L” Scenario (Unlikely)</a:t>
                </a:r>
              </a:p>
            </p:txBody>
          </p:sp>
          <p:graphicFrame>
            <p:nvGraphicFramePr>
              <p:cNvPr id="56" name="Chart 55">
                <a:extLst>
                  <a:ext uri="{FF2B5EF4-FFF2-40B4-BE49-F238E27FC236}">
                    <a16:creationId xmlns:a16="http://schemas.microsoft.com/office/drawing/2014/main" id="{6BC4BC27-E0DC-4581-87E7-A5206AAEAE77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880555043"/>
                  </p:ext>
                </p:extLst>
              </p:nvPr>
            </p:nvGraphicFramePr>
            <p:xfrm>
              <a:off x="8815399" y="2060100"/>
              <a:ext cx="3209862" cy="151773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768A0A03-DFC4-43C5-BF6F-E7391A675937}"/>
                </a:ext>
              </a:extLst>
            </p:cNvPr>
            <p:cNvGrpSpPr/>
            <p:nvPr/>
          </p:nvGrpSpPr>
          <p:grpSpPr>
            <a:xfrm>
              <a:off x="8625822" y="3937288"/>
              <a:ext cx="3781436" cy="2165836"/>
              <a:chOff x="12517592" y="1560406"/>
              <a:chExt cx="3781436" cy="2165836"/>
            </a:xfrm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3F2CB2D7-B3D8-4D57-ADF9-6465FE646752}"/>
                  </a:ext>
                </a:extLst>
              </p:cNvPr>
              <p:cNvSpPr/>
              <p:nvPr/>
            </p:nvSpPr>
            <p:spPr>
              <a:xfrm>
                <a:off x="12517592" y="1560406"/>
                <a:ext cx="3781436" cy="2165836"/>
              </a:xfrm>
              <a:prstGeom prst="roundRect">
                <a:avLst>
                  <a:gd name="adj" fmla="val 373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12700" dir="5400000" algn="ctr" rotWithShape="0">
                  <a:srgbClr val="000104">
                    <a:alpha val="1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02B4412-47A9-41B5-848E-75D73FF62CF5}"/>
                  </a:ext>
                </a:extLst>
              </p:cNvPr>
              <p:cNvSpPr txBox="1"/>
              <p:nvPr/>
            </p:nvSpPr>
            <p:spPr>
              <a:xfrm>
                <a:off x="12685226" y="1712045"/>
                <a:ext cx="221953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200" b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Montserrat Medium" panose="020B0604020202020204" charset="0"/>
                  </a:defRPr>
                </a:lvl1pPr>
              </a:lstStyle>
              <a:p>
                <a:r>
                  <a:rPr lang="en-US" dirty="0"/>
                  <a:t>“L” Scenario (Unlikely)</a:t>
                </a:r>
              </a:p>
            </p:txBody>
          </p:sp>
          <p:graphicFrame>
            <p:nvGraphicFramePr>
              <p:cNvPr id="58" name="Chart 57">
                <a:extLst>
                  <a:ext uri="{FF2B5EF4-FFF2-40B4-BE49-F238E27FC236}">
                    <a16:creationId xmlns:a16="http://schemas.microsoft.com/office/drawing/2014/main" id="{9807BB38-77A8-41DE-A014-29ADAD7DD706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682441743"/>
                  </p:ext>
                </p:extLst>
              </p:nvPr>
            </p:nvGraphicFramePr>
            <p:xfrm>
              <a:off x="12685227" y="2110688"/>
              <a:ext cx="3386329" cy="151773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7"/>
              </a:graphicData>
            </a:graphic>
          </p:graphicFrame>
        </p:grp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BA2230D4-8842-4361-8C60-7B1B52ED09E2}"/>
              </a:ext>
            </a:extLst>
          </p:cNvPr>
          <p:cNvSpPr txBox="1"/>
          <p:nvPr/>
        </p:nvSpPr>
        <p:spPr>
          <a:xfrm>
            <a:off x="218286" y="6424670"/>
            <a:ext cx="4110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  <a:latin typeface="Montserrat" pitchFamily="2" charset="77"/>
              </a:rPr>
              <a:t>Source:</a:t>
            </a:r>
            <a:r>
              <a:rPr lang="en-US" sz="1200" b="1" dirty="0">
                <a:solidFill>
                  <a:schemeClr val="accent6"/>
                </a:solidFill>
                <a:latin typeface="Montserrat" pitchFamily="2" charset="77"/>
              </a:rPr>
              <a:t> BCG Center for Macroeconomics analysis</a:t>
            </a:r>
            <a:endParaRPr lang="en-US" sz="1400" b="1" dirty="0">
              <a:solidFill>
                <a:schemeClr val="accent6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88908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5D5BD2-0BAC-4C56-9647-9A6CA0B45726}"/>
              </a:ext>
            </a:extLst>
          </p:cNvPr>
          <p:cNvSpPr txBox="1"/>
          <p:nvPr/>
        </p:nvSpPr>
        <p:spPr>
          <a:xfrm>
            <a:off x="2283922" y="172136"/>
            <a:ext cx="589487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 dirty="0">
                <a:solidFill>
                  <a:schemeClr val="tx2">
                    <a:alpha val="38000"/>
                  </a:schemeClr>
                </a:solidFill>
                <a:latin typeface="Montserrat" panose="020B0604020202020204" charset="0"/>
              </a:rPr>
              <a:t>Covid-19 Impact </a:t>
            </a:r>
            <a:r>
              <a:rPr lang="en-US" dirty="0">
                <a:solidFill>
                  <a:schemeClr val="tx2">
                    <a:alpha val="38000"/>
                  </a:schemeClr>
                </a:solidFill>
                <a:latin typeface="Montserrat" panose="020B0604020202020204" charset="0"/>
              </a:rPr>
              <a:t>Scenarios-summary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6112ADD-BAFF-44B0-8C50-060B7DA7CC96}"/>
              </a:ext>
            </a:extLst>
          </p:cNvPr>
          <p:cNvSpPr/>
          <p:nvPr/>
        </p:nvSpPr>
        <p:spPr>
          <a:xfrm>
            <a:off x="2519684" y="992392"/>
            <a:ext cx="9179753" cy="2564840"/>
          </a:xfrm>
          <a:prstGeom prst="roundRect">
            <a:avLst>
              <a:gd name="adj" fmla="val 48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4911BF3-FDE2-4F91-8B1C-314116D20F9B}"/>
              </a:ext>
            </a:extLst>
          </p:cNvPr>
          <p:cNvSpPr/>
          <p:nvPr/>
        </p:nvSpPr>
        <p:spPr>
          <a:xfrm>
            <a:off x="2519684" y="3776008"/>
            <a:ext cx="9179753" cy="2564840"/>
          </a:xfrm>
          <a:prstGeom prst="roundRect">
            <a:avLst>
              <a:gd name="adj" fmla="val 48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AA1AA77-EE49-42F9-925C-32FB225134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0164801"/>
              </p:ext>
            </p:extLst>
          </p:nvPr>
        </p:nvGraphicFramePr>
        <p:xfrm>
          <a:off x="2782032" y="1619911"/>
          <a:ext cx="3858557" cy="1718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48C716BA-B781-4A07-BE8E-58ED22440C67}"/>
              </a:ext>
            </a:extLst>
          </p:cNvPr>
          <p:cNvGrpSpPr/>
          <p:nvPr/>
        </p:nvGrpSpPr>
        <p:grpSpPr>
          <a:xfrm>
            <a:off x="2782032" y="1126872"/>
            <a:ext cx="3178167" cy="446871"/>
            <a:chOff x="3159889" y="866784"/>
            <a:chExt cx="3178167" cy="44687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1AFBE52-E889-404A-B36F-C4E9750D0CBA}"/>
                </a:ext>
              </a:extLst>
            </p:cNvPr>
            <p:cNvSpPr txBox="1"/>
            <p:nvPr/>
          </p:nvSpPr>
          <p:spPr>
            <a:xfrm>
              <a:off x="3159889" y="866784"/>
              <a:ext cx="31781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 b="1">
                  <a:solidFill>
                    <a:schemeClr val="tx2">
                      <a:lumMod val="60000"/>
                      <a:lumOff val="40000"/>
                    </a:schemeClr>
                  </a:solidFill>
                  <a:latin typeface="Montserrat Medium" panose="020B0604020202020204" charset="0"/>
                </a:defRPr>
              </a:lvl1pPr>
            </a:lstStyle>
            <a:p>
              <a:r>
                <a:rPr lang="en-US" dirty="0"/>
                <a:t>Impact on GDP forecasts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F3C49B0-21B1-403D-85A2-85E899EE863A}"/>
                </a:ext>
              </a:extLst>
            </p:cNvPr>
            <p:cNvSpPr txBox="1"/>
            <p:nvPr/>
          </p:nvSpPr>
          <p:spPr>
            <a:xfrm>
              <a:off x="3159889" y="1082823"/>
              <a:ext cx="317816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 b="1">
                  <a:solidFill>
                    <a:schemeClr val="tx2">
                      <a:lumMod val="60000"/>
                      <a:lumOff val="40000"/>
                    </a:schemeClr>
                  </a:solidFill>
                  <a:latin typeface="Montserrat Medium" panose="020B0604020202020204" charset="0"/>
                </a:defRPr>
              </a:lvl1pPr>
            </a:lstStyle>
            <a:p>
              <a:r>
                <a:rPr lang="en-US" sz="900" dirty="0">
                  <a:latin typeface="Montserrat Thin" panose="00000300000000000000" pitchFamily="2" charset="0"/>
                </a:rPr>
                <a:t>(Change % to quaternity baseline.)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8BCED768-0B0D-4BBD-BBDC-C025B25D9096}"/>
              </a:ext>
            </a:extLst>
          </p:cNvPr>
          <p:cNvGrpSpPr/>
          <p:nvPr/>
        </p:nvGrpSpPr>
        <p:grpSpPr>
          <a:xfrm>
            <a:off x="6926001" y="1338365"/>
            <a:ext cx="4633328" cy="1872894"/>
            <a:chOff x="6926001" y="1338365"/>
            <a:chExt cx="4633328" cy="1872894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0D7DECE-B23E-4402-AE0F-3CD8AC2B7350}"/>
                </a:ext>
              </a:extLst>
            </p:cNvPr>
            <p:cNvCxnSpPr>
              <a:cxnSpLocks/>
            </p:cNvCxnSpPr>
            <p:nvPr/>
          </p:nvCxnSpPr>
          <p:spPr>
            <a:xfrm>
              <a:off x="8056362" y="1502652"/>
              <a:ext cx="0" cy="1544320"/>
            </a:xfrm>
            <a:prstGeom prst="line">
              <a:avLst/>
            </a:prstGeom>
            <a:ln>
              <a:solidFill>
                <a:schemeClr val="tx2">
                  <a:alpha val="20000"/>
                </a:schemeClr>
              </a:solidFill>
            </a:ln>
            <a:effectLst>
              <a:outerShdw blurRad="88900" dist="38100" dir="5400000" algn="t" rotWithShape="0">
                <a:prstClr val="black">
                  <a:alpha val="41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3F0A163E-757A-4D3F-BE17-32EF2C7374D1}"/>
                </a:ext>
              </a:extLst>
            </p:cNvPr>
            <p:cNvGrpSpPr/>
            <p:nvPr/>
          </p:nvGrpSpPr>
          <p:grpSpPr>
            <a:xfrm>
              <a:off x="6926001" y="1338365"/>
              <a:ext cx="4633328" cy="1872894"/>
              <a:chOff x="6753281" y="1380626"/>
              <a:chExt cx="4633328" cy="1872894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558803EE-5735-44DB-89F0-19477FCB3C97}"/>
                  </a:ext>
                </a:extLst>
              </p:cNvPr>
              <p:cNvGrpSpPr/>
              <p:nvPr/>
            </p:nvGrpSpPr>
            <p:grpSpPr>
              <a:xfrm>
                <a:off x="6753281" y="1380626"/>
                <a:ext cx="1074420" cy="1872894"/>
                <a:chOff x="7713981" y="1415877"/>
                <a:chExt cx="1074420" cy="1872894"/>
              </a:xfrm>
            </p:grpSpPr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BB59516-BA26-471E-B4D3-A28FAE9B56C9}"/>
                    </a:ext>
                  </a:extLst>
                </p:cNvPr>
                <p:cNvSpPr txBox="1"/>
                <p:nvPr/>
              </p:nvSpPr>
              <p:spPr>
                <a:xfrm>
                  <a:off x="7714237" y="1415877"/>
                  <a:ext cx="107416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>
                      <a:solidFill>
                        <a:schemeClr val="accent4"/>
                      </a:solidFill>
                      <a:latin typeface="Montserrat Black" panose="00000A00000000000000" pitchFamily="2" charset="0"/>
                    </a:rPr>
                    <a:t>Global GDB</a:t>
                  </a:r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70336B8-6FF6-425B-A0BE-E63399A624A5}"/>
                    </a:ext>
                  </a:extLst>
                </p:cNvPr>
                <p:cNvSpPr txBox="1"/>
                <p:nvPr/>
              </p:nvSpPr>
              <p:spPr>
                <a:xfrm>
                  <a:off x="7713981" y="2873273"/>
                  <a:ext cx="1010920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dirty="0">
                      <a:solidFill>
                        <a:schemeClr val="tx2"/>
                      </a:solidFill>
                      <a:latin typeface="Montserrat" panose="00000500000000000000" pitchFamily="2" charset="0"/>
                    </a:rPr>
                    <a:t>No recession</a:t>
                  </a:r>
                </a:p>
              </p:txBody>
            </p:sp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2FC36D8C-450B-4454-BDC7-C6C61C2C6B91}"/>
                    </a:ext>
                  </a:extLst>
                </p:cNvPr>
                <p:cNvGrpSpPr/>
                <p:nvPr/>
              </p:nvGrpSpPr>
              <p:grpSpPr>
                <a:xfrm>
                  <a:off x="7714236" y="1822707"/>
                  <a:ext cx="703496" cy="564051"/>
                  <a:chOff x="646608" y="4822149"/>
                  <a:chExt cx="857513" cy="564051"/>
                </a:xfrm>
              </p:grpSpPr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FB0D0F78-25DE-41F3-B2E7-CB043BE729A3}"/>
                      </a:ext>
                    </a:extLst>
                  </p:cNvPr>
                  <p:cNvSpPr txBox="1"/>
                  <p:nvPr/>
                </p:nvSpPr>
                <p:spPr>
                  <a:xfrm>
                    <a:off x="646608" y="4822149"/>
                    <a:ext cx="857512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b="1" dirty="0">
                        <a:solidFill>
                          <a:schemeClr val="tx1">
                            <a:alpha val="40000"/>
                          </a:schemeClr>
                        </a:solidFill>
                        <a:latin typeface="Montserrat" panose="020B0604020202020204" charset="0"/>
                      </a:rPr>
                      <a:t>2.4</a:t>
                    </a:r>
                    <a:r>
                      <a:rPr lang="en-US" sz="1100" b="1" dirty="0">
                        <a:solidFill>
                          <a:schemeClr val="accent4"/>
                        </a:solidFill>
                        <a:latin typeface="Montserrat" panose="020B0604020202020204" charset="0"/>
                      </a:rPr>
                      <a:t>%</a:t>
                    </a:r>
                    <a:endParaRPr lang="en-US" sz="1600" b="1" dirty="0">
                      <a:solidFill>
                        <a:schemeClr val="accent4"/>
                      </a:solidFill>
                      <a:latin typeface="Montserrat" panose="020B0604020202020204" charset="0"/>
                    </a:endParaRPr>
                  </a:p>
                </p:txBody>
              </p:sp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082E7A9F-25A8-4FFF-91D6-D52634F614D1}"/>
                      </a:ext>
                    </a:extLst>
                  </p:cNvPr>
                  <p:cNvSpPr txBox="1"/>
                  <p:nvPr/>
                </p:nvSpPr>
                <p:spPr>
                  <a:xfrm>
                    <a:off x="646609" y="5124590"/>
                    <a:ext cx="857512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1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Montserrat Medium" panose="020B0604020202020204" charset="0"/>
                      </a:rPr>
                      <a:t>2020</a:t>
                    </a:r>
                  </a:p>
                </p:txBody>
              </p:sp>
            </p:grp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E9C09E50-A641-45AE-9791-CF147AAE8A6C}"/>
                    </a:ext>
                  </a:extLst>
                </p:cNvPr>
                <p:cNvGrpSpPr/>
                <p:nvPr/>
              </p:nvGrpSpPr>
              <p:grpSpPr>
                <a:xfrm>
                  <a:off x="7714236" y="2328981"/>
                  <a:ext cx="703496" cy="564051"/>
                  <a:chOff x="646608" y="4822149"/>
                  <a:chExt cx="857513" cy="564051"/>
                </a:xfrm>
              </p:grpSpPr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C4BFA753-C29F-41D4-97E2-81CF106575AE}"/>
                      </a:ext>
                    </a:extLst>
                  </p:cNvPr>
                  <p:cNvSpPr txBox="1"/>
                  <p:nvPr/>
                </p:nvSpPr>
                <p:spPr>
                  <a:xfrm>
                    <a:off x="646608" y="4822149"/>
                    <a:ext cx="857512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b="1" dirty="0">
                        <a:solidFill>
                          <a:schemeClr val="tx1">
                            <a:alpha val="40000"/>
                          </a:schemeClr>
                        </a:solidFill>
                        <a:latin typeface="Montserrat" panose="020B0604020202020204" charset="0"/>
                      </a:rPr>
                      <a:t>3.3</a:t>
                    </a:r>
                    <a:r>
                      <a:rPr lang="en-US" sz="1100" b="1" dirty="0">
                        <a:solidFill>
                          <a:schemeClr val="accent4"/>
                        </a:solidFill>
                        <a:latin typeface="Montserrat" panose="020B0604020202020204" charset="0"/>
                      </a:rPr>
                      <a:t>%</a:t>
                    </a:r>
                    <a:endParaRPr lang="en-US" sz="1600" b="1" dirty="0">
                      <a:solidFill>
                        <a:schemeClr val="accent4"/>
                      </a:solidFill>
                      <a:latin typeface="Montserrat" panose="020B0604020202020204" charset="0"/>
                    </a:endParaRPr>
                  </a:p>
                </p:txBody>
              </p:sp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FDCFF980-B64D-4911-994D-589A78FCD9D6}"/>
                      </a:ext>
                    </a:extLst>
                  </p:cNvPr>
                  <p:cNvSpPr txBox="1"/>
                  <p:nvPr/>
                </p:nvSpPr>
                <p:spPr>
                  <a:xfrm>
                    <a:off x="646609" y="5124590"/>
                    <a:ext cx="857512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1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Montserrat Medium" panose="020B0604020202020204" charset="0"/>
                      </a:rPr>
                      <a:t>2021</a:t>
                    </a:r>
                  </a:p>
                </p:txBody>
              </p:sp>
            </p:grp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930CA156-77D2-4BF4-8961-A47E340CEFE0}"/>
                  </a:ext>
                </a:extLst>
              </p:cNvPr>
              <p:cNvGrpSpPr/>
              <p:nvPr/>
            </p:nvGrpSpPr>
            <p:grpSpPr>
              <a:xfrm>
                <a:off x="7939583" y="1380626"/>
                <a:ext cx="1074420" cy="822328"/>
                <a:chOff x="7713981" y="1415877"/>
                <a:chExt cx="1074420" cy="822328"/>
              </a:xfrm>
            </p:grpSpPr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3E83083F-652C-4C39-B730-045AF31F3226}"/>
                    </a:ext>
                  </a:extLst>
                </p:cNvPr>
                <p:cNvSpPr txBox="1"/>
                <p:nvPr/>
              </p:nvSpPr>
              <p:spPr>
                <a:xfrm>
                  <a:off x="7714237" y="1415877"/>
                  <a:ext cx="107416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>
                      <a:solidFill>
                        <a:schemeClr val="accent4"/>
                      </a:solidFill>
                      <a:latin typeface="Montserrat Black" panose="00000A00000000000000" pitchFamily="2" charset="0"/>
                    </a:rPr>
                    <a:t>Sector risk</a:t>
                  </a:r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5C74502A-D3EE-495F-8670-C9785E2C77A8}"/>
                    </a:ext>
                  </a:extLst>
                </p:cNvPr>
                <p:cNvSpPr txBox="1"/>
                <p:nvPr/>
              </p:nvSpPr>
              <p:spPr>
                <a:xfrm>
                  <a:off x="7713981" y="1822707"/>
                  <a:ext cx="1010920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dirty="0">
                      <a:solidFill>
                        <a:schemeClr val="tx2"/>
                      </a:solidFill>
                      <a:latin typeface="Montserrat" panose="00000500000000000000" pitchFamily="2" charset="0"/>
                    </a:rPr>
                    <a:t>IT (chips)</a:t>
                  </a:r>
                  <a:br>
                    <a:rPr lang="en-US" sz="1050" dirty="0">
                      <a:solidFill>
                        <a:schemeClr val="tx2"/>
                      </a:solidFill>
                      <a:latin typeface="Montserrat" panose="00000500000000000000" pitchFamily="2" charset="0"/>
                    </a:rPr>
                  </a:br>
                  <a:r>
                    <a:rPr lang="en-US" sz="1050" dirty="0">
                      <a:solidFill>
                        <a:schemeClr val="tx2"/>
                      </a:solidFill>
                      <a:latin typeface="Montserrat" panose="00000500000000000000" pitchFamily="2" charset="0"/>
                    </a:rPr>
                    <a:t>autos; retail</a:t>
                  </a:r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BF26500C-4F83-4D96-866D-C9D99F411102}"/>
                  </a:ext>
                </a:extLst>
              </p:cNvPr>
              <p:cNvGrpSpPr/>
              <p:nvPr/>
            </p:nvGrpSpPr>
            <p:grpSpPr>
              <a:xfrm>
                <a:off x="9125885" y="1380626"/>
                <a:ext cx="1074420" cy="1307076"/>
                <a:chOff x="7713981" y="1415877"/>
                <a:chExt cx="1074420" cy="1307076"/>
              </a:xfrm>
            </p:grpSpPr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DFDB2BB4-8480-405B-8E98-F8AE74917DC0}"/>
                    </a:ext>
                  </a:extLst>
                </p:cNvPr>
                <p:cNvSpPr txBox="1"/>
                <p:nvPr/>
              </p:nvSpPr>
              <p:spPr>
                <a:xfrm>
                  <a:off x="7714237" y="1415877"/>
                  <a:ext cx="107416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>
                      <a:solidFill>
                        <a:schemeClr val="accent4"/>
                      </a:solidFill>
                      <a:latin typeface="Montserrat Black" panose="00000A00000000000000" pitchFamily="2" charset="0"/>
                    </a:rPr>
                    <a:t>Some</a:t>
                  </a: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8677B2C3-2D63-4BBC-B99D-A3A5F7CA7AE1}"/>
                    </a:ext>
                  </a:extLst>
                </p:cNvPr>
                <p:cNvSpPr txBox="1"/>
                <p:nvPr/>
              </p:nvSpPr>
              <p:spPr>
                <a:xfrm>
                  <a:off x="7713981" y="1822707"/>
                  <a:ext cx="1010920" cy="9002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dirty="0">
                      <a:solidFill>
                        <a:schemeClr val="tx2"/>
                      </a:solidFill>
                      <a:latin typeface="Montserrat" panose="00000500000000000000" pitchFamily="2" charset="0"/>
                    </a:rPr>
                    <a:t>Monetary and fiscal easing regulatory relaxion</a:t>
                  </a:r>
                </a:p>
              </p:txBody>
            </p:sp>
          </p:grp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BD72B93-9DB0-4B8C-9336-F1CD594EC427}"/>
                  </a:ext>
                </a:extLst>
              </p:cNvPr>
              <p:cNvSpPr txBox="1"/>
              <p:nvPr/>
            </p:nvSpPr>
            <p:spPr>
              <a:xfrm>
                <a:off x="10312445" y="1380626"/>
                <a:ext cx="10741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accent4"/>
                    </a:solidFill>
                    <a:latin typeface="Montserrat Black" panose="00000A00000000000000" pitchFamily="2" charset="0"/>
                  </a:rPr>
                  <a:t>Bounce- back2021</a:t>
                </a:r>
              </a:p>
            </p:txBody>
          </p:sp>
        </p:grp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4154C06C-C9FC-4144-A58B-CB1C1E3E46FD}"/>
                </a:ext>
              </a:extLst>
            </p:cNvPr>
            <p:cNvCxnSpPr>
              <a:cxnSpLocks/>
            </p:cNvCxnSpPr>
            <p:nvPr/>
          </p:nvCxnSpPr>
          <p:spPr>
            <a:xfrm>
              <a:off x="9242664" y="1502652"/>
              <a:ext cx="0" cy="1544320"/>
            </a:xfrm>
            <a:prstGeom prst="line">
              <a:avLst/>
            </a:prstGeom>
            <a:ln>
              <a:solidFill>
                <a:schemeClr val="tx2">
                  <a:alpha val="20000"/>
                </a:schemeClr>
              </a:solidFill>
            </a:ln>
            <a:effectLst>
              <a:outerShdw blurRad="88900" dist="38100" dir="5400000" algn="t" rotWithShape="0">
                <a:prstClr val="black">
                  <a:alpha val="41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8B83733F-EEE1-4978-B6DB-23D830786ADB}"/>
                </a:ext>
              </a:extLst>
            </p:cNvPr>
            <p:cNvCxnSpPr>
              <a:cxnSpLocks/>
            </p:cNvCxnSpPr>
            <p:nvPr/>
          </p:nvCxnSpPr>
          <p:spPr>
            <a:xfrm>
              <a:off x="10428966" y="1502652"/>
              <a:ext cx="0" cy="1544320"/>
            </a:xfrm>
            <a:prstGeom prst="line">
              <a:avLst/>
            </a:prstGeom>
            <a:ln>
              <a:solidFill>
                <a:schemeClr val="tx2">
                  <a:alpha val="20000"/>
                </a:schemeClr>
              </a:solidFill>
            </a:ln>
            <a:effectLst>
              <a:outerShdw blurRad="88900" dist="38100" dir="5400000" algn="t" rotWithShape="0">
                <a:prstClr val="black">
                  <a:alpha val="41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4" name="Chart 63">
            <a:extLst>
              <a:ext uri="{FF2B5EF4-FFF2-40B4-BE49-F238E27FC236}">
                <a16:creationId xmlns:a16="http://schemas.microsoft.com/office/drawing/2014/main" id="{B522B32B-667B-4DDD-A1C3-7B78438AEF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427768"/>
              </p:ext>
            </p:extLst>
          </p:nvPr>
        </p:nvGraphicFramePr>
        <p:xfrm>
          <a:off x="2782032" y="4463176"/>
          <a:ext cx="3858557" cy="1718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5" name="Group 64">
            <a:extLst>
              <a:ext uri="{FF2B5EF4-FFF2-40B4-BE49-F238E27FC236}">
                <a16:creationId xmlns:a16="http://schemas.microsoft.com/office/drawing/2014/main" id="{DAFD8CBE-C10A-4FFC-A2BE-2FE8A3F6F510}"/>
              </a:ext>
            </a:extLst>
          </p:cNvPr>
          <p:cNvGrpSpPr/>
          <p:nvPr/>
        </p:nvGrpSpPr>
        <p:grpSpPr>
          <a:xfrm>
            <a:off x="2782032" y="3970137"/>
            <a:ext cx="3178167" cy="446871"/>
            <a:chOff x="3159889" y="866784"/>
            <a:chExt cx="3178167" cy="446871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9F46B1F1-AC5E-4C35-AB08-0ED34CBBB807}"/>
                </a:ext>
              </a:extLst>
            </p:cNvPr>
            <p:cNvSpPr txBox="1"/>
            <p:nvPr/>
          </p:nvSpPr>
          <p:spPr>
            <a:xfrm>
              <a:off x="3159889" y="866784"/>
              <a:ext cx="31781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 b="1">
                  <a:solidFill>
                    <a:schemeClr val="tx2">
                      <a:lumMod val="60000"/>
                      <a:lumOff val="40000"/>
                    </a:schemeClr>
                  </a:solidFill>
                  <a:latin typeface="Montserrat Medium" panose="020B0604020202020204" charset="0"/>
                </a:defRPr>
              </a:lvl1pPr>
            </a:lstStyle>
            <a:p>
              <a:r>
                <a:rPr lang="en-US" dirty="0"/>
                <a:t>Impact on GDP forecasts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4C683C87-A4A6-4DCA-8958-760733CAAC81}"/>
                </a:ext>
              </a:extLst>
            </p:cNvPr>
            <p:cNvSpPr txBox="1"/>
            <p:nvPr/>
          </p:nvSpPr>
          <p:spPr>
            <a:xfrm>
              <a:off x="3159889" y="1082823"/>
              <a:ext cx="317816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 b="1">
                  <a:solidFill>
                    <a:schemeClr val="tx2">
                      <a:lumMod val="60000"/>
                      <a:lumOff val="40000"/>
                    </a:schemeClr>
                  </a:solidFill>
                  <a:latin typeface="Montserrat Medium" panose="020B0604020202020204" charset="0"/>
                </a:defRPr>
              </a:lvl1pPr>
            </a:lstStyle>
            <a:p>
              <a:r>
                <a:rPr lang="en-US" sz="900" dirty="0">
                  <a:latin typeface="Montserrat Thin" panose="00000300000000000000" pitchFamily="2" charset="0"/>
                </a:rPr>
                <a:t>(Change % to quaternity baseline.)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E4D70C77-1F46-4383-9753-CBB58349A0C8}"/>
              </a:ext>
            </a:extLst>
          </p:cNvPr>
          <p:cNvGrpSpPr/>
          <p:nvPr/>
        </p:nvGrpSpPr>
        <p:grpSpPr>
          <a:xfrm>
            <a:off x="6926001" y="4009528"/>
            <a:ext cx="4633328" cy="2097800"/>
            <a:chOff x="6778222" y="4009528"/>
            <a:chExt cx="4633328" cy="2097800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791FAC14-38DE-4B6A-AB8A-12B828D90A50}"/>
                </a:ext>
              </a:extLst>
            </p:cNvPr>
            <p:cNvCxnSpPr>
              <a:cxnSpLocks/>
            </p:cNvCxnSpPr>
            <p:nvPr/>
          </p:nvCxnSpPr>
          <p:spPr>
            <a:xfrm>
              <a:off x="7908583" y="4286268"/>
              <a:ext cx="0" cy="1544320"/>
            </a:xfrm>
            <a:prstGeom prst="line">
              <a:avLst/>
            </a:prstGeom>
            <a:ln>
              <a:solidFill>
                <a:schemeClr val="tx2">
                  <a:alpha val="20000"/>
                </a:schemeClr>
              </a:solidFill>
            </a:ln>
            <a:effectLst>
              <a:outerShdw blurRad="88900" dist="38100" dir="5400000" algn="t" rotWithShape="0">
                <a:prstClr val="black">
                  <a:alpha val="41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D17D4913-0C0C-4C30-9F05-42C4253524FB}"/>
                </a:ext>
              </a:extLst>
            </p:cNvPr>
            <p:cNvGrpSpPr/>
            <p:nvPr/>
          </p:nvGrpSpPr>
          <p:grpSpPr>
            <a:xfrm>
              <a:off x="6778222" y="4009528"/>
              <a:ext cx="4633328" cy="2097800"/>
              <a:chOff x="6753281" y="1380626"/>
              <a:chExt cx="4633328" cy="2097800"/>
            </a:xfrm>
          </p:grpSpPr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D55D75FF-8314-4010-B884-23CBE89792B4}"/>
                  </a:ext>
                </a:extLst>
              </p:cNvPr>
              <p:cNvGrpSpPr/>
              <p:nvPr/>
            </p:nvGrpSpPr>
            <p:grpSpPr>
              <a:xfrm>
                <a:off x="6753281" y="1380626"/>
                <a:ext cx="1074420" cy="2097800"/>
                <a:chOff x="7713981" y="1415877"/>
                <a:chExt cx="1074420" cy="2097800"/>
              </a:xfrm>
            </p:grpSpPr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6E3BA664-CA65-4992-9621-6310B235787A}"/>
                    </a:ext>
                  </a:extLst>
                </p:cNvPr>
                <p:cNvSpPr txBox="1"/>
                <p:nvPr/>
              </p:nvSpPr>
              <p:spPr>
                <a:xfrm>
                  <a:off x="7714237" y="1415877"/>
                  <a:ext cx="107416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>
                      <a:solidFill>
                        <a:schemeClr val="accent6"/>
                      </a:solidFill>
                      <a:latin typeface="Montserrat Black" panose="00000A00000000000000" pitchFamily="2" charset="0"/>
                    </a:rPr>
                    <a:t>Global GDB</a:t>
                  </a:r>
                </a:p>
              </p:txBody>
            </p:sp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5AFEA75B-F299-44F8-B6F3-8E35BC634DC9}"/>
                    </a:ext>
                  </a:extLst>
                </p:cNvPr>
                <p:cNvSpPr txBox="1"/>
                <p:nvPr/>
              </p:nvSpPr>
              <p:spPr>
                <a:xfrm>
                  <a:off x="7713981" y="2613431"/>
                  <a:ext cx="1010920" cy="9002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dirty="0">
                      <a:solidFill>
                        <a:schemeClr val="tx2"/>
                      </a:solidFill>
                      <a:latin typeface="Montserrat" panose="00000500000000000000" pitchFamily="2" charset="0"/>
                    </a:rPr>
                    <a:t>Recession risks: Italy, Japan, Germany, UK</a:t>
                  </a:r>
                </a:p>
              </p:txBody>
            </p:sp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6BE522CE-4098-47AA-84D0-495B929FC894}"/>
                    </a:ext>
                  </a:extLst>
                </p:cNvPr>
                <p:cNvGrpSpPr/>
                <p:nvPr/>
              </p:nvGrpSpPr>
              <p:grpSpPr>
                <a:xfrm>
                  <a:off x="7714236" y="1822707"/>
                  <a:ext cx="703496" cy="564051"/>
                  <a:chOff x="646608" y="4822149"/>
                  <a:chExt cx="857513" cy="564051"/>
                </a:xfrm>
              </p:grpSpPr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7EE778D0-3963-4D7A-A1FA-06CD488DF593}"/>
                      </a:ext>
                    </a:extLst>
                  </p:cNvPr>
                  <p:cNvSpPr txBox="1"/>
                  <p:nvPr/>
                </p:nvSpPr>
                <p:spPr>
                  <a:xfrm>
                    <a:off x="646608" y="4822149"/>
                    <a:ext cx="857512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b="1" dirty="0">
                        <a:solidFill>
                          <a:schemeClr val="tx1">
                            <a:alpha val="40000"/>
                          </a:schemeClr>
                        </a:solidFill>
                        <a:latin typeface="Montserrat" panose="020B0604020202020204" charset="0"/>
                      </a:rPr>
                      <a:t>1.4</a:t>
                    </a:r>
                    <a:r>
                      <a:rPr lang="en-US" sz="1100" b="1" dirty="0">
                        <a:solidFill>
                          <a:schemeClr val="accent6"/>
                        </a:solidFill>
                        <a:latin typeface="Montserrat" panose="020B0604020202020204" charset="0"/>
                      </a:rPr>
                      <a:t>%</a:t>
                    </a:r>
                    <a:endParaRPr lang="en-US" sz="1600" b="1" dirty="0">
                      <a:solidFill>
                        <a:schemeClr val="accent6"/>
                      </a:solidFill>
                      <a:latin typeface="Montserrat" panose="020B0604020202020204" charset="0"/>
                    </a:endParaRPr>
                  </a:p>
                </p:txBody>
              </p:sp>
              <p:sp>
                <p:nvSpPr>
                  <p:cNvPr id="85" name="TextBox 84">
                    <a:extLst>
                      <a:ext uri="{FF2B5EF4-FFF2-40B4-BE49-F238E27FC236}">
                        <a16:creationId xmlns:a16="http://schemas.microsoft.com/office/drawing/2014/main" id="{2EAB1D86-B8E1-4F7C-953A-E5A7FE348E68}"/>
                      </a:ext>
                    </a:extLst>
                  </p:cNvPr>
                  <p:cNvSpPr txBox="1"/>
                  <p:nvPr/>
                </p:nvSpPr>
                <p:spPr>
                  <a:xfrm>
                    <a:off x="646609" y="5124590"/>
                    <a:ext cx="857512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1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Montserrat Medium" panose="020B0604020202020204" charset="0"/>
                      </a:rPr>
                      <a:t>2020</a:t>
                    </a:r>
                  </a:p>
                </p:txBody>
              </p:sp>
            </p:grpSp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B05F6842-D79A-4DA4-8B9E-31790BD8A443}"/>
                    </a:ext>
                  </a:extLst>
                </p:cNvPr>
                <p:cNvSpPr txBox="1"/>
                <p:nvPr/>
              </p:nvSpPr>
              <p:spPr>
                <a:xfrm>
                  <a:off x="7714237" y="2360912"/>
                  <a:ext cx="781375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b="1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Montserrat Medium" panose="020B0604020202020204" charset="0"/>
                    </a:rPr>
                    <a:t>2021 ???</a:t>
                  </a:r>
                </a:p>
              </p:txBody>
            </p:sp>
          </p:grp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B0D79302-C5AA-43D7-9771-581497DBC512}"/>
                  </a:ext>
                </a:extLst>
              </p:cNvPr>
              <p:cNvGrpSpPr/>
              <p:nvPr/>
            </p:nvGrpSpPr>
            <p:grpSpPr>
              <a:xfrm>
                <a:off x="7939583" y="1380626"/>
                <a:ext cx="1074420" cy="1145494"/>
                <a:chOff x="7713981" y="1415877"/>
                <a:chExt cx="1074420" cy="1145494"/>
              </a:xfrm>
            </p:grpSpPr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6EDA7B13-2252-4C05-9680-D1C06DE9A061}"/>
                    </a:ext>
                  </a:extLst>
                </p:cNvPr>
                <p:cNvSpPr txBox="1"/>
                <p:nvPr/>
              </p:nvSpPr>
              <p:spPr>
                <a:xfrm>
                  <a:off x="7714237" y="1415877"/>
                  <a:ext cx="107416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>
                      <a:solidFill>
                        <a:schemeClr val="accent6"/>
                      </a:solidFill>
                      <a:latin typeface="Montserrat Black" panose="00000A00000000000000" pitchFamily="2" charset="0"/>
                    </a:rPr>
                    <a:t>Sector risk</a:t>
                  </a:r>
                </a:p>
              </p:txBody>
            </p:sp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1D7C942D-1629-4939-9D87-4EEBC8A0EBCE}"/>
                    </a:ext>
                  </a:extLst>
                </p:cNvPr>
                <p:cNvSpPr txBox="1"/>
                <p:nvPr/>
              </p:nvSpPr>
              <p:spPr>
                <a:xfrm>
                  <a:off x="7713981" y="1822707"/>
                  <a:ext cx="1010920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dirty="0">
                      <a:solidFill>
                        <a:schemeClr val="tx2"/>
                      </a:solidFill>
                      <a:latin typeface="Montserrat" panose="00000500000000000000" pitchFamily="2" charset="0"/>
                    </a:rPr>
                    <a:t>Above Plus transport: leisure general</a:t>
                  </a:r>
                </a:p>
              </p:txBody>
            </p:sp>
          </p:grp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BC519225-7D04-4A73-B5B1-DEE945E7F358}"/>
                  </a:ext>
                </a:extLst>
              </p:cNvPr>
              <p:cNvGrpSpPr/>
              <p:nvPr/>
            </p:nvGrpSpPr>
            <p:grpSpPr>
              <a:xfrm>
                <a:off x="9125885" y="1380626"/>
                <a:ext cx="1074420" cy="1307076"/>
                <a:chOff x="7713981" y="1415877"/>
                <a:chExt cx="1074420" cy="1307076"/>
              </a:xfrm>
            </p:grpSpPr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8B1809DF-B8A2-498A-A689-AAC88D493C5F}"/>
                    </a:ext>
                  </a:extLst>
                </p:cNvPr>
                <p:cNvSpPr txBox="1"/>
                <p:nvPr/>
              </p:nvSpPr>
              <p:spPr>
                <a:xfrm>
                  <a:off x="7714237" y="1415877"/>
                  <a:ext cx="107416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err="1">
                      <a:solidFill>
                        <a:schemeClr val="accent6"/>
                      </a:solidFill>
                      <a:latin typeface="Montserrat Black" panose="00000A00000000000000" pitchFamily="2" charset="0"/>
                    </a:rPr>
                    <a:t>Signifcant</a:t>
                  </a:r>
                  <a:endParaRPr lang="en-US" sz="1200" b="1" dirty="0">
                    <a:solidFill>
                      <a:schemeClr val="accent6"/>
                    </a:solidFill>
                    <a:latin typeface="Montserrat Black" panose="00000A00000000000000" pitchFamily="2" charset="0"/>
                  </a:endParaRPr>
                </a:p>
              </p:txBody>
            </p:sp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1684D6D7-4E77-4F0A-BF6A-49A57432DCC1}"/>
                    </a:ext>
                  </a:extLst>
                </p:cNvPr>
                <p:cNvSpPr txBox="1"/>
                <p:nvPr/>
              </p:nvSpPr>
              <p:spPr>
                <a:xfrm>
                  <a:off x="7713981" y="1822707"/>
                  <a:ext cx="1010920" cy="9002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dirty="0">
                      <a:solidFill>
                        <a:schemeClr val="tx2"/>
                      </a:solidFill>
                      <a:latin typeface="Montserrat" panose="00000500000000000000" pitchFamily="2" charset="0"/>
                    </a:rPr>
                    <a:t>Monetary and fiscal easing regulatory relaxion</a:t>
                  </a:r>
                </a:p>
              </p:txBody>
            </p:sp>
          </p:grp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6523FC7C-6F61-4F0F-9CF2-52028B2E5692}"/>
                  </a:ext>
                </a:extLst>
              </p:cNvPr>
              <p:cNvSpPr txBox="1"/>
              <p:nvPr/>
            </p:nvSpPr>
            <p:spPr>
              <a:xfrm>
                <a:off x="10312445" y="1380626"/>
                <a:ext cx="10741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accent6"/>
                    </a:solidFill>
                    <a:latin typeface="Montserrat Black" panose="00000A00000000000000" pitchFamily="2" charset="0"/>
                  </a:rPr>
                  <a:t>Recovery delayed</a:t>
                </a:r>
              </a:p>
            </p:txBody>
          </p:sp>
        </p:grp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33CDC74-755C-46A1-86DA-DBC6B4F71930}"/>
                </a:ext>
              </a:extLst>
            </p:cNvPr>
            <p:cNvCxnSpPr>
              <a:cxnSpLocks/>
            </p:cNvCxnSpPr>
            <p:nvPr/>
          </p:nvCxnSpPr>
          <p:spPr>
            <a:xfrm>
              <a:off x="9094885" y="4286268"/>
              <a:ext cx="0" cy="1544320"/>
            </a:xfrm>
            <a:prstGeom prst="line">
              <a:avLst/>
            </a:prstGeom>
            <a:ln>
              <a:solidFill>
                <a:schemeClr val="tx2">
                  <a:alpha val="20000"/>
                </a:schemeClr>
              </a:solidFill>
            </a:ln>
            <a:effectLst>
              <a:outerShdw blurRad="88900" dist="38100" dir="5400000" algn="t" rotWithShape="0">
                <a:prstClr val="black">
                  <a:alpha val="41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73DADB2-E0D2-4AF3-8EAD-54F0ABC2DF5A}"/>
                </a:ext>
              </a:extLst>
            </p:cNvPr>
            <p:cNvCxnSpPr>
              <a:cxnSpLocks/>
            </p:cNvCxnSpPr>
            <p:nvPr/>
          </p:nvCxnSpPr>
          <p:spPr>
            <a:xfrm>
              <a:off x="10281187" y="4286268"/>
              <a:ext cx="0" cy="1544320"/>
            </a:xfrm>
            <a:prstGeom prst="line">
              <a:avLst/>
            </a:prstGeom>
            <a:ln>
              <a:solidFill>
                <a:schemeClr val="tx2">
                  <a:alpha val="20000"/>
                </a:schemeClr>
              </a:solidFill>
            </a:ln>
            <a:effectLst>
              <a:outerShdw blurRad="88900" dist="38100" dir="5400000" algn="t" rotWithShape="0">
                <a:prstClr val="black">
                  <a:alpha val="41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11294C10-5622-4E32-A2E5-07CA5639B184}"/>
              </a:ext>
            </a:extLst>
          </p:cNvPr>
          <p:cNvSpPr/>
          <p:nvPr/>
        </p:nvSpPr>
        <p:spPr>
          <a:xfrm rot="16200000">
            <a:off x="1169868" y="2044048"/>
            <a:ext cx="1985370" cy="461528"/>
          </a:xfrm>
          <a:prstGeom prst="roundRect">
            <a:avLst>
              <a:gd name="adj" fmla="val 21292"/>
            </a:avLst>
          </a:prstGeom>
          <a:solidFill>
            <a:schemeClr val="accent6"/>
          </a:solidFill>
          <a:ln>
            <a:noFill/>
          </a:ln>
          <a:effectLst>
            <a:outerShdw blurRad="25400" dist="12700" dir="5400000" algn="ctr" rotWithShape="0">
              <a:srgbClr val="000104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FBFCFD"/>
                </a:solidFill>
                <a:latin typeface="Montserrat Medium" panose="020B0604020202020204" charset="0"/>
              </a:rPr>
              <a:t>Baseline  scenario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C563A3DF-61D0-4836-B70A-8091FF32D3F7}"/>
              </a:ext>
            </a:extLst>
          </p:cNvPr>
          <p:cNvSpPr/>
          <p:nvPr/>
        </p:nvSpPr>
        <p:spPr>
          <a:xfrm rot="16200000">
            <a:off x="1173450" y="4827664"/>
            <a:ext cx="1985370" cy="461528"/>
          </a:xfrm>
          <a:prstGeom prst="roundRect">
            <a:avLst>
              <a:gd name="adj" fmla="val 11261"/>
            </a:avLst>
          </a:prstGeom>
          <a:solidFill>
            <a:schemeClr val="accent6"/>
          </a:solidFill>
          <a:ln>
            <a:noFill/>
          </a:ln>
          <a:effectLst>
            <a:outerShdw blurRad="25400" dist="12700" dir="5400000" algn="ctr" rotWithShape="0">
              <a:srgbClr val="000104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BFCFD"/>
                </a:solidFill>
                <a:latin typeface="Montserrat Medium" panose="020B0604020202020204" charset="0"/>
              </a:rPr>
              <a:t>Downside  scenario</a:t>
            </a: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5594CB21-1385-4798-BA75-7E18A7460DC7}"/>
              </a:ext>
            </a:extLst>
          </p:cNvPr>
          <p:cNvSpPr/>
          <p:nvPr/>
        </p:nvSpPr>
        <p:spPr>
          <a:xfrm>
            <a:off x="492563" y="3429000"/>
            <a:ext cx="1296858" cy="461528"/>
          </a:xfrm>
          <a:prstGeom prst="roundRect">
            <a:avLst>
              <a:gd name="adj" fmla="val 11261"/>
            </a:avLst>
          </a:prstGeom>
          <a:solidFill>
            <a:schemeClr val="accent6"/>
          </a:solidFill>
          <a:ln>
            <a:noFill/>
          </a:ln>
          <a:effectLst>
            <a:outerShdw blurRad="25400" dist="12700" dir="5400000" algn="ctr" rotWithShape="0">
              <a:srgbClr val="000104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BFCFD"/>
                </a:solidFill>
                <a:latin typeface="Montserrat Medium" panose="020B0604020202020204" charset="0"/>
              </a:rPr>
              <a:t>Covid-19</a:t>
            </a:r>
          </a:p>
        </p:txBody>
      </p:sp>
      <p:cxnSp>
        <p:nvCxnSpPr>
          <p:cNvPr id="95" name="Connector: Curved 94">
            <a:extLst>
              <a:ext uri="{FF2B5EF4-FFF2-40B4-BE49-F238E27FC236}">
                <a16:creationId xmlns:a16="http://schemas.microsoft.com/office/drawing/2014/main" id="{49CD3E80-B3EC-450D-A755-21D12407B903}"/>
              </a:ext>
            </a:extLst>
          </p:cNvPr>
          <p:cNvCxnSpPr>
            <a:stCxn id="93" idx="0"/>
            <a:endCxn id="88" idx="0"/>
          </p:cNvCxnSpPr>
          <p:nvPr/>
        </p:nvCxnSpPr>
        <p:spPr>
          <a:xfrm rot="5400000" flipH="1" flipV="1">
            <a:off x="959296" y="2456508"/>
            <a:ext cx="1154188" cy="790797"/>
          </a:xfrm>
          <a:prstGeom prst="curvedConnector2">
            <a:avLst/>
          </a:prstGeom>
          <a:ln w="12700">
            <a:solidFill>
              <a:schemeClr val="tx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or: Curved 95">
            <a:extLst>
              <a:ext uri="{FF2B5EF4-FFF2-40B4-BE49-F238E27FC236}">
                <a16:creationId xmlns:a16="http://schemas.microsoft.com/office/drawing/2014/main" id="{D88FE714-5F71-434D-BFE1-F0E0AEAFE797}"/>
              </a:ext>
            </a:extLst>
          </p:cNvPr>
          <p:cNvCxnSpPr>
            <a:cxnSpLocks/>
            <a:stCxn id="89" idx="0"/>
            <a:endCxn id="93" idx="2"/>
          </p:cNvCxnSpPr>
          <p:nvPr/>
        </p:nvCxnSpPr>
        <p:spPr>
          <a:xfrm rot="10800000">
            <a:off x="1140993" y="3890528"/>
            <a:ext cx="794379" cy="1167900"/>
          </a:xfrm>
          <a:prstGeom prst="curvedConnector2">
            <a:avLst/>
          </a:prstGeom>
          <a:ln w="12700">
            <a:solidFill>
              <a:schemeClr val="tx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84423B8A-6F92-4CA8-819B-D0D1122E5544}"/>
              </a:ext>
            </a:extLst>
          </p:cNvPr>
          <p:cNvSpPr txBox="1"/>
          <p:nvPr/>
        </p:nvSpPr>
        <p:spPr>
          <a:xfrm>
            <a:off x="218286" y="6424670"/>
            <a:ext cx="4110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  <a:latin typeface="Montserrat" pitchFamily="2" charset="77"/>
              </a:rPr>
              <a:t>Source:</a:t>
            </a:r>
            <a:r>
              <a:rPr lang="en-US" sz="1200" b="1" dirty="0">
                <a:solidFill>
                  <a:schemeClr val="accent6"/>
                </a:solidFill>
                <a:latin typeface="Montserrat" pitchFamily="2" charset="77"/>
              </a:rPr>
              <a:t> BCG Center for Macroeconomics analysis</a:t>
            </a:r>
            <a:endParaRPr lang="en-US" sz="1400" b="1" dirty="0">
              <a:solidFill>
                <a:schemeClr val="accent6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49066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0E6F046-AAC3-40A1-A93B-ADFAEE733EC8}"/>
              </a:ext>
            </a:extLst>
          </p:cNvPr>
          <p:cNvSpPr/>
          <p:nvPr/>
        </p:nvSpPr>
        <p:spPr>
          <a:xfrm>
            <a:off x="546329" y="990408"/>
            <a:ext cx="8850889" cy="2518687"/>
          </a:xfrm>
          <a:prstGeom prst="roundRect">
            <a:avLst>
              <a:gd name="adj" fmla="val 3737"/>
            </a:avLst>
          </a:prstGeom>
          <a:solidFill>
            <a:schemeClr val="bg1"/>
          </a:solidFill>
          <a:ln>
            <a:noFill/>
          </a:ln>
          <a:effectLst>
            <a:outerShdw blurRad="50800" dist="12700" dir="5400000" algn="ctr" rotWithShape="0">
              <a:srgbClr val="000104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18ECE72-14F4-4BE4-9307-7664071EB482}"/>
              </a:ext>
            </a:extLst>
          </p:cNvPr>
          <p:cNvSpPr/>
          <p:nvPr/>
        </p:nvSpPr>
        <p:spPr>
          <a:xfrm>
            <a:off x="2871206" y="3811775"/>
            <a:ext cx="8850889" cy="2518687"/>
          </a:xfrm>
          <a:prstGeom prst="roundRect">
            <a:avLst>
              <a:gd name="adj" fmla="val 4200"/>
            </a:avLst>
          </a:prstGeom>
          <a:solidFill>
            <a:schemeClr val="bg1"/>
          </a:solidFill>
          <a:ln>
            <a:noFill/>
          </a:ln>
          <a:effectLst>
            <a:outerShdw blurRad="50800" dist="12700" dir="5400000" algn="ctr" rotWithShape="0">
              <a:srgbClr val="000104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Top Corners Rounded 6">
            <a:extLst>
              <a:ext uri="{FF2B5EF4-FFF2-40B4-BE49-F238E27FC236}">
                <a16:creationId xmlns:a16="http://schemas.microsoft.com/office/drawing/2014/main" id="{F9C051A6-BEBD-4BE8-A131-D6C1B1C4C3D1}"/>
              </a:ext>
            </a:extLst>
          </p:cNvPr>
          <p:cNvSpPr/>
          <p:nvPr/>
        </p:nvSpPr>
        <p:spPr>
          <a:xfrm>
            <a:off x="9608234" y="990408"/>
            <a:ext cx="2113861" cy="2518687"/>
          </a:xfrm>
          <a:prstGeom prst="round2SameRect">
            <a:avLst>
              <a:gd name="adj1" fmla="val 3823"/>
              <a:gd name="adj2" fmla="val 2734"/>
            </a:avLst>
          </a:prstGeom>
          <a:solidFill>
            <a:schemeClr val="accent6"/>
          </a:solidFill>
          <a:ln>
            <a:noFill/>
          </a:ln>
          <a:effectLst>
            <a:outerShdw blurRad="25400" dist="12700" dir="27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BE1D5361-2B1C-4251-91C7-7071097D41E2}"/>
              </a:ext>
            </a:extLst>
          </p:cNvPr>
          <p:cNvSpPr/>
          <p:nvPr/>
        </p:nvSpPr>
        <p:spPr>
          <a:xfrm>
            <a:off x="546329" y="3811775"/>
            <a:ext cx="2113861" cy="2518687"/>
          </a:xfrm>
          <a:prstGeom prst="round2SameRect">
            <a:avLst>
              <a:gd name="adj1" fmla="val 3823"/>
              <a:gd name="adj2" fmla="val 2734"/>
            </a:avLst>
          </a:prstGeom>
          <a:solidFill>
            <a:schemeClr val="accent6"/>
          </a:solidFill>
          <a:ln>
            <a:noFill/>
          </a:ln>
          <a:effectLst>
            <a:outerShdw blurRad="25400" dist="12700" dir="27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EDC2AF7-FFD9-4B0E-8763-C4E2944259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5312569"/>
              </p:ext>
            </p:extLst>
          </p:nvPr>
        </p:nvGraphicFramePr>
        <p:xfrm>
          <a:off x="702462" y="1582040"/>
          <a:ext cx="8564779" cy="1802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290FFCB-ADFB-48E2-9A79-C21389DC1E4B}"/>
              </a:ext>
            </a:extLst>
          </p:cNvPr>
          <p:cNvSpPr txBox="1"/>
          <p:nvPr/>
        </p:nvSpPr>
        <p:spPr>
          <a:xfrm>
            <a:off x="702462" y="1139964"/>
            <a:ext cx="15149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ontserrat Medium" panose="020B0604020202020204" charset="0"/>
              </a:rPr>
              <a:t>confirmed cases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21E255-8CE3-4197-A956-5D3E04849E25}"/>
              </a:ext>
            </a:extLst>
          </p:cNvPr>
          <p:cNvSpPr txBox="1"/>
          <p:nvPr/>
        </p:nvSpPr>
        <p:spPr>
          <a:xfrm>
            <a:off x="2286513" y="166312"/>
            <a:ext cx="4269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alpha val="32000"/>
                  </a:schemeClr>
                </a:solidFill>
                <a:latin typeface="Montserrat" panose="020B0604020202020204" charset="0"/>
              </a:rPr>
              <a:t>Globally Cases </a:t>
            </a:r>
            <a:r>
              <a:rPr lang="en-US" dirty="0">
                <a:solidFill>
                  <a:schemeClr val="tx2">
                    <a:alpha val="32000"/>
                  </a:schemeClr>
                </a:solidFill>
                <a:latin typeface="Montserrat" panose="020B0604020202020204" charset="0"/>
              </a:rPr>
              <a:t>Over Time</a:t>
            </a:r>
            <a:r>
              <a:rPr lang="en-US" b="1" dirty="0">
                <a:solidFill>
                  <a:schemeClr val="tx2">
                    <a:alpha val="32000"/>
                  </a:schemeClr>
                </a:solidFill>
                <a:latin typeface="Montserrat" panose="020B0604020202020204" charset="0"/>
              </a:rPr>
              <a:t> </a:t>
            </a:r>
            <a:endParaRPr lang="en-US" dirty="0">
              <a:solidFill>
                <a:schemeClr val="tx2">
                  <a:alpha val="32000"/>
                </a:schemeClr>
              </a:solidFill>
              <a:latin typeface="Montserrat" panose="020B060402020202020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6B482E-8C28-48A6-B1BB-25B629E61CA6}"/>
              </a:ext>
            </a:extLst>
          </p:cNvPr>
          <p:cNvSpPr txBox="1"/>
          <p:nvPr/>
        </p:nvSpPr>
        <p:spPr>
          <a:xfrm>
            <a:off x="3100222" y="4100727"/>
            <a:ext cx="15149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ontserrat Medium" panose="020B0604020202020204" charset="0"/>
              </a:rPr>
              <a:t>confirmed cases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C57D8C-EA18-4CAC-854B-117D6955991E}"/>
              </a:ext>
            </a:extLst>
          </p:cNvPr>
          <p:cNvSpPr txBox="1"/>
          <p:nvPr/>
        </p:nvSpPr>
        <p:spPr>
          <a:xfrm>
            <a:off x="9608234" y="2061091"/>
            <a:ext cx="2113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tx2">
                    <a:alpha val="31000"/>
                  </a:schemeClr>
                </a:solidFill>
              </a:defRPr>
            </a:lvl1pPr>
          </a:lstStyle>
          <a:p>
            <a:pPr algn="ctr"/>
            <a:r>
              <a:rPr lang="en-US" sz="2800" b="1" dirty="0">
                <a:solidFill>
                  <a:schemeClr val="bg1"/>
                </a:solidFill>
                <a:latin typeface="Montserrat" panose="00000500000000000000" pitchFamily="2" charset="0"/>
              </a:rPr>
              <a:t>1,699,595</a:t>
            </a:r>
            <a:endParaRPr lang="en-US" sz="2400" dirty="0">
              <a:solidFill>
                <a:schemeClr val="bg1">
                  <a:alpha val="8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D00719-7E12-4E74-969E-20CBBBDBEAF1}"/>
              </a:ext>
            </a:extLst>
          </p:cNvPr>
          <p:cNvSpPr txBox="1"/>
          <p:nvPr/>
        </p:nvSpPr>
        <p:spPr>
          <a:xfrm>
            <a:off x="9608234" y="2513829"/>
            <a:ext cx="21138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tx2">
                    <a:alpha val="31000"/>
                  </a:schemeClr>
                </a:solidFill>
              </a:defRPr>
            </a:lvl1pPr>
          </a:lstStyle>
          <a:p>
            <a:pPr algn="ctr"/>
            <a:r>
              <a:rPr lang="en-US" sz="2000" b="1" dirty="0">
                <a:solidFill>
                  <a:schemeClr val="bg1"/>
                </a:solidFill>
                <a:latin typeface="Montserrat Thin" panose="00000300000000000000" pitchFamily="2" charset="0"/>
              </a:rPr>
              <a:t>TOTAL</a:t>
            </a:r>
            <a:br>
              <a:rPr lang="en-US" sz="2000" b="1" dirty="0">
                <a:solidFill>
                  <a:schemeClr val="bg1"/>
                </a:solidFill>
                <a:latin typeface="Montserrat Thin" panose="00000300000000000000" pitchFamily="2" charset="0"/>
              </a:rPr>
            </a:br>
            <a:r>
              <a:rPr lang="en-US" sz="2000" b="1" dirty="0">
                <a:solidFill>
                  <a:schemeClr val="bg1"/>
                </a:solidFill>
                <a:latin typeface="Montserrat Thin" panose="00000300000000000000" pitchFamily="2" charset="0"/>
              </a:rPr>
              <a:t>CASES</a:t>
            </a:r>
            <a:endParaRPr lang="en-US" sz="1800" dirty="0">
              <a:solidFill>
                <a:schemeClr val="bg1">
                  <a:alpha val="85000"/>
                </a:schemeClr>
              </a:solidFill>
              <a:latin typeface="Montserrat Thin" panose="000003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D500A8-2BD0-40B6-B1C9-6404914069F1}"/>
              </a:ext>
            </a:extLst>
          </p:cNvPr>
          <p:cNvSpPr txBox="1"/>
          <p:nvPr/>
        </p:nvSpPr>
        <p:spPr>
          <a:xfrm>
            <a:off x="546329" y="4787088"/>
            <a:ext cx="2113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tx2">
                    <a:alpha val="31000"/>
                  </a:schemeClr>
                </a:solidFill>
              </a:defRPr>
            </a:lvl1pPr>
          </a:lstStyle>
          <a:p>
            <a:pPr algn="ctr"/>
            <a:r>
              <a:rPr lang="en-US" sz="2800" b="1" dirty="0">
                <a:solidFill>
                  <a:schemeClr val="bg1"/>
                </a:solidFill>
                <a:latin typeface="Montserrat" panose="00000500000000000000" pitchFamily="2" charset="0"/>
              </a:rPr>
              <a:t>106,138</a:t>
            </a:r>
            <a:endParaRPr lang="en-US" sz="2400" dirty="0">
              <a:solidFill>
                <a:schemeClr val="bg1">
                  <a:alpha val="8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554BA76-577F-4917-9114-0D99ECEB871E}"/>
              </a:ext>
            </a:extLst>
          </p:cNvPr>
          <p:cNvSpPr txBox="1"/>
          <p:nvPr/>
        </p:nvSpPr>
        <p:spPr>
          <a:xfrm>
            <a:off x="546329" y="5239826"/>
            <a:ext cx="21138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tx2">
                    <a:alpha val="31000"/>
                  </a:schemeClr>
                </a:solidFill>
              </a:defRPr>
            </a:lvl1pPr>
          </a:lstStyle>
          <a:p>
            <a:pPr algn="ctr"/>
            <a:r>
              <a:rPr lang="en-US" sz="2000" b="1" dirty="0">
                <a:solidFill>
                  <a:schemeClr val="bg1"/>
                </a:solidFill>
                <a:latin typeface="Montserrat Thin" panose="00000300000000000000" pitchFamily="2" charset="0"/>
              </a:rPr>
              <a:t>TOTAL</a:t>
            </a:r>
            <a:br>
              <a:rPr lang="en-US" sz="2000" b="1" dirty="0">
                <a:solidFill>
                  <a:schemeClr val="bg1"/>
                </a:solidFill>
                <a:latin typeface="Montserrat Thin" panose="00000300000000000000" pitchFamily="2" charset="0"/>
              </a:rPr>
            </a:br>
            <a:r>
              <a:rPr lang="en-US" sz="2000" b="1" dirty="0">
                <a:solidFill>
                  <a:schemeClr val="bg1"/>
                </a:solidFill>
                <a:latin typeface="Montserrat Thin" panose="00000300000000000000" pitchFamily="2" charset="0"/>
              </a:rPr>
              <a:t>DEATHS</a:t>
            </a:r>
            <a:endParaRPr lang="en-US" sz="1800" dirty="0">
              <a:solidFill>
                <a:schemeClr val="bg1">
                  <a:alpha val="85000"/>
                </a:schemeClr>
              </a:solidFill>
              <a:latin typeface="Montserrat Thin" panose="00000300000000000000" pitchFamily="2" charset="0"/>
            </a:endParaRP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B61A5CF9-B074-4E80-B5F1-9A7B015478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2733878"/>
              </p:ext>
            </p:extLst>
          </p:nvPr>
        </p:nvGraphicFramePr>
        <p:xfrm>
          <a:off x="3014260" y="4449179"/>
          <a:ext cx="8564779" cy="1802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DA2BE654-B786-4F35-85D5-CF9A722F3724}"/>
              </a:ext>
            </a:extLst>
          </p:cNvPr>
          <p:cNvSpPr txBox="1"/>
          <p:nvPr/>
        </p:nvSpPr>
        <p:spPr>
          <a:xfrm>
            <a:off x="208126" y="6424670"/>
            <a:ext cx="1229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  <a:latin typeface="Montserrat" pitchFamily="2" charset="77"/>
              </a:rPr>
              <a:t>Source:</a:t>
            </a:r>
            <a:r>
              <a:rPr lang="en-US" sz="1200" b="1" dirty="0">
                <a:solidFill>
                  <a:schemeClr val="accent6"/>
                </a:solidFill>
                <a:latin typeface="Montserrat" pitchFamily="2" charset="77"/>
              </a:rPr>
              <a:t> WHO</a:t>
            </a: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89585C4D-761D-4EDF-934E-5F010223DEDF}"/>
              </a:ext>
            </a:extLst>
          </p:cNvPr>
          <p:cNvSpPr/>
          <p:nvPr/>
        </p:nvSpPr>
        <p:spPr>
          <a:xfrm>
            <a:off x="10327048" y="1463603"/>
            <a:ext cx="676232" cy="530894"/>
          </a:xfrm>
          <a:custGeom>
            <a:avLst/>
            <a:gdLst>
              <a:gd name="connsiteX0" fmla="*/ 259299 w 905320"/>
              <a:gd name="connsiteY0" fmla="*/ 413727 h 710745"/>
              <a:gd name="connsiteX1" fmla="*/ 523963 w 905320"/>
              <a:gd name="connsiteY1" fmla="*/ 413727 h 710745"/>
              <a:gd name="connsiteX2" fmla="*/ 557643 w 905320"/>
              <a:gd name="connsiteY2" fmla="*/ 447407 h 710745"/>
              <a:gd name="connsiteX3" fmla="*/ 523963 w 905320"/>
              <a:gd name="connsiteY3" fmla="*/ 481087 h 710745"/>
              <a:gd name="connsiteX4" fmla="*/ 259299 w 905320"/>
              <a:gd name="connsiteY4" fmla="*/ 481087 h 710745"/>
              <a:gd name="connsiteX5" fmla="*/ 225619 w 905320"/>
              <a:gd name="connsiteY5" fmla="*/ 447407 h 710745"/>
              <a:gd name="connsiteX6" fmla="*/ 259299 w 905320"/>
              <a:gd name="connsiteY6" fmla="*/ 413727 h 710745"/>
              <a:gd name="connsiteX7" fmla="*/ 306656 w 905320"/>
              <a:gd name="connsiteY7" fmla="*/ 360985 h 710745"/>
              <a:gd name="connsiteX8" fmla="*/ 758259 w 905320"/>
              <a:gd name="connsiteY8" fmla="*/ 360985 h 710745"/>
              <a:gd name="connsiteX9" fmla="*/ 805618 w 905320"/>
              <a:gd name="connsiteY9" fmla="*/ 408344 h 710745"/>
              <a:gd name="connsiteX10" fmla="*/ 805618 w 905320"/>
              <a:gd name="connsiteY10" fmla="*/ 533830 h 710745"/>
              <a:gd name="connsiteX11" fmla="*/ 259299 w 905320"/>
              <a:gd name="connsiteY11" fmla="*/ 533830 h 710745"/>
              <a:gd name="connsiteX12" fmla="*/ 259299 w 905320"/>
              <a:gd name="connsiteY12" fmla="*/ 504634 h 710745"/>
              <a:gd name="connsiteX13" fmla="*/ 523964 w 905320"/>
              <a:gd name="connsiteY13" fmla="*/ 504634 h 710745"/>
              <a:gd name="connsiteX14" fmla="*/ 581190 w 905320"/>
              <a:gd name="connsiteY14" fmla="*/ 447408 h 710745"/>
              <a:gd name="connsiteX15" fmla="*/ 523962 w 905320"/>
              <a:gd name="connsiteY15" fmla="*/ 390181 h 710745"/>
              <a:gd name="connsiteX16" fmla="*/ 262913 w 905320"/>
              <a:gd name="connsiteY16" fmla="*/ 390181 h 710745"/>
              <a:gd name="connsiteX17" fmla="*/ 306656 w 905320"/>
              <a:gd name="connsiteY17" fmla="*/ 360985 h 710745"/>
              <a:gd name="connsiteX18" fmla="*/ 35767 w 905320"/>
              <a:gd name="connsiteY18" fmla="*/ 165501 h 710745"/>
              <a:gd name="connsiteX19" fmla="*/ 71534 w 905320"/>
              <a:gd name="connsiteY19" fmla="*/ 201268 h 710745"/>
              <a:gd name="connsiteX20" fmla="*/ 71534 w 905320"/>
              <a:gd name="connsiteY20" fmla="*/ 428837 h 710745"/>
              <a:gd name="connsiteX21" fmla="*/ 143608 w 905320"/>
              <a:gd name="connsiteY21" fmla="*/ 428837 h 710745"/>
              <a:gd name="connsiteX22" fmla="*/ 91205 w 905320"/>
              <a:gd name="connsiteY22" fmla="*/ 362772 h 710745"/>
              <a:gd name="connsiteX23" fmla="*/ 159058 w 905320"/>
              <a:gd name="connsiteY23" fmla="*/ 294919 h 710745"/>
              <a:gd name="connsiteX24" fmla="*/ 226910 w 905320"/>
              <a:gd name="connsiteY24" fmla="*/ 362772 h 710745"/>
              <a:gd name="connsiteX25" fmla="*/ 173605 w 905320"/>
              <a:gd name="connsiteY25" fmla="*/ 429045 h 710745"/>
              <a:gd name="connsiteX26" fmla="*/ 198500 w 905320"/>
              <a:gd name="connsiteY26" fmla="*/ 457023 h 710745"/>
              <a:gd name="connsiteX27" fmla="*/ 198500 w 905320"/>
              <a:gd name="connsiteY27" fmla="*/ 483290 h 710745"/>
              <a:gd name="connsiteX28" fmla="*/ 214732 w 905320"/>
              <a:gd name="connsiteY28" fmla="*/ 483290 h 710745"/>
              <a:gd name="connsiteX29" fmla="*/ 232475 w 905320"/>
              <a:gd name="connsiteY29" fmla="*/ 497960 h 710745"/>
              <a:gd name="connsiteX30" fmla="*/ 232475 w 905320"/>
              <a:gd name="connsiteY30" fmla="*/ 533830 h 710745"/>
              <a:gd name="connsiteX31" fmla="*/ 259299 w 905320"/>
              <a:gd name="connsiteY31" fmla="*/ 560655 h 710745"/>
              <a:gd name="connsiteX32" fmla="*/ 805618 w 905320"/>
              <a:gd name="connsiteY32" fmla="*/ 560655 h 710745"/>
              <a:gd name="connsiteX33" fmla="*/ 833115 w 905320"/>
              <a:gd name="connsiteY33" fmla="*/ 533830 h 710745"/>
              <a:gd name="connsiteX34" fmla="*/ 833115 w 905320"/>
              <a:gd name="connsiteY34" fmla="*/ 394409 h 710745"/>
              <a:gd name="connsiteX35" fmla="*/ 869553 w 905320"/>
              <a:gd name="connsiteY35" fmla="*/ 358642 h 710745"/>
              <a:gd name="connsiteX36" fmla="*/ 905320 w 905320"/>
              <a:gd name="connsiteY36" fmla="*/ 394409 h 710745"/>
              <a:gd name="connsiteX37" fmla="*/ 905320 w 905320"/>
              <a:gd name="connsiteY37" fmla="*/ 674978 h 710745"/>
              <a:gd name="connsiteX38" fmla="*/ 869553 w 905320"/>
              <a:gd name="connsiteY38" fmla="*/ 710745 h 710745"/>
              <a:gd name="connsiteX39" fmla="*/ 833786 w 905320"/>
              <a:gd name="connsiteY39" fmla="*/ 674978 h 710745"/>
              <a:gd name="connsiteX40" fmla="*/ 833786 w 905320"/>
              <a:gd name="connsiteY40" fmla="*/ 610226 h 710745"/>
              <a:gd name="connsiteX41" fmla="*/ 71534 w 905320"/>
              <a:gd name="connsiteY41" fmla="*/ 610226 h 710745"/>
              <a:gd name="connsiteX42" fmla="*/ 71534 w 905320"/>
              <a:gd name="connsiteY42" fmla="*/ 674978 h 710745"/>
              <a:gd name="connsiteX43" fmla="*/ 35767 w 905320"/>
              <a:gd name="connsiteY43" fmla="*/ 710745 h 710745"/>
              <a:gd name="connsiteX44" fmla="*/ 0 w 905320"/>
              <a:gd name="connsiteY44" fmla="*/ 674978 h 710745"/>
              <a:gd name="connsiteX45" fmla="*/ 0 w 905320"/>
              <a:gd name="connsiteY45" fmla="*/ 201268 h 710745"/>
              <a:gd name="connsiteX46" fmla="*/ 35767 w 905320"/>
              <a:gd name="connsiteY46" fmla="*/ 165501 h 710745"/>
              <a:gd name="connsiteX47" fmla="*/ 259300 w 905320"/>
              <a:gd name="connsiteY47" fmla="*/ 108715 h 710745"/>
              <a:gd name="connsiteX48" fmla="*/ 228671 w 905320"/>
              <a:gd name="connsiteY48" fmla="*/ 139344 h 710745"/>
              <a:gd name="connsiteX49" fmla="*/ 259300 w 905320"/>
              <a:gd name="connsiteY49" fmla="*/ 169973 h 710745"/>
              <a:gd name="connsiteX50" fmla="*/ 289929 w 905320"/>
              <a:gd name="connsiteY50" fmla="*/ 139344 h 710745"/>
              <a:gd name="connsiteX51" fmla="*/ 259300 w 905320"/>
              <a:gd name="connsiteY51" fmla="*/ 108715 h 710745"/>
              <a:gd name="connsiteX52" fmla="*/ 530415 w 905320"/>
              <a:gd name="connsiteY52" fmla="*/ 51735 h 710745"/>
              <a:gd name="connsiteX53" fmla="*/ 506282 w 905320"/>
              <a:gd name="connsiteY53" fmla="*/ 75868 h 710745"/>
              <a:gd name="connsiteX54" fmla="*/ 530415 w 905320"/>
              <a:gd name="connsiteY54" fmla="*/ 100000 h 710745"/>
              <a:gd name="connsiteX55" fmla="*/ 554547 w 905320"/>
              <a:gd name="connsiteY55" fmla="*/ 75868 h 710745"/>
              <a:gd name="connsiteX56" fmla="*/ 530415 w 905320"/>
              <a:gd name="connsiteY56" fmla="*/ 51735 h 710745"/>
              <a:gd name="connsiteX57" fmla="*/ 240212 w 905320"/>
              <a:gd name="connsiteY57" fmla="*/ 43058 h 710745"/>
              <a:gd name="connsiteX58" fmla="*/ 278389 w 905320"/>
              <a:gd name="connsiteY58" fmla="*/ 43058 h 710745"/>
              <a:gd name="connsiteX59" fmla="*/ 292007 w 905320"/>
              <a:gd name="connsiteY59" fmla="*/ 56676 h 710745"/>
              <a:gd name="connsiteX60" fmla="*/ 278389 w 905320"/>
              <a:gd name="connsiteY60" fmla="*/ 70295 h 710745"/>
              <a:gd name="connsiteX61" fmla="*/ 272918 w 905320"/>
              <a:gd name="connsiteY61" fmla="*/ 70295 h 710745"/>
              <a:gd name="connsiteX62" fmla="*/ 272918 w 905320"/>
              <a:gd name="connsiteY62" fmla="*/ 83107 h 710745"/>
              <a:gd name="connsiteX63" fmla="*/ 301180 w 905320"/>
              <a:gd name="connsiteY63" fmla="*/ 99439 h 710745"/>
              <a:gd name="connsiteX64" fmla="*/ 312287 w 905320"/>
              <a:gd name="connsiteY64" fmla="*/ 93026 h 710745"/>
              <a:gd name="connsiteX65" fmla="*/ 309552 w 905320"/>
              <a:gd name="connsiteY65" fmla="*/ 88288 h 710745"/>
              <a:gd name="connsiteX66" fmla="*/ 314536 w 905320"/>
              <a:gd name="connsiteY66" fmla="*/ 69684 h 710745"/>
              <a:gd name="connsiteX67" fmla="*/ 333139 w 905320"/>
              <a:gd name="connsiteY67" fmla="*/ 74668 h 710745"/>
              <a:gd name="connsiteX68" fmla="*/ 352228 w 905320"/>
              <a:gd name="connsiteY68" fmla="*/ 107731 h 710745"/>
              <a:gd name="connsiteX69" fmla="*/ 347244 w 905320"/>
              <a:gd name="connsiteY69" fmla="*/ 126335 h 710745"/>
              <a:gd name="connsiteX70" fmla="*/ 340448 w 905320"/>
              <a:gd name="connsiteY70" fmla="*/ 128163 h 710745"/>
              <a:gd name="connsiteX71" fmla="*/ 328641 w 905320"/>
              <a:gd name="connsiteY71" fmla="*/ 121352 h 710745"/>
              <a:gd name="connsiteX72" fmla="*/ 325906 w 905320"/>
              <a:gd name="connsiteY72" fmla="*/ 116613 h 710745"/>
              <a:gd name="connsiteX73" fmla="*/ 314813 w 905320"/>
              <a:gd name="connsiteY73" fmla="*/ 123018 h 710745"/>
              <a:gd name="connsiteX74" fmla="*/ 317164 w 905320"/>
              <a:gd name="connsiteY74" fmla="*/ 139343 h 710745"/>
              <a:gd name="connsiteX75" fmla="*/ 314813 w 905320"/>
              <a:gd name="connsiteY75" fmla="*/ 155669 h 710745"/>
              <a:gd name="connsiteX76" fmla="*/ 325906 w 905320"/>
              <a:gd name="connsiteY76" fmla="*/ 162074 h 710745"/>
              <a:gd name="connsiteX77" fmla="*/ 328641 w 905320"/>
              <a:gd name="connsiteY77" fmla="*/ 157335 h 710745"/>
              <a:gd name="connsiteX78" fmla="*/ 347244 w 905320"/>
              <a:gd name="connsiteY78" fmla="*/ 152352 h 710745"/>
              <a:gd name="connsiteX79" fmla="*/ 352228 w 905320"/>
              <a:gd name="connsiteY79" fmla="*/ 170956 h 710745"/>
              <a:gd name="connsiteX80" fmla="*/ 333139 w 905320"/>
              <a:gd name="connsiteY80" fmla="*/ 204020 h 710745"/>
              <a:gd name="connsiteX81" fmla="*/ 321332 w 905320"/>
              <a:gd name="connsiteY81" fmla="*/ 210831 h 710745"/>
              <a:gd name="connsiteX82" fmla="*/ 314536 w 905320"/>
              <a:gd name="connsiteY82" fmla="*/ 209003 h 710745"/>
              <a:gd name="connsiteX83" fmla="*/ 309552 w 905320"/>
              <a:gd name="connsiteY83" fmla="*/ 190399 h 710745"/>
              <a:gd name="connsiteX84" fmla="*/ 312287 w 905320"/>
              <a:gd name="connsiteY84" fmla="*/ 185661 h 710745"/>
              <a:gd name="connsiteX85" fmla="*/ 301180 w 905320"/>
              <a:gd name="connsiteY85" fmla="*/ 179248 h 710745"/>
              <a:gd name="connsiteX86" fmla="*/ 272918 w 905320"/>
              <a:gd name="connsiteY86" fmla="*/ 195580 h 710745"/>
              <a:gd name="connsiteX87" fmla="*/ 272918 w 905320"/>
              <a:gd name="connsiteY87" fmla="*/ 208390 h 710745"/>
              <a:gd name="connsiteX88" fmla="*/ 278389 w 905320"/>
              <a:gd name="connsiteY88" fmla="*/ 208390 h 710745"/>
              <a:gd name="connsiteX89" fmla="*/ 292007 w 905320"/>
              <a:gd name="connsiteY89" fmla="*/ 222009 h 710745"/>
              <a:gd name="connsiteX90" fmla="*/ 278389 w 905320"/>
              <a:gd name="connsiteY90" fmla="*/ 235627 h 710745"/>
              <a:gd name="connsiteX91" fmla="*/ 240212 w 905320"/>
              <a:gd name="connsiteY91" fmla="*/ 235627 h 710745"/>
              <a:gd name="connsiteX92" fmla="*/ 226593 w 905320"/>
              <a:gd name="connsiteY92" fmla="*/ 222009 h 710745"/>
              <a:gd name="connsiteX93" fmla="*/ 240212 w 905320"/>
              <a:gd name="connsiteY93" fmla="*/ 208390 h 710745"/>
              <a:gd name="connsiteX94" fmla="*/ 245682 w 905320"/>
              <a:gd name="connsiteY94" fmla="*/ 208390 h 710745"/>
              <a:gd name="connsiteX95" fmla="*/ 245682 w 905320"/>
              <a:gd name="connsiteY95" fmla="*/ 195580 h 710745"/>
              <a:gd name="connsiteX96" fmla="*/ 217418 w 905320"/>
              <a:gd name="connsiteY96" fmla="*/ 179248 h 710745"/>
              <a:gd name="connsiteX97" fmla="*/ 206311 w 905320"/>
              <a:gd name="connsiteY97" fmla="*/ 185661 h 710745"/>
              <a:gd name="connsiteX98" fmla="*/ 209046 w 905320"/>
              <a:gd name="connsiteY98" fmla="*/ 190399 h 710745"/>
              <a:gd name="connsiteX99" fmla="*/ 204062 w 905320"/>
              <a:gd name="connsiteY99" fmla="*/ 209003 h 710745"/>
              <a:gd name="connsiteX100" fmla="*/ 197266 w 905320"/>
              <a:gd name="connsiteY100" fmla="*/ 210831 h 710745"/>
              <a:gd name="connsiteX101" fmla="*/ 185459 w 905320"/>
              <a:gd name="connsiteY101" fmla="*/ 204020 h 710745"/>
              <a:gd name="connsiteX102" fmla="*/ 166370 w 905320"/>
              <a:gd name="connsiteY102" fmla="*/ 170956 h 710745"/>
              <a:gd name="connsiteX103" fmla="*/ 171354 w 905320"/>
              <a:gd name="connsiteY103" fmla="*/ 152352 h 710745"/>
              <a:gd name="connsiteX104" fmla="*/ 189957 w 905320"/>
              <a:gd name="connsiteY104" fmla="*/ 157335 h 710745"/>
              <a:gd name="connsiteX105" fmla="*/ 192692 w 905320"/>
              <a:gd name="connsiteY105" fmla="*/ 162076 h 710745"/>
              <a:gd name="connsiteX106" fmla="*/ 203786 w 905320"/>
              <a:gd name="connsiteY106" fmla="*/ 155671 h 710745"/>
              <a:gd name="connsiteX107" fmla="*/ 201434 w 905320"/>
              <a:gd name="connsiteY107" fmla="*/ 139344 h 710745"/>
              <a:gd name="connsiteX108" fmla="*/ 203786 w 905320"/>
              <a:gd name="connsiteY108" fmla="*/ 123019 h 710745"/>
              <a:gd name="connsiteX109" fmla="*/ 192692 w 905320"/>
              <a:gd name="connsiteY109" fmla="*/ 116615 h 710745"/>
              <a:gd name="connsiteX110" fmla="*/ 189957 w 905320"/>
              <a:gd name="connsiteY110" fmla="*/ 121353 h 710745"/>
              <a:gd name="connsiteX111" fmla="*/ 178151 w 905320"/>
              <a:gd name="connsiteY111" fmla="*/ 128164 h 710745"/>
              <a:gd name="connsiteX112" fmla="*/ 171354 w 905320"/>
              <a:gd name="connsiteY112" fmla="*/ 126337 h 710745"/>
              <a:gd name="connsiteX113" fmla="*/ 166370 w 905320"/>
              <a:gd name="connsiteY113" fmla="*/ 107733 h 710745"/>
              <a:gd name="connsiteX114" fmla="*/ 185459 w 905320"/>
              <a:gd name="connsiteY114" fmla="*/ 74666 h 710745"/>
              <a:gd name="connsiteX115" fmla="*/ 204062 w 905320"/>
              <a:gd name="connsiteY115" fmla="*/ 69682 h 710745"/>
              <a:gd name="connsiteX116" fmla="*/ 209046 w 905320"/>
              <a:gd name="connsiteY116" fmla="*/ 88286 h 710745"/>
              <a:gd name="connsiteX117" fmla="*/ 206311 w 905320"/>
              <a:gd name="connsiteY117" fmla="*/ 93024 h 710745"/>
              <a:gd name="connsiteX118" fmla="*/ 217418 w 905320"/>
              <a:gd name="connsiteY118" fmla="*/ 99438 h 710745"/>
              <a:gd name="connsiteX119" fmla="*/ 245682 w 905320"/>
              <a:gd name="connsiteY119" fmla="*/ 83105 h 710745"/>
              <a:gd name="connsiteX120" fmla="*/ 245682 w 905320"/>
              <a:gd name="connsiteY120" fmla="*/ 70295 h 710745"/>
              <a:gd name="connsiteX121" fmla="*/ 240212 w 905320"/>
              <a:gd name="connsiteY121" fmla="*/ 70295 h 710745"/>
              <a:gd name="connsiteX122" fmla="*/ 226593 w 905320"/>
              <a:gd name="connsiteY122" fmla="*/ 56676 h 710745"/>
              <a:gd name="connsiteX123" fmla="*/ 240212 w 905320"/>
              <a:gd name="connsiteY123" fmla="*/ 43058 h 710745"/>
              <a:gd name="connsiteX124" fmla="*/ 515369 w 905320"/>
              <a:gd name="connsiteY124" fmla="*/ 0 h 710745"/>
              <a:gd name="connsiteX125" fmla="*/ 545451 w 905320"/>
              <a:gd name="connsiteY125" fmla="*/ 0 h 710745"/>
              <a:gd name="connsiteX126" fmla="*/ 556181 w 905320"/>
              <a:gd name="connsiteY126" fmla="*/ 10731 h 710745"/>
              <a:gd name="connsiteX127" fmla="*/ 545451 w 905320"/>
              <a:gd name="connsiteY127" fmla="*/ 21461 h 710745"/>
              <a:gd name="connsiteX128" fmla="*/ 541140 w 905320"/>
              <a:gd name="connsiteY128" fmla="*/ 21461 h 710745"/>
              <a:gd name="connsiteX129" fmla="*/ 541140 w 905320"/>
              <a:gd name="connsiteY129" fmla="*/ 31556 h 710745"/>
              <a:gd name="connsiteX130" fmla="*/ 563408 w 905320"/>
              <a:gd name="connsiteY130" fmla="*/ 44425 h 710745"/>
              <a:gd name="connsiteX131" fmla="*/ 572160 w 905320"/>
              <a:gd name="connsiteY131" fmla="*/ 39372 h 710745"/>
              <a:gd name="connsiteX132" fmla="*/ 570006 w 905320"/>
              <a:gd name="connsiteY132" fmla="*/ 35639 h 710745"/>
              <a:gd name="connsiteX133" fmla="*/ 573934 w 905320"/>
              <a:gd name="connsiteY133" fmla="*/ 20982 h 710745"/>
              <a:gd name="connsiteX134" fmla="*/ 588592 w 905320"/>
              <a:gd name="connsiteY134" fmla="*/ 24910 h 710745"/>
              <a:gd name="connsiteX135" fmla="*/ 603633 w 905320"/>
              <a:gd name="connsiteY135" fmla="*/ 50963 h 710745"/>
              <a:gd name="connsiteX136" fmla="*/ 599704 w 905320"/>
              <a:gd name="connsiteY136" fmla="*/ 65620 h 710745"/>
              <a:gd name="connsiteX137" fmla="*/ 594350 w 905320"/>
              <a:gd name="connsiteY137" fmla="*/ 67059 h 710745"/>
              <a:gd name="connsiteX138" fmla="*/ 585047 w 905320"/>
              <a:gd name="connsiteY138" fmla="*/ 61692 h 710745"/>
              <a:gd name="connsiteX139" fmla="*/ 582893 w 905320"/>
              <a:gd name="connsiteY139" fmla="*/ 57959 h 710745"/>
              <a:gd name="connsiteX140" fmla="*/ 574153 w 905320"/>
              <a:gd name="connsiteY140" fmla="*/ 63004 h 710745"/>
              <a:gd name="connsiteX141" fmla="*/ 576005 w 905320"/>
              <a:gd name="connsiteY141" fmla="*/ 75868 h 710745"/>
              <a:gd name="connsiteX142" fmla="*/ 574153 w 905320"/>
              <a:gd name="connsiteY142" fmla="*/ 88732 h 710745"/>
              <a:gd name="connsiteX143" fmla="*/ 582894 w 905320"/>
              <a:gd name="connsiteY143" fmla="*/ 93779 h 710745"/>
              <a:gd name="connsiteX144" fmla="*/ 585049 w 905320"/>
              <a:gd name="connsiteY144" fmla="*/ 90046 h 710745"/>
              <a:gd name="connsiteX145" fmla="*/ 599706 w 905320"/>
              <a:gd name="connsiteY145" fmla="*/ 86117 h 710745"/>
              <a:gd name="connsiteX146" fmla="*/ 603635 w 905320"/>
              <a:gd name="connsiteY146" fmla="*/ 100775 h 710745"/>
              <a:gd name="connsiteX147" fmla="*/ 596117 w 905320"/>
              <a:gd name="connsiteY147" fmla="*/ 113796 h 710745"/>
              <a:gd name="connsiteX148" fmla="*/ 596115 w 905320"/>
              <a:gd name="connsiteY148" fmla="*/ 113800 h 710745"/>
              <a:gd name="connsiteX149" fmla="*/ 596113 w 905320"/>
              <a:gd name="connsiteY149" fmla="*/ 113802 h 710745"/>
              <a:gd name="connsiteX150" fmla="*/ 588595 w 905320"/>
              <a:gd name="connsiteY150" fmla="*/ 126823 h 710745"/>
              <a:gd name="connsiteX151" fmla="*/ 579293 w 905320"/>
              <a:gd name="connsiteY151" fmla="*/ 132191 h 710745"/>
              <a:gd name="connsiteX152" fmla="*/ 573938 w 905320"/>
              <a:gd name="connsiteY152" fmla="*/ 130752 h 710745"/>
              <a:gd name="connsiteX153" fmla="*/ 570009 w 905320"/>
              <a:gd name="connsiteY153" fmla="*/ 116095 h 710745"/>
              <a:gd name="connsiteX154" fmla="*/ 572164 w 905320"/>
              <a:gd name="connsiteY154" fmla="*/ 112361 h 710745"/>
              <a:gd name="connsiteX155" fmla="*/ 563412 w 905320"/>
              <a:gd name="connsiteY155" fmla="*/ 107309 h 710745"/>
              <a:gd name="connsiteX156" fmla="*/ 541144 w 905320"/>
              <a:gd name="connsiteY156" fmla="*/ 120178 h 710745"/>
              <a:gd name="connsiteX157" fmla="*/ 541144 w 905320"/>
              <a:gd name="connsiteY157" fmla="*/ 130271 h 710745"/>
              <a:gd name="connsiteX158" fmla="*/ 545454 w 905320"/>
              <a:gd name="connsiteY158" fmla="*/ 130271 h 710745"/>
              <a:gd name="connsiteX159" fmla="*/ 556185 w 905320"/>
              <a:gd name="connsiteY159" fmla="*/ 141001 h 710745"/>
              <a:gd name="connsiteX160" fmla="*/ 545454 w 905320"/>
              <a:gd name="connsiteY160" fmla="*/ 151732 h 710745"/>
              <a:gd name="connsiteX161" fmla="*/ 515372 w 905320"/>
              <a:gd name="connsiteY161" fmla="*/ 151732 h 710745"/>
              <a:gd name="connsiteX162" fmla="*/ 504641 w 905320"/>
              <a:gd name="connsiteY162" fmla="*/ 141001 h 710745"/>
              <a:gd name="connsiteX163" fmla="*/ 515372 w 905320"/>
              <a:gd name="connsiteY163" fmla="*/ 130271 h 710745"/>
              <a:gd name="connsiteX164" fmla="*/ 519684 w 905320"/>
              <a:gd name="connsiteY164" fmla="*/ 130271 h 710745"/>
              <a:gd name="connsiteX165" fmla="*/ 519684 w 905320"/>
              <a:gd name="connsiteY165" fmla="*/ 120178 h 710745"/>
              <a:gd name="connsiteX166" fmla="*/ 497415 w 905320"/>
              <a:gd name="connsiteY166" fmla="*/ 107309 h 710745"/>
              <a:gd name="connsiteX167" fmla="*/ 488664 w 905320"/>
              <a:gd name="connsiteY167" fmla="*/ 112361 h 710745"/>
              <a:gd name="connsiteX168" fmla="*/ 490820 w 905320"/>
              <a:gd name="connsiteY168" fmla="*/ 116095 h 710745"/>
              <a:gd name="connsiteX169" fmla="*/ 486892 w 905320"/>
              <a:gd name="connsiteY169" fmla="*/ 130752 h 710745"/>
              <a:gd name="connsiteX170" fmla="*/ 481537 w 905320"/>
              <a:gd name="connsiteY170" fmla="*/ 132192 h 710745"/>
              <a:gd name="connsiteX171" fmla="*/ 472234 w 905320"/>
              <a:gd name="connsiteY171" fmla="*/ 126825 h 710745"/>
              <a:gd name="connsiteX172" fmla="*/ 464718 w 905320"/>
              <a:gd name="connsiteY172" fmla="*/ 113809 h 710745"/>
              <a:gd name="connsiteX173" fmla="*/ 464713 w 905320"/>
              <a:gd name="connsiteY173" fmla="*/ 113800 h 710745"/>
              <a:gd name="connsiteX174" fmla="*/ 464706 w 905320"/>
              <a:gd name="connsiteY174" fmla="*/ 113786 h 710745"/>
              <a:gd name="connsiteX175" fmla="*/ 457193 w 905320"/>
              <a:gd name="connsiteY175" fmla="*/ 100775 h 710745"/>
              <a:gd name="connsiteX176" fmla="*/ 461122 w 905320"/>
              <a:gd name="connsiteY176" fmla="*/ 86117 h 710745"/>
              <a:gd name="connsiteX177" fmla="*/ 475779 w 905320"/>
              <a:gd name="connsiteY177" fmla="*/ 90044 h 710745"/>
              <a:gd name="connsiteX178" fmla="*/ 477930 w 905320"/>
              <a:gd name="connsiteY178" fmla="*/ 93772 h 710745"/>
              <a:gd name="connsiteX179" fmla="*/ 486670 w 905320"/>
              <a:gd name="connsiteY179" fmla="*/ 88726 h 710745"/>
              <a:gd name="connsiteX180" fmla="*/ 484817 w 905320"/>
              <a:gd name="connsiteY180" fmla="*/ 75863 h 710745"/>
              <a:gd name="connsiteX181" fmla="*/ 486670 w 905320"/>
              <a:gd name="connsiteY181" fmla="*/ 63001 h 710745"/>
              <a:gd name="connsiteX182" fmla="*/ 477930 w 905320"/>
              <a:gd name="connsiteY182" fmla="*/ 57955 h 710745"/>
              <a:gd name="connsiteX183" fmla="*/ 475774 w 905320"/>
              <a:gd name="connsiteY183" fmla="*/ 61688 h 710745"/>
              <a:gd name="connsiteX184" fmla="*/ 466471 w 905320"/>
              <a:gd name="connsiteY184" fmla="*/ 67055 h 710745"/>
              <a:gd name="connsiteX185" fmla="*/ 461116 w 905320"/>
              <a:gd name="connsiteY185" fmla="*/ 65617 h 710745"/>
              <a:gd name="connsiteX186" fmla="*/ 457188 w 905320"/>
              <a:gd name="connsiteY186" fmla="*/ 50959 h 710745"/>
              <a:gd name="connsiteX187" fmla="*/ 464700 w 905320"/>
              <a:gd name="connsiteY187" fmla="*/ 37946 h 710745"/>
              <a:gd name="connsiteX188" fmla="*/ 464708 w 905320"/>
              <a:gd name="connsiteY188" fmla="*/ 37934 h 710745"/>
              <a:gd name="connsiteX189" fmla="*/ 464716 w 905320"/>
              <a:gd name="connsiteY189" fmla="*/ 37921 h 710745"/>
              <a:gd name="connsiteX190" fmla="*/ 472231 w 905320"/>
              <a:gd name="connsiteY190" fmla="*/ 24909 h 710745"/>
              <a:gd name="connsiteX191" fmla="*/ 486888 w 905320"/>
              <a:gd name="connsiteY191" fmla="*/ 20980 h 710745"/>
              <a:gd name="connsiteX192" fmla="*/ 490817 w 905320"/>
              <a:gd name="connsiteY192" fmla="*/ 35637 h 710745"/>
              <a:gd name="connsiteX193" fmla="*/ 488661 w 905320"/>
              <a:gd name="connsiteY193" fmla="*/ 39371 h 710745"/>
              <a:gd name="connsiteX194" fmla="*/ 497411 w 905320"/>
              <a:gd name="connsiteY194" fmla="*/ 44423 h 710745"/>
              <a:gd name="connsiteX195" fmla="*/ 519681 w 905320"/>
              <a:gd name="connsiteY195" fmla="*/ 31554 h 710745"/>
              <a:gd name="connsiteX196" fmla="*/ 519681 w 905320"/>
              <a:gd name="connsiteY196" fmla="*/ 21461 h 710745"/>
              <a:gd name="connsiteX197" fmla="*/ 515369 w 905320"/>
              <a:gd name="connsiteY197" fmla="*/ 21461 h 710745"/>
              <a:gd name="connsiteX198" fmla="*/ 504638 w 905320"/>
              <a:gd name="connsiteY198" fmla="*/ 10731 h 710745"/>
              <a:gd name="connsiteX199" fmla="*/ 515369 w 905320"/>
              <a:gd name="connsiteY199" fmla="*/ 0 h 710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905320" h="710745">
                <a:moveTo>
                  <a:pt x="259299" y="413727"/>
                </a:moveTo>
                <a:lnTo>
                  <a:pt x="523963" y="413727"/>
                </a:lnTo>
                <a:cubicBezTo>
                  <a:pt x="542565" y="413727"/>
                  <a:pt x="557643" y="428805"/>
                  <a:pt x="557643" y="447407"/>
                </a:cubicBezTo>
                <a:cubicBezTo>
                  <a:pt x="557643" y="466009"/>
                  <a:pt x="542565" y="481087"/>
                  <a:pt x="523963" y="481087"/>
                </a:cubicBezTo>
                <a:lnTo>
                  <a:pt x="259299" y="481087"/>
                </a:lnTo>
                <a:cubicBezTo>
                  <a:pt x="240697" y="481087"/>
                  <a:pt x="225619" y="466009"/>
                  <a:pt x="225619" y="447407"/>
                </a:cubicBezTo>
                <a:cubicBezTo>
                  <a:pt x="225619" y="428805"/>
                  <a:pt x="240697" y="413727"/>
                  <a:pt x="259299" y="413727"/>
                </a:cubicBezTo>
                <a:close/>
                <a:moveTo>
                  <a:pt x="306656" y="360985"/>
                </a:moveTo>
                <a:lnTo>
                  <a:pt x="758259" y="360985"/>
                </a:lnTo>
                <a:cubicBezTo>
                  <a:pt x="784414" y="360985"/>
                  <a:pt x="805618" y="382189"/>
                  <a:pt x="805618" y="408344"/>
                </a:cubicBezTo>
                <a:lnTo>
                  <a:pt x="805618" y="533830"/>
                </a:lnTo>
                <a:lnTo>
                  <a:pt x="259299" y="533830"/>
                </a:lnTo>
                <a:lnTo>
                  <a:pt x="259299" y="504634"/>
                </a:lnTo>
                <a:lnTo>
                  <a:pt x="523964" y="504634"/>
                </a:lnTo>
                <a:cubicBezTo>
                  <a:pt x="555568" y="504634"/>
                  <a:pt x="581190" y="479013"/>
                  <a:pt x="581190" y="447408"/>
                </a:cubicBezTo>
                <a:cubicBezTo>
                  <a:pt x="581190" y="415800"/>
                  <a:pt x="555568" y="390179"/>
                  <a:pt x="523962" y="390181"/>
                </a:cubicBezTo>
                <a:lnTo>
                  <a:pt x="262913" y="390181"/>
                </a:lnTo>
                <a:cubicBezTo>
                  <a:pt x="270039" y="373041"/>
                  <a:pt x="286937" y="360985"/>
                  <a:pt x="306656" y="360985"/>
                </a:cubicBezTo>
                <a:close/>
                <a:moveTo>
                  <a:pt x="35767" y="165501"/>
                </a:moveTo>
                <a:cubicBezTo>
                  <a:pt x="55522" y="165501"/>
                  <a:pt x="71534" y="181514"/>
                  <a:pt x="71534" y="201268"/>
                </a:cubicBezTo>
                <a:lnTo>
                  <a:pt x="71534" y="428837"/>
                </a:lnTo>
                <a:lnTo>
                  <a:pt x="143608" y="428837"/>
                </a:lnTo>
                <a:cubicBezTo>
                  <a:pt x="113581" y="421840"/>
                  <a:pt x="91205" y="394928"/>
                  <a:pt x="91205" y="362772"/>
                </a:cubicBezTo>
                <a:cubicBezTo>
                  <a:pt x="91205" y="325298"/>
                  <a:pt x="121584" y="294919"/>
                  <a:pt x="159058" y="294919"/>
                </a:cubicBezTo>
                <a:cubicBezTo>
                  <a:pt x="196532" y="294919"/>
                  <a:pt x="226910" y="325298"/>
                  <a:pt x="226910" y="362772"/>
                </a:cubicBezTo>
                <a:cubicBezTo>
                  <a:pt x="226910" y="395249"/>
                  <a:pt x="204085" y="422383"/>
                  <a:pt x="173605" y="429045"/>
                </a:cubicBezTo>
                <a:cubicBezTo>
                  <a:pt x="187618" y="430679"/>
                  <a:pt x="198500" y="442571"/>
                  <a:pt x="198500" y="457023"/>
                </a:cubicBezTo>
                <a:lnTo>
                  <a:pt x="198500" y="483290"/>
                </a:lnTo>
                <a:lnTo>
                  <a:pt x="214732" y="483290"/>
                </a:lnTo>
                <a:cubicBezTo>
                  <a:pt x="219577" y="489300"/>
                  <a:pt x="225608" y="494308"/>
                  <a:pt x="232475" y="497960"/>
                </a:cubicBezTo>
                <a:lnTo>
                  <a:pt x="232475" y="533830"/>
                </a:lnTo>
                <a:cubicBezTo>
                  <a:pt x="232475" y="548645"/>
                  <a:pt x="244484" y="560655"/>
                  <a:pt x="259299" y="560655"/>
                </a:cubicBezTo>
                <a:lnTo>
                  <a:pt x="805618" y="560655"/>
                </a:lnTo>
                <a:cubicBezTo>
                  <a:pt x="820434" y="560655"/>
                  <a:pt x="833115" y="548645"/>
                  <a:pt x="833115" y="533830"/>
                </a:cubicBezTo>
                <a:lnTo>
                  <a:pt x="833115" y="394409"/>
                </a:lnTo>
                <a:cubicBezTo>
                  <a:pt x="833115" y="374655"/>
                  <a:pt x="849799" y="358642"/>
                  <a:pt x="869553" y="358642"/>
                </a:cubicBezTo>
                <a:cubicBezTo>
                  <a:pt x="889308" y="358642"/>
                  <a:pt x="905320" y="374655"/>
                  <a:pt x="905320" y="394409"/>
                </a:cubicBezTo>
                <a:lnTo>
                  <a:pt x="905320" y="674978"/>
                </a:lnTo>
                <a:cubicBezTo>
                  <a:pt x="905320" y="694733"/>
                  <a:pt x="889308" y="710745"/>
                  <a:pt x="869553" y="710745"/>
                </a:cubicBezTo>
                <a:cubicBezTo>
                  <a:pt x="849799" y="710745"/>
                  <a:pt x="833786" y="694733"/>
                  <a:pt x="833786" y="674978"/>
                </a:cubicBezTo>
                <a:lnTo>
                  <a:pt x="833786" y="610226"/>
                </a:lnTo>
                <a:lnTo>
                  <a:pt x="71534" y="610226"/>
                </a:lnTo>
                <a:lnTo>
                  <a:pt x="71534" y="674978"/>
                </a:lnTo>
                <a:cubicBezTo>
                  <a:pt x="71534" y="694733"/>
                  <a:pt x="55522" y="710745"/>
                  <a:pt x="35767" y="710745"/>
                </a:cubicBezTo>
                <a:cubicBezTo>
                  <a:pt x="16012" y="710745"/>
                  <a:pt x="0" y="694733"/>
                  <a:pt x="0" y="674978"/>
                </a:cubicBezTo>
                <a:lnTo>
                  <a:pt x="0" y="201268"/>
                </a:lnTo>
                <a:cubicBezTo>
                  <a:pt x="0" y="181514"/>
                  <a:pt x="16012" y="165501"/>
                  <a:pt x="35767" y="165501"/>
                </a:cubicBezTo>
                <a:close/>
                <a:moveTo>
                  <a:pt x="259300" y="108715"/>
                </a:moveTo>
                <a:cubicBezTo>
                  <a:pt x="242412" y="108715"/>
                  <a:pt x="228673" y="122455"/>
                  <a:pt x="228671" y="139344"/>
                </a:cubicBezTo>
                <a:cubicBezTo>
                  <a:pt x="228671" y="156234"/>
                  <a:pt x="242410" y="169973"/>
                  <a:pt x="259300" y="169973"/>
                </a:cubicBezTo>
                <a:cubicBezTo>
                  <a:pt x="276190" y="169973"/>
                  <a:pt x="289929" y="156232"/>
                  <a:pt x="289929" y="139344"/>
                </a:cubicBezTo>
                <a:cubicBezTo>
                  <a:pt x="289929" y="122455"/>
                  <a:pt x="276188" y="108715"/>
                  <a:pt x="259300" y="108715"/>
                </a:cubicBezTo>
                <a:close/>
                <a:moveTo>
                  <a:pt x="530415" y="51735"/>
                </a:moveTo>
                <a:cubicBezTo>
                  <a:pt x="517109" y="51735"/>
                  <a:pt x="506282" y="62560"/>
                  <a:pt x="506282" y="75868"/>
                </a:cubicBezTo>
                <a:cubicBezTo>
                  <a:pt x="506282" y="89174"/>
                  <a:pt x="517107" y="100000"/>
                  <a:pt x="530415" y="100000"/>
                </a:cubicBezTo>
                <a:cubicBezTo>
                  <a:pt x="543721" y="100000"/>
                  <a:pt x="554547" y="89175"/>
                  <a:pt x="554547" y="75868"/>
                </a:cubicBezTo>
                <a:cubicBezTo>
                  <a:pt x="554547" y="62562"/>
                  <a:pt x="543723" y="51735"/>
                  <a:pt x="530415" y="51735"/>
                </a:cubicBezTo>
                <a:close/>
                <a:moveTo>
                  <a:pt x="240212" y="43058"/>
                </a:moveTo>
                <a:lnTo>
                  <a:pt x="278389" y="43058"/>
                </a:lnTo>
                <a:cubicBezTo>
                  <a:pt x="285910" y="43058"/>
                  <a:pt x="292007" y="49155"/>
                  <a:pt x="292007" y="56676"/>
                </a:cubicBezTo>
                <a:cubicBezTo>
                  <a:pt x="292007" y="64198"/>
                  <a:pt x="285910" y="70295"/>
                  <a:pt x="278389" y="70295"/>
                </a:cubicBezTo>
                <a:lnTo>
                  <a:pt x="272918" y="70295"/>
                </a:lnTo>
                <a:lnTo>
                  <a:pt x="272918" y="83107"/>
                </a:lnTo>
                <a:cubicBezTo>
                  <a:pt x="283892" y="85755"/>
                  <a:pt x="293643" y="91531"/>
                  <a:pt x="301180" y="99439"/>
                </a:cubicBezTo>
                <a:lnTo>
                  <a:pt x="312287" y="93026"/>
                </a:lnTo>
                <a:lnTo>
                  <a:pt x="309552" y="88288"/>
                </a:lnTo>
                <a:cubicBezTo>
                  <a:pt x="305790" y="81773"/>
                  <a:pt x="308023" y="73446"/>
                  <a:pt x="314536" y="69684"/>
                </a:cubicBezTo>
                <a:cubicBezTo>
                  <a:pt x="321050" y="65919"/>
                  <a:pt x="329380" y="68155"/>
                  <a:pt x="333139" y="74668"/>
                </a:cubicBezTo>
                <a:lnTo>
                  <a:pt x="352228" y="107731"/>
                </a:lnTo>
                <a:cubicBezTo>
                  <a:pt x="355989" y="114246"/>
                  <a:pt x="353757" y="122574"/>
                  <a:pt x="347244" y="126335"/>
                </a:cubicBezTo>
                <a:cubicBezTo>
                  <a:pt x="345099" y="127575"/>
                  <a:pt x="342756" y="128163"/>
                  <a:pt x="340448" y="128163"/>
                </a:cubicBezTo>
                <a:cubicBezTo>
                  <a:pt x="335739" y="128163"/>
                  <a:pt x="331163" y="125721"/>
                  <a:pt x="328641" y="121352"/>
                </a:cubicBezTo>
                <a:lnTo>
                  <a:pt x="325906" y="116613"/>
                </a:lnTo>
                <a:lnTo>
                  <a:pt x="314813" y="123018"/>
                </a:lnTo>
                <a:cubicBezTo>
                  <a:pt x="316333" y="128196"/>
                  <a:pt x="317164" y="133672"/>
                  <a:pt x="317164" y="139343"/>
                </a:cubicBezTo>
                <a:cubicBezTo>
                  <a:pt x="317164" y="145015"/>
                  <a:pt x="316333" y="150491"/>
                  <a:pt x="314813" y="155669"/>
                </a:cubicBezTo>
                <a:lnTo>
                  <a:pt x="325906" y="162074"/>
                </a:lnTo>
                <a:lnTo>
                  <a:pt x="328641" y="157335"/>
                </a:lnTo>
                <a:cubicBezTo>
                  <a:pt x="332400" y="150823"/>
                  <a:pt x="340728" y="148590"/>
                  <a:pt x="347244" y="152352"/>
                </a:cubicBezTo>
                <a:cubicBezTo>
                  <a:pt x="353757" y="156114"/>
                  <a:pt x="355989" y="164443"/>
                  <a:pt x="352228" y="170956"/>
                </a:cubicBezTo>
                <a:lnTo>
                  <a:pt x="333139" y="204020"/>
                </a:lnTo>
                <a:cubicBezTo>
                  <a:pt x="330617" y="208389"/>
                  <a:pt x="326039" y="210831"/>
                  <a:pt x="321332" y="210831"/>
                </a:cubicBezTo>
                <a:cubicBezTo>
                  <a:pt x="319022" y="210831"/>
                  <a:pt x="316681" y="210241"/>
                  <a:pt x="314536" y="209003"/>
                </a:cubicBezTo>
                <a:cubicBezTo>
                  <a:pt x="308023" y="205242"/>
                  <a:pt x="305790" y="196912"/>
                  <a:pt x="309552" y="190399"/>
                </a:cubicBezTo>
                <a:lnTo>
                  <a:pt x="312287" y="185661"/>
                </a:lnTo>
                <a:lnTo>
                  <a:pt x="301180" y="179248"/>
                </a:lnTo>
                <a:cubicBezTo>
                  <a:pt x="293643" y="187156"/>
                  <a:pt x="283894" y="192932"/>
                  <a:pt x="272918" y="195580"/>
                </a:cubicBezTo>
                <a:lnTo>
                  <a:pt x="272918" y="208390"/>
                </a:lnTo>
                <a:lnTo>
                  <a:pt x="278389" y="208390"/>
                </a:lnTo>
                <a:cubicBezTo>
                  <a:pt x="285910" y="208390"/>
                  <a:pt x="292007" y="214487"/>
                  <a:pt x="292007" y="222009"/>
                </a:cubicBezTo>
                <a:cubicBezTo>
                  <a:pt x="292007" y="229530"/>
                  <a:pt x="285910" y="235627"/>
                  <a:pt x="278389" y="235627"/>
                </a:cubicBezTo>
                <a:lnTo>
                  <a:pt x="240212" y="235627"/>
                </a:lnTo>
                <a:cubicBezTo>
                  <a:pt x="232690" y="235627"/>
                  <a:pt x="226593" y="229530"/>
                  <a:pt x="226593" y="222009"/>
                </a:cubicBezTo>
                <a:cubicBezTo>
                  <a:pt x="226593" y="214487"/>
                  <a:pt x="232690" y="208390"/>
                  <a:pt x="240212" y="208390"/>
                </a:cubicBezTo>
                <a:lnTo>
                  <a:pt x="245682" y="208390"/>
                </a:lnTo>
                <a:lnTo>
                  <a:pt x="245682" y="195580"/>
                </a:lnTo>
                <a:cubicBezTo>
                  <a:pt x="234706" y="192932"/>
                  <a:pt x="224957" y="187156"/>
                  <a:pt x="217418" y="179248"/>
                </a:cubicBezTo>
                <a:lnTo>
                  <a:pt x="206311" y="185661"/>
                </a:lnTo>
                <a:lnTo>
                  <a:pt x="209046" y="190399"/>
                </a:lnTo>
                <a:cubicBezTo>
                  <a:pt x="212808" y="196914"/>
                  <a:pt x="210575" y="205242"/>
                  <a:pt x="204062" y="209003"/>
                </a:cubicBezTo>
                <a:cubicBezTo>
                  <a:pt x="201917" y="210243"/>
                  <a:pt x="199575" y="210831"/>
                  <a:pt x="197266" y="210831"/>
                </a:cubicBezTo>
                <a:cubicBezTo>
                  <a:pt x="192558" y="210831"/>
                  <a:pt x="187981" y="208389"/>
                  <a:pt x="185459" y="204020"/>
                </a:cubicBezTo>
                <a:lnTo>
                  <a:pt x="166370" y="170956"/>
                </a:lnTo>
                <a:cubicBezTo>
                  <a:pt x="162609" y="164441"/>
                  <a:pt x="164841" y="156114"/>
                  <a:pt x="171354" y="152352"/>
                </a:cubicBezTo>
                <a:cubicBezTo>
                  <a:pt x="177870" y="148589"/>
                  <a:pt x="186196" y="150823"/>
                  <a:pt x="189957" y="157335"/>
                </a:cubicBezTo>
                <a:lnTo>
                  <a:pt x="192692" y="162076"/>
                </a:lnTo>
                <a:lnTo>
                  <a:pt x="203786" y="155671"/>
                </a:lnTo>
                <a:cubicBezTo>
                  <a:pt x="202265" y="150491"/>
                  <a:pt x="201434" y="145017"/>
                  <a:pt x="201434" y="139344"/>
                </a:cubicBezTo>
                <a:cubicBezTo>
                  <a:pt x="201434" y="133674"/>
                  <a:pt x="202265" y="128198"/>
                  <a:pt x="203786" y="123019"/>
                </a:cubicBezTo>
                <a:lnTo>
                  <a:pt x="192692" y="116615"/>
                </a:lnTo>
                <a:lnTo>
                  <a:pt x="189957" y="121353"/>
                </a:lnTo>
                <a:cubicBezTo>
                  <a:pt x="187436" y="125722"/>
                  <a:pt x="182857" y="128164"/>
                  <a:pt x="178151" y="128164"/>
                </a:cubicBezTo>
                <a:cubicBezTo>
                  <a:pt x="175840" y="128164"/>
                  <a:pt x="173499" y="127575"/>
                  <a:pt x="171354" y="126337"/>
                </a:cubicBezTo>
                <a:cubicBezTo>
                  <a:pt x="164841" y="122575"/>
                  <a:pt x="162609" y="114246"/>
                  <a:pt x="166370" y="107733"/>
                </a:cubicBezTo>
                <a:lnTo>
                  <a:pt x="185459" y="74666"/>
                </a:lnTo>
                <a:cubicBezTo>
                  <a:pt x="189220" y="68153"/>
                  <a:pt x="197550" y="65921"/>
                  <a:pt x="204062" y="69682"/>
                </a:cubicBezTo>
                <a:cubicBezTo>
                  <a:pt x="210575" y="73444"/>
                  <a:pt x="212808" y="81773"/>
                  <a:pt x="209046" y="88286"/>
                </a:cubicBezTo>
                <a:lnTo>
                  <a:pt x="206311" y="93024"/>
                </a:lnTo>
                <a:lnTo>
                  <a:pt x="217418" y="99438"/>
                </a:lnTo>
                <a:cubicBezTo>
                  <a:pt x="224957" y="91529"/>
                  <a:pt x="234706" y="85753"/>
                  <a:pt x="245682" y="83105"/>
                </a:cubicBezTo>
                <a:lnTo>
                  <a:pt x="245682" y="70295"/>
                </a:lnTo>
                <a:lnTo>
                  <a:pt x="240212" y="70295"/>
                </a:lnTo>
                <a:cubicBezTo>
                  <a:pt x="232690" y="70295"/>
                  <a:pt x="226593" y="64198"/>
                  <a:pt x="226593" y="56676"/>
                </a:cubicBezTo>
                <a:cubicBezTo>
                  <a:pt x="226593" y="49155"/>
                  <a:pt x="232690" y="43058"/>
                  <a:pt x="240212" y="43058"/>
                </a:cubicBezTo>
                <a:close/>
                <a:moveTo>
                  <a:pt x="515369" y="0"/>
                </a:moveTo>
                <a:lnTo>
                  <a:pt x="545451" y="0"/>
                </a:lnTo>
                <a:cubicBezTo>
                  <a:pt x="551377" y="0"/>
                  <a:pt x="556181" y="4804"/>
                  <a:pt x="556181" y="10731"/>
                </a:cubicBezTo>
                <a:cubicBezTo>
                  <a:pt x="556181" y="16657"/>
                  <a:pt x="551376" y="21461"/>
                  <a:pt x="545451" y="21461"/>
                </a:cubicBezTo>
                <a:lnTo>
                  <a:pt x="541140" y="21461"/>
                </a:lnTo>
                <a:lnTo>
                  <a:pt x="541140" y="31556"/>
                </a:lnTo>
                <a:cubicBezTo>
                  <a:pt x="549788" y="33643"/>
                  <a:pt x="557469" y="38193"/>
                  <a:pt x="563408" y="44425"/>
                </a:cubicBezTo>
                <a:lnTo>
                  <a:pt x="572160" y="39372"/>
                </a:lnTo>
                <a:lnTo>
                  <a:pt x="570006" y="35639"/>
                </a:lnTo>
                <a:cubicBezTo>
                  <a:pt x="567045" y="30507"/>
                  <a:pt x="568802" y="23944"/>
                  <a:pt x="573934" y="20982"/>
                </a:cubicBezTo>
                <a:cubicBezTo>
                  <a:pt x="579074" y="18021"/>
                  <a:pt x="585630" y="19779"/>
                  <a:pt x="588592" y="24910"/>
                </a:cubicBezTo>
                <a:lnTo>
                  <a:pt x="603633" y="50963"/>
                </a:lnTo>
                <a:cubicBezTo>
                  <a:pt x="606594" y="56095"/>
                  <a:pt x="604837" y="62658"/>
                  <a:pt x="599704" y="65620"/>
                </a:cubicBezTo>
                <a:cubicBezTo>
                  <a:pt x="598014" y="66595"/>
                  <a:pt x="596170" y="67059"/>
                  <a:pt x="594350" y="67059"/>
                </a:cubicBezTo>
                <a:cubicBezTo>
                  <a:pt x="590641" y="67059"/>
                  <a:pt x="587034" y="65134"/>
                  <a:pt x="585047" y="61692"/>
                </a:cubicBezTo>
                <a:lnTo>
                  <a:pt x="582893" y="57959"/>
                </a:lnTo>
                <a:lnTo>
                  <a:pt x="574153" y="63004"/>
                </a:lnTo>
                <a:cubicBezTo>
                  <a:pt x="575352" y="67086"/>
                  <a:pt x="576005" y="71399"/>
                  <a:pt x="576005" y="75868"/>
                </a:cubicBezTo>
                <a:cubicBezTo>
                  <a:pt x="576005" y="80336"/>
                  <a:pt x="575352" y="84650"/>
                  <a:pt x="574153" y="88732"/>
                </a:cubicBezTo>
                <a:lnTo>
                  <a:pt x="582894" y="93779"/>
                </a:lnTo>
                <a:lnTo>
                  <a:pt x="585049" y="90046"/>
                </a:lnTo>
                <a:cubicBezTo>
                  <a:pt x="588011" y="84915"/>
                  <a:pt x="594572" y="83155"/>
                  <a:pt x="599706" y="86117"/>
                </a:cubicBezTo>
                <a:cubicBezTo>
                  <a:pt x="604841" y="89080"/>
                  <a:pt x="606597" y="95642"/>
                  <a:pt x="603635" y="100775"/>
                </a:cubicBezTo>
                <a:lnTo>
                  <a:pt x="596117" y="113796"/>
                </a:lnTo>
                <a:cubicBezTo>
                  <a:pt x="596117" y="113798"/>
                  <a:pt x="596115" y="113798"/>
                  <a:pt x="596115" y="113800"/>
                </a:cubicBezTo>
                <a:cubicBezTo>
                  <a:pt x="596115" y="113800"/>
                  <a:pt x="596113" y="113802"/>
                  <a:pt x="596113" y="113802"/>
                </a:cubicBezTo>
                <a:lnTo>
                  <a:pt x="588595" y="126823"/>
                </a:lnTo>
                <a:cubicBezTo>
                  <a:pt x="586608" y="130265"/>
                  <a:pt x="583003" y="132191"/>
                  <a:pt x="579293" y="132191"/>
                </a:cubicBezTo>
                <a:cubicBezTo>
                  <a:pt x="577472" y="132191"/>
                  <a:pt x="575629" y="131727"/>
                  <a:pt x="573938" y="130752"/>
                </a:cubicBezTo>
                <a:cubicBezTo>
                  <a:pt x="568805" y="127790"/>
                  <a:pt x="567047" y="121227"/>
                  <a:pt x="570009" y="116095"/>
                </a:cubicBezTo>
                <a:lnTo>
                  <a:pt x="572164" y="112361"/>
                </a:lnTo>
                <a:lnTo>
                  <a:pt x="563412" y="107309"/>
                </a:lnTo>
                <a:cubicBezTo>
                  <a:pt x="557472" y="113541"/>
                  <a:pt x="549791" y="118091"/>
                  <a:pt x="541144" y="120178"/>
                </a:cubicBezTo>
                <a:lnTo>
                  <a:pt x="541144" y="130271"/>
                </a:lnTo>
                <a:lnTo>
                  <a:pt x="545454" y="130271"/>
                </a:lnTo>
                <a:cubicBezTo>
                  <a:pt x="551381" y="130271"/>
                  <a:pt x="556185" y="135075"/>
                  <a:pt x="556185" y="141001"/>
                </a:cubicBezTo>
                <a:cubicBezTo>
                  <a:pt x="556185" y="146928"/>
                  <a:pt x="551379" y="151732"/>
                  <a:pt x="545454" y="151732"/>
                </a:cubicBezTo>
                <a:lnTo>
                  <a:pt x="515372" y="151732"/>
                </a:lnTo>
                <a:cubicBezTo>
                  <a:pt x="509445" y="151732"/>
                  <a:pt x="504641" y="146928"/>
                  <a:pt x="504641" y="141001"/>
                </a:cubicBezTo>
                <a:cubicBezTo>
                  <a:pt x="504641" y="135075"/>
                  <a:pt x="509445" y="130271"/>
                  <a:pt x="515372" y="130271"/>
                </a:cubicBezTo>
                <a:lnTo>
                  <a:pt x="519684" y="130271"/>
                </a:lnTo>
                <a:lnTo>
                  <a:pt x="519684" y="120178"/>
                </a:lnTo>
                <a:cubicBezTo>
                  <a:pt x="511037" y="118091"/>
                  <a:pt x="503356" y="113541"/>
                  <a:pt x="497415" y="107309"/>
                </a:cubicBezTo>
                <a:lnTo>
                  <a:pt x="488664" y="112361"/>
                </a:lnTo>
                <a:lnTo>
                  <a:pt x="490820" y="116095"/>
                </a:lnTo>
                <a:cubicBezTo>
                  <a:pt x="493781" y="121227"/>
                  <a:pt x="492025" y="127790"/>
                  <a:pt x="486892" y="130752"/>
                </a:cubicBezTo>
                <a:cubicBezTo>
                  <a:pt x="485203" y="131729"/>
                  <a:pt x="483358" y="132192"/>
                  <a:pt x="481537" y="132192"/>
                </a:cubicBezTo>
                <a:cubicBezTo>
                  <a:pt x="477829" y="132192"/>
                  <a:pt x="474222" y="130267"/>
                  <a:pt x="472234" y="126825"/>
                </a:cubicBezTo>
                <a:lnTo>
                  <a:pt x="464718" y="113809"/>
                </a:lnTo>
                <a:cubicBezTo>
                  <a:pt x="464716" y="113805"/>
                  <a:pt x="464715" y="113804"/>
                  <a:pt x="464713" y="113800"/>
                </a:cubicBezTo>
                <a:cubicBezTo>
                  <a:pt x="464709" y="113795"/>
                  <a:pt x="464708" y="113789"/>
                  <a:pt x="464706" y="113786"/>
                </a:cubicBezTo>
                <a:lnTo>
                  <a:pt x="457193" y="100775"/>
                </a:lnTo>
                <a:cubicBezTo>
                  <a:pt x="454233" y="95642"/>
                  <a:pt x="455989" y="89080"/>
                  <a:pt x="461122" y="86117"/>
                </a:cubicBezTo>
                <a:cubicBezTo>
                  <a:pt x="466254" y="83153"/>
                  <a:pt x="472817" y="84915"/>
                  <a:pt x="475779" y="90044"/>
                </a:cubicBezTo>
                <a:lnTo>
                  <a:pt x="477930" y="93772"/>
                </a:lnTo>
                <a:lnTo>
                  <a:pt x="486670" y="88726"/>
                </a:lnTo>
                <a:cubicBezTo>
                  <a:pt x="485471" y="84645"/>
                  <a:pt x="484817" y="80331"/>
                  <a:pt x="484817" y="75863"/>
                </a:cubicBezTo>
                <a:cubicBezTo>
                  <a:pt x="484817" y="71396"/>
                  <a:pt x="485471" y="67082"/>
                  <a:pt x="486670" y="63001"/>
                </a:cubicBezTo>
                <a:lnTo>
                  <a:pt x="477930" y="57955"/>
                </a:lnTo>
                <a:lnTo>
                  <a:pt x="475774" y="61688"/>
                </a:lnTo>
                <a:cubicBezTo>
                  <a:pt x="473787" y="65130"/>
                  <a:pt x="470181" y="67055"/>
                  <a:pt x="466471" y="67055"/>
                </a:cubicBezTo>
                <a:cubicBezTo>
                  <a:pt x="464651" y="67055"/>
                  <a:pt x="462805" y="66592"/>
                  <a:pt x="461116" y="65617"/>
                </a:cubicBezTo>
                <a:cubicBezTo>
                  <a:pt x="455984" y="62653"/>
                  <a:pt x="454225" y="56092"/>
                  <a:pt x="457188" y="50959"/>
                </a:cubicBezTo>
                <a:lnTo>
                  <a:pt x="464700" y="37946"/>
                </a:lnTo>
                <a:cubicBezTo>
                  <a:pt x="464704" y="37943"/>
                  <a:pt x="464706" y="37937"/>
                  <a:pt x="464708" y="37934"/>
                </a:cubicBezTo>
                <a:cubicBezTo>
                  <a:pt x="464711" y="37930"/>
                  <a:pt x="464715" y="37925"/>
                  <a:pt x="464716" y="37921"/>
                </a:cubicBezTo>
                <a:lnTo>
                  <a:pt x="472231" y="24909"/>
                </a:lnTo>
                <a:cubicBezTo>
                  <a:pt x="475195" y="19778"/>
                  <a:pt x="481757" y="18018"/>
                  <a:pt x="486888" y="20980"/>
                </a:cubicBezTo>
                <a:cubicBezTo>
                  <a:pt x="492021" y="23944"/>
                  <a:pt x="493779" y="30505"/>
                  <a:pt x="490817" y="35637"/>
                </a:cubicBezTo>
                <a:lnTo>
                  <a:pt x="488661" y="39371"/>
                </a:lnTo>
                <a:lnTo>
                  <a:pt x="497411" y="44423"/>
                </a:lnTo>
                <a:cubicBezTo>
                  <a:pt x="503350" y="38191"/>
                  <a:pt x="511033" y="33641"/>
                  <a:pt x="519681" y="31554"/>
                </a:cubicBezTo>
                <a:lnTo>
                  <a:pt x="519681" y="21461"/>
                </a:lnTo>
                <a:lnTo>
                  <a:pt x="515369" y="21461"/>
                </a:lnTo>
                <a:cubicBezTo>
                  <a:pt x="509442" y="21461"/>
                  <a:pt x="504638" y="16655"/>
                  <a:pt x="504638" y="10731"/>
                </a:cubicBezTo>
                <a:cubicBezTo>
                  <a:pt x="504638" y="4804"/>
                  <a:pt x="509442" y="0"/>
                  <a:pt x="515369" y="0"/>
                </a:cubicBezTo>
                <a:close/>
              </a:path>
            </a:pathLst>
          </a:custGeom>
          <a:solidFill>
            <a:schemeClr val="bg1"/>
          </a:solidFill>
          <a:ln w="956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F2152602-F307-4753-B464-C2FBB9CECCAC}"/>
              </a:ext>
            </a:extLst>
          </p:cNvPr>
          <p:cNvSpPr/>
          <p:nvPr/>
        </p:nvSpPr>
        <p:spPr>
          <a:xfrm>
            <a:off x="1299884" y="4127504"/>
            <a:ext cx="606750" cy="606598"/>
          </a:xfrm>
          <a:custGeom>
            <a:avLst/>
            <a:gdLst>
              <a:gd name="connsiteX0" fmla="*/ 142875 w 4875886"/>
              <a:gd name="connsiteY0" fmla="*/ 4271877 h 4874667"/>
              <a:gd name="connsiteX1" fmla="*/ 4733011 w 4875886"/>
              <a:gd name="connsiteY1" fmla="*/ 4271877 h 4874667"/>
              <a:gd name="connsiteX2" fmla="*/ 4875886 w 4875886"/>
              <a:gd name="connsiteY2" fmla="*/ 4414752 h 4874667"/>
              <a:gd name="connsiteX3" fmla="*/ 4875886 w 4875886"/>
              <a:gd name="connsiteY3" fmla="*/ 4874667 h 4874667"/>
              <a:gd name="connsiteX4" fmla="*/ 0 w 4875886"/>
              <a:gd name="connsiteY4" fmla="*/ 4874667 h 4874667"/>
              <a:gd name="connsiteX5" fmla="*/ 0 w 4875886"/>
              <a:gd name="connsiteY5" fmla="*/ 4414752 h 4874667"/>
              <a:gd name="connsiteX6" fmla="*/ 142875 w 4875886"/>
              <a:gd name="connsiteY6" fmla="*/ 4271877 h 4874667"/>
              <a:gd name="connsiteX7" fmla="*/ 445008 w 4875886"/>
              <a:gd name="connsiteY7" fmla="*/ 3476263 h 4874667"/>
              <a:gd name="connsiteX8" fmla="*/ 4430878 w 4875886"/>
              <a:gd name="connsiteY8" fmla="*/ 3476263 h 4874667"/>
              <a:gd name="connsiteX9" fmla="*/ 4573753 w 4875886"/>
              <a:gd name="connsiteY9" fmla="*/ 3619138 h 4874667"/>
              <a:gd name="connsiteX10" fmla="*/ 4573753 w 4875886"/>
              <a:gd name="connsiteY10" fmla="*/ 3986127 h 4874667"/>
              <a:gd name="connsiteX11" fmla="*/ 302133 w 4875886"/>
              <a:gd name="connsiteY11" fmla="*/ 3986127 h 4874667"/>
              <a:gd name="connsiteX12" fmla="*/ 302133 w 4875886"/>
              <a:gd name="connsiteY12" fmla="*/ 3619138 h 4874667"/>
              <a:gd name="connsiteX13" fmla="*/ 445008 w 4875886"/>
              <a:gd name="connsiteY13" fmla="*/ 3476263 h 4874667"/>
              <a:gd name="connsiteX14" fmla="*/ 1852365 w 4875886"/>
              <a:gd name="connsiteY14" fmla="*/ 2444315 h 4874667"/>
              <a:gd name="connsiteX15" fmla="*/ 1709490 w 4875886"/>
              <a:gd name="connsiteY15" fmla="*/ 2587190 h 4874667"/>
              <a:gd name="connsiteX16" fmla="*/ 1852365 w 4875886"/>
              <a:gd name="connsiteY16" fmla="*/ 2730065 h 4874667"/>
              <a:gd name="connsiteX17" fmla="*/ 3023511 w 4875886"/>
              <a:gd name="connsiteY17" fmla="*/ 2730065 h 4874667"/>
              <a:gd name="connsiteX18" fmla="*/ 3166386 w 4875886"/>
              <a:gd name="connsiteY18" fmla="*/ 2587190 h 4874667"/>
              <a:gd name="connsiteX19" fmla="*/ 3023511 w 4875886"/>
              <a:gd name="connsiteY19" fmla="*/ 2444315 h 4874667"/>
              <a:gd name="connsiteX20" fmla="*/ 1852365 w 4875886"/>
              <a:gd name="connsiteY20" fmla="*/ 1872815 h 4874667"/>
              <a:gd name="connsiteX21" fmla="*/ 1709490 w 4875886"/>
              <a:gd name="connsiteY21" fmla="*/ 2015690 h 4874667"/>
              <a:gd name="connsiteX22" fmla="*/ 1852365 w 4875886"/>
              <a:gd name="connsiteY22" fmla="*/ 2158565 h 4874667"/>
              <a:gd name="connsiteX23" fmla="*/ 3023511 w 4875886"/>
              <a:gd name="connsiteY23" fmla="*/ 2158565 h 4874667"/>
              <a:gd name="connsiteX24" fmla="*/ 3166386 w 4875886"/>
              <a:gd name="connsiteY24" fmla="*/ 2015690 h 4874667"/>
              <a:gd name="connsiteX25" fmla="*/ 3023511 w 4875886"/>
              <a:gd name="connsiteY25" fmla="*/ 1872815 h 4874667"/>
              <a:gd name="connsiteX26" fmla="*/ 1852365 w 4875886"/>
              <a:gd name="connsiteY26" fmla="*/ 1301315 h 4874667"/>
              <a:gd name="connsiteX27" fmla="*/ 1709490 w 4875886"/>
              <a:gd name="connsiteY27" fmla="*/ 1444190 h 4874667"/>
              <a:gd name="connsiteX28" fmla="*/ 1852365 w 4875886"/>
              <a:gd name="connsiteY28" fmla="*/ 1587065 h 4874667"/>
              <a:gd name="connsiteX29" fmla="*/ 3023511 w 4875886"/>
              <a:gd name="connsiteY29" fmla="*/ 1587065 h 4874667"/>
              <a:gd name="connsiteX30" fmla="*/ 3166386 w 4875886"/>
              <a:gd name="connsiteY30" fmla="*/ 1444190 h 4874667"/>
              <a:gd name="connsiteX31" fmla="*/ 3023511 w 4875886"/>
              <a:gd name="connsiteY31" fmla="*/ 1301315 h 4874667"/>
              <a:gd name="connsiteX32" fmla="*/ 2344293 w 4875886"/>
              <a:gd name="connsiteY32" fmla="*/ 0 h 4874667"/>
              <a:gd name="connsiteX33" fmla="*/ 2531583 w 4875886"/>
              <a:gd name="connsiteY33" fmla="*/ 0 h 4874667"/>
              <a:gd name="connsiteX34" fmla="*/ 4047440 w 4875886"/>
              <a:gd name="connsiteY34" fmla="*/ 1515856 h 4874667"/>
              <a:gd name="connsiteX35" fmla="*/ 4047440 w 4875886"/>
              <a:gd name="connsiteY35" fmla="*/ 3190523 h 4874667"/>
              <a:gd name="connsiteX36" fmla="*/ 828437 w 4875886"/>
              <a:gd name="connsiteY36" fmla="*/ 3190523 h 4874667"/>
              <a:gd name="connsiteX37" fmla="*/ 828437 w 4875886"/>
              <a:gd name="connsiteY37" fmla="*/ 1515856 h 4874667"/>
              <a:gd name="connsiteX38" fmla="*/ 2344293 w 4875886"/>
              <a:gd name="connsiteY38" fmla="*/ 0 h 4874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875886" h="4874667">
                <a:moveTo>
                  <a:pt x="142875" y="4271877"/>
                </a:moveTo>
                <a:lnTo>
                  <a:pt x="4733011" y="4271877"/>
                </a:lnTo>
                <a:cubicBezTo>
                  <a:pt x="4811916" y="4271877"/>
                  <a:pt x="4875886" y="4335847"/>
                  <a:pt x="4875886" y="4414752"/>
                </a:cubicBezTo>
                <a:lnTo>
                  <a:pt x="4875886" y="4874667"/>
                </a:lnTo>
                <a:lnTo>
                  <a:pt x="0" y="4874667"/>
                </a:lnTo>
                <a:lnTo>
                  <a:pt x="0" y="4414752"/>
                </a:lnTo>
                <a:cubicBezTo>
                  <a:pt x="0" y="4335847"/>
                  <a:pt x="63970" y="4271877"/>
                  <a:pt x="142875" y="4271877"/>
                </a:cubicBezTo>
                <a:close/>
                <a:moveTo>
                  <a:pt x="445008" y="3476263"/>
                </a:moveTo>
                <a:lnTo>
                  <a:pt x="4430878" y="3476263"/>
                </a:lnTo>
                <a:cubicBezTo>
                  <a:pt x="4509783" y="3476263"/>
                  <a:pt x="4573753" y="3540233"/>
                  <a:pt x="4573753" y="3619138"/>
                </a:cubicBezTo>
                <a:lnTo>
                  <a:pt x="4573753" y="3986127"/>
                </a:lnTo>
                <a:lnTo>
                  <a:pt x="302133" y="3986127"/>
                </a:lnTo>
                <a:lnTo>
                  <a:pt x="302133" y="3619138"/>
                </a:lnTo>
                <a:cubicBezTo>
                  <a:pt x="302133" y="3540233"/>
                  <a:pt x="366103" y="3476263"/>
                  <a:pt x="445008" y="3476263"/>
                </a:cubicBezTo>
                <a:close/>
                <a:moveTo>
                  <a:pt x="1852365" y="2444315"/>
                </a:moveTo>
                <a:cubicBezTo>
                  <a:pt x="1773460" y="2444315"/>
                  <a:pt x="1709490" y="2508285"/>
                  <a:pt x="1709490" y="2587190"/>
                </a:cubicBezTo>
                <a:cubicBezTo>
                  <a:pt x="1709490" y="2666095"/>
                  <a:pt x="1773460" y="2730065"/>
                  <a:pt x="1852365" y="2730065"/>
                </a:cubicBezTo>
                <a:lnTo>
                  <a:pt x="3023511" y="2730065"/>
                </a:lnTo>
                <a:cubicBezTo>
                  <a:pt x="3102426" y="2730065"/>
                  <a:pt x="3166386" y="2666095"/>
                  <a:pt x="3166386" y="2587190"/>
                </a:cubicBezTo>
                <a:cubicBezTo>
                  <a:pt x="3166386" y="2508285"/>
                  <a:pt x="3102417" y="2444315"/>
                  <a:pt x="3023511" y="2444315"/>
                </a:cubicBezTo>
                <a:close/>
                <a:moveTo>
                  <a:pt x="1852365" y="1872815"/>
                </a:moveTo>
                <a:cubicBezTo>
                  <a:pt x="1773460" y="1872815"/>
                  <a:pt x="1709490" y="1936785"/>
                  <a:pt x="1709490" y="2015690"/>
                </a:cubicBezTo>
                <a:cubicBezTo>
                  <a:pt x="1709490" y="2094595"/>
                  <a:pt x="1773460" y="2158565"/>
                  <a:pt x="1852365" y="2158565"/>
                </a:cubicBezTo>
                <a:lnTo>
                  <a:pt x="3023511" y="2158565"/>
                </a:lnTo>
                <a:cubicBezTo>
                  <a:pt x="3102426" y="2158565"/>
                  <a:pt x="3166386" y="2094595"/>
                  <a:pt x="3166386" y="2015690"/>
                </a:cubicBezTo>
                <a:cubicBezTo>
                  <a:pt x="3166386" y="1936785"/>
                  <a:pt x="3102417" y="1872815"/>
                  <a:pt x="3023511" y="1872815"/>
                </a:cubicBezTo>
                <a:close/>
                <a:moveTo>
                  <a:pt x="1852365" y="1301315"/>
                </a:moveTo>
                <a:cubicBezTo>
                  <a:pt x="1773460" y="1301315"/>
                  <a:pt x="1709490" y="1365285"/>
                  <a:pt x="1709490" y="1444190"/>
                </a:cubicBezTo>
                <a:cubicBezTo>
                  <a:pt x="1709490" y="1523095"/>
                  <a:pt x="1773460" y="1587065"/>
                  <a:pt x="1852365" y="1587065"/>
                </a:cubicBezTo>
                <a:lnTo>
                  <a:pt x="3023511" y="1587065"/>
                </a:lnTo>
                <a:cubicBezTo>
                  <a:pt x="3102426" y="1587065"/>
                  <a:pt x="3166386" y="1523095"/>
                  <a:pt x="3166386" y="1444190"/>
                </a:cubicBezTo>
                <a:cubicBezTo>
                  <a:pt x="3166386" y="1365285"/>
                  <a:pt x="3102417" y="1301315"/>
                  <a:pt x="3023511" y="1301315"/>
                </a:cubicBezTo>
                <a:close/>
                <a:moveTo>
                  <a:pt x="2344293" y="0"/>
                </a:moveTo>
                <a:lnTo>
                  <a:pt x="2531583" y="0"/>
                </a:lnTo>
                <a:cubicBezTo>
                  <a:pt x="3368774" y="0"/>
                  <a:pt x="4047440" y="678666"/>
                  <a:pt x="4047440" y="1515856"/>
                </a:cubicBezTo>
                <a:lnTo>
                  <a:pt x="4047440" y="3190523"/>
                </a:lnTo>
                <a:lnTo>
                  <a:pt x="828437" y="3190523"/>
                </a:lnTo>
                <a:lnTo>
                  <a:pt x="828437" y="1515856"/>
                </a:lnTo>
                <a:cubicBezTo>
                  <a:pt x="828437" y="678675"/>
                  <a:pt x="1507112" y="0"/>
                  <a:pt x="2344293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37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DA54D3-AEA2-4C55-8EFE-BDBA6E7496EC}"/>
              </a:ext>
            </a:extLst>
          </p:cNvPr>
          <p:cNvSpPr txBox="1"/>
          <p:nvPr/>
        </p:nvSpPr>
        <p:spPr>
          <a:xfrm>
            <a:off x="2286513" y="166312"/>
            <a:ext cx="4269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alpha val="32000"/>
                  </a:schemeClr>
                </a:solidFill>
                <a:latin typeface="Montserrat" panose="020B0604020202020204" charset="0"/>
              </a:rPr>
              <a:t>Regions </a:t>
            </a:r>
            <a:r>
              <a:rPr lang="en-US" dirty="0">
                <a:solidFill>
                  <a:schemeClr val="tx2">
                    <a:alpha val="32000"/>
                  </a:schemeClr>
                </a:solidFill>
                <a:latin typeface="Montserrat" panose="020B0604020202020204" charset="0"/>
              </a:rPr>
              <a:t>Cases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95AD322-A86C-4388-BCD3-EBAF7F562800}"/>
              </a:ext>
            </a:extLst>
          </p:cNvPr>
          <p:cNvSpPr/>
          <p:nvPr/>
        </p:nvSpPr>
        <p:spPr>
          <a:xfrm>
            <a:off x="546329" y="990408"/>
            <a:ext cx="8285520" cy="3439352"/>
          </a:xfrm>
          <a:prstGeom prst="roundRect">
            <a:avLst>
              <a:gd name="adj" fmla="val 3737"/>
            </a:avLst>
          </a:prstGeom>
          <a:solidFill>
            <a:schemeClr val="bg1"/>
          </a:solidFill>
          <a:ln>
            <a:noFill/>
          </a:ln>
          <a:effectLst>
            <a:outerShdw blurRad="50800" dist="12700" dir="5400000" algn="ctr" rotWithShape="0">
              <a:srgbClr val="000104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CB85EE-76A8-4EDD-BDF8-354C312CE6BD}"/>
              </a:ext>
            </a:extLst>
          </p:cNvPr>
          <p:cNvSpPr txBox="1"/>
          <p:nvPr/>
        </p:nvSpPr>
        <p:spPr>
          <a:xfrm>
            <a:off x="702462" y="1155204"/>
            <a:ext cx="2227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ontserrat Medium" panose="020B0604020202020204" charset="0"/>
              </a:rPr>
              <a:t>Regions Cases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25B5C88-F8F3-43CD-90F0-D3DAB49316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9950487"/>
              </p:ext>
            </p:extLst>
          </p:nvPr>
        </p:nvGraphicFramePr>
        <p:xfrm>
          <a:off x="702462" y="1487424"/>
          <a:ext cx="7943698" cy="2779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44B6A03-5F14-4E71-B991-A846E4BDBA82}"/>
              </a:ext>
            </a:extLst>
          </p:cNvPr>
          <p:cNvSpPr/>
          <p:nvPr/>
        </p:nvSpPr>
        <p:spPr>
          <a:xfrm>
            <a:off x="546329" y="4610498"/>
            <a:ext cx="2657876" cy="1625792"/>
          </a:xfrm>
          <a:prstGeom prst="roundRect">
            <a:avLst>
              <a:gd name="adj" fmla="val 3737"/>
            </a:avLst>
          </a:prstGeom>
          <a:solidFill>
            <a:schemeClr val="bg2"/>
          </a:solidFill>
          <a:ln>
            <a:noFill/>
          </a:ln>
          <a:effectLst>
            <a:outerShdw blurRad="50800" dist="12700" dir="5400000" algn="ctr" rotWithShape="0">
              <a:srgbClr val="000104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2574BD2-6707-46C1-ADE3-DAE467993D58}"/>
              </a:ext>
            </a:extLst>
          </p:cNvPr>
          <p:cNvSpPr/>
          <p:nvPr/>
        </p:nvSpPr>
        <p:spPr>
          <a:xfrm>
            <a:off x="3360151" y="4610498"/>
            <a:ext cx="2657876" cy="1625792"/>
          </a:xfrm>
          <a:prstGeom prst="roundRect">
            <a:avLst>
              <a:gd name="adj" fmla="val 3737"/>
            </a:avLst>
          </a:prstGeom>
          <a:solidFill>
            <a:schemeClr val="bg2"/>
          </a:solidFill>
          <a:ln>
            <a:noFill/>
          </a:ln>
          <a:effectLst>
            <a:outerShdw blurRad="50800" dist="12700" dir="5400000" algn="ctr" rotWithShape="0">
              <a:srgbClr val="000104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0088604-EC5C-4212-8F26-9C9D295C0CEA}"/>
              </a:ext>
            </a:extLst>
          </p:cNvPr>
          <p:cNvSpPr/>
          <p:nvPr/>
        </p:nvSpPr>
        <p:spPr>
          <a:xfrm>
            <a:off x="6173973" y="4610498"/>
            <a:ext cx="2657876" cy="1625792"/>
          </a:xfrm>
          <a:prstGeom prst="roundRect">
            <a:avLst>
              <a:gd name="adj" fmla="val 3737"/>
            </a:avLst>
          </a:prstGeom>
          <a:solidFill>
            <a:schemeClr val="bg2"/>
          </a:solidFill>
          <a:ln>
            <a:noFill/>
          </a:ln>
          <a:effectLst>
            <a:outerShdw blurRad="50800" dist="12700" dir="5400000" algn="ctr" rotWithShape="0">
              <a:srgbClr val="000104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CAFDFCC-877A-44E7-B14B-479021693619}"/>
              </a:ext>
            </a:extLst>
          </p:cNvPr>
          <p:cNvSpPr/>
          <p:nvPr/>
        </p:nvSpPr>
        <p:spPr>
          <a:xfrm>
            <a:off x="8987795" y="990408"/>
            <a:ext cx="2657876" cy="1625792"/>
          </a:xfrm>
          <a:prstGeom prst="roundRect">
            <a:avLst>
              <a:gd name="adj" fmla="val 3737"/>
            </a:avLst>
          </a:prstGeom>
          <a:solidFill>
            <a:schemeClr val="bg2"/>
          </a:solidFill>
          <a:ln>
            <a:noFill/>
          </a:ln>
          <a:effectLst>
            <a:outerShdw blurRad="50800" dist="12700" dir="5400000" algn="ctr" rotWithShape="0">
              <a:srgbClr val="000104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2F2D57F-C9D2-4DA3-A5B9-95BC57965B50}"/>
              </a:ext>
            </a:extLst>
          </p:cNvPr>
          <p:cNvSpPr/>
          <p:nvPr/>
        </p:nvSpPr>
        <p:spPr>
          <a:xfrm>
            <a:off x="8987795" y="2803968"/>
            <a:ext cx="2657876" cy="1625792"/>
          </a:xfrm>
          <a:prstGeom prst="roundRect">
            <a:avLst>
              <a:gd name="adj" fmla="val 3737"/>
            </a:avLst>
          </a:prstGeom>
          <a:solidFill>
            <a:schemeClr val="bg2"/>
          </a:solidFill>
          <a:ln>
            <a:noFill/>
          </a:ln>
          <a:effectLst>
            <a:outerShdw blurRad="50800" dist="12700" dir="5400000" algn="ctr" rotWithShape="0">
              <a:srgbClr val="000104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5A8FAE0-4811-4BB0-9834-50FC6BAB2225}"/>
              </a:ext>
            </a:extLst>
          </p:cNvPr>
          <p:cNvSpPr/>
          <p:nvPr/>
        </p:nvSpPr>
        <p:spPr>
          <a:xfrm>
            <a:off x="8987795" y="4610498"/>
            <a:ext cx="2657876" cy="1625792"/>
          </a:xfrm>
          <a:prstGeom prst="roundRect">
            <a:avLst>
              <a:gd name="adj" fmla="val 3737"/>
            </a:avLst>
          </a:prstGeom>
          <a:solidFill>
            <a:schemeClr val="bg2"/>
          </a:solidFill>
          <a:ln>
            <a:noFill/>
          </a:ln>
          <a:effectLst>
            <a:outerShdw blurRad="50800" dist="12700" dir="5400000" algn="ctr" rotWithShape="0">
              <a:srgbClr val="000104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B99084-9F44-4A48-812D-9F0159A867D0}"/>
              </a:ext>
            </a:extLst>
          </p:cNvPr>
          <p:cNvSpPr txBox="1"/>
          <p:nvPr/>
        </p:nvSpPr>
        <p:spPr>
          <a:xfrm>
            <a:off x="9098376" y="1052334"/>
            <a:ext cx="84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Montserrat Medium" panose="020B0604020202020204" charset="0"/>
              </a:rPr>
              <a:t>Europe</a:t>
            </a: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6396791E-5ED4-464D-AC5C-765189A3E9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1754050"/>
              </p:ext>
            </p:extLst>
          </p:nvPr>
        </p:nvGraphicFramePr>
        <p:xfrm>
          <a:off x="8987796" y="1391259"/>
          <a:ext cx="2636222" cy="109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E62C9AA2-9D2C-439E-911C-0A40FB29E591}"/>
              </a:ext>
            </a:extLst>
          </p:cNvPr>
          <p:cNvSpPr txBox="1"/>
          <p:nvPr/>
        </p:nvSpPr>
        <p:spPr>
          <a:xfrm>
            <a:off x="9109202" y="2900971"/>
            <a:ext cx="2227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Montserrat Medium" panose="020B0604020202020204" charset="0"/>
              </a:rPr>
              <a:t>Americas</a:t>
            </a:r>
          </a:p>
        </p:txBody>
      </p: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7825443C-F4F3-4249-A1B4-EFDC0CFDFC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5285097"/>
              </p:ext>
            </p:extLst>
          </p:nvPr>
        </p:nvGraphicFramePr>
        <p:xfrm>
          <a:off x="9009449" y="3133600"/>
          <a:ext cx="2636222" cy="109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6" name="Group 45">
            <a:extLst>
              <a:ext uri="{FF2B5EF4-FFF2-40B4-BE49-F238E27FC236}">
                <a16:creationId xmlns:a16="http://schemas.microsoft.com/office/drawing/2014/main" id="{D162C1A3-73EE-430E-8E81-85F191F22622}"/>
              </a:ext>
            </a:extLst>
          </p:cNvPr>
          <p:cNvGrpSpPr/>
          <p:nvPr/>
        </p:nvGrpSpPr>
        <p:grpSpPr>
          <a:xfrm>
            <a:off x="9009449" y="4727442"/>
            <a:ext cx="2636222" cy="1431786"/>
            <a:chOff x="546329" y="4691523"/>
            <a:chExt cx="2636222" cy="143178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01EA476-2D69-4E57-9661-A9236F91DAF8}"/>
                </a:ext>
              </a:extLst>
            </p:cNvPr>
            <p:cNvSpPr txBox="1"/>
            <p:nvPr/>
          </p:nvSpPr>
          <p:spPr>
            <a:xfrm>
              <a:off x="656909" y="4691523"/>
              <a:ext cx="22274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tx2"/>
                  </a:solidFill>
                  <a:latin typeface="Montserrat Medium" panose="020B0604020202020204" charset="0"/>
                </a:rPr>
                <a:t>Western Pacific</a:t>
              </a:r>
            </a:p>
          </p:txBody>
        </p:sp>
        <p:graphicFrame>
          <p:nvGraphicFramePr>
            <p:cNvPr id="27" name="Chart 26">
              <a:extLst>
                <a:ext uri="{FF2B5EF4-FFF2-40B4-BE49-F238E27FC236}">
                  <a16:creationId xmlns:a16="http://schemas.microsoft.com/office/drawing/2014/main" id="{2972A88E-DEB8-483E-97F8-2BD21C076ED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437676718"/>
                </p:ext>
              </p:extLst>
            </p:nvPr>
          </p:nvGraphicFramePr>
          <p:xfrm>
            <a:off x="546329" y="5030448"/>
            <a:ext cx="2636222" cy="10928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75E983F-967E-49CE-833B-856FD2B2449D}"/>
              </a:ext>
            </a:extLst>
          </p:cNvPr>
          <p:cNvGrpSpPr/>
          <p:nvPr/>
        </p:nvGrpSpPr>
        <p:grpSpPr>
          <a:xfrm>
            <a:off x="6217281" y="4784310"/>
            <a:ext cx="2636222" cy="1431786"/>
            <a:chOff x="3370978" y="4691523"/>
            <a:chExt cx="2636222" cy="143178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FF06107-D1D6-4BB1-AC7C-379E51964C70}"/>
                </a:ext>
              </a:extLst>
            </p:cNvPr>
            <p:cNvSpPr txBox="1"/>
            <p:nvPr/>
          </p:nvSpPr>
          <p:spPr>
            <a:xfrm>
              <a:off x="3481558" y="4691523"/>
              <a:ext cx="22274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tx2"/>
                  </a:solidFill>
                  <a:latin typeface="Montserrat Medium" panose="020B0604020202020204" charset="0"/>
                </a:rPr>
                <a:t>Eastern Mediterranean</a:t>
              </a:r>
            </a:p>
          </p:txBody>
        </p:sp>
        <p:graphicFrame>
          <p:nvGraphicFramePr>
            <p:cNvPr id="33" name="Chart 32">
              <a:extLst>
                <a:ext uri="{FF2B5EF4-FFF2-40B4-BE49-F238E27FC236}">
                  <a16:creationId xmlns:a16="http://schemas.microsoft.com/office/drawing/2014/main" id="{23D7771C-816D-4C12-803E-B58EA6BAA5F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837626411"/>
                </p:ext>
              </p:extLst>
            </p:nvPr>
          </p:nvGraphicFramePr>
          <p:xfrm>
            <a:off x="3370978" y="5030448"/>
            <a:ext cx="2636222" cy="10928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F962DB6-CAA7-4BF5-B798-66CE518A1BA7}"/>
              </a:ext>
            </a:extLst>
          </p:cNvPr>
          <p:cNvGrpSpPr/>
          <p:nvPr/>
        </p:nvGrpSpPr>
        <p:grpSpPr>
          <a:xfrm>
            <a:off x="3397230" y="4727442"/>
            <a:ext cx="2636222" cy="1431786"/>
            <a:chOff x="6184800" y="4707501"/>
            <a:chExt cx="2636222" cy="143178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C38C77C-EAC7-4371-B2D2-F082B0EC2DF4}"/>
                </a:ext>
              </a:extLst>
            </p:cNvPr>
            <p:cNvSpPr txBox="1"/>
            <p:nvPr/>
          </p:nvSpPr>
          <p:spPr>
            <a:xfrm>
              <a:off x="6295380" y="4707501"/>
              <a:ext cx="22274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tx2"/>
                  </a:solidFill>
                  <a:latin typeface="Montserrat Medium" panose="020B0604020202020204" charset="0"/>
                </a:rPr>
                <a:t>South-East Asia</a:t>
              </a:r>
            </a:p>
          </p:txBody>
        </p:sp>
        <p:graphicFrame>
          <p:nvGraphicFramePr>
            <p:cNvPr id="36" name="Chart 35">
              <a:extLst>
                <a:ext uri="{FF2B5EF4-FFF2-40B4-BE49-F238E27FC236}">
                  <a16:creationId xmlns:a16="http://schemas.microsoft.com/office/drawing/2014/main" id="{82745DD0-2E66-495A-8B8C-0B3CBED4B56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484451310"/>
                </p:ext>
              </p:extLst>
            </p:nvPr>
          </p:nvGraphicFramePr>
          <p:xfrm>
            <a:off x="6184800" y="5046426"/>
            <a:ext cx="2636222" cy="10928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915F0D5-2215-4FB0-825E-4B503884AB64}"/>
              </a:ext>
            </a:extLst>
          </p:cNvPr>
          <p:cNvGrpSpPr/>
          <p:nvPr/>
        </p:nvGrpSpPr>
        <p:grpSpPr>
          <a:xfrm>
            <a:off x="569687" y="4707501"/>
            <a:ext cx="2636222" cy="1431786"/>
            <a:chOff x="9009449" y="4691523"/>
            <a:chExt cx="2636222" cy="1431786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17595E6-2E9D-4C70-865A-42D77C23EC36}"/>
                </a:ext>
              </a:extLst>
            </p:cNvPr>
            <p:cNvSpPr txBox="1"/>
            <p:nvPr/>
          </p:nvSpPr>
          <p:spPr>
            <a:xfrm>
              <a:off x="9120029" y="4691523"/>
              <a:ext cx="22274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tx2"/>
                  </a:solidFill>
                  <a:latin typeface="Montserrat Medium" panose="020B0604020202020204" charset="0"/>
                </a:rPr>
                <a:t>Africa</a:t>
              </a:r>
            </a:p>
          </p:txBody>
        </p:sp>
        <p:graphicFrame>
          <p:nvGraphicFramePr>
            <p:cNvPr id="42" name="Chart 41">
              <a:extLst>
                <a:ext uri="{FF2B5EF4-FFF2-40B4-BE49-F238E27FC236}">
                  <a16:creationId xmlns:a16="http://schemas.microsoft.com/office/drawing/2014/main" id="{41E14607-8A57-49D3-9FDF-A349D178EDF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042561059"/>
                </p:ext>
              </p:extLst>
            </p:nvPr>
          </p:nvGraphicFramePr>
          <p:xfrm>
            <a:off x="9009449" y="5030448"/>
            <a:ext cx="2636222" cy="10928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38339083-3B98-4308-972F-F5D623C5BFB7}"/>
              </a:ext>
            </a:extLst>
          </p:cNvPr>
          <p:cNvSpPr txBox="1"/>
          <p:nvPr/>
        </p:nvSpPr>
        <p:spPr>
          <a:xfrm>
            <a:off x="208126" y="6424670"/>
            <a:ext cx="1229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  <a:latin typeface="Montserrat" pitchFamily="2" charset="77"/>
              </a:rPr>
              <a:t>Source:</a:t>
            </a:r>
            <a:r>
              <a:rPr lang="en-US" sz="1200" b="1" dirty="0">
                <a:solidFill>
                  <a:schemeClr val="accent6"/>
                </a:solidFill>
                <a:latin typeface="Montserrat" pitchFamily="2" charset="77"/>
              </a:rPr>
              <a:t> WHO</a:t>
            </a:r>
          </a:p>
        </p:txBody>
      </p:sp>
    </p:spTree>
    <p:extLst>
      <p:ext uri="{BB962C8B-B14F-4D97-AF65-F5344CB8AC3E}">
        <p14:creationId xmlns:p14="http://schemas.microsoft.com/office/powerpoint/2010/main" val="3183781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4808781-19F3-4D16-B1D4-E26A3A78FA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186197"/>
              </p:ext>
            </p:extLst>
          </p:nvPr>
        </p:nvGraphicFramePr>
        <p:xfrm>
          <a:off x="444813" y="873215"/>
          <a:ext cx="11302374" cy="2555784"/>
        </p:xfrm>
        <a:graphic>
          <a:graphicData uri="http://schemas.openxmlformats.org/drawingml/2006/table">
            <a:tbl>
              <a:tblPr firstRow="1" bandRow="1">
                <a:effectLst>
                  <a:outerShdw blurRad="25400" algn="ctr" rotWithShape="0">
                    <a:schemeClr val="accent1">
                      <a:lumMod val="50000"/>
                      <a:alpha val="40000"/>
                    </a:schemeClr>
                  </a:outerShdw>
                </a:effectLst>
                <a:tableStyleId>{5C22544A-7EE6-4342-B048-85BDC9FD1C3A}</a:tableStyleId>
              </a:tblPr>
              <a:tblGrid>
                <a:gridCol w="3855882">
                  <a:extLst>
                    <a:ext uri="{9D8B030D-6E8A-4147-A177-3AD203B41FA5}">
                      <a16:colId xmlns:a16="http://schemas.microsoft.com/office/drawing/2014/main" val="3539031362"/>
                    </a:ext>
                  </a:extLst>
                </a:gridCol>
                <a:gridCol w="2481942">
                  <a:extLst>
                    <a:ext uri="{9D8B030D-6E8A-4147-A177-3AD203B41FA5}">
                      <a16:colId xmlns:a16="http://schemas.microsoft.com/office/drawing/2014/main" val="4226183169"/>
                    </a:ext>
                  </a:extLst>
                </a:gridCol>
                <a:gridCol w="2491992">
                  <a:extLst>
                    <a:ext uri="{9D8B030D-6E8A-4147-A177-3AD203B41FA5}">
                      <a16:colId xmlns:a16="http://schemas.microsoft.com/office/drawing/2014/main" val="3941840632"/>
                    </a:ext>
                  </a:extLst>
                </a:gridCol>
                <a:gridCol w="2472558">
                  <a:extLst>
                    <a:ext uri="{9D8B030D-6E8A-4147-A177-3AD203B41FA5}">
                      <a16:colId xmlns:a16="http://schemas.microsoft.com/office/drawing/2014/main" val="2780457566"/>
                    </a:ext>
                  </a:extLst>
                </a:gridCol>
              </a:tblGrid>
              <a:tr h="396962">
                <a:tc>
                  <a:txBody>
                    <a:bodyPr/>
                    <a:lstStyle/>
                    <a:p>
                      <a:pPr algn="ctr"/>
                      <a:endParaRPr lang="en-US" sz="1400" b="0" i="0" dirty="0">
                        <a:solidFill>
                          <a:srgbClr val="FBFCFD"/>
                        </a:solidFill>
                        <a:latin typeface="Montserrat" pitchFamily="2" charset="7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kern="1200" dirty="0">
                          <a:solidFill>
                            <a:srgbClr val="FBFCFD"/>
                          </a:solidFill>
                          <a:effectLst/>
                          <a:latin typeface="Montserrat" pitchFamily="2" charset="77"/>
                          <a:ea typeface="+mn-ea"/>
                          <a:cs typeface="+mn-cs"/>
                        </a:rPr>
                        <a:t>Cold</a:t>
                      </a:r>
                      <a:endParaRPr lang="en-US" sz="1400" b="1" i="0" dirty="0">
                        <a:solidFill>
                          <a:srgbClr val="FBFCFD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kern="1200" dirty="0">
                          <a:solidFill>
                            <a:srgbClr val="FBFCFD"/>
                          </a:solidFill>
                          <a:effectLst/>
                          <a:latin typeface="Montserrat" pitchFamily="2" charset="77"/>
                          <a:ea typeface="+mn-ea"/>
                          <a:cs typeface="+mn-cs"/>
                        </a:rPr>
                        <a:t>Flu</a:t>
                      </a:r>
                      <a:endParaRPr lang="en-US" sz="1400" b="1" i="0" dirty="0">
                        <a:solidFill>
                          <a:srgbClr val="FBFCFD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FBFCFD"/>
                          </a:solidFill>
                          <a:effectLst/>
                          <a:latin typeface="Montserrat" pitchFamily="2" charset="77"/>
                        </a:rPr>
                        <a:t>COVID-19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699135"/>
                  </a:ext>
                </a:extLst>
              </a:tr>
              <a:tr h="1076692">
                <a:tc>
                  <a:txBody>
                    <a:bodyPr/>
                    <a:lstStyle/>
                    <a:p>
                      <a:pPr algn="l"/>
                      <a:br>
                        <a:rPr lang="en-US" sz="1200" b="0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ontserrat Medium" panose="00000600000000000000" pitchFamily="2" charset="0"/>
                        </a:rPr>
                      </a:br>
                      <a:r>
                        <a:rPr lang="en-US" sz="1200" b="0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ontserrat Medium" panose="00000600000000000000" pitchFamily="2" charset="0"/>
                        </a:rPr>
                        <a:t>Time between catching</a:t>
                      </a:r>
                    </a:p>
                    <a:p>
                      <a:pPr algn="l"/>
                      <a:r>
                        <a:rPr lang="en-US" sz="1200" b="0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ontserrat Medium" panose="00000600000000000000" pitchFamily="2" charset="0"/>
                        </a:rPr>
                        <a:t>the virus and beginning to</a:t>
                      </a:r>
                    </a:p>
                    <a:p>
                      <a:pPr algn="l"/>
                      <a:r>
                        <a:rPr lang="en-US" sz="1200" b="0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ontserrat Medium" panose="00000600000000000000" pitchFamily="2" charset="0"/>
                        </a:rPr>
                        <a:t>show symptoms</a:t>
                      </a:r>
                      <a:br>
                        <a:rPr lang="en-US" sz="1200" b="0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ontserrat Medium" panose="00000600000000000000" pitchFamily="2" charset="0"/>
                        </a:rPr>
                      </a:br>
                      <a:endParaRPr lang="en-US" sz="1200" b="0" i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Montserrat Medium" panose="000006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ontserrat Light" panose="00000400000000000000" pitchFamily="2" charset="0"/>
                        </a:rPr>
                        <a:t>1-3 </a:t>
                      </a:r>
                      <a:r>
                        <a:rPr lang="en-US" sz="1200" b="0" i="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ontserrat Light" panose="00000400000000000000" pitchFamily="2" charset="0"/>
                        </a:rPr>
                        <a:t>Dayes</a:t>
                      </a:r>
                      <a:endParaRPr lang="en-US" sz="1200" b="0" i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Montserrat Ligh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ontserrat Light" panose="00000400000000000000" pitchFamily="2" charset="0"/>
                        </a:rPr>
                        <a:t>1-4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ontserrat Light" panose="00000400000000000000" pitchFamily="2" charset="0"/>
                        </a:rPr>
                        <a:t>2-14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426913"/>
                  </a:ext>
                </a:extLst>
              </a:tr>
              <a:tr h="396962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ontserrat Medium" panose="00000600000000000000" pitchFamily="2" charset="0"/>
                        </a:rPr>
                        <a:t>Symptom onset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ontserrat Light" panose="00000400000000000000" pitchFamily="2" charset="0"/>
                        </a:rPr>
                        <a:t>Gradual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ontserrat Light" panose="00000400000000000000" pitchFamily="2" charset="0"/>
                        </a:rPr>
                        <a:t>Abrupt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ontserrat Light" panose="00000400000000000000" pitchFamily="2" charset="0"/>
                        </a:rPr>
                        <a:t>Gradual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044379"/>
                  </a:ext>
                </a:extLst>
              </a:tr>
              <a:tr h="685168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ontserrat Medium" panose="00000600000000000000" pitchFamily="2" charset="0"/>
                        </a:rPr>
                        <a:t>How long do symptoms last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ontserrat Light" panose="00000400000000000000" pitchFamily="2" charset="0"/>
                        </a:rPr>
                        <a:t>7-12 days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ontserrat Light" panose="00000400000000000000" pitchFamily="2" charset="0"/>
                        </a:rPr>
                        <a:t>3-7 days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ontserrat Light" panose="00000400000000000000" pitchFamily="2" charset="0"/>
                        </a:rPr>
                        <a:t>Mild cases:~2 weeks.</a:t>
                      </a:r>
                    </a:p>
                    <a:p>
                      <a:r>
                        <a:rPr lang="en-US" sz="1200" b="0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ontserrat Light" panose="00000400000000000000" pitchFamily="2" charset="0"/>
                        </a:rPr>
                        <a:t>Severe or critical</a:t>
                      </a:r>
                    </a:p>
                    <a:p>
                      <a:r>
                        <a:rPr lang="en-US" sz="1200" b="0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ontserrat Light" panose="00000400000000000000" pitchFamily="2" charset="0"/>
                        </a:rPr>
                        <a:t>disease: 3-6 weeks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96051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46857AA-3A28-4777-99AA-D196326032CC}"/>
              </a:ext>
            </a:extLst>
          </p:cNvPr>
          <p:cNvSpPr txBox="1"/>
          <p:nvPr/>
        </p:nvSpPr>
        <p:spPr>
          <a:xfrm>
            <a:off x="2283922" y="136651"/>
            <a:ext cx="58948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2000" b="1" dirty="0">
                <a:solidFill>
                  <a:schemeClr val="tx2">
                    <a:alpha val="38000"/>
                  </a:schemeClr>
                </a:solidFill>
                <a:latin typeface="Montserrat" panose="020B0604020202020204" charset="0"/>
              </a:rPr>
              <a:t>Cold Vs. </a:t>
            </a:r>
            <a:r>
              <a:rPr lang="pt-BR" sz="2000" dirty="0">
                <a:solidFill>
                  <a:schemeClr val="tx2">
                    <a:alpha val="38000"/>
                  </a:schemeClr>
                </a:solidFill>
                <a:latin typeface="Montserrat" panose="020B0604020202020204" charset="0"/>
              </a:rPr>
              <a:t>Flu Vs. COVID-19</a:t>
            </a:r>
            <a:endParaRPr lang="en-US" sz="2000" dirty="0">
              <a:solidFill>
                <a:schemeClr val="tx2">
                  <a:alpha val="38000"/>
                </a:schemeClr>
              </a:solidFill>
              <a:latin typeface="Montserrat" panose="020B060402020202020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AB54B08-0766-4005-9621-35D2AE8652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621807"/>
              </p:ext>
            </p:extLst>
          </p:nvPr>
        </p:nvGraphicFramePr>
        <p:xfrm>
          <a:off x="444813" y="3566718"/>
          <a:ext cx="11302374" cy="2736808"/>
        </p:xfrm>
        <a:graphic>
          <a:graphicData uri="http://schemas.openxmlformats.org/drawingml/2006/table">
            <a:tbl>
              <a:tblPr firstRow="1" bandRow="1">
                <a:effectLst>
                  <a:outerShdw blurRad="25400" algn="ctr" rotWithShape="0">
                    <a:schemeClr val="accent1">
                      <a:lumMod val="50000"/>
                      <a:alpha val="40000"/>
                    </a:schemeClr>
                  </a:outerShdw>
                </a:effectLst>
                <a:tableStyleId>{5C22544A-7EE6-4342-B048-85BDC9FD1C3A}</a:tableStyleId>
              </a:tblPr>
              <a:tblGrid>
                <a:gridCol w="3855882">
                  <a:extLst>
                    <a:ext uri="{9D8B030D-6E8A-4147-A177-3AD203B41FA5}">
                      <a16:colId xmlns:a16="http://schemas.microsoft.com/office/drawing/2014/main" val="3539031362"/>
                    </a:ext>
                  </a:extLst>
                </a:gridCol>
                <a:gridCol w="2481942">
                  <a:extLst>
                    <a:ext uri="{9D8B030D-6E8A-4147-A177-3AD203B41FA5}">
                      <a16:colId xmlns:a16="http://schemas.microsoft.com/office/drawing/2014/main" val="4226183169"/>
                    </a:ext>
                  </a:extLst>
                </a:gridCol>
                <a:gridCol w="2491992">
                  <a:extLst>
                    <a:ext uri="{9D8B030D-6E8A-4147-A177-3AD203B41FA5}">
                      <a16:colId xmlns:a16="http://schemas.microsoft.com/office/drawing/2014/main" val="3941840632"/>
                    </a:ext>
                  </a:extLst>
                </a:gridCol>
                <a:gridCol w="2472558">
                  <a:extLst>
                    <a:ext uri="{9D8B030D-6E8A-4147-A177-3AD203B41FA5}">
                      <a16:colId xmlns:a16="http://schemas.microsoft.com/office/drawing/2014/main" val="2780457566"/>
                    </a:ext>
                  </a:extLst>
                </a:gridCol>
              </a:tblGrid>
              <a:tr h="368646">
                <a:tc gridSpan="4">
                  <a:txBody>
                    <a:bodyPr/>
                    <a:lstStyle/>
                    <a:p>
                      <a:pPr algn="l"/>
                      <a:r>
                        <a:rPr lang="en-US" sz="1400" b="0" i="0" dirty="0">
                          <a:solidFill>
                            <a:srgbClr val="FBFCFD"/>
                          </a:solidFill>
                          <a:latin typeface="Montserrat Black" panose="00000A00000000000000" pitchFamily="2" charset="0"/>
                        </a:rPr>
                        <a:t>Major symptoms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dirty="0">
                        <a:solidFill>
                          <a:srgbClr val="FBFCFD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dirty="0">
                        <a:solidFill>
                          <a:srgbClr val="FBFCFD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dirty="0">
                        <a:solidFill>
                          <a:srgbClr val="FBFCFD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56979"/>
                  </a:ext>
                </a:extLst>
              </a:tr>
              <a:tr h="358944">
                <a:tc>
                  <a:txBody>
                    <a:bodyPr/>
                    <a:lstStyle/>
                    <a:p>
                      <a:pPr algn="ctr"/>
                      <a:endParaRPr lang="en-US" sz="1400" b="0" i="0" kern="120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Montserrat" pitchFamily="2" charset="77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kern="1200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Montserrat" pitchFamily="2" charset="77"/>
                          <a:ea typeface="+mn-ea"/>
                          <a:cs typeface="+mn-cs"/>
                        </a:rPr>
                        <a:t>Cold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kern="1200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Montserrat" pitchFamily="2" charset="77"/>
                          <a:ea typeface="+mn-ea"/>
                          <a:cs typeface="+mn-cs"/>
                        </a:rPr>
                        <a:t>Flu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kern="1200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Montserrat" pitchFamily="2" charset="77"/>
                          <a:ea typeface="+mn-ea"/>
                          <a:cs typeface="+mn-cs"/>
                        </a:rPr>
                        <a:t>COVID-19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699135"/>
                  </a:ext>
                </a:extLst>
              </a:tr>
              <a:tr h="433118"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ontserrat Medium" panose="00000600000000000000" pitchFamily="2" charset="0"/>
                        </a:rPr>
                        <a:t>Fever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ontserrat Light" panose="00000400000000000000" pitchFamily="2" charset="0"/>
                        </a:rPr>
                        <a:t>Sometimes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ontserrat Light" panose="00000400000000000000" pitchFamily="2" charset="0"/>
                        </a:rPr>
                        <a:t>Common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ontserrat Light" panose="00000400000000000000" pitchFamily="2" charset="0"/>
                        </a:rPr>
                        <a:t>Common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426913"/>
                  </a:ext>
                </a:extLst>
              </a:tr>
              <a:tr h="315220"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ontserrat Medium" panose="00000600000000000000" pitchFamily="2" charset="0"/>
                        </a:rPr>
                        <a:t>Runny nose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ontserrat Light" panose="00000400000000000000" pitchFamily="2" charset="0"/>
                        </a:rPr>
                        <a:t>Gradual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ontserrat Light" panose="00000400000000000000" pitchFamily="2" charset="0"/>
                        </a:rPr>
                        <a:t>Sometimes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ontserrat Light" panose="00000400000000000000" pitchFamily="2" charset="0"/>
                        </a:rPr>
                        <a:t>Less Common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044379"/>
                  </a:ext>
                </a:extLst>
              </a:tr>
              <a:tr h="315220"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ontserrat Medium" panose="00000600000000000000" pitchFamily="2" charset="0"/>
                        </a:rPr>
                        <a:t>Sore throat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ontserrat Light" panose="00000400000000000000" pitchFamily="2" charset="0"/>
                        </a:rPr>
                        <a:t>Common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ontserrat Light" panose="00000400000000000000" pitchFamily="2" charset="0"/>
                        </a:rPr>
                        <a:t>Sometimes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ontserrat Light" panose="00000400000000000000" pitchFamily="2" charset="0"/>
                        </a:rPr>
                        <a:t>Less Common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402784"/>
                  </a:ext>
                </a:extLst>
              </a:tr>
              <a:tr h="315220"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ontserrat Medium" panose="00000600000000000000" pitchFamily="2" charset="0"/>
                        </a:rPr>
                        <a:t>Cough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ontserrat Light" panose="00000400000000000000" pitchFamily="2" charset="0"/>
                        </a:rPr>
                        <a:t>Common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ontserrat Light" panose="00000400000000000000" pitchFamily="2" charset="0"/>
                        </a:rPr>
                        <a:t>Sometimes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ontserrat Light" panose="00000400000000000000" pitchFamily="2" charset="0"/>
                        </a:rPr>
                        <a:t>Common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295689"/>
                  </a:ext>
                </a:extLst>
              </a:tr>
              <a:tr h="315220"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ontserrat Medium" panose="00000600000000000000" pitchFamily="2" charset="0"/>
                        </a:rPr>
                        <a:t>Body Ache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ontserrat Light" panose="00000400000000000000" pitchFamily="2" charset="0"/>
                        </a:rPr>
                        <a:t>Rare; if occurs, mild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ontserrat Light" panose="00000400000000000000" pitchFamily="2" charset="0"/>
                        </a:rPr>
                        <a:t>Common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ontserrat Light" panose="00000400000000000000" pitchFamily="2" charset="0"/>
                        </a:rPr>
                        <a:t>Less Common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171802"/>
                  </a:ext>
                </a:extLst>
              </a:tr>
              <a:tr h="315220"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ontserrat Medium" panose="00000600000000000000" pitchFamily="2" charset="0"/>
                        </a:rPr>
                        <a:t>Difficulty Breathing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ontserrat Light" panose="00000400000000000000" pitchFamily="2" charset="0"/>
                        </a:rPr>
                        <a:t>Rare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ontserrat Light" panose="00000400000000000000" pitchFamily="2" charset="0"/>
                        </a:rPr>
                        <a:t>Rare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ontserrat Light" panose="00000400000000000000" pitchFamily="2" charset="0"/>
                        </a:rPr>
                        <a:t>Common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12445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04934E6-34C6-4D1D-881F-F2C5FB8038E1}"/>
              </a:ext>
            </a:extLst>
          </p:cNvPr>
          <p:cNvSpPr txBox="1"/>
          <p:nvPr/>
        </p:nvSpPr>
        <p:spPr>
          <a:xfrm>
            <a:off x="208126" y="6424670"/>
            <a:ext cx="1620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  <a:latin typeface="Montserrat" pitchFamily="2" charset="77"/>
              </a:rPr>
              <a:t>Source:</a:t>
            </a:r>
            <a:r>
              <a:rPr lang="en-US" sz="1200" b="1" dirty="0">
                <a:solidFill>
                  <a:schemeClr val="accent6"/>
                </a:solidFill>
                <a:latin typeface="Montserrat" pitchFamily="2" charset="77"/>
              </a:rPr>
              <a:t> CDC,WHO</a:t>
            </a:r>
          </a:p>
        </p:txBody>
      </p:sp>
    </p:spTree>
    <p:extLst>
      <p:ext uri="{BB962C8B-B14F-4D97-AF65-F5344CB8AC3E}">
        <p14:creationId xmlns:p14="http://schemas.microsoft.com/office/powerpoint/2010/main" val="1048994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2727840-08D6-48F2-AE38-26D851513B98}"/>
              </a:ext>
            </a:extLst>
          </p:cNvPr>
          <p:cNvSpPr/>
          <p:nvPr/>
        </p:nvSpPr>
        <p:spPr>
          <a:xfrm>
            <a:off x="563789" y="1063921"/>
            <a:ext cx="7525134" cy="5296686"/>
          </a:xfrm>
          <a:prstGeom prst="roundRect">
            <a:avLst>
              <a:gd name="adj" fmla="val 2719"/>
            </a:avLst>
          </a:prstGeom>
          <a:solidFill>
            <a:schemeClr val="bg1"/>
          </a:solidFill>
          <a:ln>
            <a:noFill/>
          </a:ln>
          <a:effectLst>
            <a:outerShdw blurRad="25400" dist="12700" dir="27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4FC0323-7495-43D2-8DEE-5C3BF9FEFF53}"/>
              </a:ext>
            </a:extLst>
          </p:cNvPr>
          <p:cNvCxnSpPr>
            <a:cxnSpLocks/>
          </p:cNvCxnSpPr>
          <p:nvPr/>
        </p:nvCxnSpPr>
        <p:spPr>
          <a:xfrm>
            <a:off x="1186246" y="2836987"/>
            <a:ext cx="6280220" cy="0"/>
          </a:xfrm>
          <a:prstGeom prst="line">
            <a:avLst/>
          </a:prstGeom>
          <a:ln w="15875">
            <a:solidFill>
              <a:schemeClr val="tx2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802B476-8A18-48DF-9845-57B646927C2A}"/>
              </a:ext>
            </a:extLst>
          </p:cNvPr>
          <p:cNvCxnSpPr>
            <a:cxnSpLocks/>
          </p:cNvCxnSpPr>
          <p:nvPr/>
        </p:nvCxnSpPr>
        <p:spPr>
          <a:xfrm>
            <a:off x="1050594" y="4598797"/>
            <a:ext cx="6551525" cy="0"/>
          </a:xfrm>
          <a:prstGeom prst="line">
            <a:avLst/>
          </a:prstGeom>
          <a:ln w="15875">
            <a:solidFill>
              <a:schemeClr val="tx2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6264659-D8B0-4EB0-8082-3A4526CDB4E8}"/>
              </a:ext>
            </a:extLst>
          </p:cNvPr>
          <p:cNvCxnSpPr>
            <a:cxnSpLocks/>
          </p:cNvCxnSpPr>
          <p:nvPr/>
        </p:nvCxnSpPr>
        <p:spPr>
          <a:xfrm>
            <a:off x="2844225" y="1406167"/>
            <a:ext cx="0" cy="4612194"/>
          </a:xfrm>
          <a:prstGeom prst="line">
            <a:avLst/>
          </a:prstGeom>
          <a:ln w="15875">
            <a:solidFill>
              <a:schemeClr val="tx2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B25EEE-E597-4167-A446-04AA18EDA0F3}"/>
              </a:ext>
            </a:extLst>
          </p:cNvPr>
          <p:cNvCxnSpPr>
            <a:cxnSpLocks/>
          </p:cNvCxnSpPr>
          <p:nvPr/>
        </p:nvCxnSpPr>
        <p:spPr>
          <a:xfrm>
            <a:off x="5124660" y="1456409"/>
            <a:ext cx="0" cy="4511710"/>
          </a:xfrm>
          <a:prstGeom prst="line">
            <a:avLst/>
          </a:prstGeom>
          <a:ln w="15875">
            <a:solidFill>
              <a:schemeClr val="tx2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DE1F347-0D42-4A05-89A0-79FD19684E4A}"/>
              </a:ext>
            </a:extLst>
          </p:cNvPr>
          <p:cNvSpPr txBox="1"/>
          <p:nvPr/>
        </p:nvSpPr>
        <p:spPr>
          <a:xfrm rot="16200000">
            <a:off x="-113906" y="1819651"/>
            <a:ext cx="17730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ontserrat Medium" panose="020B0604020202020204" charset="0"/>
              </a:rPr>
              <a:t>High (&gt;4)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239DC9-3F90-4862-960D-437C902FEF46}"/>
              </a:ext>
            </a:extLst>
          </p:cNvPr>
          <p:cNvSpPr txBox="1"/>
          <p:nvPr/>
        </p:nvSpPr>
        <p:spPr>
          <a:xfrm rot="16200000">
            <a:off x="-103858" y="3570210"/>
            <a:ext cx="17730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ontserrat Medium" panose="020B0604020202020204" charset="0"/>
              </a:rPr>
              <a:t>Medium (2-4)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D0B4E5A-847F-4698-8FC9-CAA88519EC03}"/>
              </a:ext>
            </a:extLst>
          </p:cNvPr>
          <p:cNvSpPr txBox="1"/>
          <p:nvPr/>
        </p:nvSpPr>
        <p:spPr>
          <a:xfrm rot="16200000">
            <a:off x="-103857" y="5343271"/>
            <a:ext cx="17730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ontserrat Medium" panose="020B0604020202020204" charset="0"/>
              </a:rPr>
              <a:t>Low (&lt; 2)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8F6F094-4E54-4B76-B401-5C3AB2E53323}"/>
              </a:ext>
            </a:extLst>
          </p:cNvPr>
          <p:cNvSpPr txBox="1"/>
          <p:nvPr/>
        </p:nvSpPr>
        <p:spPr>
          <a:xfrm>
            <a:off x="563790" y="1176486"/>
            <a:ext cx="22804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ontserrat Medium" panose="020B0604020202020204" charset="0"/>
              </a:rPr>
              <a:t>Low (&lt; 2%)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01D7044-B597-4C58-8740-B218249C0E04}"/>
              </a:ext>
            </a:extLst>
          </p:cNvPr>
          <p:cNvSpPr txBox="1"/>
          <p:nvPr/>
        </p:nvSpPr>
        <p:spPr>
          <a:xfrm>
            <a:off x="2844223" y="1200334"/>
            <a:ext cx="22804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ontserrat Medium" panose="020B0604020202020204" charset="0"/>
              </a:rPr>
              <a:t>Medium (2-15 %)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627FCDB-EE81-483D-B031-34DBB6EAAB41}"/>
              </a:ext>
            </a:extLst>
          </p:cNvPr>
          <p:cNvSpPr txBox="1"/>
          <p:nvPr/>
        </p:nvSpPr>
        <p:spPr>
          <a:xfrm>
            <a:off x="5321683" y="1182022"/>
            <a:ext cx="22804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ontserrat Medium" panose="020B0604020202020204" charset="0"/>
              </a:rPr>
              <a:t>High (&gt; 15 %)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EC62CBC-F2B0-4E82-8ACE-159159FF50E8}"/>
              </a:ext>
            </a:extLst>
          </p:cNvPr>
          <p:cNvSpPr txBox="1"/>
          <p:nvPr/>
        </p:nvSpPr>
        <p:spPr>
          <a:xfrm>
            <a:off x="2273512" y="193296"/>
            <a:ext cx="6588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alpha val="32000"/>
                  </a:schemeClr>
                </a:solidFill>
                <a:latin typeface="Montserrat" panose="020B0604020202020204" charset="0"/>
              </a:rPr>
              <a:t>COVID-19 More </a:t>
            </a:r>
            <a:r>
              <a:rPr lang="en-US" dirty="0">
                <a:solidFill>
                  <a:schemeClr val="tx2">
                    <a:alpha val="32000"/>
                  </a:schemeClr>
                </a:solidFill>
                <a:latin typeface="Montserrat" panose="020B0604020202020204" charset="0"/>
              </a:rPr>
              <a:t>Dangerous Than Flu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4D85752-EBBD-4E67-AA6F-3BC4E8945AA3}"/>
              </a:ext>
            </a:extLst>
          </p:cNvPr>
          <p:cNvSpPr/>
          <p:nvPr/>
        </p:nvSpPr>
        <p:spPr>
          <a:xfrm>
            <a:off x="1731735" y="2640557"/>
            <a:ext cx="347856" cy="34785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Montserrat" panose="00000500000000000000" pitchFamily="2" charset="0"/>
              </a:rPr>
              <a:t>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41C0E32-28BE-4B55-9BDC-1FF5D705FDF9}"/>
              </a:ext>
            </a:extLst>
          </p:cNvPr>
          <p:cNvSpPr txBox="1"/>
          <p:nvPr/>
        </p:nvSpPr>
        <p:spPr>
          <a:xfrm>
            <a:off x="1380113" y="2369441"/>
            <a:ext cx="1051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ontserrat Light" panose="00000400000000000000" pitchFamily="2" charset="0"/>
              </a:rPr>
              <a:t>Chickenpox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BF94DC2-49B4-47A2-A9D5-698EE91B4F75}"/>
              </a:ext>
            </a:extLst>
          </p:cNvPr>
          <p:cNvSpPr/>
          <p:nvPr/>
        </p:nvSpPr>
        <p:spPr>
          <a:xfrm>
            <a:off x="1731735" y="4370766"/>
            <a:ext cx="347856" cy="34785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Montserrat" panose="00000500000000000000" pitchFamily="2" charset="0"/>
              </a:rPr>
              <a:t>C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009CF7C-13B9-4F94-BBA8-2BF3ACE14EEC}"/>
              </a:ext>
            </a:extLst>
          </p:cNvPr>
          <p:cNvSpPr txBox="1"/>
          <p:nvPr/>
        </p:nvSpPr>
        <p:spPr>
          <a:xfrm>
            <a:off x="1380113" y="4078789"/>
            <a:ext cx="1051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ontserrat Light" panose="00000400000000000000" pitchFamily="2" charset="0"/>
              </a:rPr>
              <a:t>Zika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3629F9C-016F-4810-B518-7E93A7259529}"/>
              </a:ext>
            </a:extLst>
          </p:cNvPr>
          <p:cNvGrpSpPr/>
          <p:nvPr/>
        </p:nvGrpSpPr>
        <p:grpSpPr>
          <a:xfrm>
            <a:off x="1137558" y="4982507"/>
            <a:ext cx="1398956" cy="347854"/>
            <a:chOff x="1198188" y="2527049"/>
            <a:chExt cx="1398956" cy="347854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9FE86AE-E7E7-48E5-88CA-A294974D3633}"/>
                </a:ext>
              </a:extLst>
            </p:cNvPr>
            <p:cNvSpPr/>
            <p:nvPr/>
          </p:nvSpPr>
          <p:spPr>
            <a:xfrm>
              <a:off x="1198188" y="2527049"/>
              <a:ext cx="347856" cy="34785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Montserrat" panose="00000500000000000000" pitchFamily="2" charset="0"/>
                </a:rPr>
                <a:t>B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EA31440-1215-4499-B51A-7BE4E44CB7B8}"/>
                </a:ext>
              </a:extLst>
            </p:cNvPr>
            <p:cNvSpPr txBox="1"/>
            <p:nvPr/>
          </p:nvSpPr>
          <p:spPr>
            <a:xfrm>
              <a:off x="1546044" y="2577866"/>
              <a:ext cx="10511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Montserrat Light" panose="00000400000000000000" pitchFamily="2" charset="0"/>
                </a:rPr>
                <a:t>H2N2 1957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6E6ABD5-048D-4CA1-8F19-7BF1861DC489}"/>
              </a:ext>
            </a:extLst>
          </p:cNvPr>
          <p:cNvGrpSpPr/>
          <p:nvPr/>
        </p:nvGrpSpPr>
        <p:grpSpPr>
          <a:xfrm>
            <a:off x="1137558" y="5406211"/>
            <a:ext cx="1398956" cy="347854"/>
            <a:chOff x="1198188" y="2527049"/>
            <a:chExt cx="1398956" cy="347854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E477E7D-B78C-4839-B625-804A84358522}"/>
                </a:ext>
              </a:extLst>
            </p:cNvPr>
            <p:cNvSpPr/>
            <p:nvPr/>
          </p:nvSpPr>
          <p:spPr>
            <a:xfrm>
              <a:off x="1198188" y="2527049"/>
              <a:ext cx="347856" cy="34785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Montserrat" panose="00000500000000000000" pitchFamily="2" charset="0"/>
                </a:rPr>
                <a:t>A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514CBF0-EA84-4D21-8C38-2BEAE0DF453A}"/>
                </a:ext>
              </a:extLst>
            </p:cNvPr>
            <p:cNvSpPr txBox="1"/>
            <p:nvPr/>
          </p:nvSpPr>
          <p:spPr>
            <a:xfrm>
              <a:off x="1546044" y="2577866"/>
              <a:ext cx="10511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Montserrat Light" panose="00000400000000000000" pitchFamily="2" charset="0"/>
                </a:rPr>
                <a:t>H1N1 2009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1C9F4A3-CB73-4D69-9454-787490EC75B2}"/>
              </a:ext>
            </a:extLst>
          </p:cNvPr>
          <p:cNvGrpSpPr/>
          <p:nvPr/>
        </p:nvGrpSpPr>
        <p:grpSpPr>
          <a:xfrm>
            <a:off x="3330540" y="2179195"/>
            <a:ext cx="1398956" cy="347854"/>
            <a:chOff x="1198188" y="2527049"/>
            <a:chExt cx="1398956" cy="347854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6871DDC-11CA-42A3-A7B2-5F60300983C1}"/>
                </a:ext>
              </a:extLst>
            </p:cNvPr>
            <p:cNvSpPr/>
            <p:nvPr/>
          </p:nvSpPr>
          <p:spPr>
            <a:xfrm>
              <a:off x="1198188" y="2527049"/>
              <a:ext cx="347856" cy="34785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Montserrat" panose="00000500000000000000" pitchFamily="2" charset="0"/>
                </a:rPr>
                <a:t>G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F4308AA-7761-401D-8858-0C03497B90BD}"/>
                </a:ext>
              </a:extLst>
            </p:cNvPr>
            <p:cNvSpPr txBox="1"/>
            <p:nvPr/>
          </p:nvSpPr>
          <p:spPr>
            <a:xfrm>
              <a:off x="1546044" y="2577866"/>
              <a:ext cx="10511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Montserrat Light" panose="00000400000000000000" pitchFamily="2" charset="0"/>
                </a:rPr>
                <a:t>Polio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D4185A3-E566-4898-8F72-EC1DE4404C4A}"/>
              </a:ext>
            </a:extLst>
          </p:cNvPr>
          <p:cNvGrpSpPr/>
          <p:nvPr/>
        </p:nvGrpSpPr>
        <p:grpSpPr>
          <a:xfrm>
            <a:off x="3330540" y="1727058"/>
            <a:ext cx="1398956" cy="347854"/>
            <a:chOff x="1198188" y="2527049"/>
            <a:chExt cx="1398956" cy="347854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F8EB545-1B8E-4B0F-AF99-922630EA1028}"/>
                </a:ext>
              </a:extLst>
            </p:cNvPr>
            <p:cNvSpPr/>
            <p:nvPr/>
          </p:nvSpPr>
          <p:spPr>
            <a:xfrm>
              <a:off x="1198188" y="2527049"/>
              <a:ext cx="347856" cy="34785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Montserrat" panose="00000500000000000000" pitchFamily="2" charset="0"/>
                </a:rPr>
                <a:t>H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139A222-2723-481C-8849-3205407161B7}"/>
                </a:ext>
              </a:extLst>
            </p:cNvPr>
            <p:cNvSpPr txBox="1"/>
            <p:nvPr/>
          </p:nvSpPr>
          <p:spPr>
            <a:xfrm>
              <a:off x="1546044" y="2577866"/>
              <a:ext cx="10511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Montserrat Light" panose="00000400000000000000" pitchFamily="2" charset="0"/>
                </a:rPr>
                <a:t>Measles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7B04D3A-C538-4EF5-AD18-E807B436976E}"/>
              </a:ext>
            </a:extLst>
          </p:cNvPr>
          <p:cNvGrpSpPr/>
          <p:nvPr/>
        </p:nvGrpSpPr>
        <p:grpSpPr>
          <a:xfrm>
            <a:off x="5728229" y="2256523"/>
            <a:ext cx="1398956" cy="347854"/>
            <a:chOff x="1198188" y="2527049"/>
            <a:chExt cx="1398956" cy="347854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03E0A08E-F885-4CED-A461-FBB9B65DFD53}"/>
                </a:ext>
              </a:extLst>
            </p:cNvPr>
            <p:cNvSpPr/>
            <p:nvPr/>
          </p:nvSpPr>
          <p:spPr>
            <a:xfrm>
              <a:off x="1198188" y="2527049"/>
              <a:ext cx="347856" cy="34785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Montserrat" panose="00000500000000000000" pitchFamily="2" charset="0"/>
                </a:rPr>
                <a:t>K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50E1A8F-C8FA-4451-8277-42C6284796E4}"/>
                </a:ext>
              </a:extLst>
            </p:cNvPr>
            <p:cNvSpPr txBox="1"/>
            <p:nvPr/>
          </p:nvSpPr>
          <p:spPr>
            <a:xfrm>
              <a:off x="1546044" y="2577866"/>
              <a:ext cx="10511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Montserrat Light" panose="00000400000000000000" pitchFamily="2" charset="0"/>
                </a:rPr>
                <a:t>Smallpox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F3B306A-6C3E-44B9-BCC8-5C22799ABE48}"/>
              </a:ext>
            </a:extLst>
          </p:cNvPr>
          <p:cNvGrpSpPr/>
          <p:nvPr/>
        </p:nvGrpSpPr>
        <p:grpSpPr>
          <a:xfrm>
            <a:off x="5728229" y="3475952"/>
            <a:ext cx="1398956" cy="347854"/>
            <a:chOff x="1198188" y="2527049"/>
            <a:chExt cx="1398956" cy="347854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30159C7E-DCFC-40AA-8799-C3D360ACDC3C}"/>
                </a:ext>
              </a:extLst>
            </p:cNvPr>
            <p:cNvSpPr/>
            <p:nvPr/>
          </p:nvSpPr>
          <p:spPr>
            <a:xfrm>
              <a:off x="1198188" y="2527049"/>
              <a:ext cx="347856" cy="34785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Montserrat" panose="00000500000000000000" pitchFamily="2" charset="0"/>
                </a:rPr>
                <a:t>J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94A411C-6CE3-428E-95EA-8710F8CCBE25}"/>
                </a:ext>
              </a:extLst>
            </p:cNvPr>
            <p:cNvSpPr txBox="1"/>
            <p:nvPr/>
          </p:nvSpPr>
          <p:spPr>
            <a:xfrm>
              <a:off x="1546044" y="2577866"/>
              <a:ext cx="10511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Montserrat Light" panose="00000400000000000000" pitchFamily="2" charset="0"/>
                </a:rPr>
                <a:t>MERS-COV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772E9CB-F53A-40C5-9745-B8039A9356C9}"/>
              </a:ext>
            </a:extLst>
          </p:cNvPr>
          <p:cNvGrpSpPr/>
          <p:nvPr/>
        </p:nvGrpSpPr>
        <p:grpSpPr>
          <a:xfrm>
            <a:off x="3330540" y="5099790"/>
            <a:ext cx="1532456" cy="347854"/>
            <a:chOff x="1198188" y="2527049"/>
            <a:chExt cx="1532456" cy="347854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48A54C6D-17FD-46E3-850D-B9235A524BEB}"/>
                </a:ext>
              </a:extLst>
            </p:cNvPr>
            <p:cNvSpPr/>
            <p:nvPr/>
          </p:nvSpPr>
          <p:spPr>
            <a:xfrm>
              <a:off x="1198188" y="2527049"/>
              <a:ext cx="347856" cy="34785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Montserrat" panose="00000500000000000000" pitchFamily="2" charset="0"/>
                </a:rPr>
                <a:t>E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2F962DFD-5CC5-4C27-B816-8EAD949C6502}"/>
                </a:ext>
              </a:extLst>
            </p:cNvPr>
            <p:cNvSpPr txBox="1"/>
            <p:nvPr/>
          </p:nvSpPr>
          <p:spPr>
            <a:xfrm>
              <a:off x="1546043" y="2577866"/>
              <a:ext cx="118460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Montserrat Light" panose="00000400000000000000" pitchFamily="2" charset="0"/>
                </a:rPr>
                <a:t>Influenza 1918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D4713B3-5B68-47DE-A704-F0167C369902}"/>
              </a:ext>
            </a:extLst>
          </p:cNvPr>
          <p:cNvGrpSpPr/>
          <p:nvPr/>
        </p:nvGrpSpPr>
        <p:grpSpPr>
          <a:xfrm>
            <a:off x="5728229" y="5157256"/>
            <a:ext cx="1564531" cy="400110"/>
            <a:chOff x="1198188" y="2552457"/>
            <a:chExt cx="1564531" cy="400110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73B34DF4-CA8C-4206-8899-8E08A89C63EC}"/>
                </a:ext>
              </a:extLst>
            </p:cNvPr>
            <p:cNvSpPr/>
            <p:nvPr/>
          </p:nvSpPr>
          <p:spPr>
            <a:xfrm>
              <a:off x="1198188" y="2578585"/>
              <a:ext cx="347856" cy="34785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Montserrat" panose="00000500000000000000" pitchFamily="2" charset="0"/>
                </a:rPr>
                <a:t>I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A3FFC9E-A460-4BD4-B442-2A468BC64C41}"/>
                </a:ext>
              </a:extLst>
            </p:cNvPr>
            <p:cNvSpPr txBox="1"/>
            <p:nvPr/>
          </p:nvSpPr>
          <p:spPr>
            <a:xfrm>
              <a:off x="1546043" y="2552457"/>
              <a:ext cx="12166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Montserrat Light" panose="00000400000000000000" pitchFamily="2" charset="0"/>
                </a:rPr>
                <a:t>Ebola (West Africa 2014)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CCB7F0DC-8CB4-4A35-9F1F-D804F3E9C208}"/>
              </a:ext>
            </a:extLst>
          </p:cNvPr>
          <p:cNvGrpSpPr/>
          <p:nvPr/>
        </p:nvGrpSpPr>
        <p:grpSpPr>
          <a:xfrm>
            <a:off x="3330540" y="3199205"/>
            <a:ext cx="1564531" cy="347854"/>
            <a:chOff x="1198188" y="2565521"/>
            <a:chExt cx="1564531" cy="347854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4E7501CD-E9C9-4433-A1CD-5C338401A2D0}"/>
                </a:ext>
              </a:extLst>
            </p:cNvPr>
            <p:cNvSpPr/>
            <p:nvPr/>
          </p:nvSpPr>
          <p:spPr>
            <a:xfrm>
              <a:off x="1198188" y="2565521"/>
              <a:ext cx="347856" cy="34785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Montserrat" panose="00000500000000000000" pitchFamily="2" charset="0"/>
                </a:rPr>
                <a:t>F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2A134083-6143-440A-B5C1-E83DF3C25DEF}"/>
                </a:ext>
              </a:extLst>
            </p:cNvPr>
            <p:cNvSpPr txBox="1"/>
            <p:nvPr/>
          </p:nvSpPr>
          <p:spPr>
            <a:xfrm>
              <a:off x="1546043" y="2616338"/>
              <a:ext cx="121667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Montserrat Light" panose="00000400000000000000" pitchFamily="2" charset="0"/>
                </a:rPr>
                <a:t>SARS-COV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D40D2DF-E7A4-46B3-875B-04FD7C25C3CE}"/>
              </a:ext>
            </a:extLst>
          </p:cNvPr>
          <p:cNvGrpSpPr/>
          <p:nvPr/>
        </p:nvGrpSpPr>
        <p:grpSpPr>
          <a:xfrm>
            <a:off x="3330540" y="3801112"/>
            <a:ext cx="1564531" cy="347854"/>
            <a:chOff x="1198188" y="2565521"/>
            <a:chExt cx="1564531" cy="347854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55BC17AD-2880-4CD8-9EE7-ED7DFD8E6873}"/>
                </a:ext>
              </a:extLst>
            </p:cNvPr>
            <p:cNvSpPr/>
            <p:nvPr/>
          </p:nvSpPr>
          <p:spPr>
            <a:xfrm>
              <a:off x="1198188" y="2565521"/>
              <a:ext cx="347856" cy="34785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Montserrat" panose="00000500000000000000" pitchFamily="2" charset="0"/>
                </a:rPr>
                <a:t>F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E0F56AAC-FF66-4D53-BA63-1D62F7040587}"/>
                </a:ext>
              </a:extLst>
            </p:cNvPr>
            <p:cNvSpPr txBox="1"/>
            <p:nvPr/>
          </p:nvSpPr>
          <p:spPr>
            <a:xfrm>
              <a:off x="1546043" y="2616338"/>
              <a:ext cx="121667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Montserrat Light" panose="00000400000000000000" pitchFamily="2" charset="0"/>
                </a:rPr>
                <a:t>COVID -19</a:t>
              </a: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75609064-2A4D-48F2-A826-D2B687406158}"/>
              </a:ext>
            </a:extLst>
          </p:cNvPr>
          <p:cNvSpPr txBox="1"/>
          <p:nvPr/>
        </p:nvSpPr>
        <p:spPr>
          <a:xfrm>
            <a:off x="8349289" y="1171943"/>
            <a:ext cx="29362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6"/>
                </a:solidFill>
                <a:latin typeface="Montserrat Medium" panose="020B0604020202020204" charset="0"/>
              </a:rPr>
              <a:t>Features of the disease to date</a:t>
            </a:r>
            <a:b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ontserrat Medium" panose="020B0604020202020204" charset="0"/>
              </a:rPr>
            </a:b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Montserrat Light" panose="00000400000000000000" pitchFamily="2" charset="0"/>
              </a:rPr>
              <a:t>(Latest as of Mar 2020)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  <a:latin typeface="Montserrat Light" panose="00000400000000000000" pitchFamily="2" charset="0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FFDA202E-A1D8-4E56-8FB8-A25EDB54D134}"/>
              </a:ext>
            </a:extLst>
          </p:cNvPr>
          <p:cNvGrpSpPr/>
          <p:nvPr/>
        </p:nvGrpSpPr>
        <p:grpSpPr>
          <a:xfrm>
            <a:off x="8430052" y="1948592"/>
            <a:ext cx="2855501" cy="815720"/>
            <a:chOff x="8430052" y="1878256"/>
            <a:chExt cx="2855501" cy="815720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A60345FB-D028-4D96-B084-5C0BDDE1940E}"/>
                </a:ext>
              </a:extLst>
            </p:cNvPr>
            <p:cNvSpPr txBox="1"/>
            <p:nvPr/>
          </p:nvSpPr>
          <p:spPr>
            <a:xfrm>
              <a:off x="8433528" y="1878256"/>
              <a:ext cx="14107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tx1">
                      <a:alpha val="40000"/>
                    </a:schemeClr>
                  </a:solidFill>
                  <a:latin typeface="Montserrat" panose="020B0604020202020204" charset="0"/>
                </a:rPr>
                <a:t>1.5-2</a:t>
              </a:r>
              <a:r>
                <a:rPr lang="en-US" sz="1600" b="1" dirty="0">
                  <a:solidFill>
                    <a:schemeClr val="accent6"/>
                  </a:solidFill>
                  <a:latin typeface="Montserrat" panose="020B0604020202020204" charset="0"/>
                </a:rPr>
                <a:t>X</a:t>
              </a:r>
              <a:endParaRPr lang="en-US" sz="2400" b="1" dirty="0">
                <a:solidFill>
                  <a:schemeClr val="accent6"/>
                </a:solidFill>
                <a:latin typeface="Montserrat" panose="020B0604020202020204" charset="0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3A5BCD4-510C-4172-A300-17A74041307F}"/>
                </a:ext>
              </a:extLst>
            </p:cNvPr>
            <p:cNvSpPr txBox="1"/>
            <p:nvPr/>
          </p:nvSpPr>
          <p:spPr>
            <a:xfrm>
              <a:off x="8430052" y="2416977"/>
              <a:ext cx="28555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2"/>
                  </a:solidFill>
                  <a:latin typeface="Montserrat" panose="00000500000000000000" pitchFamily="2" charset="0"/>
                </a:rPr>
                <a:t>Higher Reproduction than the flu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AE2D38DA-0246-4A1D-BD12-66617115E349}"/>
              </a:ext>
            </a:extLst>
          </p:cNvPr>
          <p:cNvGrpSpPr/>
          <p:nvPr/>
        </p:nvGrpSpPr>
        <p:grpSpPr>
          <a:xfrm>
            <a:off x="8430052" y="3088831"/>
            <a:ext cx="2855501" cy="1000386"/>
            <a:chOff x="8430052" y="1878256"/>
            <a:chExt cx="2855501" cy="1000386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9BFD1689-F4E5-49D3-BC51-7FBD944F87CD}"/>
                </a:ext>
              </a:extLst>
            </p:cNvPr>
            <p:cNvSpPr txBox="1"/>
            <p:nvPr/>
          </p:nvSpPr>
          <p:spPr>
            <a:xfrm>
              <a:off x="8433527" y="1878256"/>
              <a:ext cx="23955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tx1">
                      <a:alpha val="40000"/>
                    </a:schemeClr>
                  </a:solidFill>
                  <a:latin typeface="Montserrat" panose="020B0604020202020204" charset="0"/>
                </a:rPr>
                <a:t>Up to 20</a:t>
              </a:r>
              <a:r>
                <a:rPr lang="en-US" sz="1600" b="1" dirty="0">
                  <a:solidFill>
                    <a:schemeClr val="accent6"/>
                  </a:solidFill>
                  <a:latin typeface="Montserrat" panose="020B0604020202020204" charset="0"/>
                </a:rPr>
                <a:t>%</a:t>
              </a:r>
              <a:endParaRPr lang="en-US" sz="2400" b="1" dirty="0">
                <a:solidFill>
                  <a:schemeClr val="accent6"/>
                </a:solidFill>
                <a:latin typeface="Montserrat" panose="020B0604020202020204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338AB72A-F52A-4F98-8EBC-82C2829FD624}"/>
                </a:ext>
              </a:extLst>
            </p:cNvPr>
            <p:cNvSpPr txBox="1"/>
            <p:nvPr/>
          </p:nvSpPr>
          <p:spPr>
            <a:xfrm>
              <a:off x="8430052" y="2416977"/>
              <a:ext cx="28555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2"/>
                  </a:solidFill>
                  <a:latin typeface="Montserrat" panose="00000500000000000000" pitchFamily="2" charset="0"/>
                </a:rPr>
                <a:t>Of cases have a severe/ Critical of the Disease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73E514A4-393E-43F5-AAC1-EA9A5F340083}"/>
              </a:ext>
            </a:extLst>
          </p:cNvPr>
          <p:cNvGrpSpPr/>
          <p:nvPr/>
        </p:nvGrpSpPr>
        <p:grpSpPr>
          <a:xfrm>
            <a:off x="8430052" y="4413735"/>
            <a:ext cx="2855501" cy="1554384"/>
            <a:chOff x="8430052" y="1878256"/>
            <a:chExt cx="2855501" cy="1554384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881A1815-EFA5-4205-8680-012ACFDB25C5}"/>
                </a:ext>
              </a:extLst>
            </p:cNvPr>
            <p:cNvSpPr txBox="1"/>
            <p:nvPr/>
          </p:nvSpPr>
          <p:spPr>
            <a:xfrm>
              <a:off x="8433528" y="1878256"/>
              <a:ext cx="14107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tx1">
                      <a:alpha val="40000"/>
                    </a:schemeClr>
                  </a:solidFill>
                  <a:latin typeface="Montserrat" panose="020B0604020202020204" charset="0"/>
                </a:rPr>
                <a:t>~0.9</a:t>
              </a:r>
              <a:r>
                <a:rPr lang="en-US" sz="1600" b="1" dirty="0">
                  <a:solidFill>
                    <a:schemeClr val="accent6"/>
                  </a:solidFill>
                  <a:latin typeface="Montserrat" panose="020B0604020202020204" charset="0"/>
                </a:rPr>
                <a:t>%</a:t>
              </a:r>
              <a:endParaRPr lang="en-US" sz="2400" b="1" dirty="0">
                <a:solidFill>
                  <a:schemeClr val="accent6"/>
                </a:solidFill>
                <a:latin typeface="Montserrat" panose="020B0604020202020204" charset="0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976990CE-343F-4933-92C6-C6CB9F103BBD}"/>
                </a:ext>
              </a:extLst>
            </p:cNvPr>
            <p:cNvSpPr txBox="1"/>
            <p:nvPr/>
          </p:nvSpPr>
          <p:spPr>
            <a:xfrm>
              <a:off x="8430052" y="2416977"/>
              <a:ext cx="28555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2"/>
                  </a:solidFill>
                  <a:latin typeface="Montserrat" panose="00000500000000000000" pitchFamily="2" charset="0"/>
                </a:rPr>
                <a:t>Case Fatality Ratio in south Korea after widespread testing. </a:t>
              </a:r>
              <a:r>
                <a:rPr lang="en-US" sz="1200" b="1" dirty="0">
                  <a:solidFill>
                    <a:schemeClr val="tx2"/>
                  </a:solidFill>
                  <a:latin typeface="Montserrat" panose="00000500000000000000" pitchFamily="2" charset="0"/>
                </a:rPr>
                <a:t>CFR</a:t>
              </a:r>
              <a:r>
                <a:rPr lang="en-US" sz="1200" dirty="0">
                  <a:solidFill>
                    <a:schemeClr val="tx2"/>
                  </a:solidFill>
                  <a:latin typeface="Montserrat" panose="00000500000000000000" pitchFamily="2" charset="0"/>
                </a:rPr>
                <a:t> appears higher where cases are missed and higher when health systems are overwhelmed</a:t>
              </a:r>
            </a:p>
          </p:txBody>
        </p: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C68F62ED-49CD-41FF-85AB-44060A172B73}"/>
              </a:ext>
            </a:extLst>
          </p:cNvPr>
          <p:cNvSpPr txBox="1"/>
          <p:nvPr/>
        </p:nvSpPr>
        <p:spPr>
          <a:xfrm>
            <a:off x="218286" y="6424670"/>
            <a:ext cx="2303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  <a:latin typeface="Montserrat" pitchFamily="2" charset="77"/>
              </a:rPr>
              <a:t>Source:</a:t>
            </a:r>
            <a:r>
              <a:rPr lang="en-US" sz="1200" b="1" dirty="0">
                <a:solidFill>
                  <a:schemeClr val="accent6"/>
                </a:solidFill>
                <a:latin typeface="Montserrat" pitchFamily="2" charset="77"/>
              </a:rPr>
              <a:t> WHO, CDC, Nature</a:t>
            </a:r>
            <a:endParaRPr lang="en-US" sz="1400" b="1" dirty="0">
              <a:solidFill>
                <a:schemeClr val="accent6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15634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73E56F-5C09-468B-87C6-53559C04CB22}"/>
              </a:ext>
            </a:extLst>
          </p:cNvPr>
          <p:cNvSpPr txBox="1"/>
          <p:nvPr/>
        </p:nvSpPr>
        <p:spPr>
          <a:xfrm>
            <a:off x="2283922" y="136651"/>
            <a:ext cx="58948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b="1" dirty="0">
                <a:solidFill>
                  <a:schemeClr val="tx2">
                    <a:alpha val="38000"/>
                  </a:schemeClr>
                </a:solidFill>
                <a:latin typeface="Montserrat" panose="020B0604020202020204" charset="0"/>
              </a:rPr>
              <a:t>Economic </a:t>
            </a:r>
            <a:r>
              <a:rPr lang="en-US" sz="2000" dirty="0">
                <a:solidFill>
                  <a:schemeClr val="tx2">
                    <a:alpha val="38000"/>
                  </a:schemeClr>
                </a:solidFill>
                <a:latin typeface="Montserrat" panose="020B0604020202020204" charset="0"/>
              </a:rPr>
              <a:t>supply threats from covid-19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0209A96-82C4-4608-B0B8-DFABEFE13C9C}"/>
              </a:ext>
            </a:extLst>
          </p:cNvPr>
          <p:cNvGrpSpPr/>
          <p:nvPr/>
        </p:nvGrpSpPr>
        <p:grpSpPr>
          <a:xfrm>
            <a:off x="4806020" y="1208461"/>
            <a:ext cx="6907610" cy="4856803"/>
            <a:chOff x="403198" y="1162161"/>
            <a:chExt cx="6907610" cy="4856803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B390115E-45B2-46D9-9BC3-CFAE970B7B9F}"/>
                </a:ext>
              </a:extLst>
            </p:cNvPr>
            <p:cNvSpPr/>
            <p:nvPr/>
          </p:nvSpPr>
          <p:spPr>
            <a:xfrm>
              <a:off x="1088878" y="1836537"/>
              <a:ext cx="2978703" cy="1983342"/>
            </a:xfrm>
            <a:prstGeom prst="roundRect">
              <a:avLst>
                <a:gd name="adj" fmla="val 3344"/>
              </a:avLst>
            </a:prstGeom>
            <a:solidFill>
              <a:schemeClr val="bg1"/>
            </a:solidFill>
            <a:ln>
              <a:noFill/>
            </a:ln>
            <a:effectLst>
              <a:outerShdw blurRad="88900" dist="25400" dir="5400000" algn="ctr" rotWithShape="0">
                <a:srgbClr val="000000">
                  <a:alpha val="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FE29D829-6F17-429B-A7A1-7C7AD325F899}"/>
                </a:ext>
              </a:extLst>
            </p:cNvPr>
            <p:cNvSpPr/>
            <p:nvPr/>
          </p:nvSpPr>
          <p:spPr>
            <a:xfrm>
              <a:off x="4332105" y="1836537"/>
              <a:ext cx="2978703" cy="1983342"/>
            </a:xfrm>
            <a:prstGeom prst="roundRect">
              <a:avLst>
                <a:gd name="adj" fmla="val 3344"/>
              </a:avLst>
            </a:prstGeom>
            <a:solidFill>
              <a:schemeClr val="bg1"/>
            </a:solidFill>
            <a:ln>
              <a:noFill/>
            </a:ln>
            <a:effectLst>
              <a:outerShdw blurRad="88900" dist="25400" dir="5400000" algn="ctr" rotWithShape="0">
                <a:srgbClr val="000000">
                  <a:alpha val="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FF75E8D5-1F22-4BA3-8C01-7EAC096AFFAA}"/>
                </a:ext>
              </a:extLst>
            </p:cNvPr>
            <p:cNvSpPr/>
            <p:nvPr/>
          </p:nvSpPr>
          <p:spPr>
            <a:xfrm>
              <a:off x="1088878" y="4024246"/>
              <a:ext cx="2978703" cy="1983342"/>
            </a:xfrm>
            <a:prstGeom prst="roundRect">
              <a:avLst>
                <a:gd name="adj" fmla="val 3344"/>
              </a:avLst>
            </a:prstGeom>
            <a:solidFill>
              <a:schemeClr val="bg1"/>
            </a:solidFill>
            <a:ln>
              <a:noFill/>
            </a:ln>
            <a:effectLst>
              <a:outerShdw blurRad="88900" dist="25400" dir="5400000" algn="ctr" rotWithShape="0">
                <a:srgbClr val="000000">
                  <a:alpha val="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496F390C-FC58-414A-BE5F-FC972CFA6C02}"/>
                </a:ext>
              </a:extLst>
            </p:cNvPr>
            <p:cNvSpPr/>
            <p:nvPr/>
          </p:nvSpPr>
          <p:spPr>
            <a:xfrm>
              <a:off x="4332105" y="4024246"/>
              <a:ext cx="2978703" cy="1983342"/>
            </a:xfrm>
            <a:prstGeom prst="roundRect">
              <a:avLst>
                <a:gd name="adj" fmla="val 3344"/>
              </a:avLst>
            </a:prstGeom>
            <a:solidFill>
              <a:schemeClr val="bg1"/>
            </a:solidFill>
            <a:ln>
              <a:noFill/>
            </a:ln>
            <a:effectLst>
              <a:outerShdw blurRad="88900" dist="25400" dir="5400000" algn="ctr" rotWithShape="0">
                <a:srgbClr val="000000">
                  <a:alpha val="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3F4D3402-A848-4994-A2C9-2F401875CF52}"/>
                </a:ext>
              </a:extLst>
            </p:cNvPr>
            <p:cNvSpPr/>
            <p:nvPr/>
          </p:nvSpPr>
          <p:spPr>
            <a:xfrm>
              <a:off x="1088878" y="1162161"/>
              <a:ext cx="2978703" cy="461528"/>
            </a:xfrm>
            <a:prstGeom prst="roundRect">
              <a:avLst>
                <a:gd name="adj" fmla="val 3737"/>
              </a:avLst>
            </a:prstGeom>
            <a:solidFill>
              <a:schemeClr val="accent6"/>
            </a:solidFill>
            <a:ln>
              <a:noFill/>
            </a:ln>
            <a:effectLst>
              <a:outerShdw blurRad="25400" dist="12700" dir="5400000" algn="ctr" rotWithShape="0">
                <a:srgbClr val="000104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FBFCFD"/>
                  </a:solidFill>
                  <a:latin typeface="Montserrat Medium" panose="020B0604020202020204" charset="0"/>
                </a:rPr>
                <a:t>Financial System Shock</a:t>
              </a:r>
            </a:p>
          </p:txBody>
        </p: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F8EF41F7-7B1F-44ED-B9E7-2713585F37A1}"/>
                </a:ext>
              </a:extLst>
            </p:cNvPr>
            <p:cNvSpPr/>
            <p:nvPr/>
          </p:nvSpPr>
          <p:spPr>
            <a:xfrm>
              <a:off x="4332105" y="1162161"/>
              <a:ext cx="2978703" cy="461528"/>
            </a:xfrm>
            <a:prstGeom prst="roundRect">
              <a:avLst>
                <a:gd name="adj" fmla="val 3737"/>
              </a:avLst>
            </a:prstGeom>
            <a:solidFill>
              <a:schemeClr val="accent6"/>
            </a:solidFill>
            <a:ln>
              <a:noFill/>
            </a:ln>
            <a:effectLst>
              <a:outerShdw blurRad="25400" dist="12700" dir="5400000" algn="ctr" rotWithShape="0">
                <a:srgbClr val="000104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FBFCFD"/>
                  </a:solidFill>
                  <a:latin typeface="Montserrat Medium" panose="020B0604020202020204" charset="0"/>
                </a:rPr>
                <a:t>Real economy “freeze”</a:t>
              </a:r>
            </a:p>
          </p:txBody>
        </p:sp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586CC82B-1C87-4C81-90F7-A768440107CA}"/>
                </a:ext>
              </a:extLst>
            </p:cNvPr>
            <p:cNvSpPr/>
            <p:nvPr/>
          </p:nvSpPr>
          <p:spPr>
            <a:xfrm rot="16200000">
              <a:off x="-358722" y="2596430"/>
              <a:ext cx="1985370" cy="461528"/>
            </a:xfrm>
            <a:prstGeom prst="roundRect">
              <a:avLst>
                <a:gd name="adj" fmla="val 3737"/>
              </a:avLst>
            </a:prstGeom>
            <a:solidFill>
              <a:schemeClr val="accent6"/>
            </a:solidFill>
            <a:ln>
              <a:noFill/>
            </a:ln>
            <a:effectLst>
              <a:outerShdw blurRad="25400" dist="12700" dir="5400000" algn="ctr" rotWithShape="0">
                <a:srgbClr val="000104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rgbClr val="FBFCFD"/>
                  </a:solidFill>
                  <a:latin typeface="Montserrat Medium" panose="020B0604020202020204" charset="0"/>
                </a:rPr>
                <a:t>Liquidity  Problems</a:t>
              </a:r>
            </a:p>
          </p:txBody>
        </p:sp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C9B52B62-4D49-4A06-A925-8DEB7D3ACB71}"/>
                </a:ext>
              </a:extLst>
            </p:cNvPr>
            <p:cNvSpPr/>
            <p:nvPr/>
          </p:nvSpPr>
          <p:spPr>
            <a:xfrm rot="16200000">
              <a:off x="-358723" y="4795515"/>
              <a:ext cx="1985370" cy="461528"/>
            </a:xfrm>
            <a:prstGeom prst="roundRect">
              <a:avLst>
                <a:gd name="adj" fmla="val 3737"/>
              </a:avLst>
            </a:prstGeom>
            <a:solidFill>
              <a:schemeClr val="accent6"/>
            </a:solidFill>
            <a:ln>
              <a:noFill/>
            </a:ln>
            <a:effectLst>
              <a:outerShdw blurRad="25400" dist="12700" dir="5400000" algn="ctr" rotWithShape="0">
                <a:srgbClr val="000104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>
                  <a:solidFill>
                    <a:srgbClr val="FBFCFD"/>
                  </a:solidFill>
                  <a:latin typeface="Montserrat Medium" panose="020B0604020202020204" charset="0"/>
                </a:rPr>
                <a:t>Captal</a:t>
              </a:r>
              <a:r>
                <a:rPr lang="en-US" sz="1400" b="1" dirty="0">
                  <a:solidFill>
                    <a:srgbClr val="FBFCFD"/>
                  </a:solidFill>
                  <a:latin typeface="Montserrat Medium" panose="020B0604020202020204" charset="0"/>
                </a:rPr>
                <a:t> Problems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5F9D897-55F3-43B7-B459-EC09AD4C9B80}"/>
                </a:ext>
              </a:extLst>
            </p:cNvPr>
            <p:cNvSpPr txBox="1"/>
            <p:nvPr/>
          </p:nvSpPr>
          <p:spPr>
            <a:xfrm>
              <a:off x="1539498" y="2351155"/>
              <a:ext cx="207746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2"/>
                  </a:solidFill>
                  <a:latin typeface="Montserrat" panose="00000500000000000000" pitchFamily="2" charset="0"/>
                </a:rPr>
                <a:t>Liquidity Problems Hamper credit intermediation and investment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C58377E-E121-4C25-BB9B-3A90E3C506FB}"/>
                </a:ext>
              </a:extLst>
            </p:cNvPr>
            <p:cNvSpPr txBox="1"/>
            <p:nvPr/>
          </p:nvSpPr>
          <p:spPr>
            <a:xfrm>
              <a:off x="1217504" y="4538864"/>
              <a:ext cx="27214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2"/>
                  </a:solidFill>
                  <a:latin typeface="Montserrat" panose="00000500000000000000" pitchFamily="2" charset="0"/>
                </a:rPr>
                <a:t>Capital Problems shuts credit channel, damaging capital formation and ultimately growth  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302B93C3-8E84-4B1F-89D6-5FF678606FB0}"/>
                </a:ext>
              </a:extLst>
            </p:cNvPr>
            <p:cNvSpPr txBox="1"/>
            <p:nvPr/>
          </p:nvSpPr>
          <p:spPr>
            <a:xfrm>
              <a:off x="4560020" y="2351155"/>
              <a:ext cx="252287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2"/>
                  </a:solidFill>
                  <a:latin typeface="Montserrat" panose="00000500000000000000" pitchFamily="2" charset="0"/>
                </a:rPr>
                <a:t>Healthy households and companies face sever cash-flow problems, hampering investment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339C6644-1912-4005-80E7-8B2B7CC85160}"/>
                </a:ext>
              </a:extLst>
            </p:cNvPr>
            <p:cNvSpPr txBox="1"/>
            <p:nvPr/>
          </p:nvSpPr>
          <p:spPr>
            <a:xfrm>
              <a:off x="4560020" y="4431142"/>
              <a:ext cx="2522873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2"/>
                  </a:solidFill>
                  <a:latin typeface="Montserrat" panose="00000500000000000000" pitchFamily="2" charset="0"/>
                </a:rPr>
                <a:t>Damaged household and company balance sheets cripple investments and ultimately</a:t>
              </a:r>
              <a:r>
                <a:rPr lang="ar-EG" sz="1400" b="1" dirty="0">
                  <a:solidFill>
                    <a:schemeClr val="tx2"/>
                  </a:solidFill>
                  <a:latin typeface="Montserrat" panose="00000500000000000000" pitchFamily="2" charset="0"/>
                </a:rPr>
                <a:t>  </a:t>
              </a:r>
              <a:r>
                <a:rPr lang="en-US" sz="1400" b="1" dirty="0">
                  <a:solidFill>
                    <a:schemeClr val="tx2"/>
                  </a:solidFill>
                  <a:latin typeface="Montserrat" panose="00000500000000000000" pitchFamily="2" charset="0"/>
                </a:rPr>
                <a:t>growth </a:t>
              </a: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40C5D8D1-3AA6-4DA1-852A-A804B2FF9A5A}"/>
              </a:ext>
            </a:extLst>
          </p:cNvPr>
          <p:cNvSpPr txBox="1"/>
          <p:nvPr/>
        </p:nvSpPr>
        <p:spPr>
          <a:xfrm>
            <a:off x="218286" y="6424670"/>
            <a:ext cx="4110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  <a:latin typeface="Montserrat" pitchFamily="2" charset="77"/>
              </a:rPr>
              <a:t>Source:</a:t>
            </a:r>
            <a:r>
              <a:rPr lang="en-US" sz="1200" b="1" dirty="0">
                <a:solidFill>
                  <a:schemeClr val="accent6"/>
                </a:solidFill>
                <a:latin typeface="Montserrat" pitchFamily="2" charset="77"/>
              </a:rPr>
              <a:t> BCG Center for Macroeconomics analysis</a:t>
            </a:r>
            <a:endParaRPr lang="en-US" sz="1400" b="1" dirty="0">
              <a:solidFill>
                <a:schemeClr val="accent6"/>
              </a:solidFill>
              <a:latin typeface="Montserrat" pitchFamily="2" charset="7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37C9F26-7154-4AD4-82FF-DA7ED9F7275B}"/>
              </a:ext>
            </a:extLst>
          </p:cNvPr>
          <p:cNvSpPr txBox="1"/>
          <p:nvPr/>
        </p:nvSpPr>
        <p:spPr>
          <a:xfrm>
            <a:off x="610450" y="2525452"/>
            <a:ext cx="35278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ontserrat" panose="00000500000000000000" pitchFamily="2" charset="0"/>
              </a:rPr>
              <a:t>The financial 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Montserrat Light" panose="00000400000000000000" pitchFamily="2" charset="0"/>
              </a:rPr>
              <a:t>and real economy risks are interrelated in two ways: First, a prolonged Covid-19 crisis could drive up the number of real economy bankruptcies, which makes it even harder for the financial system to manage. Meanwhile, a financial crisis would starve the real economy of credit.</a:t>
            </a:r>
          </a:p>
          <a:p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Montserrat Light" panose="00000400000000000000" pitchFamily="2" charset="0"/>
            </a:endParaRPr>
          </a:p>
          <a:p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ontserrat" panose="00000500000000000000" pitchFamily="2" charset="0"/>
              </a:rPr>
              <a:t>It is fair to say 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Montserrat Light" panose="00000400000000000000" pitchFamily="2" charset="0"/>
              </a:rPr>
              <a:t>the risk profile of the Covid-19 crisis is particularly threatening. While there is a policy playbook for dealing with financial crises, no such thing exists for a large-scale real economy freeze. There is no off-the-shelf cure for liquidity problems of entire real economies.</a:t>
            </a:r>
          </a:p>
        </p:txBody>
      </p:sp>
    </p:spTree>
    <p:extLst>
      <p:ext uri="{BB962C8B-B14F-4D97-AF65-F5344CB8AC3E}">
        <p14:creationId xmlns:p14="http://schemas.microsoft.com/office/powerpoint/2010/main" val="3458885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F8FE5C-3B6D-4CBB-A525-2DD2D703FB10}"/>
              </a:ext>
            </a:extLst>
          </p:cNvPr>
          <p:cNvSpPr txBox="1"/>
          <p:nvPr/>
        </p:nvSpPr>
        <p:spPr>
          <a:xfrm>
            <a:off x="2286512" y="166312"/>
            <a:ext cx="7263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alpha val="32000"/>
                  </a:schemeClr>
                </a:solidFill>
                <a:latin typeface="Montserrat" panose="020B0604020202020204" charset="0"/>
              </a:rPr>
              <a:t>Growing and Declining</a:t>
            </a:r>
            <a:r>
              <a:rPr lang="en-US" dirty="0">
                <a:solidFill>
                  <a:schemeClr val="tx2">
                    <a:alpha val="32000"/>
                  </a:schemeClr>
                </a:solidFill>
                <a:latin typeface="Montserrat" panose="020B0604020202020204" charset="0"/>
              </a:rPr>
              <a:t> in Ecommerce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1BEB25E-A611-410C-883E-AF2DCE3AAF1A}"/>
              </a:ext>
            </a:extLst>
          </p:cNvPr>
          <p:cNvGrpSpPr/>
          <p:nvPr/>
        </p:nvGrpSpPr>
        <p:grpSpPr>
          <a:xfrm>
            <a:off x="546329" y="990408"/>
            <a:ext cx="11099342" cy="2887111"/>
            <a:chOff x="546330" y="990408"/>
            <a:chExt cx="11099342" cy="2887111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79B71727-A699-4D58-93BB-8303FEA32FEE}"/>
                </a:ext>
              </a:extLst>
            </p:cNvPr>
            <p:cNvSpPr/>
            <p:nvPr/>
          </p:nvSpPr>
          <p:spPr>
            <a:xfrm>
              <a:off x="546330" y="990408"/>
              <a:ext cx="11099342" cy="2887111"/>
            </a:xfrm>
            <a:prstGeom prst="roundRect">
              <a:avLst>
                <a:gd name="adj" fmla="val 3737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12700" dir="5400000" algn="ctr" rotWithShape="0">
                <a:srgbClr val="000104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22C20BE-6648-4356-AC50-44327AC248CC}"/>
                </a:ext>
              </a:extLst>
            </p:cNvPr>
            <p:cNvSpPr txBox="1"/>
            <p:nvPr/>
          </p:nvSpPr>
          <p:spPr>
            <a:xfrm>
              <a:off x="751840" y="1202857"/>
              <a:ext cx="2487528" cy="2462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>
                  <a:solidFill>
                    <a:schemeClr val="accent1">
                      <a:alpha val="59000"/>
                    </a:schemeClr>
                  </a:solidFill>
                </a:defRPr>
              </a:lvl1pPr>
            </a:lstStyle>
            <a:p>
              <a:r>
                <a:rPr lang="en-US" sz="1100" dirty="0">
                  <a:solidFill>
                    <a:schemeClr val="tx2">
                      <a:alpha val="50000"/>
                    </a:schemeClr>
                  </a:solidFill>
                  <a:latin typeface="Montserrat Light" panose="020B0604020202020204" charset="0"/>
                </a:rPr>
                <a:t>While the coronavirus has a critical impact on global supply chains, multiple sources say that it may boost eCommerce revenue as consumers stay away from physical stores.  According to a new survey from YouGov, </a:t>
              </a:r>
              <a:r>
                <a:rPr lang="en-US" sz="1100" b="1" dirty="0">
                  <a:solidFill>
                    <a:schemeClr val="tx2">
                      <a:alpha val="50000"/>
                    </a:schemeClr>
                  </a:solidFill>
                  <a:latin typeface="Montserrat Light" panose="020B0604020202020204" charset="0"/>
                </a:rPr>
                <a:t>85%</a:t>
              </a:r>
              <a:r>
                <a:rPr lang="en-US" sz="1100" dirty="0">
                  <a:solidFill>
                    <a:schemeClr val="tx2">
                      <a:alpha val="50000"/>
                    </a:schemeClr>
                  </a:solidFill>
                  <a:latin typeface="Montserrat Light" panose="020B0604020202020204" charset="0"/>
                </a:rPr>
                <a:t> of internet users in China and </a:t>
              </a:r>
              <a:r>
                <a:rPr lang="en-US" sz="1100" b="1" dirty="0">
                  <a:solidFill>
                    <a:schemeClr val="tx2">
                      <a:alpha val="50000"/>
                    </a:schemeClr>
                  </a:solidFill>
                  <a:latin typeface="Montserrat Light" panose="020B0604020202020204" charset="0"/>
                </a:rPr>
                <a:t>83%</a:t>
              </a:r>
              <a:r>
                <a:rPr lang="en-US" sz="1100" dirty="0">
                  <a:solidFill>
                    <a:schemeClr val="tx2">
                      <a:alpha val="50000"/>
                    </a:schemeClr>
                  </a:solidFill>
                  <a:latin typeface="Montserrat Light" panose="020B0604020202020204" charset="0"/>
                </a:rPr>
                <a:t> of those in Hong Kong said they avoided crowded public places in the past two weeks. Just more than a quarter </a:t>
              </a:r>
              <a:r>
                <a:rPr lang="en-US" sz="1100" b="1" dirty="0">
                  <a:solidFill>
                    <a:schemeClr val="tx2">
                      <a:alpha val="50000"/>
                    </a:schemeClr>
                  </a:solidFill>
                  <a:latin typeface="Montserrat Light" panose="020B0604020202020204" charset="0"/>
                </a:rPr>
                <a:t>(27%) </a:t>
              </a:r>
              <a:r>
                <a:rPr lang="en-US" sz="1100" dirty="0">
                  <a:solidFill>
                    <a:schemeClr val="tx2">
                      <a:alpha val="50000"/>
                    </a:schemeClr>
                  </a:solidFill>
                  <a:latin typeface="Montserrat Light" panose="020B0604020202020204" charset="0"/>
                </a:rPr>
                <a:t>in the US and </a:t>
              </a:r>
              <a:r>
                <a:rPr lang="en-US" sz="1100" b="1" dirty="0">
                  <a:solidFill>
                    <a:schemeClr val="tx2">
                      <a:alpha val="50000"/>
                    </a:schemeClr>
                  </a:solidFill>
                  <a:latin typeface="Montserrat Light" panose="020B0604020202020204" charset="0"/>
                </a:rPr>
                <a:t>14%</a:t>
              </a:r>
              <a:r>
                <a:rPr lang="en-US" sz="1100" dirty="0">
                  <a:solidFill>
                    <a:schemeClr val="tx2">
                      <a:alpha val="50000"/>
                    </a:schemeClr>
                  </a:solidFill>
                  <a:latin typeface="Montserrat Light" panose="020B0604020202020204" charset="0"/>
                </a:rPr>
                <a:t> in the UK said the same.</a:t>
              </a:r>
            </a:p>
          </p:txBody>
        </p:sp>
        <p:graphicFrame>
          <p:nvGraphicFramePr>
            <p:cNvPr id="7" name="Chart 6">
              <a:extLst>
                <a:ext uri="{FF2B5EF4-FFF2-40B4-BE49-F238E27FC236}">
                  <a16:creationId xmlns:a16="http://schemas.microsoft.com/office/drawing/2014/main" id="{451609EF-9A85-4485-85B7-4213E32A4E4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535937184"/>
                </p:ext>
              </p:extLst>
            </p:nvPr>
          </p:nvGraphicFramePr>
          <p:xfrm>
            <a:off x="3565003" y="1523561"/>
            <a:ext cx="7963381" cy="214150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1AE6104-FEF7-4993-B563-6E3C31C2EF6D}"/>
                </a:ext>
              </a:extLst>
            </p:cNvPr>
            <p:cNvSpPr txBox="1"/>
            <p:nvPr/>
          </p:nvSpPr>
          <p:spPr>
            <a:xfrm>
              <a:off x="3546450" y="1082814"/>
              <a:ext cx="42462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Montserrat Medium" panose="020B0604020202020204" charset="0"/>
                </a:rPr>
                <a:t>Internet users they avoided crowded public places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C17EB0C-7D91-4FB9-8FF0-070E8AF4E276}"/>
                </a:ext>
              </a:extLst>
            </p:cNvPr>
            <p:cNvCxnSpPr>
              <a:cxnSpLocks/>
            </p:cNvCxnSpPr>
            <p:nvPr/>
          </p:nvCxnSpPr>
          <p:spPr>
            <a:xfrm>
              <a:off x="3346704" y="990408"/>
              <a:ext cx="0" cy="2887111"/>
            </a:xfrm>
            <a:prstGeom prst="line">
              <a:avLst/>
            </a:prstGeom>
            <a:ln>
              <a:solidFill>
                <a:schemeClr val="tx2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3D81414-128E-4657-9720-CC517EE5BA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069544"/>
              </p:ext>
            </p:extLst>
          </p:nvPr>
        </p:nvGraphicFramePr>
        <p:xfrm>
          <a:off x="546329" y="4089968"/>
          <a:ext cx="5453979" cy="2239712"/>
        </p:xfrm>
        <a:graphic>
          <a:graphicData uri="http://schemas.openxmlformats.org/drawingml/2006/table">
            <a:tbl>
              <a:tblPr firstRow="1" bandRow="1">
                <a:effectLst>
                  <a:outerShdw blurRad="25400" algn="ctr" rotWithShape="0">
                    <a:schemeClr val="accent1">
                      <a:lumMod val="50000"/>
                      <a:alpha val="40000"/>
                    </a:schemeClr>
                  </a:outerShdw>
                </a:effectLst>
                <a:tableStyleId>{5C22544A-7EE6-4342-B048-85BDC9FD1C3A}</a:tableStyleId>
              </a:tblPr>
              <a:tblGrid>
                <a:gridCol w="804951">
                  <a:extLst>
                    <a:ext uri="{9D8B030D-6E8A-4147-A177-3AD203B41FA5}">
                      <a16:colId xmlns:a16="http://schemas.microsoft.com/office/drawing/2014/main" val="4226183169"/>
                    </a:ext>
                  </a:extLst>
                </a:gridCol>
                <a:gridCol w="2001520">
                  <a:extLst>
                    <a:ext uri="{9D8B030D-6E8A-4147-A177-3AD203B41FA5}">
                      <a16:colId xmlns:a16="http://schemas.microsoft.com/office/drawing/2014/main" val="3941840632"/>
                    </a:ext>
                  </a:extLst>
                </a:gridCol>
                <a:gridCol w="2647508">
                  <a:extLst>
                    <a:ext uri="{9D8B030D-6E8A-4147-A177-3AD203B41FA5}">
                      <a16:colId xmlns:a16="http://schemas.microsoft.com/office/drawing/2014/main" val="2833258488"/>
                    </a:ext>
                  </a:extLst>
                </a:gridCol>
              </a:tblGrid>
              <a:tr h="2799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chemeClr val="tx1">
                              <a:alpha val="40000"/>
                            </a:schemeClr>
                          </a:solidFill>
                          <a:effectLst/>
                          <a:latin typeface="Montserrat" pitchFamily="2" charset="77"/>
                          <a:ea typeface="+mn-ea"/>
                          <a:cs typeface="+mn-cs"/>
                        </a:rPr>
                        <a:t>Rank</a:t>
                      </a:r>
                      <a:endParaRPr lang="en-US" sz="1200" b="0" i="0" dirty="0">
                        <a:solidFill>
                          <a:schemeClr val="tx1">
                            <a:alpha val="40000"/>
                          </a:schemeClr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chemeClr val="tx1">
                              <a:alpha val="40000"/>
                            </a:schemeClr>
                          </a:solidFill>
                          <a:effectLst/>
                          <a:latin typeface="Montserrat" pitchFamily="2" charset="77"/>
                          <a:ea typeface="+mn-ea"/>
                          <a:cs typeface="+mn-cs"/>
                        </a:rPr>
                        <a:t>Category</a:t>
                      </a:r>
                      <a:endParaRPr lang="en-US" sz="1200" b="0" i="0" dirty="0">
                        <a:solidFill>
                          <a:schemeClr val="tx1">
                            <a:alpha val="40000"/>
                          </a:schemeClr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solidFill>
                            <a:schemeClr val="tx1">
                              <a:alpha val="40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Change in March </a:t>
                      </a:r>
                      <a:r>
                        <a:rPr lang="en-US" sz="1050" b="1" i="0" dirty="0">
                          <a:solidFill>
                            <a:schemeClr val="tx1">
                              <a:alpha val="40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(2020 VS 21019)</a:t>
                      </a:r>
                      <a:endParaRPr lang="en-US" sz="1200" b="1" i="0" dirty="0">
                        <a:solidFill>
                          <a:schemeClr val="tx1">
                            <a:alpha val="40000"/>
                          </a:schemeClr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699135"/>
                  </a:ext>
                </a:extLst>
              </a:tr>
              <a:tr h="279964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chemeClr val="accent6"/>
                          </a:solidFill>
                          <a:latin typeface="Montserrat" pitchFamily="2" charset="77"/>
                        </a:rPr>
                        <a:t>1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ontserrat" pitchFamily="2" charset="77"/>
                        </a:rPr>
                        <a:t>Disposable Gloves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ontserrat" pitchFamily="2" charset="77"/>
                        </a:rPr>
                        <a:t>670%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426913"/>
                  </a:ext>
                </a:extLst>
              </a:tr>
              <a:tr h="279964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chemeClr val="accent6"/>
                          </a:solidFill>
                          <a:latin typeface="Montserrat" pitchFamily="2" charset="77"/>
                        </a:rPr>
                        <a:t>2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ontserrat" pitchFamily="2" charset="77"/>
                        </a:rPr>
                        <a:t>videohive.net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ontserrat" pitchFamily="2" charset="77"/>
                        </a:rPr>
                        <a:t>652%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044379"/>
                  </a:ext>
                </a:extLst>
              </a:tr>
              <a:tr h="279964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chemeClr val="accent6"/>
                          </a:solidFill>
                          <a:latin typeface="Montserrat" pitchFamily="2" charset="77"/>
                        </a:rPr>
                        <a:t>3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ontserrat" pitchFamily="2" charset="77"/>
                        </a:rPr>
                        <a:t>Cough &amp; Cold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ontserrat" pitchFamily="2" charset="77"/>
                        </a:rPr>
                        <a:t>535%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960511"/>
                  </a:ext>
                </a:extLst>
              </a:tr>
              <a:tr h="279964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chemeClr val="accent6"/>
                          </a:solidFill>
                          <a:latin typeface="Montserrat" pitchFamily="2" charset="77"/>
                        </a:rPr>
                        <a:t>4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ontserrat" pitchFamily="2" charset="77"/>
                        </a:rPr>
                        <a:t>Soups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ontserrat" pitchFamily="2" charset="77"/>
                        </a:rPr>
                        <a:t>397%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842822"/>
                  </a:ext>
                </a:extLst>
              </a:tr>
              <a:tr h="279964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chemeClr val="accent6"/>
                          </a:solidFill>
                          <a:latin typeface="Montserrat" pitchFamily="2" charset="77"/>
                        </a:rPr>
                        <a:t>5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ontserrat" pitchFamily="2" charset="77"/>
                        </a:rPr>
                        <a:t>Dried Grains &amp; Rice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ontserrat" pitchFamily="2" charset="77"/>
                        </a:rPr>
                        <a:t>386%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044578"/>
                  </a:ext>
                </a:extLst>
              </a:tr>
              <a:tr h="2799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solidFill>
                            <a:schemeClr val="accent6"/>
                          </a:solidFill>
                          <a:latin typeface="Montserrat" pitchFamily="2" charset="77"/>
                        </a:rPr>
                        <a:t>6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ontserrat" pitchFamily="2" charset="77"/>
                        </a:rPr>
                        <a:t>Packaged Foods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ontserrat" pitchFamily="2" charset="77"/>
                        </a:rPr>
                        <a:t>377%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180519"/>
                  </a:ext>
                </a:extLst>
              </a:tr>
              <a:tr h="279964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chemeClr val="accent6"/>
                          </a:solidFill>
                          <a:latin typeface="Montserrat" pitchFamily="2" charset="77"/>
                        </a:rPr>
                        <a:t>7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ontserrat" pitchFamily="2" charset="77"/>
                        </a:rPr>
                        <a:t>Fruit Cups	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ontserrat" pitchFamily="2" charset="77"/>
                        </a:rPr>
                        <a:t>326%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182406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BA574E82-CE0E-4E9D-A819-02F213725C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295004"/>
              </p:ext>
            </p:extLst>
          </p:nvPr>
        </p:nvGraphicFramePr>
        <p:xfrm>
          <a:off x="6191693" y="4089968"/>
          <a:ext cx="5453979" cy="2239712"/>
        </p:xfrm>
        <a:graphic>
          <a:graphicData uri="http://schemas.openxmlformats.org/drawingml/2006/table">
            <a:tbl>
              <a:tblPr firstRow="1" bandRow="1">
                <a:effectLst>
                  <a:outerShdw blurRad="25400" algn="ctr" rotWithShape="0">
                    <a:schemeClr val="accent1">
                      <a:lumMod val="50000"/>
                      <a:alpha val="40000"/>
                    </a:schemeClr>
                  </a:outerShdw>
                </a:effectLst>
                <a:tableStyleId>{5C22544A-7EE6-4342-B048-85BDC9FD1C3A}</a:tableStyleId>
              </a:tblPr>
              <a:tblGrid>
                <a:gridCol w="804951">
                  <a:extLst>
                    <a:ext uri="{9D8B030D-6E8A-4147-A177-3AD203B41FA5}">
                      <a16:colId xmlns:a16="http://schemas.microsoft.com/office/drawing/2014/main" val="4226183169"/>
                    </a:ext>
                  </a:extLst>
                </a:gridCol>
                <a:gridCol w="2001520">
                  <a:extLst>
                    <a:ext uri="{9D8B030D-6E8A-4147-A177-3AD203B41FA5}">
                      <a16:colId xmlns:a16="http://schemas.microsoft.com/office/drawing/2014/main" val="3941840632"/>
                    </a:ext>
                  </a:extLst>
                </a:gridCol>
                <a:gridCol w="2647508">
                  <a:extLst>
                    <a:ext uri="{9D8B030D-6E8A-4147-A177-3AD203B41FA5}">
                      <a16:colId xmlns:a16="http://schemas.microsoft.com/office/drawing/2014/main" val="2833258488"/>
                    </a:ext>
                  </a:extLst>
                </a:gridCol>
              </a:tblGrid>
              <a:tr h="2799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chemeClr val="tx1">
                              <a:alpha val="40000"/>
                            </a:schemeClr>
                          </a:solidFill>
                          <a:effectLst/>
                          <a:latin typeface="Montserrat" pitchFamily="2" charset="77"/>
                          <a:ea typeface="+mn-ea"/>
                          <a:cs typeface="+mn-cs"/>
                        </a:rPr>
                        <a:t>Rank</a:t>
                      </a:r>
                      <a:endParaRPr lang="en-US" sz="1200" b="0" i="0" dirty="0">
                        <a:solidFill>
                          <a:schemeClr val="tx1">
                            <a:alpha val="40000"/>
                          </a:schemeClr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chemeClr val="tx1">
                              <a:alpha val="40000"/>
                            </a:schemeClr>
                          </a:solidFill>
                          <a:effectLst/>
                          <a:latin typeface="Montserrat" pitchFamily="2" charset="77"/>
                          <a:ea typeface="+mn-ea"/>
                          <a:cs typeface="+mn-cs"/>
                        </a:rPr>
                        <a:t>Category</a:t>
                      </a:r>
                      <a:endParaRPr lang="en-US" sz="1200" b="0" i="0" dirty="0">
                        <a:solidFill>
                          <a:schemeClr val="tx1">
                            <a:alpha val="40000"/>
                          </a:schemeClr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solidFill>
                            <a:schemeClr val="tx1">
                              <a:alpha val="40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Change in March </a:t>
                      </a:r>
                      <a:r>
                        <a:rPr lang="en-US" sz="1050" b="1" i="0" dirty="0">
                          <a:solidFill>
                            <a:schemeClr val="tx1">
                              <a:alpha val="40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(2020 VS 21019)</a:t>
                      </a:r>
                      <a:endParaRPr lang="en-US" sz="1200" b="1" i="0" dirty="0">
                        <a:solidFill>
                          <a:schemeClr val="tx1">
                            <a:alpha val="40000"/>
                          </a:schemeClr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699135"/>
                  </a:ext>
                </a:extLst>
              </a:tr>
              <a:tr h="279964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chemeClr val="accent6"/>
                          </a:solidFill>
                          <a:latin typeface="Montserrat" pitchFamily="2" charset="77"/>
                        </a:rPr>
                        <a:t>1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ontserrat" pitchFamily="2" charset="77"/>
                        </a:rPr>
                        <a:t>Luggage &amp; Suitcases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ontserrat" pitchFamily="2" charset="77"/>
                        </a:rPr>
                        <a:t>-77%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426913"/>
                  </a:ext>
                </a:extLst>
              </a:tr>
              <a:tr h="279964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chemeClr val="accent6"/>
                          </a:solidFill>
                          <a:latin typeface="Montserrat" pitchFamily="2" charset="77"/>
                        </a:rPr>
                        <a:t>2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ontserrat" pitchFamily="2" charset="77"/>
                        </a:rPr>
                        <a:t>Briefcases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ontserrat" pitchFamily="2" charset="77"/>
                        </a:rPr>
                        <a:t>-77%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044379"/>
                  </a:ext>
                </a:extLst>
              </a:tr>
              <a:tr h="279964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chemeClr val="accent6"/>
                          </a:solidFill>
                          <a:latin typeface="Montserrat" pitchFamily="2" charset="77"/>
                        </a:rPr>
                        <a:t>3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ontserrat" pitchFamily="2" charset="77"/>
                        </a:rPr>
                        <a:t>Cameras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ontserrat" pitchFamily="2" charset="77"/>
                        </a:rPr>
                        <a:t>-64%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960511"/>
                  </a:ext>
                </a:extLst>
              </a:tr>
              <a:tr h="279964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chemeClr val="accent6"/>
                          </a:solidFill>
                          <a:latin typeface="Montserrat" pitchFamily="2" charset="77"/>
                        </a:rPr>
                        <a:t>4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ontserrat" pitchFamily="2" charset="77"/>
                        </a:rPr>
                        <a:t>Men’s Swimwear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ontserrat" pitchFamily="2" charset="77"/>
                        </a:rPr>
                        <a:t>-64%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842822"/>
                  </a:ext>
                </a:extLst>
              </a:tr>
              <a:tr h="279964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chemeClr val="accent6"/>
                          </a:solidFill>
                          <a:latin typeface="Montserrat" pitchFamily="2" charset="77"/>
                        </a:rPr>
                        <a:t>5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ontserrat" pitchFamily="2" charset="77"/>
                        </a:rPr>
                        <a:t>Bridal Clothing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ontserrat" pitchFamily="2" charset="77"/>
                        </a:rPr>
                        <a:t>-63%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044578"/>
                  </a:ext>
                </a:extLst>
              </a:tr>
              <a:tr h="2799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solidFill>
                            <a:schemeClr val="accent6"/>
                          </a:solidFill>
                          <a:latin typeface="Montserrat" pitchFamily="2" charset="77"/>
                        </a:rPr>
                        <a:t>6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ontserrat" pitchFamily="2" charset="77"/>
                        </a:rPr>
                        <a:t>Men's Formal Wear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ontserrat" pitchFamily="2" charset="77"/>
                        </a:rPr>
                        <a:t>-62%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180519"/>
                  </a:ext>
                </a:extLst>
              </a:tr>
              <a:tr h="279964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chemeClr val="accent6"/>
                          </a:solidFill>
                          <a:latin typeface="Montserrat" pitchFamily="2" charset="77"/>
                        </a:rPr>
                        <a:t>7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ontserrat" pitchFamily="2" charset="77"/>
                        </a:rPr>
                        <a:t>Women’s Swimwear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ontserrat" pitchFamily="2" charset="77"/>
                        </a:rPr>
                        <a:t>-59%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182406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44042CF6-2CC9-4323-B1B2-24EAFA51D0F0}"/>
              </a:ext>
            </a:extLst>
          </p:cNvPr>
          <p:cNvSpPr txBox="1"/>
          <p:nvPr/>
        </p:nvSpPr>
        <p:spPr>
          <a:xfrm>
            <a:off x="208126" y="6424670"/>
            <a:ext cx="2395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  <a:latin typeface="Montserrat" pitchFamily="2" charset="77"/>
              </a:rPr>
              <a:t>Source:</a:t>
            </a:r>
            <a:r>
              <a:rPr lang="en-US" sz="1200" b="1" dirty="0">
                <a:solidFill>
                  <a:schemeClr val="accent6"/>
                </a:solidFill>
                <a:latin typeface="Montserrat" pitchFamily="2" charset="77"/>
              </a:rPr>
              <a:t> www.stackline.com</a:t>
            </a:r>
          </a:p>
        </p:txBody>
      </p:sp>
    </p:spTree>
    <p:extLst>
      <p:ext uri="{BB962C8B-B14F-4D97-AF65-F5344CB8AC3E}">
        <p14:creationId xmlns:p14="http://schemas.microsoft.com/office/powerpoint/2010/main" val="4221592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903EFF18-CD29-4272-8F16-903AA71D9E1B}"/>
              </a:ext>
            </a:extLst>
          </p:cNvPr>
          <p:cNvSpPr/>
          <p:nvPr/>
        </p:nvSpPr>
        <p:spPr>
          <a:xfrm>
            <a:off x="563790" y="3842546"/>
            <a:ext cx="6527888" cy="2468168"/>
          </a:xfrm>
          <a:prstGeom prst="roundRect">
            <a:avLst>
              <a:gd name="adj" fmla="val 5049"/>
            </a:avLst>
          </a:prstGeom>
          <a:solidFill>
            <a:schemeClr val="bg1"/>
          </a:solidFill>
          <a:ln>
            <a:noFill/>
          </a:ln>
          <a:effectLst>
            <a:outerShdw blurRad="25400" dist="12700" dir="27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A9A9A45-309D-487D-BBAE-9F3F763FFC12}"/>
              </a:ext>
            </a:extLst>
          </p:cNvPr>
          <p:cNvSpPr/>
          <p:nvPr/>
        </p:nvSpPr>
        <p:spPr>
          <a:xfrm>
            <a:off x="7366000" y="1063921"/>
            <a:ext cx="4262120" cy="5245438"/>
          </a:xfrm>
          <a:prstGeom prst="roundRect">
            <a:avLst>
              <a:gd name="adj" fmla="val 1753"/>
            </a:avLst>
          </a:prstGeom>
          <a:solidFill>
            <a:schemeClr val="bg1"/>
          </a:solidFill>
          <a:ln>
            <a:noFill/>
          </a:ln>
          <a:effectLst>
            <a:outerShdw blurRad="25400" dist="12700" dir="27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E8BE30F4-4FE7-4C34-8229-D8E29AF1963A}"/>
              </a:ext>
            </a:extLst>
          </p:cNvPr>
          <p:cNvSpPr/>
          <p:nvPr/>
        </p:nvSpPr>
        <p:spPr>
          <a:xfrm>
            <a:off x="563789" y="1063921"/>
            <a:ext cx="6527889" cy="2528607"/>
          </a:xfrm>
          <a:prstGeom prst="roundRect">
            <a:avLst>
              <a:gd name="adj" fmla="val 4733"/>
            </a:avLst>
          </a:prstGeom>
          <a:solidFill>
            <a:schemeClr val="bg1"/>
          </a:solidFill>
          <a:ln>
            <a:noFill/>
          </a:ln>
          <a:effectLst>
            <a:outerShdw blurRad="25400" dist="12700" dir="27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4B428C-E627-4DC0-A1CF-6B6656A55FC7}"/>
              </a:ext>
            </a:extLst>
          </p:cNvPr>
          <p:cNvSpPr txBox="1"/>
          <p:nvPr/>
        </p:nvSpPr>
        <p:spPr>
          <a:xfrm>
            <a:off x="2232872" y="162816"/>
            <a:ext cx="4269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alpha val="32000"/>
                  </a:schemeClr>
                </a:solidFill>
                <a:latin typeface="Montserrat" panose="020B0604020202020204" charset="0"/>
              </a:rPr>
              <a:t>Retail </a:t>
            </a:r>
            <a:r>
              <a:rPr lang="en-US" dirty="0">
                <a:solidFill>
                  <a:schemeClr val="tx2">
                    <a:alpha val="32000"/>
                  </a:schemeClr>
                </a:solidFill>
                <a:latin typeface="Montserrat" panose="020B0604020202020204" charset="0"/>
              </a:rPr>
              <a:t>Traffic Trends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48D696-6071-4DA4-A029-09732B53DA67}"/>
              </a:ext>
            </a:extLst>
          </p:cNvPr>
          <p:cNvGrpSpPr/>
          <p:nvPr/>
        </p:nvGrpSpPr>
        <p:grpSpPr>
          <a:xfrm>
            <a:off x="721098" y="1220591"/>
            <a:ext cx="3515622" cy="463531"/>
            <a:chOff x="721098" y="1529479"/>
            <a:chExt cx="3515622" cy="463531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42B0B700-B7FB-4A60-9CC6-D0CCA5387FC2}"/>
                </a:ext>
              </a:extLst>
            </p:cNvPr>
            <p:cNvSpPr txBox="1"/>
            <p:nvPr/>
          </p:nvSpPr>
          <p:spPr>
            <a:xfrm>
              <a:off x="721098" y="1529479"/>
              <a:ext cx="31295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Montserrat Medium" panose="020B0604020202020204" charset="0"/>
                </a:rPr>
                <a:t>Daily Traffic to Shopping Sites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4A183EC-4EEF-4187-A1CC-E07F3DBB36C7}"/>
                </a:ext>
              </a:extLst>
            </p:cNvPr>
            <p:cNvSpPr txBox="1"/>
            <p:nvPr/>
          </p:nvSpPr>
          <p:spPr>
            <a:xfrm>
              <a:off x="721099" y="1739094"/>
              <a:ext cx="351562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Montserrat Thin" panose="00000300000000000000" pitchFamily="2" charset="0"/>
                </a:rPr>
                <a:t>US, Desktop &amp; Mobile Web, Mar 14-18, 2019 vs 2020</a:t>
              </a:r>
            </a:p>
          </p:txBody>
        </p:sp>
      </p:grp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ECE0579A-C4F9-4660-B99D-EE64AEA212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8671917"/>
              </p:ext>
            </p:extLst>
          </p:nvPr>
        </p:nvGraphicFramePr>
        <p:xfrm>
          <a:off x="761738" y="1811627"/>
          <a:ext cx="6102357" cy="1633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9" name="Group 48">
            <a:extLst>
              <a:ext uri="{FF2B5EF4-FFF2-40B4-BE49-F238E27FC236}">
                <a16:creationId xmlns:a16="http://schemas.microsoft.com/office/drawing/2014/main" id="{894D067A-BCE1-4D27-B244-9710751684DF}"/>
              </a:ext>
            </a:extLst>
          </p:cNvPr>
          <p:cNvGrpSpPr/>
          <p:nvPr/>
        </p:nvGrpSpPr>
        <p:grpSpPr>
          <a:xfrm>
            <a:off x="7528560" y="1220591"/>
            <a:ext cx="3515622" cy="463531"/>
            <a:chOff x="721098" y="1529479"/>
            <a:chExt cx="3515622" cy="463531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6BC7309-990C-4B73-A081-4784273C5669}"/>
                </a:ext>
              </a:extLst>
            </p:cNvPr>
            <p:cNvSpPr txBox="1"/>
            <p:nvPr/>
          </p:nvSpPr>
          <p:spPr>
            <a:xfrm>
              <a:off x="721098" y="1529479"/>
              <a:ext cx="31295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Montserrat Medium" panose="020B0604020202020204" charset="0"/>
                </a:rPr>
                <a:t>Daily Traffic to Shopping Categories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1D25AF5-2414-4A99-A120-32B6C3C22ED9}"/>
                </a:ext>
              </a:extLst>
            </p:cNvPr>
            <p:cNvSpPr txBox="1"/>
            <p:nvPr/>
          </p:nvSpPr>
          <p:spPr>
            <a:xfrm>
              <a:off x="721099" y="1739094"/>
              <a:ext cx="351562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Montserrat Thin" panose="00000300000000000000" pitchFamily="2" charset="0"/>
                </a:rPr>
                <a:t>US, Desktop &amp; Mobile Web, Mar 14-18, 2019 vs 2020</a:t>
              </a:r>
            </a:p>
          </p:txBody>
        </p:sp>
      </p:grpSp>
      <p:graphicFrame>
        <p:nvGraphicFramePr>
          <p:cNvPr id="52" name="Chart 51">
            <a:extLst>
              <a:ext uri="{FF2B5EF4-FFF2-40B4-BE49-F238E27FC236}">
                <a16:creationId xmlns:a16="http://schemas.microsoft.com/office/drawing/2014/main" id="{26E325FA-88FC-4AA4-A4BB-5199A80530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8292451"/>
              </p:ext>
            </p:extLst>
          </p:nvPr>
        </p:nvGraphicFramePr>
        <p:xfrm>
          <a:off x="7528561" y="1707205"/>
          <a:ext cx="3947159" cy="4602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3" name="Group 52">
            <a:extLst>
              <a:ext uri="{FF2B5EF4-FFF2-40B4-BE49-F238E27FC236}">
                <a16:creationId xmlns:a16="http://schemas.microsoft.com/office/drawing/2014/main" id="{DA1F143A-7D3F-481D-961D-51D48DD9D558}"/>
              </a:ext>
            </a:extLst>
          </p:cNvPr>
          <p:cNvGrpSpPr/>
          <p:nvPr/>
        </p:nvGrpSpPr>
        <p:grpSpPr>
          <a:xfrm>
            <a:off x="752709" y="4002796"/>
            <a:ext cx="3515621" cy="463531"/>
            <a:chOff x="721098" y="1529479"/>
            <a:chExt cx="3515622" cy="463531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C3784E2-D020-4964-A19D-238221834D22}"/>
                </a:ext>
              </a:extLst>
            </p:cNvPr>
            <p:cNvSpPr txBox="1"/>
            <p:nvPr/>
          </p:nvSpPr>
          <p:spPr>
            <a:xfrm>
              <a:off x="721098" y="1529479"/>
              <a:ext cx="31295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Montserrat Medium" panose="020B0604020202020204" charset="0"/>
                </a:rPr>
                <a:t>Shopping Sites Traffic Sources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8084E1C-8E64-491A-8297-779C6F043B9C}"/>
                </a:ext>
              </a:extLst>
            </p:cNvPr>
            <p:cNvSpPr txBox="1"/>
            <p:nvPr/>
          </p:nvSpPr>
          <p:spPr>
            <a:xfrm>
              <a:off x="721099" y="1739094"/>
              <a:ext cx="351562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Montserrat Thin" panose="00000300000000000000" pitchFamily="2" charset="0"/>
                </a:rPr>
                <a:t>US, Desktop &amp; Mobile Web, Mar 14-18, 2019 vs 2020</a:t>
              </a:r>
            </a:p>
          </p:txBody>
        </p:sp>
      </p:grpSp>
      <p:graphicFrame>
        <p:nvGraphicFramePr>
          <p:cNvPr id="56" name="Chart 55">
            <a:extLst>
              <a:ext uri="{FF2B5EF4-FFF2-40B4-BE49-F238E27FC236}">
                <a16:creationId xmlns:a16="http://schemas.microsoft.com/office/drawing/2014/main" id="{FA406379-3C2C-4426-A312-9DB3887DB9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1440256"/>
              </p:ext>
            </p:extLst>
          </p:nvPr>
        </p:nvGraphicFramePr>
        <p:xfrm>
          <a:off x="761738" y="4462272"/>
          <a:ext cx="6248662" cy="1700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9" name="TextBox 58">
            <a:extLst>
              <a:ext uri="{FF2B5EF4-FFF2-40B4-BE49-F238E27FC236}">
                <a16:creationId xmlns:a16="http://schemas.microsoft.com/office/drawing/2014/main" id="{CE89077A-E9C3-422A-9F06-B8101C953EF7}"/>
              </a:ext>
            </a:extLst>
          </p:cNvPr>
          <p:cNvSpPr txBox="1"/>
          <p:nvPr/>
        </p:nvSpPr>
        <p:spPr>
          <a:xfrm>
            <a:off x="228445" y="6439609"/>
            <a:ext cx="1217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  <a:latin typeface="Montserrat" pitchFamily="2" charset="77"/>
              </a:rPr>
              <a:t>dummy data</a:t>
            </a:r>
            <a:endParaRPr lang="en-US" sz="1400" b="1" dirty="0">
              <a:solidFill>
                <a:schemeClr val="accent6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64257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76789AD-430A-4940-8A4C-66505DCF8B16}"/>
              </a:ext>
            </a:extLst>
          </p:cNvPr>
          <p:cNvSpPr/>
          <p:nvPr/>
        </p:nvSpPr>
        <p:spPr>
          <a:xfrm>
            <a:off x="546331" y="990408"/>
            <a:ext cx="4603482" cy="3012632"/>
          </a:xfrm>
          <a:prstGeom prst="roundRect">
            <a:avLst>
              <a:gd name="adj" fmla="val 3737"/>
            </a:avLst>
          </a:prstGeom>
          <a:solidFill>
            <a:schemeClr val="accent6"/>
          </a:solidFill>
          <a:ln>
            <a:noFill/>
          </a:ln>
          <a:effectLst>
            <a:outerShdw blurRad="50800" dist="12700" dir="5400000" algn="ctr" rotWithShape="0">
              <a:srgbClr val="000104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851B48D-28F3-4055-B84E-C9CCF30995E5}"/>
              </a:ext>
            </a:extLst>
          </p:cNvPr>
          <p:cNvSpPr/>
          <p:nvPr/>
        </p:nvSpPr>
        <p:spPr>
          <a:xfrm>
            <a:off x="546331" y="4200424"/>
            <a:ext cx="4603482" cy="2139416"/>
          </a:xfrm>
          <a:prstGeom prst="roundRect">
            <a:avLst>
              <a:gd name="adj" fmla="val 3737"/>
            </a:avLst>
          </a:prstGeom>
          <a:solidFill>
            <a:schemeClr val="bg1"/>
          </a:solidFill>
          <a:ln>
            <a:noFill/>
          </a:ln>
          <a:effectLst>
            <a:outerShdw blurRad="50800" dist="12700" dir="5400000" algn="ctr" rotWithShape="0">
              <a:srgbClr val="000104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C16F471-CFC2-4809-8DE1-3E2CB6183F9C}"/>
              </a:ext>
            </a:extLst>
          </p:cNvPr>
          <p:cNvSpPr/>
          <p:nvPr/>
        </p:nvSpPr>
        <p:spPr>
          <a:xfrm>
            <a:off x="5399674" y="3651094"/>
            <a:ext cx="6245995" cy="2688747"/>
          </a:xfrm>
          <a:prstGeom prst="roundRect">
            <a:avLst>
              <a:gd name="adj" fmla="val 3737"/>
            </a:avLst>
          </a:prstGeom>
          <a:solidFill>
            <a:schemeClr val="bg1"/>
          </a:solidFill>
          <a:ln>
            <a:noFill/>
          </a:ln>
          <a:effectLst>
            <a:outerShdw blurRad="50800" dist="12700" dir="5400000" algn="ctr" rotWithShape="0">
              <a:srgbClr val="000104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97B652-0872-42ED-863F-41067A8B1336}"/>
              </a:ext>
            </a:extLst>
          </p:cNvPr>
          <p:cNvSpPr txBox="1"/>
          <p:nvPr/>
        </p:nvSpPr>
        <p:spPr>
          <a:xfrm>
            <a:off x="2293832" y="193296"/>
            <a:ext cx="6588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alpha val="32000"/>
                  </a:schemeClr>
                </a:solidFill>
                <a:latin typeface="Montserrat" panose="020B0604020202020204" charset="0"/>
              </a:rPr>
              <a:t>Critical indicators </a:t>
            </a:r>
            <a:r>
              <a:rPr lang="en-US" dirty="0">
                <a:solidFill>
                  <a:schemeClr val="tx2">
                    <a:alpha val="32000"/>
                  </a:schemeClr>
                </a:solidFill>
                <a:latin typeface="Montserrat" panose="020B0604020202020204" charset="0"/>
              </a:rPr>
              <a:t>of the impact of COVID-19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9BC11BF-6871-49EF-BC3D-EE9794222EAD}"/>
              </a:ext>
            </a:extLst>
          </p:cNvPr>
          <p:cNvSpPr txBox="1"/>
          <p:nvPr/>
        </p:nvSpPr>
        <p:spPr>
          <a:xfrm>
            <a:off x="5569830" y="1119928"/>
            <a:ext cx="3970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ontserrat Medium" panose="020B0604020202020204" charset="0"/>
              </a:rPr>
              <a:t>Industrial enterprises that have resumed work, %</a:t>
            </a: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887831F9-1A9F-4D82-AD6A-7832EDFF3F97}"/>
              </a:ext>
            </a:extLst>
          </p:cNvPr>
          <p:cNvGrpSpPr/>
          <p:nvPr/>
        </p:nvGrpSpPr>
        <p:grpSpPr>
          <a:xfrm>
            <a:off x="5638520" y="1783598"/>
            <a:ext cx="5768303" cy="1624639"/>
            <a:chOff x="5717449" y="1864878"/>
            <a:chExt cx="5768303" cy="1624639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5A86B304-EA1D-4416-A369-D1880DFDC106}"/>
                </a:ext>
              </a:extLst>
            </p:cNvPr>
            <p:cNvGrpSpPr/>
            <p:nvPr/>
          </p:nvGrpSpPr>
          <p:grpSpPr>
            <a:xfrm>
              <a:off x="5717449" y="1878082"/>
              <a:ext cx="1159568" cy="1608091"/>
              <a:chOff x="5712019" y="1857952"/>
              <a:chExt cx="1159568" cy="1608091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05E011F7-168B-4245-983C-0812E5BC3085}"/>
                  </a:ext>
                </a:extLst>
              </p:cNvPr>
              <p:cNvGrpSpPr/>
              <p:nvPr/>
            </p:nvGrpSpPr>
            <p:grpSpPr>
              <a:xfrm>
                <a:off x="5712019" y="1857952"/>
                <a:ext cx="1159568" cy="1159568"/>
                <a:chOff x="9385427" y="4137930"/>
                <a:chExt cx="1904416" cy="1904416"/>
              </a:xfrm>
            </p:grpSpPr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538FB59D-BEA5-4096-8732-8F95F59CC21F}"/>
                    </a:ext>
                  </a:extLst>
                </p:cNvPr>
                <p:cNvSpPr/>
                <p:nvPr/>
              </p:nvSpPr>
              <p:spPr>
                <a:xfrm>
                  <a:off x="9385427" y="4137930"/>
                  <a:ext cx="1904416" cy="190441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3" name="Partial Circle 62">
                  <a:extLst>
                    <a:ext uri="{FF2B5EF4-FFF2-40B4-BE49-F238E27FC236}">
                      <a16:creationId xmlns:a16="http://schemas.microsoft.com/office/drawing/2014/main" id="{8B55EC03-F9C9-454C-9170-D38FC129CBB5}"/>
                    </a:ext>
                  </a:extLst>
                </p:cNvPr>
                <p:cNvSpPr/>
                <p:nvPr/>
              </p:nvSpPr>
              <p:spPr>
                <a:xfrm>
                  <a:off x="9388449" y="4140951"/>
                  <a:ext cx="1898373" cy="1898373"/>
                </a:xfrm>
                <a:prstGeom prst="pie">
                  <a:avLst>
                    <a:gd name="adj1" fmla="val 12447984"/>
                    <a:gd name="adj2" fmla="val 12099988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1BC6C203-8AB1-484F-B1F0-00437B791950}"/>
                    </a:ext>
                  </a:extLst>
                </p:cNvPr>
                <p:cNvSpPr/>
                <p:nvPr/>
              </p:nvSpPr>
              <p:spPr>
                <a:xfrm>
                  <a:off x="9627655" y="4385106"/>
                  <a:ext cx="1404024" cy="14040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sx="102000" sy="1020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F6ADE09-1EF0-45E5-AB3B-A99A3E593E10}"/>
                  </a:ext>
                </a:extLst>
              </p:cNvPr>
              <p:cNvSpPr txBox="1"/>
              <p:nvPr/>
            </p:nvSpPr>
            <p:spPr>
              <a:xfrm>
                <a:off x="5869211" y="2237681"/>
                <a:ext cx="8451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tx1">
                        <a:alpha val="40000"/>
                      </a:schemeClr>
                    </a:solidFill>
                    <a:latin typeface="Montserrat" panose="020B0604020202020204" charset="0"/>
                  </a:rPr>
                  <a:t>99</a:t>
                </a:r>
                <a:r>
                  <a:rPr lang="en-US" sz="1100" b="1" dirty="0">
                    <a:solidFill>
                      <a:schemeClr val="accent3"/>
                    </a:solidFill>
                    <a:latin typeface="Montserrat" panose="020B0604020202020204" charset="0"/>
                  </a:rPr>
                  <a:t>%</a:t>
                </a:r>
                <a:endParaRPr lang="en-US" sz="1600" b="1" dirty="0">
                  <a:solidFill>
                    <a:schemeClr val="accent3"/>
                  </a:solidFill>
                  <a:latin typeface="Montserrat" panose="020B0604020202020204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E21220C-E319-4EE3-8697-FBCDEFD48201}"/>
                  </a:ext>
                </a:extLst>
              </p:cNvPr>
              <p:cNvSpPr txBox="1"/>
              <p:nvPr/>
            </p:nvSpPr>
            <p:spPr>
              <a:xfrm>
                <a:off x="5736514" y="3212127"/>
                <a:ext cx="1110578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b="1" dirty="0">
                    <a:solidFill>
                      <a:schemeClr val="tx2"/>
                    </a:solidFill>
                    <a:latin typeface="Montserrat Medium" panose="00000600000000000000" pitchFamily="2" charset="0"/>
                  </a:rPr>
                  <a:t>Jiangsu</a:t>
                </a:r>
                <a:endParaRPr lang="en-US" sz="1200" b="1" dirty="0">
                  <a:solidFill>
                    <a:schemeClr val="tx2"/>
                  </a:solidFill>
                  <a:latin typeface="Montserrat Medium" panose="00000600000000000000" pitchFamily="2" charset="0"/>
                </a:endParaRPr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018CAC03-3021-4839-B080-229232271A3A}"/>
                </a:ext>
              </a:extLst>
            </p:cNvPr>
            <p:cNvGrpSpPr/>
            <p:nvPr/>
          </p:nvGrpSpPr>
          <p:grpSpPr>
            <a:xfrm>
              <a:off x="7235616" y="1871480"/>
              <a:ext cx="1159568" cy="1608091"/>
              <a:chOff x="7273821" y="1857952"/>
              <a:chExt cx="1159568" cy="1608091"/>
            </a:xfrm>
          </p:grpSpPr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3916B67C-D376-44EB-9341-7C743B2DDC7C}"/>
                  </a:ext>
                </a:extLst>
              </p:cNvPr>
              <p:cNvGrpSpPr/>
              <p:nvPr/>
            </p:nvGrpSpPr>
            <p:grpSpPr>
              <a:xfrm>
                <a:off x="7273821" y="1857952"/>
                <a:ext cx="1159568" cy="1159568"/>
                <a:chOff x="9385427" y="4137930"/>
                <a:chExt cx="1904416" cy="1904416"/>
              </a:xfrm>
            </p:grpSpPr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46A97E03-C409-4443-B126-445B5990D944}"/>
                    </a:ext>
                  </a:extLst>
                </p:cNvPr>
                <p:cNvSpPr/>
                <p:nvPr/>
              </p:nvSpPr>
              <p:spPr>
                <a:xfrm>
                  <a:off x="9385427" y="4137930"/>
                  <a:ext cx="1904416" cy="190441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8" name="Partial Circle 67">
                  <a:extLst>
                    <a:ext uri="{FF2B5EF4-FFF2-40B4-BE49-F238E27FC236}">
                      <a16:creationId xmlns:a16="http://schemas.microsoft.com/office/drawing/2014/main" id="{77442FAB-54DB-4614-B81B-B30F26F942E2}"/>
                    </a:ext>
                  </a:extLst>
                </p:cNvPr>
                <p:cNvSpPr/>
                <p:nvPr/>
              </p:nvSpPr>
              <p:spPr>
                <a:xfrm>
                  <a:off x="9388449" y="4140951"/>
                  <a:ext cx="1898373" cy="1898373"/>
                </a:xfrm>
                <a:prstGeom prst="pie">
                  <a:avLst>
                    <a:gd name="adj1" fmla="val 12447984"/>
                    <a:gd name="adj2" fmla="val 1161537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7CE2BE37-21AD-4F73-939A-33716FBC8DDA}"/>
                    </a:ext>
                  </a:extLst>
                </p:cNvPr>
                <p:cNvSpPr/>
                <p:nvPr/>
              </p:nvSpPr>
              <p:spPr>
                <a:xfrm>
                  <a:off x="9627655" y="4385106"/>
                  <a:ext cx="1404024" cy="14040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sx="102000" sy="1020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79642778-CDEE-4AAE-9996-C0E62D64FF88}"/>
                  </a:ext>
                </a:extLst>
              </p:cNvPr>
              <p:cNvSpPr txBox="1"/>
              <p:nvPr/>
            </p:nvSpPr>
            <p:spPr>
              <a:xfrm>
                <a:off x="7431013" y="2237681"/>
                <a:ext cx="8451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tx1">
                        <a:alpha val="40000"/>
                      </a:schemeClr>
                    </a:solidFill>
                    <a:latin typeface="Montserrat" panose="020B0604020202020204" charset="0"/>
                  </a:rPr>
                  <a:t>98</a:t>
                </a:r>
                <a:r>
                  <a:rPr lang="en-US" sz="1100" b="1" dirty="0">
                    <a:solidFill>
                      <a:schemeClr val="accent4"/>
                    </a:solidFill>
                    <a:latin typeface="Montserrat" panose="020B0604020202020204" charset="0"/>
                  </a:rPr>
                  <a:t>%</a:t>
                </a:r>
                <a:endParaRPr lang="en-US" sz="1600" b="1" dirty="0">
                  <a:solidFill>
                    <a:schemeClr val="accent4"/>
                  </a:solidFill>
                  <a:latin typeface="Montserrat" panose="020B0604020202020204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17BBDC6-C749-4116-B642-9A400F1A7C5C}"/>
                  </a:ext>
                </a:extLst>
              </p:cNvPr>
              <p:cNvSpPr txBox="1"/>
              <p:nvPr/>
            </p:nvSpPr>
            <p:spPr>
              <a:xfrm>
                <a:off x="7298316" y="3212127"/>
                <a:ext cx="1110578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b="1" dirty="0">
                    <a:solidFill>
                      <a:schemeClr val="tx2"/>
                    </a:solidFill>
                    <a:latin typeface="Montserrat Medium" panose="00000600000000000000" pitchFamily="2" charset="0"/>
                  </a:rPr>
                  <a:t>Shandong</a:t>
                </a:r>
                <a:endParaRPr lang="en-US" sz="1200" b="1" dirty="0">
                  <a:solidFill>
                    <a:schemeClr val="tx2"/>
                  </a:solidFill>
                  <a:latin typeface="Montserrat Medium" panose="00000600000000000000" pitchFamily="2" charset="0"/>
                </a:endParaRPr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6BAC359F-F877-4DC8-824E-EF1A0F27D809}"/>
                </a:ext>
              </a:extLst>
            </p:cNvPr>
            <p:cNvGrpSpPr/>
            <p:nvPr/>
          </p:nvGrpSpPr>
          <p:grpSpPr>
            <a:xfrm>
              <a:off x="8753783" y="1864878"/>
              <a:ext cx="1213802" cy="1624639"/>
              <a:chOff x="8848275" y="1857952"/>
              <a:chExt cx="1213802" cy="1624639"/>
            </a:xfrm>
          </p:grpSpPr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E16AAEB1-9B62-4C2F-BE4D-CFCC32FCF7D0}"/>
                  </a:ext>
                </a:extLst>
              </p:cNvPr>
              <p:cNvGrpSpPr/>
              <p:nvPr/>
            </p:nvGrpSpPr>
            <p:grpSpPr>
              <a:xfrm>
                <a:off x="8875392" y="1857952"/>
                <a:ext cx="1159568" cy="1159568"/>
                <a:chOff x="9385427" y="4137930"/>
                <a:chExt cx="1904416" cy="1904416"/>
              </a:xfrm>
            </p:grpSpPr>
            <p:sp>
              <p:nvSpPr>
                <p:cNvPr id="71" name="Oval 70">
                  <a:extLst>
                    <a:ext uri="{FF2B5EF4-FFF2-40B4-BE49-F238E27FC236}">
                      <a16:creationId xmlns:a16="http://schemas.microsoft.com/office/drawing/2014/main" id="{88421776-50C8-4806-9F1D-1CEDFBDEB11F}"/>
                    </a:ext>
                  </a:extLst>
                </p:cNvPr>
                <p:cNvSpPr/>
                <p:nvPr/>
              </p:nvSpPr>
              <p:spPr>
                <a:xfrm>
                  <a:off x="9385427" y="4137930"/>
                  <a:ext cx="1904416" cy="190441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2" name="Partial Circle 71">
                  <a:extLst>
                    <a:ext uri="{FF2B5EF4-FFF2-40B4-BE49-F238E27FC236}">
                      <a16:creationId xmlns:a16="http://schemas.microsoft.com/office/drawing/2014/main" id="{0E692935-A3F4-4FD9-9C68-CC20B77B969E}"/>
                    </a:ext>
                  </a:extLst>
                </p:cNvPr>
                <p:cNvSpPr/>
                <p:nvPr/>
              </p:nvSpPr>
              <p:spPr>
                <a:xfrm>
                  <a:off x="9388449" y="4140951"/>
                  <a:ext cx="1898373" cy="1898373"/>
                </a:xfrm>
                <a:prstGeom prst="pie">
                  <a:avLst>
                    <a:gd name="adj1" fmla="val 12447984"/>
                    <a:gd name="adj2" fmla="val 12430769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33479C45-0117-4CAB-B479-AC931DE61422}"/>
                    </a:ext>
                  </a:extLst>
                </p:cNvPr>
                <p:cNvSpPr/>
                <p:nvPr/>
              </p:nvSpPr>
              <p:spPr>
                <a:xfrm>
                  <a:off x="9627655" y="4385106"/>
                  <a:ext cx="1404024" cy="14040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sx="102000" sy="1020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ECFFDF80-06FA-45CD-9CC9-0FBFF0DA62B4}"/>
                  </a:ext>
                </a:extLst>
              </p:cNvPr>
              <p:cNvSpPr txBox="1"/>
              <p:nvPr/>
            </p:nvSpPr>
            <p:spPr>
              <a:xfrm>
                <a:off x="9032584" y="2237681"/>
                <a:ext cx="8451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tx1">
                        <a:alpha val="40000"/>
                      </a:schemeClr>
                    </a:solidFill>
                    <a:latin typeface="Montserrat" panose="020B0604020202020204" charset="0"/>
                  </a:rPr>
                  <a:t>100</a:t>
                </a:r>
                <a:r>
                  <a:rPr lang="en-US" sz="1100" b="1" dirty="0">
                    <a:solidFill>
                      <a:schemeClr val="accent5"/>
                    </a:solidFill>
                    <a:latin typeface="Montserrat" panose="020B0604020202020204" charset="0"/>
                  </a:rPr>
                  <a:t>%</a:t>
                </a:r>
                <a:endParaRPr lang="en-US" sz="1600" b="1" dirty="0">
                  <a:solidFill>
                    <a:schemeClr val="accent5"/>
                  </a:solidFill>
                  <a:latin typeface="Montserrat" panose="020B0604020202020204" charset="0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09BB28D-8761-444A-8110-4145EEE3570A}"/>
                  </a:ext>
                </a:extLst>
              </p:cNvPr>
              <p:cNvSpPr txBox="1"/>
              <p:nvPr/>
            </p:nvSpPr>
            <p:spPr>
              <a:xfrm>
                <a:off x="8848275" y="3228675"/>
                <a:ext cx="1213802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b="1" dirty="0">
                    <a:solidFill>
                      <a:schemeClr val="tx2"/>
                    </a:solidFill>
                    <a:latin typeface="Montserrat Medium" panose="00000600000000000000" pitchFamily="2" charset="0"/>
                  </a:rPr>
                  <a:t>Zhejiang</a:t>
                </a:r>
                <a:endParaRPr lang="en-US" sz="1100" b="1" dirty="0">
                  <a:solidFill>
                    <a:schemeClr val="tx2"/>
                  </a:solidFill>
                  <a:latin typeface="Montserrat Medium" panose="00000600000000000000" pitchFamily="2" charset="0"/>
                </a:endParaRPr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CE3CBA2E-122F-4859-B2D0-E170BCD27BB6}"/>
                </a:ext>
              </a:extLst>
            </p:cNvPr>
            <p:cNvGrpSpPr/>
            <p:nvPr/>
          </p:nvGrpSpPr>
          <p:grpSpPr>
            <a:xfrm>
              <a:off x="10326184" y="1874824"/>
              <a:ext cx="1159568" cy="1614607"/>
              <a:chOff x="10396819" y="1857952"/>
              <a:chExt cx="1159568" cy="1614607"/>
            </a:xfrm>
          </p:grpSpPr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BE913BC0-222D-4E73-963E-8549312BCA4D}"/>
                  </a:ext>
                </a:extLst>
              </p:cNvPr>
              <p:cNvGrpSpPr/>
              <p:nvPr/>
            </p:nvGrpSpPr>
            <p:grpSpPr>
              <a:xfrm>
                <a:off x="10396819" y="1857952"/>
                <a:ext cx="1159568" cy="1159568"/>
                <a:chOff x="9385427" y="4137930"/>
                <a:chExt cx="1904416" cy="1904416"/>
              </a:xfrm>
            </p:grpSpPr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05DCCFBC-1C36-4C30-98CE-8B490DC623C8}"/>
                    </a:ext>
                  </a:extLst>
                </p:cNvPr>
                <p:cNvSpPr/>
                <p:nvPr/>
              </p:nvSpPr>
              <p:spPr>
                <a:xfrm>
                  <a:off x="9385427" y="4137930"/>
                  <a:ext cx="1904416" cy="190441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6" name="Partial Circle 75">
                  <a:extLst>
                    <a:ext uri="{FF2B5EF4-FFF2-40B4-BE49-F238E27FC236}">
                      <a16:creationId xmlns:a16="http://schemas.microsoft.com/office/drawing/2014/main" id="{5D3CCD54-F989-4105-B7A5-897C3F7DC2B8}"/>
                    </a:ext>
                  </a:extLst>
                </p:cNvPr>
                <p:cNvSpPr/>
                <p:nvPr/>
              </p:nvSpPr>
              <p:spPr>
                <a:xfrm>
                  <a:off x="9388449" y="4140951"/>
                  <a:ext cx="1898373" cy="1898373"/>
                </a:xfrm>
                <a:prstGeom prst="pie">
                  <a:avLst>
                    <a:gd name="adj1" fmla="val 12447984"/>
                    <a:gd name="adj2" fmla="val 11363008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66258F34-C480-4F1B-A095-956D6E32C7F3}"/>
                    </a:ext>
                  </a:extLst>
                </p:cNvPr>
                <p:cNvSpPr/>
                <p:nvPr/>
              </p:nvSpPr>
              <p:spPr>
                <a:xfrm>
                  <a:off x="9627655" y="4385106"/>
                  <a:ext cx="1404024" cy="14040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sx="102000" sy="1020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E33C7591-242D-47F3-9488-0EC1936D6E29}"/>
                  </a:ext>
                </a:extLst>
              </p:cNvPr>
              <p:cNvSpPr txBox="1"/>
              <p:nvPr/>
            </p:nvSpPr>
            <p:spPr>
              <a:xfrm>
                <a:off x="10554011" y="2255374"/>
                <a:ext cx="8451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tx1">
                        <a:alpha val="40000"/>
                      </a:schemeClr>
                    </a:solidFill>
                    <a:latin typeface="Montserrat" panose="020B0604020202020204" charset="0"/>
                  </a:rPr>
                  <a:t>90</a:t>
                </a:r>
                <a:r>
                  <a:rPr lang="en-US" sz="1100" b="1" dirty="0">
                    <a:solidFill>
                      <a:schemeClr val="accent6"/>
                    </a:solidFill>
                    <a:latin typeface="Montserrat" panose="020B0604020202020204" charset="0"/>
                  </a:rPr>
                  <a:t>%</a:t>
                </a:r>
                <a:endParaRPr lang="en-US" sz="1600" b="1" dirty="0">
                  <a:solidFill>
                    <a:schemeClr val="accent6"/>
                  </a:solidFill>
                  <a:latin typeface="Montserrat" panose="020B0604020202020204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7E338BD-F629-4930-AAA8-952080E0E4F4}"/>
                  </a:ext>
                </a:extLst>
              </p:cNvPr>
              <p:cNvSpPr txBox="1"/>
              <p:nvPr/>
            </p:nvSpPr>
            <p:spPr>
              <a:xfrm>
                <a:off x="10421314" y="3218643"/>
                <a:ext cx="1110578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b="1" dirty="0">
                    <a:solidFill>
                      <a:schemeClr val="tx2"/>
                    </a:solidFill>
                    <a:latin typeface="Montserrat Medium" panose="00000600000000000000" pitchFamily="2" charset="0"/>
                  </a:rPr>
                  <a:t>Guangdong</a:t>
                </a:r>
                <a:endParaRPr lang="en-US" sz="1100" b="1" dirty="0">
                  <a:solidFill>
                    <a:schemeClr val="tx2"/>
                  </a:solidFill>
                  <a:latin typeface="Montserrat Medium" panose="00000600000000000000" pitchFamily="2" charset="0"/>
                </a:endParaRPr>
              </a:p>
            </p:txBody>
          </p:sp>
        </p:grpSp>
      </p:grpSp>
      <p:graphicFrame>
        <p:nvGraphicFramePr>
          <p:cNvPr id="93" name="Chart 92">
            <a:extLst>
              <a:ext uri="{FF2B5EF4-FFF2-40B4-BE49-F238E27FC236}">
                <a16:creationId xmlns:a16="http://schemas.microsoft.com/office/drawing/2014/main" id="{B4696B82-EF9D-4E47-9C03-157A4685B9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0915682"/>
              </p:ext>
            </p:extLst>
          </p:nvPr>
        </p:nvGraphicFramePr>
        <p:xfrm>
          <a:off x="5554486" y="4137660"/>
          <a:ext cx="593637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4" name="TextBox 93">
            <a:extLst>
              <a:ext uri="{FF2B5EF4-FFF2-40B4-BE49-F238E27FC236}">
                <a16:creationId xmlns:a16="http://schemas.microsoft.com/office/drawing/2014/main" id="{4FE15F32-A1A5-437A-80F5-752FDA35ED08}"/>
              </a:ext>
            </a:extLst>
          </p:cNvPr>
          <p:cNvSpPr txBox="1"/>
          <p:nvPr/>
        </p:nvSpPr>
        <p:spPr>
          <a:xfrm>
            <a:off x="5517173" y="3812485"/>
            <a:ext cx="5579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ontserrat Medium" panose="020B0604020202020204" charset="0"/>
              </a:rPr>
              <a:t>Labor availability: inbound labor to major industrial provinces in China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A4E1D8E-A534-447B-98B2-9EADA33E3D8C}"/>
              </a:ext>
            </a:extLst>
          </p:cNvPr>
          <p:cNvSpPr txBox="1"/>
          <p:nvPr/>
        </p:nvSpPr>
        <p:spPr>
          <a:xfrm>
            <a:off x="728439" y="1190028"/>
            <a:ext cx="3970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2"/>
                </a:solidFill>
                <a:latin typeface="Montserrat Medium" panose="020B0604020202020204" charset="0"/>
              </a:rPr>
              <a:t>Impact on China’s economy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5CEB9ED-0BA2-49E2-9210-2AD6FC6A0898}"/>
              </a:ext>
            </a:extLst>
          </p:cNvPr>
          <p:cNvSpPr txBox="1"/>
          <p:nvPr/>
        </p:nvSpPr>
        <p:spPr>
          <a:xfrm>
            <a:off x="728439" y="1962081"/>
            <a:ext cx="1165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2"/>
                </a:solidFill>
                <a:latin typeface="Montserrat Black" panose="00000A00000000000000" pitchFamily="2" charset="0"/>
              </a:rPr>
              <a:t>LATE Q1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E60A168-85AA-4E59-A6C2-BC4B7BF6B904}"/>
              </a:ext>
            </a:extLst>
          </p:cNvPr>
          <p:cNvSpPr txBox="1"/>
          <p:nvPr/>
        </p:nvSpPr>
        <p:spPr>
          <a:xfrm>
            <a:off x="728439" y="1473046"/>
            <a:ext cx="32350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bg2"/>
                </a:solidFill>
                <a:latin typeface="Montserrat" panose="00000500000000000000" pitchFamily="2" charset="0"/>
              </a:rPr>
              <a:t>Question:</a:t>
            </a:r>
            <a:r>
              <a:rPr lang="en-US" sz="1050" dirty="0">
                <a:solidFill>
                  <a:schemeClr val="bg2"/>
                </a:solidFill>
                <a:latin typeface="Montserrat" panose="00000500000000000000" pitchFamily="2" charset="0"/>
              </a:rPr>
              <a:t> How quickly could economic activity restart in the rest of China?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1B04AA07-730D-4357-9913-5E430600A12A}"/>
              </a:ext>
            </a:extLst>
          </p:cNvPr>
          <p:cNvSpPr txBox="1"/>
          <p:nvPr/>
        </p:nvSpPr>
        <p:spPr>
          <a:xfrm>
            <a:off x="728439" y="2280913"/>
            <a:ext cx="4267586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bg2"/>
                </a:solidFill>
                <a:latin typeface="Montserrat" panose="00000500000000000000" pitchFamily="2" charset="0"/>
              </a:rPr>
              <a:t>Restart has begun but faces challenges – worker shortage and goods movement</a:t>
            </a:r>
            <a:br>
              <a:rPr lang="en-US" sz="1050" dirty="0">
                <a:solidFill>
                  <a:schemeClr val="bg2"/>
                </a:solidFill>
                <a:latin typeface="Montserrat" panose="00000500000000000000" pitchFamily="2" charset="0"/>
              </a:rPr>
            </a:br>
            <a:endParaRPr lang="en-US" sz="400" dirty="0">
              <a:solidFill>
                <a:schemeClr val="bg2"/>
              </a:solidFill>
              <a:latin typeface="Montserrat" panose="000005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bg2"/>
                </a:solidFill>
                <a:latin typeface="Montserrat" panose="00000500000000000000" pitchFamily="2" charset="0"/>
              </a:rPr>
              <a:t>Larger companies witnessing higher business-resumption rate</a:t>
            </a:r>
            <a:br>
              <a:rPr lang="en-US" sz="1050" dirty="0">
                <a:solidFill>
                  <a:schemeClr val="bg2"/>
                </a:solidFill>
                <a:latin typeface="Montserrat" panose="00000500000000000000" pitchFamily="2" charset="0"/>
              </a:rPr>
            </a:br>
            <a:endParaRPr lang="en-US" sz="400" dirty="0">
              <a:solidFill>
                <a:schemeClr val="bg2"/>
              </a:solidFill>
              <a:latin typeface="Montserrat" panose="000005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bg2"/>
                </a:solidFill>
                <a:latin typeface="Montserrat" panose="00000500000000000000" pitchFamily="2" charset="0"/>
              </a:rPr>
              <a:t>Small businesses are facing labor disruption—fewer workers returning</a:t>
            </a:r>
            <a:br>
              <a:rPr lang="en-US" sz="1050" dirty="0">
                <a:solidFill>
                  <a:schemeClr val="bg2"/>
                </a:solidFill>
                <a:latin typeface="Montserrat" panose="00000500000000000000" pitchFamily="2" charset="0"/>
              </a:rPr>
            </a:br>
            <a:endParaRPr lang="en-US" sz="400" dirty="0">
              <a:solidFill>
                <a:schemeClr val="bg2"/>
              </a:solidFill>
              <a:latin typeface="Montserrat" panose="000005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bg2"/>
                </a:solidFill>
                <a:latin typeface="Montserrat" panose="00000500000000000000" pitchFamily="2" charset="0"/>
              </a:rPr>
              <a:t>l Industrial activity likely to return late Q1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C721E041-FD62-4B5B-AE4A-EA9D62FCF340}"/>
              </a:ext>
            </a:extLst>
          </p:cNvPr>
          <p:cNvSpPr txBox="1"/>
          <p:nvPr/>
        </p:nvSpPr>
        <p:spPr>
          <a:xfrm>
            <a:off x="763247" y="4365578"/>
            <a:ext cx="36030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ontserrat Medium" panose="020B0604020202020204" charset="0"/>
              </a:rPr>
              <a:t>Industrial indicators</a:t>
            </a:r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AC665E4B-AA49-47E4-BBF8-1D22499DB7BB}"/>
              </a:ext>
            </a:extLst>
          </p:cNvPr>
          <p:cNvGrpSpPr/>
          <p:nvPr/>
        </p:nvGrpSpPr>
        <p:grpSpPr>
          <a:xfrm>
            <a:off x="844010" y="4807731"/>
            <a:ext cx="4008125" cy="1260807"/>
            <a:chOff x="845218" y="4807731"/>
            <a:chExt cx="4008125" cy="1260807"/>
          </a:xfrm>
        </p:grpSpPr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2FEA9B8A-0DA5-468E-AD82-CE92F810059D}"/>
                </a:ext>
              </a:extLst>
            </p:cNvPr>
            <p:cNvGrpSpPr/>
            <p:nvPr/>
          </p:nvGrpSpPr>
          <p:grpSpPr>
            <a:xfrm>
              <a:off x="845218" y="4807731"/>
              <a:ext cx="1048549" cy="1122307"/>
              <a:chOff x="845218" y="4822149"/>
              <a:chExt cx="1048549" cy="1122307"/>
            </a:xfrm>
          </p:grpSpPr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CCFBF4F4-460D-4224-8CA1-B31FF7530F45}"/>
                  </a:ext>
                </a:extLst>
              </p:cNvPr>
              <p:cNvGrpSpPr/>
              <p:nvPr/>
            </p:nvGrpSpPr>
            <p:grpSpPr>
              <a:xfrm>
                <a:off x="848694" y="4822149"/>
                <a:ext cx="1041596" cy="685308"/>
                <a:chOff x="848912" y="4822149"/>
                <a:chExt cx="1041596" cy="685308"/>
              </a:xfrm>
            </p:grpSpPr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656EBA3B-D277-4262-BEB2-A488160C7089}"/>
                    </a:ext>
                  </a:extLst>
                </p:cNvPr>
                <p:cNvSpPr txBox="1"/>
                <p:nvPr/>
              </p:nvSpPr>
              <p:spPr>
                <a:xfrm>
                  <a:off x="848912" y="4822149"/>
                  <a:ext cx="104159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b="1" dirty="0">
                      <a:solidFill>
                        <a:schemeClr val="tx1">
                          <a:alpha val="40000"/>
                        </a:schemeClr>
                      </a:solidFill>
                      <a:latin typeface="Montserrat" panose="020B0604020202020204" charset="0"/>
                    </a:rPr>
                    <a:t>–59</a:t>
                  </a:r>
                  <a:r>
                    <a:rPr lang="en-US" sz="1400" b="1" dirty="0">
                      <a:solidFill>
                        <a:schemeClr val="accent4"/>
                      </a:solidFill>
                      <a:latin typeface="Montserrat" panose="020B0604020202020204" charset="0"/>
                    </a:rPr>
                    <a:t>%</a:t>
                  </a:r>
                  <a:endParaRPr lang="en-US" sz="2000" b="1" dirty="0">
                    <a:solidFill>
                      <a:schemeClr val="accent4"/>
                    </a:solidFill>
                    <a:latin typeface="Montserrat" panose="020B0604020202020204" charset="0"/>
                  </a:endParaRPr>
                </a:p>
              </p:txBody>
            </p:sp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12E4E9CE-9AD5-45B4-A344-11C7F2A4A6B8}"/>
                    </a:ext>
                  </a:extLst>
                </p:cNvPr>
                <p:cNvSpPr txBox="1"/>
                <p:nvPr/>
              </p:nvSpPr>
              <p:spPr>
                <a:xfrm>
                  <a:off x="1056264" y="5276625"/>
                  <a:ext cx="626893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900" b="1" dirty="0">
                      <a:solidFill>
                        <a:schemeClr val="tx2"/>
                      </a:solidFill>
                      <a:latin typeface="Montserrat Medium" panose="00000600000000000000" pitchFamily="2" charset="0"/>
                    </a:rPr>
                    <a:t>Jiangsu</a:t>
                  </a:r>
                  <a:endParaRPr lang="en-US" sz="1050" b="1" dirty="0">
                    <a:solidFill>
                      <a:schemeClr val="tx2"/>
                    </a:solidFill>
                    <a:latin typeface="Montserrat Medium" panose="00000600000000000000" pitchFamily="2" charset="0"/>
                  </a:endParaRPr>
                </a:p>
              </p:txBody>
            </p:sp>
          </p:grp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539EF8D4-0794-42DA-9B23-DEE77850A2C6}"/>
                  </a:ext>
                </a:extLst>
              </p:cNvPr>
              <p:cNvSpPr txBox="1"/>
              <p:nvPr/>
            </p:nvSpPr>
            <p:spPr>
              <a:xfrm>
                <a:off x="845218" y="5528958"/>
                <a:ext cx="1048549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tx2"/>
                    </a:solidFill>
                    <a:latin typeface="Montserrat" panose="00000500000000000000" pitchFamily="2" charset="0"/>
                  </a:rPr>
                  <a:t>decline in</a:t>
                </a:r>
              </a:p>
              <a:p>
                <a:pPr algn="ctr"/>
                <a:r>
                  <a:rPr lang="en-US" sz="1050" dirty="0">
                    <a:solidFill>
                      <a:schemeClr val="tx2"/>
                    </a:solidFill>
                    <a:latin typeface="Montserrat" panose="00000500000000000000" pitchFamily="2" charset="0"/>
                  </a:rPr>
                  <a:t>air pollution</a:t>
                </a:r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14234BCA-F252-4034-B3D3-83C1E50DB26C}"/>
                </a:ext>
              </a:extLst>
            </p:cNvPr>
            <p:cNvGrpSpPr/>
            <p:nvPr/>
          </p:nvGrpSpPr>
          <p:grpSpPr>
            <a:xfrm>
              <a:off x="2215036" y="4807731"/>
              <a:ext cx="1112854" cy="1122307"/>
              <a:chOff x="2340776" y="4822149"/>
              <a:chExt cx="1112854" cy="1122307"/>
            </a:xfrm>
          </p:grpSpPr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B8EC2EB3-B39D-42C4-9E50-4575433226BF}"/>
                  </a:ext>
                </a:extLst>
              </p:cNvPr>
              <p:cNvGrpSpPr/>
              <p:nvPr/>
            </p:nvGrpSpPr>
            <p:grpSpPr>
              <a:xfrm>
                <a:off x="2340776" y="4822149"/>
                <a:ext cx="1112854" cy="685308"/>
                <a:chOff x="2271326" y="4822149"/>
                <a:chExt cx="1112854" cy="685308"/>
              </a:xfrm>
            </p:grpSpPr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48ABFFA8-8F52-4ED5-9522-D8B675194A08}"/>
                    </a:ext>
                  </a:extLst>
                </p:cNvPr>
                <p:cNvSpPr txBox="1"/>
                <p:nvPr/>
              </p:nvSpPr>
              <p:spPr>
                <a:xfrm>
                  <a:off x="2271326" y="4822149"/>
                  <a:ext cx="111285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b="1" dirty="0">
                      <a:solidFill>
                        <a:schemeClr val="tx1">
                          <a:alpha val="40000"/>
                        </a:schemeClr>
                      </a:solidFill>
                      <a:latin typeface="Montserrat" panose="020B0604020202020204" charset="0"/>
                    </a:rPr>
                    <a:t>+40</a:t>
                  </a:r>
                  <a:r>
                    <a:rPr lang="en-US" sz="1400" b="1" dirty="0">
                      <a:solidFill>
                        <a:schemeClr val="accent5"/>
                      </a:solidFill>
                      <a:latin typeface="Montserrat" panose="020B0604020202020204" charset="0"/>
                    </a:rPr>
                    <a:t>%</a:t>
                  </a:r>
                  <a:endParaRPr lang="en-US" sz="2000" b="1" dirty="0">
                    <a:solidFill>
                      <a:schemeClr val="accent5"/>
                    </a:solidFill>
                    <a:latin typeface="Montserrat" panose="020B0604020202020204" charset="0"/>
                  </a:endParaRPr>
                </a:p>
              </p:txBody>
            </p:sp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578C3F21-F638-4C5E-A816-2A73D1DAFBF0}"/>
                    </a:ext>
                  </a:extLst>
                </p:cNvPr>
                <p:cNvSpPr txBox="1"/>
                <p:nvPr/>
              </p:nvSpPr>
              <p:spPr>
                <a:xfrm>
                  <a:off x="2448483" y="5276625"/>
                  <a:ext cx="758540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900" b="1" dirty="0">
                      <a:solidFill>
                        <a:schemeClr val="tx2"/>
                      </a:solidFill>
                      <a:latin typeface="Montserrat Medium" panose="00000600000000000000" pitchFamily="2" charset="0"/>
                    </a:rPr>
                    <a:t>Shenzhen</a:t>
                  </a:r>
                  <a:endParaRPr lang="en-US" sz="1050" b="1" dirty="0">
                    <a:solidFill>
                      <a:schemeClr val="tx2"/>
                    </a:solidFill>
                    <a:latin typeface="Montserrat Medium" panose="00000600000000000000" pitchFamily="2" charset="0"/>
                  </a:endParaRPr>
                </a:p>
              </p:txBody>
            </p:sp>
          </p:grp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B27403D8-020D-410E-BD78-DBF51318B13B}"/>
                  </a:ext>
                </a:extLst>
              </p:cNvPr>
              <p:cNvSpPr txBox="1"/>
              <p:nvPr/>
            </p:nvSpPr>
            <p:spPr>
              <a:xfrm>
                <a:off x="2372929" y="5528958"/>
                <a:ext cx="1048549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tx2"/>
                    </a:solidFill>
                    <a:latin typeface="Montserrat" panose="00000500000000000000" pitchFamily="2" charset="0"/>
                  </a:rPr>
                  <a:t>increase in</a:t>
                </a:r>
              </a:p>
              <a:p>
                <a:pPr algn="ctr"/>
                <a:r>
                  <a:rPr lang="en-US" sz="1050" dirty="0">
                    <a:solidFill>
                      <a:schemeClr val="tx2"/>
                    </a:solidFill>
                    <a:latin typeface="Montserrat" panose="00000500000000000000" pitchFamily="2" charset="0"/>
                  </a:rPr>
                  <a:t>air pollution</a:t>
                </a:r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F503B6F3-55FF-4DBF-A728-D7A36BC4022D}"/>
                </a:ext>
              </a:extLst>
            </p:cNvPr>
            <p:cNvGrpSpPr/>
            <p:nvPr/>
          </p:nvGrpSpPr>
          <p:grpSpPr>
            <a:xfrm>
              <a:off x="3649159" y="4807731"/>
              <a:ext cx="1204184" cy="1260807"/>
              <a:chOff x="3695962" y="4822149"/>
              <a:chExt cx="1204184" cy="1260807"/>
            </a:xfrm>
          </p:grpSpPr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82A2F290-BC30-4ED1-960D-AEEF666126B1}"/>
                  </a:ext>
                </a:extLst>
              </p:cNvPr>
              <p:cNvGrpSpPr/>
              <p:nvPr/>
            </p:nvGrpSpPr>
            <p:grpSpPr>
              <a:xfrm>
                <a:off x="3813730" y="4822149"/>
                <a:ext cx="968648" cy="685308"/>
                <a:chOff x="3885972" y="4822149"/>
                <a:chExt cx="968648" cy="685308"/>
              </a:xfrm>
            </p:grpSpPr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93AC4F10-2D86-41C6-BBFF-0A92A9EF4787}"/>
                    </a:ext>
                  </a:extLst>
                </p:cNvPr>
                <p:cNvSpPr txBox="1"/>
                <p:nvPr/>
              </p:nvSpPr>
              <p:spPr>
                <a:xfrm>
                  <a:off x="3885972" y="4822149"/>
                  <a:ext cx="96864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b="1" dirty="0">
                      <a:solidFill>
                        <a:schemeClr val="tx1">
                          <a:alpha val="40000"/>
                        </a:schemeClr>
                      </a:solidFill>
                      <a:latin typeface="Montserrat" panose="020B0604020202020204" charset="0"/>
                    </a:rPr>
                    <a:t>–14</a:t>
                  </a:r>
                  <a:r>
                    <a:rPr lang="en-US" sz="1400" b="1" dirty="0">
                      <a:solidFill>
                        <a:schemeClr val="accent6"/>
                      </a:solidFill>
                      <a:latin typeface="Montserrat" panose="020B0604020202020204" charset="0"/>
                    </a:rPr>
                    <a:t>%</a:t>
                  </a:r>
                  <a:endParaRPr lang="en-US" sz="2000" b="1" dirty="0">
                    <a:solidFill>
                      <a:schemeClr val="accent6"/>
                    </a:solidFill>
                    <a:latin typeface="Montserrat" panose="020B0604020202020204" charset="0"/>
                  </a:endParaRPr>
                </a:p>
              </p:txBody>
            </p:sp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0A66FBC0-2428-4282-80EB-4AE634DB7F17}"/>
                    </a:ext>
                  </a:extLst>
                </p:cNvPr>
                <p:cNvSpPr txBox="1"/>
                <p:nvPr/>
              </p:nvSpPr>
              <p:spPr>
                <a:xfrm>
                  <a:off x="4111249" y="5276625"/>
                  <a:ext cx="518094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900" b="1" dirty="0">
                      <a:solidFill>
                        <a:schemeClr val="tx2"/>
                      </a:solidFill>
                      <a:latin typeface="Montserrat Medium" panose="00000600000000000000" pitchFamily="2" charset="0"/>
                    </a:rPr>
                    <a:t>China</a:t>
                  </a:r>
                  <a:endParaRPr lang="en-US" sz="1050" b="1" dirty="0">
                    <a:solidFill>
                      <a:schemeClr val="tx2"/>
                    </a:solidFill>
                    <a:latin typeface="Montserrat Medium" panose="00000600000000000000" pitchFamily="2" charset="0"/>
                  </a:endParaRPr>
                </a:p>
              </p:txBody>
            </p:sp>
          </p:grp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90B0F33B-C9C8-4112-BD93-6DC4BECE2037}"/>
                  </a:ext>
                </a:extLst>
              </p:cNvPr>
              <p:cNvSpPr txBox="1"/>
              <p:nvPr/>
            </p:nvSpPr>
            <p:spPr>
              <a:xfrm>
                <a:off x="3695962" y="5528958"/>
                <a:ext cx="1204184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>
                    <a:solidFill>
                      <a:schemeClr val="tx2"/>
                    </a:solidFill>
                    <a:latin typeface="Montserrat" panose="00000500000000000000" pitchFamily="2" charset="0"/>
                  </a:rPr>
                  <a:t>decline in PMI</a:t>
                </a:r>
              </a:p>
              <a:p>
                <a:pPr algn="ctr"/>
                <a:r>
                  <a:rPr lang="en-US" sz="1000" dirty="0">
                    <a:solidFill>
                      <a:schemeClr val="tx2"/>
                    </a:solidFill>
                    <a:latin typeface="Montserrat" panose="00000500000000000000" pitchFamily="2" charset="0"/>
                  </a:rPr>
                  <a:t>manufacturing</a:t>
                </a:r>
              </a:p>
              <a:p>
                <a:pPr algn="ctr"/>
                <a:r>
                  <a:rPr lang="en-US" sz="1000" dirty="0">
                    <a:solidFill>
                      <a:schemeClr val="tx2"/>
                    </a:solidFill>
                    <a:latin typeface="Montserrat" panose="00000500000000000000" pitchFamily="2" charset="0"/>
                  </a:rPr>
                  <a:t>In Feb</a:t>
                </a:r>
              </a:p>
            </p:txBody>
          </p:sp>
        </p:grpSp>
      </p:grpSp>
      <p:sp>
        <p:nvSpPr>
          <p:cNvPr id="128" name="TextBox 127">
            <a:extLst>
              <a:ext uri="{FF2B5EF4-FFF2-40B4-BE49-F238E27FC236}">
                <a16:creationId xmlns:a16="http://schemas.microsoft.com/office/drawing/2014/main" id="{8267FC15-A188-451C-B06C-C46FE2FD62EE}"/>
              </a:ext>
            </a:extLst>
          </p:cNvPr>
          <p:cNvSpPr txBox="1"/>
          <p:nvPr/>
        </p:nvSpPr>
        <p:spPr>
          <a:xfrm>
            <a:off x="208126" y="6424670"/>
            <a:ext cx="1217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  <a:latin typeface="Montserrat" pitchFamily="2" charset="77"/>
              </a:rPr>
              <a:t>dummy data</a:t>
            </a:r>
            <a:endParaRPr lang="en-US" sz="1400" b="1" dirty="0">
              <a:solidFill>
                <a:schemeClr val="accent6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48707617"/>
      </p:ext>
    </p:extLst>
  </p:cSld>
  <p:clrMapOvr>
    <a:masterClrMapping/>
  </p:clrMapOvr>
</p:sld>
</file>

<file path=ppt/theme/theme1.xml><?xml version="1.0" encoding="utf-8"?>
<a:theme xmlns:a="http://schemas.openxmlformats.org/drawingml/2006/main" name="1_with sidebar">
  <a:themeElements>
    <a:clrScheme name="Dashi 1">
      <a:dk1>
        <a:srgbClr val="000000"/>
      </a:dk1>
      <a:lt1>
        <a:srgbClr val="FFFFFF"/>
      </a:lt1>
      <a:dk2>
        <a:srgbClr val="2A323A"/>
      </a:dk2>
      <a:lt2>
        <a:srgbClr val="FFFFFF"/>
      </a:lt2>
      <a:accent1>
        <a:srgbClr val="5F8ECA"/>
      </a:accent1>
      <a:accent2>
        <a:srgbClr val="00B5EF"/>
      </a:accent2>
      <a:accent3>
        <a:srgbClr val="00C5B7"/>
      </a:accent3>
      <a:accent4>
        <a:srgbClr val="82D235"/>
      </a:accent4>
      <a:accent5>
        <a:srgbClr val="FF8D47"/>
      </a:accent5>
      <a:accent6>
        <a:srgbClr val="FF5457"/>
      </a:accent6>
      <a:hlink>
        <a:srgbClr val="AB8ED3"/>
      </a:hlink>
      <a:folHlink>
        <a:srgbClr val="005AC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31173</TotalTime>
  <Words>1824</Words>
  <PresentationFormat>Widescreen</PresentationFormat>
  <Paragraphs>464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Montserrat ExtraBold</vt:lpstr>
      <vt:lpstr>Montserrat SemiBold</vt:lpstr>
      <vt:lpstr>Montserrat Black</vt:lpstr>
      <vt:lpstr>Montserrat</vt:lpstr>
      <vt:lpstr>Arial</vt:lpstr>
      <vt:lpstr>Montserrat Medium</vt:lpstr>
      <vt:lpstr>Montserrat Thin</vt:lpstr>
      <vt:lpstr>Calibri</vt:lpstr>
      <vt:lpstr>Montserrat Light</vt:lpstr>
      <vt:lpstr>1_with sidebar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2018-09-28T15:31:46Z</dcterms:created>
  <dcterms:modified xsi:type="dcterms:W3CDTF">2020-04-22T14:16:10Z</dcterms:modified>
</cp:coreProperties>
</file>