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5" r:id="rId2"/>
    <p:sldId id="297" r:id="rId3"/>
    <p:sldId id="290" r:id="rId4"/>
    <p:sldId id="291" r:id="rId5"/>
    <p:sldId id="292" r:id="rId6"/>
    <p:sldId id="293" r:id="rId7"/>
    <p:sldId id="294" r:id="rId8"/>
    <p:sldId id="284" r:id="rId9"/>
    <p:sldId id="285" r:id="rId10"/>
    <p:sldId id="286" r:id="rId11"/>
    <p:sldId id="266" r:id="rId12"/>
    <p:sldId id="267" r:id="rId13"/>
    <p:sldId id="268" r:id="rId14"/>
    <p:sldId id="273" r:id="rId15"/>
    <p:sldId id="269" r:id="rId16"/>
    <p:sldId id="270" r:id="rId17"/>
    <p:sldId id="272" r:id="rId18"/>
    <p:sldId id="295" r:id="rId19"/>
    <p:sldId id="298" r:id="rId20"/>
    <p:sldId id="256" r:id="rId21"/>
    <p:sldId id="289" r:id="rId22"/>
    <p:sldId id="258" r:id="rId23"/>
    <p:sldId id="274" r:id="rId24"/>
    <p:sldId id="287" r:id="rId25"/>
    <p:sldId id="296" r:id="rId26"/>
    <p:sldId id="275" r:id="rId27"/>
    <p:sldId id="260" r:id="rId28"/>
    <p:sldId id="288" r:id="rId29"/>
    <p:sldId id="262" r:id="rId30"/>
    <p:sldId id="278" r:id="rId31"/>
    <p:sldId id="263" r:id="rId32"/>
    <p:sldId id="264" r:id="rId33"/>
    <p:sldId id="276" r:id="rId34"/>
    <p:sldId id="277" r:id="rId35"/>
    <p:sldId id="279" r:id="rId36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2DF"/>
    <a:srgbClr val="EAF4FE"/>
    <a:srgbClr val="08540C"/>
    <a:srgbClr val="C50303"/>
    <a:srgbClr val="0000FF"/>
    <a:srgbClr val="FF0066"/>
    <a:srgbClr val="E6E6E6"/>
    <a:srgbClr val="B7EC1E"/>
    <a:srgbClr val="A10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4660"/>
  </p:normalViewPr>
  <p:slideViewPr>
    <p:cSldViewPr>
      <p:cViewPr>
        <p:scale>
          <a:sx n="102" d="100"/>
          <a:sy n="102" d="100"/>
        </p:scale>
        <p:origin x="-66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16E66-57D1-4EB2-B286-F1E505B73ACF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DAC5C-21A4-44BA-A9E0-10B7F100F5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283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AC5C-21A4-44BA-A9E0-10B7F100F5E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613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8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2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2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2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1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0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8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E29B-9062-4A6B-AAB4-F76E875876B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3.xml"/><Relationship Id="rId11" Type="http://schemas.openxmlformats.org/officeDocument/2006/relationships/image" Target="../media/image32.png"/><Relationship Id="rId5" Type="http://schemas.openxmlformats.org/officeDocument/2006/relationships/slide" Target="slide12.xml"/><Relationship Id="rId10" Type="http://schemas.openxmlformats.org/officeDocument/2006/relationships/slide" Target="slide17.xml"/><Relationship Id="rId4" Type="http://schemas.openxmlformats.org/officeDocument/2006/relationships/image" Target="../media/image31.png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2.gi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2.gif"/><Relationship Id="rId10" Type="http://schemas.openxmlformats.org/officeDocument/2006/relationships/image" Target="../media/image21.jpeg"/><Relationship Id="rId4" Type="http://schemas.openxmlformats.org/officeDocument/2006/relationships/image" Target="../media/image7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jpeg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7.jpeg"/><Relationship Id="rId15" Type="http://schemas.openxmlformats.org/officeDocument/2006/relationships/image" Target="../media/image19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981200" y="554440"/>
            <a:ext cx="5715000" cy="23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687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0322" y="1847525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2370" y="184752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Ù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4418" y="184752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96466" y="184752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8514" y="184752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60562" y="184752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72130" y="220756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4178" y="220756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6226" y="220756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8274" y="220756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0322" y="2207565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32370" y="220756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8274" y="256865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00322" y="256865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32370" y="256865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64418" y="256865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00322" y="292869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32370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64418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96466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28514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60562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92610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24658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56706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72130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04178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36226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68274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00322" y="328873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32370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64418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96466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28514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536226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68274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00322" y="364877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32370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64418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96466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8514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40082" y="400623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72130" y="400623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04178" y="400623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36226" y="400623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968274" y="400623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00322" y="4006230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75986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08034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40082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72130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104178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536226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968274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00322" y="4366270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832370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36226" y="472631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968274" y="472631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400322" y="4726310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32370" y="472631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64418" y="472631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696466" y="472631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968274" y="1838434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240082" y="2207565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536226" y="2605009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992167" y="2965049"/>
            <a:ext cx="360369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240082" y="3285961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151964" y="368511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808034" y="4008818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20374" y="4402621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3104178" y="4799012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8798" y="7030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endParaRPr lang="vi-VN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7514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1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79540" y="752041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11588" y="75204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Ù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43636" y="75204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75684" y="75204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07732" y="75204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39780" y="75204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1348" y="111208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3396" y="111208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15444" y="111208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47492" y="111208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79540" y="1112081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11588" y="111208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47492" y="147317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79540" y="1473174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11588" y="147317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43636" y="147317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79540" y="1833214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1588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43636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75684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07732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39780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71828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03876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35924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51348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3396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15444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947492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9540" y="2193254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11588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43636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75684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7732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515444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47492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379540" y="2553294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11588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243636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75684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107732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9300" y="291074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651348" y="291074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083396" y="291074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515444" y="291074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947492" y="291074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379540" y="2910746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355204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787252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19300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651348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83396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515444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947492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379540" y="3270786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11588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515444" y="363082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47492" y="363082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379540" y="3630826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811588" y="363082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243636" y="363082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675684" y="363082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947492" y="742950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2219300" y="1112081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Oval 79">
            <a:hlinkClick r:id="rId5" action="ppaction://hlinksldjump"/>
          </p:cNvPr>
          <p:cNvSpPr/>
          <p:nvPr/>
        </p:nvSpPr>
        <p:spPr>
          <a:xfrm>
            <a:off x="3515444" y="1509525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Oval 80">
            <a:hlinkClick r:id="rId6" action="ppaction://hlinksldjump"/>
          </p:cNvPr>
          <p:cNvSpPr/>
          <p:nvPr/>
        </p:nvSpPr>
        <p:spPr>
          <a:xfrm>
            <a:off x="3971385" y="1869565"/>
            <a:ext cx="360369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2219300" y="219047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3131182" y="2589633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Oval 83">
            <a:hlinkClick r:id="rId7" action="ppaction://hlinksldjump"/>
          </p:cNvPr>
          <p:cNvSpPr/>
          <p:nvPr/>
        </p:nvSpPr>
        <p:spPr>
          <a:xfrm>
            <a:off x="1787252" y="2913334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Oval 84">
            <a:hlinkClick r:id="rId8" action="ppaction://hlinksldjump"/>
          </p:cNvPr>
          <p:cNvSpPr/>
          <p:nvPr/>
        </p:nvSpPr>
        <p:spPr>
          <a:xfrm>
            <a:off x="899592" y="330713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Oval 85">
            <a:hlinkClick r:id="rId9" action="ppaction://hlinksldjump"/>
          </p:cNvPr>
          <p:cNvSpPr/>
          <p:nvPr/>
        </p:nvSpPr>
        <p:spPr>
          <a:xfrm>
            <a:off x="3083396" y="3703528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947492" y="149952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20928" y="1464935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835028" y="1509525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Ế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243636" y="149952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389784" y="184397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823156" y="185956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72510" y="1869565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Ư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699577" y="185956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Ờ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107732" y="185326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63673" y="185326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971828" y="185326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427769" y="1841101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Ọ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871010" y="1842152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379097" y="327078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87252" y="327078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19300" y="326105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75241" y="327078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083396" y="325384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539337" y="327881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971385" y="327881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Ả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403433" y="3270944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823156" y="327078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4248150"/>
            <a:ext cx="194291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534164" y="3640118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977422" y="3615883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Ô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389784" y="363009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827378" y="3614745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267529" y="3626180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Á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699577" y="363082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5324" y="424815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 TRƯỜNG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264671" y="2906100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676895" y="2893328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087737" y="2937805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À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536058" y="2913334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47492" y="2913334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389784" y="2937749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Ờ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>
            <a:hlinkClick r:id="rId10" action="ppaction://hlinksldjump"/>
          </p:cNvPr>
          <p:cNvSpPr/>
          <p:nvPr/>
        </p:nvSpPr>
        <p:spPr>
          <a:xfrm>
            <a:off x="8051948" y="4432816"/>
            <a:ext cx="838200" cy="533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2845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3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20" grpId="0" animBg="1"/>
      <p:bldP spid="43" grpId="0" animBg="1"/>
      <p:bldP spid="50" grpId="0" animBg="1"/>
      <p:bldP spid="62" grpId="0" animBg="1"/>
      <p:bldP spid="87" grpId="0"/>
      <p:bldP spid="89" grpId="0"/>
      <p:bldP spid="89" grpId="1"/>
      <p:bldP spid="90" grpId="0"/>
      <p:bldP spid="91" grpId="0"/>
      <p:bldP spid="92" grpId="0"/>
      <p:bldP spid="92" grpId="1"/>
      <p:bldP spid="93" grpId="0"/>
      <p:bldP spid="94" grpId="0"/>
      <p:bldP spid="95" grpId="0"/>
      <p:bldP spid="96" grpId="0"/>
      <p:bldP spid="97" grpId="0"/>
      <p:bldP spid="88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7" grpId="1"/>
      <p:bldP spid="108" grpId="0"/>
      <p:bldP spid="109" grpId="0"/>
      <p:bldP spid="110" grpId="0"/>
      <p:bldP spid="112" grpId="0"/>
      <p:bldP spid="112" grpId="1"/>
      <p:bldP spid="113" grpId="0"/>
      <p:bldP spid="114" grpId="0"/>
      <p:bldP spid="115" grpId="0"/>
      <p:bldP spid="3" grpId="0"/>
      <p:bldP spid="116" grpId="0"/>
      <p:bldP spid="118" grpId="0"/>
      <p:bldP spid="119" grpId="0"/>
      <p:bldP spid="120" grpId="0"/>
      <p:bldP spid="121" grpId="0"/>
      <p:bldP spid="123" grpId="0"/>
      <p:bldP spid="1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9548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3:</a:t>
            </a:r>
            <a:endParaRPr lang="vi-VN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895350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V)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0280" y="2720718"/>
            <a:ext cx="2880320" cy="10081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7467600" y="3714750"/>
            <a:ext cx="987152" cy="950643"/>
          </a:xfrm>
          <a:prstGeom prst="rect">
            <a:avLst/>
          </a:prstGeom>
        </p:spPr>
      </p:pic>
      <p:sp>
        <p:nvSpPr>
          <p:cNvPr id="6" name="AutoShape 2" descr="Cậu bé viết bài tập về nhà hoạt hình vector | Công cụ đồ họa AI Tải xuống  miễn phí - Pik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87" l="9961" r="91016">
                        <a14:foregroundMark x1="52734" y1="32617" x2="49902" y2="38477"/>
                        <a14:foregroundMark x1="55664" y1="57031" x2="66699" y2="84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970083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71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9548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4:</a:t>
            </a:r>
            <a:endParaRPr lang="vi-VN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" y="972691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T)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429000" y="2567606"/>
            <a:ext cx="4343400" cy="1295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7467600" y="3714750"/>
            <a:ext cx="987152" cy="950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11300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17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9548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7:</a:t>
            </a:r>
            <a:endParaRPr lang="vi-VN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819150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C)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1148" y="2644004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7961176" y="4019550"/>
            <a:ext cx="987152" cy="950643"/>
          </a:xfrm>
          <a:prstGeom prst="rect">
            <a:avLst/>
          </a:prstGeom>
        </p:spPr>
      </p:pic>
      <p:pic>
        <p:nvPicPr>
          <p:cNvPr id="1026" name="Picture 2" descr="Hình ảnh Phim Hoạt Hình Tiên Phong Trẻ, Ngày Trẻ Em, Sáu Một, Đội Thiếu  Niên Tiền Phong miễn phí tải tập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31" b="93750" l="10000" r="9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88" y="1566786"/>
            <a:ext cx="3581400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036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9548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8:</a:t>
            </a:r>
            <a:endParaRPr lang="vi-VN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971550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K)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3100" y="272415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7467600" y="3714750"/>
            <a:ext cx="987152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19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9548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Dòng</a:t>
            </a:r>
            <a:r>
              <a:rPr lang="en-US" sz="2800" b="1" u="sng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9:</a:t>
            </a:r>
            <a:endParaRPr lang="vi-VN" sz="2800" b="1" u="sng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971550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phụ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nữ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nghề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gồm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6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bắt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C)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1036" y="2988264"/>
            <a:ext cx="3978188" cy="1219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5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endParaRPr lang="vi-VN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7467600" y="3714750"/>
            <a:ext cx="987152" cy="950643"/>
          </a:xfrm>
          <a:prstGeom prst="rect">
            <a:avLst/>
          </a:prstGeom>
        </p:spPr>
      </p:pic>
      <p:pic>
        <p:nvPicPr>
          <p:cNvPr id="3074" name="Picture 2" descr="Giáo viên Vector đồ họa Giáo dục Clip nghệ thuật Hoạt hình - png tải về -  Miễn phí trong suốt Phim Hoạt Hình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4" b="90000" l="10000" r="93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00" y="1999251"/>
            <a:ext cx="3197225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83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2488" y="615526"/>
            <a:ext cx="4599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Sân trường em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/>
          <a:stretch/>
        </p:blipFill>
        <p:spPr bwMode="auto">
          <a:xfrm>
            <a:off x="2549236" y="1538856"/>
            <a:ext cx="4495800" cy="227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2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733550"/>
            <a:ext cx="396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829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21233"/>
            <a:ext cx="3505200" cy="2201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-171450"/>
            <a:ext cx="205740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228"/>
            <a:ext cx="1046223" cy="1147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0003" y="1581150"/>
            <a:ext cx="3585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3189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751" y="529471"/>
            <a:ext cx="5472345" cy="27432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3" y="0"/>
            <a:ext cx="1316690" cy="1421128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3928"/>
            <a:ext cx="1021430" cy="1261449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751" y="2252569"/>
            <a:ext cx="4238506" cy="1040841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6785598" y="2048007"/>
            <a:ext cx="709033" cy="589626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202753" y="1171170"/>
            <a:ext cx="463169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838200" cy="742950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31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9703" y="325437"/>
            <a:ext cx="3657600" cy="514350"/>
          </a:xfrm>
        </p:spPr>
        <p:txBody>
          <a:bodyPr>
            <a:no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00711" y="1047750"/>
            <a:ext cx="3309471" cy="29718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 algn="l">
              <a:spcBef>
                <a:spcPts val="0"/>
              </a:spcBef>
              <a:buNone/>
            </a:pP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dến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ậ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3941" y="0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000" dirty="0" smtClean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Chúng em vào lớ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BÙI VĂN TÁM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7857004" y="34131"/>
            <a:ext cx="1292225" cy="58261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47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95016" y="490414"/>
            <a:ext cx="3657600" cy="514350"/>
          </a:xfrm>
        </p:spPr>
        <p:txBody>
          <a:bodyPr>
            <a:no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37839" y="1308674"/>
            <a:ext cx="4332941" cy="35814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 algn="l">
              <a:spcBef>
                <a:spcPts val="0"/>
              </a:spcBef>
              <a:buNone/>
            </a:pP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dến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ậ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0" y="1352549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400" dirty="0" smtClean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Chúng em vào lớ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BÙI VĂN TÁM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7839" y="2408459"/>
            <a:ext cx="1378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thầm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19267" y="1685209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82514" y="2406078"/>
            <a:ext cx="147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nắng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71648" y="3514009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 trường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49199" y="3871494"/>
            <a:ext cx="1337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ập</a:t>
            </a:r>
            <a:r>
              <a:rPr 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09941" y="4234878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xuyến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89945" y="1352549"/>
            <a:ext cx="1329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+mj-lt"/>
              </a:rPr>
              <a:t>quý mến 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55576" y="130365"/>
            <a:ext cx="1749424" cy="87439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9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97107" y="3744934"/>
            <a:ext cx="3508693" cy="9727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2400" b="1" i="1" dirty="0" smtClean="0">
                <a:solidFill>
                  <a:srgbClr val="0000FF"/>
                </a:solidFill>
                <a:latin typeface="+mj-lt"/>
              </a:rPr>
              <a:t>Xao xuyến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: </a:t>
            </a:r>
            <a:endParaRPr lang="en-US" sz="2400" dirty="0" smtClean="0">
              <a:solidFill>
                <a:srgbClr val="0000FF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vi-VN" sz="2400" dirty="0" smtClean="0">
                <a:latin typeface="+mj-lt"/>
              </a:rPr>
              <a:t>xúc động bồi hồi.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30394" y="313017"/>
            <a:ext cx="301044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6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Chú thích: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1197507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i="1" dirty="0" smtClean="0">
                <a:solidFill>
                  <a:srgbClr val="0000FF"/>
                </a:solidFill>
                <a:latin typeface="+mj-lt"/>
              </a:rPr>
              <a:t>Tựu trường</a:t>
            </a:r>
            <a:r>
              <a:rPr lang="vi-VN" sz="2400" b="1" i="1" dirty="0">
                <a:solidFill>
                  <a:srgbClr val="0000FF"/>
                </a:solidFill>
                <a:latin typeface="+mj-lt"/>
              </a:rPr>
              <a:t>: </a:t>
            </a:r>
            <a:endParaRPr lang="en-US" sz="2400" b="1" i="1" dirty="0" smtClean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vi-VN" sz="2400" dirty="0" smtClean="0">
                <a:latin typeface="+mj-lt"/>
              </a:rPr>
              <a:t>(</a:t>
            </a:r>
            <a:r>
              <a:rPr lang="vi-VN" sz="2400" dirty="0">
                <a:latin typeface="+mj-lt"/>
              </a:rPr>
              <a:t>học sinh) tậ</a:t>
            </a:r>
            <a:r>
              <a:rPr lang="en-US" sz="2400" dirty="0">
                <a:latin typeface="+mj-lt"/>
              </a:rPr>
              <a:t>p</a:t>
            </a:r>
            <a:r>
              <a:rPr lang="vi-VN" sz="2400" dirty="0">
                <a:latin typeface="+mj-lt"/>
              </a:rPr>
              <a:t> trung đến trường ngày đầu tiên.</a:t>
            </a:r>
          </a:p>
        </p:txBody>
      </p:sp>
      <p:pic>
        <p:nvPicPr>
          <p:cNvPr id="2" name="Picture 2" descr="Khán giả xúc động, bật khóc trong đêm nhạc về mẹ của MC Quỳnh Hương - Nhạc 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29355"/>
            <a:ext cx="2246053" cy="2227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ùa tựu trường - Báo Khánh Hòa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3" y="2610675"/>
            <a:ext cx="2279073" cy="22558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257299" y="2443183"/>
            <a:ext cx="2590800" cy="2590800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37826" y="1147784"/>
            <a:ext cx="2590800" cy="2590800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4319589"/>
            <a:ext cx="1397726" cy="840240"/>
          </a:xfrm>
          <a:custGeom>
            <a:avLst/>
            <a:gdLst>
              <a:gd name="connsiteX0" fmla="*/ 0 w 1397726"/>
              <a:gd name="connsiteY0" fmla="*/ 840240 h 840240"/>
              <a:gd name="connsiteX1" fmla="*/ 770709 w 1397726"/>
              <a:gd name="connsiteY1" fmla="*/ 108720 h 840240"/>
              <a:gd name="connsiteX2" fmla="*/ 1397726 w 1397726"/>
              <a:gd name="connsiteY2" fmla="*/ 17280 h 84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726" h="840240">
                <a:moveTo>
                  <a:pt x="0" y="840240"/>
                </a:moveTo>
                <a:cubicBezTo>
                  <a:pt x="268877" y="543060"/>
                  <a:pt x="537755" y="245880"/>
                  <a:pt x="770709" y="108720"/>
                </a:cubicBezTo>
                <a:cubicBezTo>
                  <a:pt x="1003663" y="-28440"/>
                  <a:pt x="1200694" y="-5580"/>
                  <a:pt x="1397726" y="17280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866606" y="2690949"/>
            <a:ext cx="1384663" cy="927462"/>
          </a:xfrm>
          <a:custGeom>
            <a:avLst/>
            <a:gdLst>
              <a:gd name="connsiteX0" fmla="*/ 0 w 1384663"/>
              <a:gd name="connsiteY0" fmla="*/ 927462 h 927462"/>
              <a:gd name="connsiteX1" fmla="*/ 836023 w 1384663"/>
              <a:gd name="connsiteY1" fmla="*/ 705394 h 927462"/>
              <a:gd name="connsiteX2" fmla="*/ 1384663 w 1384663"/>
              <a:gd name="connsiteY2" fmla="*/ 0 h 9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663" h="927462">
                <a:moveTo>
                  <a:pt x="0" y="927462"/>
                </a:moveTo>
                <a:cubicBezTo>
                  <a:pt x="302623" y="893716"/>
                  <a:pt x="605246" y="859971"/>
                  <a:pt x="836023" y="705394"/>
                </a:cubicBezTo>
                <a:cubicBezTo>
                  <a:pt x="1066800" y="550817"/>
                  <a:pt x="1225731" y="275408"/>
                  <a:pt x="1384663" y="0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341326" y="1041963"/>
            <a:ext cx="1815737" cy="381888"/>
          </a:xfrm>
          <a:custGeom>
            <a:avLst/>
            <a:gdLst>
              <a:gd name="connsiteX0" fmla="*/ 0 w 1815737"/>
              <a:gd name="connsiteY0" fmla="*/ 381888 h 381888"/>
              <a:gd name="connsiteX1" fmla="*/ 888274 w 1815737"/>
              <a:gd name="connsiteY1" fmla="*/ 55317 h 381888"/>
              <a:gd name="connsiteX2" fmla="*/ 1815737 w 1815737"/>
              <a:gd name="connsiteY2" fmla="*/ 3066 h 3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737" h="381888">
                <a:moveTo>
                  <a:pt x="0" y="381888"/>
                </a:moveTo>
                <a:cubicBezTo>
                  <a:pt x="292825" y="250171"/>
                  <a:pt x="585651" y="118454"/>
                  <a:pt x="888274" y="55317"/>
                </a:cubicBezTo>
                <a:cubicBezTo>
                  <a:pt x="1190897" y="-7820"/>
                  <a:pt x="1503317" y="-2377"/>
                  <a:pt x="1815737" y="3066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8" grpId="0" animBg="1"/>
      <p:bldP spid="7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743200" y="400884"/>
            <a:ext cx="3657600" cy="514350"/>
          </a:xfrm>
        </p:spPr>
        <p:txBody>
          <a:bodyPr>
            <a:no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Sân trường em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2000" y="1235420"/>
            <a:ext cx="3810000" cy="35814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Trong lớ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, chiếc bảng đen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Đang mơ về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hấn trắng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Chỉ có tiếng lá cây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Thì thầm cùng bóng nắng.</a:t>
            </a:r>
          </a:p>
          <a:p>
            <a:pPr marL="0" indent="0" algn="l">
              <a:spcBef>
                <a:spcPts val="0"/>
              </a:spcBef>
              <a:buNone/>
            </a:pPr>
            <a:endParaRPr lang="vi-VN" sz="2400" dirty="0">
              <a:solidFill>
                <a:schemeClr val="tx1"/>
              </a:solidFill>
              <a:latin typeface="+mj-lt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Nhưng chỉ sớm mai thôi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Ngày tựu trường sẽ dến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Sân trường lại ngâ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tràn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1235420"/>
            <a:ext cx="43434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400" dirty="0" smtClean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Chúng em vào lớ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BÙI VĂN TÁM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1276228"/>
            <a:ext cx="0" cy="135641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1999" y="3149293"/>
            <a:ext cx="0" cy="148059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97472" y="1368906"/>
            <a:ext cx="0" cy="12637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Terminator 13"/>
          <p:cNvSpPr/>
          <p:nvPr/>
        </p:nvSpPr>
        <p:spPr>
          <a:xfrm>
            <a:off x="438727" y="99997"/>
            <a:ext cx="2626173" cy="748597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822078" y="155558"/>
            <a:ext cx="1673272" cy="637477"/>
          </a:xfrm>
          <a:prstGeom prst="flowChartTerminator">
            <a:avLst/>
          </a:prstGeom>
          <a:solidFill>
            <a:srgbClr val="08540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" y="1205237"/>
            <a:ext cx="320849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4673" y="3075747"/>
            <a:ext cx="314255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23065" y="1257032"/>
            <a:ext cx="314255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800600" y="3178468"/>
            <a:ext cx="0" cy="145142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419600" y="3107477"/>
            <a:ext cx="320849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7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1054494" y="4225190"/>
            <a:ext cx="1948018" cy="784004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9703" y="325437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00711" y="1047750"/>
            <a:ext cx="3309471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ập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83941" y="0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000" dirty="0" smtClean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Chúng em vào lớ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BÙI VĂN TÁM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733550"/>
            <a:ext cx="396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6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76400" y="1352550"/>
            <a:ext cx="41910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cap="all" dirty="0" smtClean="0">
                <a:ln w="0"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</a:p>
          <a:p>
            <a:r>
              <a:rPr lang="en-US" sz="7200" b="1" cap="all" dirty="0" smtClean="0">
                <a:ln w="0"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endParaRPr lang="en-US" sz="7200" b="1" cap="all" dirty="0">
              <a:ln w="0"/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59946" y="2076450"/>
            <a:ext cx="5584054" cy="99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lớp, bảng đen mơ về phấn trắng. Ngoài sân trường vắng lặng, chỉ nghe tiếng thì thầm cùng bóng cây.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8030" y="272160"/>
            <a:ext cx="56759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Những chi tiết nào tả sân trường, lớ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học vắng lặng trong những ngày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hè?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08620" y="450308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92720" y="1310907"/>
            <a:ext cx="319102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ngâ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76600" y="0"/>
            <a:ext cx="0" cy="5143500"/>
          </a:xfrm>
          <a:prstGeom prst="line">
            <a:avLst/>
          </a:prstGeom>
          <a:ln w="3810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ình ảnh Với Bảng đen Phấn, Bảng đen, Bảng đen, áp Phích Trường Vector và 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781" l="6250" r="94688">
                        <a14:foregroundMark x1="54688" y1="70781" x2="60938" y2="7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00350"/>
            <a:ext cx="2913880" cy="291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892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48689"/>
            <a:ext cx="5486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Bạn học sinh tưởng tượng sân trường mới sẽ đổi khác như thế nào trong ngày tựu trường?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92021" y="1547984"/>
            <a:ext cx="5163601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học sinh tưởng tượng ngày tựu trường, sân trường sẽ ngập tràn những niềm vui xao xuyến khi học sinh được gặp lại bạn bè, thầy cô.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3723" y="1023766"/>
            <a:ext cx="319102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ngâ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03973" y="0"/>
            <a:ext cx="0" cy="5143500"/>
          </a:xfrm>
          <a:prstGeom prst="line">
            <a:avLst/>
          </a:prstGeom>
          <a:ln w="3810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-194023" y="361950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em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58" y="2918762"/>
            <a:ext cx="2511314" cy="2511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19" y="2965944"/>
            <a:ext cx="2416950" cy="24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29000" y="1657350"/>
            <a:ext cx="5486400" cy="121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trống trường mời gọi, thầy cô mong chờ các bạn học sinh bước vào năm học mới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0" y="57150"/>
            <a:ext cx="5295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Những ai, những gì đang mời gọi, mong chờ bạn học sinh bước vào năm học mới?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2947" y="886093"/>
            <a:ext cx="319102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thầy cô quý mến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bè thân yêu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nhiêu, bao nhiêu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những điều muốn nói.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trống trường mời gọi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đang mong chờ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em vào lớ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thành trang thơ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BÙI HOÀNG TÂM</a:t>
            </a: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303973" y="0"/>
            <a:ext cx="0" cy="5143500"/>
          </a:xfrm>
          <a:prstGeom prst="line">
            <a:avLst/>
          </a:prstGeom>
          <a:ln w="3810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ô Giáo Hình ảnh | Định dạng hình ảnh PNG 400367938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9" b="93782" l="10000" r="91628">
                        <a14:foregroundMark x1="59070" y1="27002" x2="61860" y2="31431"/>
                        <a14:foregroundMark x1="50698" y1="51193" x2="46977" y2="63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2571749"/>
            <a:ext cx="1988670" cy="271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ống trường học đường kính mặt 48cm - Trống Đọi Tam, Làng Trống Cổ truyền  Việt 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9" b="98986" l="10000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02" y="2876550"/>
            <a:ext cx="1520825" cy="22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387514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357198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0" y="3275972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28821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-158515" y="240174"/>
            <a:ext cx="5899624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6693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76400" y="1352550"/>
            <a:ext cx="41910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b="1" cap="all" dirty="0" smtClean="0">
                <a:ln w="0"/>
                <a:solidFill>
                  <a:schemeClr val="bg1"/>
                </a:solidFill>
                <a:effectLst/>
              </a:rPr>
              <a:t>LUYỆN </a:t>
            </a:r>
            <a:endParaRPr lang="en-US" sz="7200" b="1" cap="all" dirty="0" smtClean="0">
              <a:ln w="0"/>
              <a:solidFill>
                <a:schemeClr val="bg1"/>
              </a:solidFill>
              <a:effectLst/>
            </a:endParaRPr>
          </a:p>
          <a:p>
            <a:r>
              <a:rPr lang="vi-VN" sz="7200" b="1" cap="all" dirty="0" smtClean="0">
                <a:ln w="0"/>
                <a:solidFill>
                  <a:schemeClr val="bg1"/>
                </a:solidFill>
                <a:effectLst/>
              </a:rPr>
              <a:t>TẬP</a:t>
            </a:r>
            <a:endParaRPr lang="en-US" sz="7200" b="1" cap="all" dirty="0">
              <a:ln w="0"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89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9700" y="3562350"/>
            <a:ext cx="9144000" cy="10001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Ai?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0" y="1885950"/>
            <a:ext cx="1828800" cy="685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Ai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711700" y="1885950"/>
            <a:ext cx="1905000" cy="685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Làm gì?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300" y="550226"/>
            <a:ext cx="853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Tìm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 phận câu trả lời cho câu hỏi </a:t>
            </a:r>
            <a:r>
              <a:rPr lang="vi-VN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Ai?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bộ phận câu trả lời cho câu hỏi </a:t>
            </a:r>
            <a:r>
              <a:rPr lang="vi-VN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 gì?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câu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2745" y="2886263"/>
            <a:ext cx="3837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495800" y="2952448"/>
            <a:ext cx="139700" cy="5232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95600" y="3409483"/>
            <a:ext cx="1524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5500" y="3409950"/>
            <a:ext cx="18415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35500" y="3460234"/>
            <a:ext cx="18415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687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647950"/>
            <a:ext cx="8229600" cy="879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Em trò chuyện với các bạn cùng lớp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57550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Đặt một câu nói về hoạt động của em trên sân trường trong ngày tựu trường.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667741" y="2716796"/>
            <a:ext cx="76200" cy="60960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4400" y="327806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6888" y="3333167"/>
            <a:ext cx="93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Ai?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743941" y="3258787"/>
            <a:ext cx="6409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43941" y="3347687"/>
            <a:ext cx="6409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05200" y="3333167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gì?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2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0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9703" y="325437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00711" y="1047750"/>
            <a:ext cx="3309471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ập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83941" y="0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000" dirty="0" smtClean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Chúng em vào lớ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BÙI VĂN TÁM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895350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vi-V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809750"/>
            <a:ext cx="82423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Tạm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biệt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hẹn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gặp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lại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50+ Ảnh động trái tim cực đẹ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67099"/>
            <a:ext cx="20955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344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" y="1"/>
            <a:ext cx="9217951" cy="740270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033821"/>
            <a:ext cx="1702121" cy="1302785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479813" y="3999817"/>
            <a:ext cx="1702121" cy="1302785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239646" y="192152"/>
            <a:ext cx="8717682" cy="17634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bài ‘‘Trường em’’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 chi tiết cho thấy Hà và các bạn rất háo hức mong chờ ngôi trường mới. Chọn đáp án đúng nhất</a:t>
            </a: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4579160" y="2092392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vi-VN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 ngoái, giờ ra chơi, Hà và các bạn thường trò chuyện về ngôi trường đang xây và tưởng tượng biết bao điều.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167753" y="2070618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ở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 biết bao điều về ngôi trường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01445" y="2622406"/>
            <a:ext cx="409575" cy="4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33110" y="2494555"/>
            <a:ext cx="696669" cy="61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" y="3415580"/>
            <a:ext cx="9195089" cy="3987130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169312" y="3488096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ngoái, giờ ra chơi, Hà và các bạn thường trò chuyện về ngôi trường đang xây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4579160" y="3496833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Tất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đáp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đều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đúng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76657" y="4044536"/>
            <a:ext cx="409575" cy="4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42739" y="4003173"/>
            <a:ext cx="409575" cy="4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84464" y="257789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-158514" y="5772150"/>
            <a:ext cx="9912114" cy="1981200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7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2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033821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389383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305369" y="3992624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0066" y="341535"/>
            <a:ext cx="8843867" cy="188805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‘‘Trường em’’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và các bạn thích những gì ở ngôi trường mới?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8037" y="3809653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cổng trường đến các lớp học đều được khoác tấm áo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0823" y="2375048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cũ không thay đổi gì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80823" y="3765965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8037" y="2375048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sạch sẽ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37389" y="3052067"/>
            <a:ext cx="639140" cy="6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18750" y="4383644"/>
            <a:ext cx="639140" cy="6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5538" y="3036478"/>
            <a:ext cx="639140" cy="6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11190" y="4439145"/>
            <a:ext cx="783914" cy="6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962796" y="538526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03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4" y="2914452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298578" y="3120157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389383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993" y="354985"/>
            <a:ext cx="8852007" cy="14867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7915" y="2520638"/>
            <a:ext cx="5913300" cy="15122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27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38" y="3889760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2" y="3494860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22" y="2942665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6552" y="3803705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98262" y="341818"/>
            <a:ext cx="7606365" cy="17219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bài ‘‘Trường em’’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em, vì sao trường mới trở thành ‘’ngôi nhà thứ hai’’ của Hà và các bạn?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82481" y="3636405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 ở trường, Hà và các bạn được thầy cô dạy dỗ, yêu thương như ở nhà với cha </a:t>
            </a:r>
            <a:r>
              <a:rPr lang="vi-VN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095" y="3640463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6228" y="2288265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1" y="2328384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29628" y="263459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58784" y="2774871"/>
            <a:ext cx="565294" cy="5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14293" y="391618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27000" y="3933133"/>
            <a:ext cx="693341" cy="6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0139" y="1723785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14" y="1325540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0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1548" y="1200150"/>
            <a:ext cx="441178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Em yêu </a:t>
            </a:r>
            <a:endParaRPr lang="en-US" sz="72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</a:endParaRPr>
          </a:p>
          <a:p>
            <a:pPr algn="ctr"/>
            <a:r>
              <a:rPr lang="vi-VN" sz="7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trường em</a:t>
            </a:r>
            <a:endParaRPr lang="en-US" sz="7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</a:endParaRPr>
          </a:p>
        </p:txBody>
      </p:sp>
      <p:pic>
        <p:nvPicPr>
          <p:cNvPr id="3" name="Em Yêu Trường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3714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86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4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;p3"/>
          <p:cNvGrpSpPr/>
          <p:nvPr/>
        </p:nvGrpSpPr>
        <p:grpSpPr>
          <a:xfrm>
            <a:off x="5695520" y="1660663"/>
            <a:ext cx="2808307" cy="1752683"/>
            <a:chOff x="3703077" y="921142"/>
            <a:chExt cx="4611891" cy="2736950"/>
          </a:xfrm>
        </p:grpSpPr>
        <p:grpSp>
          <p:nvGrpSpPr>
            <p:cNvPr id="3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5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Google Shape;106;p3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07;p3"/>
          <p:cNvSpPr txBox="1"/>
          <p:nvPr/>
        </p:nvSpPr>
        <p:spPr>
          <a:xfrm>
            <a:off x="5214135" y="3009179"/>
            <a:ext cx="377107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4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08;p3"/>
          <p:cNvSpPr/>
          <p:nvPr/>
        </p:nvSpPr>
        <p:spPr>
          <a:xfrm>
            <a:off x="5562600" y="1352550"/>
            <a:ext cx="3074147" cy="282271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0" y="0"/>
            <a:ext cx="838200" cy="895350"/>
          </a:xfrm>
          <a:prstGeom prst="ellipse">
            <a:avLst/>
          </a:prstGeom>
          <a:solidFill>
            <a:srgbClr val="F6D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1503</Words>
  <Application>Microsoft Office PowerPoint</Application>
  <PresentationFormat>On-screen Show (16:9)</PresentationFormat>
  <Paragraphs>332</Paragraphs>
  <Slides>35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Sân trường em</vt:lpstr>
      <vt:lpstr>Sân trường em</vt:lpstr>
      <vt:lpstr>PowerPoint Presentation</vt:lpstr>
      <vt:lpstr>Sân trường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58</cp:revision>
  <dcterms:created xsi:type="dcterms:W3CDTF">2021-07-17T01:47:53Z</dcterms:created>
  <dcterms:modified xsi:type="dcterms:W3CDTF">2021-09-06T17:20:08Z</dcterms:modified>
</cp:coreProperties>
</file>