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308" r:id="rId3"/>
    <p:sldId id="309" r:id="rId4"/>
    <p:sldId id="310" r:id="rId5"/>
    <p:sldId id="311" r:id="rId6"/>
    <p:sldId id="325" r:id="rId7"/>
    <p:sldId id="326" r:id="rId8"/>
    <p:sldId id="269" r:id="rId9"/>
    <p:sldId id="344" r:id="rId10"/>
    <p:sldId id="345" r:id="rId11"/>
    <p:sldId id="346" r:id="rId12"/>
    <p:sldId id="347" r:id="rId13"/>
    <p:sldId id="257" r:id="rId14"/>
    <p:sldId id="265" r:id="rId15"/>
    <p:sldId id="262" r:id="rId16"/>
    <p:sldId id="275" r:id="rId17"/>
    <p:sldId id="333" r:id="rId18"/>
    <p:sldId id="348" r:id="rId19"/>
    <p:sldId id="332" r:id="rId20"/>
    <p:sldId id="349" r:id="rId21"/>
    <p:sldId id="350" r:id="rId22"/>
    <p:sldId id="290" r:id="rId23"/>
    <p:sldId id="341" r:id="rId24"/>
    <p:sldId id="342" r:id="rId25"/>
    <p:sldId id="287" r:id="rId26"/>
    <p:sldId id="288" r:id="rId27"/>
    <p:sldId id="340" r:id="rId28"/>
    <p:sldId id="351" r:id="rId29"/>
    <p:sldId id="352" r:id="rId30"/>
    <p:sldId id="353" r:id="rId31"/>
    <p:sldId id="264" r:id="rId32"/>
    <p:sldId id="266" r:id="rId33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Merriweather" panose="00000500000000000000" pitchFamily="2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9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7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5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95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sv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4.svg"/><Relationship Id="rId7" Type="http://schemas.openxmlformats.org/officeDocument/2006/relationships/image" Target="../media/image5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4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4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5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5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5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2.svg"/><Relationship Id="rId7" Type="http://schemas.openxmlformats.org/officeDocument/2006/relationships/image" Target="../media/image7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2.svg"/><Relationship Id="rId7" Type="http://schemas.openxmlformats.org/officeDocument/2006/relationships/image" Target="../media/image7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2.svg"/><Relationship Id="rId7" Type="http://schemas.openxmlformats.org/officeDocument/2006/relationships/image" Target="../media/image7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79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7" Type="http://schemas.openxmlformats.org/officeDocument/2006/relationships/image" Target="../media/image87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9.svg"/><Relationship Id="rId7" Type="http://schemas.openxmlformats.org/officeDocument/2006/relationships/image" Target="../media/image66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91.svg"/><Relationship Id="rId4" Type="http://schemas.openxmlformats.org/officeDocument/2006/relationships/image" Target="../media/image90.png"/><Relationship Id="rId9" Type="http://schemas.openxmlformats.org/officeDocument/2006/relationships/image" Target="../media/image8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1042" y="1583480"/>
            <a:ext cx="163830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57200" y="7758573"/>
            <a:ext cx="2459260" cy="2092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2800" y="410900"/>
            <a:ext cx="11582400" cy="90159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noProof="0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CÔNG THỨC </a:t>
            </a:r>
            <a:r>
              <a:rPr lang="nl-NL" sz="4000" b="1" kern="0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BIẾN ĐỔI TỔNG THÀNH TÍCH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/>
              <p:nvPr/>
            </p:nvSpPr>
            <p:spPr>
              <a:xfrm>
                <a:off x="3962401" y="1943099"/>
                <a:ext cx="9525000" cy="7653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1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000" kern="1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f>
                        <m:f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β</m:t>
                          </m:r>
                        </m:num>
                        <m:den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f>
                        <m:f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β</m:t>
                          </m:r>
                        </m:num>
                        <m:den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f>
                        <m:f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β</m:t>
                          </m:r>
                        </m:num>
                        <m:den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f>
                        <m:f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β</m:t>
                          </m:r>
                        </m:num>
                        <m:den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f>
                        <m:f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β</m:t>
                          </m:r>
                        </m:num>
                        <m:den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f>
                        <m:f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β</m:t>
                          </m:r>
                        </m:num>
                        <m:den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f>
                        <m:f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β</m:t>
                          </m:r>
                        </m:num>
                        <m:den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f>
                        <m:f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β</m:t>
                          </m:r>
                        </m:num>
                        <m:den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1943099"/>
                <a:ext cx="9525000" cy="76538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1042" y="1583480"/>
            <a:ext cx="163830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57200" y="7758573"/>
            <a:ext cx="2459260" cy="2092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895" y="478404"/>
            <a:ext cx="5791200" cy="90159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noProof="0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HAI GÓC ĐỐI NHAU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/>
              <p:nvPr/>
            </p:nvSpPr>
            <p:spPr>
              <a:xfrm>
                <a:off x="2514601" y="2791409"/>
                <a:ext cx="5526505" cy="5170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kern="1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1" y="2791409"/>
                <a:ext cx="5526505" cy="5170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2D6E475-E770-C8B5-A069-34A36D89AED0}"/>
              </a:ext>
            </a:extLst>
          </p:cNvPr>
          <p:cNvSpPr/>
          <p:nvPr/>
        </p:nvSpPr>
        <p:spPr>
          <a:xfrm>
            <a:off x="9982200" y="473920"/>
            <a:ext cx="5791200" cy="90159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noProof="0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HAI GÓC BÙ NHAU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9D8E82-9B6F-2A80-46FE-4034ADFA7758}"/>
                  </a:ext>
                </a:extLst>
              </p:cNvPr>
              <p:cNvSpPr txBox="1"/>
              <p:nvPr/>
            </p:nvSpPr>
            <p:spPr>
              <a:xfrm>
                <a:off x="10250906" y="2786925"/>
                <a:ext cx="5526505" cy="5170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1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000" kern="1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9D8E82-9B6F-2A80-46FE-4034ADFA7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906" y="2786925"/>
                <a:ext cx="5526505" cy="5170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2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1042" y="1583480"/>
            <a:ext cx="163830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57200" y="7758573"/>
            <a:ext cx="2459260" cy="2092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2800" y="410900"/>
            <a:ext cx="11582400" cy="90159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noProof="0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HAI GÓC PHỤ NHAU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/>
              <p:nvPr/>
            </p:nvSpPr>
            <p:spPr>
              <a:xfrm>
                <a:off x="4340042" y="2309403"/>
                <a:ext cx="9525000" cy="6777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1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000" kern="1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cot</m:t>
                      </m:r>
                      <m:d>
                        <m:d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en-US" sz="3200" kern="1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42" y="2309403"/>
                <a:ext cx="9525000" cy="67777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6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21000" y="5866869"/>
            <a:ext cx="2209800" cy="42055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2" y="1416778"/>
            <a:ext cx="17593560" cy="355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CHƯƠNG I.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 HÀM SỐ LƯỢNG GIÁC VÀ PHƯƠNG TRÌNH LƯỢNG GIÁC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latin typeface="Arial (Body)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2300" y="5385637"/>
            <a:ext cx="119634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5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CHƯƠNG I</a:t>
            </a:r>
            <a:endParaRPr lang="en-US" sz="7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83920" y="851192"/>
            <a:ext cx="624401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5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5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7 (SGK – </a:t>
            </a:r>
            <a:r>
              <a:rPr lang="fr-FR" sz="45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5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42)</a:t>
            </a:r>
            <a:endParaRPr lang="en-US" sz="4500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0981" y="1678775"/>
            <a:ext cx="16642080" cy="262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vi-VN" sz="3800" dirty="0">
                <a:solidFill>
                  <a:srgbClr val="000000"/>
                </a:solidFill>
              </a:rPr>
              <a:t>Một chiếc quạt trần năm cánh quay với tốc độ 45 vòng trong một phút. Chọn chiều quay của quạt là chiều thuận. Sau 3 giây, quạt quay được một góc có số đo bao nhiêu </a:t>
            </a:r>
            <a:r>
              <a:rPr lang="vi-VN" sz="3800" dirty="0" err="1">
                <a:solidFill>
                  <a:srgbClr val="000000"/>
                </a:solidFill>
              </a:rPr>
              <a:t>radian</a:t>
            </a:r>
            <a:r>
              <a:rPr lang="vi-VN" sz="3800" dirty="0">
                <a:solidFill>
                  <a:srgbClr val="000000"/>
                </a:solidFill>
              </a:rPr>
              <a:t>?</a:t>
            </a:r>
            <a:endParaRPr lang="en-US" sz="3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302478" y="4230386"/>
            <a:ext cx="2060722" cy="913113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F54F20-53B6-6E0A-8872-D5FF4BE50F1F}"/>
                  </a:ext>
                </a:extLst>
              </p:cNvPr>
              <p:cNvSpPr txBox="1"/>
              <p:nvPr/>
            </p:nvSpPr>
            <p:spPr>
              <a:xfrm>
                <a:off x="1019820" y="5180212"/>
                <a:ext cx="16626038" cy="4912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giây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quạt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num>
                      <m:den>
                        <m:r>
                          <a:rPr lang="fr-FR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fr-FR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vòng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38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giây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quạt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vòng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38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quạt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durơng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quạt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giây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fr-FR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fr-FR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F54F20-53B6-6E0A-8872-D5FF4BE50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20" y="5180212"/>
                <a:ext cx="16626038" cy="4912948"/>
              </a:xfrm>
              <a:prstGeom prst="rect">
                <a:avLst/>
              </a:prstGeom>
              <a:blipFill>
                <a:blip r:embed="rId6"/>
                <a:stretch>
                  <a:fillRect l="-1210" b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4870780" y="4224896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1218995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8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08086" y="2490181"/>
                <a:ext cx="13471829" cy="1219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4000" b="0" i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4000" b="0" i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			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 </m:t>
                    </m:r>
                  </m:oMath>
                </a14:m>
                <a:endParaRPr lang="en-US" sz="4000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086" y="2490181"/>
                <a:ext cx="13471829" cy="1219373"/>
              </a:xfrm>
              <a:prstGeom prst="rect">
                <a:avLst/>
              </a:prstGeom>
              <a:blipFill>
                <a:blip r:embed="rId6"/>
                <a:stretch>
                  <a:fillRect l="-1584" b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08504" y="892701"/>
                <a:ext cx="7611635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504" y="892701"/>
                <a:ext cx="7611635" cy="1291764"/>
              </a:xfrm>
              <a:prstGeom prst="rect">
                <a:avLst/>
              </a:prstGeom>
              <a:blipFill>
                <a:blip r:embed="rId7"/>
                <a:stretch>
                  <a:fillRect l="-2802" r="-2082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0" y="4445668"/>
                <a:ext cx="15925800" cy="5234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pt-B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pt-B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pt-BR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40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pt-BR" sz="40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rad>
                    <m:r>
                      <a:rPr lang="pt-B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pt-B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pt-BR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000" i="1" kern="1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4000" kern="1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4000" kern="1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sz="40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⁡2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=2⋅</m:t>
                    </m:r>
                    <m:d>
                      <m:d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0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000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fr-FR" sz="40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0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fr-FR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40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0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0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0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fr-FR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445668"/>
                <a:ext cx="15925800" cy="5234959"/>
              </a:xfrm>
              <a:prstGeom prst="rect">
                <a:avLst/>
              </a:prstGeom>
              <a:blipFill>
                <a:blip r:embed="rId8"/>
                <a:stretch>
                  <a:fillRect l="-1339" b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87804" y="8267700"/>
            <a:ext cx="1786283" cy="17314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90800" y="342900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42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91186" y="406377"/>
            <a:ext cx="8196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77237" y="1355975"/>
                <a:ext cx="12943974" cy="2282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</m:d>
                        <m:func>
                          <m:func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</m:e>
                            </m:d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 b="0" i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 b="0" i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7" y="1355975"/>
                <a:ext cx="12943974" cy="2282356"/>
              </a:xfrm>
              <a:prstGeom prst="rect">
                <a:avLst/>
              </a:prstGeom>
              <a:blipFill>
                <a:blip r:embed="rId4"/>
                <a:stretch>
                  <a:fillRect l="-1696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144828" y="4167803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0763" y="1355975"/>
            <a:ext cx="1902117" cy="390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D6A485-12C4-F4E3-60C4-68AC2917B6B0}"/>
                  </a:ext>
                </a:extLst>
              </p:cNvPr>
              <p:cNvSpPr txBox="1"/>
              <p:nvPr/>
            </p:nvSpPr>
            <p:spPr>
              <a:xfrm>
                <a:off x="596336" y="5099419"/>
                <a:ext cx="16780025" cy="3004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)=(</m:t>
                    </m:r>
                    <m:r>
                      <m:rPr>
                        <m:sty m:val="p"/>
                      </m:rP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m:rPr>
                        <m:sty m:val="p"/>
                      </m:rP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fr-F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D6A485-12C4-F4E3-60C4-68AC2917B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36" y="5099419"/>
                <a:ext cx="16780025" cy="3004540"/>
              </a:xfrm>
              <a:prstGeom prst="rect">
                <a:avLst/>
              </a:prstGeom>
              <a:blipFill>
                <a:blip r:embed="rId7"/>
                <a:stretch>
                  <a:fillRect l="-1308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1C3AFB-F338-8727-1714-168D2CA1C66C}"/>
                  </a:ext>
                </a:extLst>
              </p:cNvPr>
              <p:cNvSpPr txBox="1"/>
              <p:nvPr/>
            </p:nvSpPr>
            <p:spPr>
              <a:xfrm>
                <a:off x="1507976" y="7670547"/>
                <a:ext cx="16780024" cy="2437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0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4000" i="1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⁡2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4000" i="1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1C3AFB-F338-8727-1714-168D2CA1C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76" y="7670547"/>
                <a:ext cx="16780024" cy="2437142"/>
              </a:xfrm>
              <a:prstGeom prst="rect">
                <a:avLst/>
              </a:prstGeom>
              <a:blipFill>
                <a:blip r:embed="rId8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8" grpId="0"/>
      <p:bldP spid="16" grpId="0" animBg="1"/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1075" y="604997"/>
                <a:ext cx="15431925" cy="2557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		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5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5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5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5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5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5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5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unc>
                      <m:funcPr>
                        <m:ctrlP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en-US" sz="45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5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75" y="604997"/>
                <a:ext cx="15431925" cy="2557303"/>
              </a:xfrm>
              <a:prstGeom prst="rect">
                <a:avLst/>
              </a:prstGeom>
              <a:blipFill>
                <a:blip r:embed="rId2"/>
                <a:stretch>
                  <a:fillRect l="-1659" r="-1619" b="-4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24521" y="-1070000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5541478" y="338500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0" y="819271"/>
            <a:ext cx="656461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10 (SGK – </a:t>
            </a: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02732" y="4629851"/>
                <a:ext cx="15925800" cy="4756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5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5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5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5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 sz="4500" i="1" kern="1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500" kern="1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ho</m:t>
                    </m:r>
                    <m:r>
                      <m:rPr>
                        <m:nor/>
                      </m:rPr>
                      <a:rPr lang="en-US" sz="4500" kern="1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en-US" sz="4500" kern="1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500" i="1" kern="1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 sz="4500" i="1" kern="1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500" kern="1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ho</m:t>
                    </m:r>
                    <m:r>
                      <m:rPr>
                        <m:nor/>
                      </m:rPr>
                      <a:rPr lang="en-US" sz="4500" kern="1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en-US" sz="4500" kern="1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500" i="1" kern="1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f>
                      <m:f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732" y="4629851"/>
                <a:ext cx="15925800" cy="4756880"/>
              </a:xfrm>
              <a:prstGeom prst="rect">
                <a:avLst/>
              </a:prstGeom>
              <a:blipFill>
                <a:blip r:embed="rId7"/>
                <a:stretch>
                  <a:fillRect b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3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1075" y="604997"/>
                <a:ext cx="15431925" cy="2557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		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5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5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5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5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5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5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5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unc>
                      <m:funcPr>
                        <m:ctrlP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en-US" sz="45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75" y="604997"/>
                <a:ext cx="15431925" cy="2557303"/>
              </a:xfrm>
              <a:prstGeom prst="rect">
                <a:avLst/>
              </a:prstGeom>
              <a:blipFill>
                <a:blip r:embed="rId2"/>
                <a:stretch>
                  <a:fillRect l="-1659" r="-1619" b="-4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24521" y="-1070000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5541478" y="338500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0" y="819271"/>
            <a:ext cx="656461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10 (SGK – </a:t>
            </a: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02732" y="4629851"/>
                <a:ext cx="15925800" cy="4759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pt-B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pt-B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…;</m:t>
                        </m:r>
                        <m:r>
                          <a:rPr lang="pt-BR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5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BR" sz="45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BR" sz="45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5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  <m: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BR" sz="45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;…</m:t>
                        </m:r>
                      </m:e>
                    </m:d>
                  </m:oMath>
                </a14:m>
                <a:r>
                  <a:rPr lang="pt-B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pt-B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f>
                      <m:f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pt-B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pt-B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…;</m:t>
                        </m:r>
                        <m:r>
                          <a:rPr lang="pt-BR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5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BR" sz="45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den>
                        </m:f>
                        <m:r>
                          <a:rPr lang="pt-B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5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BR" sz="45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den>
                        </m:f>
                        <m:r>
                          <a:rPr lang="pt-B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5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17</m:t>
                            </m:r>
                            <m: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BR" sz="45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den>
                        </m:f>
                        <m:r>
                          <a:rPr lang="pt-B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;…</m:t>
                        </m:r>
                      </m:e>
                    </m:d>
                  </m:oMath>
                </a14:m>
                <a:r>
                  <a:rPr lang="pt-B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nghiệm durơng nhỏ nhất của phương trình đã cho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B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732" y="4629851"/>
                <a:ext cx="15925800" cy="4759573"/>
              </a:xfrm>
              <a:prstGeom prst="rect">
                <a:avLst/>
              </a:prstGeom>
              <a:blipFill>
                <a:blip r:embed="rId7"/>
                <a:stretch>
                  <a:fillRect l="-1608" b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3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653" y="9148464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83920" y="851192"/>
            <a:ext cx="653275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11 (SGK – </a:t>
            </a: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43)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7215" y="742252"/>
            <a:ext cx="7122362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pt-BR" sz="4500" dirty="0">
                <a:latin typeface="Arial (Body)"/>
              </a:rPr>
              <a:t>Giải các phương trình sau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762677" y="3542368"/>
            <a:ext cx="2060722" cy="913113"/>
          </a:xfrm>
          <a:prstGeom prst="wedgeEllipseCallout">
            <a:avLst>
              <a:gd name="adj1" fmla="val 31305"/>
              <a:gd name="adj2" fmla="val 72514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7691D0-2ADF-A5BE-CDC7-30156026B8F5}"/>
                  </a:ext>
                </a:extLst>
              </p:cNvPr>
              <p:cNvSpPr txBox="1"/>
              <p:nvPr/>
            </p:nvSpPr>
            <p:spPr>
              <a:xfrm>
                <a:off x="883920" y="4699575"/>
                <a:ext cx="17086952" cy="4736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5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⁡3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=0⇔</m:t>
                    </m:r>
                    <m:r>
                      <m:rPr>
                        <m:sty m:val="p"/>
                      </m:rP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⁡3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⁡3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pt-BR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5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BR" sz="45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45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⇔3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 sz="4500" i="1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ho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500" i="1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5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 sz="4500" i="1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ho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ă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500" i="1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f>
                      <m:fPr>
                        <m:ctrlP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5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7691D0-2ADF-A5BE-CDC7-30156026B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" y="4699575"/>
                <a:ext cx="17086952" cy="4736233"/>
              </a:xfrm>
              <a:prstGeom prst="rect">
                <a:avLst/>
              </a:prstGeom>
              <a:blipFill>
                <a:blip r:embed="rId6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25A16-7C68-98E0-5207-C4CBF42B09F9}"/>
                  </a:ext>
                </a:extLst>
              </p:cNvPr>
              <p:cNvSpPr/>
              <p:nvPr/>
            </p:nvSpPr>
            <p:spPr>
              <a:xfrm>
                <a:off x="584482" y="1744962"/>
                <a:ext cx="17119036" cy="1609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4500" dirty="0">
                    <a:latin typeface="Arial (Body)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		b)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5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5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kumimoji="0" lang="en-US" sz="45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45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5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kumimoji="0" lang="en-US" sz="4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kumimoji="0" lang="en-US" sz="4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25A16-7C68-98E0-5207-C4CBF42B0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82" y="1744962"/>
                <a:ext cx="17119036" cy="1609608"/>
              </a:xfrm>
              <a:prstGeom prst="rect">
                <a:avLst/>
              </a:prstGeom>
              <a:blipFill>
                <a:blip r:embed="rId7"/>
                <a:stretch>
                  <a:fillRect l="-149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932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 animBg="1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3515355" y="4086798"/>
                <a:ext cx="6247007" cy="47097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altLang="en-US" sz="4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</m:t>
                                </m:r>
                              </m:num>
                              <m:den>
                                <m: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kumimoji="0" lang="en-US" altLang="en-US" sz="4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5355" y="4086798"/>
                <a:ext cx="6247007" cy="4709751"/>
              </a:xfrm>
              <a:prstGeom prst="rect">
                <a:avLst/>
              </a:prstGeom>
              <a:blipFill>
                <a:blip r:embed="rId5"/>
                <a:stretch>
                  <a:fillRect l="-3906" b="-20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08291" y="4943826"/>
                <a:ext cx="5791200" cy="3857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alt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alt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152</m:t>
                        </m:r>
                      </m:e>
                      <m:sup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altLang="en-US" sz="4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4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1152</m:t>
                    </m:r>
                    <m:r>
                      <a:rPr lang="en-US" alt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en-US" altLang="en-US" sz="4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291" y="4943826"/>
                <a:ext cx="5791200" cy="3857274"/>
              </a:xfrm>
              <a:prstGeom prst="rect">
                <a:avLst/>
              </a:prstGeom>
              <a:blipFill>
                <a:blip r:embed="rId6"/>
                <a:stretch>
                  <a:fillRect l="-4211" b="-6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40947" y="2007540"/>
                <a:ext cx="15924841" cy="2481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(</a:t>
                </a: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Sgk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tr42)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f>
                      <m:fPr>
                        <m:ctrlP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vòng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hồ</a:t>
                </a:r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47" y="2007540"/>
                <a:ext cx="15924841" cy="2481577"/>
              </a:xfrm>
              <a:prstGeom prst="rect">
                <a:avLst/>
              </a:prstGeom>
              <a:blipFill>
                <a:blip r:embed="rId7"/>
                <a:stretch>
                  <a:fillRect l="-1608" r="-264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9948340" y="5267627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286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653" y="9148464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83920" y="851192"/>
            <a:ext cx="653275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11 (SGK – </a:t>
            </a: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43)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7215" y="742252"/>
            <a:ext cx="7122362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pt-BR" sz="4500" dirty="0">
                <a:latin typeface="Arial (Body)"/>
              </a:rPr>
              <a:t>Giải các phương trình sau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762677" y="3542368"/>
            <a:ext cx="2060722" cy="913113"/>
          </a:xfrm>
          <a:prstGeom prst="wedgeEllipseCallout">
            <a:avLst>
              <a:gd name="adj1" fmla="val 31305"/>
              <a:gd name="adj2" fmla="val 72514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7691D0-2ADF-A5BE-CDC7-30156026B8F5}"/>
                  </a:ext>
                </a:extLst>
              </p:cNvPr>
              <p:cNvSpPr txBox="1"/>
              <p:nvPr/>
            </p:nvSpPr>
            <p:spPr>
              <a:xfrm>
                <a:off x="883920" y="4699575"/>
                <a:ext cx="17086952" cy="4877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5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5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5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5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 sz="4500" i="1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ho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500" i="1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5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 sz="4500" i="1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ho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ă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500" i="1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5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7691D0-2ADF-A5BE-CDC7-30156026B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" y="4699575"/>
                <a:ext cx="17086952" cy="4877041"/>
              </a:xfrm>
              <a:prstGeom prst="rect">
                <a:avLst/>
              </a:prstGeom>
              <a:blipFill>
                <a:blip r:embed="rId6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25A16-7C68-98E0-5207-C4CBF42B09F9}"/>
                  </a:ext>
                </a:extLst>
              </p:cNvPr>
              <p:cNvSpPr/>
              <p:nvPr/>
            </p:nvSpPr>
            <p:spPr>
              <a:xfrm>
                <a:off x="584482" y="1744962"/>
                <a:ext cx="17119036" cy="1609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4500" dirty="0">
                    <a:latin typeface="Arial (Body)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		b)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5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5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kumimoji="0" lang="en-US" sz="45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45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5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kumimoji="0" lang="en-US" sz="4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kumimoji="0" lang="en-US" sz="4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25A16-7C68-98E0-5207-C4CBF42B0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82" y="1744962"/>
                <a:ext cx="17119036" cy="1609608"/>
              </a:xfrm>
              <a:prstGeom prst="rect">
                <a:avLst/>
              </a:prstGeom>
              <a:blipFill>
                <a:blip r:embed="rId7"/>
                <a:stretch>
                  <a:fillRect l="-149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8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653" y="9148464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83920" y="851192"/>
            <a:ext cx="653275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11 (SGK – </a:t>
            </a: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43)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7215" y="742252"/>
            <a:ext cx="7122362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pt-BR" sz="4500" dirty="0">
                <a:latin typeface="Arial (Body)"/>
              </a:rPr>
              <a:t>Giải các phương trình sau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596514" y="3735534"/>
            <a:ext cx="2060722" cy="913113"/>
          </a:xfrm>
          <a:prstGeom prst="wedgeEllipseCallout">
            <a:avLst>
              <a:gd name="adj1" fmla="val 31305"/>
              <a:gd name="adj2" fmla="val 72514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7691D0-2ADF-A5BE-CDC7-30156026B8F5}"/>
                  </a:ext>
                </a:extLst>
              </p:cNvPr>
              <p:cNvSpPr txBox="1"/>
              <p:nvPr/>
            </p:nvSpPr>
            <p:spPr>
              <a:xfrm>
                <a:off x="883920" y="5017996"/>
                <a:ext cx="17086952" cy="3828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5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5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 sz="4500" i="1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ho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500" i="1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5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 sz="4500" i="1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ho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en-US" sz="4500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500" i="1" kern="1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f>
                      <m:fPr>
                        <m:ctrlP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5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5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5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5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5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7691D0-2ADF-A5BE-CDC7-30156026B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" y="5017996"/>
                <a:ext cx="17086952" cy="3828869"/>
              </a:xfrm>
              <a:prstGeom prst="rect">
                <a:avLst/>
              </a:prstGeom>
              <a:blipFill>
                <a:blip r:embed="rId6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25A16-7C68-98E0-5207-C4CBF42B09F9}"/>
                  </a:ext>
                </a:extLst>
              </p:cNvPr>
              <p:cNvSpPr/>
              <p:nvPr/>
            </p:nvSpPr>
            <p:spPr>
              <a:xfrm>
                <a:off x="584482" y="1744962"/>
                <a:ext cx="17119036" cy="1609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4500" dirty="0">
                    <a:latin typeface="Arial (Body)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		b)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5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5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kumimoji="0" lang="en-US" sz="45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45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5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kumimoji="0" lang="en-US" sz="45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kumimoji="0" lang="en-US" sz="4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kumimoji="0" lang="en-US" sz="4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25A16-7C68-98E0-5207-C4CBF42B0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82" y="1744962"/>
                <a:ext cx="17119036" cy="1609608"/>
              </a:xfrm>
              <a:prstGeom prst="rect">
                <a:avLst/>
              </a:prstGeom>
              <a:blipFill>
                <a:blip r:embed="rId7"/>
                <a:stretch>
                  <a:fillRect l="-149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8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081" y="1714500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43)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0827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62CAA6-5EB8-AD45-06BA-05E65F511FC6}"/>
                  </a:ext>
                </a:extLst>
              </p:cNvPr>
              <p:cNvSpPr txBox="1"/>
              <p:nvPr/>
            </p:nvSpPr>
            <p:spPr>
              <a:xfrm>
                <a:off x="572081" y="2599819"/>
                <a:ext cx="16742045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b="0" i="0" dirty="0">
                    <a:solidFill>
                      <a:schemeClr val="bg1"/>
                    </a:solidFill>
                    <a:effectLst/>
                  </a:rPr>
                  <a:t>Độ sâu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4000" b="0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vi-VN" sz="4000" b="0" i="0" dirty="0">
                    <a:solidFill>
                      <a:schemeClr val="bg1"/>
                    </a:solidFill>
                    <a:effectLst/>
                  </a:rPr>
                  <a:t>(m) của mực nước ở một cảng biển vào thời điểm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4000" b="0" i="0" dirty="0">
                    <a:solidFill>
                      <a:schemeClr val="bg1"/>
                    </a:solidFill>
                    <a:effectLst/>
                  </a:rPr>
                  <a:t> (giờ) sau khi thủy triều lên lần đầu tiên trong ngày được tính xấp xỉ bởi công thức</a:t>
                </a:r>
                <a:r>
                  <a:rPr lang="en-US" sz="4000" b="0" i="0" dirty="0">
                    <a:solidFill>
                      <a:schemeClr val="bg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h</m:t>
                    </m:r>
                    <m:r>
                      <a:rPr lang="vi-VN" sz="40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40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) = 0,8</m:t>
                    </m:r>
                    <m:r>
                      <m:rPr>
                        <m:sty m:val="p"/>
                      </m:rPr>
                      <a:rPr lang="vi-VN" sz="40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cos</m:t>
                    </m:r>
                    <m:r>
                      <a:rPr lang="vi-VN" sz="40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0,5</m:t>
                    </m:r>
                    <m:r>
                      <a:rPr lang="vi-VN" sz="40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40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 + 4.</m:t>
                    </m:r>
                  </m:oMath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62CAA6-5EB8-AD45-06BA-05E65F511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81" y="2599819"/>
                <a:ext cx="16742045" cy="2862322"/>
              </a:xfrm>
              <a:prstGeom prst="rect">
                <a:avLst/>
              </a:prstGeom>
              <a:blipFill>
                <a:blip r:embed="rId4"/>
                <a:stretch>
                  <a:fillRect l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3874EAE-5DBD-F720-2905-7CE9168220A6}"/>
              </a:ext>
            </a:extLst>
          </p:cNvPr>
          <p:cNvSpPr txBox="1"/>
          <p:nvPr/>
        </p:nvSpPr>
        <p:spPr>
          <a:xfrm>
            <a:off x="572081" y="5370385"/>
            <a:ext cx="17009326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chemeClr val="bg1"/>
                </a:solidFill>
                <a:effectLst/>
              </a:rPr>
              <a:t>a) Độ sâu của nước vào thời điểm t = 2 là bao nhiêu mét?</a:t>
            </a:r>
          </a:p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chemeClr val="bg1"/>
                </a:solidFill>
                <a:effectLst/>
              </a:rPr>
              <a:t>b) Một con tàu cần mực nước sâu tối thiểu 3,6m để có thể di chuyển vào cảng an toàn. Dựa vào đồ thị của hàm số </a:t>
            </a:r>
            <a:r>
              <a:rPr lang="vi-VN" sz="4000" b="0" i="0" dirty="0" err="1">
                <a:solidFill>
                  <a:schemeClr val="bg1"/>
                </a:solidFill>
                <a:effectLst/>
              </a:rPr>
              <a:t>côsin</a:t>
            </a:r>
            <a:r>
              <a:rPr lang="vi-VN" sz="4000" b="0" i="0" dirty="0">
                <a:solidFill>
                  <a:schemeClr val="bg1"/>
                </a:solidFill>
                <a:effectLst/>
              </a:rPr>
              <a:t>, hãy cho biết trong vòng 12 tiếng sau khi thủy triều lên lần đầu tiên, ở những thời điểm t nào tàu có thể hạ thủy. Làm tròn kết quả đến hàng phần trăm.</a:t>
            </a:r>
          </a:p>
        </p:txBody>
      </p:sp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225814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43)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302477" y="327089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552170-3637-77C0-C116-0A72CB0EC4DA}"/>
                  </a:ext>
                </a:extLst>
              </p:cNvPr>
              <p:cNvSpPr txBox="1"/>
              <p:nvPr/>
            </p:nvSpPr>
            <p:spPr>
              <a:xfrm>
                <a:off x="495299" y="4726712"/>
                <a:ext cx="17297400" cy="4161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fr-FR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</a:t>
                </a:r>
                <a:r>
                  <a:rPr lang="fr-F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fr-F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fr-F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dộ</a:t>
                </a:r>
                <a:r>
                  <a:rPr lang="fr-F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sâu</a:t>
                </a:r>
                <a:r>
                  <a:rPr lang="fr-F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fr-F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fr-FR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(2)=0,8</m:t>
                    </m:r>
                    <m:r>
                      <m:rPr>
                        <m:sty m:val="p"/>
                      </m:rPr>
                      <a:rPr lang="fr-FR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fr-FR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⁡(0,5.2)+4≈4,43(</m:t>
                    </m:r>
                    <m:r>
                      <m:rPr>
                        <m:nor/>
                      </m:rPr>
                      <a:rPr lang="fr-FR" sz="3800" kern="1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)≥3,6⇔0,8</m:t>
                    </m:r>
                    <m:r>
                      <m:rPr>
                        <m:sty m:val="p"/>
                      </m:rP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⁡0,5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+4≥3,6⇔</m:t>
                    </m:r>
                    <m:r>
                      <m:rPr>
                        <m:sty m:val="p"/>
                      </m:rP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⁡0,5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8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≤12</m:t>
                    </m:r>
                  </m:oMath>
                </a14:m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nện</a:t>
                </a: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0≤0,5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≤6</m:t>
                    </m:r>
                  </m:oMath>
                </a14:m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</m:t>
                    </m:r>
                    <m:r>
                      <m:rPr>
                        <m:sty m:val="p"/>
                      </m:rP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thị </a:t>
                </a:r>
                <a:r>
                  <a:rPr lang="nl-NL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8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[0;6]</m:t>
                    </m:r>
                  </m:oMath>
                </a14:m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</a:t>
                </a: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nl-NL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552170-3637-77C0-C116-0A72CB0EC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4726712"/>
                <a:ext cx="17297400" cy="4161780"/>
              </a:xfrm>
              <a:prstGeom prst="rect">
                <a:avLst/>
              </a:prstGeom>
              <a:blipFill>
                <a:blip r:embed="rId6"/>
                <a:stretch>
                  <a:fillRect l="-1163" r="-775" b="-4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967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225814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43)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4166556" y="2225814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Hình ảnh 1" descr="Ảnh có chứa hàng, biểu đồ, Sơ đồ&#10;&#10;Mô tả được tạo tự động">
            <a:extLst>
              <a:ext uri="{FF2B5EF4-FFF2-40B4-BE49-F238E27FC236}">
                <a16:creationId xmlns:a16="http://schemas.microsoft.com/office/drawing/2014/main" id="{9B7D79B2-3F10-C27A-4193-A152AEEDE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4694" y="3944752"/>
            <a:ext cx="5943599" cy="2397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E33291-1388-35C3-2500-9231A6D3C501}"/>
                  </a:ext>
                </a:extLst>
              </p:cNvPr>
              <p:cNvSpPr txBox="1"/>
              <p:nvPr/>
            </p:nvSpPr>
            <p:spPr>
              <a:xfrm>
                <a:off x="457199" y="8081368"/>
                <a:ext cx="17373600" cy="1738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có thể hạ thuỷ tàu sau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giờ tính từ lúc thuỷ triều lên 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thuọc </a:t>
                </a:r>
                <a14:m>
                  <m:oMath xmlns:m="http://schemas.openxmlformats.org/officeDocument/2006/math">
                    <m: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[0;4,19]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[8,38;12]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(giờ).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E33291-1388-35C3-2500-9231A6D3C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8081368"/>
                <a:ext cx="17373600" cy="1738296"/>
              </a:xfrm>
              <a:prstGeom prst="rect">
                <a:avLst/>
              </a:prstGeom>
              <a:blipFill>
                <a:blip r:embed="rId5"/>
                <a:stretch>
                  <a:fillRect l="-1158" b="-1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F899B3-FCCB-8E05-81A8-5B72B5D0D3DE}"/>
                  </a:ext>
                </a:extLst>
              </p:cNvPr>
              <p:cNvSpPr txBox="1"/>
              <p:nvPr/>
            </p:nvSpPr>
            <p:spPr>
              <a:xfrm>
                <a:off x="453188" y="3386449"/>
                <a:ext cx="11049000" cy="4743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Dựa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thị, ta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kumimoji="0" lang="en-US" sz="3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3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3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⇔0≤</m:t>
                    </m:r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kumimoji="0" lang="en-US" sz="3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3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kumimoji="0" lang="en-US" sz="3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hoăc</a:t>
                </a: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3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kumimoji="0" lang="en-US" sz="3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3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≤6</m:t>
                    </m:r>
                  </m:oMath>
                </a14:m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kumimoji="0" lang="pt-BR" sz="3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0" lang="pt-BR" sz="3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kumimoji="0" lang="en-US" sz="3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pt-BR" sz="3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3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kumimoji="0" lang="pt-BR" sz="3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pt-BR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hoăc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pt-BR" sz="3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kumimoji="0" lang="en-US" sz="3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kumimoji="0" lang="pt-BR" sz="3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pt-BR" sz="3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0" lang="pt-BR" sz="3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≤12⇔0≤</m:t>
                    </m:r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0" lang="pt-BR" sz="3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≤4,19</m:t>
                    </m:r>
                  </m:oMath>
                </a14:m>
                <a:r>
                  <a:rPr kumimoji="0" lang="pt-BR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kumimoji="0" lang="pt-BR" sz="3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8,38≤</m:t>
                    </m:r>
                    <m:r>
                      <a:rPr kumimoji="0" lang="en-US" sz="3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0" lang="pt-BR" sz="3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≤12</m:t>
                    </m:r>
                  </m:oMath>
                </a14:m>
                <a:r>
                  <a:rPr kumimoji="0" lang="pt-BR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38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F899B3-FCCB-8E05-81A8-5B72B5D0D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8" y="3386449"/>
                <a:ext cx="11049000" cy="4743093"/>
              </a:xfrm>
              <a:prstGeom prst="rect">
                <a:avLst/>
              </a:prstGeom>
              <a:blipFill>
                <a:blip r:embed="rId6"/>
                <a:stretch>
                  <a:fillRect l="-1820" r="-1875" b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514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-2667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517684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20322" y="3320800"/>
                <a:ext cx="16078200" cy="5604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4500" dirty="0">
                    <a:solidFill>
                      <a:srgbClr val="000000"/>
                    </a:solidFill>
                  </a:rPr>
                  <a:t>Cho vận tốc </a:t>
                </a:r>
                <a14:m>
                  <m:oMath xmlns:m="http://schemas.openxmlformats.org/officeDocument/2006/math">
                    <m:r>
                      <a:rPr lang="vi-VN" sz="45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vi-VN" sz="45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500" dirty="0">
                    <a:solidFill>
                      <a:srgbClr val="000000"/>
                    </a:solidFill>
                  </a:rPr>
                  <a:t>(</a:t>
                </a:r>
                <a:r>
                  <a:rPr lang="vi-VN" sz="4500" dirty="0" err="1">
                    <a:solidFill>
                      <a:srgbClr val="000000"/>
                    </a:solidFill>
                  </a:rPr>
                  <a:t>cm</a:t>
                </a:r>
                <a:r>
                  <a:rPr lang="vi-VN" sz="4500" dirty="0">
                    <a:solidFill>
                      <a:srgbClr val="000000"/>
                    </a:solidFill>
                  </a:rPr>
                  <a:t>/s) của một con lắc đơn theo thời gian t (giây) được cho bởi công thức </a:t>
                </a:r>
                <a14:m>
                  <m:oMath xmlns:m="http://schemas.openxmlformats.org/officeDocument/2006/math">
                    <m:r>
                      <a:rPr lang="vi-VN" sz="45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vi-VN" sz="45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−3</m:t>
                    </m:r>
                    <m:r>
                      <m:rPr>
                        <m:sty m:val="p"/>
                      </m:rPr>
                      <a:rPr lang="vi-VN" sz="45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vi-VN" sz="45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⁡(1,5</m:t>
                    </m:r>
                    <m:r>
                      <a:rPr lang="vi-VN" sz="45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45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5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45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sz="45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sz="45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4500" dirty="0">
                  <a:solidFill>
                    <a:srgbClr val="00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lắc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đạt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lắc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1,5 cm/s.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322" y="3320800"/>
                <a:ext cx="16078200" cy="5604611"/>
              </a:xfrm>
              <a:prstGeom prst="rect">
                <a:avLst/>
              </a:prstGeom>
              <a:blipFill>
                <a:blip r:embed="rId8"/>
                <a:stretch>
                  <a:fillRect l="-1592" r="-1554"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53622" y="2385170"/>
            <a:ext cx="656461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</a:rPr>
              <a:t> 13 (SGK – </a:t>
            </a: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</a:rPr>
              <a:t> 43)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06238">
            <a:off x="16729521" y="8224560"/>
            <a:ext cx="1054106" cy="15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2109441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83DC71-FA68-01D1-804F-E31B8C047A6A}"/>
                  </a:ext>
                </a:extLst>
              </p:cNvPr>
              <p:cNvSpPr txBox="1"/>
              <p:nvPr/>
            </p:nvSpPr>
            <p:spPr>
              <a:xfrm>
                <a:off x="1471960" y="1489087"/>
                <a:ext cx="16154400" cy="848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Vận tốc của con lắc đạt giá trị lớn nhất là </a:t>
                </a:r>
                <a14:m>
                  <m:oMath xmlns:m="http://schemas.openxmlformats.org/officeDocument/2006/math"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pt-BR" sz="45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1,5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t-BR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BR" sz="45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 phương trình này ta dược </a:t>
                </a:r>
                <a14:m>
                  <m:oMath xmlns:m="http://schemas.openxmlformats.org/officeDocument/2006/math"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vào các thời điểm </a:t>
                </a:r>
                <a14:m>
                  <m:oMath xmlns:m="http://schemas.openxmlformats.org/officeDocument/2006/math"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4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vận tốc của con lắc đạt giá trị lớn nhất.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83DC71-FA68-01D1-804F-E31B8C047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60" y="1489087"/>
                <a:ext cx="16154400" cy="8486939"/>
              </a:xfrm>
              <a:prstGeom prst="rect">
                <a:avLst/>
              </a:prstGeom>
              <a:blipFill>
                <a:blip r:embed="rId8"/>
                <a:stretch>
                  <a:fillRect l="-1585" r="-415" b="-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Callout 19">
            <a:extLst>
              <a:ext uri="{FF2B5EF4-FFF2-40B4-BE49-F238E27FC236}">
                <a16:creationId xmlns:a16="http://schemas.microsoft.com/office/drawing/2014/main" id="{5ABA7120-E51B-503C-9FF7-BA99CC9CDAC7}"/>
              </a:ext>
            </a:extLst>
          </p:cNvPr>
          <p:cNvSpPr/>
          <p:nvPr/>
        </p:nvSpPr>
        <p:spPr>
          <a:xfrm>
            <a:off x="8302478" y="66008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256388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302478" y="66008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FCE425-515A-7F92-26FC-7434E3C5420D}"/>
                  </a:ext>
                </a:extLst>
              </p:cNvPr>
              <p:cNvSpPr txBox="1"/>
              <p:nvPr/>
            </p:nvSpPr>
            <p:spPr>
              <a:xfrm>
                <a:off x="1219200" y="1323338"/>
                <a:ext cx="16383000" cy="8736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=1,5⇔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1,5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2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=1,5⇔</m:t>
                    </m:r>
                    <m:r>
                      <m:rPr>
                        <m:sty m:val="p"/>
                      </m:rP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1,5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2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⇔1,5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họ̆c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 </a:t>
                </a: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lắc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m:rPr>
                        <m:nor/>
                      </m:rPr>
                      <a:rPr lang="en-US" sz="4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FCE425-515A-7F92-26FC-7434E3C54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323338"/>
                <a:ext cx="16383000" cy="8736751"/>
              </a:xfrm>
              <a:prstGeom prst="rect">
                <a:avLst/>
              </a:prstGeom>
              <a:blipFill>
                <a:blip r:embed="rId8"/>
                <a:stretch>
                  <a:fillRect l="-1414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110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081" y="1543297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43)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828769" y="225765"/>
            <a:ext cx="4630462" cy="10827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Merriweather"/>
              </a:rPr>
              <a:t>VẬN DỤNG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F27A53-31E2-5F0A-1230-6CD64A8A7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420" y="6508364"/>
            <a:ext cx="2955003" cy="3086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94D0BE-D23C-0D77-76E0-B1DF76096F11}"/>
                  </a:ext>
                </a:extLst>
              </p:cNvPr>
              <p:cNvSpPr txBox="1"/>
              <p:nvPr/>
            </p:nvSpPr>
            <p:spPr>
              <a:xfrm>
                <a:off x="572080" y="6706636"/>
                <a:ext cx="13829719" cy="3389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a) Viết hàm số biểu diễn tọa độ của điểm </a:t>
                </a:r>
                <a14:m>
                  <m:oMath xmlns:m="http://schemas.openxmlformats.org/officeDocument/2006/math">
                    <m:r>
                      <a:rPr lang="vi-VN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 trên trục </a:t>
                </a:r>
                <a14:m>
                  <m:oMath xmlns:m="http://schemas.openxmlformats.org/officeDocument/2006/math">
                    <m:r>
                      <a:rPr lang="vi-VN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𝐵𝑥</m:t>
                    </m:r>
                  </m:oMath>
                </a14:m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 theo </a:t>
                </a:r>
                <a14:m>
                  <m:oMath xmlns:m="http://schemas.openxmlformats.org/officeDocument/2006/math">
                    <m:r>
                      <a:rPr lang="vi-VN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b) Dựa vào đồ thị của hàm số tang, hãy xác định các thời điểm mà tại đó bóng cây phủ qua vị trí tường rào </a:t>
                </a:r>
                <a14:m>
                  <m:oMath xmlns:m="http://schemas.openxmlformats.org/officeDocument/2006/math">
                    <m:r>
                      <a:rPr lang="vi-VN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 biết </a:t>
                </a:r>
                <a14:m>
                  <m:oMath xmlns:m="http://schemas.openxmlformats.org/officeDocument/2006/math">
                    <m:r>
                      <a:rPr lang="vi-VN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 nằm trên trục </a:t>
                </a:r>
                <a14:m>
                  <m:oMath xmlns:m="http://schemas.openxmlformats.org/officeDocument/2006/math">
                    <m:r>
                      <a:rPr lang="vi-VN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𝐵𝑥</m:t>
                    </m:r>
                  </m:oMath>
                </a14:m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 với tọa độ </a:t>
                </a:r>
                <a14:m>
                  <m:oMath xmlns:m="http://schemas.openxmlformats.org/officeDocument/2006/math">
                    <m:r>
                      <a:rPr lang="vi-VN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b="0" i="1" baseline="-25000" dirty="0" err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𝑁</m:t>
                    </m:r>
                    <m:r>
                      <a:rPr lang="vi-VN" sz="36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 = – 4 </m:t>
                    </m:r>
                  </m:oMath>
                </a14:m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(m). Làm tròn kết quả đến hàng phần mười.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94D0BE-D23C-0D77-76E0-B1DF76096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80" y="6706636"/>
                <a:ext cx="13829719" cy="3389839"/>
              </a:xfrm>
              <a:prstGeom prst="rect">
                <a:avLst/>
              </a:prstGeom>
              <a:blipFill>
                <a:blip r:embed="rId5"/>
                <a:stretch>
                  <a:fillRect l="-1367" r="-2293" b="-5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953F65-ABD2-02FC-6830-CB33A18C8D97}"/>
                  </a:ext>
                </a:extLst>
              </p:cNvPr>
              <p:cNvSpPr txBox="1"/>
              <p:nvPr/>
            </p:nvSpPr>
            <p:spPr>
              <a:xfrm>
                <a:off x="552028" y="1346029"/>
                <a:ext cx="17163891" cy="5473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chemeClr val="bg1"/>
                    </a:solidFill>
                    <a:effectLst/>
                  </a:rPr>
                  <a:t>						   </a:t>
                </a:r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Trong Hình 1, cây xanh </a:t>
                </a:r>
                <a14:m>
                  <m:oMath xmlns:m="http://schemas.openxmlformats.org/officeDocument/2006/math">
                    <m:r>
                      <a:rPr lang="vi-VN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 nằm ở trên đường xích đạo được trồng vuông góc với mặt đất và có chiều cao 5m. Bóng của cây là BE. Vào </a:t>
                </a:r>
                <a:r>
                  <a:rPr lang="vi-VN" sz="3600" b="0" i="0" dirty="0" err="1">
                    <a:solidFill>
                      <a:schemeClr val="bg1"/>
                    </a:solidFill>
                    <a:effectLst/>
                  </a:rPr>
                  <a:t>nghày</a:t>
                </a:r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 xuân phân và hạ phân, điểm </a:t>
                </a:r>
                <a14:m>
                  <m:oMath xmlns:m="http://schemas.openxmlformats.org/officeDocument/2006/math">
                    <m:r>
                      <a:rPr lang="vi-VN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 di chuyển trên đường thẳng </a:t>
                </a:r>
                <a14:m>
                  <m:oMath xmlns:m="http://schemas.openxmlformats.org/officeDocument/2006/math">
                    <m:r>
                      <a:rPr lang="vi-VN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𝐵𝑥</m:t>
                    </m:r>
                  </m:oMath>
                </a14:m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. Góc thiên đỉnh </a:t>
                </a:r>
                <a14:m>
                  <m:oMath xmlns:m="http://schemas.openxmlformats.org/officeDocument/2006/math">
                    <m:r>
                      <a:rPr lang="el-GR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𝜃</m:t>
                    </m:r>
                    <m:r>
                      <a:rPr lang="vi-VN" sz="3600" b="0" i="1" baseline="-25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sz="36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 = (</m:t>
                    </m:r>
                    <m:r>
                      <a:rPr lang="vi-VN" sz="36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36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36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vi-VN" sz="36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phụ thuộc vào vị trí của Mặt Trời và thay đổi theo thời gian trong ngày theo công thức </a:t>
                </a:r>
                <a14:m>
                  <m:oMath xmlns:m="http://schemas.openxmlformats.org/officeDocument/2006/math">
                    <m:r>
                      <a:rPr lang="el-GR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𝜃</m:t>
                    </m:r>
                    <m:r>
                      <a:rPr lang="vi-VN" sz="3600" b="0" i="1" baseline="-25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sz="36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36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36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) =</m:t>
                    </m:r>
                    <m:f>
                      <m:fPr>
                        <m:ctrlPr>
                          <a:rPr lang="en-US" sz="36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3600" b="0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sz="3600" b="0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l-GR" sz="36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36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36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−12) </m:t>
                    </m:r>
                  </m:oMath>
                </a14:m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với t là thời gian trong ngày (theo đơn vị giờ, </a:t>
                </a:r>
                <a14:m>
                  <m:oMath xmlns:m="http://schemas.openxmlformats.org/officeDocument/2006/math">
                    <m:r>
                      <a:rPr lang="vi-VN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6 &lt; </m:t>
                    </m:r>
                    <m:r>
                      <a:rPr lang="vi-VN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3600" b="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 &lt; 18</m:t>
                    </m:r>
                  </m:oMath>
                </a14:m>
                <a:r>
                  <a:rPr lang="vi-VN" sz="3600" b="0" i="0" dirty="0">
                    <a:solidFill>
                      <a:schemeClr val="bg1"/>
                    </a:solidFill>
                    <a:effectLst/>
                  </a:rPr>
                  <a:t>) .</a:t>
                </a:r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953F65-ABD2-02FC-6830-CB33A18C8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28" y="1346029"/>
                <a:ext cx="17163891" cy="5473871"/>
              </a:xfrm>
              <a:prstGeom prst="rect">
                <a:avLst/>
              </a:prstGeom>
              <a:blipFill>
                <a:blip r:embed="rId6"/>
                <a:stretch>
                  <a:fillRect l="-1101" r="-1741" b="-3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225814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43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Merriweather"/>
              </a:rPr>
              <a:t>VẬN DỤNG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5008077" y="276236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AFE6F-8DEA-6B64-D519-A511B7A51328}"/>
                  </a:ext>
                </a:extLst>
              </p:cNvPr>
              <p:cNvSpPr txBox="1"/>
              <p:nvPr/>
            </p:nvSpPr>
            <p:spPr>
              <a:xfrm>
                <a:off x="1144122" y="3111732"/>
                <a:ext cx="16230600" cy="6945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m:rPr>
                        <m:sty m:val="p"/>
                      </m:rP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sSub>
                      <m:sSub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m:rPr>
                        <m:sty m:val="p"/>
                      </m:rP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38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12)</m:t>
                    </m:r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nl-NL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6&lt;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&lt;18</m:t>
                    </m:r>
                  </m:oMath>
                </a14:m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sz="38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sz="38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nl-NL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12)&lt;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sz="38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Bóng</a:t>
                </a:r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phủ</a:t>
                </a:r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:r>
                  <a:rPr lang="nl-NL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trí </a:t>
                </a:r>
                <a:r>
                  <a:rPr lang="nl-NL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rào</a:t>
                </a:r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nl-NL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nl-NL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nl-NL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4⇔5</m:t>
                    </m:r>
                    <m:r>
                      <m:rPr>
                        <m:sty m:val="p"/>
                      </m:rP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38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12)≤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38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 sz="38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38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8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8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12)≤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8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AFE6F-8DEA-6B64-D519-A511B7A51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122" y="3111732"/>
                <a:ext cx="16230600" cy="6945556"/>
              </a:xfrm>
              <a:prstGeom prst="rect">
                <a:avLst/>
              </a:prstGeom>
              <a:blipFill>
                <a:blip r:embed="rId4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440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73152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87400" y="6496204"/>
            <a:ext cx="3527304" cy="3001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90801" y="4453890"/>
                <a:ext cx="12801599" cy="2951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B.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43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D.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43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453890"/>
                <a:ext cx="12801599" cy="2951834"/>
              </a:xfrm>
              <a:prstGeom prst="rect">
                <a:avLst/>
              </a:prstGeom>
              <a:blipFill>
                <a:blip r:embed="rId5"/>
                <a:stretch>
                  <a:fillRect l="-1857" b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73379" y="2019300"/>
                <a:ext cx="15441325" cy="1998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en-US" sz="4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(</a:t>
                </a:r>
                <a:r>
                  <a:rPr lang="en-US" altLang="en-US" sz="4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Sgk</a:t>
                </a:r>
                <a:r>
                  <a:rPr lang="en-US" altLang="en-US" sz="4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tr42) 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en-US" alt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</m:func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unc>
                      <m:func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</m:func>
                  </m:oMath>
                </a14:m>
                <a:endParaRPr lang="en-US" sz="4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79" y="2019300"/>
                <a:ext cx="15441325" cy="1998176"/>
              </a:xfrm>
              <a:prstGeom prst="rect">
                <a:avLst/>
              </a:prstGeom>
              <a:blipFill>
                <a:blip r:embed="rId6"/>
                <a:stretch>
                  <a:fillRect l="-1579" r="-2645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286000" y="48387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08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225814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43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Merriweather"/>
              </a:rPr>
              <a:t>VẬN DỤNG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5008077" y="237009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2847C9-3388-F7B9-9715-3C1D082A2BA8}"/>
                  </a:ext>
                </a:extLst>
              </p:cNvPr>
              <p:cNvSpPr txBox="1"/>
              <p:nvPr/>
            </p:nvSpPr>
            <p:spPr>
              <a:xfrm>
                <a:off x="1050003" y="3086100"/>
                <a:ext cx="15925800" cy="1295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2847C9-3388-F7B9-9715-3C1D082A2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003" y="3086100"/>
                <a:ext cx="15925800" cy="1295739"/>
              </a:xfrm>
              <a:prstGeom prst="rect">
                <a:avLst/>
              </a:prstGeom>
              <a:blipFill>
                <a:blip r:embed="rId4"/>
                <a:stretch>
                  <a:fillRect l="-1263" b="-6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1" descr="Ảnh có chứa hàng, biểu đồ, Sơ đồ&#10;&#10;Mô tả được tạo tự động">
            <a:extLst>
              <a:ext uri="{FF2B5EF4-FFF2-40B4-BE49-F238E27FC236}">
                <a16:creationId xmlns:a16="http://schemas.microsoft.com/office/drawing/2014/main" id="{19033BA1-F1BF-DC3A-BE09-3AF0C5F95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003" y="4534239"/>
            <a:ext cx="4032538" cy="5213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91D1BD-5880-76B6-BC88-ADCE9CCB45FA}"/>
                  </a:ext>
                </a:extLst>
              </p:cNvPr>
              <p:cNvSpPr txBox="1"/>
              <p:nvPr/>
            </p:nvSpPr>
            <p:spPr>
              <a:xfrm>
                <a:off x="5943600" y="4914996"/>
                <a:ext cx="11599197" cy="4451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Dựa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thị, ta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≤−</m:t>
                        </m:r>
                        <m:f>
                          <m:f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⇔</m:t>
                        </m:r>
                        <m:f>
                          <m:f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≤−0,7</m:t>
                        </m:r>
                      </m:e>
                    </m:func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≤−0,7</m:t>
                    </m:r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6;9,3</m:t>
                        </m:r>
                      </m:e>
                    </m:d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khoáng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dến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9,3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( 9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kern="1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rào</a:t>
                </a:r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91D1BD-5880-76B6-BC88-ADCE9CCB4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914996"/>
                <a:ext cx="11599197" cy="4451796"/>
              </a:xfrm>
              <a:prstGeom prst="rect">
                <a:avLst/>
              </a:prstGeom>
              <a:blipFill>
                <a:blip r:embed="rId6"/>
                <a:stretch>
                  <a:fillRect l="-1734" r="-2733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423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49881" y="-793440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4114800" y="139577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rgbClr val="FFFF00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3467100"/>
            <a:ext cx="5388995" cy="4001156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3467100"/>
            <a:ext cx="5636056" cy="4022172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861444" y="3467100"/>
            <a:ext cx="5914537" cy="3980613"/>
            <a:chOff x="7884276" y="4765793"/>
            <a:chExt cx="5914537" cy="3980613"/>
          </a:xfrm>
        </p:grpSpPr>
        <p:sp>
          <p:nvSpPr>
            <p:cNvPr id="28" name="Freeform 5"/>
            <p:cNvSpPr/>
            <p:nvPr/>
          </p:nvSpPr>
          <p:spPr>
            <a:xfrm>
              <a:off x="7884276" y="4765793"/>
              <a:ext cx="5880890" cy="3980613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FBF6F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88287" y="5845389"/>
              <a:ext cx="5910526" cy="1738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</a:t>
              </a:r>
              <a:r>
                <a:rPr lang="en-US" sz="3800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lang="en-US" sz="3800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“</a:t>
              </a:r>
              <a:r>
                <a:rPr lang="vi-VN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1</a:t>
              </a:r>
              <a:r>
                <a:rPr lang="vi-VN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Dãy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số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”</a:t>
              </a:r>
              <a:endParaRPr lang="pt-BR" sz="3800" b="1" kern="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2934" y="6667500"/>
            <a:ext cx="1632613" cy="335051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5F6F8-23A5-BF96-D6FE-59C116F2865D}"/>
              </a:ext>
            </a:extLst>
          </p:cNvPr>
          <p:cNvSpPr txBox="1"/>
          <p:nvPr/>
        </p:nvSpPr>
        <p:spPr>
          <a:xfrm>
            <a:off x="5029200" y="7313825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Tài liệu được chia sẻ bởi Website VnTeach.Com</a:t>
            </a:r>
          </a:p>
          <a:p>
            <a:r>
              <a:rPr lang="en-US">
                <a:solidFill>
                  <a:schemeClr val="bg1"/>
                </a:solidFill>
              </a:rPr>
              <a:t>https://www.vnteach.com</a:t>
            </a:r>
          </a:p>
          <a:p>
            <a:r>
              <a:rPr lang="en-US">
                <a:solidFill>
                  <a:schemeClr val="bg1"/>
                </a:solidFill>
              </a:rPr>
              <a:t>Một sản phẩm của cộng đồng facebook Thư Viện VnTeach.Com</a:t>
            </a:r>
          </a:p>
          <a:p>
            <a:r>
              <a:rPr lang="en-US">
                <a:solidFill>
                  <a:schemeClr val="bg1"/>
                </a:solidFill>
              </a:rPr>
              <a:t>https://www.facebook.com/groups/vnteach/</a:t>
            </a:r>
          </a:p>
          <a:p>
            <a:r>
              <a:rPr lang="en-US">
                <a:solidFill>
                  <a:schemeClr val="bg1"/>
                </a:solidFill>
              </a:rPr>
              <a:t>https://www.facebook.com/groups/thuvienvnteach/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324100"/>
            <a:ext cx="16687800" cy="7391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5296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58630" y="6915751"/>
            <a:ext cx="3804464" cy="32372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2491" y="3104439"/>
            <a:ext cx="15483909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</a:t>
            </a:r>
            <a:r>
              <a:rPr lang="en-US" alt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alt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tr42)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5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11FFFC-0987-A677-F6C7-69F0534CAD67}"/>
                  </a:ext>
                </a:extLst>
              </p:cNvPr>
              <p:cNvSpPr/>
              <p:nvPr/>
            </p:nvSpPr>
            <p:spPr>
              <a:xfrm>
                <a:off x="2120206" y="4093471"/>
                <a:ext cx="12801599" cy="5180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chẵn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300" b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b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300" b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b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300" b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b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b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b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chẵn</a:t>
                </a:r>
                <a:endParaRPr lang="en-US" sz="43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chẵn</a:t>
                </a:r>
                <a:endParaRPr lang="en-US" sz="43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chẵn</a:t>
                </a:r>
                <a:endParaRPr lang="en-US" sz="43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11FFFC-0987-A677-F6C7-69F0534CA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206" y="4093471"/>
                <a:ext cx="12801599" cy="5180714"/>
              </a:xfrm>
              <a:prstGeom prst="rect">
                <a:avLst/>
              </a:prstGeom>
              <a:blipFill>
                <a:blip r:embed="rId5"/>
                <a:stretch>
                  <a:fillRect l="-1905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98D0F87-01CA-2A4A-4FEB-360349746489}"/>
              </a:ext>
            </a:extLst>
          </p:cNvPr>
          <p:cNvSpPr/>
          <p:nvPr/>
        </p:nvSpPr>
        <p:spPr>
          <a:xfrm>
            <a:off x="1828800" y="5739349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1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0010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25600" y="6667500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47800" y="2063362"/>
                <a:ext cx="15392400" cy="2556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(</a:t>
                </a:r>
                <a:r>
                  <a:rPr lang="en-US" altLang="en-US" sz="4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Sgk</a:t>
                </a:r>
                <a:r>
                  <a:rPr lang="en-US" altLang="en-US" sz="4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tr42)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Nghiệm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âm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lớn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nhất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của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phương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trình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lượng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giác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45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45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4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Open Sans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4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Open Sans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en-US" sz="4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Open Sans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là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063362"/>
                <a:ext cx="15392400" cy="2556149"/>
              </a:xfrm>
              <a:prstGeom prst="rect">
                <a:avLst/>
              </a:prstGeom>
              <a:blipFill>
                <a:blip r:embed="rId5"/>
                <a:stretch>
                  <a:fillRect l="-1663" r="-1822" b="-4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FD5E71-1D7F-4DC9-B40B-5C2D99A805EC}"/>
                  </a:ext>
                </a:extLst>
              </p:cNvPr>
              <p:cNvSpPr/>
              <p:nvPr/>
            </p:nvSpPr>
            <p:spPr>
              <a:xfrm>
                <a:off x="2743200" y="4743326"/>
                <a:ext cx="12801599" cy="362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B.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3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D.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43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FD5E71-1D7F-4DC9-B40B-5C2D99A80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743326"/>
                <a:ext cx="12801599" cy="3626570"/>
              </a:xfrm>
              <a:prstGeom prst="rect">
                <a:avLst/>
              </a:prstGeom>
              <a:blipFill>
                <a:blip r:embed="rId6"/>
                <a:stretch>
                  <a:fillRect l="-1857" b="-3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8D47831-9BED-D65F-DE99-4BBAB14C4FCC}"/>
              </a:ext>
            </a:extLst>
          </p:cNvPr>
          <p:cNvSpPr/>
          <p:nvPr/>
        </p:nvSpPr>
        <p:spPr>
          <a:xfrm>
            <a:off x="2438400" y="5636795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48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13154" y="2102912"/>
                <a:ext cx="15479446" cy="2556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(</a:t>
                </a: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Sgk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tr42)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45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sz="4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altLang="en-US" sz="4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  <m:r>
                              <a:rPr lang="en-US" altLang="en-US" sz="4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sz="4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54" y="2102912"/>
                <a:ext cx="15479446" cy="2556149"/>
              </a:xfrm>
              <a:prstGeom prst="rect">
                <a:avLst/>
              </a:prstGeom>
              <a:blipFill>
                <a:blip r:embed="rId5"/>
                <a:stretch>
                  <a:fillRect l="-1654" r="-1614" b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B2FF69-563A-6A98-D9EE-EA752A75AD67}"/>
                  </a:ext>
                </a:extLst>
              </p:cNvPr>
              <p:cNvSpPr/>
              <p:nvPr/>
            </p:nvSpPr>
            <p:spPr>
              <a:xfrm>
                <a:off x="3429000" y="5065511"/>
                <a:ext cx="12801599" cy="2533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B.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43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D.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lang="en-US" sz="43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B2FF69-563A-6A98-D9EE-EA752A75A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65511"/>
                <a:ext cx="12801599" cy="2533835"/>
              </a:xfrm>
              <a:prstGeom prst="rect">
                <a:avLst/>
              </a:prstGeom>
              <a:blipFill>
                <a:blip r:embed="rId6"/>
                <a:stretch>
                  <a:fillRect l="-1906" b="-1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383D2816-5B18-089D-C5D6-E85D3EC4C6F8}"/>
              </a:ext>
            </a:extLst>
          </p:cNvPr>
          <p:cNvSpPr/>
          <p:nvPr/>
        </p:nvSpPr>
        <p:spPr>
          <a:xfrm>
            <a:off x="8610600" y="5418028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34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56685" y="7853380"/>
            <a:ext cx="3527304" cy="3001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7678" y="1773493"/>
                <a:ext cx="16036439" cy="5252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en-US" sz="4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(</a:t>
                </a:r>
                <a:r>
                  <a:rPr lang="en-US" altLang="en-US" sz="40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Sgk</a:t>
                </a:r>
                <a:r>
                  <a:rPr lang="en-US" altLang="en-US" sz="4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tr40) </a:t>
                </a:r>
                <a:r>
                  <a:rPr lang="vi-VN" sz="40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Nhiệt độ ngoài trời ở một thành phố vào các thời điểm khác nhau trong ngày có thể được mô phỏng bởi công thức</a:t>
                </a:r>
                <a:endParaRPr lang="en-US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=29+3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−9)</m:t>
                      </m:r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vi-VN" sz="4000" b="0" i="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</a:rPr>
                  <a:t>với h được tính bằng độ C và t là thời gian trong ngày tính bằng giờ. Nhiệt độ thấp nhất trong ngày là bao nhiêu độ C và vào lúc mấy giờ</a:t>
                </a:r>
                <a:endPara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678" y="1773493"/>
                <a:ext cx="16036439" cy="5252976"/>
              </a:xfrm>
              <a:prstGeom prst="rect">
                <a:avLst/>
              </a:prstGeom>
              <a:blipFill>
                <a:blip r:embed="rId5"/>
                <a:stretch>
                  <a:fillRect l="-1330" r="-2204" b="-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B991C8-F28F-B59C-DD67-749FABB4B819}"/>
                  </a:ext>
                </a:extLst>
              </p:cNvPr>
              <p:cNvSpPr/>
              <p:nvPr/>
            </p:nvSpPr>
            <p:spPr>
              <a:xfrm>
                <a:off x="2209800" y="7166403"/>
                <a:ext cx="12801599" cy="2604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e>
                      <m:sup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lúc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15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  <m:sup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lúc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endParaRPr lang="en-US" sz="43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26</m:t>
                        </m:r>
                      </m:e>
                      <m:sup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lúc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		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26</m:t>
                        </m:r>
                      </m:e>
                      <m:sup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lúc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endParaRPr lang="en-US" sz="43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B991C8-F28F-B59C-DD67-749FABB4B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7166403"/>
                <a:ext cx="12801599" cy="2604303"/>
              </a:xfrm>
              <a:prstGeom prst="rect">
                <a:avLst/>
              </a:prstGeom>
              <a:blipFill>
                <a:blip r:embed="rId6"/>
                <a:stretch>
                  <a:fillRect l="-1906" b="-7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83B18812-0175-3234-468A-2162C2614CEB}"/>
              </a:ext>
            </a:extLst>
          </p:cNvPr>
          <p:cNvSpPr/>
          <p:nvPr/>
        </p:nvSpPr>
        <p:spPr>
          <a:xfrm>
            <a:off x="1905000" y="88773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031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1042" y="1583480"/>
            <a:ext cx="163830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57200" y="7758573"/>
            <a:ext cx="2459260" cy="2092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5800" y="457480"/>
            <a:ext cx="9753600" cy="90159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noProof="0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CÔNG THỨC CỘNG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/>
              <p:nvPr/>
            </p:nvSpPr>
            <p:spPr>
              <a:xfrm>
                <a:off x="3962401" y="1943099"/>
                <a:ext cx="9525000" cy="7843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8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38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800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38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  <m:r>
                                    <a:rPr lang="en-US" sz="38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8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sz="38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800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38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38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8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38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800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38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  <m:r>
                                    <a:rPr lang="en-US" sz="38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8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38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sz="38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800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38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1943099"/>
                <a:ext cx="9525000" cy="78435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12527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1042" y="1583480"/>
            <a:ext cx="163830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57200" y="7758573"/>
            <a:ext cx="2459260" cy="2092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5800" y="457480"/>
            <a:ext cx="9753600" cy="90159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noProof="0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CÔNG THỨC </a:t>
            </a:r>
            <a:r>
              <a:rPr lang="nl-NL" sz="4000" b="1" kern="0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GÓC NHÂN ĐÔI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/>
              <p:nvPr/>
            </p:nvSpPr>
            <p:spPr>
              <a:xfrm>
                <a:off x="3044642" y="3152698"/>
                <a:ext cx="12115800" cy="3981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kern="1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=2</m:t>
                          </m:r>
                          <m:func>
                            <m:func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sz="40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000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lit/>
                                    </m:rPr>
                                    <a:rPr lang="en-US" sz="40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40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0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40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−1=1−2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0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0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0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sz="40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642" y="3152698"/>
                <a:ext cx="12115800" cy="39816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2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2629</Words>
  <Application>Microsoft Office PowerPoint</Application>
  <PresentationFormat>Custom</PresentationFormat>
  <Paragraphs>186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Merriweather</vt:lpstr>
      <vt:lpstr>Arial</vt:lpstr>
      <vt:lpstr>Kavoon</vt:lpstr>
      <vt:lpstr>Arial (Body)</vt:lpstr>
      <vt:lpstr>Cambria Math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2023-09-14T13:00:22Z</dcterms:modified>
  <dc:identifier>DAFR4ThywlQ</dc:identifier>
</cp:coreProperties>
</file>