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407" r:id="rId3"/>
    <p:sldId id="439" r:id="rId4"/>
    <p:sldId id="427" r:id="rId5"/>
    <p:sldId id="428" r:id="rId6"/>
    <p:sldId id="443" r:id="rId7"/>
    <p:sldId id="449" r:id="rId8"/>
    <p:sldId id="450" r:id="rId9"/>
    <p:sldId id="445" r:id="rId10"/>
    <p:sldId id="451" r:id="rId11"/>
    <p:sldId id="452" r:id="rId12"/>
    <p:sldId id="453" r:id="rId13"/>
    <p:sldId id="340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5F3F3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6" d="100"/>
          <a:sy n="56" d="100"/>
        </p:scale>
        <p:origin x="456" y="5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92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ay%20bat%20mat%20mung.pptx" TargetMode="External"/><Relationship Id="rId2" Type="http://schemas.openxmlformats.org/officeDocument/2006/relationships/hyperlink" Target="Giai%20nghia%20tu/Hon%20ho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Giai%20nghia%20tu/om%20vai%20ba%20co.ppt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ĐÀN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TIẾNG ĐÀN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74775" y="2286000"/>
            <a:ext cx="16440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8200" t="39584" r="15446" b="33333"/>
          <a:stretch/>
        </p:blipFill>
        <p:spPr>
          <a:xfrm>
            <a:off x="11526837" y="3310895"/>
            <a:ext cx="4231482" cy="232790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768905" y="3615695"/>
            <a:ext cx="13989414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lồng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lồng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 CHÍ MINH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97505" y="5791876"/>
            <a:ext cx="13989414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302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TIẾNG ĐÀN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74775" y="2286000"/>
            <a:ext cx="16440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68905" y="3810000"/>
            <a:ext cx="13989414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dế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nỉ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 PHÚC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03487" y="6553200"/>
            <a:ext cx="13989414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gõ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 HƯƠNG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68905" y="5257800"/>
            <a:ext cx="13989414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89919" y="7925476"/>
            <a:ext cx="13989414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3583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TIẾNG ĐÀN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447800"/>
            <a:ext cx="3429000" cy="749848"/>
            <a:chOff x="1508919" y="1760975"/>
            <a:chExt cx="3120775" cy="1256523"/>
          </a:xfrm>
        </p:grpSpPr>
        <p:sp>
          <p:nvSpPr>
            <p:cNvPr id="34" name="Rectangle 33"/>
            <p:cNvSpPr/>
            <p:nvPr/>
          </p:nvSpPr>
          <p:spPr>
            <a:xfrm>
              <a:off x="1508919" y="1760975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74775" y="2057400"/>
            <a:ext cx="16440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reo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695" t="46974" r="34492" b="21775"/>
          <a:stretch/>
        </p:blipFill>
        <p:spPr>
          <a:xfrm>
            <a:off x="10043319" y="3404754"/>
            <a:ext cx="5181600" cy="345324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450975" y="3124200"/>
            <a:ext cx="16440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khe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HOÀNG MINH CHÍNH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Hộp Văn bản 36">
            <a:extLst>
              <a:ext uri="{FF2B5EF4-FFF2-40B4-BE49-F238E27FC236}">
                <a16:creationId xmlns:a16="http://schemas.microsoft.com/office/drawing/2014/main" xmlns="" id="{6DD714C3-1BA3-4061-A0C6-D0319F3C87CF}"/>
              </a:ext>
            </a:extLst>
          </p:cNvPr>
          <p:cNvSpPr txBox="1"/>
          <p:nvPr/>
        </p:nvSpPr>
        <p:spPr>
          <a:xfrm>
            <a:off x="5014119" y="4800600"/>
            <a:ext cx="20574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32719" y="6019800"/>
            <a:ext cx="16440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b,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Reo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 MINH QUỐC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59971" y="7632342"/>
            <a:ext cx="16440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réo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THIÊN LƯƠNG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Hộp Văn bản 36">
            <a:extLst>
              <a:ext uri="{FF2B5EF4-FFF2-40B4-BE49-F238E27FC236}">
                <a16:creationId xmlns:a16="http://schemas.microsoft.com/office/drawing/2014/main" xmlns="" id="{6DD714C3-1BA3-4061-A0C6-D0319F3C87CF}"/>
              </a:ext>
            </a:extLst>
          </p:cNvPr>
          <p:cNvSpPr txBox="1"/>
          <p:nvPr/>
        </p:nvSpPr>
        <p:spPr>
          <a:xfrm>
            <a:off x="4937919" y="6096000"/>
            <a:ext cx="20574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2" name="Hộp Văn bản 36">
            <a:extLst>
              <a:ext uri="{FF2B5EF4-FFF2-40B4-BE49-F238E27FC236}">
                <a16:creationId xmlns:a16="http://schemas.microsoft.com/office/drawing/2014/main" xmlns="" id="{6DD714C3-1BA3-4061-A0C6-D0319F3C87CF}"/>
              </a:ext>
            </a:extLst>
          </p:cNvPr>
          <p:cNvSpPr txBox="1"/>
          <p:nvPr/>
        </p:nvSpPr>
        <p:spPr>
          <a:xfrm>
            <a:off x="1508919" y="8239780"/>
            <a:ext cx="48006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02057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1171" t="34374" r="16618" b="16667"/>
          <a:stretch/>
        </p:blipFill>
        <p:spPr>
          <a:xfrm>
            <a:off x="2651919" y="152400"/>
            <a:ext cx="11506200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TIẾNG ĐÀN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751892"/>
            <a:ext cx="139662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/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3838" y="5519916"/>
            <a:ext cx="1357868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khẽ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809292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1970433" y="8001000"/>
            <a:ext cx="2205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hlinkClick r:id="rId3" action="ppaction://hlinkpres?slideindex=1&amp;slidetitle="/>
          </p:cNvPr>
          <p:cNvSpPr/>
          <p:nvPr/>
        </p:nvSpPr>
        <p:spPr>
          <a:xfrm>
            <a:off x="3871119" y="8001000"/>
            <a:ext cx="4495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sê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hlinkClick r:id="rId4" action="ppaction://hlinkpres?slideindex=1&amp;slidetitle="/>
          </p:cNvPr>
          <p:cNvSpPr/>
          <p:nvPr/>
        </p:nvSpPr>
        <p:spPr>
          <a:xfrm>
            <a:off x="5395119" y="8001000"/>
            <a:ext cx="3562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chài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7701" y="7239000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00519" y="3222486"/>
            <a:ext cx="1400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 ô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sê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ẻo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ẫm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khẽ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ung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ượi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32" name="Group 31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TIẾNG ĐÀN</a:t>
              </a:r>
            </a:p>
          </p:txBody>
        </p:sp>
      </p:grp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1507225" y="4014927"/>
            <a:ext cx="1356529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smtClean="0">
                <a:solidFill>
                  <a:srgbClr val="0000CC"/>
                </a:solidFill>
              </a:rPr>
              <a:t>   </a:t>
            </a:r>
            <a:r>
              <a:rPr lang="en-US" altLang="en-US" sz="4000" b="1" dirty="0" err="1" smtClean="0">
                <a:solidFill>
                  <a:srgbClr val="0000CC"/>
                </a:solidFill>
              </a:rPr>
              <a:t>Khi</a:t>
            </a:r>
            <a:r>
              <a:rPr lang="en-US" altLang="en-US" sz="40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</a:rPr>
              <a:t>ắc</a:t>
            </a:r>
            <a:r>
              <a:rPr lang="en-US" altLang="en-US" sz="40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sê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vừa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khẽ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chạm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vào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những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sợi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dây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đàn</a:t>
            </a:r>
            <a:r>
              <a:rPr lang="en-US" altLang="en-US" sz="4000" b="1" dirty="0">
                <a:solidFill>
                  <a:srgbClr val="0000CC"/>
                </a:solidFill>
              </a:rPr>
              <a:t>  </a:t>
            </a:r>
            <a:r>
              <a:rPr lang="en-US" altLang="en-US" sz="4000" b="1" dirty="0" err="1">
                <a:solidFill>
                  <a:srgbClr val="0000CC"/>
                </a:solidFill>
              </a:rPr>
              <a:t>thì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như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có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phép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lạ</a:t>
            </a:r>
            <a:r>
              <a:rPr lang="en-US" altLang="en-US" sz="4000" b="1" dirty="0">
                <a:solidFill>
                  <a:srgbClr val="0000CC"/>
                </a:solidFill>
              </a:rPr>
              <a:t>,  </a:t>
            </a:r>
            <a:r>
              <a:rPr lang="en-US" altLang="en-US" sz="4000" b="1" dirty="0" err="1">
                <a:solidFill>
                  <a:srgbClr val="0000CC"/>
                </a:solidFill>
              </a:rPr>
              <a:t>những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âm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thanh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trong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trẻo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vút</a:t>
            </a:r>
            <a:r>
              <a:rPr lang="en-US" altLang="en-US" sz="4000" b="1" dirty="0">
                <a:solidFill>
                  <a:srgbClr val="0000CC"/>
                </a:solidFill>
              </a:rPr>
              <a:t> bay </a:t>
            </a:r>
            <a:r>
              <a:rPr lang="en-US" altLang="en-US" sz="4000" b="1" dirty="0" err="1">
                <a:solidFill>
                  <a:srgbClr val="0000CC"/>
                </a:solidFill>
              </a:rPr>
              <a:t>lên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giữa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yên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lặng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của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gian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phòng</a:t>
            </a:r>
            <a:r>
              <a:rPr lang="en-US" altLang="en-US" sz="4000" b="1" dirty="0">
                <a:solidFill>
                  <a:srgbClr val="0000CC"/>
                </a:solidFill>
              </a:rPr>
              <a:t>.   </a:t>
            </a:r>
            <a:r>
              <a:rPr lang="en-US" altLang="en-US" sz="4000" b="1" dirty="0" err="1">
                <a:solidFill>
                  <a:srgbClr val="0000CC"/>
                </a:solidFill>
              </a:rPr>
              <a:t>Vầng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trán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cô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bé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hơi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tái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đi</a:t>
            </a:r>
            <a:r>
              <a:rPr lang="en-US" altLang="en-US" sz="4000" b="1" dirty="0">
                <a:solidFill>
                  <a:srgbClr val="0000CC"/>
                </a:solidFill>
              </a:rPr>
              <a:t>  </a:t>
            </a:r>
            <a:r>
              <a:rPr lang="en-US" altLang="en-US" sz="4000" b="1" dirty="0" err="1">
                <a:solidFill>
                  <a:srgbClr val="0000CC"/>
                </a:solidFill>
              </a:rPr>
              <a:t>nhưng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gò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má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ửng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hồng</a:t>
            </a:r>
            <a:r>
              <a:rPr lang="en-US" altLang="en-US" sz="4000" b="1" dirty="0">
                <a:solidFill>
                  <a:srgbClr val="0000CC"/>
                </a:solidFill>
              </a:rPr>
              <a:t>,  </a:t>
            </a:r>
            <a:r>
              <a:rPr lang="en-US" altLang="en-US" sz="4000" b="1" dirty="0" err="1">
                <a:solidFill>
                  <a:srgbClr val="0000CC"/>
                </a:solidFill>
              </a:rPr>
              <a:t>đôi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mắt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sẫm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màu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</a:rPr>
              <a:t>,  </a:t>
            </a:r>
            <a:r>
              <a:rPr lang="en-US" altLang="en-US" sz="4000" b="1" dirty="0" err="1">
                <a:solidFill>
                  <a:srgbClr val="0000CC"/>
                </a:solidFill>
              </a:rPr>
              <a:t>làn</a:t>
            </a:r>
            <a:r>
              <a:rPr lang="en-US" altLang="en-US" sz="4000" b="1" dirty="0">
                <a:solidFill>
                  <a:srgbClr val="0000CC"/>
                </a:solidFill>
              </a:rPr>
              <a:t> mi </a:t>
            </a:r>
            <a:r>
              <a:rPr lang="en-US" altLang="en-US" sz="4000" b="1" dirty="0" err="1">
                <a:solidFill>
                  <a:srgbClr val="0000CC"/>
                </a:solidFill>
              </a:rPr>
              <a:t>rậm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cong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dài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khẽ</a:t>
            </a:r>
            <a:r>
              <a:rPr lang="en-US" altLang="en-US" sz="4000" b="1" dirty="0">
                <a:solidFill>
                  <a:srgbClr val="0000CC"/>
                </a:solidFill>
              </a:rPr>
              <a:t> rung </a:t>
            </a:r>
            <a:r>
              <a:rPr lang="en-US" altLang="en-US" sz="4000" b="1" dirty="0" err="1">
                <a:solidFill>
                  <a:srgbClr val="0000CC"/>
                </a:solidFill>
              </a:rPr>
              <a:t>động</a:t>
            </a:r>
            <a:r>
              <a:rPr lang="en-US" altLang="en-US" sz="40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H="1">
            <a:off x="12405519" y="42291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 flipH="1">
            <a:off x="3413919" y="48387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 flipH="1">
            <a:off x="12064207" y="54483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0"/>
          <p:cNvSpPr>
            <a:spLocks noChangeShapeType="1"/>
          </p:cNvSpPr>
          <p:nvPr/>
        </p:nvSpPr>
        <p:spPr bwMode="auto">
          <a:xfrm flipH="1">
            <a:off x="6157119" y="54483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30"/>
          <p:cNvSpPr>
            <a:spLocks noChangeShapeType="1"/>
          </p:cNvSpPr>
          <p:nvPr/>
        </p:nvSpPr>
        <p:spPr bwMode="auto">
          <a:xfrm flipH="1">
            <a:off x="6233319" y="54864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30"/>
          <p:cNvSpPr>
            <a:spLocks noChangeShapeType="1"/>
          </p:cNvSpPr>
          <p:nvPr/>
        </p:nvSpPr>
        <p:spPr bwMode="auto">
          <a:xfrm flipH="1">
            <a:off x="4633119" y="60960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 flipH="1">
            <a:off x="9738519" y="60579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30"/>
          <p:cNvSpPr>
            <a:spLocks noChangeShapeType="1"/>
          </p:cNvSpPr>
          <p:nvPr/>
        </p:nvSpPr>
        <p:spPr bwMode="auto">
          <a:xfrm flipH="1">
            <a:off x="4901407" y="66675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30"/>
          <p:cNvSpPr>
            <a:spLocks noChangeShapeType="1"/>
          </p:cNvSpPr>
          <p:nvPr/>
        </p:nvSpPr>
        <p:spPr bwMode="auto">
          <a:xfrm flipH="1">
            <a:off x="5014119" y="67056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7" grpId="0"/>
      <p:bldP spid="28" grpId="0"/>
      <p:bldP spid="30" grpId="0"/>
      <p:bldP spid="24" grpId="0"/>
      <p:bldP spid="25" grpId="0" animBg="1"/>
      <p:bldP spid="26" grpId="0" animBg="1"/>
      <p:bldP spid="29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842919" y="2916197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600200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752600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743701" y="2743200"/>
            <a:ext cx="9090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42918" y="4044561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TIẾNG ĐÀN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640712" y="2209800"/>
            <a:ext cx="54402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 ô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sê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ẻo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ẫm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ung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37"/>
          <p:cNvSpPr>
            <a:spLocks noChangeArrowheads="1"/>
          </p:cNvSpPr>
          <p:nvPr/>
        </p:nvSpPr>
        <p:spPr bwMode="auto">
          <a:xfrm>
            <a:off x="158644" y="3733800"/>
            <a:ext cx="6531875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smtClean="0">
                <a:solidFill>
                  <a:srgbClr val="0000CC"/>
                </a:solidFill>
              </a:rPr>
              <a:t>  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Khi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ắc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sê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vừa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khẽ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chạm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vào</a:t>
            </a:r>
            <a:endParaRPr lang="en-US" altLang="en-US" sz="3600" b="1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những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sợi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dây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đàn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thì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như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có</a:t>
            </a:r>
            <a:endParaRPr lang="en-US" altLang="en-US" sz="3600" b="1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3600" b="1" dirty="0" err="1" smtClean="0">
                <a:solidFill>
                  <a:srgbClr val="0000CC"/>
                </a:solidFill>
              </a:rPr>
              <a:t>phép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lạ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,   </a:t>
            </a:r>
            <a:r>
              <a:rPr lang="en-US" altLang="en-US" sz="3600" b="1" dirty="0" err="1">
                <a:solidFill>
                  <a:srgbClr val="0000CC"/>
                </a:solidFill>
              </a:rPr>
              <a:t>những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âm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thanh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trong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trẻo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vút</a:t>
            </a:r>
            <a:r>
              <a:rPr lang="en-US" altLang="en-US" sz="3600" b="1" dirty="0">
                <a:solidFill>
                  <a:srgbClr val="0000CC"/>
                </a:solidFill>
              </a:rPr>
              <a:t> bay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lên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 </a:t>
            </a:r>
            <a:r>
              <a:rPr lang="en-US" altLang="en-US" sz="3600" b="1" dirty="0" err="1">
                <a:solidFill>
                  <a:srgbClr val="0000CC"/>
                </a:solidFill>
              </a:rPr>
              <a:t>giữa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yên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lặng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của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gian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phòng</a:t>
            </a:r>
            <a:r>
              <a:rPr lang="en-US" altLang="en-US" sz="3600" b="1" dirty="0">
                <a:solidFill>
                  <a:srgbClr val="0000CC"/>
                </a:solidFill>
              </a:rPr>
              <a:t>.  </a:t>
            </a:r>
            <a:endParaRPr lang="en-US" altLang="en-US" sz="3600" b="1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3600" b="1" dirty="0" smtClean="0">
                <a:solidFill>
                  <a:srgbClr val="0000CC"/>
                </a:solidFill>
              </a:rPr>
              <a:t>    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Vầng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trán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cô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hơi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tái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đi</a:t>
            </a:r>
            <a:r>
              <a:rPr lang="en-US" altLang="en-US" sz="3600" b="1" dirty="0">
                <a:solidFill>
                  <a:srgbClr val="0000CC"/>
                </a:solidFill>
              </a:rPr>
              <a:t>  </a:t>
            </a:r>
            <a:endParaRPr lang="en-US" altLang="en-US" sz="3600" b="1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3600" b="1" dirty="0" err="1" smtClean="0">
                <a:solidFill>
                  <a:srgbClr val="0000CC"/>
                </a:solidFill>
              </a:rPr>
              <a:t>nhưng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gò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má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ửng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hồng</a:t>
            </a:r>
            <a:r>
              <a:rPr lang="en-US" altLang="en-US" sz="3600" b="1" dirty="0">
                <a:solidFill>
                  <a:srgbClr val="0000CC"/>
                </a:solidFill>
              </a:rPr>
              <a:t>, 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đôi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mắt</a:t>
            </a:r>
            <a:endParaRPr lang="en-US" altLang="en-US" sz="3600" b="1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sẫm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màu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hơn</a:t>
            </a:r>
            <a:r>
              <a:rPr lang="en-US" altLang="en-US" sz="3600" b="1" dirty="0">
                <a:solidFill>
                  <a:srgbClr val="0000CC"/>
                </a:solidFill>
              </a:rPr>
              <a:t>,  </a:t>
            </a:r>
            <a:r>
              <a:rPr lang="en-US" altLang="en-US" sz="3600" b="1" dirty="0" err="1">
                <a:solidFill>
                  <a:srgbClr val="0000CC"/>
                </a:solidFill>
              </a:rPr>
              <a:t>làn</a:t>
            </a:r>
            <a:r>
              <a:rPr lang="en-US" altLang="en-US" sz="3600" b="1" dirty="0">
                <a:solidFill>
                  <a:srgbClr val="0000CC"/>
                </a:solidFill>
              </a:rPr>
              <a:t> mi </a:t>
            </a:r>
            <a:r>
              <a:rPr lang="en-US" altLang="en-US" sz="3600" b="1" dirty="0" err="1">
                <a:solidFill>
                  <a:srgbClr val="0000CC"/>
                </a:solidFill>
              </a:rPr>
              <a:t>rậm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cong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dài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khẽ</a:t>
            </a:r>
            <a:r>
              <a:rPr lang="en-US" altLang="en-US" sz="3600" b="1" dirty="0">
                <a:solidFill>
                  <a:srgbClr val="0000CC"/>
                </a:solidFill>
              </a:rPr>
              <a:t> rung </a:t>
            </a:r>
            <a:r>
              <a:rPr lang="en-US" altLang="en-US" sz="3600" b="1" dirty="0" err="1">
                <a:solidFill>
                  <a:srgbClr val="0000CC"/>
                </a:solidFill>
              </a:rPr>
              <a:t>động</a:t>
            </a:r>
            <a:r>
              <a:rPr lang="en-US" altLang="en-US" sz="36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 flipH="1">
            <a:off x="3987007" y="44958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30"/>
          <p:cNvSpPr>
            <a:spLocks noChangeShapeType="1"/>
          </p:cNvSpPr>
          <p:nvPr/>
        </p:nvSpPr>
        <p:spPr bwMode="auto">
          <a:xfrm flipH="1">
            <a:off x="1929607" y="50292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H="1">
            <a:off x="3377407" y="61722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 flipH="1">
            <a:off x="3307565" y="61722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H="1">
            <a:off x="5928519" y="67056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 flipH="1">
            <a:off x="4937919" y="72390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 flipH="1">
            <a:off x="3185319" y="78105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 flipH="1">
            <a:off x="3981616" y="84201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0"/>
          <p:cNvSpPr>
            <a:spLocks noChangeShapeType="1"/>
          </p:cNvSpPr>
          <p:nvPr/>
        </p:nvSpPr>
        <p:spPr bwMode="auto">
          <a:xfrm flipH="1">
            <a:off x="4063207" y="8409175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896101" y="5352871"/>
            <a:ext cx="9090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842919" y="7029271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sẫm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endParaRPr 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39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690519" y="27432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600200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752600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743701" y="2914471"/>
            <a:ext cx="9090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90519" y="4203680"/>
            <a:ext cx="102108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TIẾNG ĐÀN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37318" y="2209800"/>
            <a:ext cx="54402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 ô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sê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ẻo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ẫm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ung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37"/>
          <p:cNvSpPr>
            <a:spLocks noChangeArrowheads="1"/>
          </p:cNvSpPr>
          <p:nvPr/>
        </p:nvSpPr>
        <p:spPr bwMode="auto">
          <a:xfrm>
            <a:off x="158644" y="3733800"/>
            <a:ext cx="6531875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smtClean="0">
                <a:solidFill>
                  <a:srgbClr val="0000CC"/>
                </a:solidFill>
              </a:rPr>
              <a:t>  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Khi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ắc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sê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vừa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khẽ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chạm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vào</a:t>
            </a:r>
            <a:endParaRPr lang="en-US" altLang="en-US" sz="3600" b="1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những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sợi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dây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đàn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thì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như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có</a:t>
            </a:r>
            <a:endParaRPr lang="en-US" altLang="en-US" sz="3600" b="1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3600" b="1" dirty="0" err="1" smtClean="0">
                <a:solidFill>
                  <a:srgbClr val="0000CC"/>
                </a:solidFill>
              </a:rPr>
              <a:t>phép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lạ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,   </a:t>
            </a:r>
            <a:r>
              <a:rPr lang="en-US" altLang="en-US" sz="3600" b="1" dirty="0" err="1">
                <a:solidFill>
                  <a:srgbClr val="0000CC"/>
                </a:solidFill>
              </a:rPr>
              <a:t>những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âm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thanh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trong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trẻo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vút</a:t>
            </a:r>
            <a:r>
              <a:rPr lang="en-US" altLang="en-US" sz="3600" b="1" dirty="0">
                <a:solidFill>
                  <a:srgbClr val="0000CC"/>
                </a:solidFill>
              </a:rPr>
              <a:t> bay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lên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 </a:t>
            </a:r>
            <a:r>
              <a:rPr lang="en-US" altLang="en-US" sz="3600" b="1" dirty="0" err="1">
                <a:solidFill>
                  <a:srgbClr val="0000CC"/>
                </a:solidFill>
              </a:rPr>
              <a:t>giữa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yên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lặng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của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gian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phòng</a:t>
            </a:r>
            <a:r>
              <a:rPr lang="en-US" altLang="en-US" sz="3600" b="1" dirty="0">
                <a:solidFill>
                  <a:srgbClr val="0000CC"/>
                </a:solidFill>
              </a:rPr>
              <a:t>.  </a:t>
            </a:r>
            <a:endParaRPr lang="en-US" altLang="en-US" sz="3600" b="1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3600" b="1" dirty="0" smtClean="0">
                <a:solidFill>
                  <a:srgbClr val="0000CC"/>
                </a:solidFill>
              </a:rPr>
              <a:t>    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Vầng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trán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cô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hơi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tái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đi</a:t>
            </a:r>
            <a:r>
              <a:rPr lang="en-US" altLang="en-US" sz="3600" b="1" dirty="0">
                <a:solidFill>
                  <a:srgbClr val="0000CC"/>
                </a:solidFill>
              </a:rPr>
              <a:t>  </a:t>
            </a:r>
            <a:endParaRPr lang="en-US" altLang="en-US" sz="3600" b="1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3600" b="1" dirty="0" err="1" smtClean="0">
                <a:solidFill>
                  <a:srgbClr val="0000CC"/>
                </a:solidFill>
              </a:rPr>
              <a:t>nhưng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gò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má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ửng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hồng</a:t>
            </a:r>
            <a:r>
              <a:rPr lang="en-US" altLang="en-US" sz="3600" b="1" dirty="0">
                <a:solidFill>
                  <a:srgbClr val="0000CC"/>
                </a:solidFill>
              </a:rPr>
              <a:t>, 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đôi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mắt</a:t>
            </a:r>
            <a:endParaRPr lang="en-US" altLang="en-US" sz="3600" b="1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sẫm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màu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hơn</a:t>
            </a:r>
            <a:r>
              <a:rPr lang="en-US" altLang="en-US" sz="3600" b="1" dirty="0">
                <a:solidFill>
                  <a:srgbClr val="0000CC"/>
                </a:solidFill>
              </a:rPr>
              <a:t>,  </a:t>
            </a:r>
            <a:r>
              <a:rPr lang="en-US" altLang="en-US" sz="3600" b="1" dirty="0" err="1">
                <a:solidFill>
                  <a:srgbClr val="0000CC"/>
                </a:solidFill>
              </a:rPr>
              <a:t>làn</a:t>
            </a:r>
            <a:r>
              <a:rPr lang="en-US" altLang="en-US" sz="3600" b="1" dirty="0">
                <a:solidFill>
                  <a:srgbClr val="0000CC"/>
                </a:solidFill>
              </a:rPr>
              <a:t> mi </a:t>
            </a:r>
            <a:r>
              <a:rPr lang="en-US" altLang="en-US" sz="3600" b="1" dirty="0" err="1">
                <a:solidFill>
                  <a:srgbClr val="0000CC"/>
                </a:solidFill>
              </a:rPr>
              <a:t>rậm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cong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dài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khẽ</a:t>
            </a:r>
            <a:r>
              <a:rPr lang="en-US" altLang="en-US" sz="3600" b="1" dirty="0">
                <a:solidFill>
                  <a:srgbClr val="0000CC"/>
                </a:solidFill>
              </a:rPr>
              <a:t> rung </a:t>
            </a:r>
            <a:r>
              <a:rPr lang="en-US" altLang="en-US" sz="3600" b="1" dirty="0" err="1">
                <a:solidFill>
                  <a:srgbClr val="0000CC"/>
                </a:solidFill>
              </a:rPr>
              <a:t>động</a:t>
            </a:r>
            <a:r>
              <a:rPr lang="en-US" altLang="en-US" sz="36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 flipH="1">
            <a:off x="3987007" y="44958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30"/>
          <p:cNvSpPr>
            <a:spLocks noChangeShapeType="1"/>
          </p:cNvSpPr>
          <p:nvPr/>
        </p:nvSpPr>
        <p:spPr bwMode="auto">
          <a:xfrm flipH="1">
            <a:off x="1929607" y="50292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H="1">
            <a:off x="3377407" y="61722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 flipH="1">
            <a:off x="3307565" y="61722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H="1">
            <a:off x="5928519" y="67056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 flipH="1">
            <a:off x="4937919" y="72390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 flipH="1">
            <a:off x="3185319" y="78105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 flipH="1">
            <a:off x="3981616" y="84201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0"/>
          <p:cNvSpPr>
            <a:spLocks noChangeShapeType="1"/>
          </p:cNvSpPr>
          <p:nvPr/>
        </p:nvSpPr>
        <p:spPr bwMode="auto">
          <a:xfrm flipH="1">
            <a:off x="4063207" y="8409175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32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690519" y="27432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600200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752600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TIẾNG ĐÀN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37318" y="2209800"/>
            <a:ext cx="54402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 ô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sê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ẻo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ẫm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ung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37"/>
          <p:cNvSpPr>
            <a:spLocks noChangeArrowheads="1"/>
          </p:cNvSpPr>
          <p:nvPr/>
        </p:nvSpPr>
        <p:spPr bwMode="auto">
          <a:xfrm>
            <a:off x="158644" y="3733800"/>
            <a:ext cx="6531875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smtClean="0">
                <a:solidFill>
                  <a:srgbClr val="0000CC"/>
                </a:solidFill>
              </a:rPr>
              <a:t>  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Khi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ắc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sê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vừa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khẽ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chạm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vào</a:t>
            </a:r>
            <a:endParaRPr lang="en-US" altLang="en-US" sz="3600" b="1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những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sợi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dây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đàn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thì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như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có</a:t>
            </a:r>
            <a:endParaRPr lang="en-US" altLang="en-US" sz="3600" b="1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3600" b="1" dirty="0" err="1" smtClean="0">
                <a:solidFill>
                  <a:srgbClr val="0000CC"/>
                </a:solidFill>
              </a:rPr>
              <a:t>phép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lạ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,   </a:t>
            </a:r>
            <a:r>
              <a:rPr lang="en-US" altLang="en-US" sz="3600" b="1" dirty="0" err="1">
                <a:solidFill>
                  <a:srgbClr val="0000CC"/>
                </a:solidFill>
              </a:rPr>
              <a:t>những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âm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thanh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trong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trẻo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vút</a:t>
            </a:r>
            <a:r>
              <a:rPr lang="en-US" altLang="en-US" sz="3600" b="1" dirty="0">
                <a:solidFill>
                  <a:srgbClr val="0000CC"/>
                </a:solidFill>
              </a:rPr>
              <a:t> bay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lên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 </a:t>
            </a:r>
            <a:r>
              <a:rPr lang="en-US" altLang="en-US" sz="3600" b="1" dirty="0" err="1">
                <a:solidFill>
                  <a:srgbClr val="0000CC"/>
                </a:solidFill>
              </a:rPr>
              <a:t>giữa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yên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lặng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của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gian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phòng</a:t>
            </a:r>
            <a:r>
              <a:rPr lang="en-US" altLang="en-US" sz="3600" b="1" dirty="0">
                <a:solidFill>
                  <a:srgbClr val="0000CC"/>
                </a:solidFill>
              </a:rPr>
              <a:t>.  </a:t>
            </a:r>
            <a:endParaRPr lang="en-US" altLang="en-US" sz="3600" b="1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3600" b="1" dirty="0" smtClean="0">
                <a:solidFill>
                  <a:srgbClr val="0000CC"/>
                </a:solidFill>
              </a:rPr>
              <a:t>    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Vầng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trán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cô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hơi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tái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đi</a:t>
            </a:r>
            <a:r>
              <a:rPr lang="en-US" altLang="en-US" sz="3600" b="1" dirty="0">
                <a:solidFill>
                  <a:srgbClr val="0000CC"/>
                </a:solidFill>
              </a:rPr>
              <a:t>  </a:t>
            </a:r>
            <a:endParaRPr lang="en-US" altLang="en-US" sz="3600" b="1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3600" b="1" dirty="0" err="1" smtClean="0">
                <a:solidFill>
                  <a:srgbClr val="0000CC"/>
                </a:solidFill>
              </a:rPr>
              <a:t>nhưng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gò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má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ửng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hồng</a:t>
            </a:r>
            <a:r>
              <a:rPr lang="en-US" altLang="en-US" sz="3600" b="1" dirty="0">
                <a:solidFill>
                  <a:srgbClr val="0000CC"/>
                </a:solidFill>
              </a:rPr>
              <a:t>, </a:t>
            </a:r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đôi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</a:rPr>
              <a:t>mắt</a:t>
            </a:r>
            <a:endParaRPr lang="en-US" altLang="en-US" sz="3600" b="1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36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sẫm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màu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hơn</a:t>
            </a:r>
            <a:r>
              <a:rPr lang="en-US" altLang="en-US" sz="3600" b="1" dirty="0">
                <a:solidFill>
                  <a:srgbClr val="0000CC"/>
                </a:solidFill>
              </a:rPr>
              <a:t>,  </a:t>
            </a:r>
            <a:r>
              <a:rPr lang="en-US" altLang="en-US" sz="3600" b="1" dirty="0" err="1">
                <a:solidFill>
                  <a:srgbClr val="0000CC"/>
                </a:solidFill>
              </a:rPr>
              <a:t>làn</a:t>
            </a:r>
            <a:r>
              <a:rPr lang="en-US" altLang="en-US" sz="3600" b="1" dirty="0">
                <a:solidFill>
                  <a:srgbClr val="0000CC"/>
                </a:solidFill>
              </a:rPr>
              <a:t> mi </a:t>
            </a:r>
            <a:r>
              <a:rPr lang="en-US" altLang="en-US" sz="3600" b="1" dirty="0" err="1">
                <a:solidFill>
                  <a:srgbClr val="0000CC"/>
                </a:solidFill>
              </a:rPr>
              <a:t>rậm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cong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dài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khẽ</a:t>
            </a:r>
            <a:r>
              <a:rPr lang="en-US" altLang="en-US" sz="3600" b="1" dirty="0">
                <a:solidFill>
                  <a:srgbClr val="0000CC"/>
                </a:solidFill>
              </a:rPr>
              <a:t> rung </a:t>
            </a:r>
            <a:r>
              <a:rPr lang="en-US" altLang="en-US" sz="3600" b="1" dirty="0" err="1">
                <a:solidFill>
                  <a:srgbClr val="0000CC"/>
                </a:solidFill>
              </a:rPr>
              <a:t>động</a:t>
            </a:r>
            <a:r>
              <a:rPr lang="en-US" altLang="en-US" sz="36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 flipH="1">
            <a:off x="3987007" y="44958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30"/>
          <p:cNvSpPr>
            <a:spLocks noChangeShapeType="1"/>
          </p:cNvSpPr>
          <p:nvPr/>
        </p:nvSpPr>
        <p:spPr bwMode="auto">
          <a:xfrm flipH="1">
            <a:off x="1929607" y="50292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H="1">
            <a:off x="3377407" y="61722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 flipH="1">
            <a:off x="3307565" y="61722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H="1">
            <a:off x="5928519" y="67056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 flipH="1">
            <a:off x="4937919" y="72390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 flipH="1">
            <a:off x="3185319" y="78105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 flipH="1">
            <a:off x="3981616" y="8420100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0"/>
          <p:cNvSpPr>
            <a:spLocks noChangeShapeType="1"/>
          </p:cNvSpPr>
          <p:nvPr/>
        </p:nvSpPr>
        <p:spPr bwMode="auto">
          <a:xfrm flipH="1">
            <a:off x="4063207" y="8409175"/>
            <a:ext cx="112712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154899" y="28194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984881" y="3657600"/>
            <a:ext cx="8773438" cy="4563537"/>
            <a:chOff x="6418600" y="4495869"/>
            <a:chExt cx="8773438" cy="4563537"/>
          </a:xfrm>
        </p:grpSpPr>
        <p:pic>
          <p:nvPicPr>
            <p:cNvPr id="41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50" y="2390919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44"/>
            <p:cNvSpPr/>
            <p:nvPr/>
          </p:nvSpPr>
          <p:spPr>
            <a:xfrm>
              <a:off x="7183114" y="5867400"/>
              <a:ext cx="7356005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đàn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trẻo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hồn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khung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thiên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716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TIẾNG ĐÀN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56519" y="2477869"/>
            <a:ext cx="8657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6505" y="3429000"/>
            <a:ext cx="13989414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ắc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vút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7848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10460</TotalTime>
  <Words>1142</Words>
  <Application>Microsoft Office PowerPoint</Application>
  <PresentationFormat>Custom</PresentationFormat>
  <Paragraphs>128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AutoBVT</cp:lastModifiedBy>
  <cp:revision>1129</cp:revision>
  <dcterms:created xsi:type="dcterms:W3CDTF">2008-09-09T22:52:10Z</dcterms:created>
  <dcterms:modified xsi:type="dcterms:W3CDTF">2022-08-04T00:05:41Z</dcterms:modified>
</cp:coreProperties>
</file>