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9" r:id="rId2"/>
    <p:sldId id="310" r:id="rId3"/>
    <p:sldId id="311" r:id="rId4"/>
    <p:sldId id="326" r:id="rId5"/>
    <p:sldId id="281" r:id="rId6"/>
    <p:sldId id="258" r:id="rId7"/>
    <p:sldId id="313" r:id="rId8"/>
    <p:sldId id="309" r:id="rId9"/>
    <p:sldId id="323" r:id="rId10"/>
    <p:sldId id="324" r:id="rId11"/>
    <p:sldId id="325" r:id="rId12"/>
    <p:sldId id="314" r:id="rId13"/>
    <p:sldId id="317" r:id="rId14"/>
    <p:sldId id="318" r:id="rId15"/>
    <p:sldId id="319" r:id="rId16"/>
    <p:sldId id="320" r:id="rId17"/>
    <p:sldId id="291" r:id="rId18"/>
    <p:sldId id="283" r:id="rId19"/>
    <p:sldId id="262" r:id="rId20"/>
    <p:sldId id="301" r:id="rId21"/>
    <p:sldId id="321" r:id="rId22"/>
    <p:sldId id="322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EE"/>
    <a:srgbClr val="A3E7FF"/>
    <a:srgbClr val="F16649"/>
    <a:srgbClr val="005AAB"/>
    <a:srgbClr val="FFFFFF"/>
    <a:srgbClr val="D5F4FF"/>
    <a:srgbClr val="FFE89F"/>
    <a:srgbClr val="CFD5EA"/>
    <a:srgbClr val="75DBFF"/>
    <a:srgbClr val="57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53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90" y="58"/>
      </p:cViewPr>
      <p:guideLst>
        <p:guide orient="horz" pos="2232"/>
        <p:guide pos="38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08F91-DECA-44C0-BA99-E9C71242C0D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8031A-B287-4CE5-B37F-9A674D6B9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0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1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9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9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9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7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4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3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3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4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9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2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9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8003" y="23202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4223" y="1794821"/>
            <a:ext cx="12096700" cy="5033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400" b="1" i="1" dirty="0"/>
              <a:t>Reporter: </a:t>
            </a:r>
            <a:r>
              <a:rPr lang="en-US" sz="2400" dirty="0"/>
              <a:t>Can you share with us some tips to make your school greener?</a:t>
            </a:r>
          </a:p>
          <a:p>
            <a:pPr>
              <a:lnSpc>
                <a:spcPct val="112000"/>
              </a:lnSpc>
            </a:pPr>
            <a:r>
              <a:rPr lang="en-US" sz="2400" b="1" i="1" dirty="0"/>
              <a:t>Nam: </a:t>
            </a:r>
            <a:r>
              <a:rPr lang="en-US" sz="2400" dirty="0"/>
              <a:t>Sure. Firstly, we put recycling bins in every classroom. </a:t>
            </a:r>
          </a:p>
          <a:p>
            <a:pPr>
              <a:lnSpc>
                <a:spcPct val="112000"/>
              </a:lnSpc>
            </a:pPr>
            <a:r>
              <a:rPr lang="en-US" sz="2400" b="1" i="1" dirty="0"/>
              <a:t>Reporter: </a:t>
            </a:r>
            <a:r>
              <a:rPr lang="en-US" sz="2400" dirty="0"/>
              <a:t>What about old books and uniforms?</a:t>
            </a:r>
          </a:p>
          <a:p>
            <a:pPr>
              <a:lnSpc>
                <a:spcPct val="112000"/>
              </a:lnSpc>
            </a:pPr>
            <a:r>
              <a:rPr lang="en-US" sz="2400" b="1" i="1" dirty="0"/>
              <a:t>Nam: </a:t>
            </a:r>
            <a:r>
              <a:rPr lang="en-US" sz="2400" dirty="0"/>
              <a:t>We exchange them with our friends or give them to charity. We don’t throw them away. </a:t>
            </a:r>
          </a:p>
          <a:p>
            <a:pPr>
              <a:lnSpc>
                <a:spcPct val="112000"/>
              </a:lnSpc>
            </a:pPr>
            <a:r>
              <a:rPr lang="en-US" sz="2400" b="1" i="1" dirty="0"/>
              <a:t>Reporter: </a:t>
            </a:r>
            <a:r>
              <a:rPr lang="en-US" sz="2400" dirty="0"/>
              <a:t>Anything else?</a:t>
            </a:r>
          </a:p>
          <a:p>
            <a:pPr>
              <a:lnSpc>
                <a:spcPct val="112000"/>
              </a:lnSpc>
            </a:pPr>
            <a:r>
              <a:rPr lang="en-US" sz="2400" b="1" i="1" dirty="0"/>
              <a:t>Nam: </a:t>
            </a:r>
            <a:r>
              <a:rPr lang="en-US" sz="2400" dirty="0"/>
              <a:t>We borrow books from the school library instead of buying new ones. </a:t>
            </a:r>
          </a:p>
          <a:p>
            <a:pPr>
              <a:lnSpc>
                <a:spcPct val="112000"/>
              </a:lnSpc>
            </a:pPr>
            <a:r>
              <a:rPr lang="en-US" sz="2400" b="1" i="1" dirty="0"/>
              <a:t>Reporter: </a:t>
            </a:r>
            <a:r>
              <a:rPr lang="en-US" sz="2400" dirty="0"/>
              <a:t>Great! You can save much paper. </a:t>
            </a:r>
          </a:p>
          <a:p>
            <a:pPr>
              <a:lnSpc>
                <a:spcPct val="112000"/>
              </a:lnSpc>
            </a:pPr>
            <a:r>
              <a:rPr lang="en-US" sz="2400" b="1" i="1" dirty="0"/>
              <a:t>Nam: </a:t>
            </a:r>
            <a:r>
              <a:rPr lang="en-US" sz="2400" dirty="0"/>
              <a:t>And there’s another tip. We bring reusable water bottles to school. </a:t>
            </a:r>
            <a:endParaRPr lang="en-US" sz="2400" dirty="0" smtClean="0"/>
          </a:p>
          <a:p>
            <a:pPr>
              <a:lnSpc>
                <a:spcPct val="112000"/>
              </a:lnSpc>
            </a:pPr>
            <a:r>
              <a:rPr lang="en-US" sz="2400" b="1" i="1" dirty="0" smtClean="0"/>
              <a:t>Reporter</a:t>
            </a:r>
            <a:r>
              <a:rPr lang="en-US" sz="2400" b="1" i="1" dirty="0"/>
              <a:t>: </a:t>
            </a:r>
            <a:r>
              <a:rPr lang="en-US" sz="2400" dirty="0"/>
              <a:t>I see lots of trees in your school. Is planting trees a good tip?</a:t>
            </a:r>
          </a:p>
          <a:p>
            <a:pPr>
              <a:lnSpc>
                <a:spcPct val="112000"/>
              </a:lnSpc>
            </a:pPr>
            <a:r>
              <a:rPr lang="en-US" sz="2400" b="1" i="1" dirty="0"/>
              <a:t>Nam: </a:t>
            </a:r>
            <a:r>
              <a:rPr lang="en-US" sz="2400" dirty="0"/>
              <a:t>Yeah. It makes our school greener. </a:t>
            </a:r>
          </a:p>
          <a:p>
            <a:pPr>
              <a:lnSpc>
                <a:spcPct val="112000"/>
              </a:lnSpc>
            </a:pPr>
            <a:r>
              <a:rPr lang="en-US" sz="2400" b="1" i="1" dirty="0"/>
              <a:t>Reporter: </a:t>
            </a:r>
            <a:r>
              <a:rPr lang="en-US" sz="2400" dirty="0"/>
              <a:t>Thanks for sharing. Do you want to add anything?</a:t>
            </a:r>
          </a:p>
          <a:p>
            <a:pPr>
              <a:lnSpc>
                <a:spcPct val="112000"/>
              </a:lnSpc>
            </a:pPr>
            <a:r>
              <a:rPr lang="en-US" sz="2400" b="1" i="1" dirty="0"/>
              <a:t>Nam: </a:t>
            </a:r>
            <a:r>
              <a:rPr lang="en-US" sz="2400" dirty="0"/>
              <a:t>Finally, we usually find creative ways to reuse old items before throwing them away.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6" y="1154743"/>
            <a:ext cx="587409" cy="62162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49503" y="1200538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30499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6" y="741505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503" y="787300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64082" y="1264354"/>
            <a:ext cx="11641015" cy="5509542"/>
            <a:chOff x="193701" y="1590291"/>
            <a:chExt cx="8653859" cy="5137079"/>
          </a:xfrm>
        </p:grpSpPr>
        <p:sp>
          <p:nvSpPr>
            <p:cNvPr id="87" name="Rounded Rectangle 8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092569" y="1640347"/>
            <a:ext cx="6421897" cy="593428"/>
            <a:chOff x="206309" y="1262747"/>
            <a:chExt cx="6421897" cy="593428"/>
          </a:xfrm>
        </p:grpSpPr>
        <p:sp>
          <p:nvSpPr>
            <p:cNvPr id="91" name="TextBox 90"/>
            <p:cNvSpPr txBox="1"/>
            <p:nvPr/>
          </p:nvSpPr>
          <p:spPr>
            <a:xfrm>
              <a:off x="206309" y="1262747"/>
              <a:ext cx="6318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27314" y="1271400"/>
              <a:ext cx="5800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What is the interview about?</a:t>
              </a:r>
              <a:endParaRPr lang="en-US" sz="3200" i="1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154115" y="2637367"/>
            <a:ext cx="7491047" cy="584775"/>
            <a:chOff x="274384" y="2142097"/>
            <a:chExt cx="7491047" cy="584775"/>
          </a:xfrm>
        </p:grpSpPr>
        <p:sp>
          <p:nvSpPr>
            <p:cNvPr id="94" name="TextBox 93"/>
            <p:cNvSpPr txBox="1"/>
            <p:nvPr/>
          </p:nvSpPr>
          <p:spPr>
            <a:xfrm>
              <a:off x="274384" y="2142097"/>
              <a:ext cx="570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44733" y="2142097"/>
              <a:ext cx="6920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What will they put in every classroom?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159607" y="3625732"/>
            <a:ext cx="7703949" cy="1077218"/>
            <a:chOff x="368797" y="4026312"/>
            <a:chExt cx="7608499" cy="1077218"/>
          </a:xfrm>
        </p:grpSpPr>
        <p:sp>
          <p:nvSpPr>
            <p:cNvPr id="97" name="TextBox 96"/>
            <p:cNvSpPr txBox="1"/>
            <p:nvPr/>
          </p:nvSpPr>
          <p:spPr>
            <a:xfrm>
              <a:off x="368797" y="4034967"/>
              <a:ext cx="536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38203" y="4026312"/>
              <a:ext cx="71390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What can they do with their old uniforms?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154115" y="4614098"/>
            <a:ext cx="9494375" cy="1077218"/>
            <a:chOff x="267855" y="3312302"/>
            <a:chExt cx="6890601" cy="1077218"/>
          </a:xfrm>
        </p:grpSpPr>
        <p:sp>
          <p:nvSpPr>
            <p:cNvPr id="100" name="TextBox 99"/>
            <p:cNvSpPr txBox="1"/>
            <p:nvPr/>
          </p:nvSpPr>
          <p:spPr>
            <a:xfrm>
              <a:off x="267855" y="3320955"/>
              <a:ext cx="570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38204" y="3312302"/>
              <a:ext cx="63202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What do they do instead of buying new books?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154115" y="5619770"/>
            <a:ext cx="9736670" cy="593428"/>
            <a:chOff x="267855" y="5669935"/>
            <a:chExt cx="9736670" cy="593428"/>
          </a:xfrm>
        </p:grpSpPr>
        <p:sp>
          <p:nvSpPr>
            <p:cNvPr id="103" name="TextBox 102"/>
            <p:cNvSpPr txBox="1"/>
            <p:nvPr/>
          </p:nvSpPr>
          <p:spPr>
            <a:xfrm>
              <a:off x="267855" y="5678588"/>
              <a:ext cx="570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38203" y="5669935"/>
              <a:ext cx="91663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What type of water bottles do they bring to school?</a:t>
              </a:r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2825816" y="24785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2825816" y="35453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2829941" y="45529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829941" y="554588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2829941" y="6526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2423634" y="236176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2484230" y="34450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2497327" y="441132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2497327" y="544308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2547731" y="638402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0" y="-4773"/>
            <a:ext cx="12192000" cy="810922"/>
            <a:chOff x="7620" y="-7620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87326" y="2954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9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6" y="741505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503" y="787300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943101" y="1327131"/>
            <a:ext cx="6571366" cy="1077218"/>
            <a:chOff x="363373" y="1262747"/>
            <a:chExt cx="6264833" cy="1077218"/>
          </a:xfrm>
        </p:grpSpPr>
        <p:sp>
          <p:nvSpPr>
            <p:cNvPr id="91" name="TextBox 90"/>
            <p:cNvSpPr txBox="1"/>
            <p:nvPr/>
          </p:nvSpPr>
          <p:spPr>
            <a:xfrm>
              <a:off x="363373" y="126274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27314" y="1271400"/>
              <a:ext cx="5800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What is the interview about?</a:t>
              </a:r>
              <a:endParaRPr lang="en-US" sz="3200" b="1" i="1" dirty="0"/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2623593" y="233787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913112" y="2125838"/>
            <a:ext cx="40512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82B924B-396D-4943-B63F-788D4199528E}"/>
              </a:ext>
            </a:extLst>
          </p:cNvPr>
          <p:cNvSpPr txBox="1"/>
          <p:nvPr/>
        </p:nvSpPr>
        <p:spPr>
          <a:xfrm>
            <a:off x="1224672" y="1844267"/>
            <a:ext cx="10789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Ways to become greener at school/ tips to make school greener.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-4773"/>
            <a:ext cx="12192000" cy="810922"/>
            <a:chOff x="7620" y="-7620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87326" y="2954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875" y="2694052"/>
            <a:ext cx="10904140" cy="3372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3200" b="1" i="1" dirty="0"/>
              <a:t>Reporter: </a:t>
            </a:r>
            <a:r>
              <a:rPr lang="en-US" sz="3200" dirty="0">
                <a:solidFill>
                  <a:srgbClr val="0088EE"/>
                </a:solidFill>
              </a:rPr>
              <a:t>Can you share with us some tips to make your school greener?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Nam: </a:t>
            </a:r>
            <a:r>
              <a:rPr lang="en-US" sz="3200" dirty="0"/>
              <a:t>Sure. Firstly, we put recycling bins in every classroom. 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Reporter: </a:t>
            </a:r>
            <a:r>
              <a:rPr lang="en-US" sz="3200" dirty="0"/>
              <a:t>What about old books and uniforms?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Nam: </a:t>
            </a:r>
            <a:r>
              <a:rPr lang="en-US" sz="3200" dirty="0"/>
              <a:t>We exchange them with our friends or give them to charity. We don’t throw them away. </a:t>
            </a:r>
          </a:p>
        </p:txBody>
      </p:sp>
    </p:spTree>
    <p:extLst>
      <p:ext uri="{BB962C8B-B14F-4D97-AF65-F5344CB8AC3E}">
        <p14:creationId xmlns:p14="http://schemas.microsoft.com/office/powerpoint/2010/main" val="22516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6" y="741505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503" y="787300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-4773"/>
            <a:ext cx="12192000" cy="810922"/>
            <a:chOff x="7620" y="-7620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87326" y="2954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875" y="2694052"/>
            <a:ext cx="10904140" cy="3372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3200" b="1" i="1" dirty="0"/>
              <a:t>Reporter: </a:t>
            </a:r>
            <a:r>
              <a:rPr lang="en-US" sz="3200" dirty="0"/>
              <a:t>Can you share with us some tips to make your school greener?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Nam: </a:t>
            </a:r>
            <a:r>
              <a:rPr lang="en-US" sz="3200" dirty="0"/>
              <a:t>Sure. Firstly, </a:t>
            </a:r>
            <a:r>
              <a:rPr lang="en-US" sz="3200" dirty="0">
                <a:solidFill>
                  <a:srgbClr val="0088EE"/>
                </a:solidFill>
              </a:rPr>
              <a:t>we put recycling bins in every classroom. 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Reporter: </a:t>
            </a:r>
            <a:r>
              <a:rPr lang="en-US" sz="3200" dirty="0"/>
              <a:t>What about old books and uniforms?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Nam: </a:t>
            </a:r>
            <a:r>
              <a:rPr lang="en-US" sz="3200" dirty="0"/>
              <a:t>We exchange them with our friends or give them to charity. We don’t throw them away.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26540" y="1363133"/>
            <a:ext cx="7949445" cy="1077218"/>
            <a:chOff x="369902" y="2142097"/>
            <a:chExt cx="6471767" cy="1077218"/>
          </a:xfrm>
        </p:grpSpPr>
        <p:sp>
          <p:nvSpPr>
            <p:cNvPr id="17" name="TextBox 16"/>
            <p:cNvSpPr txBox="1"/>
            <p:nvPr/>
          </p:nvSpPr>
          <p:spPr>
            <a:xfrm>
              <a:off x="369902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4733" y="2142097"/>
              <a:ext cx="59969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What will they put in every classroom?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2137970" y="2170816"/>
            <a:ext cx="43669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87454AD-B27B-42DC-94E9-8FB0E3BE3529}"/>
              </a:ext>
            </a:extLst>
          </p:cNvPr>
          <p:cNvSpPr txBox="1"/>
          <p:nvPr/>
        </p:nvSpPr>
        <p:spPr>
          <a:xfrm>
            <a:off x="2601368" y="1912142"/>
            <a:ext cx="56329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Recycling </a:t>
            </a:r>
            <a:r>
              <a:rPr lang="en-US" sz="3200" dirty="0">
                <a:solidFill>
                  <a:srgbClr val="C00000"/>
                </a:solidFill>
              </a:rPr>
              <a:t>bins</a:t>
            </a:r>
            <a:endParaRPr lang="en-US" sz="4000" dirty="0">
              <a:solidFill>
                <a:srgbClr val="C0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740892" y="240723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91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6" y="741505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503" y="787300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-4773"/>
            <a:ext cx="12192000" cy="810922"/>
            <a:chOff x="7620" y="-7620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87326" y="2954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875" y="2694052"/>
            <a:ext cx="10904140" cy="3372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3200" b="1" i="1" dirty="0"/>
              <a:t>Reporter: </a:t>
            </a:r>
            <a:r>
              <a:rPr lang="en-US" sz="3200" dirty="0"/>
              <a:t>Can you share with us some tips to make your school greener?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Nam: </a:t>
            </a:r>
            <a:r>
              <a:rPr lang="en-US" sz="3200" dirty="0"/>
              <a:t>Sure. Firstly,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put recycling bins in every classroom. 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Reporter: </a:t>
            </a:r>
            <a:r>
              <a:rPr lang="en-US" sz="3200" dirty="0"/>
              <a:t>What about </a:t>
            </a:r>
            <a:r>
              <a:rPr lang="en-US" sz="3200" dirty="0">
                <a:solidFill>
                  <a:srgbClr val="0088EE"/>
                </a:solidFill>
              </a:rPr>
              <a:t>old books and uniforms</a:t>
            </a:r>
            <a:r>
              <a:rPr lang="en-US" sz="3200" dirty="0"/>
              <a:t>?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Nam: </a:t>
            </a:r>
            <a:r>
              <a:rPr lang="en-US" sz="3200" dirty="0">
                <a:solidFill>
                  <a:srgbClr val="0088EE"/>
                </a:solidFill>
              </a:rPr>
              <a:t>We exchange them with our friends or give them to charity. </a:t>
            </a:r>
            <a:r>
              <a:rPr lang="en-US" sz="3200" dirty="0"/>
              <a:t>We don’t throw them away. 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740892" y="240723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326441" y="1431070"/>
            <a:ext cx="10143676" cy="1085871"/>
            <a:chOff x="363373" y="4026312"/>
            <a:chExt cx="7613923" cy="1085871"/>
          </a:xfrm>
        </p:grpSpPr>
        <p:sp>
          <p:nvSpPr>
            <p:cNvPr id="23" name="TextBox 22"/>
            <p:cNvSpPr txBox="1"/>
            <p:nvPr/>
          </p:nvSpPr>
          <p:spPr>
            <a:xfrm>
              <a:off x="363373" y="403496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3" y="4026312"/>
              <a:ext cx="71390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What can they do with their old uniforms?</a:t>
              </a: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1337871" y="2199078"/>
            <a:ext cx="473647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B0751B9-4D97-4FA4-A374-A500E40F1864}"/>
              </a:ext>
            </a:extLst>
          </p:cNvPr>
          <p:cNvSpPr txBox="1"/>
          <p:nvPr/>
        </p:nvSpPr>
        <p:spPr>
          <a:xfrm>
            <a:off x="1790381" y="1942560"/>
            <a:ext cx="9973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Exchange old uniforms with friends or give them to charity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6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6" y="741505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503" y="787300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-4773"/>
            <a:ext cx="12192000" cy="810922"/>
            <a:chOff x="7620" y="-7620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87326" y="2954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070" y="2646756"/>
            <a:ext cx="11636130" cy="3953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3200" b="1" i="1" dirty="0"/>
              <a:t>Nam: </a:t>
            </a:r>
            <a:r>
              <a:rPr lang="en-US" sz="3200" dirty="0">
                <a:solidFill>
                  <a:srgbClr val="0088EE"/>
                </a:solidFill>
              </a:rPr>
              <a:t>We borrow books from the school library instead of buying new ones. 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Reporter: </a:t>
            </a:r>
            <a:r>
              <a:rPr lang="en-US" sz="3200" dirty="0"/>
              <a:t>Great! You can save much paper. 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Nam: </a:t>
            </a:r>
            <a:r>
              <a:rPr lang="en-US" sz="3200" dirty="0"/>
              <a:t>And there’s another tip. We bring reusable water bottles to school. 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Reporter: </a:t>
            </a:r>
            <a:r>
              <a:rPr lang="en-US" sz="3200" dirty="0"/>
              <a:t>I see lots of trees in your school. Is planting trees a good tip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740892" y="240723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679331" y="1348439"/>
            <a:ext cx="9267092" cy="1085871"/>
            <a:chOff x="363373" y="3312302"/>
            <a:chExt cx="6795083" cy="1085871"/>
          </a:xfrm>
        </p:grpSpPr>
        <p:sp>
          <p:nvSpPr>
            <p:cNvPr id="28" name="TextBox 27"/>
            <p:cNvSpPr txBox="1"/>
            <p:nvPr/>
          </p:nvSpPr>
          <p:spPr>
            <a:xfrm>
              <a:off x="363373" y="332095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8204" y="3312302"/>
              <a:ext cx="63202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What do they do instead of buying new books?</a:t>
              </a: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2323127" y="2164489"/>
            <a:ext cx="48486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4F3EAC2-F3CC-4A56-96BA-BF3EF64974BF}"/>
              </a:ext>
            </a:extLst>
          </p:cNvPr>
          <p:cNvSpPr txBox="1"/>
          <p:nvPr/>
        </p:nvSpPr>
        <p:spPr>
          <a:xfrm>
            <a:off x="2893073" y="1924967"/>
            <a:ext cx="102098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Borrow books from the library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3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6" y="741505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503" y="787300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-3334"/>
            <a:ext cx="12192000" cy="810922"/>
            <a:chOff x="7620" y="-7620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87326" y="3098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070" y="2646756"/>
            <a:ext cx="11636130" cy="3953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3200" b="1" i="1" dirty="0"/>
              <a:t>Nam: </a:t>
            </a:r>
            <a:r>
              <a:rPr lang="en-US" sz="3200" dirty="0"/>
              <a:t>We borrow books from the school library instead of buying new ones. 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Reporter: </a:t>
            </a:r>
            <a:r>
              <a:rPr lang="en-US" sz="3200" dirty="0"/>
              <a:t>Great! You can save much paper. 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Nam: </a:t>
            </a:r>
            <a:r>
              <a:rPr lang="en-US" sz="3200" dirty="0"/>
              <a:t>And there’s another tip. </a:t>
            </a:r>
            <a:r>
              <a:rPr lang="en-US" sz="3200" dirty="0">
                <a:solidFill>
                  <a:srgbClr val="0088EE"/>
                </a:solidFill>
              </a:rPr>
              <a:t>We bring reusable water bottles to school. </a:t>
            </a:r>
          </a:p>
          <a:p>
            <a:pPr>
              <a:lnSpc>
                <a:spcPct val="112000"/>
              </a:lnSpc>
            </a:pPr>
            <a:r>
              <a:rPr lang="en-US" sz="3200" b="1" i="1" dirty="0"/>
              <a:t>Reporter: </a:t>
            </a:r>
            <a:r>
              <a:rPr lang="en-US" sz="3200" dirty="0"/>
              <a:t>I see lots of trees in your school. Is planting trees a good tip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509969" y="2322987"/>
            <a:ext cx="913447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164001" y="2129164"/>
            <a:ext cx="69193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265501" y="1286282"/>
            <a:ext cx="9867880" cy="1099606"/>
            <a:chOff x="534681" y="5503846"/>
            <a:chExt cx="6914719" cy="1099606"/>
          </a:xfrm>
        </p:grpSpPr>
        <p:sp>
          <p:nvSpPr>
            <p:cNvPr id="17" name="TextBox 16"/>
            <p:cNvSpPr txBox="1"/>
            <p:nvPr/>
          </p:nvSpPr>
          <p:spPr>
            <a:xfrm>
              <a:off x="534681" y="5503846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3" y="5526234"/>
              <a:ext cx="66111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What type of water bottles do they bring to school?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2829941" y="6526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7FD9458-6340-46A6-B26E-63A71E60EE74}"/>
              </a:ext>
            </a:extLst>
          </p:cNvPr>
          <p:cNvSpPr txBox="1"/>
          <p:nvPr/>
        </p:nvSpPr>
        <p:spPr>
          <a:xfrm>
            <a:off x="1887335" y="1831519"/>
            <a:ext cx="10683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Reusable water bottles</a:t>
            </a:r>
            <a:endParaRPr lang="en-US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6" y="741505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503" y="787300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64082" y="1264354"/>
            <a:ext cx="11641015" cy="5509542"/>
            <a:chOff x="193701" y="1590291"/>
            <a:chExt cx="8653859" cy="5137079"/>
          </a:xfrm>
        </p:grpSpPr>
        <p:sp>
          <p:nvSpPr>
            <p:cNvPr id="87" name="Rounded Rectangle 8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092569" y="1640347"/>
            <a:ext cx="6421897" cy="593428"/>
            <a:chOff x="206309" y="1262747"/>
            <a:chExt cx="6421897" cy="593428"/>
          </a:xfrm>
        </p:grpSpPr>
        <p:sp>
          <p:nvSpPr>
            <p:cNvPr id="91" name="TextBox 90"/>
            <p:cNvSpPr txBox="1"/>
            <p:nvPr/>
          </p:nvSpPr>
          <p:spPr>
            <a:xfrm>
              <a:off x="206309" y="1262747"/>
              <a:ext cx="6318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27314" y="1271400"/>
              <a:ext cx="5800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What is the interview about?</a:t>
              </a:r>
              <a:endParaRPr lang="en-US" sz="3200" i="1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154115" y="2637367"/>
            <a:ext cx="7491047" cy="584775"/>
            <a:chOff x="274384" y="2142097"/>
            <a:chExt cx="7491047" cy="584775"/>
          </a:xfrm>
        </p:grpSpPr>
        <p:sp>
          <p:nvSpPr>
            <p:cNvPr id="94" name="TextBox 93"/>
            <p:cNvSpPr txBox="1"/>
            <p:nvPr/>
          </p:nvSpPr>
          <p:spPr>
            <a:xfrm>
              <a:off x="274384" y="2142097"/>
              <a:ext cx="570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44733" y="2142097"/>
              <a:ext cx="6920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What will they put in every classroom?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159607" y="3625732"/>
            <a:ext cx="7703949" cy="1077218"/>
            <a:chOff x="368797" y="4026312"/>
            <a:chExt cx="7608499" cy="1077218"/>
          </a:xfrm>
        </p:grpSpPr>
        <p:sp>
          <p:nvSpPr>
            <p:cNvPr id="97" name="TextBox 96"/>
            <p:cNvSpPr txBox="1"/>
            <p:nvPr/>
          </p:nvSpPr>
          <p:spPr>
            <a:xfrm>
              <a:off x="368797" y="4034967"/>
              <a:ext cx="536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38203" y="4026312"/>
              <a:ext cx="71390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What can they do with their old uniforms?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154115" y="4614098"/>
            <a:ext cx="9494375" cy="1077218"/>
            <a:chOff x="267855" y="3312302"/>
            <a:chExt cx="6890601" cy="1077218"/>
          </a:xfrm>
        </p:grpSpPr>
        <p:sp>
          <p:nvSpPr>
            <p:cNvPr id="100" name="TextBox 99"/>
            <p:cNvSpPr txBox="1"/>
            <p:nvPr/>
          </p:nvSpPr>
          <p:spPr>
            <a:xfrm>
              <a:off x="267855" y="3320955"/>
              <a:ext cx="570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38204" y="3312302"/>
              <a:ext cx="63202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What do they do instead of buying new books?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154115" y="5619770"/>
            <a:ext cx="9736670" cy="593428"/>
            <a:chOff x="267855" y="5669935"/>
            <a:chExt cx="9736670" cy="593428"/>
          </a:xfrm>
        </p:grpSpPr>
        <p:sp>
          <p:nvSpPr>
            <p:cNvPr id="103" name="TextBox 102"/>
            <p:cNvSpPr txBox="1"/>
            <p:nvPr/>
          </p:nvSpPr>
          <p:spPr>
            <a:xfrm>
              <a:off x="267855" y="5678588"/>
              <a:ext cx="570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38203" y="5669935"/>
              <a:ext cx="91663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What type of water bottles do they bring to school?</a:t>
              </a:r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2825816" y="24785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2825816" y="35453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2829941" y="45529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829941" y="554588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2829941" y="6526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471741" y="236176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532337" y="34450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545434" y="441132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545434" y="544308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595838" y="638402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82B924B-396D-4943-B63F-788D4199528E}"/>
              </a:ext>
            </a:extLst>
          </p:cNvPr>
          <p:cNvSpPr txBox="1"/>
          <p:nvPr/>
        </p:nvSpPr>
        <p:spPr>
          <a:xfrm>
            <a:off x="768289" y="2069379"/>
            <a:ext cx="11122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Ways to become greener at school/ tips to make school greener.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7454AD-B27B-42DC-94E9-8FB0E3BE3529}"/>
              </a:ext>
            </a:extLst>
          </p:cNvPr>
          <p:cNvSpPr txBox="1"/>
          <p:nvPr/>
        </p:nvSpPr>
        <p:spPr>
          <a:xfrm>
            <a:off x="936314" y="3101244"/>
            <a:ext cx="4585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Recycling </a:t>
            </a:r>
            <a:r>
              <a:rPr lang="en-US" sz="3200" dirty="0">
                <a:solidFill>
                  <a:srgbClr val="C00000"/>
                </a:solidFill>
              </a:rPr>
              <a:t>bins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0751B9-4D97-4FA4-A374-A500E40F1864}"/>
              </a:ext>
            </a:extLst>
          </p:cNvPr>
          <p:cNvSpPr txBox="1"/>
          <p:nvPr/>
        </p:nvSpPr>
        <p:spPr>
          <a:xfrm>
            <a:off x="951361" y="4137222"/>
            <a:ext cx="10534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Exchange old uniforms with friends or give them to </a:t>
            </a:r>
            <a:r>
              <a:rPr lang="en-US" sz="3200" dirty="0" smtClean="0">
                <a:solidFill>
                  <a:srgbClr val="C00000"/>
                </a:solidFill>
              </a:rPr>
              <a:t>charity.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F3EAC2-F3CC-4A56-96BA-BF3EF64974BF}"/>
              </a:ext>
            </a:extLst>
          </p:cNvPr>
          <p:cNvSpPr txBox="1"/>
          <p:nvPr/>
        </p:nvSpPr>
        <p:spPr>
          <a:xfrm>
            <a:off x="936314" y="5093734"/>
            <a:ext cx="7486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Borrow books from the library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FD9458-6340-46A6-B26E-63A71E60EE74}"/>
              </a:ext>
            </a:extLst>
          </p:cNvPr>
          <p:cNvSpPr txBox="1"/>
          <p:nvPr/>
        </p:nvSpPr>
        <p:spPr>
          <a:xfrm>
            <a:off x="999507" y="6097166"/>
            <a:ext cx="7486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Reusable water bottles</a:t>
            </a:r>
            <a:endParaRPr lang="en-US" sz="7200" dirty="0">
              <a:solidFill>
                <a:srgbClr val="C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0" y="-4773"/>
            <a:ext cx="12192000" cy="810922"/>
            <a:chOff x="7620" y="-7620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87326" y="2954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93431" y="0"/>
            <a:ext cx="11913577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5692" y="2567088"/>
            <a:ext cx="4954515" cy="1682464"/>
            <a:chOff x="2094743" y="1820050"/>
            <a:chExt cx="4954515" cy="1682464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690957" y="2794628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7" y="922309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8377" y="711344"/>
            <a:ext cx="114036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 mentions the following tips in the interview. Work in groups and discuss to put the tips in order from the easiest to the most difficult.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74919" y="1640564"/>
            <a:ext cx="7787896" cy="1078941"/>
            <a:chOff x="690683" y="1680301"/>
            <a:chExt cx="5893959" cy="1082730"/>
          </a:xfrm>
        </p:grpSpPr>
        <p:sp>
          <p:nvSpPr>
            <p:cNvPr id="22" name="TextBox 21"/>
            <p:cNvSpPr txBox="1"/>
            <p:nvPr/>
          </p:nvSpPr>
          <p:spPr>
            <a:xfrm>
              <a:off x="690683" y="1685813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41902" y="1680301"/>
              <a:ext cx="54427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Putting recycling bins in every classroom.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9940" y="3010347"/>
            <a:ext cx="8786090" cy="1138869"/>
            <a:chOff x="826613" y="3613898"/>
            <a:chExt cx="6916866" cy="1142869"/>
          </a:xfrm>
        </p:grpSpPr>
        <p:sp>
          <p:nvSpPr>
            <p:cNvPr id="25" name="TextBox 24"/>
            <p:cNvSpPr txBox="1"/>
            <p:nvPr/>
          </p:nvSpPr>
          <p:spPr>
            <a:xfrm>
              <a:off x="826613" y="3613898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75658" y="3679549"/>
              <a:ext cx="64678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Borrowing books from the school library instead of buying new ones.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4404" y="4020089"/>
            <a:ext cx="9889872" cy="1135103"/>
            <a:chOff x="880933" y="4344102"/>
            <a:chExt cx="7484755" cy="1139090"/>
          </a:xfrm>
        </p:grpSpPr>
        <p:sp>
          <p:nvSpPr>
            <p:cNvPr id="28" name="TextBox 27"/>
            <p:cNvSpPr txBox="1"/>
            <p:nvPr/>
          </p:nvSpPr>
          <p:spPr>
            <a:xfrm>
              <a:off x="880933" y="4344102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59794" y="4405974"/>
              <a:ext cx="70058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Bringing reusable water bottles to school.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0509" y="4803809"/>
            <a:ext cx="10674774" cy="1073448"/>
            <a:chOff x="972541" y="5436790"/>
            <a:chExt cx="8078777" cy="1077218"/>
          </a:xfrm>
        </p:grpSpPr>
        <p:sp>
          <p:nvSpPr>
            <p:cNvPr id="31" name="TextBox 30"/>
            <p:cNvSpPr txBox="1"/>
            <p:nvPr/>
          </p:nvSpPr>
          <p:spPr>
            <a:xfrm>
              <a:off x="972541" y="5436790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42751" y="5436790"/>
              <a:ext cx="7608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Planting trees at school.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8377" y="2242037"/>
            <a:ext cx="8777653" cy="1564167"/>
            <a:chOff x="800828" y="2591059"/>
            <a:chExt cx="6602507" cy="1569660"/>
          </a:xfrm>
        </p:grpSpPr>
        <p:sp>
          <p:nvSpPr>
            <p:cNvPr id="34" name="TextBox 33"/>
            <p:cNvSpPr txBox="1"/>
            <p:nvPr/>
          </p:nvSpPr>
          <p:spPr>
            <a:xfrm>
              <a:off x="800828" y="2612083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75658" y="2591059"/>
              <a:ext cx="612767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Exchanging old books and uniforms with friends or giving them to charity.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92226" y="5369077"/>
            <a:ext cx="8710359" cy="1564167"/>
            <a:chOff x="707812" y="5436786"/>
            <a:chExt cx="6104969" cy="1569660"/>
          </a:xfrm>
        </p:grpSpPr>
        <p:sp>
          <p:nvSpPr>
            <p:cNvPr id="37" name="TextBox 36"/>
            <p:cNvSpPr txBox="1"/>
            <p:nvPr/>
          </p:nvSpPr>
          <p:spPr>
            <a:xfrm>
              <a:off x="707812" y="5436786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f.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82642" y="5436786"/>
              <a:ext cx="56301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Finding creative ways to reuse old items before throwing them away.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502585" y="1635330"/>
            <a:ext cx="483292" cy="352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9" name="Rectangle 38"/>
          <p:cNvSpPr/>
          <p:nvPr/>
        </p:nvSpPr>
        <p:spPr>
          <a:xfrm>
            <a:off x="9502585" y="2394696"/>
            <a:ext cx="483292" cy="352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0" name="Rectangle 39"/>
          <p:cNvSpPr/>
          <p:nvPr/>
        </p:nvSpPr>
        <p:spPr>
          <a:xfrm>
            <a:off x="9502585" y="3220271"/>
            <a:ext cx="483292" cy="352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1" name="Rectangle 40"/>
          <p:cNvSpPr/>
          <p:nvPr/>
        </p:nvSpPr>
        <p:spPr>
          <a:xfrm>
            <a:off x="9502585" y="4168518"/>
            <a:ext cx="483292" cy="352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2" name="Rectangle 41"/>
          <p:cNvSpPr/>
          <p:nvPr/>
        </p:nvSpPr>
        <p:spPr>
          <a:xfrm>
            <a:off x="9502585" y="4855022"/>
            <a:ext cx="483292" cy="352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3" name="Rectangle 42"/>
          <p:cNvSpPr/>
          <p:nvPr/>
        </p:nvSpPr>
        <p:spPr>
          <a:xfrm>
            <a:off x="9502585" y="5543284"/>
            <a:ext cx="483292" cy="352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4" name="Rectangle 43"/>
          <p:cNvSpPr/>
          <p:nvPr/>
        </p:nvSpPr>
        <p:spPr>
          <a:xfrm>
            <a:off x="6123842" y="6151160"/>
            <a:ext cx="5186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Can you add more tips to the list?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0" y="-3334"/>
            <a:ext cx="12192000" cy="810922"/>
            <a:chOff x="7620" y="-7620"/>
            <a:chExt cx="12192000" cy="1083309"/>
          </a:xfrm>
        </p:grpSpPr>
        <p:sp>
          <p:nvSpPr>
            <p:cNvPr id="46" name="Round Single Corner Rectangle 4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ound Single Corner Rectangle 4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ound Single Corner Rectangle 4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87326" y="3098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60509" y="4018849"/>
            <a:ext cx="9889872" cy="1135103"/>
            <a:chOff x="880933" y="4344102"/>
            <a:chExt cx="7484755" cy="1139090"/>
          </a:xfrm>
        </p:grpSpPr>
        <p:sp>
          <p:nvSpPr>
            <p:cNvPr id="51" name="TextBox 50"/>
            <p:cNvSpPr txBox="1"/>
            <p:nvPr/>
          </p:nvSpPr>
          <p:spPr>
            <a:xfrm>
              <a:off x="880933" y="4344102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359794" y="4405974"/>
              <a:ext cx="70058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Bringing reusable water bottles to school.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9508690" y="1634090"/>
            <a:ext cx="483292" cy="352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4" name="Rectangle 53"/>
          <p:cNvSpPr/>
          <p:nvPr/>
        </p:nvSpPr>
        <p:spPr>
          <a:xfrm>
            <a:off x="9508690" y="2393456"/>
            <a:ext cx="483292" cy="352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5" name="Rectangle 54"/>
          <p:cNvSpPr/>
          <p:nvPr/>
        </p:nvSpPr>
        <p:spPr>
          <a:xfrm>
            <a:off x="9508690" y="3219031"/>
            <a:ext cx="483292" cy="352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6" name="Rectangle 55"/>
          <p:cNvSpPr/>
          <p:nvPr/>
        </p:nvSpPr>
        <p:spPr>
          <a:xfrm>
            <a:off x="9508690" y="5542044"/>
            <a:ext cx="483292" cy="352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5" y="1940421"/>
            <a:ext cx="407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LESSON 5: SKILLS 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9642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OUR GREENER WORLD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47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1" y="1035487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580" y="1064802"/>
            <a:ext cx="11256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tells you to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creative ways to reuse old items. Can you think of any ways to reuse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20869" y="2214151"/>
            <a:ext cx="4415840" cy="593428"/>
            <a:chOff x="363372" y="1262747"/>
            <a:chExt cx="4064976" cy="593428"/>
          </a:xfrm>
        </p:grpSpPr>
        <p:sp>
          <p:nvSpPr>
            <p:cNvPr id="11" name="TextBox 10"/>
            <p:cNvSpPr txBox="1"/>
            <p:nvPr/>
          </p:nvSpPr>
          <p:spPr>
            <a:xfrm>
              <a:off x="363372" y="1262747"/>
              <a:ext cx="984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7313" y="1271400"/>
              <a:ext cx="3601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used gift wrap?</a:t>
              </a:r>
              <a:endParaRPr lang="en-US" sz="3200" i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20870" y="3377427"/>
            <a:ext cx="4415840" cy="584775"/>
            <a:chOff x="369902" y="2142097"/>
            <a:chExt cx="4064976" cy="584775"/>
          </a:xfrm>
        </p:grpSpPr>
        <p:sp>
          <p:nvSpPr>
            <p:cNvPr id="14" name="TextBox 13"/>
            <p:cNvSpPr txBox="1"/>
            <p:nvPr/>
          </p:nvSpPr>
          <p:spPr>
            <a:xfrm>
              <a:off x="369902" y="2142097"/>
              <a:ext cx="822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4734" y="2142097"/>
              <a:ext cx="3590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used water bottles?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20870" y="4584003"/>
            <a:ext cx="4415838" cy="593428"/>
            <a:chOff x="363373" y="4026312"/>
            <a:chExt cx="4064974" cy="593428"/>
          </a:xfrm>
        </p:grpSpPr>
        <p:sp>
          <p:nvSpPr>
            <p:cNvPr id="17" name="TextBox 16"/>
            <p:cNvSpPr txBox="1"/>
            <p:nvPr/>
          </p:nvSpPr>
          <p:spPr>
            <a:xfrm>
              <a:off x="363373" y="4034965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4" y="4026312"/>
              <a:ext cx="3590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used books?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B97BA0F-0EAC-4EAA-B14C-61E3AAA76EB2}"/>
              </a:ext>
            </a:extLst>
          </p:cNvPr>
          <p:cNvSpPr/>
          <p:nvPr/>
        </p:nvSpPr>
        <p:spPr>
          <a:xfrm>
            <a:off x="3999345" y="2214151"/>
            <a:ext cx="640080" cy="64008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C38EEF-0078-4E34-BD5C-2CDE5135F9C7}"/>
              </a:ext>
            </a:extLst>
          </p:cNvPr>
          <p:cNvSpPr/>
          <p:nvPr/>
        </p:nvSpPr>
        <p:spPr>
          <a:xfrm>
            <a:off x="3984775" y="3377426"/>
            <a:ext cx="640080" cy="64008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7F4AAC-C5F4-4E8B-9A8D-8F7BA65B5B54}"/>
              </a:ext>
            </a:extLst>
          </p:cNvPr>
          <p:cNvSpPr/>
          <p:nvPr/>
        </p:nvSpPr>
        <p:spPr>
          <a:xfrm>
            <a:off x="3971070" y="4532048"/>
            <a:ext cx="640080" cy="64008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0" y="-3334"/>
            <a:ext cx="12192000" cy="810922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87326" y="3098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0" grpId="4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258" y="127687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1998857"/>
            <a:ext cx="96795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Read the interview about some tips to make the schools greener.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Talk about tips for going green.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3366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9997" y="-8481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198" y="2072563"/>
            <a:ext cx="528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Do exercises in the workbook.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/>
              <a:t>C1,2/ </a:t>
            </a:r>
            <a:r>
              <a:rPr lang="en-US" sz="3200" dirty="0"/>
              <a:t>P</a:t>
            </a:r>
            <a:r>
              <a:rPr lang="en-US" sz="3200" dirty="0" smtClean="0"/>
              <a:t>age 35, C3/Page 36, D1,2/page 37, 38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36" y="2078255"/>
            <a:ext cx="4360679" cy="436067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-223366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9997" y="-8481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67" y="3490845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48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83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PRESENTATION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PRACTICE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49265" y="1130068"/>
            <a:ext cx="5680374" cy="48275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Warm-up: Game: Who’s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33604" y="3894885"/>
            <a:ext cx="5731272" cy="423847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Speaking: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61685" y="2352550"/>
            <a:ext cx="5675110" cy="143569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reporter is interviewing Nam, a member of the 3Rs Club. Read the interview. Find these words or phrases and underline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the words/phrases with their meanings.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Read the text again. Answer the questions.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6845" y="4361403"/>
            <a:ext cx="5743692" cy="147955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Nam mentions the following tips in the interview. Work in groups and discuss to put the tips in order from the easiest to the most difficult.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Tip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tells you to find creative ways to reuse old items. Can you think of any ways to reuse?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652157" y="5926303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37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</a:t>
            </a:r>
            <a:r>
              <a:rPr lang="en-US" sz="3200" b="1" dirty="0" smtClean="0">
                <a:solidFill>
                  <a:schemeClr val="bg1"/>
                </a:solidFill>
              </a:rPr>
              <a:t>5: SKILLS 1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5649265" y="1768210"/>
            <a:ext cx="5662744" cy="46432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209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2911" y="0"/>
            <a:ext cx="12119089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28751" y="258298"/>
            <a:ext cx="416096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D9FA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6388" y="950795"/>
            <a:ext cx="633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EAAAE"/>
                </a:solidFill>
              </a:rPr>
              <a:t>GAME: </a:t>
            </a:r>
            <a:r>
              <a:rPr lang="en-US" sz="3600" b="1" dirty="0" smtClean="0">
                <a:solidFill>
                  <a:srgbClr val="FF0000"/>
                </a:solidFill>
              </a:rPr>
              <a:t>WHO’S FASTER?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4209" y="1725784"/>
            <a:ext cx="9060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/>
              <a:t>The class works in two teams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/>
              <a:t>Run to the board to write as many ways to make your school greener as possible.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/>
              <a:t>Which team has more correct answer will be the winner. </a:t>
            </a:r>
            <a:endParaRPr lang="en-US" b="1" dirty="0"/>
          </a:p>
        </p:txBody>
      </p:sp>
      <p:pic>
        <p:nvPicPr>
          <p:cNvPr id="1026" name="Picture 2" descr="Dear SaaStr: If We Have Two Overlapping Products is it Better to Have One  Sales Team or Two? | Saa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77" y="3515083"/>
            <a:ext cx="6409591" cy="323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8262" y="0"/>
            <a:ext cx="11948746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8744" y="2567088"/>
            <a:ext cx="4954515" cy="1682464"/>
            <a:chOff x="2094743" y="1820050"/>
            <a:chExt cx="4954515" cy="1682464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17333" y="2794628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0" y="1219614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3559" y="1215532"/>
            <a:ext cx="10735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reporter is interviewing Nam, a member of the 3Rs Club. Read the interview. Find these words or phrases and underline them.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625436" y="2738005"/>
            <a:ext cx="6941128" cy="1610591"/>
            <a:chOff x="1028700" y="2738004"/>
            <a:chExt cx="6941128" cy="1610591"/>
          </a:xfrm>
        </p:grpSpPr>
        <p:sp>
          <p:nvSpPr>
            <p:cNvPr id="4" name="Rounded Rectangle 3"/>
            <p:cNvSpPr/>
            <p:nvPr/>
          </p:nvSpPr>
          <p:spPr>
            <a:xfrm>
              <a:off x="1028700" y="2738004"/>
              <a:ext cx="6941128" cy="1610591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38833" y="3028950"/>
              <a:ext cx="29227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instead of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5094" y="3028949"/>
              <a:ext cx="2764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exchange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8206" y="3534485"/>
              <a:ext cx="3303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recycling bins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71070" y="3534485"/>
              <a:ext cx="2078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reusable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49251" y="3534485"/>
              <a:ext cx="1433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charity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35623" y="22440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0" y="963495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3559" y="1008333"/>
            <a:ext cx="10735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reporter is interviewing Nam, a member of the 3Rs Club. Read the interview. Find these words or phrases and underline them.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50791" y="1786973"/>
            <a:ext cx="10527857" cy="523220"/>
            <a:chOff x="1028700" y="2738003"/>
            <a:chExt cx="6941128" cy="649874"/>
          </a:xfrm>
        </p:grpSpPr>
        <p:sp>
          <p:nvSpPr>
            <p:cNvPr id="4" name="Rounded Rectangle 3"/>
            <p:cNvSpPr/>
            <p:nvPr/>
          </p:nvSpPr>
          <p:spPr>
            <a:xfrm>
              <a:off x="1028700" y="2738005"/>
              <a:ext cx="6941128" cy="649872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42406" y="2773885"/>
              <a:ext cx="2922777" cy="54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instead of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86488" y="2738004"/>
              <a:ext cx="2764734" cy="54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exchange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79346" y="2761366"/>
              <a:ext cx="1639835" cy="54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recycling bins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09265" y="2750401"/>
              <a:ext cx="1126240" cy="54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reusable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09011" y="2738003"/>
              <a:ext cx="1433539" cy="54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charity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8003" y="23202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5623" y="2224073"/>
            <a:ext cx="12096700" cy="464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Can you share with us some tips to make your school greener?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Sure. Firstly, we put recycling bins in every classroom.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What about old books and uniforms?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We exchange them with our friends or give them to charity. We don’t throw them away.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Anything else?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We borrow books from the school library instead of buying new ones.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Great! You can save much paper.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And there’s another tip. We bring reusable water bottles to school. </a:t>
            </a:r>
            <a:endParaRPr lang="en-US" sz="2200" dirty="0" smtClean="0"/>
          </a:p>
          <a:p>
            <a:pPr>
              <a:lnSpc>
                <a:spcPct val="112000"/>
              </a:lnSpc>
            </a:pPr>
            <a:r>
              <a:rPr lang="en-US" sz="2200" b="1" i="1" dirty="0" smtClean="0"/>
              <a:t>Reporter</a:t>
            </a:r>
            <a:r>
              <a:rPr lang="en-US" sz="2200" b="1" i="1" dirty="0"/>
              <a:t>: </a:t>
            </a:r>
            <a:r>
              <a:rPr lang="en-US" sz="2200" dirty="0"/>
              <a:t>I see lots of trees in your school. Is planting trees a good tip?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Yeah. It makes our school greener.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Thanks for sharing. Do you want to add anything?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Finally, we usually find creative ways to reuse old items before throwing them away.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455377" y="2951141"/>
            <a:ext cx="14515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569633" y="3710354"/>
            <a:ext cx="1050475" cy="8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003568" y="3710354"/>
            <a:ext cx="795209" cy="8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828330" y="4448908"/>
            <a:ext cx="1108801" cy="8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998720" y="5222631"/>
            <a:ext cx="892126" cy="8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7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311FCAA6-A560-4F53-B726-730A1A7600E0}"/>
              </a:ext>
            </a:extLst>
          </p:cNvPr>
          <p:cNvGrpSpPr/>
          <p:nvPr/>
        </p:nvGrpSpPr>
        <p:grpSpPr>
          <a:xfrm>
            <a:off x="5675121" y="1367400"/>
            <a:ext cx="4903772" cy="5193827"/>
            <a:chOff x="4215039" y="1362663"/>
            <a:chExt cx="4903772" cy="5193827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9C10A2B7-65AD-4419-A366-EB555287CA91}"/>
                </a:ext>
              </a:extLst>
            </p:cNvPr>
            <p:cNvSpPr/>
            <p:nvPr/>
          </p:nvSpPr>
          <p:spPr>
            <a:xfrm>
              <a:off x="4278956" y="1362663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>
                  <a:solidFill>
                    <a:srgbClr val="005AAB"/>
                  </a:solidFill>
                </a:rPr>
                <a:t>e.</a:t>
              </a:r>
              <a:r>
                <a:rPr lang="en-US" sz="2600" dirty="0"/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Calibri" panose="020F0502020204030204"/>
                </a:rPr>
                <a:t>i</a:t>
              </a:r>
              <a:r>
                <a:rPr lang="en-US" sz="2600" dirty="0">
                  <a:solidFill>
                    <a:prstClr val="black"/>
                  </a:solidFill>
                  <a:latin typeface="Calibri" panose="020F0502020204030204"/>
                </a:rPr>
                <a:t>n the place of somebody or something</a:t>
              </a:r>
              <a:endParaRPr lang="en-US" sz="2600" i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7B69EB59-84E7-4988-AAB6-331BB72BB2FE}"/>
                </a:ext>
              </a:extLst>
            </p:cNvPr>
            <p:cNvSpPr/>
            <p:nvPr/>
          </p:nvSpPr>
          <p:spPr>
            <a:xfrm>
              <a:off x="4215039" y="2515437"/>
              <a:ext cx="4839855" cy="824314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5AAB"/>
                  </a:solidFill>
                </a:rPr>
                <a:t>d.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giving things to people in need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1B1BF7BE-3CE5-44ED-82F1-D349498E8EB8}"/>
                </a:ext>
              </a:extLst>
            </p:cNvPr>
            <p:cNvSpPr/>
            <p:nvPr/>
          </p:nvSpPr>
          <p:spPr>
            <a:xfrm>
              <a:off x="4278956" y="3466666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600" b="1" dirty="0">
                  <a:solidFill>
                    <a:srgbClr val="005AAB"/>
                  </a:solidFill>
                </a:rPr>
                <a:t>a.</a:t>
              </a:r>
              <a:r>
                <a:rPr lang="en-US" sz="2600" dirty="0"/>
                <a:t> </a:t>
              </a:r>
              <a:r>
                <a:rPr lang="en-US" sz="2600" dirty="0">
                  <a:solidFill>
                    <a:schemeClr val="tx1"/>
                  </a:solidFill>
                </a:rPr>
                <a:t>give something to a person and receive something from him / her</a:t>
              </a:r>
              <a:endParaRPr lang="en-US" sz="2600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574806D-5D39-47FC-B955-B6FE46CBB2B2}"/>
                </a:ext>
              </a:extLst>
            </p:cNvPr>
            <p:cNvSpPr/>
            <p:nvPr/>
          </p:nvSpPr>
          <p:spPr>
            <a:xfrm>
              <a:off x="4215039" y="4584701"/>
              <a:ext cx="4839855" cy="853754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800" b="1" dirty="0">
                  <a:solidFill>
                    <a:srgbClr val="005AAB"/>
                  </a:solidFill>
                </a:rPr>
                <a:t>b. </a:t>
              </a:r>
              <a:r>
                <a:rPr lang="en-US" sz="2800" dirty="0">
                  <a:solidFill>
                    <a:schemeClr val="tx1"/>
                  </a:solidFill>
                </a:rPr>
                <a:t>can be used again</a:t>
              </a:r>
              <a:r>
                <a:rPr lang="en-US" sz="2800" dirty="0"/>
                <a:t> </a:t>
              </a:r>
              <a:endParaRPr lang="en-US" sz="2800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515F10CA-5515-47E0-AC4A-B8C225C5A2B7}"/>
                </a:ext>
              </a:extLst>
            </p:cNvPr>
            <p:cNvSpPr/>
            <p:nvPr/>
          </p:nvSpPr>
          <p:spPr>
            <a:xfrm>
              <a:off x="4215039" y="5550650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800" b="1" dirty="0">
                  <a:solidFill>
                    <a:srgbClr val="005AAB"/>
                  </a:solidFill>
                </a:rPr>
                <a:t>c. </a:t>
              </a:r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containers for things that can be recycled</a:t>
              </a:r>
              <a:r>
                <a:rPr lang="en-US" sz="2800" dirty="0"/>
                <a:t> </a:t>
              </a:r>
              <a:endParaRPr lang="en-US" sz="2800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9" y="80614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3128" y="903466"/>
            <a:ext cx="1157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/ phrases with their meanings.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15B116-99CB-4076-A3BB-C924E39B99FC}"/>
              </a:ext>
            </a:extLst>
          </p:cNvPr>
          <p:cNvSpPr/>
          <p:nvPr/>
        </p:nvSpPr>
        <p:spPr>
          <a:xfrm>
            <a:off x="5739038" y="1371802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5AAB"/>
                </a:solidFill>
              </a:rPr>
              <a:t>a.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tx1"/>
                </a:solidFill>
              </a:rPr>
              <a:t>give something to a person and receive something from him / her</a:t>
            </a:r>
            <a:endParaRPr lang="en-US" sz="2600" i="1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C8A8AB0-0783-4DF0-91B6-1DD680F10881}"/>
              </a:ext>
            </a:extLst>
          </p:cNvPr>
          <p:cNvSpPr/>
          <p:nvPr/>
        </p:nvSpPr>
        <p:spPr>
          <a:xfrm>
            <a:off x="5684353" y="2531331"/>
            <a:ext cx="4839855" cy="78413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5AAB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can be used again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8D3A809-4A2C-4937-AD53-A666E60273CF}"/>
              </a:ext>
            </a:extLst>
          </p:cNvPr>
          <p:cNvSpPr/>
          <p:nvPr/>
        </p:nvSpPr>
        <p:spPr>
          <a:xfrm>
            <a:off x="5739038" y="3475922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>
                <a:solidFill>
                  <a:srgbClr val="005AAB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containers for things that can be recycled</a:t>
            </a:r>
            <a:endParaRPr lang="en-US" sz="2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5CA0463-F078-479F-9242-8283B7690797}"/>
              </a:ext>
            </a:extLst>
          </p:cNvPr>
          <p:cNvSpPr/>
          <p:nvPr/>
        </p:nvSpPr>
        <p:spPr>
          <a:xfrm>
            <a:off x="5684352" y="4597963"/>
            <a:ext cx="4839855" cy="854782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600" b="1" dirty="0">
                <a:solidFill>
                  <a:srgbClr val="005AAB"/>
                </a:solidFill>
              </a:rPr>
              <a:t>d.</a:t>
            </a:r>
            <a:r>
              <a:rPr lang="en-US" sz="2600" dirty="0"/>
              <a:t> 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giving things to people in need</a:t>
            </a:r>
            <a:endParaRPr lang="en-US" sz="26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125AEDF-A98F-42A5-9D9D-358E8D39AB4B}"/>
              </a:ext>
            </a:extLst>
          </p:cNvPr>
          <p:cNvSpPr/>
          <p:nvPr/>
        </p:nvSpPr>
        <p:spPr>
          <a:xfrm>
            <a:off x="5718675" y="5568946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>
                <a:solidFill>
                  <a:srgbClr val="005AAB"/>
                </a:solidFill>
              </a:rPr>
              <a:t>e.</a:t>
            </a:r>
            <a:r>
              <a:rPr lang="en-US" sz="2800" dirty="0"/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n the place of somebody or something</a:t>
            </a:r>
            <a:endParaRPr lang="en-US" sz="2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8119839-AE85-4180-AC37-2A3218F399FD}"/>
              </a:ext>
            </a:extLst>
          </p:cNvPr>
          <p:cNvSpPr/>
          <p:nvPr/>
        </p:nvSpPr>
        <p:spPr>
          <a:xfrm>
            <a:off x="2028460" y="1587833"/>
            <a:ext cx="2669309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5AAB"/>
                </a:solidFill>
              </a:rPr>
              <a:t>1. </a:t>
            </a:r>
            <a:r>
              <a:rPr lang="en-US" sz="2800" dirty="0">
                <a:solidFill>
                  <a:schemeClr val="tx1"/>
                </a:solidFill>
              </a:rPr>
              <a:t>instead of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20A0BB4-D71D-4CA1-8C0B-A09231559075}"/>
              </a:ext>
            </a:extLst>
          </p:cNvPr>
          <p:cNvSpPr/>
          <p:nvPr/>
        </p:nvSpPr>
        <p:spPr>
          <a:xfrm>
            <a:off x="2037699" y="2715107"/>
            <a:ext cx="2669309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5AAB"/>
                </a:solidFill>
              </a:rPr>
              <a:t>2. </a:t>
            </a:r>
            <a:r>
              <a:rPr lang="en-US" sz="2800" dirty="0">
                <a:solidFill>
                  <a:schemeClr val="tx1"/>
                </a:solidFill>
              </a:rPr>
              <a:t>charity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495D0C0-69BC-4318-8907-93B8115A4608}"/>
              </a:ext>
            </a:extLst>
          </p:cNvPr>
          <p:cNvSpPr/>
          <p:nvPr/>
        </p:nvSpPr>
        <p:spPr>
          <a:xfrm>
            <a:off x="2037699" y="3604368"/>
            <a:ext cx="2669310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5AAB"/>
                </a:solidFill>
              </a:rPr>
              <a:t>3. </a:t>
            </a:r>
            <a:r>
              <a:rPr lang="en-US" sz="2800" dirty="0">
                <a:solidFill>
                  <a:schemeClr val="tx1"/>
                </a:solidFill>
              </a:rPr>
              <a:t>exchange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820F60D-7CBB-4969-ACF4-D40F05C81806}"/>
              </a:ext>
            </a:extLst>
          </p:cNvPr>
          <p:cNvSpPr/>
          <p:nvPr/>
        </p:nvSpPr>
        <p:spPr>
          <a:xfrm>
            <a:off x="2037699" y="4645163"/>
            <a:ext cx="2669311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5AAB"/>
                </a:solidFill>
              </a:rPr>
              <a:t>4. </a:t>
            </a:r>
            <a:r>
              <a:rPr lang="en-US" sz="2800" dirty="0">
                <a:solidFill>
                  <a:schemeClr val="tx1"/>
                </a:solidFill>
              </a:rPr>
              <a:t>reusable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3975CE0-B2F3-46C5-BF6F-D130C7B48B48}"/>
              </a:ext>
            </a:extLst>
          </p:cNvPr>
          <p:cNvSpPr/>
          <p:nvPr/>
        </p:nvSpPr>
        <p:spPr>
          <a:xfrm>
            <a:off x="2037699" y="5672615"/>
            <a:ext cx="2669311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5AAB"/>
                </a:solidFill>
              </a:rPr>
              <a:t>5. </a:t>
            </a:r>
            <a:r>
              <a:rPr lang="en-US" sz="2800" dirty="0">
                <a:solidFill>
                  <a:schemeClr val="tx1"/>
                </a:solidFill>
              </a:rPr>
              <a:t>recycling bins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5C8C18A-12B5-465A-A5A1-A2B48A5F60D5}"/>
              </a:ext>
            </a:extLst>
          </p:cNvPr>
          <p:cNvCxnSpPr>
            <a:stCxn id="47" idx="3"/>
            <a:endCxn id="5" idx="1"/>
          </p:cNvCxnSpPr>
          <p:nvPr/>
        </p:nvCxnSpPr>
        <p:spPr>
          <a:xfrm flipV="1">
            <a:off x="4697769" y="1874722"/>
            <a:ext cx="1041269" cy="36384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685568-127C-4287-8988-B02A51049477}"/>
              </a:ext>
            </a:extLst>
          </p:cNvPr>
          <p:cNvCxnSpPr>
            <a:endCxn id="59" idx="1"/>
          </p:cNvCxnSpPr>
          <p:nvPr/>
        </p:nvCxnSpPr>
        <p:spPr>
          <a:xfrm flipV="1">
            <a:off x="4716240" y="2932331"/>
            <a:ext cx="958881" cy="100467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F705697-56B7-4508-98FE-F6834EAB5366}"/>
              </a:ext>
            </a:extLst>
          </p:cNvPr>
          <p:cNvCxnSpPr/>
          <p:nvPr/>
        </p:nvCxnSpPr>
        <p:spPr>
          <a:xfrm>
            <a:off x="4707009" y="3927641"/>
            <a:ext cx="1032035" cy="0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A3BC0C-2A1C-4EB5-8BCE-EC02F2508E07}"/>
              </a:ext>
            </a:extLst>
          </p:cNvPr>
          <p:cNvCxnSpPr>
            <a:stCxn id="50" idx="3"/>
            <a:endCxn id="61" idx="1"/>
          </p:cNvCxnSpPr>
          <p:nvPr/>
        </p:nvCxnSpPr>
        <p:spPr>
          <a:xfrm>
            <a:off x="4707010" y="4968436"/>
            <a:ext cx="968111" cy="47879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F35B832-BCFF-43B4-A633-C011B1CB30E4}"/>
              </a:ext>
            </a:extLst>
          </p:cNvPr>
          <p:cNvCxnSpPr/>
          <p:nvPr/>
        </p:nvCxnSpPr>
        <p:spPr>
          <a:xfrm>
            <a:off x="4697769" y="5991817"/>
            <a:ext cx="1032035" cy="0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-4773"/>
            <a:ext cx="12192000" cy="810922"/>
            <a:chOff x="7620" y="-7620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7326" y="2954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273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-6.25E-7 0.3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3.54167E-6 0.326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32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3.54167E-6 -0.326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2.08333E-6 -0.65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04745" y="78034"/>
            <a:ext cx="39993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685205" y="-77220"/>
            <a:ext cx="30390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Vocabulary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592983"/>
              </p:ext>
            </p:extLst>
          </p:nvPr>
        </p:nvGraphicFramePr>
        <p:xfrm>
          <a:off x="257705" y="1400352"/>
          <a:ext cx="11676587" cy="16010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3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rgbClr val="05A0B8"/>
                          </a:solidFill>
                        </a:rPr>
                        <a:t>Pronunciation</a:t>
                      </a:r>
                      <a:endParaRPr lang="en-US" sz="32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32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200" b="1" dirty="0" smtClean="0">
                          <a:solidFill>
                            <a:srgbClr val="AD4F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instead of (prep.)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3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ɪnˈsted</a:t>
                      </a:r>
                      <a:r>
                        <a:rPr lang="en-US" sz="3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əv</a:t>
                      </a:r>
                      <a:r>
                        <a:rPr lang="en-US" sz="3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Thay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vì</a:t>
                      </a:r>
                      <a:endParaRPr lang="en-US" sz="3200" dirty="0" smtClean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263387"/>
              </p:ext>
            </p:extLst>
          </p:nvPr>
        </p:nvGraphicFramePr>
        <p:xfrm>
          <a:off x="257705" y="3001353"/>
          <a:ext cx="11676587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3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3200" b="1" dirty="0" smtClean="0">
                          <a:solidFill>
                            <a:srgbClr val="AD4F0F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charity</a:t>
                      </a:r>
                      <a:r>
                        <a:rPr lang="en-US" sz="3200" b="1" baseline="0" dirty="0" smtClean="0">
                          <a:solidFill>
                            <a:srgbClr val="AD4F0F"/>
                          </a:solidFill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AD4F0F"/>
                          </a:solidFill>
                          <a:cs typeface="Calibri" panose="020F0502020204030204" pitchFamily="34" charset="0"/>
                        </a:rPr>
                        <a:t>(n)</a:t>
                      </a:r>
                      <a:r>
                        <a:rPr lang="en-US" sz="32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/ˈ</a:t>
                      </a:r>
                      <a:r>
                        <a:rPr lang="en-US" sz="3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tʃærəti</a:t>
                      </a:r>
                      <a:r>
                        <a:rPr lang="en-US" sz="3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err="1" smtClean="0"/>
                        <a:t>Từ</a:t>
                      </a:r>
                      <a:r>
                        <a:rPr lang="en-US" sz="3200" b="0" baseline="0" dirty="0" smtClean="0"/>
                        <a:t> </a:t>
                      </a:r>
                      <a:r>
                        <a:rPr lang="en-US" sz="3200" b="0" baseline="0" dirty="0" err="1" smtClean="0"/>
                        <a:t>thiện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32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b="1" dirty="0" smtClean="0">
                          <a:solidFill>
                            <a:srgbClr val="AD4F0F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AD4F0F"/>
                          </a:solidFill>
                        </a:rPr>
                        <a:t>exchange</a:t>
                      </a:r>
                      <a:r>
                        <a:rPr lang="en-US" sz="3200" b="1" baseline="0" dirty="0" smtClean="0">
                          <a:solidFill>
                            <a:srgbClr val="AD4F0F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AD4F0F"/>
                          </a:solidFill>
                        </a:rPr>
                        <a:t>(v)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3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ɪksˈtʃeɪndʒ</a:t>
                      </a:r>
                      <a:r>
                        <a:rPr lang="en-US" sz="3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Trao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đổi</a:t>
                      </a:r>
                      <a:endParaRPr lang="en-US" sz="3200" dirty="0" smtClean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489367"/>
              </p:ext>
            </p:extLst>
          </p:nvPr>
        </p:nvGraphicFramePr>
        <p:xfrm>
          <a:off x="257704" y="4572543"/>
          <a:ext cx="11676587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3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3200" b="1" dirty="0" smtClean="0">
                          <a:solidFill>
                            <a:srgbClr val="AD4F0F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3200" b="1" dirty="0" smtClean="0">
                          <a:solidFill>
                            <a:srgbClr val="AD4F0F"/>
                          </a:solidFill>
                          <a:cs typeface="Calibri" panose="020F0502020204030204" pitchFamily="34" charset="0"/>
                        </a:rPr>
                        <a:t>eusable</a:t>
                      </a:r>
                      <a:r>
                        <a:rPr lang="en-US" sz="3200" b="1" baseline="0" dirty="0" smtClean="0">
                          <a:solidFill>
                            <a:srgbClr val="AD4F0F"/>
                          </a:solidFill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AD4F0F"/>
                          </a:solidFill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3200" b="1" dirty="0" err="1" smtClean="0">
                          <a:solidFill>
                            <a:srgbClr val="AD4F0F"/>
                          </a:solidFill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3200" b="1" dirty="0" smtClean="0">
                          <a:solidFill>
                            <a:srgbClr val="AD4F0F"/>
                          </a:solidFill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32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/ˌ</a:t>
                      </a:r>
                      <a:r>
                        <a:rPr lang="en-US" sz="3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ri</a:t>
                      </a:r>
                      <a:r>
                        <a:rPr lang="en-US" sz="3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ːˈ</a:t>
                      </a:r>
                      <a:r>
                        <a:rPr lang="en-US" sz="3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juːzəbl</a:t>
                      </a:r>
                      <a:r>
                        <a:rPr lang="en-US" sz="3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err="1" smtClean="0"/>
                        <a:t>Có</a:t>
                      </a:r>
                      <a:r>
                        <a:rPr lang="en-US" sz="3200" b="0" baseline="0" dirty="0" smtClean="0"/>
                        <a:t> </a:t>
                      </a:r>
                      <a:r>
                        <a:rPr lang="en-US" sz="3200" b="0" baseline="0" dirty="0" err="1" smtClean="0"/>
                        <a:t>thể</a:t>
                      </a:r>
                      <a:r>
                        <a:rPr lang="en-US" sz="3200" b="0" baseline="0" dirty="0" smtClean="0"/>
                        <a:t> </a:t>
                      </a:r>
                      <a:r>
                        <a:rPr lang="en-US" sz="3200" b="0" baseline="0" dirty="0" err="1" smtClean="0"/>
                        <a:t>sử</a:t>
                      </a:r>
                      <a:r>
                        <a:rPr lang="en-US" sz="3200" b="0" baseline="0" dirty="0" smtClean="0"/>
                        <a:t> </a:t>
                      </a:r>
                      <a:r>
                        <a:rPr lang="en-US" sz="3200" b="0" baseline="0" dirty="0" err="1" smtClean="0"/>
                        <a:t>dụng</a:t>
                      </a:r>
                      <a:r>
                        <a:rPr lang="en-US" sz="3200" b="0" baseline="0" dirty="0" smtClean="0"/>
                        <a:t> </a:t>
                      </a:r>
                      <a:r>
                        <a:rPr lang="en-US" sz="3200" b="0" baseline="0" dirty="0" err="1" smtClean="0"/>
                        <a:t>lại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32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b="1" dirty="0" smtClean="0">
                          <a:solidFill>
                            <a:srgbClr val="AD4F0F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AD4F0F"/>
                          </a:solidFill>
                        </a:rPr>
                        <a:t>recycling bin</a:t>
                      </a:r>
                      <a:r>
                        <a:rPr lang="en-US" sz="3200" b="1" baseline="0" dirty="0" smtClean="0">
                          <a:solidFill>
                            <a:srgbClr val="AD4F0F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AD4F0F"/>
                          </a:solidFill>
                        </a:rPr>
                        <a:t>(n)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/ˌ</a:t>
                      </a:r>
                      <a:r>
                        <a:rPr lang="en-US" sz="3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ri</a:t>
                      </a:r>
                      <a:r>
                        <a:rPr lang="en-US" sz="3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ːˈ</a:t>
                      </a:r>
                      <a:r>
                        <a:rPr lang="en-US" sz="3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saɪklɪŋ</a:t>
                      </a:r>
                      <a:r>
                        <a:rPr lang="en-US" sz="3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bɪn</a:t>
                      </a:r>
                      <a:r>
                        <a:rPr lang="en-US" sz="3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Thùng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rác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tái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chế</a:t>
                      </a:r>
                      <a:endParaRPr lang="en-US" sz="3200" dirty="0" smtClean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3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1731</TotalTime>
  <Words>1587</Words>
  <PresentationFormat>Widescreen</PresentationFormat>
  <Paragraphs>219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2023-09-18T16:22:21Z</dcterms:modified>
</cp:coreProperties>
</file>