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7" r:id="rId4"/>
    <p:sldId id="275" r:id="rId5"/>
    <p:sldId id="285" r:id="rId6"/>
    <p:sldId id="286" r:id="rId7"/>
    <p:sldId id="287" r:id="rId8"/>
    <p:sldId id="288" r:id="rId9"/>
    <p:sldId id="293" r:id="rId10"/>
    <p:sldId id="292"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660"/>
  </p:normalViewPr>
  <p:slideViewPr>
    <p:cSldViewPr snapToGrid="0">
      <p:cViewPr>
        <p:scale>
          <a:sx n="79" d="100"/>
          <a:sy n="79" d="100"/>
        </p:scale>
        <p:origin x="-8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stretch>
            <a:fillRect/>
          </a:stretch>
        </p:blipFill>
        <p:spPr>
          <a:xfrm>
            <a:off x="-182477" y="-90897"/>
            <a:ext cx="12740237" cy="7095201"/>
          </a:xfrm>
          <a:prstGeom prst="rect">
            <a:avLst/>
          </a:prstGeom>
        </p:spPr>
      </p:pic>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67063-0B86-4DB2-B583-72174A7F08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2D8DDA-50FD-43C0-AFED-0BA3A1320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075962-7685-416C-8CC5-23DCF5798148}"/>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9E193DCC-2330-44EA-98B3-51011E868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C4235B-F158-4961-B6F2-0D2328D8C7E9}"/>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35449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C8534-99E5-4ECF-A062-85AE6761D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B9B11A-9FD1-4978-994E-F5FA0BDE8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A813B2-68C2-4FF0-9488-10AC083D1A23}"/>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25616CC7-F6A0-4C4C-AFEF-53ABEA0EF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7C9469-A8A4-4A35-862D-B977072D5B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07012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1CD53-0665-4135-977E-752191F0D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C5CBCC-89CA-4AAF-8626-9D02F9141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4BAA63-A04D-4817-B844-68F366F9DD5C}"/>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7099872E-7FD8-4B2D-80F1-D69134251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C19BAA-4E49-41A8-BA26-D25AF230309A}"/>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368240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27AB2-853A-4D2B-A094-C45051FEB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457091-AA31-40B1-9CB5-E01A27531A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36B5880-677B-46FE-8585-B09C756B0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3B6F1EF-68FB-4084-9AC2-F753E99A239A}"/>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6" name="Footer Placeholder 5">
            <a:extLst>
              <a:ext uri="{FF2B5EF4-FFF2-40B4-BE49-F238E27FC236}">
                <a16:creationId xmlns:a16="http://schemas.microsoft.com/office/drawing/2014/main" xmlns="" id="{C2E357A0-1F20-4898-BAF1-933B145A4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0F4F28-C115-4837-80F7-E56049B787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71074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CCD86-7AA0-447D-B29A-B6F92660C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A898FC9-0276-40F0-A588-CD411DC19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C20870-82F4-48C9-B2DE-64889AFCF7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98B7A44-3EBE-47E9-BBC3-87936E839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294689-241E-42BA-9204-D031E5584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7B853A-CCCA-4927-B826-99DE3CB6DA7C}"/>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8" name="Footer Placeholder 7">
            <a:extLst>
              <a:ext uri="{FF2B5EF4-FFF2-40B4-BE49-F238E27FC236}">
                <a16:creationId xmlns:a16="http://schemas.microsoft.com/office/drawing/2014/main" xmlns="" id="{596300B3-5ADB-4ACC-A892-643EDCB0D4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161AC9-1B27-4933-9311-899D0A35D1D6}"/>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197931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EA901-924F-4A44-B53B-1D87889DE0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ECA898-51E3-43C4-A185-732EDB9AE14C}"/>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4" name="Footer Placeholder 3">
            <a:extLst>
              <a:ext uri="{FF2B5EF4-FFF2-40B4-BE49-F238E27FC236}">
                <a16:creationId xmlns:a16="http://schemas.microsoft.com/office/drawing/2014/main" xmlns="" id="{C71F31C9-463E-4161-B8DA-9AB24C7E37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CFE8916-3172-4FB4-B47D-EC88BFB20BD4}"/>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17608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AC5D91-BD5F-4D77-9BD0-7AA352257277}"/>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3" name="Footer Placeholder 2">
            <a:extLst>
              <a:ext uri="{FF2B5EF4-FFF2-40B4-BE49-F238E27FC236}">
                <a16:creationId xmlns:a16="http://schemas.microsoft.com/office/drawing/2014/main" xmlns="" id="{B6279188-D6BC-44F0-B07C-8E30D188A7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08EFEF4-8584-4EAC-B5DE-D38A956B9902}"/>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960374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14C28-A972-4090-9F54-BAAD4C7BD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3E0635-2E69-40D5-BC94-4C97B0FCC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448F6E-6CAB-494C-9EFB-B5B90FC98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D6CBEA-5BFF-462D-967C-A9BE0DCD9C10}"/>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6" name="Footer Placeholder 5">
            <a:extLst>
              <a:ext uri="{FF2B5EF4-FFF2-40B4-BE49-F238E27FC236}">
                <a16:creationId xmlns:a16="http://schemas.microsoft.com/office/drawing/2014/main" xmlns="" id="{02AEABE8-F85A-40F8-B48F-553B7345F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BD8906-0914-4113-8B76-931F67359F02}"/>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43778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Tree>
    <p:extLst>
      <p:ext uri="{BB962C8B-B14F-4D97-AF65-F5344CB8AC3E}">
        <p14:creationId xmlns:p14="http://schemas.microsoft.com/office/powerpoint/2010/main" val="34443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EC12BB-BDB1-4BCC-A522-65E9E1095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5E7830F-4D65-4413-BC6D-9016D609C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2897C9-BB17-4C31-A08B-3E38A5296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639A02-B989-417F-8353-EF147532E9C0}"/>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6" name="Footer Placeholder 5">
            <a:extLst>
              <a:ext uri="{FF2B5EF4-FFF2-40B4-BE49-F238E27FC236}">
                <a16:creationId xmlns:a16="http://schemas.microsoft.com/office/drawing/2014/main" xmlns="" id="{E8179894-F771-4771-B7CE-615D0A45E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A4FF91-5B4E-4BFB-9969-422EB3B83A83}"/>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361097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4067F-7C46-4D6A-9A92-4D7BC81988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3EE0CA4-FFAF-4164-8631-6DCF68D92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12EC22-9D5C-4F64-B7F0-F986327245CB}"/>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43346A6E-7656-4F2C-890E-695E52733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87068F-8DFF-4130-BB57-381220D9CAAB}"/>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58707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98E62B-737A-41D7-B39E-683E16178F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6B751FD-682B-4344-90CA-5FF3C7C166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7341D4-A446-47A8-8E60-4533ECB8693A}"/>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B5EBB5B5-9A52-42EC-A893-D95F463BD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C7175B-F631-46A3-A461-16C134518C7C}"/>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04392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754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0516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055799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103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253037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5764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016149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Tree>
    <p:extLst>
      <p:ext uri="{BB962C8B-B14F-4D97-AF65-F5344CB8AC3E}">
        <p14:creationId xmlns:p14="http://schemas.microsoft.com/office/powerpoint/2010/main" val="3614157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13842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02015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880790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1694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84346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D03887A-5588-4C23-AFDC-6F0C19FDD61F}"/>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D456D9D5-5507-472C-B469-8E96B6677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7E36FB-734F-48B8-94EA-0D32A5328312}"/>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a16="http://schemas.microsoft.com/office/drawing/2014/main" xmlns="" id="{EC6CAD9A-9198-48E7-921A-19152ACC00E9}"/>
              </a:ext>
            </a:extLst>
          </p:cNvPr>
          <p:cNvPicPr>
            <a:picLocks noChangeAspect="1"/>
          </p:cNvPicPr>
          <p:nvPr userDrawn="1"/>
        </p:nvPicPr>
        <p:blipFill>
          <a:blip r:embed="rId2"/>
          <a:stretch>
            <a:fillRect/>
          </a:stretch>
        </p:blipFill>
        <p:spPr>
          <a:xfrm>
            <a:off x="0" y="0"/>
            <a:ext cx="12188828" cy="6858000"/>
          </a:xfrm>
          <a:prstGeom prst="rect">
            <a:avLst/>
          </a:prstGeom>
        </p:spPr>
      </p:pic>
    </p:spTree>
    <p:extLst>
      <p:ext uri="{BB962C8B-B14F-4D97-AF65-F5344CB8AC3E}">
        <p14:creationId xmlns:p14="http://schemas.microsoft.com/office/powerpoint/2010/main" val="204867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D4D053-1809-4349-86A7-B07689CAF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8377122-F523-4779-8414-631AA1569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812B5C-7AD6-4A0C-864B-64F3B5CB2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6CB82448-925E-486F-BB8D-6007C8794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D2DBAC-07C3-4952-A782-62B71C2FD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C43DD-ACF9-4513-8E01-F50442954FF1}" type="slidenum">
              <a:rPr lang="en-US" smtClean="0"/>
              <a:t>‹#›</a:t>
            </a:fld>
            <a:endParaRPr lang="en-US"/>
          </a:p>
        </p:txBody>
      </p:sp>
    </p:spTree>
    <p:extLst>
      <p:ext uri="{BB962C8B-B14F-4D97-AF65-F5344CB8AC3E}">
        <p14:creationId xmlns:p14="http://schemas.microsoft.com/office/powerpoint/2010/main" val="316827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641834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8644C23-6EAC-490C-A720-65A1C3E914A9}"/>
              </a:ext>
            </a:extLst>
          </p:cNvPr>
          <p:cNvSpPr/>
          <p:nvPr/>
        </p:nvSpPr>
        <p:spPr>
          <a:xfrm>
            <a:off x="2174679" y="2489812"/>
            <a:ext cx="8099285" cy="2104222"/>
          </a:xfrm>
          <a:prstGeom prst="roundRect">
            <a:avLst/>
          </a:prstGeom>
          <a:solidFill>
            <a:srgbClr val="FF8119"/>
          </a:solidFill>
          <a:ln w="5715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xmlns="" id="{EAAC7166-F503-422D-BDE1-A83D50999971}"/>
              </a:ext>
            </a:extLst>
          </p:cNvPr>
          <p:cNvSpPr/>
          <p:nvPr/>
        </p:nvSpPr>
        <p:spPr>
          <a:xfrm>
            <a:off x="8738592" y="181195"/>
            <a:ext cx="274261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TIẾNG VIỆT 2</a:t>
            </a:r>
          </a:p>
        </p:txBody>
      </p:sp>
      <p:sp>
        <p:nvSpPr>
          <p:cNvPr id="8" name="Rectangle 7">
            <a:extLst>
              <a:ext uri="{FF2B5EF4-FFF2-40B4-BE49-F238E27FC236}">
                <a16:creationId xmlns:a16="http://schemas.microsoft.com/office/drawing/2014/main" xmlns="" id="{43101047-25E6-45B1-9FAC-C1D2B827DC01}"/>
              </a:ext>
            </a:extLst>
          </p:cNvPr>
          <p:cNvSpPr/>
          <p:nvPr/>
        </p:nvSpPr>
        <p:spPr>
          <a:xfrm>
            <a:off x="10348808" y="628964"/>
            <a:ext cx="89319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BDA144B1-BC48-4FB5-81A0-5EEE0F41D92F}"/>
              </a:ext>
            </a:extLst>
          </p:cNvPr>
          <p:cNvSpPr/>
          <p:nvPr/>
        </p:nvSpPr>
        <p:spPr>
          <a:xfrm>
            <a:off x="3487033" y="2551837"/>
            <a:ext cx="5474576" cy="1754326"/>
          </a:xfrm>
          <a:prstGeom prst="rect">
            <a:avLst/>
          </a:prstGeom>
        </p:spPr>
        <p:txBody>
          <a:bodyPr wrap="none">
            <a:spAutoFit/>
          </a:bodyPr>
          <a:lstStyle/>
          <a:p>
            <a:pPr lvl="0" algn="ctr">
              <a:defRPr/>
            </a:pPr>
            <a:r>
              <a:rPr lang="en-US" sz="3600">
                <a:solidFill>
                  <a:schemeClr val="bg1"/>
                </a:solidFill>
                <a:latin typeface="Times New Roman" panose="02020603050405020304" pitchFamily="18" charset="0"/>
                <a:cs typeface="Times New Roman" panose="02020603050405020304" pitchFamily="18" charset="0"/>
              </a:rPr>
              <a:t>Tuần 11 – Tiết 7</a:t>
            </a:r>
          </a:p>
          <a:p>
            <a:pPr lvl="0" algn="ctr">
              <a:defRPr/>
            </a:pPr>
            <a:r>
              <a:rPr lang="en-US" sz="3600">
                <a:solidFill>
                  <a:schemeClr val="bg1"/>
                </a:solidFill>
                <a:latin typeface="Times New Roman" panose="02020603050405020304" pitchFamily="18" charset="0"/>
                <a:cs typeface="Times New Roman" panose="02020603050405020304" pitchFamily="18" charset="0"/>
              </a:rPr>
              <a:t>Kể chuyện – Trao đổi:</a:t>
            </a:r>
          </a:p>
          <a:p>
            <a:pPr lvl="0" algn="ctr">
              <a:defRPr/>
            </a:pPr>
            <a:r>
              <a:rPr lang="en-US" sz="3600" b="1">
                <a:solidFill>
                  <a:schemeClr val="bg1"/>
                </a:solidFill>
                <a:latin typeface="Times New Roman" panose="02020603050405020304" pitchFamily="18" charset="0"/>
                <a:cs typeface="Times New Roman" panose="02020603050405020304" pitchFamily="18" charset="0"/>
              </a:rPr>
              <a:t>Cậu bé đứng ngoài lớp học</a:t>
            </a:r>
          </a:p>
        </p:txBody>
      </p:sp>
    </p:spTree>
    <p:extLst>
      <p:ext uri="{BB962C8B-B14F-4D97-AF65-F5344CB8AC3E}">
        <p14:creationId xmlns:p14="http://schemas.microsoft.com/office/powerpoint/2010/main" val="5270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265BDB-DF1E-46FE-8B2F-E34292BFAD35}"/>
              </a:ext>
            </a:extLst>
          </p:cNvPr>
          <p:cNvPicPr>
            <a:picLocks noChangeAspect="1"/>
          </p:cNvPicPr>
          <p:nvPr/>
        </p:nvPicPr>
        <p:blipFill rotWithShape="1">
          <a:blip r:embed="rId2">
            <a:extLst>
              <a:ext uri="{28A0092B-C50C-407E-A947-70E740481C1C}">
                <a14:useLocalDpi xmlns:a14="http://schemas.microsoft.com/office/drawing/2010/main" val="0"/>
              </a:ext>
            </a:extLst>
          </a:blip>
          <a:srcRect t="6400"/>
          <a:stretch/>
        </p:blipFill>
        <p:spPr>
          <a:xfrm>
            <a:off x="0" y="494675"/>
            <a:ext cx="12306925" cy="6115987"/>
          </a:xfrm>
          <a:prstGeom prst="rect">
            <a:avLst/>
          </a:prstGeom>
        </p:spPr>
      </p:pic>
    </p:spTree>
    <p:extLst>
      <p:ext uri="{BB962C8B-B14F-4D97-AF65-F5344CB8AC3E}">
        <p14:creationId xmlns:p14="http://schemas.microsoft.com/office/powerpoint/2010/main" val="4855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90540-E79F-48A6-974B-B3DD7F887A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2C5C393-FB12-49F4-97EF-1E8B02E6A17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6BB9CACD-925F-41FE-BBA6-EBF4ECF79A96}"/>
              </a:ext>
            </a:extLst>
          </p:cNvPr>
          <p:cNvSpPr>
            <a:spLocks noGrp="1"/>
          </p:cNvSpPr>
          <p:nvPr>
            <p:ph sz="half" idx="2"/>
          </p:nvPr>
        </p:nvSpPr>
        <p:spPr/>
        <p:txBody>
          <a:bodyPr/>
          <a:lstStyle/>
          <a:p>
            <a:endParaRPr lang="en-US"/>
          </a:p>
        </p:txBody>
      </p:sp>
      <p:pic>
        <p:nvPicPr>
          <p:cNvPr id="5" name="fC6oeK7GcgpQLrenX8iJMAUVQW9Nf6bG">
            <a:hlinkClick r:id="" action="ppaction://media"/>
            <a:extLst>
              <a:ext uri="{FF2B5EF4-FFF2-40B4-BE49-F238E27FC236}">
                <a16:creationId xmlns:a16="http://schemas.microsoft.com/office/drawing/2014/main" xmlns="" id="{DEB1E8CB-0F63-46E2-87C0-A513551B43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414654"/>
          </a:xfrm>
          <a:prstGeom prst="rect">
            <a:avLst/>
          </a:prstGeom>
        </p:spPr>
      </p:pic>
    </p:spTree>
    <p:extLst>
      <p:ext uri="{BB962C8B-B14F-4D97-AF65-F5344CB8AC3E}">
        <p14:creationId xmlns:p14="http://schemas.microsoft.com/office/powerpoint/2010/main" val="9534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23B043-4231-4C8F-872C-5CE388C5A382}"/>
              </a:ext>
            </a:extLst>
          </p:cNvPr>
          <p:cNvSpPr>
            <a:spLocks noGrp="1"/>
          </p:cNvSpPr>
          <p:nvPr>
            <p:ph type="title"/>
          </p:nvPr>
        </p:nvSpPr>
        <p:spPr>
          <a:xfrm>
            <a:off x="838200" y="365125"/>
            <a:ext cx="10515600" cy="734333"/>
          </a:xfrm>
        </p:spPr>
        <p:txBody>
          <a:bodyPr>
            <a:noAutofit/>
          </a:bodyPr>
          <a:lstStyle/>
          <a:p>
            <a:r>
              <a:rPr lang="en-US" sz="2800" b="1">
                <a:latin typeface="Times New Roman" panose="02020603050405020304" pitchFamily="18" charset="0"/>
                <a:cs typeface="Times New Roman" panose="02020603050405020304" pitchFamily="18" charset="0"/>
              </a:rPr>
              <a:t>1. Nghe và kể lại câu chuyện sau:</a:t>
            </a:r>
            <a:br>
              <a:rPr lang="en-US" sz="2800" b="1">
                <a:latin typeface="Times New Roman" panose="02020603050405020304" pitchFamily="18"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57180F3E-C63E-4246-A8F8-E60B5AE1858F}"/>
              </a:ext>
            </a:extLst>
          </p:cNvPr>
          <p:cNvSpPr txBox="1">
            <a:spLocks/>
          </p:cNvSpPr>
          <p:nvPr/>
        </p:nvSpPr>
        <p:spPr>
          <a:xfrm>
            <a:off x="6095999" y="1601295"/>
            <a:ext cx="5941101" cy="8915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endParaRPr lang="en-US" sz="28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A5D43249-BC39-4B4A-8204-EA4D003780EC}"/>
              </a:ext>
            </a:extLst>
          </p:cNvPr>
          <p:cNvPicPr>
            <a:picLocks noChangeAspect="1"/>
          </p:cNvPicPr>
          <p:nvPr/>
        </p:nvPicPr>
        <p:blipFill>
          <a:blip r:embed="rId2"/>
          <a:stretch>
            <a:fillRect/>
          </a:stretch>
        </p:blipFill>
        <p:spPr>
          <a:xfrm>
            <a:off x="456413" y="921895"/>
            <a:ext cx="5639587" cy="3949908"/>
          </a:xfrm>
          <a:prstGeom prst="rect">
            <a:avLst/>
          </a:prstGeom>
        </p:spPr>
      </p:pic>
      <p:sp>
        <p:nvSpPr>
          <p:cNvPr id="8" name="Title 1">
            <a:extLst>
              <a:ext uri="{FF2B5EF4-FFF2-40B4-BE49-F238E27FC236}">
                <a16:creationId xmlns:a16="http://schemas.microsoft.com/office/drawing/2014/main" xmlns="" id="{229AA4F6-9AC4-4FCB-8681-5516F52D8D22}"/>
              </a:ext>
            </a:extLst>
          </p:cNvPr>
          <p:cNvSpPr txBox="1">
            <a:spLocks/>
          </p:cNvSpPr>
          <p:nvPr/>
        </p:nvSpPr>
        <p:spPr>
          <a:xfrm>
            <a:off x="6095998" y="616102"/>
            <a:ext cx="5941101" cy="12588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a. Vì sao cậu bé Vũ Duệ không được đến trường?</a:t>
            </a:r>
            <a:endParaRPr lang="en-US" sz="2400" b="1">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F9D427D6-5834-45A9-80F0-32211E387CF7}"/>
              </a:ext>
            </a:extLst>
          </p:cNvPr>
          <p:cNvSpPr txBox="1">
            <a:spLocks/>
          </p:cNvSpPr>
          <p:nvPr/>
        </p:nvSpPr>
        <p:spPr>
          <a:xfrm>
            <a:off x="6095997" y="878279"/>
            <a:ext cx="5941101" cy="10888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latin typeface="Times New Roman" panose="02020603050405020304" pitchFamily="18" charset="0"/>
                <a:cs typeface="Times New Roman" panose="02020603050405020304" pitchFamily="18" charset="0"/>
              </a:rPr>
              <a:t>a. Vũ Duệ không được đến trường vì nhà nghèo. Cậu bé phải trông em và giúp cha mẹ làm việc nhà để cha mẹ đi làm đồng.</a:t>
            </a:r>
            <a:endParaRPr lang="en-US" sz="2500" b="1">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4202BDC1-C69E-494C-ABDB-011730226330}"/>
              </a:ext>
            </a:extLst>
          </p:cNvPr>
          <p:cNvSpPr txBox="1">
            <a:spLocks/>
          </p:cNvSpPr>
          <p:nvPr/>
        </p:nvSpPr>
        <p:spPr>
          <a:xfrm>
            <a:off x="6095997" y="1759615"/>
            <a:ext cx="5941101" cy="10888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b. Cậu bé Vũ Duệ ham học như thế nào?</a:t>
            </a:r>
            <a:endParaRPr lang="en-US" sz="2400" b="1">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2ADCE001-E2C3-485E-905D-2B97B1CEC174}"/>
              </a:ext>
            </a:extLst>
          </p:cNvPr>
          <p:cNvSpPr txBox="1">
            <a:spLocks/>
          </p:cNvSpPr>
          <p:nvPr/>
        </p:nvSpPr>
        <p:spPr>
          <a:xfrm>
            <a:off x="6095997" y="2061150"/>
            <a:ext cx="5941101" cy="10888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Duệ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ham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lỏm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giảng</a:t>
            </a:r>
            <a:r>
              <a:rPr lang="en-US" sz="24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xmlns="" id="{8D6CF4B0-FC4A-41DD-A3C2-72F1C1AFE523}"/>
              </a:ext>
            </a:extLst>
          </p:cNvPr>
          <p:cNvSpPr txBox="1">
            <a:spLocks/>
          </p:cNvSpPr>
          <p:nvPr/>
        </p:nvSpPr>
        <p:spPr>
          <a:xfrm>
            <a:off x="6095997" y="2811304"/>
            <a:ext cx="5941101" cy="10888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c. Thầy giáo hỏi bài cậu bé, kết quả ra sao?</a:t>
            </a:r>
            <a:endParaRPr lang="en-US" sz="2400" b="1">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xmlns="" id="{046B0B09-DA7B-4C39-AB8B-3A93BF6B1658}"/>
              </a:ext>
            </a:extLst>
          </p:cNvPr>
          <p:cNvSpPr txBox="1">
            <a:spLocks/>
          </p:cNvSpPr>
          <p:nvPr/>
        </p:nvSpPr>
        <p:spPr>
          <a:xfrm>
            <a:off x="6095997" y="3004859"/>
            <a:ext cx="5941101" cy="16052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c.Thầy nêu một câu hỏi khó, không trò nào trong lớp trả lời được. Thấy cậu bé đứng ngoài lớp học, mấp máy môi như muốn nói, thầy gọi cậu vào. Duệ trả lời rất trôi chảy.</a:t>
            </a:r>
            <a:endParaRPr lang="en-US" sz="2400" b="1">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xmlns="" id="{ACFB1CB8-4B7C-4B7C-A31A-6D67EC15721D}"/>
              </a:ext>
            </a:extLst>
          </p:cNvPr>
          <p:cNvSpPr txBox="1">
            <a:spLocks/>
          </p:cNvSpPr>
          <p:nvPr/>
        </p:nvSpPr>
        <p:spPr>
          <a:xfrm>
            <a:off x="1215021" y="4676355"/>
            <a:ext cx="10198311" cy="863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latin typeface="Times New Roman" panose="02020603050405020304" pitchFamily="18" charset="0"/>
                <a:cs typeface="Times New Roman" panose="02020603050405020304" pitchFamily="18" charset="0"/>
              </a:rPr>
              <a:t>d. Thầy giáo đến nhà khuyên cha mẹ Vũ Duệ như thế nào?</a:t>
            </a:r>
            <a:endParaRPr lang="en-US" sz="2500" b="1">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xmlns="" id="{5D7D6E51-46D9-4A24-A639-878C86F3F2FC}"/>
              </a:ext>
            </a:extLst>
          </p:cNvPr>
          <p:cNvSpPr txBox="1">
            <a:spLocks/>
          </p:cNvSpPr>
          <p:nvPr/>
        </p:nvSpPr>
        <p:spPr>
          <a:xfrm>
            <a:off x="568729" y="5346748"/>
            <a:ext cx="10198311" cy="10888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e. Sau này Vũ Duệ đã thành đạt như thế nào?</a:t>
            </a:r>
            <a:endParaRPr lang="en-US" sz="2400" b="1">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xmlns="" id="{6A4BE511-BB0B-4AAC-8487-670BE1AF760C}"/>
              </a:ext>
            </a:extLst>
          </p:cNvPr>
          <p:cNvSpPr txBox="1">
            <a:spLocks/>
          </p:cNvSpPr>
          <p:nvPr/>
        </p:nvSpPr>
        <p:spPr>
          <a:xfrm>
            <a:off x="552171" y="4795663"/>
            <a:ext cx="11507453" cy="9220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d. Sau buổi học hôm ấy, thầy đến nhà Duệ, khen cậu bé sáng dạ và khuyên cha mẹ Duệ cho cậu đi học. </a:t>
            </a:r>
            <a:endParaRPr lang="en-US" sz="2400" b="1">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xmlns="" id="{669414CF-16EA-46ED-B49E-95DBB160A40A}"/>
              </a:ext>
            </a:extLst>
          </p:cNvPr>
          <p:cNvSpPr txBox="1">
            <a:spLocks/>
          </p:cNvSpPr>
          <p:nvPr/>
        </p:nvSpPr>
        <p:spPr>
          <a:xfrm>
            <a:off x="568729" y="5585388"/>
            <a:ext cx="11698971" cy="9220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e. Về sau, Vũ Duệ đỗ trạng nguyên khi mới 22 tuổi. Ông làm quan, nổi tiếng là vị quan tài năng, trung nghĩa.</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4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ircle(in)">
                                      <p:cBhvr>
                                        <p:cTn id="61" dur="20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grpId="1" nodeType="clickEffect">
                                  <p:stCondLst>
                                    <p:cond delay="0"/>
                                  </p:stCondLst>
                                  <p:childTnLst>
                                    <p:animEffect transition="out" filter="checkerboard(across)">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6" presetClass="entr" presetSubtype="21"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P spid="10" grpId="1"/>
      <p:bldP spid="11" grpId="0"/>
      <p:bldP spid="12" grpId="0"/>
      <p:bldP spid="12" grpId="1"/>
      <p:bldP spid="13" grpId="0"/>
      <p:bldP spid="14" grpId="0"/>
      <p:bldP spid="14" grpId="1"/>
      <p:bldP spid="15" grpId="0"/>
      <p:bldP spid="15" grpId="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6A4442E-F30B-4A4A-A16C-FDE64CB6AECC}"/>
              </a:ext>
            </a:extLst>
          </p:cNvPr>
          <p:cNvSpPr txBox="1">
            <a:spLocks/>
          </p:cNvSpPr>
          <p:nvPr/>
        </p:nvSpPr>
        <p:spPr>
          <a:xfrm>
            <a:off x="838200" y="410096"/>
            <a:ext cx="10515600" cy="734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anose="02020603050405020304" pitchFamily="18" charset="0"/>
                <a:cs typeface="Times New Roman" panose="02020603050405020304" pitchFamily="18" charset="0"/>
              </a:rPr>
              <a:t>1. Nghe và kể lại câu chuyện sau:</a:t>
            </a:r>
            <a:br>
              <a:rPr lang="en-US" sz="2800" b="1">
                <a:latin typeface="Times New Roman" panose="02020603050405020304" pitchFamily="18"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6F343C35-C57D-4B78-8DD3-4D8366376C49}"/>
              </a:ext>
            </a:extLst>
          </p:cNvPr>
          <p:cNvPicPr>
            <a:picLocks noChangeAspect="1"/>
          </p:cNvPicPr>
          <p:nvPr/>
        </p:nvPicPr>
        <p:blipFill>
          <a:blip r:embed="rId2"/>
          <a:stretch>
            <a:fillRect/>
          </a:stretch>
        </p:blipFill>
        <p:spPr>
          <a:xfrm>
            <a:off x="576335" y="1019331"/>
            <a:ext cx="5639587" cy="4819338"/>
          </a:xfrm>
          <a:prstGeom prst="rect">
            <a:avLst/>
          </a:prstGeom>
        </p:spPr>
      </p:pic>
      <p:sp>
        <p:nvSpPr>
          <p:cNvPr id="7" name="Rounded Rectangle 13">
            <a:extLst>
              <a:ext uri="{FF2B5EF4-FFF2-40B4-BE49-F238E27FC236}">
                <a16:creationId xmlns:a16="http://schemas.microsoft.com/office/drawing/2014/main" xmlns="" id="{7F84DAB2-0FBB-4143-8DFD-90383D4E7D83}"/>
              </a:ext>
            </a:extLst>
          </p:cNvPr>
          <p:cNvSpPr/>
          <p:nvPr/>
        </p:nvSpPr>
        <p:spPr>
          <a:xfrm>
            <a:off x="6763169" y="1019331"/>
            <a:ext cx="5034090" cy="122919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 chuyện theo  nhóm đôi</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ounded Rectangle 13">
            <a:extLst>
              <a:ext uri="{FF2B5EF4-FFF2-40B4-BE49-F238E27FC236}">
                <a16:creationId xmlns:a16="http://schemas.microsoft.com/office/drawing/2014/main" xmlns="" id="{B2FFA739-1F0B-4CD8-A9C0-56FEC15D528F}"/>
              </a:ext>
            </a:extLst>
          </p:cNvPr>
          <p:cNvSpPr/>
          <p:nvPr/>
        </p:nvSpPr>
        <p:spPr>
          <a:xfrm>
            <a:off x="6763169" y="1019331"/>
            <a:ext cx="5034090" cy="122919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 chuyện trước lớp.</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0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90F701-5CB5-4820-84C1-7E99EEBF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72" y="584935"/>
            <a:ext cx="12192000" cy="2844065"/>
          </a:xfrm>
          <a:prstGeom prst="rect">
            <a:avLst/>
          </a:prstGeom>
        </p:spPr>
      </p:pic>
    </p:spTree>
    <p:extLst>
      <p:ext uri="{BB962C8B-B14F-4D97-AF65-F5344CB8AC3E}">
        <p14:creationId xmlns:p14="http://schemas.microsoft.com/office/powerpoint/2010/main" val="3514226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4AF1CD-46BE-462E-B24B-A0694B37C45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2A7FF702-1B93-484D-928F-49B0AFC6A9EF}"/>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xmlns="" id="{7F245AE6-E11E-43EF-AA47-4E95F36B8DEF}"/>
              </a:ext>
            </a:extLst>
          </p:cNvPr>
          <p:cNvPicPr>
            <a:picLocks noChangeAspect="1"/>
          </p:cNvPicPr>
          <p:nvPr/>
        </p:nvPicPr>
        <p:blipFill>
          <a:blip r:embed="rId2"/>
          <a:stretch>
            <a:fillRect/>
          </a:stretch>
        </p:blipFill>
        <p:spPr>
          <a:xfrm>
            <a:off x="0" y="475359"/>
            <a:ext cx="9069066" cy="6382641"/>
          </a:xfrm>
          <a:prstGeom prst="rect">
            <a:avLst/>
          </a:prstGeom>
        </p:spPr>
      </p:pic>
      <p:pic>
        <p:nvPicPr>
          <p:cNvPr id="10" name="Picture 9">
            <a:extLst>
              <a:ext uri="{FF2B5EF4-FFF2-40B4-BE49-F238E27FC236}">
                <a16:creationId xmlns:a16="http://schemas.microsoft.com/office/drawing/2014/main" xmlns="" id="{B3FCC9DB-878A-4787-8FA0-A35148861C2E}"/>
              </a:ext>
            </a:extLst>
          </p:cNvPr>
          <p:cNvPicPr>
            <a:picLocks noChangeAspect="1"/>
          </p:cNvPicPr>
          <p:nvPr/>
        </p:nvPicPr>
        <p:blipFill>
          <a:blip r:embed="rId3"/>
          <a:stretch>
            <a:fillRect/>
          </a:stretch>
        </p:blipFill>
        <p:spPr>
          <a:xfrm>
            <a:off x="7329546" y="475358"/>
            <a:ext cx="4867954" cy="6382641"/>
          </a:xfrm>
          <a:prstGeom prst="rect">
            <a:avLst/>
          </a:prstGeom>
        </p:spPr>
      </p:pic>
      <p:sp>
        <p:nvSpPr>
          <p:cNvPr id="13" name="Speech Bubble: Oval 12">
            <a:extLst>
              <a:ext uri="{FF2B5EF4-FFF2-40B4-BE49-F238E27FC236}">
                <a16:creationId xmlns:a16="http://schemas.microsoft.com/office/drawing/2014/main" xmlns="" id="{777DEB11-EADB-4D39-ACDA-AB090E6A8BF8}"/>
              </a:ext>
            </a:extLst>
          </p:cNvPr>
          <p:cNvSpPr/>
          <p:nvPr/>
        </p:nvSpPr>
        <p:spPr>
          <a:xfrm>
            <a:off x="3481432" y="311318"/>
            <a:ext cx="4002373" cy="2294829"/>
          </a:xfrm>
          <a:prstGeom prst="wedgeEllipseCallout">
            <a:avLst>
              <a:gd name="adj1" fmla="val -71769"/>
              <a:gd name="adj2" fmla="val -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Con giỏi lắm! Câu hỏi của ta khó, vậy mà con trả lời được.</a:t>
            </a:r>
          </a:p>
        </p:txBody>
      </p:sp>
      <p:sp>
        <p:nvSpPr>
          <p:cNvPr id="14" name="Speech Bubble: Oval 13">
            <a:extLst>
              <a:ext uri="{FF2B5EF4-FFF2-40B4-BE49-F238E27FC236}">
                <a16:creationId xmlns:a16="http://schemas.microsoft.com/office/drawing/2014/main" xmlns="" id="{8D84C042-DEF9-48AE-B6C9-E05E3EFD1A44}"/>
              </a:ext>
            </a:extLst>
          </p:cNvPr>
          <p:cNvSpPr/>
          <p:nvPr/>
        </p:nvSpPr>
        <p:spPr>
          <a:xfrm>
            <a:off x="5831175" y="2990912"/>
            <a:ext cx="4267200" cy="1699228"/>
          </a:xfrm>
          <a:prstGeom prst="wedgeEllipseCallout">
            <a:avLst>
              <a:gd name="adj1" fmla="val 57819"/>
              <a:gd name="adj2" fmla="val -85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Con cảm ơn thầy ạ.</a:t>
            </a:r>
          </a:p>
        </p:txBody>
      </p:sp>
    </p:spTree>
    <p:extLst>
      <p:ext uri="{BB962C8B-B14F-4D97-AF65-F5344CB8AC3E}">
        <p14:creationId xmlns:p14="http://schemas.microsoft.com/office/powerpoint/2010/main" val="26677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8A5757-8776-4B3A-A6D4-7CE956B822C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xmlns="" id="{1E6B9AF9-B384-4CE8-9C7C-A68F499FC5A0}"/>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xmlns="" id="{64B1BFD2-21CF-4CD4-919C-CD00314F5A1B}"/>
              </a:ext>
            </a:extLst>
          </p:cNvPr>
          <p:cNvPicPr>
            <a:picLocks noChangeAspect="1"/>
          </p:cNvPicPr>
          <p:nvPr/>
        </p:nvPicPr>
        <p:blipFill>
          <a:blip r:embed="rId2"/>
          <a:stretch>
            <a:fillRect/>
          </a:stretch>
        </p:blipFill>
        <p:spPr>
          <a:xfrm>
            <a:off x="76200" y="0"/>
            <a:ext cx="12192000" cy="6370819"/>
          </a:xfrm>
          <a:prstGeom prst="rect">
            <a:avLst/>
          </a:prstGeom>
        </p:spPr>
      </p:pic>
      <p:sp>
        <p:nvSpPr>
          <p:cNvPr id="6" name="Speech Bubble: Oval 5">
            <a:extLst>
              <a:ext uri="{FF2B5EF4-FFF2-40B4-BE49-F238E27FC236}">
                <a16:creationId xmlns:a16="http://schemas.microsoft.com/office/drawing/2014/main" xmlns="" id="{5A76CBEC-88E4-40C2-9016-51E598DD81AC}"/>
              </a:ext>
            </a:extLst>
          </p:cNvPr>
          <p:cNvSpPr/>
          <p:nvPr/>
        </p:nvSpPr>
        <p:spPr>
          <a:xfrm>
            <a:off x="7465102" y="365126"/>
            <a:ext cx="4422098" cy="3397406"/>
          </a:xfrm>
          <a:prstGeom prst="wedgeEllipseCallout">
            <a:avLst>
              <a:gd name="adj1" fmla="val -69034"/>
              <a:gd name="adj2" fmla="val 27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Cậu bé là một nhân  tài không được đi học thì rất tiếc. Ông bà cho cháu đến trường, tôi sẽ giúp đỡ cháu.</a:t>
            </a:r>
          </a:p>
        </p:txBody>
      </p:sp>
      <p:sp>
        <p:nvSpPr>
          <p:cNvPr id="7" name="Speech Bubble: Oval 6">
            <a:extLst>
              <a:ext uri="{FF2B5EF4-FFF2-40B4-BE49-F238E27FC236}">
                <a16:creationId xmlns:a16="http://schemas.microsoft.com/office/drawing/2014/main" xmlns="" id="{21410599-DB5E-4A55-9547-A017257E3B0A}"/>
              </a:ext>
            </a:extLst>
          </p:cNvPr>
          <p:cNvSpPr/>
          <p:nvPr/>
        </p:nvSpPr>
        <p:spPr>
          <a:xfrm>
            <a:off x="344149" y="145087"/>
            <a:ext cx="5181600" cy="2688054"/>
          </a:xfrm>
          <a:prstGeom prst="wedgeEllipseCallout">
            <a:avLst>
              <a:gd name="adj1" fmla="val 23556"/>
              <a:gd name="adj2" fmla="val 6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Dạ, chúng tôi cảm ơn thầy. Ngày mai chúng tôi sẽ thu xếp để cháu được đi học. Nhờ thầy giúp đỡ cháu ạ.</a:t>
            </a:r>
          </a:p>
        </p:txBody>
      </p:sp>
    </p:spTree>
    <p:extLst>
      <p:ext uri="{BB962C8B-B14F-4D97-AF65-F5344CB8AC3E}">
        <p14:creationId xmlns:p14="http://schemas.microsoft.com/office/powerpoint/2010/main" val="42050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TotalTime>
  <Words>366</Words>
  <Application>Microsoft Office PowerPoint</Application>
  <PresentationFormat>Custom</PresentationFormat>
  <Paragraphs>25</Paragraphs>
  <Slides>9</Slides>
  <Notes>0</Notes>
  <HiddenSlides>0</HiddenSlides>
  <MMClips>1</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Office Theme</vt:lpstr>
      <vt:lpstr>Custom Design</vt:lpstr>
      <vt:lpstr>1_Office Theme</vt:lpstr>
      <vt:lpstr>PowerPoint Presentation</vt:lpstr>
      <vt:lpstr>PowerPoint Presentation</vt:lpstr>
      <vt:lpstr>PowerPoint Presentation</vt:lpstr>
      <vt:lpstr>1. Nghe và kể lại câu chuyện sau: </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35</cp:revision>
  <dcterms:created xsi:type="dcterms:W3CDTF">2021-11-01T08:16:43Z</dcterms:created>
  <dcterms:modified xsi:type="dcterms:W3CDTF">2021-11-07T01:29:41Z</dcterms:modified>
</cp:coreProperties>
</file>