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394" r:id="rId2"/>
    <p:sldId id="262" r:id="rId3"/>
    <p:sldId id="343" r:id="rId4"/>
    <p:sldId id="263" r:id="rId5"/>
    <p:sldId id="398" r:id="rId6"/>
    <p:sldId id="396" r:id="rId7"/>
    <p:sldId id="399" r:id="rId8"/>
    <p:sldId id="400" r:id="rId9"/>
    <p:sldId id="401" r:id="rId10"/>
    <p:sldId id="402" r:id="rId11"/>
    <p:sldId id="403" r:id="rId12"/>
    <p:sldId id="404" r:id="rId13"/>
    <p:sldId id="405" r:id="rId14"/>
    <p:sldId id="406" r:id="rId15"/>
    <p:sldId id="407" r:id="rId16"/>
    <p:sldId id="408" r:id="rId17"/>
    <p:sldId id="287" r:id="rId18"/>
    <p:sldId id="409" r:id="rId19"/>
    <p:sldId id="410" r:id="rId20"/>
    <p:sldId id="264" r:id="rId21"/>
    <p:sldId id="411" r:id="rId22"/>
    <p:sldId id="412" r:id="rId23"/>
    <p:sldId id="413" r:id="rId24"/>
    <p:sldId id="395" r:id="rId25"/>
    <p:sldId id="414" r:id="rId26"/>
    <p:sldId id="415" r:id="rId27"/>
    <p:sldId id="416" r:id="rId28"/>
    <p:sldId id="417" r:id="rId29"/>
    <p:sldId id="418" r:id="rId30"/>
    <p:sldId id="419" r:id="rId31"/>
    <p:sldId id="420" r:id="rId32"/>
    <p:sldId id="421" r:id="rId33"/>
    <p:sldId id="422" r:id="rId34"/>
    <p:sldId id="424" r:id="rId35"/>
    <p:sldId id="425" r:id="rId36"/>
    <p:sldId id="265" r:id="rId37"/>
    <p:sldId id="426" r:id="rId38"/>
    <p:sldId id="427" r:id="rId39"/>
    <p:sldId id="428" r:id="rId40"/>
    <p:sldId id="429" r:id="rId41"/>
    <p:sldId id="430" r:id="rId42"/>
    <p:sldId id="431" r:id="rId43"/>
    <p:sldId id="432" r:id="rId44"/>
    <p:sldId id="433" r:id="rId45"/>
    <p:sldId id="434" r:id="rId46"/>
    <p:sldId id="435" r:id="rId47"/>
    <p:sldId id="436" r:id="rId48"/>
    <p:sldId id="438" r:id="rId49"/>
    <p:sldId id="266" r:id="rId50"/>
    <p:sldId id="439" r:id="rId51"/>
    <p:sldId id="440" r:id="rId52"/>
    <p:sldId id="441" r:id="rId53"/>
    <p:sldId id="443" r:id="rId54"/>
    <p:sldId id="442" r:id="rId55"/>
    <p:sldId id="444" r:id="rId56"/>
    <p:sldId id="446" r:id="rId57"/>
    <p:sldId id="445" r:id="rId58"/>
    <p:sldId id="447" r:id="rId5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" y="6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9760A-CF42-46E2-A88F-33F1F3B3BBEF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E2BFB-5F9D-427E-8A99-D9D1FFD3364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702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29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184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77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18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5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E4F8A1-D01F-4F01-A709-6D23022F60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9974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958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21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56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2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7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2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0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0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3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3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807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98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0CA83-D7B3-479C-AC28-DF80BDA08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25449-B0CA-426E-8D94-08659B65A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73606-B1B4-461A-AD85-A9DF66FCC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CB63F-12D4-45D0-B149-6AD99B62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242C1-B30E-4586-8474-9F1C79B5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435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4AF17-9797-4A00-B481-C6D2C091D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C70B9-667C-4753-9326-31C3AFA2D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4770B-F076-45BD-9870-CF087AD0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09B2D-43B5-4D12-BE40-0777A148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4C4F1-7960-48A1-A0EB-7F78FFDD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6977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B093D0-F7C7-48A9-9EF8-374680E94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D9D4D-7001-40F0-A0BD-BD857263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6862C-1E9A-4404-AE99-55C8F6798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D51A-97AE-4A15-9E96-799FC8973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0349-41FB-4C3B-890E-F018FD7B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54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D15044BE-B3F3-4258-B55D-9238C2EBFDF1}" type="datetimeFigureOut">
              <a:rPr lang="en-US" smtClean="0"/>
              <a:pPr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3" y="6356353"/>
            <a:ext cx="3860800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2" y="6356353"/>
            <a:ext cx="2844801" cy="365125"/>
          </a:xfrm>
          <a:prstGeom prst="rect">
            <a:avLst/>
          </a:prstGeom>
        </p:spPr>
        <p:txBody>
          <a:bodyPr lIns="45704" tIns="22852" rIns="45704" bIns="22852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3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956C7-C27B-4C91-BC15-3079BACAC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EA08-AF7D-40E3-A9C3-421816B61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59B0C-C09E-4A19-85D2-D7E5D7B6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1CE6-2347-4861-92EF-2CE61B2A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1927F-1F2A-404E-B8D0-F9B73A2B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501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8236-1A86-48B1-9002-9773177F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1E4C0-15F0-40CD-BA50-9FA59E817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48A46-D8F7-45D5-8689-AF0099E6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2BC7E7-3325-489A-A642-053FEC2F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27CD-1172-474B-9AD5-CF1823EA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946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56AD5-18D3-4065-B503-E3E91DB9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D9C42-8656-4BAF-A0CF-594457326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329E3-10C5-40FE-A094-BD3F1159C4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08F2E-8591-4317-87C4-8017339A5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AE97D0-26ED-4BF0-A043-93576D158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19E62-826D-4954-8862-76BD3DAF5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02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6826C-53D0-44D4-8E9D-709977A1C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E5BF5-3C75-4A7F-9F1E-404F515AF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32A7A9-BD96-4253-85E2-A9D34E40C8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B3EE6D-9992-4020-B2FC-E143D60DB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7CEE6E-FAFA-4927-A524-3C384C6CF9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3A1480-F10C-4354-A3CC-794D4BC6A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D85B4-7C34-45B7-9430-F70544B3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4122E7-8213-4890-9206-12CDE128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79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81BA-5B9B-4476-8958-DBF17DB76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AE536-098A-4DC0-9995-A74FA5EA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BFB7CD-3FB6-4363-ABBC-BBC86DDA6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CD5B5-7251-4F07-978F-D8A61262A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185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F37559-0161-48B7-B149-60762207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B7CEDA-EC01-4E1A-8949-21393FC5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401B40-2AA8-4AF5-BA9F-A87D1AB3D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3751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ABE9-0F21-4CC9-9378-EB57AF90C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B36A4-4580-4FCB-8842-5CE6D60B5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19B858-DC6A-485D-80AB-0D547144C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987EFF-295D-452F-97BE-73718BFD2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766D0-1AFC-4C96-B9FC-B4E757AF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11022D-AFC1-4819-B644-86DDD6445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9635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99153-0A08-49C8-BABA-1A63CD9AB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4776C-F953-4DA9-93D4-F74B7CA664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521B-C60A-4EBC-9A00-FD63284C3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CA9F5-14B7-4704-846A-B8610AB90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9D19A-35FE-43F8-AB3E-7A087515B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CF253F-2198-499F-94CB-4AA0474E6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3799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F5BF07-1CDA-48A3-8550-2C96F48B3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F4E59-C672-41C2-996E-7B9DD2993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7BD04-0943-45FF-B310-30467BC99A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B96D0-A9C8-4594-96BC-34A024D9C447}" type="datetimeFigureOut">
              <a:rPr lang="vi-VN" smtClean="0"/>
              <a:t>23/03/2020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75A4B-F618-4B69-A882-21D86136C6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A8B1B-E9C8-455F-9931-45419C2B1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0969-2B42-4AD4-A524-74CF457C820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88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3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1.png"/><Relationship Id="rId7" Type="http://schemas.openxmlformats.org/officeDocument/2006/relationships/image" Target="../media/image4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0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34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0.xml"/><Relationship Id="rId7" Type="http://schemas.openxmlformats.org/officeDocument/2006/relationships/slide" Target="slide17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8.xml"/><Relationship Id="rId4" Type="http://schemas.openxmlformats.org/officeDocument/2006/relationships/slide" Target="slide19.xml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6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7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50.png"/><Relationship Id="rId7" Type="http://schemas.openxmlformats.org/officeDocument/2006/relationships/image" Target="../media/image590.png"/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0.png"/><Relationship Id="rId5" Type="http://schemas.openxmlformats.org/officeDocument/2006/relationships/image" Target="../media/image570.png"/><Relationship Id="rId4" Type="http://schemas.openxmlformats.org/officeDocument/2006/relationships/image" Target="../media/image560.png"/><Relationship Id="rId9" Type="http://schemas.openxmlformats.org/officeDocument/2006/relationships/image" Target="../media/image8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6.png"/><Relationship Id="rId7" Type="http://schemas.openxmlformats.org/officeDocument/2006/relationships/image" Target="../media/image52.png"/><Relationship Id="rId2" Type="http://schemas.openxmlformats.org/officeDocument/2006/relationships/image" Target="../media/image2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92.png"/><Relationship Id="rId5" Type="http://schemas.openxmlformats.org/officeDocument/2006/relationships/image" Target="../media/image40.png"/><Relationship Id="rId10" Type="http://schemas.openxmlformats.org/officeDocument/2006/relationships/image" Target="../media/image80.png"/><Relationship Id="rId4" Type="http://schemas.openxmlformats.org/officeDocument/2006/relationships/image" Target="../media/image29.png"/><Relationship Id="rId9" Type="http://schemas.openxmlformats.org/officeDocument/2006/relationships/image" Target="../media/image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82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109.png"/><Relationship Id="rId7" Type="http://schemas.openxmlformats.org/officeDocument/2006/relationships/image" Target="../media/image111.png"/><Relationship Id="rId12" Type="http://schemas.openxmlformats.org/officeDocument/2006/relationships/image" Target="../media/image1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11" Type="http://schemas.openxmlformats.org/officeDocument/2006/relationships/image" Target="../media/image91.png"/><Relationship Id="rId5" Type="http://schemas.openxmlformats.org/officeDocument/2006/relationships/image" Target="../media/image82.png"/><Relationship Id="rId10" Type="http://schemas.openxmlformats.org/officeDocument/2006/relationships/image" Target="../media/image113.png"/><Relationship Id="rId9" Type="http://schemas.openxmlformats.org/officeDocument/2006/relationships/image" Target="../media/image1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17.png"/><Relationship Id="rId7" Type="http://schemas.openxmlformats.org/officeDocument/2006/relationships/image" Target="../media/image98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11" Type="http://schemas.openxmlformats.org/officeDocument/2006/relationships/image" Target="../media/image125.png"/><Relationship Id="rId5" Type="http://schemas.openxmlformats.org/officeDocument/2006/relationships/image" Target="../media/image119.png"/><Relationship Id="rId10" Type="http://schemas.openxmlformats.org/officeDocument/2006/relationships/image" Target="../media/image124.png"/><Relationship Id="rId4" Type="http://schemas.openxmlformats.org/officeDocument/2006/relationships/image" Target="../media/image118.png"/><Relationship Id="rId9" Type="http://schemas.openxmlformats.org/officeDocument/2006/relationships/image" Target="../media/image1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13" Type="http://schemas.openxmlformats.org/officeDocument/2006/relationships/image" Target="../media/image148.png"/><Relationship Id="rId3" Type="http://schemas.openxmlformats.org/officeDocument/2006/relationships/image" Target="../media/image140.png"/><Relationship Id="rId7" Type="http://schemas.openxmlformats.org/officeDocument/2006/relationships/image" Target="../media/image142.png"/><Relationship Id="rId12" Type="http://schemas.openxmlformats.org/officeDocument/2006/relationships/image" Target="../media/image1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11" Type="http://schemas.openxmlformats.org/officeDocument/2006/relationships/image" Target="../media/image116.emf"/><Relationship Id="rId5" Type="http://schemas.openxmlformats.org/officeDocument/2006/relationships/image" Target="../media/image82.png"/><Relationship Id="rId10" Type="http://schemas.openxmlformats.org/officeDocument/2006/relationships/image" Target="../media/image115.emf"/><Relationship Id="rId9" Type="http://schemas.openxmlformats.org/officeDocument/2006/relationships/image" Target="../media/image14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51.png"/><Relationship Id="rId7" Type="http://schemas.openxmlformats.org/officeDocument/2006/relationships/image" Target="../media/image121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10" Type="http://schemas.openxmlformats.org/officeDocument/2006/relationships/image" Target="../media/image158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3" Type="http://schemas.openxmlformats.org/officeDocument/2006/relationships/image" Target="../media/image160.png"/><Relationship Id="rId7" Type="http://schemas.openxmlformats.org/officeDocument/2006/relationships/image" Target="../media/image121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7.png"/><Relationship Id="rId5" Type="http://schemas.openxmlformats.org/officeDocument/2006/relationships/image" Target="../media/image162.png"/><Relationship Id="rId10" Type="http://schemas.openxmlformats.org/officeDocument/2006/relationships/image" Target="../media/image166.png"/><Relationship Id="rId4" Type="http://schemas.openxmlformats.org/officeDocument/2006/relationships/image" Target="../media/image161.png"/><Relationship Id="rId9" Type="http://schemas.openxmlformats.org/officeDocument/2006/relationships/image" Target="../media/image16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1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11" Type="http://schemas.openxmlformats.org/officeDocument/2006/relationships/image" Target="../media/image173.png"/><Relationship Id="rId5" Type="http://schemas.openxmlformats.org/officeDocument/2006/relationships/image" Target="../media/image82.png"/><Relationship Id="rId10" Type="http://schemas.openxmlformats.org/officeDocument/2006/relationships/image" Target="../media/image172.png"/><Relationship Id="rId9" Type="http://schemas.openxmlformats.org/officeDocument/2006/relationships/image" Target="../media/image14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7" Type="http://schemas.openxmlformats.org/officeDocument/2006/relationships/image" Target="../media/image17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5" Type="http://schemas.openxmlformats.org/officeDocument/2006/relationships/image" Target="../media/image82.png"/><Relationship Id="rId10" Type="http://schemas.openxmlformats.org/officeDocument/2006/relationships/image" Target="../media/image178.png"/><Relationship Id="rId9" Type="http://schemas.openxmlformats.org/officeDocument/2006/relationships/image" Target="../media/image17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2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3" Type="http://schemas.openxmlformats.org/officeDocument/2006/relationships/image" Target="../media/image179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11" Type="http://schemas.openxmlformats.org/officeDocument/2006/relationships/image" Target="../media/image185.png"/><Relationship Id="rId5" Type="http://schemas.openxmlformats.org/officeDocument/2006/relationships/image" Target="../media/image82.png"/><Relationship Id="rId10" Type="http://schemas.openxmlformats.org/officeDocument/2006/relationships/image" Target="../media/image184.png"/><Relationship Id="rId9" Type="http://schemas.openxmlformats.org/officeDocument/2006/relationships/image" Target="../media/image18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3" Type="http://schemas.openxmlformats.org/officeDocument/2006/relationships/image" Target="../media/image187.png"/><Relationship Id="rId7" Type="http://schemas.openxmlformats.org/officeDocument/2006/relationships/image" Target="../media/image192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png"/><Relationship Id="rId5" Type="http://schemas.openxmlformats.org/officeDocument/2006/relationships/image" Target="../media/image189.png"/><Relationship Id="rId10" Type="http://schemas.openxmlformats.org/officeDocument/2006/relationships/image" Target="../media/image195.png"/><Relationship Id="rId4" Type="http://schemas.openxmlformats.org/officeDocument/2006/relationships/image" Target="../media/image188.png"/><Relationship Id="rId9" Type="http://schemas.openxmlformats.org/officeDocument/2006/relationships/image" Target="../media/image19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.xml"/><Relationship Id="rId18" Type="http://schemas.openxmlformats.org/officeDocument/2006/relationships/image" Target="../media/image7.png"/><Relationship Id="rId3" Type="http://schemas.openxmlformats.org/officeDocument/2006/relationships/slide" Target="slide12.xml"/><Relationship Id="rId7" Type="http://schemas.openxmlformats.org/officeDocument/2006/relationships/slide" Target="slide7.xml"/><Relationship Id="rId12" Type="http://schemas.openxmlformats.org/officeDocument/2006/relationships/slide" Target="slide4.xml"/><Relationship Id="rId17" Type="http://schemas.openxmlformats.org/officeDocument/2006/relationships/slide" Target="slide1.xml"/><Relationship Id="rId2" Type="http://schemas.openxmlformats.org/officeDocument/2006/relationships/notesSlide" Target="../notesSlides/notesSlide2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11" Type="http://schemas.openxmlformats.org/officeDocument/2006/relationships/slide" Target="slide5.xml"/><Relationship Id="rId5" Type="http://schemas.openxmlformats.org/officeDocument/2006/relationships/slide" Target="slide14.xml"/><Relationship Id="rId15" Type="http://schemas.openxmlformats.org/officeDocument/2006/relationships/slide" Target="slide11.xml"/><Relationship Id="rId10" Type="http://schemas.openxmlformats.org/officeDocument/2006/relationships/slide" Target="slide10.xml"/><Relationship Id="rId4" Type="http://schemas.openxmlformats.org/officeDocument/2006/relationships/slide" Target="slide13.xml"/><Relationship Id="rId9" Type="http://schemas.openxmlformats.org/officeDocument/2006/relationships/slide" Target="slide9.xml"/><Relationship Id="rId1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82.png"/><Relationship Id="rId10" Type="http://schemas.openxmlformats.org/officeDocument/2006/relationships/image" Target="../media/image205.png"/><Relationship Id="rId9" Type="http://schemas.openxmlformats.org/officeDocument/2006/relationships/image" Target="../media/image20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6.png"/><Relationship Id="rId7" Type="http://schemas.openxmlformats.org/officeDocument/2006/relationships/image" Target="../media/image20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11" Type="http://schemas.openxmlformats.org/officeDocument/2006/relationships/image" Target="../media/image209.png"/><Relationship Id="rId5" Type="http://schemas.openxmlformats.org/officeDocument/2006/relationships/image" Target="../media/image82.png"/><Relationship Id="rId10" Type="http://schemas.openxmlformats.org/officeDocument/2006/relationships/image" Target="../media/image208.png"/><Relationship Id="rId9" Type="http://schemas.openxmlformats.org/officeDocument/2006/relationships/image" Target="../media/image2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png"/><Relationship Id="rId3" Type="http://schemas.openxmlformats.org/officeDocument/2006/relationships/image" Target="../media/image210.png"/><Relationship Id="rId7" Type="http://schemas.openxmlformats.org/officeDocument/2006/relationships/image" Target="../media/image2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5.png"/><Relationship Id="rId11" Type="http://schemas.openxmlformats.org/officeDocument/2006/relationships/image" Target="../media/image218.png"/><Relationship Id="rId5" Type="http://schemas.openxmlformats.org/officeDocument/2006/relationships/image" Target="../media/image212.png"/><Relationship Id="rId10" Type="http://schemas.openxmlformats.org/officeDocument/2006/relationships/image" Target="../media/image217.png"/><Relationship Id="rId4" Type="http://schemas.openxmlformats.org/officeDocument/2006/relationships/image" Target="../media/image211.png"/><Relationship Id="rId9" Type="http://schemas.openxmlformats.org/officeDocument/2006/relationships/image" Target="../media/image21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7" Type="http://schemas.openxmlformats.org/officeDocument/2006/relationships/image" Target="../media/image1890.png"/><Relationship Id="rId12" Type="http://schemas.openxmlformats.org/officeDocument/2006/relationships/image" Target="../media/image2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80.png"/><Relationship Id="rId11" Type="http://schemas.openxmlformats.org/officeDocument/2006/relationships/image" Target="../media/image176.png"/><Relationship Id="rId5" Type="http://schemas.openxmlformats.org/officeDocument/2006/relationships/image" Target="../media/image820.png"/><Relationship Id="rId10" Type="http://schemas.openxmlformats.org/officeDocument/2006/relationships/image" Target="../media/image171.png"/><Relationship Id="rId9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0.png"/><Relationship Id="rId13" Type="http://schemas.openxmlformats.org/officeDocument/2006/relationships/image" Target="../media/image224.png"/><Relationship Id="rId7" Type="http://schemas.openxmlformats.org/officeDocument/2006/relationships/image" Target="../media/image1890.png"/><Relationship Id="rId12" Type="http://schemas.openxmlformats.org/officeDocument/2006/relationships/image" Target="../media/image2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9.png"/><Relationship Id="rId11" Type="http://schemas.openxmlformats.org/officeDocument/2006/relationships/image" Target="../media/image222.png"/><Relationship Id="rId5" Type="http://schemas.openxmlformats.org/officeDocument/2006/relationships/image" Target="../media/image820.png"/><Relationship Id="rId10" Type="http://schemas.openxmlformats.org/officeDocument/2006/relationships/image" Target="../media/image221.png"/><Relationship Id="rId9" Type="http://schemas.openxmlformats.org/officeDocument/2006/relationships/image" Target="../media/image220.png"/><Relationship Id="rId14" Type="http://schemas.openxmlformats.org/officeDocument/2006/relationships/image" Target="../media/image22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png"/><Relationship Id="rId3" Type="http://schemas.openxmlformats.org/officeDocument/2006/relationships/image" Target="../media/image227.png"/><Relationship Id="rId7" Type="http://schemas.openxmlformats.org/officeDocument/2006/relationships/image" Target="../media/image23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9.png"/><Relationship Id="rId10" Type="http://schemas.openxmlformats.org/officeDocument/2006/relationships/image" Target="../media/image234.png"/><Relationship Id="rId4" Type="http://schemas.openxmlformats.org/officeDocument/2006/relationships/image" Target="../media/image228.png"/><Relationship Id="rId9" Type="http://schemas.openxmlformats.org/officeDocument/2006/relationships/image" Target="../media/image23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image" Target="../media/image1100.png"/><Relationship Id="rId3" Type="http://schemas.openxmlformats.org/officeDocument/2006/relationships/image" Target="../media/image235.png"/><Relationship Id="rId7" Type="http://schemas.openxmlformats.org/officeDocument/2006/relationships/image" Target="../media/image237.png"/><Relationship Id="rId12" Type="http://schemas.openxmlformats.org/officeDocument/2006/relationships/image" Target="../media/image2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6.png"/><Relationship Id="rId11" Type="http://schemas.openxmlformats.org/officeDocument/2006/relationships/image" Target="../media/image241.png"/><Relationship Id="rId5" Type="http://schemas.openxmlformats.org/officeDocument/2006/relationships/image" Target="../media/image821.png"/><Relationship Id="rId10" Type="http://schemas.openxmlformats.org/officeDocument/2006/relationships/image" Target="../media/image240.png"/><Relationship Id="rId9" Type="http://schemas.openxmlformats.org/officeDocument/2006/relationships/image" Target="../media/image239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5.png"/><Relationship Id="rId13" Type="http://schemas.openxmlformats.org/officeDocument/2006/relationships/image" Target="../media/image251.png"/><Relationship Id="rId7" Type="http://schemas.openxmlformats.org/officeDocument/2006/relationships/image" Target="../media/image244.png"/><Relationship Id="rId12" Type="http://schemas.openxmlformats.org/officeDocument/2006/relationships/image" Target="../media/image2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3.png"/><Relationship Id="rId11" Type="http://schemas.openxmlformats.org/officeDocument/2006/relationships/image" Target="../media/image248.png"/><Relationship Id="rId5" Type="http://schemas.openxmlformats.org/officeDocument/2006/relationships/image" Target="../media/image410.png"/><Relationship Id="rId15" Type="http://schemas.openxmlformats.org/officeDocument/2006/relationships/image" Target="../media/image1171.png"/><Relationship Id="rId10" Type="http://schemas.openxmlformats.org/officeDocument/2006/relationships/image" Target="../media/image247.png"/><Relationship Id="rId4" Type="http://schemas.openxmlformats.org/officeDocument/2006/relationships/image" Target="../media/image320.png"/><Relationship Id="rId9" Type="http://schemas.openxmlformats.org/officeDocument/2006/relationships/image" Target="../media/image246.png"/><Relationship Id="rId14" Type="http://schemas.openxmlformats.org/officeDocument/2006/relationships/image" Target="../media/image25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8.png"/><Relationship Id="rId3" Type="http://schemas.openxmlformats.org/officeDocument/2006/relationships/image" Target="../media/image253.png"/><Relationship Id="rId7" Type="http://schemas.openxmlformats.org/officeDocument/2006/relationships/image" Target="../media/image2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6.png"/><Relationship Id="rId11" Type="http://schemas.openxmlformats.org/officeDocument/2006/relationships/image" Target="../media/image261.png"/><Relationship Id="rId5" Type="http://schemas.openxmlformats.org/officeDocument/2006/relationships/image" Target="../media/image255.png"/><Relationship Id="rId10" Type="http://schemas.openxmlformats.org/officeDocument/2006/relationships/image" Target="../media/image260.png"/><Relationship Id="rId4" Type="http://schemas.openxmlformats.org/officeDocument/2006/relationships/image" Target="../media/image254.png"/><Relationship Id="rId9" Type="http://schemas.openxmlformats.org/officeDocument/2006/relationships/image" Target="../media/image25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1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4.png"/><Relationship Id="rId13" Type="http://schemas.openxmlformats.org/officeDocument/2006/relationships/image" Target="../media/image269.png"/><Relationship Id="rId7" Type="http://schemas.openxmlformats.org/officeDocument/2006/relationships/image" Target="../media/image263.png"/><Relationship Id="rId12" Type="http://schemas.openxmlformats.org/officeDocument/2006/relationships/image" Target="../media/image2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2.png"/><Relationship Id="rId11" Type="http://schemas.openxmlformats.org/officeDocument/2006/relationships/image" Target="../media/image267.png"/><Relationship Id="rId5" Type="http://schemas.openxmlformats.org/officeDocument/2006/relationships/image" Target="../media/image821.png"/><Relationship Id="rId10" Type="http://schemas.openxmlformats.org/officeDocument/2006/relationships/image" Target="../media/image266.png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6.png"/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12" Type="http://schemas.openxmlformats.org/officeDocument/2006/relationships/image" Target="../media/image2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11" Type="http://schemas.openxmlformats.org/officeDocument/2006/relationships/image" Target="../media/image279.png"/><Relationship Id="rId5" Type="http://schemas.openxmlformats.org/officeDocument/2006/relationships/image" Target="../media/image273.png"/><Relationship Id="rId10" Type="http://schemas.openxmlformats.org/officeDocument/2006/relationships/image" Target="../media/image278.png"/><Relationship Id="rId4" Type="http://schemas.openxmlformats.org/officeDocument/2006/relationships/image" Target="../media/image272.png"/><Relationship Id="rId9" Type="http://schemas.openxmlformats.org/officeDocument/2006/relationships/image" Target="../media/image277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1.png"/><Relationship Id="rId13" Type="http://schemas.openxmlformats.org/officeDocument/2006/relationships/image" Target="../media/image286.png"/><Relationship Id="rId3" Type="http://schemas.openxmlformats.org/officeDocument/2006/relationships/image" Target="../media/image271.png"/><Relationship Id="rId7" Type="http://schemas.openxmlformats.org/officeDocument/2006/relationships/image" Target="../media/image275.png"/><Relationship Id="rId12" Type="http://schemas.openxmlformats.org/officeDocument/2006/relationships/image" Target="../media/image28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4.png"/><Relationship Id="rId11" Type="http://schemas.openxmlformats.org/officeDocument/2006/relationships/image" Target="../media/image284.png"/><Relationship Id="rId5" Type="http://schemas.openxmlformats.org/officeDocument/2006/relationships/image" Target="../media/image273.png"/><Relationship Id="rId10" Type="http://schemas.openxmlformats.org/officeDocument/2006/relationships/image" Target="../media/image283.png"/><Relationship Id="rId4" Type="http://schemas.openxmlformats.org/officeDocument/2006/relationships/image" Target="../media/image272.png"/><Relationship Id="rId9" Type="http://schemas.openxmlformats.org/officeDocument/2006/relationships/image" Target="../media/image282.png"/><Relationship Id="rId14" Type="http://schemas.openxmlformats.org/officeDocument/2006/relationships/image" Target="../media/image28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7" Type="http://schemas.openxmlformats.org/officeDocument/2006/relationships/image" Target="../media/image28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821.png"/><Relationship Id="rId10" Type="http://schemas.openxmlformats.org/officeDocument/2006/relationships/image" Target="../media/image292.png"/><Relationship Id="rId9" Type="http://schemas.openxmlformats.org/officeDocument/2006/relationships/image" Target="../media/image29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4.png"/><Relationship Id="rId7" Type="http://schemas.openxmlformats.org/officeDocument/2006/relationships/image" Target="../media/image29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8.png"/><Relationship Id="rId5" Type="http://schemas.openxmlformats.org/officeDocument/2006/relationships/image" Target="../media/image821.png"/><Relationship Id="rId10" Type="http://schemas.openxmlformats.org/officeDocument/2006/relationships/image" Target="../media/image296.png"/><Relationship Id="rId9" Type="http://schemas.openxmlformats.org/officeDocument/2006/relationships/image" Target="../media/image295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png"/><Relationship Id="rId7" Type="http://schemas.openxmlformats.org/officeDocument/2006/relationships/image" Target="../media/image298.png"/><Relationship Id="rId12" Type="http://schemas.openxmlformats.org/officeDocument/2006/relationships/image" Target="../media/image30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11" Type="http://schemas.openxmlformats.org/officeDocument/2006/relationships/image" Target="../media/image303.png"/><Relationship Id="rId5" Type="http://schemas.openxmlformats.org/officeDocument/2006/relationships/image" Target="../media/image821.png"/><Relationship Id="rId10" Type="http://schemas.openxmlformats.org/officeDocument/2006/relationships/image" Target="../media/image302.png"/><Relationship Id="rId9" Type="http://schemas.openxmlformats.org/officeDocument/2006/relationships/image" Target="../media/image30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7" Type="http://schemas.openxmlformats.org/officeDocument/2006/relationships/image" Target="../media/image30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821.png"/><Relationship Id="rId10" Type="http://schemas.openxmlformats.org/officeDocument/2006/relationships/image" Target="../media/image308.png"/><Relationship Id="rId9" Type="http://schemas.openxmlformats.org/officeDocument/2006/relationships/image" Target="../media/image307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309.png"/><Relationship Id="rId7" Type="http://schemas.openxmlformats.org/officeDocument/2006/relationships/image" Target="../media/image3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2.png"/><Relationship Id="rId5" Type="http://schemas.openxmlformats.org/officeDocument/2006/relationships/image" Target="../media/image311.png"/><Relationship Id="rId4" Type="http://schemas.openxmlformats.org/officeDocument/2006/relationships/image" Target="../media/image310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9.png"/><Relationship Id="rId3" Type="http://schemas.openxmlformats.org/officeDocument/2006/relationships/image" Target="../media/image315.png"/><Relationship Id="rId7" Type="http://schemas.openxmlformats.org/officeDocument/2006/relationships/image" Target="../media/image3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7.png"/><Relationship Id="rId5" Type="http://schemas.openxmlformats.org/officeDocument/2006/relationships/image" Target="../media/image316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5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0.png"/><Relationship Id="rId7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2.png"/><Relationship Id="rId7" Type="http://schemas.openxmlformats.org/officeDocument/2006/relationships/image" Target="../media/image3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1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6985" y="0"/>
            <a:ext cx="12201485" cy="69124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46988" y="3811205"/>
            <a:ext cx="7568415" cy="1870067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696" tIns="22848" rIns="45696" bIns="22848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21800" y="1903934"/>
            <a:ext cx="4431856" cy="415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45696" tIns="22848" rIns="45696" bIns="22848" rtlCol="0">
            <a:spAutoFit/>
          </a:bodyPr>
          <a:lstStyle/>
          <a:p>
            <a:pPr algn="ctr"/>
            <a:r>
              <a:rPr lang="en-US" sz="2400" b="1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DIỄN ĐÀN GIÁO VIÊN TOÁN</a:t>
            </a:r>
            <a:endParaRPr lang="en-US" sz="24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28138" y="2251777"/>
            <a:ext cx="1500697" cy="60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5696" tIns="22848" rIns="45696" bIns="2284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PPT TIVI</a:t>
            </a:r>
            <a:endParaRPr lang="en-US" sz="24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62756" y="3426763"/>
            <a:ext cx="6011392" cy="2139017"/>
            <a:chOff x="7481749" y="4371559"/>
            <a:chExt cx="10153722" cy="2085412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81749" y="4371559"/>
              <a:ext cx="10153722" cy="20854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00206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ÔN THI THPTQG</a:t>
              </a:r>
            </a:p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CHUYÊN ĐỀ:</a:t>
              </a:r>
            </a:p>
            <a:p>
              <a:pPr algn="ctr"/>
              <a:r>
                <a:rPr lang="en-US" sz="3600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 TƯƠNG GIAO </a:t>
              </a:r>
            </a:p>
            <a:p>
              <a:pPr algn="ctr"/>
              <a:r>
                <a:rPr lang="en-US" sz="36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 ĐỒ THỊ CÁC HÀM SỐ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391610" y="871625"/>
            <a:ext cx="906946" cy="952849"/>
            <a:chOff x="12784885" y="1066801"/>
            <a:chExt cx="1814128" cy="1905698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4" y="1556787"/>
              <a:ext cx="1395314" cy="1415712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40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12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92467" y="932504"/>
            <a:ext cx="1119042" cy="853514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99500" l="13137" r="79625">
                        <a14:foregroundMark x1="15013" y1="16500" x2="41823" y2="58500"/>
                        <a14:foregroundMark x1="41823" y1="58500" x2="54960" y2="62000"/>
                        <a14:foregroundMark x1="54960" y1="62000" x2="65952" y2="43500"/>
                        <a14:foregroundMark x1="65952" y1="43500" x2="70241" y2="32500"/>
                        <a14:foregroundMark x1="70241" y1="32500" x2="72654" y2="20500"/>
                        <a14:foregroundMark x1="72654" y1="20500" x2="64343" y2="22500"/>
                        <a14:foregroundMark x1="64343" y1="22500" x2="58445" y2="36500"/>
                        <a14:foregroundMark x1="58445" y1="36500" x2="56032" y2="52000"/>
                        <a14:foregroundMark x1="56032" y1="52000" x2="61662" y2="60500"/>
                        <a14:foregroundMark x1="61662" y1="60500" x2="67828" y2="60500"/>
                        <a14:foregroundMark x1="67828" y1="60500" x2="31099" y2="64500"/>
                        <a14:foregroundMark x1="31099" y1="64500" x2="23861" y2="60500"/>
                        <a14:foregroundMark x1="23861" y1="60500" x2="49062" y2="69000"/>
                        <a14:foregroundMark x1="49062" y1="69000" x2="63271" y2="63500"/>
                        <a14:foregroundMark x1="63271" y1="63500" x2="68365" y2="58500"/>
                        <a14:foregroundMark x1="68365" y1="58500" x2="21984" y2="31000"/>
                        <a14:foregroundMark x1="21984" y1="31000" x2="25737" y2="17500"/>
                        <a14:foregroundMark x1="25737" y1="17500" x2="31367" y2="15000"/>
                        <a14:foregroundMark x1="31367" y1="15000" x2="49598" y2="27000"/>
                        <a14:foregroundMark x1="49598" y1="27000" x2="56568" y2="27500"/>
                        <a14:foregroundMark x1="56568" y1="27500" x2="61662" y2="19000"/>
                        <a14:foregroundMark x1="61662" y1="19000" x2="56300" y2="10500"/>
                        <a14:foregroundMark x1="56300" y1="10500" x2="48794" y2="18500"/>
                        <a14:foregroundMark x1="48794" y1="18500" x2="42895" y2="20000"/>
                        <a14:foregroundMark x1="42895" y1="20000" x2="31099" y2="9500"/>
                        <a14:foregroundMark x1="31099" y1="9500" x2="25469" y2="10000"/>
                        <a14:foregroundMark x1="25469" y1="10000" x2="29223" y2="21500"/>
                        <a14:foregroundMark x1="29223" y1="21500" x2="41823" y2="34500"/>
                        <a14:foregroundMark x1="41823" y1="34500" x2="60054" y2="38000"/>
                        <a14:foregroundMark x1="60054" y1="38000" x2="69169" y2="34000"/>
                        <a14:foregroundMark x1="69169" y1="34000" x2="64075" y2="25000"/>
                        <a14:foregroundMark x1="64075" y1="25000" x2="28418" y2="31500"/>
                        <a14:foregroundMark x1="24397" y1="91500" x2="36193" y2="89500"/>
                        <a14:foregroundMark x1="36193" y1="89500" x2="69437" y2="92000"/>
                        <a14:foregroundMark x1="69437" y1="92000" x2="26542" y2="94000"/>
                        <a14:foregroundMark x1="26542" y1="94000" x2="43968" y2="90000"/>
                        <a14:foregroundMark x1="43968" y1="90000" x2="62735" y2="90000"/>
                        <a14:foregroundMark x1="62735" y1="90000" x2="68901" y2="89500"/>
                        <a14:foregroundMark x1="68901" y1="89500" x2="69169" y2="89500"/>
                        <a14:foregroundMark x1="24397" y1="84000" x2="24397" y2="98500"/>
                        <a14:foregroundMark x1="24397" y1="98500" x2="25469" y2="85000"/>
                        <a14:foregroundMark x1="25469" y1="85000" x2="30295" y2="92000"/>
                        <a14:foregroundMark x1="30295" y1="92000" x2="52547" y2="79000"/>
                        <a14:foregroundMark x1="52547" y1="79000" x2="69973" y2="96000"/>
                        <a14:foregroundMark x1="69973" y1="96000" x2="65147" y2="84500"/>
                        <a14:foregroundMark x1="65147" y1="84500" x2="23861" y2="88000"/>
                        <a14:foregroundMark x1="23861" y1="88000" x2="29759" y2="98500"/>
                        <a14:foregroundMark x1="29759" y1="98500" x2="57641" y2="92500"/>
                        <a14:foregroundMark x1="57641" y1="92500" x2="65684" y2="94500"/>
                        <a14:foregroundMark x1="65684" y1="94500" x2="58981" y2="86500"/>
                        <a14:foregroundMark x1="58981" y1="86500" x2="37265" y2="99500"/>
                        <a14:foregroundMark x1="22788" y1="83000" x2="25201" y2="97000"/>
                        <a14:foregroundMark x1="25201" y1="97000" x2="47989" y2="99000"/>
                        <a14:foregroundMark x1="47989" y1="99000" x2="77480" y2="95000"/>
                        <a14:foregroundMark x1="77480" y1="95000" x2="70241" y2="81500"/>
                        <a14:foregroundMark x1="70241" y1="81500" x2="63807" y2="79000"/>
                        <a14:foregroundMark x1="63807" y1="79000" x2="55496" y2="90500"/>
                        <a14:foregroundMark x1="55496" y1="90500" x2="27882" y2="85000"/>
                        <a14:foregroundMark x1="27882" y1="85000" x2="21180" y2="90500"/>
                        <a14:foregroundMark x1="21180" y1="90500" x2="32708" y2="98500"/>
                        <a14:foregroundMark x1="32708" y1="98500" x2="46917" y2="99500"/>
                        <a14:foregroundMark x1="46917" y1="99500" x2="73190" y2="97000"/>
                        <a14:foregroundMark x1="73190" y1="97000" x2="69437" y2="82000"/>
                        <a14:foregroundMark x1="69437" y1="82000" x2="53351" y2="81000"/>
                        <a14:foregroundMark x1="53351" y1="81000" x2="28418" y2="99000"/>
                        <a14:foregroundMark x1="28418" y1="99000" x2="35925" y2="99500"/>
                        <a14:foregroundMark x1="35925" y1="99500" x2="69705" y2="99500"/>
                        <a14:foregroundMark x1="69705" y1="99500" x2="61394" y2="91000"/>
                        <a14:foregroundMark x1="61394" y1="91000" x2="28418" y2="96000"/>
                        <a14:foregroundMark x1="28418" y1="96000" x2="27882" y2="96500"/>
                        <a14:foregroundMark x1="12332" y1="15000" x2="24397" y2="4500"/>
                        <a14:foregroundMark x1="24397" y1="4500" x2="30831" y2="4000"/>
                        <a14:foregroundMark x1="30831" y1="4000" x2="37534" y2="5500"/>
                        <a14:foregroundMark x1="37534" y1="5500" x2="31367" y2="2500"/>
                        <a14:foregroundMark x1="31367" y1="2500" x2="25201" y2="5000"/>
                        <a14:foregroundMark x1="25201" y1="5000" x2="20107" y2="11500"/>
                        <a14:foregroundMark x1="20107" y1="11500" x2="35925" y2="10000"/>
                        <a14:foregroundMark x1="35925" y1="10000" x2="69705" y2="13500"/>
                        <a14:foregroundMark x1="69705" y1="13500" x2="62198" y2="4000"/>
                        <a14:foregroundMark x1="62198" y1="4000" x2="80161" y2="22000"/>
                        <a14:foregroundMark x1="80161" y1="22000" x2="74531" y2="17500"/>
                        <a14:foregroundMark x1="74531" y1="17500" x2="70777" y2="7000"/>
                        <a14:foregroundMark x1="70777" y1="7000" x2="64879" y2="7000"/>
                        <a14:foregroundMark x1="64879" y1="7000" x2="72386" y2="17000"/>
                        <a14:foregroundMark x1="72386" y1="17000" x2="63807" y2="14000"/>
                        <a14:foregroundMark x1="63807" y1="14000" x2="50402" y2="26000"/>
                        <a14:foregroundMark x1="50402" y1="26000" x2="45576" y2="38500"/>
                        <a14:foregroundMark x1="45576" y1="38500" x2="44504" y2="53000"/>
                        <a14:foregroundMark x1="44504" y1="53000" x2="39142" y2="61000"/>
                        <a14:foregroundMark x1="39142" y1="61000" x2="19303" y2="59000"/>
                        <a14:foregroundMark x1="19303" y1="59000" x2="52011" y2="75000"/>
                        <a14:foregroundMark x1="18231" y1="58000" x2="53619" y2="82000"/>
                        <a14:foregroundMark x1="53619" y1="82000" x2="67292" y2="82000"/>
                        <a14:foregroundMark x1="67292" y1="82000" x2="73190" y2="79500"/>
                        <a14:foregroundMark x1="73190" y1="79500" x2="76408" y2="65500"/>
                        <a14:foregroundMark x1="76408" y1="65500" x2="71314" y2="56000"/>
                        <a14:foregroundMark x1="71314" y1="56000" x2="65952" y2="63000"/>
                        <a14:foregroundMark x1="65952" y1="63000" x2="72386" y2="65000"/>
                        <a14:foregroundMark x1="72386" y1="65000" x2="74531" y2="51500"/>
                        <a14:foregroundMark x1="74531" y1="51500" x2="74531" y2="30500"/>
                        <a14:foregroundMark x1="74531" y1="30500" x2="67828" y2="32000"/>
                        <a14:foregroundMark x1="67828" y1="32000" x2="62198" y2="28000"/>
                        <a14:foregroundMark x1="62198" y1="28000" x2="57909" y2="16500"/>
                        <a14:foregroundMark x1="57909" y1="16500" x2="59786" y2="3000"/>
                        <a14:foregroundMark x1="59786" y1="3000" x2="56300" y2="7000"/>
                        <a14:foregroundMark x1="31635" y1="1000" x2="24665" y2="1000"/>
                        <a14:foregroundMark x1="24665" y1="1000" x2="18767" y2="5000"/>
                        <a14:foregroundMark x1="18767" y1="5000" x2="13673" y2="13000"/>
                        <a14:foregroundMark x1="13673" y1="13000" x2="16354" y2="25500"/>
                        <a14:foregroundMark x1="16354" y1="25500" x2="31367" y2="58000"/>
                        <a14:foregroundMark x1="31367" y1="58000" x2="30563" y2="67500"/>
                        <a14:foregroundMark x1="61662" y1="500" x2="76139" y2="6500"/>
                        <a14:foregroundMark x1="76139" y1="6500" x2="79357" y2="18000"/>
                        <a14:foregroundMark x1="79357" y1="18000" x2="75067" y2="10000"/>
                        <a14:foregroundMark x1="75067" y1="10000" x2="68365" y2="6000"/>
                        <a14:foregroundMark x1="68365" y1="6000" x2="78284" y2="24500"/>
                        <a14:foregroundMark x1="78284" y1="24500" x2="75067" y2="10500"/>
                        <a14:foregroundMark x1="75067" y1="10500" x2="69705" y2="4000"/>
                        <a14:foregroundMark x1="69705" y1="4000" x2="79625" y2="14000"/>
                        <a14:foregroundMark x1="19035" y1="2000" x2="14209" y2="8500"/>
                        <a14:foregroundMark x1="14209" y1="8500" x2="13137" y2="22000"/>
                        <a14:foregroundMark x1="13137" y1="22000" x2="18767" y2="29000"/>
                        <a14:foregroundMark x1="18767" y1="29000" x2="27882" y2="56000"/>
                        <a14:foregroundMark x1="75871" y1="7500" x2="80965" y2="16500"/>
                        <a14:foregroundMark x1="80965" y1="16500" x2="75603" y2="8500"/>
                        <a14:foregroundMark x1="75603" y1="8500" x2="64879" y2="4000"/>
                        <a14:foregroundMark x1="64879" y1="4000" x2="80429" y2="17000"/>
                        <a14:foregroundMark x1="80429" y1="17000" x2="64343" y2="4000"/>
                        <a14:foregroundMark x1="64343" y1="4000" x2="50670" y2="3000"/>
                        <a14:foregroundMark x1="50670" y1="3000" x2="35657" y2="12000"/>
                        <a14:foregroundMark x1="35657" y1="12000" x2="45576" y2="10500"/>
                        <a14:foregroundMark x1="45576" y1="10500" x2="32440" y2="7500"/>
                        <a14:foregroundMark x1="32440" y1="7500" x2="53351" y2="6500"/>
                        <a14:foregroundMark x1="53351" y1="6500" x2="32440" y2="5000"/>
                        <a14:foregroundMark x1="32440" y1="5000" x2="38070" y2="5000"/>
                        <a14:foregroundMark x1="38070" y1="5000" x2="32172" y2="4000"/>
                        <a14:foregroundMark x1="32172" y1="4000" x2="48257" y2="3500"/>
                        <a14:foregroundMark x1="48257" y1="3500" x2="35389" y2="3500"/>
                        <a14:foregroundMark x1="35389" y1="3500" x2="47721" y2="3500"/>
                        <a14:foregroundMark x1="47721" y1="3500" x2="32708" y2="1500"/>
                        <a14:foregroundMark x1="32708" y1="1500" x2="54960" y2="1000"/>
                        <a14:foregroundMark x1="54960" y1="1000" x2="69437" y2="2500"/>
                        <a14:foregroundMark x1="69437" y1="2500" x2="43700" y2="6500"/>
                        <a14:foregroundMark x1="43700" y1="6500" x2="71046" y2="18500"/>
                        <a14:foregroundMark x1="71046" y1="18500" x2="60054" y2="31000"/>
                        <a14:foregroundMark x1="60054" y1="31000" x2="51743" y2="32000"/>
                        <a14:foregroundMark x1="51743" y1="32000" x2="50134" y2="31000"/>
                        <a14:foregroundMark x1="24397" y1="88500" x2="24665" y2="98000"/>
                        <a14:foregroundMark x1="23861" y1="83500" x2="22788" y2="99000"/>
                        <a14:foregroundMark x1="22788" y1="99000" x2="23324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8562187" y="1164857"/>
            <a:ext cx="3606587" cy="207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61" y="841304"/>
            <a:ext cx="2610779" cy="26551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1757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6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đa</a:t>
                </a:r>
                <a:r>
                  <a:rPr lang="en-US" sz="3200" b="1" dirty="0"/>
                  <a:t> thức </a:t>
                </a:r>
                <a:r>
                  <a:rPr lang="en-US" sz="3200" b="1" dirty="0" err="1"/>
                  <a:t>bậc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ba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có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?</a:t>
                </a:r>
                <a:br>
                  <a:rPr lang="en-US" sz="3200" b="1" dirty="0"/>
                </a:b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554545"/>
              </a:xfrm>
              <a:prstGeom prst="rect">
                <a:avLst/>
              </a:prstGeom>
              <a:blipFill>
                <a:blip r:embed="rId3"/>
                <a:stretch>
                  <a:fillRect l="-1585" t="-28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299005" y="3411837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222955" y="5346112"/>
                <a:ext cx="11863160" cy="15102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 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pt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đường thẳng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55" y="5346112"/>
                <a:ext cx="11863160" cy="1510285"/>
              </a:xfrm>
              <a:prstGeom prst="rect">
                <a:avLst/>
              </a:prstGeom>
              <a:blipFill>
                <a:blip r:embed="rId7"/>
                <a:stretch>
                  <a:fillRect l="-1336" b="-6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4" name="Picture 2" descr="Image result for đồ thị hàm số bậc 3">
            <a:extLst>
              <a:ext uri="{FF2B5EF4-FFF2-40B4-BE49-F238E27FC236}">
                <a16:creationId xmlns:a16="http://schemas.microsoft.com/office/drawing/2014/main" id="{B835886F-9B9F-4E68-B66E-AA5B91D58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34" y="1912461"/>
            <a:ext cx="3062166" cy="299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050C60D0-DD0C-4CF7-8416-6BF44A295D85}"/>
              </a:ext>
            </a:extLst>
          </p:cNvPr>
          <p:cNvGrpSpPr/>
          <p:nvPr/>
        </p:nvGrpSpPr>
        <p:grpSpPr>
          <a:xfrm>
            <a:off x="8082820" y="2870831"/>
            <a:ext cx="3094344" cy="738111"/>
            <a:chOff x="8055429" y="2936077"/>
            <a:chExt cx="3838805" cy="866666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A352AB80-E03A-45C1-A5D6-6F0F2A52CE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5ACE37B-2CA6-4313-ACB5-5B88C0B14B09}"/>
                    </a:ext>
                  </a:extLst>
                </p:cNvPr>
                <p:cNvSpPr txBox="1"/>
                <p:nvPr/>
              </p:nvSpPr>
              <p:spPr>
                <a:xfrm>
                  <a:off x="10871775" y="2936077"/>
                  <a:ext cx="1022459" cy="791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5ACE37B-2CA6-4313-ACB5-5B88C0B14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71775" y="2936077"/>
                  <a:ext cx="1022459" cy="791307"/>
                </a:xfrm>
                <a:prstGeom prst="rect">
                  <a:avLst/>
                </a:prstGeom>
                <a:blipFill>
                  <a:blip r:embed="rId9"/>
                  <a:stretch>
                    <a:fillRect r="-3676" b="-9091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8" name="Oval 67">
            <a:extLst>
              <a:ext uri="{FF2B5EF4-FFF2-40B4-BE49-F238E27FC236}">
                <a16:creationId xmlns:a16="http://schemas.microsoft.com/office/drawing/2014/main" id="{DD77A960-E0AA-4BD6-AC24-2D6F2AF17BE5}"/>
              </a:ext>
            </a:extLst>
          </p:cNvPr>
          <p:cNvSpPr/>
          <p:nvPr/>
        </p:nvSpPr>
        <p:spPr>
          <a:xfrm>
            <a:off x="8571873" y="3553315"/>
            <a:ext cx="92776" cy="111254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B3BEEBD8-52B5-4B7B-928C-9E8CBD22032C}"/>
              </a:ext>
            </a:extLst>
          </p:cNvPr>
          <p:cNvSpPr/>
          <p:nvPr/>
        </p:nvSpPr>
        <p:spPr>
          <a:xfrm>
            <a:off x="9295778" y="3553315"/>
            <a:ext cx="103190" cy="111254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54683B40-3B90-4093-BEFA-9280E6DB804C}"/>
              </a:ext>
            </a:extLst>
          </p:cNvPr>
          <p:cNvSpPr/>
          <p:nvPr/>
        </p:nvSpPr>
        <p:spPr>
          <a:xfrm>
            <a:off x="10260215" y="3553315"/>
            <a:ext cx="92776" cy="111254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2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8" grpId="0" animBg="1"/>
      <p:bldP spid="69" grpId="0" animBg="1"/>
      <p:bldP spid="7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7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đa</a:t>
                </a:r>
                <a:r>
                  <a:rPr lang="en-US" sz="3200" b="1" dirty="0"/>
                  <a:t> thức </a:t>
                </a:r>
                <a:r>
                  <a:rPr lang="en-US" sz="3200" b="1" dirty="0" err="1"/>
                  <a:t>bậc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ba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có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 trên </a:t>
                </a:r>
                <a:r>
                  <a:rPr lang="en-US" sz="3200" b="1" dirty="0" err="1"/>
                  <a:t>đoạn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/>
                  <a:t>?</a:t>
                </a: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  <a:blipFill>
                <a:blip r:embed="rId3"/>
                <a:stretch>
                  <a:fillRect l="-1585" t="-3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299005" y="219764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252943"/>
                <a:ext cx="11533211" cy="15249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pt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đường thẳng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3200" b="1" dirty="0"/>
                  <a:t>khi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200" b="1" dirty="0"/>
                  <a:t>.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252943"/>
                <a:ext cx="11533211" cy="1524905"/>
              </a:xfrm>
              <a:prstGeom prst="rect">
                <a:avLst/>
              </a:prstGeom>
              <a:blipFill>
                <a:blip r:embed="rId7"/>
                <a:stretch>
                  <a:fillRect l="-1321" r="-1956" b="-6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3961604-09CC-43B8-8FB9-B8BB8DD45E52}"/>
              </a:ext>
            </a:extLst>
          </p:cNvPr>
          <p:cNvCxnSpPr>
            <a:cxnSpLocks/>
          </p:cNvCxnSpPr>
          <p:nvPr/>
        </p:nvCxnSpPr>
        <p:spPr>
          <a:xfrm flipH="1">
            <a:off x="8307691" y="3756878"/>
            <a:ext cx="3046669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Oval 71">
            <a:extLst>
              <a:ext uri="{FF2B5EF4-FFF2-40B4-BE49-F238E27FC236}">
                <a16:creationId xmlns:a16="http://schemas.microsoft.com/office/drawing/2014/main" id="{26A067A7-03B6-410F-ACE5-C8BF67163F9F}"/>
              </a:ext>
            </a:extLst>
          </p:cNvPr>
          <p:cNvSpPr/>
          <p:nvPr/>
        </p:nvSpPr>
        <p:spPr>
          <a:xfrm>
            <a:off x="8590364" y="3758689"/>
            <a:ext cx="100248" cy="102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2" descr="Image result for đồ thị hàm số bậc 3">
            <a:extLst>
              <a:ext uri="{FF2B5EF4-FFF2-40B4-BE49-F238E27FC236}">
                <a16:creationId xmlns:a16="http://schemas.microsoft.com/office/drawing/2014/main" id="{0B36F643-17E5-4F5B-91E0-36D6A032B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23" y="1932100"/>
            <a:ext cx="3308786" cy="301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7A4E8A8-70A1-4EC8-92D6-EE6D9319FFBE}"/>
              </a:ext>
            </a:extLst>
          </p:cNvPr>
          <p:cNvSpPr/>
          <p:nvPr/>
        </p:nvSpPr>
        <p:spPr>
          <a:xfrm>
            <a:off x="8520294" y="2629789"/>
            <a:ext cx="1061910" cy="1592406"/>
          </a:xfrm>
          <a:custGeom>
            <a:avLst/>
            <a:gdLst>
              <a:gd name="connsiteX0" fmla="*/ 0 w 1219200"/>
              <a:gd name="connsiteY0" fmla="*/ 0 h 2026932"/>
              <a:gd name="connsiteX1" fmla="*/ 217714 w 1219200"/>
              <a:gd name="connsiteY1" fmla="*/ 1248228 h 2026932"/>
              <a:gd name="connsiteX2" fmla="*/ 464457 w 1219200"/>
              <a:gd name="connsiteY2" fmla="*/ 1930400 h 2026932"/>
              <a:gd name="connsiteX3" fmla="*/ 609600 w 1219200"/>
              <a:gd name="connsiteY3" fmla="*/ 2017485 h 2026932"/>
              <a:gd name="connsiteX4" fmla="*/ 841828 w 1219200"/>
              <a:gd name="connsiteY4" fmla="*/ 1886857 h 2026932"/>
              <a:gd name="connsiteX5" fmla="*/ 1219200 w 1219200"/>
              <a:gd name="connsiteY5" fmla="*/ 1016000 h 2026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" h="2026932">
                <a:moveTo>
                  <a:pt x="0" y="0"/>
                </a:moveTo>
                <a:cubicBezTo>
                  <a:pt x="70152" y="463247"/>
                  <a:pt x="140304" y="926495"/>
                  <a:pt x="217714" y="1248228"/>
                </a:cubicBezTo>
                <a:cubicBezTo>
                  <a:pt x="295124" y="1569961"/>
                  <a:pt x="399143" y="1802191"/>
                  <a:pt x="464457" y="1930400"/>
                </a:cubicBezTo>
                <a:cubicBezTo>
                  <a:pt x="529771" y="2058609"/>
                  <a:pt x="546705" y="2024742"/>
                  <a:pt x="609600" y="2017485"/>
                </a:cubicBezTo>
                <a:cubicBezTo>
                  <a:pt x="672495" y="2010228"/>
                  <a:pt x="740228" y="2053771"/>
                  <a:pt x="841828" y="1886857"/>
                </a:cubicBezTo>
                <a:cubicBezTo>
                  <a:pt x="943428" y="1719943"/>
                  <a:pt x="1081314" y="1367971"/>
                  <a:pt x="1219200" y="10160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2D3C9BE-A3C3-4885-BCA9-F63D5AA33A01}"/>
              </a:ext>
            </a:extLst>
          </p:cNvPr>
          <p:cNvGrpSpPr/>
          <p:nvPr/>
        </p:nvGrpSpPr>
        <p:grpSpPr>
          <a:xfrm>
            <a:off x="8184381" y="2576463"/>
            <a:ext cx="3406174" cy="652767"/>
            <a:chOff x="8055429" y="3193144"/>
            <a:chExt cx="3910698" cy="830892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CF7D28-BFF3-4C82-A72A-CB0580ADA1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4024036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4FAAA311-A0CF-451E-9DBD-E83E68FC3B56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79130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A7021C38-8589-4BE9-9EF6-D25270C393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79130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28A0D540-0214-48B6-9C03-B8385C703CAF}"/>
              </a:ext>
            </a:extLst>
          </p:cNvPr>
          <p:cNvSpPr/>
          <p:nvPr/>
        </p:nvSpPr>
        <p:spPr>
          <a:xfrm>
            <a:off x="8571965" y="3173246"/>
            <a:ext cx="100248" cy="1026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7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72" grpId="0" animBg="1"/>
      <p:bldP spid="72" grpId="1" animBg="1"/>
      <p:bldP spid="74" grpId="0" animBg="1"/>
      <p:bldP spid="78" grpId="0" animBg="1"/>
      <p:bldP spid="7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8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trùng phương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có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? </a:t>
                </a:r>
                <a:br>
                  <a:rPr lang="en-US" sz="3200" b="1" dirty="0"/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  <a:blipFill>
                <a:blip r:embed="rId3"/>
                <a:stretch>
                  <a:fillRect l="-1585" t="-3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311481" y="343218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0D12-FE9F-44C7-85D0-B124EE7CF2DF}"/>
              </a:ext>
            </a:extLst>
          </p:cNvPr>
          <p:cNvSpPr/>
          <p:nvPr/>
        </p:nvSpPr>
        <p:spPr>
          <a:xfrm>
            <a:off x="399169" y="5407479"/>
            <a:ext cx="11533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/>
              <a:t>Số nghiệm của phương trình đã cho bằng số giao điểm của đồ thị hàm số </a:t>
            </a:r>
            <a:r>
              <a:rPr lang="en-US" sz="3200" b="1">
                <a:latin typeface="Cambria Math" panose="02040503050406030204" pitchFamily="18" charset="0"/>
              </a:rPr>
              <a:t>𝒚=𝒇(𝒙)</a:t>
            </a:r>
            <a:r>
              <a:rPr lang="en-US" sz="3200" b="1"/>
              <a:t> và trục hoành</a:t>
            </a:r>
            <a:r>
              <a:rPr lang="en-US" sz="3200" b="1">
                <a:latin typeface="Cambria Math" panose="02040503050406030204" pitchFamily="18" charset="0"/>
              </a:rPr>
              <a:t>.</a:t>
            </a:r>
            <a:r>
              <a:rPr lang="en-US" sz="3200" b="1"/>
              <a:t> </a:t>
            </a:r>
          </a:p>
          <a:p>
            <a:endParaRPr lang="en-US" sz="3200" b="1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5F61DD3-6AB8-4BE7-9343-0B2DD077CB6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52" y="1985120"/>
            <a:ext cx="3926120" cy="26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id="{F4B0AE73-EA09-416C-A470-8ACF5184312F}"/>
              </a:ext>
            </a:extLst>
          </p:cNvPr>
          <p:cNvSpPr/>
          <p:nvPr/>
        </p:nvSpPr>
        <p:spPr>
          <a:xfrm>
            <a:off x="7987588" y="3979713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8AD5D97B-12F7-4900-8A37-CC01F21CD6AE}"/>
              </a:ext>
            </a:extLst>
          </p:cNvPr>
          <p:cNvSpPr/>
          <p:nvPr/>
        </p:nvSpPr>
        <p:spPr>
          <a:xfrm>
            <a:off x="9479291" y="3988946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1FCF123-E35B-4990-ACCE-7CCE78E0A8CE}"/>
              </a:ext>
            </a:extLst>
          </p:cNvPr>
          <p:cNvSpPr/>
          <p:nvPr/>
        </p:nvSpPr>
        <p:spPr>
          <a:xfrm>
            <a:off x="10991681" y="3992631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0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2" grpId="0" animBg="1"/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9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trùng phương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có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endParaRPr lang="en-US" sz="3200" b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?</a:t>
                </a:r>
                <a:br>
                  <a:rPr lang="en-US" sz="3200" b="1" dirty="0"/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  <a:blipFill>
                <a:blip r:embed="rId3"/>
                <a:stretch>
                  <a:fillRect l="-1585" t="-3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388793" y="346332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407479"/>
                <a:ext cx="115332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pt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đường thẳng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407479"/>
                <a:ext cx="11533211" cy="1569660"/>
              </a:xfrm>
              <a:prstGeom prst="rect">
                <a:avLst/>
              </a:prstGeom>
              <a:blipFill>
                <a:blip r:embed="rId7"/>
                <a:stretch>
                  <a:fillRect l="-1321" t="-46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>
            <a:extLst>
              <a:ext uri="{FF2B5EF4-FFF2-40B4-BE49-F238E27FC236}">
                <a16:creationId xmlns:a16="http://schemas.microsoft.com/office/drawing/2014/main" id="{089FAE40-0130-4DAC-9510-9CD9ED238B0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547" y="1888519"/>
            <a:ext cx="3926120" cy="2684534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1E553631-A368-46BD-B6FB-388B336378EC}"/>
              </a:ext>
            </a:extLst>
          </p:cNvPr>
          <p:cNvSpPr/>
          <p:nvPr/>
        </p:nvSpPr>
        <p:spPr>
          <a:xfrm>
            <a:off x="7977726" y="4481286"/>
            <a:ext cx="11509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3B67F52-B6D4-4B15-81E5-3059064D5C52}"/>
              </a:ext>
            </a:extLst>
          </p:cNvPr>
          <p:cNvSpPr/>
          <p:nvPr/>
        </p:nvSpPr>
        <p:spPr>
          <a:xfrm>
            <a:off x="11184180" y="4500578"/>
            <a:ext cx="128016" cy="130629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6EDD476-9B82-4094-BF67-0F1DF6994029}"/>
              </a:ext>
            </a:extLst>
          </p:cNvPr>
          <p:cNvGrpSpPr/>
          <p:nvPr/>
        </p:nvGrpSpPr>
        <p:grpSpPr>
          <a:xfrm>
            <a:off x="7892174" y="4561617"/>
            <a:ext cx="4209489" cy="496302"/>
            <a:chOff x="7909954" y="3802743"/>
            <a:chExt cx="4209489" cy="496302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3261CC4-A86F-4A2C-82E1-4550D75DF4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9954" y="3802743"/>
              <a:ext cx="365760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D2F2EE6-0875-448E-A883-6688BD348C42}"/>
                    </a:ext>
                  </a:extLst>
                </p:cNvPr>
                <p:cNvSpPr txBox="1"/>
                <p:nvPr/>
              </p:nvSpPr>
              <p:spPr>
                <a:xfrm>
                  <a:off x="10569595" y="3837380"/>
                  <a:ext cx="154984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AD8B73B-21CA-498A-B891-0CB61D74C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69595" y="3837380"/>
                  <a:ext cx="1549848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079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48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98454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6"/>
                  <a:ext cx="2615162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10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trùng phương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có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?</a:t>
                </a: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1569660"/>
              </a:xfrm>
              <a:prstGeom prst="rect">
                <a:avLst/>
              </a:prstGeom>
              <a:blipFill>
                <a:blip r:embed="rId3"/>
                <a:stretch>
                  <a:fillRect l="-1585" t="-4651" b="-120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372732" y="229805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343089"/>
                <a:ext cx="11533211" cy="2002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pt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thẳng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343089"/>
                <a:ext cx="11533211" cy="2002856"/>
              </a:xfrm>
              <a:prstGeom prst="rect">
                <a:avLst/>
              </a:prstGeom>
              <a:blipFill>
                <a:blip r:embed="rId7"/>
                <a:stretch>
                  <a:fillRect l="-13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B5AF5543-3A46-46EE-BDB2-D3FFE4F6DBB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52" y="1986360"/>
            <a:ext cx="3511960" cy="30201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1348CF60-9F70-4022-9775-5DECBD89259C}"/>
              </a:ext>
            </a:extLst>
          </p:cNvPr>
          <p:cNvGrpSpPr/>
          <p:nvPr/>
        </p:nvGrpSpPr>
        <p:grpSpPr>
          <a:xfrm>
            <a:off x="7849039" y="4051326"/>
            <a:ext cx="3900276" cy="783804"/>
            <a:chOff x="8055429" y="3193144"/>
            <a:chExt cx="3900276" cy="783804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1CD180E-B233-44CC-A248-C5361372D3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A8D9AA2-8505-46CD-BB8C-001601C4DCA6}"/>
                    </a:ext>
                  </a:extLst>
                </p:cNvPr>
                <p:cNvSpPr txBox="1"/>
                <p:nvPr/>
              </p:nvSpPr>
              <p:spPr>
                <a:xfrm>
                  <a:off x="10652720" y="3193144"/>
                  <a:ext cx="1302985" cy="78380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D2AFCA8-ED23-474D-AB4B-2C1C79FEB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720" y="3193144"/>
                  <a:ext cx="1302985" cy="78380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2957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3891185"/>
            <a:ext cx="11834900" cy="2882411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338201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6"/>
                  <a:ext cx="2615162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11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502085" y="1615808"/>
            <a:ext cx="1841753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51766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5635" y="2672473"/>
            <a:ext cx="1879964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486813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2722681" y="1650673"/>
            <a:ext cx="1945446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436768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2722681" y="2696100"/>
            <a:ext cx="1945446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31491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2699778" y="2744482"/>
            <a:ext cx="567167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249105" y="4917993"/>
                <a:ext cx="11533211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1" dirty="0"/>
              </a:p>
              <a:p>
                <a:r>
                  <a:rPr lang="en-US" sz="3200" b="1" dirty="0"/>
                  <a:t>Do </a:t>
                </a:r>
                <a:r>
                  <a:rPr lang="en-US" sz="3200" b="1" dirty="0" err="1"/>
                  <a:t>đó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thẳng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5" y="4917993"/>
                <a:ext cx="11533211" cy="2062103"/>
              </a:xfrm>
              <a:prstGeom prst="rect">
                <a:avLst/>
              </a:prstGeom>
              <a:blipFill>
                <a:blip r:embed="rId6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E33A5F-D331-4A01-946A-A6537042AC36}"/>
                  </a:ext>
                </a:extLst>
              </p:cNvPr>
              <p:cNvSpPr/>
              <p:nvPr/>
            </p:nvSpPr>
            <p:spPr>
              <a:xfrm>
                <a:off x="1931703" y="271774"/>
                <a:ext cx="10000678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bảng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biến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thiên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bên</a:t>
                </a:r>
                <a:r>
                  <a:rPr lang="en-US" sz="3200" b="1" dirty="0"/>
                  <a:t>.</a:t>
                </a:r>
                <a:br>
                  <a:rPr lang="en-US" sz="3200" b="1" dirty="0"/>
                </a:b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thực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phương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là</a:t>
                </a: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E33A5F-D331-4A01-946A-A6537042A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271774"/>
                <a:ext cx="10000678" cy="1077218"/>
              </a:xfrm>
              <a:prstGeom prst="rect">
                <a:avLst/>
              </a:prstGeom>
              <a:blipFill>
                <a:blip r:embed="rId7"/>
                <a:stretch>
                  <a:fillRect l="-1585" t="-6818" b="-187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7">
            <a:extLst>
              <a:ext uri="{FF2B5EF4-FFF2-40B4-BE49-F238E27FC236}">
                <a16:creationId xmlns:a16="http://schemas.microsoft.com/office/drawing/2014/main" id="{1086BDF0-F6CA-4F02-B37C-A357FCE3788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551" y="1610261"/>
            <a:ext cx="6659814" cy="21600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1D9C54A-F967-4B80-96A7-047C003BD7A9}"/>
              </a:ext>
            </a:extLst>
          </p:cNvPr>
          <p:cNvCxnSpPr>
            <a:cxnSpLocks/>
          </p:cNvCxnSpPr>
          <p:nvPr/>
        </p:nvCxnSpPr>
        <p:spPr>
          <a:xfrm flipH="1" flipV="1">
            <a:off x="6254574" y="3233585"/>
            <a:ext cx="5228823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778A1E7-D913-48FB-B801-F326C3A887E5}"/>
                  </a:ext>
                </a:extLst>
              </p:cNvPr>
              <p:cNvSpPr txBox="1"/>
              <p:nvPr/>
            </p:nvSpPr>
            <p:spPr>
              <a:xfrm>
                <a:off x="10801765" y="3293354"/>
                <a:ext cx="839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</a:rPr>
                  <a:t>2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778A1E7-D913-48FB-B801-F326C3A88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1765" y="3293354"/>
                <a:ext cx="839204" cy="461665"/>
              </a:xfrm>
              <a:prstGeom prst="rect">
                <a:avLst/>
              </a:prstGeom>
              <a:blipFill>
                <a:blip r:embed="rId9"/>
                <a:stretch>
                  <a:fillRect l="-2899" t="-10526" r="-9420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Oval 62">
            <a:extLst>
              <a:ext uri="{FF2B5EF4-FFF2-40B4-BE49-F238E27FC236}">
                <a16:creationId xmlns:a16="http://schemas.microsoft.com/office/drawing/2014/main" id="{F792E5B6-5768-4E23-B8AD-B7C3F18EE038}"/>
              </a:ext>
            </a:extLst>
          </p:cNvPr>
          <p:cNvSpPr/>
          <p:nvPr/>
        </p:nvSpPr>
        <p:spPr>
          <a:xfrm rot="20845252">
            <a:off x="7029688" y="3171694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6900256-0233-402F-A5D2-3A3D5B01F160}"/>
              </a:ext>
            </a:extLst>
          </p:cNvPr>
          <p:cNvSpPr/>
          <p:nvPr/>
        </p:nvSpPr>
        <p:spPr>
          <a:xfrm flipV="1">
            <a:off x="8980373" y="3182659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CC9B2C5-AB53-4574-8CC9-8F79C2A93424}"/>
              </a:ext>
            </a:extLst>
          </p:cNvPr>
          <p:cNvSpPr/>
          <p:nvPr/>
        </p:nvSpPr>
        <p:spPr>
          <a:xfrm>
            <a:off x="10373701" y="318265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2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50" grpId="0"/>
      <p:bldP spid="63" grpId="0" animBg="1"/>
      <p:bldP spid="63" grpId="1" animBg="1"/>
      <p:bldP spid="66" grpId="0" animBg="1"/>
      <p:bldP spid="66" grpId="1" animBg="1"/>
      <p:bldP spid="67" grpId="0" animBg="1"/>
      <p:bldP spid="6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565433"/>
            <a:ext cx="11834900" cy="2240358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840360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7"/>
                  <a:ext cx="2615162" cy="1029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12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519940" y="2292069"/>
            <a:ext cx="1841753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51766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502085" y="3481836"/>
            <a:ext cx="1879964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486813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2600489" y="2338654"/>
            <a:ext cx="1945446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436768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2722681" y="3481836"/>
            <a:ext cx="1945446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314910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519940" y="2350562"/>
            <a:ext cx="567167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249105" y="5143361"/>
                <a:ext cx="11533211" cy="2002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Do </a:t>
                </a:r>
                <a:r>
                  <a:rPr lang="en-US" sz="3200" b="1" dirty="0" err="1"/>
                  <a:t>đó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pt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thẳng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05" y="5143361"/>
                <a:ext cx="11533211" cy="2002728"/>
              </a:xfrm>
              <a:prstGeom prst="rect">
                <a:avLst/>
              </a:prstGeom>
              <a:blipFill>
                <a:blip r:embed="rId6"/>
                <a:stretch>
                  <a:fillRect l="-13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E33A5F-D331-4A01-946A-A6537042AC36}"/>
                  </a:ext>
                </a:extLst>
              </p:cNvPr>
              <p:cNvSpPr/>
              <p:nvPr/>
            </p:nvSpPr>
            <p:spPr>
              <a:xfrm>
                <a:off x="1931703" y="271774"/>
                <a:ext cx="100006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[ĐỀ THAM KHẢO 2018-2019]</a:t>
                </a:r>
                <a:r>
                  <a:rPr lang="en-US" sz="3200" dirty="0"/>
                  <a:t> </a:t>
                </a:r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bảng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biến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thiên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err="1"/>
                  <a:t>bên</a:t>
                </a:r>
                <a:r>
                  <a:rPr lang="en-US" sz="3200" b="1"/>
                  <a:t>. 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thực</a:t>
                </a:r>
                <a:r>
                  <a:rPr lang="en-US" sz="3200" b="1" dirty="0"/>
                  <a:t> </a:t>
                </a:r>
                <a:r>
                  <a:rPr lang="en-US" sz="3200" b="1"/>
                  <a:t>của phương trình </a:t>
                </a:r>
                <a14:m>
                  <m:oMath xmlns:m="http://schemas.openxmlformats.org/officeDocument/2006/math">
                    <m:r>
                      <a:rPr lang="en-US" sz="3200" b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là</a:t>
                </a:r>
                <a:br>
                  <a:rPr lang="en-US" sz="3200" b="1" dirty="0"/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93E33A5F-D331-4A01-946A-A6537042AC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271774"/>
                <a:ext cx="10000678" cy="2062103"/>
              </a:xfrm>
              <a:prstGeom prst="rect">
                <a:avLst/>
              </a:prstGeom>
              <a:blipFill>
                <a:blip r:embed="rId7"/>
                <a:stretch>
                  <a:fillRect l="-1585" t="-3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F8090CA2-3E95-4868-A859-4C833C2972DA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28" y="2200169"/>
            <a:ext cx="6668814" cy="211552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F9E2A8E-2783-4F56-BE05-33E7732DC1DE}"/>
              </a:ext>
            </a:extLst>
          </p:cNvPr>
          <p:cNvCxnSpPr>
            <a:cxnSpLocks/>
          </p:cNvCxnSpPr>
          <p:nvPr/>
        </p:nvCxnSpPr>
        <p:spPr>
          <a:xfrm flipH="1">
            <a:off x="6037728" y="3784090"/>
            <a:ext cx="5894653" cy="36596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39CF41A5-142D-4C48-8AC5-3EC9716224D8}"/>
              </a:ext>
            </a:extLst>
          </p:cNvPr>
          <p:cNvSpPr/>
          <p:nvPr/>
        </p:nvSpPr>
        <p:spPr>
          <a:xfrm rot="20845252">
            <a:off x="6685873" y="377315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9AA62AB4-19BA-4307-BF9C-A2A6C39BA3BF}"/>
              </a:ext>
            </a:extLst>
          </p:cNvPr>
          <p:cNvSpPr/>
          <p:nvPr/>
        </p:nvSpPr>
        <p:spPr>
          <a:xfrm rot="20845252">
            <a:off x="7984718" y="3741667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A7D26CDB-6476-4369-80B9-4D7BBAC5698B}"/>
              </a:ext>
            </a:extLst>
          </p:cNvPr>
          <p:cNvSpPr/>
          <p:nvPr/>
        </p:nvSpPr>
        <p:spPr>
          <a:xfrm rot="20845252">
            <a:off x="9213171" y="375554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9F7F2D-D8A6-4255-B8BB-8E67842226DE}"/>
                  </a:ext>
                </a:extLst>
              </p:cNvPr>
              <p:cNvSpPr txBox="1"/>
              <p:nvPr/>
            </p:nvSpPr>
            <p:spPr>
              <a:xfrm>
                <a:off x="10740029" y="3790430"/>
                <a:ext cx="12223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</a:rPr>
                  <a:t>-3/2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329F7F2D-D8A6-4255-B8BB-8E67842226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029" y="3790430"/>
                <a:ext cx="1222322" cy="461665"/>
              </a:xfrm>
              <a:prstGeom prst="rect">
                <a:avLst/>
              </a:prstGeom>
              <a:blipFill>
                <a:blip r:embed="rId9"/>
                <a:stretch>
                  <a:fillRect l="-2000" t="-10526" r="-6000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>
            <a:extLst>
              <a:ext uri="{FF2B5EF4-FFF2-40B4-BE49-F238E27FC236}">
                <a16:creationId xmlns:a16="http://schemas.microsoft.com/office/drawing/2014/main" id="{FAE10C2B-6F2E-4431-B920-A56DC6156153}"/>
              </a:ext>
            </a:extLst>
          </p:cNvPr>
          <p:cNvSpPr/>
          <p:nvPr/>
        </p:nvSpPr>
        <p:spPr>
          <a:xfrm rot="20845252">
            <a:off x="10682481" y="375554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6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4" grpId="0" animBg="1"/>
      <p:bldP spid="64" grpId="1" animBg="1"/>
      <p:bldP spid="65" grpId="0" animBg="1"/>
      <p:bldP spid="65" grpId="1" animBg="1"/>
      <p:bldP spid="68" grpId="0" animBg="1"/>
      <p:bldP spid="68" grpId="1" animBg="1"/>
      <p:bldP spid="69" grpId="0"/>
      <p:bldP spid="70" grpId="0" animBg="1"/>
      <p:bldP spid="7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2026" y="2562186"/>
            <a:ext cx="11964512" cy="4058738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8" cy="611571"/>
              <a:chOff x="1275608" y="6239450"/>
              <a:chExt cx="4592537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2782661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158434" cy="1343974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22602" cy="1176337"/>
                <a:chOff x="534987" y="1647866"/>
                <a:chExt cx="3622602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89250" y="1653395"/>
                  <a:ext cx="2968339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b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13</a:t>
                  </a:r>
                  <a:endParaRPr lang="en-US" sz="29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173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/>
                    <a:t>   Tọa </a:t>
                  </a:r>
                  <a:r>
                    <a:rPr lang="en-US" sz="3200" b="1" dirty="0" err="1"/>
                    <a:t>độ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giao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điểm</a:t>
                  </a:r>
                  <a:r>
                    <a:rPr lang="en-US" sz="3200" b="1" dirty="0"/>
                    <a:t> của </a:t>
                  </a:r>
                  <a:r>
                    <a:rPr lang="en-US" sz="3200" b="1" dirty="0" err="1"/>
                    <a:t>đồ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thị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hàm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số</a:t>
                  </a:r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3200" b="1" dirty="0"/>
                    <a:t> </a:t>
                  </a:r>
                  <a:r>
                    <a:rPr lang="en-US" sz="3200" b="1" err="1"/>
                    <a:t>với</a:t>
                  </a:r>
                  <a:r>
                    <a:rPr lang="en-US" sz="3200" b="1"/>
                    <a:t>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/>
                    <a:t>trục </a:t>
                  </a:r>
                  <a:r>
                    <a:rPr lang="en-US" sz="3200" b="1" dirty="0" err="1"/>
                    <a:t>hoành</a:t>
                  </a:r>
                  <a:r>
                    <a:rPr lang="en-US" sz="3200" b="1" dirty="0"/>
                    <a:t> là</a:t>
                  </a:r>
                  <a:endParaRPr lang="en-US" sz="2999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173996"/>
                </a:xfrm>
                <a:prstGeom prst="rect">
                  <a:avLst/>
                </a:prstGeom>
                <a:blipFill>
                  <a:blip r:embed="rId3"/>
                  <a:stretch>
                    <a:fillRect b="-1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432754"/>
            <a:ext cx="11838141" cy="1129432"/>
            <a:chOff x="247181" y="1432494"/>
            <a:chExt cx="11838141" cy="1129579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800" b="1"/>
                      <a:t>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2999" b="1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25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1060731"/>
              <a:chOff x="5537206" y="1557992"/>
              <a:chExt cx="3079904" cy="98609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985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9859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432494"/>
              <a:ext cx="3090381" cy="983250"/>
              <a:chOff x="5537206" y="1493986"/>
              <a:chExt cx="3079904" cy="914069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568323" y="1493986"/>
                    <a:ext cx="2493487" cy="856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800" b="1"/>
                      <a:t>     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sz="3600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f>
                              <m:fPr>
                                <m:ctrlP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oMath>
                    </a14:m>
                    <a:r>
                      <a:rPr lang="en-US" sz="3600" b="1" dirty="0"/>
                      <a:t>.</a:t>
                    </a:r>
                    <a:endParaRPr lang="en-US" sz="2999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8323" y="1493986"/>
                    <a:ext cx="2493487" cy="8567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059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146108" y="1772349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/>
              <p:nvPr/>
            </p:nvSpPr>
            <p:spPr>
              <a:xfrm>
                <a:off x="627691" y="3469714"/>
                <a:ext cx="11265948" cy="2494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1" dirty="0"/>
              </a:p>
              <a:p>
                <a:endParaRPr lang="en-US" sz="3200" b="1"/>
              </a:p>
              <a:p>
                <a:r>
                  <a:rPr lang="en-US" sz="3200" b="1"/>
                  <a:t>Vậy</a:t>
                </a:r>
                <a:r>
                  <a:rPr lang="en-US" sz="3200" b="1" dirty="0"/>
                  <a:t>, tọa độ giao điểm của đồ thị hàm số đã cho với trục hoành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vi-VN" sz="3200" b="1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1" y="3469714"/>
                <a:ext cx="11265948" cy="2494850"/>
              </a:xfrm>
              <a:prstGeom prst="rect">
                <a:avLst/>
              </a:prstGeom>
              <a:blipFill>
                <a:blip r:embed="rId8"/>
                <a:stretch>
                  <a:fillRect l="-1407" r="-5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43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2026" y="2562186"/>
            <a:ext cx="11964512" cy="4058738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158434" cy="1343974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22604" cy="1176337"/>
                <a:chOff x="534987" y="1647866"/>
                <a:chExt cx="362260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89250" y="1653395"/>
                  <a:ext cx="2968341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b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14</a:t>
                  </a:r>
                  <a:endParaRPr lang="en-US" sz="29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173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/>
                    <a:t>   Tọa </a:t>
                  </a:r>
                  <a:r>
                    <a:rPr lang="en-US" sz="3200" b="1" dirty="0" err="1"/>
                    <a:t>độ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giao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điểm</a:t>
                  </a:r>
                  <a:r>
                    <a:rPr lang="en-US" sz="3200" b="1" dirty="0"/>
                    <a:t> của </a:t>
                  </a:r>
                  <a:r>
                    <a:rPr lang="en-US" sz="3200" b="1" dirty="0" err="1"/>
                    <a:t>đồ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thị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hàm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số</a:t>
                  </a:r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3200" b="1" dirty="0"/>
                    <a:t> </a:t>
                  </a:r>
                  <a:r>
                    <a:rPr lang="en-US" sz="3200" b="1" err="1"/>
                    <a:t>với</a:t>
                  </a:r>
                  <a:r>
                    <a:rPr lang="en-US" sz="3200" b="1"/>
                    <a:t> 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/>
                    <a:t>trục </a:t>
                  </a:r>
                  <a:r>
                    <a:rPr lang="en-US" sz="3200" b="1" dirty="0" err="1"/>
                    <a:t>hoành</a:t>
                  </a:r>
                  <a:r>
                    <a:rPr lang="en-US" sz="3200" b="1" dirty="0"/>
                    <a:t> là</a:t>
                  </a:r>
                  <a:endParaRPr lang="en-US" sz="2999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173996"/>
                </a:xfrm>
                <a:prstGeom prst="rect">
                  <a:avLst/>
                </a:prstGeom>
                <a:blipFill>
                  <a:blip r:embed="rId3"/>
                  <a:stretch>
                    <a:fillRect b="-1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247182" y="1501590"/>
            <a:ext cx="11838141" cy="1060597"/>
            <a:chOff x="247181" y="1501340"/>
            <a:chExt cx="11838141" cy="1060733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978841" y="1767772"/>
                    <a:ext cx="2280848" cy="5437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800" b="1"/>
                      <a:t>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2999" b="1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78841" y="1767772"/>
                    <a:ext cx="2280848" cy="54370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250" b="-29167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1060731"/>
              <a:chOff x="5537206" y="1557992"/>
              <a:chExt cx="3079904" cy="98609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98599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985994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568323" y="1721488"/>
                    <a:ext cx="2493487" cy="6009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sz="2800" b="1"/>
                      <a:t>       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36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</m:oMath>
                    </a14:m>
                    <a:r>
                      <a:rPr lang="en-US" sz="3600" b="1"/>
                      <a:t>.</a:t>
                    </a:r>
                    <a:endParaRPr lang="en-US" sz="2999" b="1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68323" y="1721488"/>
                    <a:ext cx="2493487" cy="60093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t="-14151" b="-34906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239073" y="1759392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/>
              <p:nvPr/>
            </p:nvSpPr>
            <p:spPr>
              <a:xfrm>
                <a:off x="627691" y="3469714"/>
                <a:ext cx="11457632" cy="1772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/>
              </a:p>
              <a:p>
                <a:r>
                  <a:rPr lang="en-US" sz="3200" b="1" dirty="0"/>
                  <a:t>Vậy, tọa độ giao điểm của đồ thị hàm số đã cho với </a:t>
                </a:r>
                <a:r>
                  <a:rPr lang="en-US" sz="3200" b="1" dirty="0" err="1"/>
                  <a:t>trục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tung</a:t>
                </a:r>
                <a:r>
                  <a:rPr lang="en-US" sz="3200" b="1" dirty="0"/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3200" b="1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91" y="3469714"/>
                <a:ext cx="11457632" cy="1772601"/>
              </a:xfrm>
              <a:prstGeom prst="rect">
                <a:avLst/>
              </a:prstGeom>
              <a:blipFill>
                <a:blip r:embed="rId8"/>
                <a:stretch>
                  <a:fillRect l="-13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6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73893" y="3416203"/>
            <a:ext cx="11964512" cy="3145886"/>
            <a:chOff x="184495" y="3636270"/>
            <a:chExt cx="11834900" cy="448156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0"/>
              <a:ext cx="2342697" cy="866919"/>
              <a:chOff x="1275608" y="6239450"/>
              <a:chExt cx="4592535" cy="157515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86292" y="5032751"/>
                <a:ext cx="149181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8" y="45466"/>
            <a:ext cx="12158434" cy="1343974"/>
            <a:chOff x="534987" y="1869705"/>
            <a:chExt cx="23719158" cy="2254377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254377"/>
              <a:chOff x="534987" y="1647866"/>
              <a:chExt cx="23340848" cy="2254377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0"/>
                <a:ext cx="23120186" cy="218135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622604" cy="1176337"/>
                <a:chOff x="534987" y="1647866"/>
                <a:chExt cx="362260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189250" y="1653395"/>
                  <a:ext cx="2968341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b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15</a:t>
                  </a:r>
                  <a:endParaRPr lang="en-US" sz="29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3682433" y="1933278"/>
                  <a:ext cx="20571712" cy="2173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 b="1"/>
                    <a:t> </a:t>
                  </a:r>
                  <a:r>
                    <a:rPr lang="en-US" sz="3200" b="1" dirty="0"/>
                    <a:t>Đồ </a:t>
                  </a:r>
                  <a:r>
                    <a:rPr lang="en-US" sz="3200" b="1" dirty="0" err="1"/>
                    <a:t>thị</a:t>
                  </a:r>
                  <a:r>
                    <a:rPr lang="en-US" sz="3200" b="1" dirty="0"/>
                    <a:t> của </a:t>
                  </a:r>
                  <a:r>
                    <a:rPr lang="en-US" sz="3200" b="1" dirty="0" err="1"/>
                    <a:t>hai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hàm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hàm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số</a:t>
                  </a:r>
                  <a:r>
                    <a:rPr lang="en-US" sz="32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en-US" sz="3200" b="1" dirty="0"/>
                    <a:t> và </a:t>
                  </a:r>
                  <a14:m>
                    <m:oMath xmlns:m="http://schemas.openxmlformats.org/officeDocument/2006/math"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r>
                    <a:rPr lang="en-US" sz="3200" b="1" dirty="0"/>
                    <a:t> </a:t>
                  </a:r>
                  <a:r>
                    <a:rPr lang="en-US" sz="3200" b="1" dirty="0" err="1"/>
                    <a:t>có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tất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cả</a:t>
                  </a:r>
                  <a:r>
                    <a:rPr lang="en-US" sz="3200" b="1" dirty="0"/>
                    <a:t> mấy </a:t>
                  </a:r>
                  <a:r>
                    <a:rPr lang="en-US" sz="3200" b="1" dirty="0" err="1"/>
                    <a:t>điểm</a:t>
                  </a:r>
                  <a:r>
                    <a:rPr lang="en-US" sz="3200" b="1" dirty="0"/>
                    <a:t> </a:t>
                  </a:r>
                  <a:r>
                    <a:rPr lang="en-US" sz="3200" b="1" dirty="0" err="1"/>
                    <a:t>chung</a:t>
                  </a:r>
                  <a:r>
                    <a:rPr lang="en-US" sz="3200" b="1" dirty="0"/>
                    <a:t>?</a:t>
                  </a:r>
                  <a:endParaRPr lang="en-US" sz="2999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2433" y="1933278"/>
                  <a:ext cx="20571712" cy="2173996"/>
                </a:xfrm>
                <a:prstGeom prst="rect">
                  <a:avLst/>
                </a:prstGeom>
                <a:blipFill>
                  <a:blip r:embed="rId3"/>
                  <a:stretch>
                    <a:fillRect b="-1509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14786" y="1574553"/>
            <a:ext cx="11838141" cy="914288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a14:m>
                    <a:r>
                      <a:rPr lang="en-US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046318" y="1826520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/>
              <p:nvPr/>
            </p:nvSpPr>
            <p:spPr>
              <a:xfrm>
                <a:off x="509342" y="4316011"/>
                <a:ext cx="11457632" cy="17885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/>
              </a:p>
              <a:p>
                <a:r>
                  <a:rPr lang="en-US" sz="3200" b="1"/>
                  <a:t>Vậy</a:t>
                </a:r>
                <a:r>
                  <a:rPr lang="en-US" sz="3200" b="1" dirty="0"/>
                  <a:t>,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hai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đúng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chung</a:t>
                </a:r>
                <a:endParaRPr lang="vi-VN" sz="3200" b="1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42" y="4316011"/>
                <a:ext cx="11457632" cy="1788503"/>
              </a:xfrm>
              <a:prstGeom prst="rect">
                <a:avLst/>
              </a:prstGeom>
              <a:blipFill>
                <a:blip r:embed="rId6"/>
                <a:stretch>
                  <a:fillRect l="-1384" b="-105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814111" y="1743097"/>
                <a:ext cx="2288607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111" y="1743097"/>
                <a:ext cx="2288607" cy="584777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558327" y="1790604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8327" y="1790604"/>
                <a:ext cx="22886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541937" y="1846884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937" y="1846884"/>
                <a:ext cx="228860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013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11" grpId="0"/>
      <p:bldP spid="49" grpId="0"/>
      <p:bldP spid="50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2" y="2134848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extLst>
              <a:ext uri="{FF2B5EF4-FFF2-40B4-BE49-F238E27FC236}">
                <a16:creationId xmlns:a16="http://schemas.microsoft.com/office/drawing/2014/main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3" action="ppaction://hlinksldjump"/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1.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extLst>
              <a:ext uri="{FF2B5EF4-FFF2-40B4-BE49-F238E27FC236}">
                <a16:creationId xmlns:a16="http://schemas.microsoft.com/office/drawing/2014/main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4" action="ppaction://hlinksldjump"/>
            <a:extLst>
              <a:ext uri="{FF2B5EF4-FFF2-40B4-BE49-F238E27FC236}">
                <a16:creationId xmlns:a16="http://schemas.microsoft.com/office/drawing/2014/main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229154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extLst>
              <a:ext uri="{FF2B5EF4-FFF2-40B4-BE49-F238E27FC236}">
                <a16:creationId xmlns:a16="http://schemas.microsoft.com/office/drawing/2014/main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</p:txBody>
      </p:sp>
      <p:sp>
        <p:nvSpPr>
          <p:cNvPr id="95" name="AutoShape 42">
            <a:extLst>
              <a:ext uri="{FF2B5EF4-FFF2-40B4-BE49-F238E27FC236}">
                <a16:creationId xmlns:a16="http://schemas.microsoft.com/office/drawing/2014/main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CĐ8_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TƯƠNG GIAO CỦA ĐỒ THỊ CÁC HÀM SỐ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2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" action="ppaction://noaction"/>
            <a:extLst>
              <a:ext uri="{FF2B5EF4-FFF2-40B4-BE49-F238E27FC236}">
                <a16:creationId xmlns:a16="http://schemas.microsoft.com/office/drawing/2014/main" id="{CA92D000-6E66-44C3-B6D7-9D35E2F95418}"/>
              </a:ext>
            </a:extLst>
          </p:cNvPr>
          <p:cNvSpPr txBox="1"/>
          <p:nvPr/>
        </p:nvSpPr>
        <p:spPr>
          <a:xfrm>
            <a:off x="31527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3C540CE3-3415-4DE2-AA81-69A02078ABC1}"/>
              </a:ext>
            </a:extLst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68CDE045-7A62-45DB-AB43-3AD0D14226B4}"/>
              </a:ext>
            </a:extLst>
          </p:cNvPr>
          <p:cNvSpPr txBox="1"/>
          <p:nvPr/>
        </p:nvSpPr>
        <p:spPr>
          <a:xfrm>
            <a:off x="71628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8D1A76CE-772F-4844-880D-9E5F0CBD7C80}"/>
              </a:ext>
            </a:extLst>
          </p:cNvPr>
          <p:cNvSpPr txBox="1"/>
          <p:nvPr/>
        </p:nvSpPr>
        <p:spPr>
          <a:xfrm>
            <a:off x="9175751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" action="ppaction://noaction"/>
            <a:extLst>
              <a:ext uri="{FF2B5EF4-FFF2-40B4-BE49-F238E27FC236}">
                <a16:creationId xmlns:a16="http://schemas.microsoft.com/office/drawing/2014/main" id="{FEE4B047-E75A-4209-863C-2A5E8B38066F}"/>
              </a:ext>
            </a:extLst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49EEE9DE-0719-42DD-8D38-38E22FAC4B16}"/>
              </a:ext>
            </a:extLst>
          </p:cNvPr>
          <p:cNvSpPr txBox="1"/>
          <p:nvPr/>
        </p:nvSpPr>
        <p:spPr>
          <a:xfrm>
            <a:off x="5219699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" action="ppaction://noaction"/>
            <a:extLst>
              <a:ext uri="{FF2B5EF4-FFF2-40B4-BE49-F238E27FC236}">
                <a16:creationId xmlns:a16="http://schemas.microsoft.com/office/drawing/2014/main" id="{F18232B4-C89A-4B4A-B586-CDDFF45C26B4}"/>
              </a:ext>
            </a:extLst>
          </p:cNvPr>
          <p:cNvSpPr txBox="1"/>
          <p:nvPr/>
        </p:nvSpPr>
        <p:spPr>
          <a:xfrm>
            <a:off x="716280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" action="ppaction://noaction"/>
            <a:extLst>
              <a:ext uri="{FF2B5EF4-FFF2-40B4-BE49-F238E27FC236}">
                <a16:creationId xmlns:a16="http://schemas.microsoft.com/office/drawing/2014/main" id="{965EA4FE-4CC2-46D0-9998-1A12C4881E3E}"/>
              </a:ext>
            </a:extLst>
          </p:cNvPr>
          <p:cNvSpPr txBox="1"/>
          <p:nvPr/>
        </p:nvSpPr>
        <p:spPr>
          <a:xfrm>
            <a:off x="9175751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2" action="ppaction://hlinksldjump"/>
            <a:extLst>
              <a:ext uri="{FF2B5EF4-FFF2-40B4-BE49-F238E27FC236}">
                <a16:creationId xmlns:a16="http://schemas.microsoft.com/office/drawing/2014/main" id="{2E1F1D6C-80AC-43B5-92ED-2BEB45295842}"/>
              </a:ext>
            </a:extLst>
          </p:cNvPr>
          <p:cNvSpPr txBox="1"/>
          <p:nvPr/>
        </p:nvSpPr>
        <p:spPr>
          <a:xfrm>
            <a:off x="9175751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3" action="ppaction://hlinksldjump"/>
            <a:extLst>
              <a:ext uri="{FF2B5EF4-FFF2-40B4-BE49-F238E27FC236}">
                <a16:creationId xmlns:a16="http://schemas.microsoft.com/office/drawing/2014/main" id="{45ED0B1D-17D6-40BE-8A66-D0E8F984A9B1}"/>
              </a:ext>
            </a:extLst>
          </p:cNvPr>
          <p:cNvSpPr txBox="1"/>
          <p:nvPr/>
        </p:nvSpPr>
        <p:spPr>
          <a:xfrm>
            <a:off x="7162800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4" action="ppaction://hlinksldjump"/>
            <a:extLst>
              <a:ext uri="{FF2B5EF4-FFF2-40B4-BE49-F238E27FC236}">
                <a16:creationId xmlns:a16="http://schemas.microsoft.com/office/drawing/2014/main" id="{2587651A-45AE-4195-A1A7-CD95792BA441}"/>
              </a:ext>
            </a:extLst>
          </p:cNvPr>
          <p:cNvSpPr txBox="1"/>
          <p:nvPr/>
        </p:nvSpPr>
        <p:spPr>
          <a:xfrm>
            <a:off x="5219699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hlinkClick r:id="rId5" action="ppaction://hlinksldjump"/>
            <a:extLst>
              <a:ext uri="{FF2B5EF4-FFF2-40B4-BE49-F238E27FC236}">
                <a16:creationId xmlns:a16="http://schemas.microsoft.com/office/drawing/2014/main" id="{04697A43-19B2-4AEC-A38B-4C331ED3BBCE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hlinkClick r:id="" action="ppaction://noaction"/>
            <a:extLst>
              <a:ext uri="{FF2B5EF4-FFF2-40B4-BE49-F238E27FC236}">
                <a16:creationId xmlns:a16="http://schemas.microsoft.com/office/drawing/2014/main" id="{5F6972C7-D744-40BB-B369-0EB92651A393}"/>
              </a:ext>
            </a:extLst>
          </p:cNvPr>
          <p:cNvSpPr txBox="1"/>
          <p:nvPr/>
        </p:nvSpPr>
        <p:spPr>
          <a:xfrm>
            <a:off x="10953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rId6" action="ppaction://hlinksldjump"/>
            <a:extLst>
              <a:ext uri="{FF2B5EF4-FFF2-40B4-BE49-F238E27FC236}">
                <a16:creationId xmlns:a16="http://schemas.microsoft.com/office/drawing/2014/main" id="{665BA3AD-27E0-4E23-B6BD-3B28C44960A9}"/>
              </a:ext>
            </a:extLst>
          </p:cNvPr>
          <p:cNvSpPr txBox="1"/>
          <p:nvPr/>
        </p:nvSpPr>
        <p:spPr>
          <a:xfrm>
            <a:off x="10953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7" action="ppaction://hlinksldjump"/>
            <a:extLst>
              <a:ext uri="{FF2B5EF4-FFF2-40B4-BE49-F238E27FC236}">
                <a16:creationId xmlns:a16="http://schemas.microsoft.com/office/drawing/2014/main" id="{F96C4C47-FAB0-44A1-B08A-E84149743D3C}"/>
              </a:ext>
            </a:extLst>
          </p:cNvPr>
          <p:cNvSpPr txBox="1"/>
          <p:nvPr/>
        </p:nvSpPr>
        <p:spPr>
          <a:xfrm>
            <a:off x="10953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" name="Picture 2" descr="Image result for button home">
            <a:hlinkClick r:id="rId8" action="ppaction://hlinksldjump"/>
            <a:extLst>
              <a:ext uri="{FF2B5EF4-FFF2-40B4-BE49-F238E27FC236}">
                <a16:creationId xmlns:a16="http://schemas.microsoft.com/office/drawing/2014/main" id="{DBC16296-2B3B-4381-A8B3-F268FFD38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1413" y="3511428"/>
            <a:ext cx="11964512" cy="358376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30323" y="34420"/>
            <a:ext cx="12370356" cy="1722247"/>
            <a:chOff x="534987" y="1734862"/>
            <a:chExt cx="24132584" cy="2888891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734862"/>
              <a:ext cx="23403917" cy="2888891"/>
              <a:chOff x="534987" y="1513023"/>
              <a:chExt cx="23403917" cy="2888891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818717" y="1513023"/>
                <a:ext cx="23120187" cy="288889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8481" y="1653395"/>
                  <a:ext cx="2489876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b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1</a:t>
                  </a:r>
                  <a:endParaRPr lang="en-US" sz="29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Rectangle 22"/>
                <p:cNvSpPr/>
                <p:nvPr/>
              </p:nvSpPr>
              <p:spPr>
                <a:xfrm>
                  <a:off x="1265975" y="1756906"/>
                  <a:ext cx="23401596" cy="19196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2800" b="1"/>
                    <a:t> </a:t>
                  </a:r>
                  <a:r>
                    <a:rPr lang="vi-VN" sz="2800" b="1" spc="-30" dirty="0">
                      <a:solidFill>
                        <a:srgbClr val="FF0000"/>
                      </a:solidFill>
                      <a:ea typeface="Arial" panose="020B0604020202020204" pitchFamily="34" charset="0"/>
                    </a:rPr>
                    <a:t>(TOÁN HỌC TUỔI TRẺ - THÁNG 12</a:t>
                  </a:r>
                  <a:r>
                    <a:rPr lang="en-US" sz="2800" b="1" spc="-30" dirty="0">
                      <a:solidFill>
                        <a:srgbClr val="FF0000"/>
                      </a:solidFill>
                      <a:ea typeface="Arial" panose="020B0604020202020204" pitchFamily="34" charset="0"/>
                    </a:rPr>
                    <a:t>/</a:t>
                  </a:r>
                  <a:r>
                    <a:rPr lang="vi-VN" sz="2800" b="1" spc="-30" dirty="0">
                      <a:solidFill>
                        <a:srgbClr val="FF0000"/>
                      </a:solidFill>
                      <a:ea typeface="Arial" panose="020B0604020202020204" pitchFamily="34" charset="0"/>
                    </a:rPr>
                    <a:t>2017) </a:t>
                  </a:r>
                  <a:br>
                    <a:rPr lang="en-US" sz="2800" b="1" spc="-30" dirty="0">
                      <a:solidFill>
                        <a:srgbClr val="FF0000"/>
                      </a:solidFill>
                      <a:ea typeface="Arial" panose="020B0604020202020204" pitchFamily="34" charset="0"/>
                    </a:rPr>
                  </a:br>
                  <a:r>
                    <a:rPr lang="vi-VN" sz="2800" b="1" spc="-30" dirty="0">
                      <a:ea typeface="Arial" panose="020B0604020202020204" pitchFamily="34" charset="0"/>
                    </a:rPr>
                    <a:t>Đồ thị các hàm số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𝟒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𝒙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+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𝒙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𝟏</m:t>
                          </m:r>
                        </m:den>
                      </m:f>
                    </m:oMath>
                  </a14:m>
                  <a:r>
                    <a:rPr lang="vi-VN" sz="2800" b="1" dirty="0">
                      <a:ea typeface="Arial" panose="020B0604020202020204" pitchFamily="34" charset="0"/>
                    </a:rPr>
                    <a:t> </a:t>
                  </a:r>
                  <a:r>
                    <a:rPr lang="en-US" sz="2800" b="1" dirty="0">
                      <a:ea typeface="Arial" panose="020B0604020202020204" pitchFamily="34" charset="0"/>
                    </a:rPr>
                    <a:t> </a:t>
                  </a:r>
                  <a:r>
                    <a:rPr lang="vi-VN" sz="2800" b="1" dirty="0">
                      <a:ea typeface="Arial" panose="020B0604020202020204" pitchFamily="34" charset="0"/>
                    </a:rPr>
                    <a:t>và </a:t>
                  </a:r>
                  <a14:m>
                    <m:oMath xmlns:m="http://schemas.openxmlformats.org/officeDocument/2006/math">
                      <m:r>
                        <a:rPr lang="vi-VN" sz="28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𝒚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vi-VN" sz="28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</m:t>
                      </m:r>
                      <m:r>
                        <a:rPr lang="vi-VN" sz="2800" b="1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𝟏</m:t>
                      </m:r>
                    </m:oMath>
                  </a14:m>
                  <a:r>
                    <a:rPr lang="vi-VN" sz="2800" b="1" dirty="0">
                      <a:ea typeface="Arial" panose="020B0604020202020204" pitchFamily="34" charset="0"/>
                    </a:rPr>
                    <a:t> cắt nhau tại </a:t>
                  </a:r>
                  <a:r>
                    <a:rPr lang="en-US" sz="2800" b="1" dirty="0">
                      <a:ea typeface="Arial" panose="020B0604020202020204" pitchFamily="34" charset="0"/>
                    </a:rPr>
                    <a:t>mấy</a:t>
                  </a:r>
                  <a:r>
                    <a:rPr lang="vi-VN" sz="2800" b="1" dirty="0">
                      <a:ea typeface="Arial" panose="020B0604020202020204" pitchFamily="34" charset="0"/>
                    </a:rPr>
                    <a:t> điểm?</a:t>
                  </a:r>
                  <a:endParaRPr lang="en-US" sz="2800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5975" y="1756906"/>
                  <a:ext cx="23401596" cy="1919629"/>
                </a:xfrm>
                <a:prstGeom prst="rect">
                  <a:avLst/>
                </a:prstGeom>
                <a:blipFill>
                  <a:blip r:embed="rId3"/>
                  <a:stretch>
                    <a:fillRect t="-6915" b="-638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8308" y="2050249"/>
            <a:ext cx="11838141" cy="914288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a14:m>
                    <a:r>
                      <a:rPr lang="en-US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5860906" y="2297165"/>
            <a:ext cx="546116" cy="53805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/>
              <p:nvPr/>
            </p:nvSpPr>
            <p:spPr>
              <a:xfrm>
                <a:off x="398817" y="4308263"/>
                <a:ext cx="11457632" cy="23906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den>
                    </m:f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𝟓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  <m:r>
                      <a:rPr 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r>
                              <a:rPr lang="en-US" sz="32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200" b="1" dirty="0"/>
              </a:p>
              <a:p>
                <a:r>
                  <a:rPr lang="vi-VN" sz="3200" b="1" dirty="0">
                    <a:ea typeface="Calibri" panose="020F0502020204030204" pitchFamily="34" charset="0"/>
                  </a:rPr>
                  <a:t>Vậy đồ thị hai hàm số trên cắt nhau tại hai điểm phân biệt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25093A9-9A78-4EB1-B88A-9BB137D3D4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17" y="4308263"/>
                <a:ext cx="11457632" cy="2390654"/>
              </a:xfrm>
              <a:prstGeom prst="rect">
                <a:avLst/>
              </a:prstGeom>
              <a:blipFill>
                <a:blip r:embed="rId6"/>
                <a:stretch>
                  <a:fillRect l="-1330" b="-68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652911" y="2327812"/>
                <a:ext cx="2288607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911" y="2327812"/>
                <a:ext cx="2288607" cy="584777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436456" y="2273807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456" y="2273807"/>
                <a:ext cx="22886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440013" y="2285512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013" y="2285512"/>
                <a:ext cx="228860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609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557653"/>
            <a:ext cx="11834900" cy="2329927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2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altLang="en-US" sz="3200" b="1" dirty="0">
                    <a:ea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en-US" altLang="en-US" sz="32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𝒇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𝒙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altLang="en-US" sz="3200" b="1" dirty="0">
                    <a:ea typeface="Arial" panose="020B0604020202020204" pitchFamily="34" charset="0"/>
                  </a:rPr>
                  <a:t> có đồ thị như hình vẽ</a:t>
                </a:r>
                <a:r>
                  <a:rPr lang="en-US" altLang="en-US" sz="3200" b="1" dirty="0">
                    <a:ea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ea typeface="Arial" panose="020B0604020202020204" pitchFamily="34" charset="0"/>
                  </a:rPr>
                  <a:t>sau</a:t>
                </a:r>
                <a:r>
                  <a:rPr lang="vi-VN" altLang="en-US" sz="3200" b="1" dirty="0">
                    <a:ea typeface="Arial" panose="020B0604020202020204" pitchFamily="34" charset="0"/>
                  </a:rPr>
                  <a:t>.</a:t>
                </a:r>
                <a:r>
                  <a:rPr lang="en-US" altLang="en-US" sz="3200" b="1" dirty="0">
                    <a:ea typeface="Arial" panose="020B0604020202020204" pitchFamily="34" charset="0"/>
                  </a:rPr>
                  <a:t>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Hỏi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phương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𝒇</m:t>
                    </m:r>
                    <m:d>
                      <m:dPr>
                        <m:ctrlPr>
                          <a:rPr lang="en-US" alt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altLang="en-US" sz="3200" b="1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</m:d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</m:oMath>
                </a14:m>
                <a:r>
                  <a:rPr lang="en-US" altLang="en-US" sz="3200" b="1" dirty="0">
                    <a:ea typeface="Calibri" panose="020F0502020204030204" pitchFamily="34" charset="0"/>
                  </a:rPr>
                  <a:t> 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với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𝒎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altLang="en-US" sz="32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</m:oMath>
                </a14:m>
                <a:r>
                  <a:rPr lang="en-US" altLang="en-US" sz="3200" b="1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có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tất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cả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 mấy </a:t>
                </a:r>
                <a:r>
                  <a:rPr lang="en-US" altLang="en-US" sz="3200" b="1" dirty="0" err="1">
                    <a:ea typeface="Calibri" panose="020F0502020204030204" pitchFamily="34" charset="0"/>
                  </a:rPr>
                  <a:t>nghiệm</a:t>
                </a:r>
                <a:r>
                  <a:rPr lang="en-US" altLang="en-US" sz="3200" b="1" dirty="0">
                    <a:ea typeface="Calibri" panose="020F0502020204030204" pitchFamily="34" charset="0"/>
                  </a:rPr>
                  <a:t>?</a:t>
                </a:r>
                <a:r>
                  <a:rPr lang="nl-NL" sz="3200" b="1" dirty="0">
                    <a:ea typeface="Times New Roman" panose="02020603050405020304" pitchFamily="18" charset="0"/>
                  </a:rPr>
                  <a:t> </a:t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  <a:blipFill>
                <a:blip r:embed="rId3"/>
                <a:stretch>
                  <a:fillRect l="-1585" t="-4438" r="-3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11646" y="344906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8D0D12-FE9F-44C7-85D0-B124EE7CF2DF}"/>
              </a:ext>
            </a:extLst>
          </p:cNvPr>
          <p:cNvSpPr/>
          <p:nvPr/>
        </p:nvSpPr>
        <p:spPr>
          <a:xfrm>
            <a:off x="399169" y="5343089"/>
            <a:ext cx="11533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</a:rPr>
              <a:t>𝑚=𝑓</a:t>
            </a:r>
            <a:r>
              <a:rPr lang="en-US" sz="3200" b="1">
                <a:latin typeface="Cambria Math" panose="02040503050406030204" pitchFamily="18" charset="0"/>
              </a:rPr>
              <a:t>(</a:t>
            </a: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</a:rPr>
              <a:t>𝑥)+1</a:t>
            </a: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  <a:cs typeface="Cambria Math" panose="02040503050406030204" pitchFamily="18" charset="0"/>
              </a:rPr>
              <a:t>⇔</a:t>
            </a: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</a:rPr>
              <a:t>𝑓</a:t>
            </a:r>
            <a:r>
              <a:rPr lang="en-US" sz="3200" b="1">
                <a:latin typeface="Cambria Math" panose="02040503050406030204" pitchFamily="18" charset="0"/>
              </a:rPr>
              <a:t>(</a:t>
            </a: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</a:rPr>
              <a:t>𝑥)=𝑚−1</a:t>
            </a:r>
            <a:r>
              <a:rPr lang="en-US" sz="3200" b="1">
                <a:ea typeface="Calibri" panose="020F0502020204030204" pitchFamily="34" charset="0"/>
              </a:rPr>
              <a:t> </a:t>
            </a:r>
            <a:r>
              <a:rPr lang="en-US" sz="3200" b="1">
                <a:latin typeface="Cambria Math" panose="02040503050406030204" pitchFamily="18" charset="0"/>
              </a:rPr>
              <a:t>(</a:t>
            </a: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</a:rPr>
              <a:t>1)</a:t>
            </a:r>
            <a:r>
              <a:rPr lang="pt-BR" sz="3200" b="1">
                <a:ea typeface="Calibri" panose="020F0502020204030204" pitchFamily="34" charset="0"/>
              </a:rPr>
              <a:t>. </a:t>
            </a:r>
            <a:r>
              <a:rPr lang="pt-BR" sz="3200" b="1"/>
              <a:t>Số nghiệm của phương trình </a:t>
            </a:r>
            <a:r>
              <a:rPr lang="en-US" sz="3200" b="1">
                <a:latin typeface="Cambria Math" panose="02040503050406030204" pitchFamily="18" charset="0"/>
              </a:rPr>
              <a:t>(1)</a:t>
            </a:r>
            <a:r>
              <a:rPr lang="pt-BR" sz="3200" b="1"/>
              <a:t> chính bằng số giao điểm của đồ thị hàm số </a:t>
            </a:r>
            <a:r>
              <a:rPr lang="en-US" sz="3200" b="1">
                <a:latin typeface="Cambria Math" panose="02040503050406030204" pitchFamily="18" charset="0"/>
              </a:rPr>
              <a:t>𝑦=𝑓(𝑥)</a:t>
            </a:r>
            <a:r>
              <a:rPr lang="pt-BR" sz="3200" b="1"/>
              <a:t> và đường thẳng </a:t>
            </a:r>
            <a:r>
              <a:rPr lang="en-US" sz="3200" b="1">
                <a:latin typeface="Cambria Math" panose="02040503050406030204" pitchFamily="18" charset="0"/>
              </a:rPr>
              <a:t>𝑦=𝑚−1</a:t>
            </a:r>
            <a:r>
              <a:rPr lang="pt-BR" sz="3200" b="1"/>
              <a:t>. </a:t>
            </a:r>
            <a:r>
              <a:rPr lang="pt-BR" sz="3200" b="1">
                <a:ea typeface="Calibri" panose="020F0502020204030204" pitchFamily="34" charset="0"/>
              </a:rPr>
              <a:t>Với </a:t>
            </a:r>
            <a:r>
              <a:rPr lang="en-US" sz="3200" b="1">
                <a:latin typeface="Cambria Math" panose="02040503050406030204" pitchFamily="18" charset="0"/>
                <a:ea typeface="Calibri" panose="020F0502020204030204" pitchFamily="34" charset="0"/>
              </a:rPr>
              <a:t>𝑚&lt;2⇔𝑚−1&lt;1.</a:t>
            </a:r>
            <a:endParaRPr lang="en-US" sz="3200" b="1" dirty="0"/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D9CCAD38-99A3-4676-9DAC-82A383DADE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354" r="3304" b="4695"/>
          <a:stretch/>
        </p:blipFill>
        <p:spPr>
          <a:xfrm>
            <a:off x="7686344" y="2023065"/>
            <a:ext cx="3884893" cy="2784392"/>
          </a:xfrm>
          <a:prstGeom prst="rect">
            <a:avLst/>
          </a:prstGeom>
        </p:spPr>
      </p:pic>
      <p:sp>
        <p:nvSpPr>
          <p:cNvPr id="68" name="Oval 67">
            <a:extLst>
              <a:ext uri="{FF2B5EF4-FFF2-40B4-BE49-F238E27FC236}">
                <a16:creationId xmlns:a16="http://schemas.microsoft.com/office/drawing/2014/main" id="{F62A2140-7C0D-4630-97E8-86F9314F933C}"/>
              </a:ext>
            </a:extLst>
          </p:cNvPr>
          <p:cNvSpPr/>
          <p:nvPr/>
        </p:nvSpPr>
        <p:spPr>
          <a:xfrm rot="20922402" flipH="1" flipV="1">
            <a:off x="8549045" y="3402909"/>
            <a:ext cx="90525" cy="73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E447D882-251A-48F3-967A-E79F4BB53B66}"/>
              </a:ext>
            </a:extLst>
          </p:cNvPr>
          <p:cNvSpPr/>
          <p:nvPr/>
        </p:nvSpPr>
        <p:spPr>
          <a:xfrm rot="20845252">
            <a:off x="10696021" y="3432963"/>
            <a:ext cx="103888" cy="97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22397D-A9B1-41BB-92D6-580D741F8A78}"/>
                  </a:ext>
                </a:extLst>
              </p:cNvPr>
              <p:cNvSpPr txBox="1"/>
              <p:nvPr/>
            </p:nvSpPr>
            <p:spPr>
              <a:xfrm>
                <a:off x="10887859" y="2913815"/>
                <a:ext cx="136675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</a:rPr>
                  <a:t>m-1</a:t>
                </a: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C22397D-A9B1-41BB-92D6-580D741F8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87859" y="2913815"/>
                <a:ext cx="1366756" cy="461665"/>
              </a:xfrm>
              <a:prstGeom prst="rect">
                <a:avLst/>
              </a:prstGeom>
              <a:blipFill>
                <a:blip r:embed="rId8"/>
                <a:stretch>
                  <a:fillRect l="-1339" t="-10526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518C7A9-2E85-4ED2-B522-946437FE34D9}"/>
              </a:ext>
            </a:extLst>
          </p:cNvPr>
          <p:cNvCxnSpPr>
            <a:cxnSpLocks/>
          </p:cNvCxnSpPr>
          <p:nvPr/>
        </p:nvCxnSpPr>
        <p:spPr>
          <a:xfrm flipH="1" flipV="1">
            <a:off x="7319421" y="3463882"/>
            <a:ext cx="5228823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723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8" grpId="0" animBg="1"/>
      <p:bldP spid="68" grpId="1" animBg="1"/>
      <p:bldP spid="69" grpId="0" animBg="1"/>
      <p:bldP spid="69" grpId="1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19940" y="2913210"/>
            <a:ext cx="11834900" cy="3895732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986650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9" y="1653396"/>
                  <a:ext cx="2206638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3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16035" y="1289988"/>
            <a:ext cx="3555682" cy="772447"/>
            <a:chOff x="1458731" y="6359829"/>
            <a:chExt cx="5878385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5023425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&lt;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5023425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1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963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nl-NL" sz="2800" b="1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nl-NL" sz="2800" b="1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</m:t>
                    </m:r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𝟒</m:t>
                    </m:r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𝒎</m:t>
                    </m:r>
                  </m:oMath>
                </a14:m>
                <a:r>
                  <a:rPr lang="nl-NL" sz="2800" b="1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𝒚</m:t>
                    </m:r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𝟒</m:t>
                        </m:r>
                      </m:sup>
                    </m:sSup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𝟖</m:t>
                    </m:r>
                    <m:sSup>
                      <m:sSup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vi-V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nl-NL" sz="2800" b="1" dirty="0">
                    <a:solidFill>
                      <a:prstClr val="black"/>
                    </a:solidFill>
                    <a:ea typeface="Arial" panose="020B0604020202020204" pitchFamily="34" charset="0"/>
                  </a:rPr>
                  <a:t> tại bốn điểm phân biệt?</a:t>
                </a: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963854"/>
              </a:xfrm>
              <a:prstGeom prst="rect">
                <a:avLst/>
              </a:prstGeom>
              <a:blipFill>
                <a:blip r:embed="rId3"/>
                <a:stretch>
                  <a:fillRect l="-1280" t="-5696" b="-1772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222955" y="2252790"/>
            <a:ext cx="3648762" cy="781774"/>
            <a:chOff x="1458731" y="6359831"/>
            <a:chExt cx="5135659" cy="13114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nl-NL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39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4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5203656" y="1237725"/>
            <a:ext cx="3646557" cy="779748"/>
            <a:chOff x="1458731" y="6274829"/>
            <a:chExt cx="5147381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25414" y="6274829"/>
                  <a:ext cx="4280698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≤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nl-NL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5414" y="6274829"/>
                  <a:ext cx="4280698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1029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370432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5203656" y="2209449"/>
            <a:ext cx="3688129" cy="735909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 i="1">
                    <a:latin typeface="Cambria Math" panose="02040503050406030204" pitchFamily="18" charset="0"/>
                    <a:ea typeface="Calibri" panose="020F0502020204030204" pitchFamily="34" charset="0"/>
                  </a:endParaRPr>
                </a:p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≥−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13</m:t>
                          </m:r>
                        </m:num>
                        <m:den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nl-NL" sz="3200" dirty="0">
                      <a:ea typeface="Calibri" panose="020F0502020204030204" pitchFamily="34" charset="0"/>
                    </a:rPr>
                    <a:t>.</a:t>
                  </a:r>
                  <a:br>
                    <a:rPr lang="en-US" sz="3200" dirty="0">
                      <a:ea typeface="Calibri" panose="020F0502020204030204" pitchFamily="34" charset="0"/>
                    </a:rPr>
                  </a:b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39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359831"/>
              <a:ext cx="1088671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373156" y="1407451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27CB3D-199C-4511-B686-5E4FC62B939E}"/>
                  </a:ext>
                </a:extLst>
              </p:cNvPr>
              <p:cNvSpPr/>
              <p:nvPr/>
            </p:nvSpPr>
            <p:spPr>
              <a:xfrm>
                <a:off x="2859579" y="3452819"/>
                <a:ext cx="6096000" cy="105118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−16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;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=±2</m:t>
                            </m:r>
                          </m:e>
                        </m:eqArr>
                      </m:e>
                    </m:d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127CB3D-199C-4511-B686-5E4FC62B93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579" y="3452819"/>
                <a:ext cx="6096000" cy="1051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A5E1E5C5-AE61-4109-8229-C1840105EEA0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30" y="4447485"/>
            <a:ext cx="6400800" cy="2103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1929635-EC93-44BA-B7C5-11846CACFBF6}"/>
              </a:ext>
            </a:extLst>
          </p:cNvPr>
          <p:cNvCxnSpPr>
            <a:cxnSpLocks/>
          </p:cNvCxnSpPr>
          <p:nvPr/>
        </p:nvCxnSpPr>
        <p:spPr>
          <a:xfrm flipH="1" flipV="1">
            <a:off x="1486579" y="5929093"/>
            <a:ext cx="5228823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:a16="http://schemas.microsoft.com/office/drawing/2014/main" id="{C4AE7D14-36B6-45BF-94CE-1957F87C0B88}"/>
              </a:ext>
            </a:extLst>
          </p:cNvPr>
          <p:cNvSpPr/>
          <p:nvPr/>
        </p:nvSpPr>
        <p:spPr>
          <a:xfrm rot="20845252">
            <a:off x="2312214" y="5863779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7FE83F1-DA8C-4A2E-9792-E15274689775}"/>
              </a:ext>
            </a:extLst>
          </p:cNvPr>
          <p:cNvSpPr/>
          <p:nvPr/>
        </p:nvSpPr>
        <p:spPr>
          <a:xfrm rot="20845252">
            <a:off x="3529268" y="586377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7007C41-BAE0-49A3-B3B8-282D84D59306}"/>
              </a:ext>
            </a:extLst>
          </p:cNvPr>
          <p:cNvSpPr/>
          <p:nvPr/>
        </p:nvSpPr>
        <p:spPr>
          <a:xfrm rot="20845252">
            <a:off x="4920185" y="5879404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0E666E8-1FC0-4D3B-9336-A171CFADA035}"/>
              </a:ext>
            </a:extLst>
          </p:cNvPr>
          <p:cNvSpPr/>
          <p:nvPr/>
        </p:nvSpPr>
        <p:spPr>
          <a:xfrm rot="20845252">
            <a:off x="6066847" y="586377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CAB9B9-1DCC-4252-B081-679046C4DBD2}"/>
                  </a:ext>
                </a:extLst>
              </p:cNvPr>
              <p:cNvSpPr/>
              <p:nvPr/>
            </p:nvSpPr>
            <p:spPr>
              <a:xfrm>
                <a:off x="7444920" y="4487764"/>
                <a:ext cx="4823280" cy="2279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−8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bốn điểm phân biệt thì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−13&lt;4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&lt;3⇔−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nl-NL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CAB9B9-1DCC-4252-B081-679046C4DB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4920" y="4487764"/>
                <a:ext cx="4823280" cy="2279535"/>
              </a:xfrm>
              <a:prstGeom prst="rect">
                <a:avLst/>
              </a:prstGeom>
              <a:blipFill>
                <a:blip r:embed="rId9"/>
                <a:stretch>
                  <a:fillRect l="-2525" t="-1604" r="-631" b="-24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44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59619" y="2876244"/>
            <a:ext cx="11834900" cy="3895732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986650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402114"/>
                <a:chOff x="534987" y="1647866"/>
                <a:chExt cx="3505200" cy="140211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7"/>
                  <a:ext cx="2206640" cy="139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4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84223" y="1289988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−2;2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dirty="0">
                            <a:ea typeface="Calibri" panose="020F0502020204030204" pitchFamily="34" charset="0"/>
                          </a:rPr>
                          <m:t>.	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Calibri" panose="020F0502020204030204" pitchFamily="34" charset="0"/>
                  </a:rPr>
                  <a:t>Tìm tất các các giá trị thực của tham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Calibri" panose="020F0502020204030204" pitchFamily="34" charset="0"/>
                  </a:rPr>
                  <a:t> để phương trình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vi-VN" sz="2800" dirty="0">
                    <a:ea typeface="Calibri" panose="020F0502020204030204" pitchFamily="34" charset="0"/>
                  </a:rPr>
                  <a:t>có ba nghiệm thực phân biệt</a:t>
                </a:r>
                <a:r>
                  <a:rPr lang="en-US" sz="2800" dirty="0"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2800" dirty="0">
                    <a:ea typeface="Calibri" panose="020F0502020204030204" pitchFamily="34" charset="0"/>
                  </a:rPr>
                  <a:t>.</a:t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1384995"/>
              </a:xfrm>
              <a:prstGeom prst="rect">
                <a:avLst/>
              </a:prstGeom>
              <a:blipFill>
                <a:blip r:embed="rId3"/>
                <a:stretch>
                  <a:fillRect l="-1280" t="-44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200369" y="2167184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−∞;−1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1;+∞</m:t>
                          </m:r>
                        </m:e>
                      </m:d>
                    </m:oMath>
                  </a14:m>
                  <a:r>
                    <a:rPr lang="en-US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892853" y="1272192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−1;1</m:t>
                          </m:r>
                        </m:e>
                      </m:d>
                    </m:oMath>
                  </a14:m>
                  <a:r>
                    <a:rPr lang="en-US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l="-2897" b="-955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979515" y="2177301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3200" i="1">
                    <a:latin typeface="Cambria Math" panose="02040503050406030204" pitchFamily="18" charset="0"/>
                    <a:ea typeface="Calibri" panose="020F0502020204030204" pitchFamily="34" charset="0"/>
                  </a:endParaRPr>
                </a:p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−2;+∞</m:t>
                          </m:r>
                        </m:e>
                      </m:d>
                    </m:oMath>
                  </a14:m>
                  <a:r>
                    <a:rPr lang="en-US" sz="3200" dirty="0">
                      <a:ea typeface="Calibri" panose="020F0502020204030204" pitchFamily="34" charset="0"/>
                    </a:rPr>
                    <a:t>.</a:t>
                  </a:r>
                  <a:br>
                    <a:rPr lang="en-US" sz="3600" dirty="0">
                      <a:ea typeface="Calibri" panose="020F0502020204030204" pitchFamily="34" charset="0"/>
                    </a:rPr>
                  </a:b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6860563" y="1239233"/>
            <a:ext cx="917522" cy="890818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27CB3D-199C-4511-B686-5E4FC62B939E}"/>
              </a:ext>
            </a:extLst>
          </p:cNvPr>
          <p:cNvSpPr/>
          <p:nvPr/>
        </p:nvSpPr>
        <p:spPr>
          <a:xfrm>
            <a:off x="2859579" y="3452819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vi-VN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21DEFF-0FD6-47EE-9C67-996745294D66}"/>
                  </a:ext>
                </a:extLst>
              </p:cNvPr>
              <p:cNvSpPr/>
              <p:nvPr/>
            </p:nvSpPr>
            <p:spPr>
              <a:xfrm>
                <a:off x="756066" y="4061162"/>
                <a:ext cx="2987869" cy="5219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∗</m:t>
                        </m:r>
                      </m:e>
                    </m:d>
                  </m:oMath>
                </a14:m>
                <a:endParaRPr lang="vi-VN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221DEFF-0FD6-47EE-9C67-996745294D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66" y="4061162"/>
                <a:ext cx="2987869" cy="5219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EC224D-8EF6-4099-8FE0-F18AFDD1EBD7}"/>
                  </a:ext>
                </a:extLst>
              </p:cNvPr>
              <p:cNvSpPr/>
              <p:nvPr/>
            </p:nvSpPr>
            <p:spPr>
              <a:xfrm>
                <a:off x="833178" y="4715907"/>
                <a:ext cx="24131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FR" sz="2800" dirty="0"/>
                  <a:t> </a:t>
                </a:r>
                <a:endParaRPr lang="vi-VN" sz="280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8EC224D-8EF6-4099-8FE0-F18AFDD1E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78" y="4715907"/>
                <a:ext cx="24131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887EC7-F7C1-4F71-BF73-49465F3D5366}"/>
                  </a:ext>
                </a:extLst>
              </p:cNvPr>
              <p:cNvSpPr/>
              <p:nvPr/>
            </p:nvSpPr>
            <p:spPr>
              <a:xfrm>
                <a:off x="675077" y="5442130"/>
                <a:ext cx="3056414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</m:t>
                    </m:r>
                  </m:oMath>
                </a14:m>
                <a:r>
                  <a:rPr lang="fr-FR" sz="2800" dirty="0">
                    <a:ea typeface="Calibri" panose="020F0502020204030204" pitchFamily="34" charset="0"/>
                  </a:rPr>
                  <a:t>; </a:t>
                </a:r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=±1</m:t>
                    </m:r>
                  </m:oMath>
                </a14:m>
                <a:r>
                  <a:rPr lang="fr-FR" sz="2800" dirty="0">
                    <a:ea typeface="Calibri" panose="020F0502020204030204" pitchFamily="34" charset="0"/>
                  </a:rPr>
                  <a:t>. </a:t>
                </a:r>
                <a:endParaRPr lang="vi-VN" sz="28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B887EC7-F7C1-4F71-BF73-49465F3D53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77" y="5442130"/>
                <a:ext cx="3056414" cy="954107"/>
              </a:xfrm>
              <a:prstGeom prst="rect">
                <a:avLst/>
              </a:prstGeom>
              <a:blipFill>
                <a:blip r:embed="rId9"/>
                <a:stretch>
                  <a:fillRect t="-6410" r="-2994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0" name="Picture 59">
            <a:extLst>
              <a:ext uri="{FF2B5EF4-FFF2-40B4-BE49-F238E27FC236}">
                <a16:creationId xmlns:a16="http://schemas.microsoft.com/office/drawing/2014/main" id="{2E8D86B8-6E6B-476E-8065-FC094748775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195" t="8627" r="7131" b="19146"/>
          <a:stretch/>
        </p:blipFill>
        <p:spPr>
          <a:xfrm>
            <a:off x="4475208" y="3386453"/>
            <a:ext cx="7280063" cy="2291677"/>
          </a:xfrm>
          <a:prstGeom prst="rect">
            <a:avLst/>
          </a:prstGeom>
        </p:spPr>
      </p:pic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217F9BB-A8F2-4BB8-A71F-751D7E6BB618}"/>
              </a:ext>
            </a:extLst>
          </p:cNvPr>
          <p:cNvCxnSpPr>
            <a:cxnSpLocks/>
          </p:cNvCxnSpPr>
          <p:nvPr/>
        </p:nvCxnSpPr>
        <p:spPr>
          <a:xfrm flipH="1" flipV="1">
            <a:off x="5460443" y="5042751"/>
            <a:ext cx="5228823" cy="1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22DF73-96F3-4606-9FDE-A1090DBB8190}"/>
                  </a:ext>
                </a:extLst>
              </p:cNvPr>
              <p:cNvSpPr/>
              <p:nvPr/>
            </p:nvSpPr>
            <p:spPr>
              <a:xfrm>
                <a:off x="4390103" y="5658899"/>
                <a:ext cx="7365168" cy="1146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cắt đồ thị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ba điểm phân biệt </a:t>
                </a:r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&lt;2⇔−1&lt;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nl-NL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522DF73-96F3-4606-9FDE-A1090DBB81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0103" y="5658899"/>
                <a:ext cx="7365168" cy="1146211"/>
              </a:xfrm>
              <a:prstGeom prst="rect">
                <a:avLst/>
              </a:prstGeom>
              <a:blipFill>
                <a:blip r:embed="rId11"/>
                <a:stretch>
                  <a:fillRect t="-3191" b="-143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294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835" y="3893463"/>
            <a:ext cx="11964512" cy="2754105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91212" y="252067"/>
            <a:ext cx="12158434" cy="2561534"/>
            <a:chOff x="534987" y="1869705"/>
            <a:chExt cx="23719158" cy="429670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4037384"/>
              <a:chOff x="534987" y="1647866"/>
              <a:chExt cx="23340848" cy="403738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8" y="1720888"/>
                <a:ext cx="23120187" cy="3964362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28481" y="1653395"/>
                  <a:ext cx="2489876" cy="9290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999" b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 5</a:t>
                  </a:r>
                  <a:endParaRPr lang="en-US" sz="2999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852549" y="1933278"/>
                  <a:ext cx="23401596" cy="42331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33" tIns="45717" rIns="91433" bIns="45717">
                  <a:spAutoFit/>
                </a:bodyPr>
                <a:lstStyle/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>
                      <a:ea typeface="Arial" panose="020B0604020202020204" pitchFamily="34" charset="0"/>
                    </a:rPr>
                    <a:t>               Cho </a:t>
                  </a:r>
                  <a:r>
                    <a:rPr lang="vi-VN" sz="3200" dirty="0">
                      <a:ea typeface="Arial" panose="020B0604020202020204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𝑦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𝑥</m:t>
                          </m:r>
                        </m:e>
                      </m:d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 xác định trên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ℝ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</m:e>
                      </m:d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, liên </a:t>
                  </a:r>
                  <a:r>
                    <a:rPr lang="vi-VN" sz="3200">
                      <a:ea typeface="Arial" panose="020B0604020202020204" pitchFamily="34" charset="0"/>
                    </a:rPr>
                    <a:t>tục </a:t>
                  </a: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>
                      <a:ea typeface="Arial" panose="020B0604020202020204" pitchFamily="34" charset="0"/>
                    </a:rPr>
                    <a:t>  trên mỗi </a:t>
                  </a:r>
                  <a:r>
                    <a:rPr lang="vi-VN" sz="3200" dirty="0">
                      <a:ea typeface="Arial" panose="020B0604020202020204" pitchFamily="34" charset="0"/>
                    </a:rPr>
                    <a:t>khoảng xác định và có bảng biến thiên như hình </a:t>
                  </a:r>
                  <a:r>
                    <a:rPr lang="vi-VN" sz="3200">
                      <a:ea typeface="Arial" panose="020B0604020202020204" pitchFamily="34" charset="0"/>
                    </a:rPr>
                    <a:t>sau</a:t>
                  </a:r>
                  <a:r>
                    <a:rPr lang="en-US" sz="3200">
                      <a:ea typeface="Arial" panose="020B0604020202020204" pitchFamily="34" charset="0"/>
                    </a:rPr>
                    <a:t>.</a:t>
                  </a:r>
                </a:p>
                <a:p>
                  <a:pPr algn="ctr"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en-US" sz="3200">
                      <a:ea typeface="Arial" panose="020B0604020202020204" pitchFamily="34" charset="0"/>
                    </a:rPr>
                    <a:t>T</a:t>
                  </a:r>
                  <a:r>
                    <a:rPr lang="vi-VN" sz="3200">
                      <a:ea typeface="Arial" panose="020B0604020202020204" pitchFamily="34" charset="0"/>
                    </a:rPr>
                    <a:t>ập hợp </a:t>
                  </a:r>
                  <a:r>
                    <a:rPr lang="vi-VN" sz="3200" dirty="0">
                      <a:ea typeface="Arial" panose="020B0604020202020204" pitchFamily="34" charset="0"/>
                    </a:rPr>
                    <a:t>tất cả các giá trị của tham số thực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 sao </a:t>
                  </a:r>
                  <a:r>
                    <a:rPr lang="vi-VN" sz="3200">
                      <a:ea typeface="Arial" panose="020B0604020202020204" pitchFamily="34" charset="0"/>
                    </a:rPr>
                    <a:t>cho phương</a:t>
                  </a:r>
                </a:p>
                <a:p>
                  <a:pPr fontAlgn="base">
                    <a:buClr>
                      <a:srgbClr val="0000FF"/>
                    </a:buClr>
                    <a:tabLst>
                      <a:tab pos="629826" algn="l"/>
                    </a:tabLst>
                  </a:pPr>
                  <a:r>
                    <a:rPr lang="vi-VN" sz="3200">
                      <a:ea typeface="Arial" panose="020B0604020202020204" pitchFamily="34" charset="0"/>
                    </a:rPr>
                    <a:t>   trình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𝑥</m:t>
                          </m:r>
                        </m:e>
                      </m:d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=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 có đúng ba nghiệm thực phân biệt</a:t>
                  </a:r>
                  <a:r>
                    <a:rPr lang="en-US" sz="3200" dirty="0">
                      <a:ea typeface="Arial" panose="020B0604020202020204" pitchFamily="34" charset="0"/>
                    </a:rPr>
                    <a:t> là</a:t>
                  </a:r>
                  <a:r>
                    <a:rPr lang="nl-NL" sz="3200" dirty="0">
                      <a:ea typeface="Times New Roman" panose="02020603050405020304" pitchFamily="18" charset="0"/>
                    </a:rPr>
                    <a:t> </a:t>
                  </a:r>
                  <a:br>
                    <a:rPr lang="en-US" sz="3200" dirty="0">
                      <a:ea typeface="Times New Roman" panose="02020603050405020304" pitchFamily="18" charset="0"/>
                    </a:rPr>
                  </a:br>
                  <a:endParaRPr lang="en-US" sz="2999" b="1" dirty="0">
                    <a:latin typeface="+mj-lt"/>
                    <a:ea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549" y="1933278"/>
                  <a:ext cx="23401596" cy="4233133"/>
                </a:xfrm>
                <a:prstGeom prst="rect">
                  <a:avLst/>
                </a:prstGeom>
                <a:blipFill>
                  <a:blip r:embed="rId3"/>
                  <a:stretch>
                    <a:fillRect t="-3140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47058" y="2810604"/>
            <a:ext cx="11838141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oMath>
                    </a14:m>
                    <a:r>
                      <a:rPr lang="vi-VN" dirty="0">
                        <a:ea typeface="Times New Roman" panose="02020603050405020304" pitchFamily="18" charset="0"/>
                      </a:rPr>
                      <a:t>.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54370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7442" b="-46512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123966" y="3007906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755950" y="2948305"/>
                <a:ext cx="2288607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50" y="2948305"/>
                <a:ext cx="2288607" cy="584777"/>
              </a:xfrm>
              <a:prstGeom prst="rect">
                <a:avLst/>
              </a:prstGeom>
              <a:blipFill>
                <a:blip r:embed="rId6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539495" y="2894300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4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i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495" y="2894300"/>
                <a:ext cx="22886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543052" y="2906005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∞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052" y="2906005"/>
                <a:ext cx="22886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 descr="H15">
            <a:extLst>
              <a:ext uri="{FF2B5EF4-FFF2-40B4-BE49-F238E27FC236}">
                <a16:creationId xmlns:a16="http://schemas.microsoft.com/office/drawing/2014/main" id="{B0C2CD6E-6F3D-4248-9152-85E08B65DE9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" t="6249" r="3489" b="17551"/>
          <a:stretch/>
        </p:blipFill>
        <p:spPr bwMode="auto">
          <a:xfrm>
            <a:off x="5749460" y="4272956"/>
            <a:ext cx="6431214" cy="21945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B27BC15-AD2B-4DF1-9D63-FFF57E0E5D23}"/>
              </a:ext>
            </a:extLst>
          </p:cNvPr>
          <p:cNvCxnSpPr>
            <a:cxnSpLocks/>
          </p:cNvCxnSpPr>
          <p:nvPr/>
        </p:nvCxnSpPr>
        <p:spPr>
          <a:xfrm>
            <a:off x="6148545" y="5770879"/>
            <a:ext cx="5414190" cy="106353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ADC230-C8CE-48F2-841B-B352C4559291}"/>
                  </a:ext>
                </a:extLst>
              </p:cNvPr>
              <p:cNvSpPr/>
              <p:nvPr/>
            </p:nvSpPr>
            <p:spPr>
              <a:xfrm>
                <a:off x="359093" y="5014535"/>
                <a:ext cx="6096000" cy="156966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cắt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đồ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</a:p>
              <a:p>
                <a:pPr>
                  <a:tabLst>
                    <a:tab pos="1440180" algn="l"/>
                  </a:tabLst>
                </a:pPr>
                <a:r>
                  <a:rPr lang="en-US" sz="3200" dirty="0">
                    <a:ea typeface="Calibri" panose="020F0502020204030204" pitchFamily="34" charset="0"/>
                  </a:rPr>
                  <a:t>tại </a:t>
                </a:r>
                <a:r>
                  <a:rPr lang="en-US" sz="3200" dirty="0" err="1">
                    <a:ea typeface="Calibri" panose="020F0502020204030204" pitchFamily="34" charset="0"/>
                  </a:rPr>
                  <a:t>ba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3200" dirty="0">
                    <a:ea typeface="Calibri" panose="020F0502020204030204" pitchFamily="34" charset="0"/>
                  </a:rPr>
                  <a:t> phân </a:t>
                </a:r>
                <a:r>
                  <a:rPr lang="en-US" sz="3200" dirty="0" err="1">
                    <a:ea typeface="Calibri" panose="020F0502020204030204" pitchFamily="34" charset="0"/>
                  </a:rPr>
                  <a:t>biệt</a:t>
                </a:r>
                <a:r>
                  <a:rPr lang="pt-BR" sz="3200" dirty="0">
                    <a:ea typeface="Calibri" panose="020F0502020204030204" pitchFamily="34" charset="0"/>
                  </a:rPr>
                  <a:t>.</a:t>
                </a:r>
              </a:p>
              <a:p>
                <a:pPr>
                  <a:tabLst>
                    <a:tab pos="1440180" algn="l"/>
                  </a:tabLst>
                </a:pPr>
                <a:r>
                  <a:rPr lang="pt-BR" sz="3200" dirty="0"/>
                  <a:t>Dựa vào BBT ta có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ADC230-C8CE-48F2-841B-B352C45592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093" y="5014535"/>
                <a:ext cx="6096000" cy="1569660"/>
              </a:xfrm>
              <a:prstGeom prst="rect">
                <a:avLst/>
              </a:prstGeom>
              <a:blipFill>
                <a:blip r:embed="rId10"/>
                <a:stretch>
                  <a:fillRect l="-2600" t="-4669" b="-1245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428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0369" y="2927957"/>
            <a:ext cx="11834900" cy="3895732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986650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402114"/>
                <a:chOff x="534987" y="1647866"/>
                <a:chExt cx="3505200" cy="140211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7"/>
                  <a:ext cx="2206640" cy="139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6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84223" y="1289988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fr-FR" sz="2800" dirty="0">
                            <a:ea typeface="Calibri" panose="020F050202020403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dirty="0">
                            <a:ea typeface="Calibri" panose="020F050202020403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1565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𝑑</m:t>
                    </m:r>
                    <m:r>
                      <a:rPr lang="en-US" sz="280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(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𝐶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)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tại hai điểm phân biệt thuộc hai nhánh của đồ thị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.</a:t>
                </a:r>
                <a:br>
                  <a:rPr lang="en-US" sz="2800" dirty="0">
                    <a:ea typeface="Arial" panose="020B0604020202020204" pitchFamily="34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1565685"/>
              </a:xfrm>
              <a:prstGeom prst="rect">
                <a:avLst/>
              </a:prstGeom>
              <a:blipFill>
                <a:blip r:embed="rId3"/>
                <a:stretch>
                  <a:fillRect l="-1280" t="-3891" r="-10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200369" y="2167184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&gt;−0,5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892853" y="1272192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e>
                      </m:d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955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979515" y="2177301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&lt;−0,5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183927" y="1245992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C84E45-2452-4C8B-BC1A-1B8C2109F447}"/>
                  </a:ext>
                </a:extLst>
              </p:cNvPr>
              <p:cNvSpPr/>
              <p:nvPr/>
            </p:nvSpPr>
            <p:spPr>
              <a:xfrm>
                <a:off x="2544781" y="3364656"/>
                <a:ext cx="9330531" cy="7039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fr-FR" sz="2800" i="1" dirty="0"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+1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fr-FR" sz="2800" i="1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−2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−1=0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≠2. </m:t>
                    </m:r>
                  </m:oMath>
                </a14:m>
                <a:r>
                  <a:rPr lang="en-US" sz="2800" i="1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9C84E45-2452-4C8B-BC1A-1B8C2109F4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4781" y="3364656"/>
                <a:ext cx="9330531" cy="703911"/>
              </a:xfrm>
              <a:prstGeom prst="rect">
                <a:avLst/>
              </a:prstGeom>
              <a:blipFill>
                <a:blip r:embed="rId7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F8EB1B4-1EE5-48F0-A753-3ADD942DF277}"/>
                  </a:ext>
                </a:extLst>
              </p:cNvPr>
              <p:cNvSpPr/>
              <p:nvPr/>
            </p:nvSpPr>
            <p:spPr>
              <a:xfrm>
                <a:off x="346934" y="4131980"/>
                <a:ext cx="1130429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cắt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tại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hai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điểm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phân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biệt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thỏa</a:t>
                </a:r>
                <a:r>
                  <a:rPr lang="en-US" sz="2800" dirty="0">
                    <a:ea typeface="Calibri" panose="020F0502020204030204" pitchFamily="34" charset="0"/>
                  </a:rPr>
                  <a:t> YCBT </a:t>
                </a:r>
                <a:r>
                  <a:rPr lang="en-US" sz="2800" dirty="0" err="1"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phân </a:t>
                </a:r>
                <a:r>
                  <a:rPr lang="en-US" sz="2800" dirty="0" err="1"/>
                  <a:t>biệt</a:t>
                </a:r>
                <a:r>
                  <a:rPr lang="en-US" sz="2800" dirty="0"/>
                  <a:t> </a:t>
                </a:r>
                <a:endParaRPr lang="en-US" sz="2800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thỏa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:r>
                  <a:rPr lang="fr-FR" sz="2800" dirty="0" err="1">
                    <a:ea typeface="Calibri" panose="020F0502020204030204" pitchFamily="34" charset="0"/>
                  </a:rPr>
                  <a:t>mãn</a:t>
                </a:r>
                <a:r>
                  <a:rPr lang="fr-FR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&lt;2&lt;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F8EB1B4-1EE5-48F0-A753-3ADD942DF2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4" y="4131980"/>
                <a:ext cx="11304291" cy="954107"/>
              </a:xfrm>
              <a:prstGeom prst="rect">
                <a:avLst/>
              </a:prstGeom>
              <a:blipFill>
                <a:blip r:embed="rId8"/>
                <a:stretch>
                  <a:fillRect t="-6410" r="-378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716355-3366-4880-8DC2-491784A7A7EE}"/>
                  </a:ext>
                </a:extLst>
              </p:cNvPr>
              <p:cNvSpPr/>
              <p:nvPr/>
            </p:nvSpPr>
            <p:spPr>
              <a:xfrm>
                <a:off x="346934" y="5080704"/>
                <a:ext cx="527593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+4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&lt;2&lt;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D716355-3366-4880-8DC2-491784A7A7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34" y="5080704"/>
                <a:ext cx="5275931" cy="10534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D776EA-0222-4148-B9B8-C549DD472BE5}"/>
                  </a:ext>
                </a:extLst>
              </p:cNvPr>
              <p:cNvSpPr/>
              <p:nvPr/>
            </p:nvSpPr>
            <p:spPr>
              <a:xfrm>
                <a:off x="5555225" y="4699510"/>
                <a:ext cx="6096000" cy="181588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 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&lt;0</m:t>
                      </m:r>
                    </m:oMath>
                  </m:oMathPara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+4&lt;0 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−1−2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4−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+4&lt;0</m:t>
                      </m:r>
                    </m:oMath>
                  </m:oMathPara>
                </a14:m>
                <a:endParaRPr lang="en-US" sz="2800" i="1"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−5&lt;0</m:t>
                    </m:r>
                  </m:oMath>
                </a14:m>
                <a:r>
                  <a:rPr lang="fr-FR" sz="2800" dirty="0">
                    <a:ea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D776EA-0222-4148-B9B8-C549DD472B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225" y="4699510"/>
                <a:ext cx="6096000" cy="1815882"/>
              </a:xfrm>
              <a:prstGeom prst="rect">
                <a:avLst/>
              </a:prstGeom>
              <a:blipFill>
                <a:blip r:embed="rId10"/>
                <a:stretch>
                  <a:fillRect b="-87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613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7488" y="3355858"/>
            <a:ext cx="11964512" cy="342102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52067"/>
            <a:ext cx="11964512" cy="2071688"/>
            <a:chOff x="534987" y="1647866"/>
            <a:chExt cx="23340848" cy="403738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176337"/>
              <a:chOff x="534987" y="1647866"/>
              <a:chExt cx="3505200" cy="117633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955675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929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7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2462843"/>
            <a:ext cx="11838141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i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oMath>
                    </a14:m>
                    <a:r>
                      <a:rPr lang="vi-VN" dirty="0">
                        <a:ea typeface="Times New Roman" panose="02020603050405020304" pitchFamily="18" charset="0"/>
                      </a:rPr>
                      <a:t>.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5625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2920789" y="2688787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755950" y="2948305"/>
                <a:ext cx="2288607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−2;1</m:t>
                            </m:r>
                          </m:e>
                        </m:d>
                      </m:e>
                    </m:d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950" y="2948305"/>
                <a:ext cx="2288607" cy="584777"/>
              </a:xfrm>
              <a:prstGeom prst="rect">
                <a:avLst/>
              </a:prstGeom>
              <a:blipFill>
                <a:blip r:embed="rId6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539495" y="2894300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1;+∞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495" y="2894300"/>
                <a:ext cx="22886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543052" y="2906005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(−</m:t>
                      </m:r>
                      <m:r>
                        <a:rPr lang="en-US" b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∞;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2)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052" y="2906005"/>
                <a:ext cx="22886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861CF-D6BA-42D4-A1A5-89A0EC8DC4EA}"/>
                  </a:ext>
                </a:extLst>
              </p:cNvPr>
              <p:cNvSpPr/>
              <p:nvPr/>
            </p:nvSpPr>
            <p:spPr>
              <a:xfrm>
                <a:off x="2332870" y="399889"/>
                <a:ext cx="9665476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xác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định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trên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±1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, </a:t>
                </a:r>
                <a:r>
                  <a:rPr lang="en-US" sz="2800" dirty="0" err="1">
                    <a:ea typeface="Calibri" panose="020F0502020204030204" pitchFamily="34" charset="0"/>
                  </a:rPr>
                  <a:t>liên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tục</a:t>
                </a:r>
                <a:r>
                  <a:rPr lang="en-US" sz="2800" dirty="0">
                    <a:ea typeface="Calibri" panose="020F0502020204030204" pitchFamily="34" charset="0"/>
                  </a:rPr>
                  <a:t> trên </a:t>
                </a:r>
                <a:r>
                  <a:rPr lang="en-US" sz="2800" dirty="0" err="1">
                    <a:ea typeface="Calibri" panose="020F0502020204030204" pitchFamily="34" charset="0"/>
                  </a:rPr>
                  <a:t>mỗi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khoảng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xác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định</a:t>
                </a:r>
                <a:r>
                  <a:rPr lang="en-US" sz="2800" dirty="0">
                    <a:ea typeface="Calibri" panose="020F0502020204030204" pitchFamily="34" charset="0"/>
                  </a:rPr>
                  <a:t> và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bảng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thiên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Tập </a:t>
                </a:r>
                <a:r>
                  <a:rPr lang="en-US" sz="2800" dirty="0" err="1">
                    <a:ea typeface="Calibri" panose="020F0502020204030204" pitchFamily="34" charset="0"/>
                  </a:rPr>
                  <a:t>hợp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tất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cả</a:t>
                </a:r>
                <a:r>
                  <a:rPr lang="en-US" sz="2800" dirty="0">
                    <a:ea typeface="Calibri" panose="020F0502020204030204" pitchFamily="34" charset="0"/>
                  </a:rPr>
                  <a:t> các </a:t>
                </a:r>
                <a:r>
                  <a:rPr lang="en-US" sz="2800" dirty="0" err="1"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tham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 err="1"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vô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nl-NL" sz="2800" dirty="0">
                    <a:ea typeface="Times New Roman" panose="02020603050405020304" pitchFamily="18" charset="0"/>
                  </a:rPr>
                  <a:t> là</a:t>
                </a: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2C861CF-D6BA-42D4-A1A5-89A0EC8DC4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870" y="399889"/>
                <a:ext cx="9665476" cy="1815882"/>
              </a:xfrm>
              <a:prstGeom prst="rect">
                <a:avLst/>
              </a:prstGeom>
              <a:blipFill>
                <a:blip r:embed="rId9"/>
                <a:stretch>
                  <a:fillRect l="-1325" t="-3367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F0C9CA-D843-45C3-97C0-973C518D2D13}"/>
                  </a:ext>
                </a:extLst>
              </p:cNvPr>
              <p:cNvSpPr/>
              <p:nvPr/>
            </p:nvSpPr>
            <p:spPr>
              <a:xfrm>
                <a:off x="299730" y="3939195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Phương trình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vô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đường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thẳng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và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không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chung</a:t>
                </a:r>
                <a:r>
                  <a:rPr lang="pt-BR" sz="28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5F0C9CA-D843-45C3-97C0-973C518D2D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730" y="3939195"/>
                <a:ext cx="6096000" cy="1384995"/>
              </a:xfrm>
              <a:prstGeom prst="rect">
                <a:avLst/>
              </a:prstGeom>
              <a:blipFill>
                <a:blip r:embed="rId10"/>
                <a:stretch>
                  <a:fillRect l="-2000" t="-3965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08127826-B995-47C3-A48D-9B182267DA22}"/>
              </a:ext>
            </a:extLst>
          </p:cNvPr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0" t="5598" r="13020" b="18332"/>
          <a:stretch/>
        </p:blipFill>
        <p:spPr bwMode="auto">
          <a:xfrm>
            <a:off x="6251956" y="4026549"/>
            <a:ext cx="5807829" cy="25382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A220E30-9C4D-4FA5-97B8-F51E25BDA693}"/>
                  </a:ext>
                </a:extLst>
              </p:cNvPr>
              <p:cNvSpPr/>
              <p:nvPr/>
            </p:nvSpPr>
            <p:spPr>
              <a:xfrm>
                <a:off x="361015" y="5575162"/>
                <a:ext cx="49050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pt-BR" sz="2800" dirty="0"/>
                  <a:t>Dựa vào BBT ta có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−2≤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A220E30-9C4D-4FA5-97B8-F51E25BDA6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15" y="5575162"/>
                <a:ext cx="4905061" cy="523220"/>
              </a:xfrm>
              <a:prstGeom prst="rect">
                <a:avLst/>
              </a:prstGeom>
              <a:blipFill>
                <a:blip r:embed="rId12"/>
                <a:stretch>
                  <a:fillRect l="-2484" t="-11765" r="-161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03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3364656"/>
            <a:ext cx="11834900" cy="3459033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2"/>
            <a:ext cx="11939058" cy="1402141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402114"/>
                <a:chOff x="534987" y="1647866"/>
                <a:chExt cx="3505200" cy="140211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7"/>
                  <a:ext cx="2206640" cy="139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8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183927" y="1632929"/>
            <a:ext cx="5433103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vi-VN" sz="2800">
                      <a:ea typeface="Arial" panose="020B0604020202020204" pitchFamily="34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≤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−1</m:t>
                          </m:r>
                        </m:num>
                        <m:den>
                          <m:r>
                            <a:rPr lang="vi-VN" sz="28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fr-FR" sz="2800" dirty="0">
                          <a:ea typeface="Calibri" panose="020F050202020403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dirty="0">
                          <a:ea typeface="Calibri" panose="020F0502020204030204" pitchFamily="34" charset="0"/>
                        </a:rPr>
                        <m:t>	</m:t>
                      </m:r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246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bảng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thiên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Tìm </a:t>
                </a:r>
                <a:r>
                  <a:rPr lang="en-US" sz="2800" dirty="0" err="1">
                    <a:ea typeface="Calibri" panose="020F0502020204030204" pitchFamily="34" charset="0"/>
                  </a:rPr>
                  <a:t>tất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cả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các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giá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thực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tham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để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=2−3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(1) 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bốn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thực</a:t>
                </a:r>
                <a:r>
                  <a:rPr lang="en-US" sz="2800" dirty="0">
                    <a:ea typeface="Calibri" panose="020F0502020204030204" pitchFamily="34" charset="0"/>
                  </a:rPr>
                  <a:t> phân </a:t>
                </a:r>
                <a:r>
                  <a:rPr lang="en-US" sz="2800" dirty="0" err="1">
                    <a:ea typeface="Calibri" panose="020F0502020204030204" pitchFamily="34" charset="0"/>
                  </a:rPr>
                  <a:t>biệt</a:t>
                </a:r>
                <a:r>
                  <a:rPr lang="en-US" sz="2800" dirty="0">
                    <a:ea typeface="Calibri" panose="020F0502020204030204" pitchFamily="34" charset="0"/>
                  </a:rPr>
                  <a:t>.</a:t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br>
                  <a:rPr lang="en-US" sz="2800" dirty="0">
                    <a:ea typeface="Arial" panose="020B0604020202020204" pitchFamily="34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246769"/>
              </a:xfrm>
              <a:prstGeom prst="rect">
                <a:avLst/>
              </a:prstGeom>
              <a:blipFill>
                <a:blip r:embed="rId3"/>
                <a:stretch>
                  <a:fillRect l="-1280" t="-243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105886" y="2582460"/>
            <a:ext cx="5511144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vi-VN" sz="32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  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−1&lt;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&lt;−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32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773235" y="1614525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vi-VN" sz="3200">
                      <a:ea typeface="Arial" panose="020B0604020202020204" pitchFamily="34" charset="0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−1&lt;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≤−</m:t>
                      </m:r>
                      <m:f>
                        <m:fPr>
                          <m:ctrlPr>
                            <a:rPr lang="en-US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vi-VN" sz="3200" i="1">
                              <a:latin typeface="Cambria Math" panose="02040503050406030204" pitchFamily="18" charset="0"/>
                              <a:ea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955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825781" y="2581853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vi-VN" sz="3200" b="0" i="1" smtClean="0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   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3&lt;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&lt;5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6773235" y="1614360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E45-2452-4C8B-BC1A-1B8C2109F447}"/>
              </a:ext>
            </a:extLst>
          </p:cNvPr>
          <p:cNvSpPr/>
          <p:nvPr/>
        </p:nvSpPr>
        <p:spPr>
          <a:xfrm>
            <a:off x="2544781" y="3364656"/>
            <a:ext cx="93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2800" i="1"/>
              <a:t> </a:t>
            </a:r>
            <a:endParaRPr lang="en-US" sz="2800" i="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C9CB62EF-D5BB-45BE-9DBB-6C5AC2C3D64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5" y="4371819"/>
            <a:ext cx="5438741" cy="1706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9774DAA-3916-446D-A787-71ACC1D16C4C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3583" b="6488"/>
          <a:stretch/>
        </p:blipFill>
        <p:spPr bwMode="auto">
          <a:xfrm>
            <a:off x="6096000" y="4263962"/>
            <a:ext cx="5438742" cy="140748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7EE66A-2AE9-4A91-8185-FCB474B4F601}"/>
                  </a:ext>
                </a:extLst>
              </p:cNvPr>
              <p:cNvSpPr/>
              <p:nvPr/>
            </p:nvSpPr>
            <p:spPr>
              <a:xfrm>
                <a:off x="301497" y="6234855"/>
                <a:ext cx="50808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Từ BBT ta </a:t>
                </a:r>
                <a:r>
                  <a:rPr lang="en-US" sz="2800" dirty="0" err="1">
                    <a:ea typeface="Calibri" panose="020F0502020204030204" pitchFamily="34" charset="0"/>
                  </a:rPr>
                  <a:t>thấy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≥0,∀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ℝ</m:t>
                    </m:r>
                  </m:oMath>
                </a14:m>
                <a:r>
                  <a:rPr lang="pt-BR" sz="28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07EE66A-2AE9-4A91-8185-FCB474B4F6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497" y="6234855"/>
                <a:ext cx="5080814" cy="523220"/>
              </a:xfrm>
              <a:prstGeom prst="rect">
                <a:avLst/>
              </a:prstGeom>
              <a:blipFill>
                <a:blip r:embed="rId9"/>
                <a:stretch>
                  <a:fillRect l="-2398" t="-11628" r="-1559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F0FC21-4227-49E7-8BDF-1522DC7475A1}"/>
                  </a:ext>
                </a:extLst>
              </p:cNvPr>
              <p:cNvSpPr/>
              <p:nvPr/>
            </p:nvSpPr>
            <p:spPr>
              <a:xfrm>
                <a:off x="6035767" y="3766813"/>
                <a:ext cx="522854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pt-BR" sz="2800" dirty="0">
                    <a:ea typeface="Calibri" panose="020F0502020204030204" pitchFamily="34" charset="0"/>
                  </a:rPr>
                  <a:t>Suy ra BBT của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pt-BR" sz="28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FF0FC21-4227-49E7-8BDF-1522DC747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767" y="3766813"/>
                <a:ext cx="5228547" cy="523220"/>
              </a:xfrm>
              <a:prstGeom prst="rect">
                <a:avLst/>
              </a:prstGeom>
              <a:blipFill>
                <a:blip r:embed="rId10"/>
                <a:stretch>
                  <a:fillRect l="-2331" t="-11628" r="-1399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5904BD-B1B4-439E-86C2-B09904B13ACB}"/>
                  </a:ext>
                </a:extLst>
              </p:cNvPr>
              <p:cNvSpPr/>
              <p:nvPr/>
            </p:nvSpPr>
            <p:spPr>
              <a:xfrm>
                <a:off x="5873001" y="5566257"/>
                <a:ext cx="6096000" cy="133267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pt-BR" sz="2800" dirty="0">
                    <a:ea typeface="Calibri" panose="020F0502020204030204" pitchFamily="34" charset="0"/>
                  </a:rPr>
                  <a:t>Suy ra (1) có bốn nghiệm phân biệt khi </a:t>
                </a:r>
              </a:p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3&lt;2−3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&lt;5⇔−1&lt;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A5904BD-B1B4-439E-86C2-B09904B13A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001" y="5566257"/>
                <a:ext cx="6096000" cy="1332673"/>
              </a:xfrm>
              <a:prstGeom prst="rect">
                <a:avLst/>
              </a:prstGeom>
              <a:blipFill>
                <a:blip r:embed="rId11"/>
                <a:stretch>
                  <a:fillRect l="-2000" t="-41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24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9744" y="2493598"/>
            <a:ext cx="11964512" cy="4053943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52067"/>
            <a:ext cx="11964512" cy="1092319"/>
            <a:chOff x="534987" y="1647866"/>
            <a:chExt cx="23340848" cy="403738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505200" cy="1904913"/>
              <a:chOff x="534987" y="1647866"/>
              <a:chExt cx="3505200" cy="1904913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1904913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929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9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1448708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r>
                      <a:rPr lang="vi-VN" dirty="0">
                        <a:ea typeface="Times New Roman" panose="02020603050405020304" pitchFamily="18" charset="0"/>
                      </a:rPr>
                      <a:t>.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5625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8898256" y="1651503"/>
            <a:ext cx="688721" cy="65381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6588320" y="1607084"/>
            <a:ext cx="2288607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2.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3714402" y="1666661"/>
                <a:ext cx="12443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vi-VN" dirty="0">
                    <a:ea typeface="Times New Roman" panose="02020603050405020304" pitchFamily="18" charset="0"/>
                  </a:rPr>
                  <a:t>0,25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dirty="0"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402" y="1666661"/>
                <a:ext cx="1244312" cy="584775"/>
              </a:xfrm>
              <a:prstGeom prst="rect">
                <a:avLst/>
              </a:prstGeom>
              <a:blipFill>
                <a:blip r:embed="rId4"/>
                <a:stretch>
                  <a:fillRect l="-12255" t="-15625" b="-3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554867" y="1576900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dirty="0" smtClean="0"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b="0" i="1" dirty="0" smtClean="0"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b="0" i="1" dirty="0" smtClean="0">
                          <a:ea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4867" y="1576900"/>
                <a:ext cx="228860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71B1C6-8AE6-4DEC-AA49-6761286EC8E0}"/>
                  </a:ext>
                </a:extLst>
              </p:cNvPr>
              <p:cNvSpPr/>
              <p:nvPr/>
            </p:nvSpPr>
            <p:spPr>
              <a:xfrm>
                <a:off x="2090633" y="200176"/>
                <a:ext cx="9981623" cy="1564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Arial" panose="020B0604020202020204" pitchFamily="34" charset="0"/>
                  </a:rPr>
                  <a:t>Đồ thị của hàm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cắt hai trục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. Khi đó diện tích tam giác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𝑂𝐴𝐵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là gốc tọa độ bằng)</a:t>
                </a:r>
                <a:br>
                  <a:rPr lang="en-US" sz="2800" dirty="0">
                    <a:ea typeface="Arial" panose="020B0604020202020204" pitchFamily="34" charset="0"/>
                  </a:rPr>
                </a:b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771B1C6-8AE6-4DEC-AA49-6761286EC8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633" y="200176"/>
                <a:ext cx="9981623" cy="1564787"/>
              </a:xfrm>
              <a:prstGeom prst="rect">
                <a:avLst/>
              </a:prstGeom>
              <a:blipFill>
                <a:blip r:embed="rId6"/>
                <a:stretch>
                  <a:fillRect l="-12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EF55CD-34C9-4678-A3CD-98718706E116}"/>
                  </a:ext>
                </a:extLst>
              </p:cNvPr>
              <p:cNvSpPr/>
              <p:nvPr/>
            </p:nvSpPr>
            <p:spPr>
              <a:xfrm>
                <a:off x="248989" y="3085675"/>
                <a:ext cx="11692640" cy="1282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3200" dirty="0">
                    <a:ea typeface="Calibri" panose="020F0502020204030204" pitchFamily="34" charset="0"/>
                  </a:rPr>
                  <a:t>Đồ </a:t>
                </a:r>
                <a:r>
                  <a:rPr lang="en-US" sz="3200" dirty="0" err="1">
                    <a:ea typeface="Calibri" panose="020F0502020204030204" pitchFamily="34" charset="0"/>
                  </a:rPr>
                  <a:t>thị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của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hàm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số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cắt </a:t>
                </a:r>
                <a:r>
                  <a:rPr lang="en-US" sz="3200" dirty="0" err="1">
                    <a:ea typeface="Calibri" panose="020F0502020204030204" pitchFamily="34" charset="0"/>
                  </a:rPr>
                  <a:t>trục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tại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, </a:t>
                </a:r>
                <a:r>
                  <a:rPr lang="en-US" sz="3200" dirty="0" err="1">
                    <a:ea typeface="Calibri" panose="020F0502020204030204" pitchFamily="34" charset="0"/>
                  </a:rPr>
                  <a:t>cắt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trục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𝑂𝑦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tại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6EF55CD-34C9-4678-A3CD-98718706E1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9" y="3085675"/>
                <a:ext cx="11692640" cy="1282787"/>
              </a:xfrm>
              <a:prstGeom prst="rect">
                <a:avLst/>
              </a:prstGeom>
              <a:blipFill>
                <a:blip r:embed="rId7"/>
                <a:stretch>
                  <a:fillRect l="-1356" b="-146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9FADBE-A888-488A-B366-3E576E31DF7D}"/>
                  </a:ext>
                </a:extLst>
              </p:cNvPr>
              <p:cNvSpPr/>
              <p:nvPr/>
            </p:nvSpPr>
            <p:spPr>
              <a:xfrm>
                <a:off x="333397" y="4456271"/>
                <a:ext cx="11608232" cy="12801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3200" dirty="0">
                    <a:ea typeface="Calibri" panose="020F0502020204030204" pitchFamily="34" charset="0"/>
                  </a:rPr>
                  <a:t>Tam </a:t>
                </a:r>
                <a:r>
                  <a:rPr lang="en-US" sz="3200" dirty="0" err="1">
                    <a:ea typeface="Calibri" panose="020F0502020204030204" pitchFamily="34" charset="0"/>
                  </a:rPr>
                  <a:t>giác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𝑂𝐴𝐵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vuông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tại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r>
                  <a:rPr lang="en-US" sz="3200" dirty="0" err="1">
                    <a:ea typeface="Calibri" panose="020F0502020204030204" pitchFamily="34" charset="0"/>
                  </a:rPr>
                  <a:t>nên</a:t>
                </a:r>
                <a:r>
                  <a:rPr lang="en-US" sz="3200" dirty="0">
                    <a:ea typeface="Calibri" panose="020F0502020204030204" pitchFamily="34" charset="0"/>
                  </a:rPr>
                  <a:t> </a:t>
                </a:r>
                <a:endParaRPr lang="en-US" sz="3200" i="1">
                  <a:latin typeface="Cambria Math" panose="02040503050406030204" pitchFamily="18" charset="0"/>
                </a:endParaRPr>
              </a:p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𝑂𝐴𝐵</m:t>
                        </m:r>
                      </m:sub>
                    </m:sSub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32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0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en-US" sz="32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5</m:t>
                    </m:r>
                  </m:oMath>
                </a14:m>
                <a:r>
                  <a:rPr lang="en-US" sz="32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59FADBE-A888-488A-B366-3E576E31DF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7" y="4456271"/>
                <a:ext cx="11608232" cy="1280159"/>
              </a:xfrm>
              <a:prstGeom prst="rect">
                <a:avLst/>
              </a:prstGeom>
              <a:blipFill>
                <a:blip r:embed="rId8"/>
                <a:stretch>
                  <a:fillRect l="-1366" t="-5714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859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>
            <a:extLst>
              <a:ext uri="{FF2B5EF4-FFF2-40B4-BE49-F238E27FC236}">
                <a16:creationId xmlns:a16="http://schemas.microsoft.com/office/drawing/2014/main" id="{530D48FA-89DC-4055-924E-AA96F837FC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gray">
          <a:xfrm>
            <a:off x="4095750" y="260780"/>
            <a:ext cx="3333750" cy="5492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>
            <a:normAutofit fontScale="90000"/>
          </a:bodyPr>
          <a:lstStyle/>
          <a:p>
            <a:pPr algn="ctr"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A.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027180-3A5B-4010-AD8C-5FBB9A38F728}"/>
                  </a:ext>
                </a:extLst>
              </p:cNvPr>
              <p:cNvSpPr/>
              <p:nvPr/>
            </p:nvSpPr>
            <p:spPr>
              <a:xfrm>
                <a:off x="247650" y="1133505"/>
                <a:ext cx="5760720" cy="5293757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6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altLang="en-US" sz="26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phân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biệt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của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alt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6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Hệ</a:t>
                </a:r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quả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</a:p>
              <a:p>
                <a:pPr>
                  <a:tabLst>
                    <a:tab pos="465138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(song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lang="en-US" altLang="en-US" sz="2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tabLst>
                    <a:tab pos="508000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hoành</a:t>
                </a:r>
                <a:r>
                  <a:rPr lang="en-US" altLang="en-US" sz="2600" b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FD027180-3A5B-4010-AD8C-5FBB9A38F72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1133505"/>
                <a:ext cx="5760720" cy="5293757"/>
              </a:xfrm>
              <a:prstGeom prst="rect">
                <a:avLst/>
              </a:prstGeom>
              <a:blipFill>
                <a:blip r:embed="rId2"/>
                <a:stretch>
                  <a:fillRect l="-1684" t="-916" r="-2421" b="-1604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 descr="Image result for button home">
            <a:hlinkClick r:id="rId3" action="ppaction://hlinksldjump"/>
            <a:extLst>
              <a:ext uri="{FF2B5EF4-FFF2-40B4-BE49-F238E27FC236}">
                <a16:creationId xmlns:a16="http://schemas.microsoft.com/office/drawing/2014/main" id="{D9C5BD88-1A44-4AEC-8757-2BE1B436B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361" y="149900"/>
            <a:ext cx="846389" cy="84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B2CEE4-2CDB-4529-B231-51D84B6EDF5F}"/>
                  </a:ext>
                </a:extLst>
              </p:cNvPr>
              <p:cNvSpPr/>
              <p:nvPr/>
            </p:nvSpPr>
            <p:spPr>
              <a:xfrm>
                <a:off x="6197604" y="1148494"/>
                <a:ext cx="5760720" cy="5324471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𝒈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giải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alt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altLang="en-US" sz="2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e>
                            <m: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altLang="en-US" sz="26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𝒈</m:t>
                            </m:r>
                            <m:d>
                              <m:dPr>
                                <m:ctrlPr>
                                  <a:rPr lang="en-US" altLang="en-US" sz="2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sz="2600" b="1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</m:eqArr>
                        <m:r>
                          <a:rPr lang="en-US" alt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d>
                  </m:oMath>
                </a14:m>
                <a:endParaRPr lang="en-US" altLang="en-US" sz="2600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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Hệ</a:t>
                </a:r>
                <a:r>
                  <a:rPr lang="en-US" altLang="en-US" sz="2600" b="1" dirty="0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7E3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quả</a:t>
                </a: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:</a:t>
                </a:r>
              </a:p>
              <a:p>
                <a:pPr>
                  <a:tabLst>
                    <a:tab pos="465138" algn="l"/>
                  </a:tabLst>
                </a:pPr>
                <a:r>
                  <a:rPr lang="en-US" alt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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Để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tìm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tọa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độ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giao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điểm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đồ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thị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hàm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với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trục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hoành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 ta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cho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𝒇</m:t>
                    </m:r>
                    <m:d>
                      <m:dPr>
                        <m:ctrlPr>
                          <a:rPr lang="en-US" alt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𝒙</m:t>
                        </m:r>
                      </m:e>
                    </m:d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và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tìm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</a:t>
                </a:r>
              </a:p>
              <a:p>
                <a:pPr>
                  <a:tabLst>
                    <a:tab pos="465138" algn="l"/>
                  </a:tabLst>
                </a:pP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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Để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tìm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tọa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độ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giao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điểm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của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đồ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thị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hàm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số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với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trục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tung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), ta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cho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𝒙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𝟎</m:t>
                    </m:r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và </a:t>
                </a:r>
                <a:r>
                  <a:rPr lang="en-US" altLang="en-US" sz="2600" b="1" dirty="0" err="1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tính</a:t>
                </a:r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𝒚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en-US" sz="26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  <a:sym typeface="Wingdings" panose="05000000000000000000" pitchFamily="2" charset="2"/>
                      </a:rPr>
                      <m:t>𝒇</m:t>
                    </m:r>
                    <m:d>
                      <m:dPr>
                        <m:ctrlPr>
                          <a:rPr lang="en-US" alt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en-US" sz="26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Wingdings" panose="05000000000000000000" pitchFamily="2" charset="2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altLang="en-US" sz="26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.  </a:t>
                </a:r>
              </a:p>
              <a:p>
                <a:pPr>
                  <a:tabLst>
                    <a:tab pos="465138" algn="l"/>
                  </a:tabLs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  <a:p>
                <a:pPr>
                  <a:tabLst>
                    <a:tab pos="465138" algn="l"/>
                  </a:tabLs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59B2CEE4-2CDB-4529-B231-51D84B6ED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4" y="1148494"/>
                <a:ext cx="5760720" cy="5324471"/>
              </a:xfrm>
              <a:prstGeom prst="rect">
                <a:avLst/>
              </a:prstGeom>
              <a:blipFill>
                <a:blip r:embed="rId5"/>
                <a:stretch>
                  <a:fillRect l="-1684" t="-910"/>
                </a:stretch>
              </a:blipFill>
              <a:ln w="28575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34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2547" y="3399465"/>
            <a:ext cx="11834900" cy="3259240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2"/>
            <a:ext cx="11939058" cy="1529263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402114"/>
                <a:chOff x="534987" y="1647866"/>
                <a:chExt cx="3505200" cy="140211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7"/>
                  <a:ext cx="2615162" cy="139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10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09383" y="1768717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fr-FR" sz="2800" dirty="0">
                            <a:ea typeface="Calibri" panose="020F050202020403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dirty="0">
                            <a:ea typeface="Calibri" panose="020F050202020403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427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Arial" panose="020B0604020202020204" pitchFamily="34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+3</m:t>
                        </m:r>
                      </m:den>
                    </m:f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và đường thẳng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𝑑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=2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−3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ea typeface="Arial" panose="020B0604020202020204" pitchFamily="34" charset="0"/>
                  </a:rPr>
                  <a:t>cắt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ea typeface="Arial" panose="020B0604020202020204" pitchFamily="34" charset="0"/>
                  </a:rPr>
                  <a:t>nhau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vi-VN" sz="2800" dirty="0">
                    <a:ea typeface="Arial" panose="020B0604020202020204" pitchFamily="34" charset="0"/>
                  </a:rPr>
                  <a:t>tại hai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. Tìm tọa độ trung điểm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𝐼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của đoạn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.</a:t>
                </a:r>
                <a:br>
                  <a:rPr lang="en-US" sz="2800" dirty="0">
                    <a:ea typeface="Arial" panose="020B0604020202020204" pitchFamily="34" charset="0"/>
                  </a:rPr>
                </a:br>
                <a:br>
                  <a:rPr lang="en-US" sz="2800" dirty="0">
                    <a:ea typeface="Arial" panose="020B0604020202020204" pitchFamily="34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427459"/>
              </a:xfrm>
              <a:prstGeom prst="rect">
                <a:avLst/>
              </a:prstGeom>
              <a:blipFill>
                <a:blip r:embed="rId3"/>
                <a:stretch>
                  <a:fillRect l="-12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200369" y="2657044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&gt;−0,5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833772" y="1775074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e>
                      </m:d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10294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892853" y="2658146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&lt;−0,5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249105" y="1774880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9E7BC3-6F85-415C-98C5-34BCD3911B46}"/>
                  </a:ext>
                </a:extLst>
              </p:cNvPr>
              <p:cNvSpPr/>
              <p:nvPr/>
            </p:nvSpPr>
            <p:spPr>
              <a:xfrm>
                <a:off x="316035" y="4289651"/>
                <a:ext cx="8192371" cy="7956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−12=0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 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≠−3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FC9E7BC3-6F85-415C-98C5-34BCD3911B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35" y="4289651"/>
                <a:ext cx="8192371" cy="795667"/>
              </a:xfrm>
              <a:prstGeom prst="rect">
                <a:avLst/>
              </a:prstGeom>
              <a:blipFill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00AD67-51EA-4357-B8C9-4D3B9561A889}"/>
                  </a:ext>
                </a:extLst>
              </p:cNvPr>
              <p:cNvSpPr/>
              <p:nvPr/>
            </p:nvSpPr>
            <p:spPr>
              <a:xfrm>
                <a:off x="358061" y="4956692"/>
                <a:ext cx="11517904" cy="791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</a:pPr>
                <a:r>
                  <a:rPr lang="en-US" sz="2800" dirty="0">
                    <a:ea typeface="Calibri" panose="020F0502020204030204" pitchFamily="34" charset="0"/>
                  </a:rPr>
                  <a:t>(1)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là </a:t>
                </a:r>
                <a:r>
                  <a:rPr lang="en-US" sz="2800" dirty="0" err="1">
                    <a:ea typeface="Calibri" panose="020F0502020204030204" pitchFamily="34" charset="0"/>
                  </a:rPr>
                  <a:t>hoành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và thỏa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00AD67-51EA-4357-B8C9-4D3B9561A8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61" y="4956692"/>
                <a:ext cx="11517904" cy="791948"/>
              </a:xfrm>
              <a:prstGeom prst="rect">
                <a:avLst/>
              </a:prstGeom>
              <a:blipFill>
                <a:blip r:embed="rId8"/>
                <a:stretch>
                  <a:fillRect l="-111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185F1F-2A2E-494E-8194-7628B151217F}"/>
                  </a:ext>
                </a:extLst>
              </p:cNvPr>
              <p:cNvSpPr/>
              <p:nvPr/>
            </p:nvSpPr>
            <p:spPr>
              <a:xfrm>
                <a:off x="407870" y="5669336"/>
                <a:ext cx="11426069" cy="7371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Tọa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trung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của đoạn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4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</m:oMath>
                </a14:m>
                <a:endParaRPr lang="en-US" sz="2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7185F1F-2A2E-494E-8194-7628B1512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70" y="5669336"/>
                <a:ext cx="11426069" cy="737189"/>
              </a:xfrm>
              <a:prstGeom prst="rect">
                <a:avLst/>
              </a:prstGeom>
              <a:blipFill>
                <a:blip r:embed="rId9"/>
                <a:stretch>
                  <a:fillRect l="-1121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690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6501" y="2401824"/>
            <a:ext cx="11964512" cy="4357077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52067"/>
            <a:ext cx="11964512" cy="1125546"/>
            <a:chOff x="534987" y="1647866"/>
            <a:chExt cx="23340848" cy="4037384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6"/>
              <a:ext cx="3622602" cy="1985346"/>
              <a:chOff x="534987" y="1647866"/>
              <a:chExt cx="3622602" cy="1985346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6"/>
                <a:ext cx="3505200" cy="1985346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5"/>
                <a:ext cx="2968341" cy="9290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11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11615" y="1436728"/>
            <a:ext cx="11838141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vi-VN" dirty="0">
                        <a:ea typeface="Times New Roman" panose="02020603050405020304" pitchFamily="18" charset="0"/>
                      </a:rPr>
                      <a:t>.</a:t>
                    </a:r>
                    <a:endParaRPr lang="en-US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5625" b="-31250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8867371" y="1620088"/>
            <a:ext cx="594187" cy="593688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646915" y="1624730"/>
                <a:ext cx="2288607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vi-VN" dirty="0"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915" y="1624730"/>
                <a:ext cx="2288607" cy="584777"/>
              </a:xfrm>
              <a:prstGeom prst="rect">
                <a:avLst/>
              </a:prstGeom>
              <a:blipFill>
                <a:blip r:embed="rId6"/>
                <a:stretch>
                  <a:fillRect t="-15789" b="-326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453697" y="1598817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697" y="1598817"/>
                <a:ext cx="228860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588903" y="1662768"/>
                <a:ext cx="228860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903" y="1662768"/>
                <a:ext cx="228860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E6918C3-2D72-435F-AD06-3425CE91478F}"/>
                  </a:ext>
                </a:extLst>
              </p:cNvPr>
              <p:cNvSpPr/>
              <p:nvPr/>
            </p:nvSpPr>
            <p:spPr>
              <a:xfrm>
                <a:off x="2210240" y="433296"/>
                <a:ext cx="985657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là</a:t>
                </a: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E6918C3-2D72-435F-AD06-3425CE914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240" y="433296"/>
                <a:ext cx="9856574" cy="954107"/>
              </a:xfrm>
              <a:prstGeom prst="rect">
                <a:avLst/>
              </a:prstGeom>
              <a:blipFill>
                <a:blip r:embed="rId9"/>
                <a:stretch>
                  <a:fillRect l="-1300" t="-5732" r="-248" b="-1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F7D6C6D8-130D-46B5-805F-894D79DFC349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7" y="3264600"/>
            <a:ext cx="2555112" cy="20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78FC821-5035-4E0B-8A42-7BFEFE643A70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651" y="2706353"/>
            <a:ext cx="3093536" cy="269701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8143DC-5BD8-49E1-9F29-D7B7DB487F21}"/>
                  </a:ext>
                </a:extLst>
              </p:cNvPr>
              <p:cNvSpPr/>
              <p:nvPr/>
            </p:nvSpPr>
            <p:spPr>
              <a:xfrm>
                <a:off x="6996256" y="2717601"/>
                <a:ext cx="4901755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Số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của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</a:p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bằng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giao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38143DC-5BD8-49E1-9F29-D7B7DB487F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6256" y="2717601"/>
                <a:ext cx="4901755" cy="1815882"/>
              </a:xfrm>
              <a:prstGeom prst="rect">
                <a:avLst/>
              </a:prstGeom>
              <a:blipFill>
                <a:blip r:embed="rId12"/>
                <a:stretch>
                  <a:fillRect l="-2612" t="-3356" r="-1244" b="-87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D082A1-EA0A-4FDA-9D94-AFB6584EF69E}"/>
                  </a:ext>
                </a:extLst>
              </p:cNvPr>
              <p:cNvSpPr/>
              <p:nvPr/>
            </p:nvSpPr>
            <p:spPr>
              <a:xfrm>
                <a:off x="828296" y="5828367"/>
                <a:ext cx="875214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Dựa </a:t>
                </a:r>
                <a:r>
                  <a:rPr lang="en-US" sz="2800" dirty="0" err="1"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hình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ra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trình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nghiệm.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D082A1-EA0A-4FDA-9D94-AFB6584EF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296" y="5828367"/>
                <a:ext cx="8752140" cy="523220"/>
              </a:xfrm>
              <a:prstGeom prst="rect">
                <a:avLst/>
              </a:prstGeom>
              <a:blipFill>
                <a:blip r:embed="rId13"/>
                <a:stretch>
                  <a:fillRect l="-1462" t="-10465" r="-209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144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7481" y="2914539"/>
            <a:ext cx="11834900" cy="3895736"/>
            <a:chOff x="184495" y="3636275"/>
            <a:chExt cx="11834900" cy="1989387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5"/>
              <a:ext cx="2342698" cy="501927"/>
              <a:chOff x="1275608" y="6239450"/>
              <a:chExt cx="4592537" cy="91197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649728" cy="4854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8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990860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402114"/>
                <a:chOff x="534987" y="1647866"/>
                <a:chExt cx="3505200" cy="140211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7"/>
                  <a:ext cx="2615162" cy="139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12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84223" y="1289988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−4&lt;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&lt;−3</m:t>
                        </m:r>
                        <m:r>
                          <m:rPr>
                            <m:nor/>
                          </m:rPr>
                          <a:rPr lang="vi-VN" sz="2800" dirty="0">
                            <a:ea typeface="Arial" panose="020B0604020202020204" pitchFamily="34" charset="0"/>
                          </a:rPr>
                          <m:t>.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292282" y="104359"/>
                <a:ext cx="11640099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ea typeface="Calibri" panose="020F0502020204030204" pitchFamily="34" charset="0"/>
                  </a:rPr>
                  <a:t>                     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</a:t>
                </a:r>
                <a:r>
                  <a:rPr lang="vi-VN" sz="2800" dirty="0">
                    <a:ea typeface="Arial" panose="020B0604020202020204" pitchFamily="34" charset="0"/>
                  </a:rPr>
                  <a:t>Tìm giá trị của tham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để phương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vi-VN" sz="2800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+1=</m:t>
                    </m:r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6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nghiệm phân biệt</a:t>
                </a:r>
                <a:r>
                  <a:rPr lang="en-US" sz="2800" dirty="0">
                    <a:ea typeface="Arial" panose="020B0604020202020204" pitchFamily="34" charset="0"/>
                  </a:rPr>
                  <a:t>.</a:t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282" y="104359"/>
                <a:ext cx="11640099" cy="1384995"/>
              </a:xfrm>
              <a:prstGeom prst="rect">
                <a:avLst/>
              </a:prstGeom>
              <a:blipFill>
                <a:blip r:embed="rId3"/>
                <a:stretch>
                  <a:fillRect l="-1100" t="-5286" r="-10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200369" y="2167184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&gt;5</m:t>
                      </m:r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892853" y="1272192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4&lt;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&lt;5</m:t>
                      </m:r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73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979515" y="2177301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0&lt;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&lt;4</m:t>
                      </m:r>
                    </m:oMath>
                  </a14:m>
                  <a:r>
                    <a:rPr lang="en-US" sz="3200" dirty="0"/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183927" y="1245992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E45-2452-4C8B-BC1A-1B8C2109F447}"/>
              </a:ext>
            </a:extLst>
          </p:cNvPr>
          <p:cNvSpPr/>
          <p:nvPr/>
        </p:nvSpPr>
        <p:spPr>
          <a:xfrm>
            <a:off x="2544781" y="3364656"/>
            <a:ext cx="93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2800" i="1"/>
              <a:t> </a:t>
            </a:r>
            <a:endParaRPr lang="en-US" sz="2800" i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D113982E-DBA2-4094-A48A-E112082142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660" y="4089660"/>
            <a:ext cx="2381867" cy="259615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262E44E-07AE-4C80-A042-455FCE60F8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9240" y="3474619"/>
            <a:ext cx="2783170" cy="32619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09F7E6-71A9-489F-8A37-F4E1B31D002A}"/>
                  </a:ext>
                </a:extLst>
              </p:cNvPr>
              <p:cNvSpPr/>
              <p:nvPr/>
            </p:nvSpPr>
            <p:spPr>
              <a:xfrm>
                <a:off x="6057681" y="3462344"/>
                <a:ext cx="6096000" cy="138499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Số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giao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−1 .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C09F7E6-71A9-489F-8A37-F4E1B31D00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7681" y="3462344"/>
                <a:ext cx="6096000" cy="1384995"/>
              </a:xfrm>
              <a:prstGeom prst="rect">
                <a:avLst/>
              </a:prstGeom>
              <a:blipFill>
                <a:blip r:embed="rId9"/>
                <a:stretch>
                  <a:fillRect l="-2100" t="-4405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514099B-48F5-4CB3-8F11-E6A48C533B48}"/>
                  </a:ext>
                </a:extLst>
              </p:cNvPr>
              <p:cNvSpPr/>
              <p:nvPr/>
            </p:nvSpPr>
            <p:spPr>
              <a:xfrm>
                <a:off x="6014931" y="4944937"/>
                <a:ext cx="591745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Dựa và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suy</a:t>
                </a:r>
                <a:r>
                  <a:rPr lang="en-US" sz="2800" dirty="0">
                    <a:ea typeface="Calibri" panose="020F0502020204030204" pitchFamily="34" charset="0"/>
                  </a:rPr>
                  <a:t> ra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trình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đã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cho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6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phân </a:t>
                </a:r>
                <a:r>
                  <a:rPr lang="en-US" sz="2800" dirty="0" err="1">
                    <a:ea typeface="Calibri" panose="020F0502020204030204" pitchFamily="34" charset="0"/>
                  </a:rPr>
                  <a:t>biệt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</a:p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−1&lt;4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⇔4&lt;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514099B-48F5-4CB3-8F11-E6A48C533B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931" y="4944937"/>
                <a:ext cx="5917450" cy="1384995"/>
              </a:xfrm>
              <a:prstGeom prst="rect">
                <a:avLst/>
              </a:prstGeom>
              <a:blipFill>
                <a:blip r:embed="rId10"/>
                <a:stretch>
                  <a:fillRect l="-2165" t="-39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2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0" y="3374598"/>
            <a:ext cx="11834900" cy="3559919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5" cy="553942"/>
              <a:chOff x="1275608" y="6239450"/>
              <a:chExt cx="4592533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47223" y="4571826"/>
                <a:ext cx="56994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6180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5"/>
                <a:ext cx="545197" cy="4660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2690" y="119482"/>
            <a:ext cx="12003426" cy="1458947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402114"/>
                <a:chOff x="534987" y="1647866"/>
                <a:chExt cx="3505200" cy="1402114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365837" y="1653397"/>
                  <a:ext cx="2615162" cy="139658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13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22539" y="1679739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2021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2022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206430" y="104359"/>
                <a:ext cx="117259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ea typeface="Calibri" panose="020F0502020204030204" pitchFamily="34" charset="0"/>
                  </a:rPr>
                  <a:t>                     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</a:t>
                </a:r>
                <a:r>
                  <a:rPr lang="vi-VN" sz="2800" dirty="0">
                    <a:ea typeface="Arial" panose="020B0604020202020204" pitchFamily="34" charset="0"/>
                  </a:rPr>
                  <a:t>Tìm giá trị của tham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2018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</m:oMath>
                </a14:m>
                <a:r>
                  <a:rPr lang="vi-VN" sz="2800" dirty="0">
                    <a:ea typeface="Arial" panose="020B0604020202020204" pitchFamily="34" charset="0"/>
                  </a:rPr>
                  <a:t> có </a:t>
                </a:r>
                <a:r>
                  <a:rPr lang="en-US" sz="2800" dirty="0" err="1">
                    <a:ea typeface="Arial" panose="020B0604020202020204" pitchFamily="34" charset="0"/>
                  </a:rPr>
                  <a:t>bốn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vi-VN" sz="2800" dirty="0">
                    <a:ea typeface="Arial" panose="020B0604020202020204" pitchFamily="34" charset="0"/>
                  </a:rPr>
                  <a:t>nghiệm phân biệt</a:t>
                </a:r>
                <a:r>
                  <a:rPr lang="en-US" sz="2800" dirty="0">
                    <a:ea typeface="Arial" panose="020B0604020202020204" pitchFamily="34" charset="0"/>
                  </a:rPr>
                  <a:t>.</a:t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30" y="104359"/>
                <a:ext cx="11725951" cy="1815882"/>
              </a:xfrm>
              <a:prstGeom prst="rect">
                <a:avLst/>
              </a:prstGeom>
              <a:blipFill>
                <a:blip r:embed="rId3"/>
                <a:stretch>
                  <a:fillRect l="-1092" t="-4027" r="-31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113525" y="2545255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&gt;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2022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2021</m:t>
                      </m:r>
                    </m:oMath>
                  </a14:m>
                  <a:r>
                    <a:rPr lang="vi-VN" sz="3200" dirty="0">
                      <a:ea typeface="Arial" panose="020B060402020202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773235" y="1676088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2021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2022</m:t>
                      </m:r>
                    </m:oMath>
                  </a14:m>
                  <a:r>
                    <a:rPr lang="en-US" sz="32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955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825781" y="2545254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≥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2022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∨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Arial" panose="020B0604020202020204" pitchFamily="34" charset="0"/>
                        </a:rPr>
                        <m:t>2021</m:t>
                      </m:r>
                    </m:oMath>
                  </a14:m>
                  <a:r>
                    <a:rPr lang="en-US" sz="3200" dirty="0"/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r="-2621"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183927" y="1245992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E45-2452-4C8B-BC1A-1B8C2109F447}"/>
              </a:ext>
            </a:extLst>
          </p:cNvPr>
          <p:cNvSpPr/>
          <p:nvPr/>
        </p:nvSpPr>
        <p:spPr>
          <a:xfrm>
            <a:off x="2544781" y="3364656"/>
            <a:ext cx="93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2800" i="1"/>
              <a:t> </a:t>
            </a:r>
            <a:endParaRPr lang="en-US" sz="2800" i="1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A1424FE-E127-49B6-8761-56A0D395A1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8669" y="3734253"/>
            <a:ext cx="2933259" cy="3045496"/>
          </a:xfrm>
          <a:prstGeom prst="rect">
            <a:avLst/>
          </a:prstGeom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AA4EF4E-9D5B-407B-8E9E-AF53CF120BF2}"/>
              </a:ext>
            </a:extLst>
          </p:cNvPr>
          <p:cNvCxnSpPr>
            <a:cxnSpLocks/>
          </p:cNvCxnSpPr>
          <p:nvPr/>
        </p:nvCxnSpPr>
        <p:spPr>
          <a:xfrm flipH="1">
            <a:off x="8449810" y="6134801"/>
            <a:ext cx="260797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F9ECAE3E-032C-4C86-BC34-E3F983C2D85E}"/>
              </a:ext>
            </a:extLst>
          </p:cNvPr>
          <p:cNvSpPr/>
          <p:nvPr/>
        </p:nvSpPr>
        <p:spPr>
          <a:xfrm rot="20845252">
            <a:off x="9696923" y="6075610"/>
            <a:ext cx="115096" cy="12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FA0325B-9AE6-4A02-BC9F-54A3F7639710}"/>
              </a:ext>
            </a:extLst>
          </p:cNvPr>
          <p:cNvSpPr/>
          <p:nvPr/>
        </p:nvSpPr>
        <p:spPr>
          <a:xfrm rot="20845252">
            <a:off x="10121724" y="6075607"/>
            <a:ext cx="115096" cy="12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5AADF65-2AA1-4CA6-85EB-38F3FE38A2F6}"/>
              </a:ext>
            </a:extLst>
          </p:cNvPr>
          <p:cNvSpPr/>
          <p:nvPr/>
        </p:nvSpPr>
        <p:spPr>
          <a:xfrm rot="20845252">
            <a:off x="10589045" y="6075606"/>
            <a:ext cx="115096" cy="1244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034948A-341F-4754-B314-582933689E6C}"/>
                  </a:ext>
                </a:extLst>
              </p:cNvPr>
              <p:cNvSpPr txBox="1"/>
              <p:nvPr/>
            </p:nvSpPr>
            <p:spPr>
              <a:xfrm>
                <a:off x="7879239" y="6101100"/>
                <a:ext cx="205428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𝟐𝟎𝟏𝟖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</a:rPr>
                  <a:t>m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F034948A-341F-4754-B314-582933689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239" y="6101100"/>
                <a:ext cx="2054280" cy="461665"/>
              </a:xfrm>
              <a:prstGeom prst="rect">
                <a:avLst/>
              </a:prstGeom>
              <a:blipFill>
                <a:blip r:embed="rId8"/>
                <a:stretch>
                  <a:fillRect l="-1187" t="-10526" r="-3561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6C9942-52F0-4BBE-9B2F-7A9E912DEBB4}"/>
                  </a:ext>
                </a:extLst>
              </p:cNvPr>
              <p:cNvSpPr/>
              <p:nvPr/>
            </p:nvSpPr>
            <p:spPr>
              <a:xfrm>
                <a:off x="113525" y="4104879"/>
                <a:ext cx="688239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vi-VN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2018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2018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A6C9942-52F0-4BBE-9B2F-7A9E912DE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5" y="4104879"/>
                <a:ext cx="6882397" cy="523220"/>
              </a:xfrm>
              <a:prstGeom prst="rect">
                <a:avLst/>
              </a:prstGeom>
              <a:blipFill>
                <a:blip r:embed="rId9"/>
                <a:stretch>
                  <a:fillRect t="-10465" r="-797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712109-8110-4BF9-B952-DA016278F8F0}"/>
                  </a:ext>
                </a:extLst>
              </p:cNvPr>
              <p:cNvSpPr/>
              <p:nvPr/>
            </p:nvSpPr>
            <p:spPr>
              <a:xfrm>
                <a:off x="206429" y="4535801"/>
                <a:ext cx="714485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Số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2018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bằng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giao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của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hai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</a:p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và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2018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6712109-8110-4BF9-B952-DA016278F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9" y="4535801"/>
                <a:ext cx="7144851" cy="1384995"/>
              </a:xfrm>
              <a:prstGeom prst="rect">
                <a:avLst/>
              </a:prstGeom>
              <a:blipFill>
                <a:blip r:embed="rId10"/>
                <a:stretch>
                  <a:fillRect l="-1792" t="-3965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55A4FA-4E39-4B7A-BE0B-3F21EE74A9F9}"/>
                  </a:ext>
                </a:extLst>
              </p:cNvPr>
              <p:cNvSpPr/>
              <p:nvPr/>
            </p:nvSpPr>
            <p:spPr>
              <a:xfrm>
                <a:off x="113525" y="5814601"/>
                <a:ext cx="782760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>
                    <a:ea typeface="Calibri" panose="020F0502020204030204" pitchFamily="34" charset="0"/>
                  </a:rPr>
                  <a:t>Pt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phân </a:t>
                </a:r>
                <a:r>
                  <a:rPr lang="en-US" sz="2800" dirty="0" err="1">
                    <a:ea typeface="Calibri" panose="020F0502020204030204" pitchFamily="34" charset="0"/>
                  </a:rPr>
                  <a:t>biệt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khi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2018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&lt;−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3</m:t>
                    </m:r>
                  </m:oMath>
                </a14:m>
                <a:endParaRPr lang="en-US" sz="2800" dirty="0"/>
              </a:p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2021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2022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655A4FA-4E39-4B7A-BE0B-3F21EE74A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5" y="5814601"/>
                <a:ext cx="7827604" cy="954107"/>
              </a:xfrm>
              <a:prstGeom prst="rect">
                <a:avLst/>
              </a:prstGeom>
              <a:blipFill>
                <a:blip r:embed="rId11"/>
                <a:stretch>
                  <a:fillRect l="-1636" t="-64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67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6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835" y="2191989"/>
            <a:ext cx="11964512" cy="4455580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52066"/>
            <a:ext cx="11964512" cy="939095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2473117"/>
              <a:chOff x="534987" y="1647862"/>
              <a:chExt cx="3622602" cy="247311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247311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5"/>
                <a:ext cx="2968341" cy="238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14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1282241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/>
                  <a:t>2.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026580" y="1479251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63157" y="141994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3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57921" y="141994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dirty="0" smtClean="0"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21" y="1419944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34123" y="141994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/>
              <p:nvPr/>
            </p:nvSpPr>
            <p:spPr>
              <a:xfrm>
                <a:off x="2009874" y="237054"/>
                <a:ext cx="998847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bảng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biến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thiên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nghiệm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phương</a:t>
                </a:r>
                <a:r>
                  <a:rPr lang="en-US" sz="2800" dirty="0">
                    <a:ea typeface="Calibri" panose="020F0502020204030204" pitchFamily="34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là</a:t>
                </a: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74" y="237054"/>
                <a:ext cx="9988471" cy="954107"/>
              </a:xfrm>
              <a:prstGeom prst="rect">
                <a:avLst/>
              </a:prstGeom>
              <a:blipFill>
                <a:blip r:embed="rId7"/>
                <a:stretch>
                  <a:fillRect l="-1282" t="-6410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91B278-5E84-43DB-9E3E-B18E19B5D5A4}"/>
                  </a:ext>
                </a:extLst>
              </p:cNvPr>
              <p:cNvSpPr/>
              <p:nvPr/>
            </p:nvSpPr>
            <p:spPr>
              <a:xfrm>
                <a:off x="143460" y="5151692"/>
                <a:ext cx="617038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−1=0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=1.</m:t>
                      </m:r>
                    </m:oMath>
                  </m:oMathPara>
                </a14:m>
                <a:endParaRPr lang="pt-BR" sz="2800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A91B278-5E84-43DB-9E3E-B18E19B5D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60" y="5151692"/>
                <a:ext cx="617038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D60865A2-AB77-4A29-BC85-72C857B12861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82" y="2935294"/>
            <a:ext cx="5830627" cy="21263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68AC4F0-7BD2-49F9-AEEB-5C14322AFE62}"/>
              </a:ext>
            </a:extLst>
          </p:cNvPr>
          <p:cNvCxnSpPr>
            <a:cxnSpLocks/>
          </p:cNvCxnSpPr>
          <p:nvPr/>
        </p:nvCxnSpPr>
        <p:spPr>
          <a:xfrm flipH="1">
            <a:off x="941848" y="4300664"/>
            <a:ext cx="4906852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BBCA15-FFDE-4EB2-8437-782F2671EC76}"/>
                  </a:ext>
                </a:extLst>
              </p:cNvPr>
              <p:cNvSpPr txBox="1"/>
              <p:nvPr/>
            </p:nvSpPr>
            <p:spPr>
              <a:xfrm>
                <a:off x="346866" y="4266963"/>
                <a:ext cx="20542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2400" b="1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7BBCA15-FFDE-4EB2-8437-782F2671EC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866" y="4266963"/>
                <a:ext cx="2054280" cy="461665"/>
              </a:xfrm>
              <a:prstGeom prst="rect">
                <a:avLst/>
              </a:prstGeom>
              <a:blipFill>
                <a:blip r:embed="rId10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Oval 66">
            <a:extLst>
              <a:ext uri="{FF2B5EF4-FFF2-40B4-BE49-F238E27FC236}">
                <a16:creationId xmlns:a16="http://schemas.microsoft.com/office/drawing/2014/main" id="{ECDB8B8A-1E7A-4838-8A53-62F7BFC5D900}"/>
              </a:ext>
            </a:extLst>
          </p:cNvPr>
          <p:cNvSpPr/>
          <p:nvPr/>
        </p:nvSpPr>
        <p:spPr>
          <a:xfrm rot="20845252">
            <a:off x="1916910" y="420164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F7813921-C0A8-41A5-83D1-BFAE28537139}"/>
              </a:ext>
            </a:extLst>
          </p:cNvPr>
          <p:cNvSpPr/>
          <p:nvPr/>
        </p:nvSpPr>
        <p:spPr>
          <a:xfrm rot="20845252">
            <a:off x="3468694" y="4244228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F87C43CC-062A-4742-80C2-ECFF77ABDD51}"/>
              </a:ext>
            </a:extLst>
          </p:cNvPr>
          <p:cNvSpPr/>
          <p:nvPr/>
        </p:nvSpPr>
        <p:spPr>
          <a:xfrm rot="20845252">
            <a:off x="5039795" y="4235350"/>
            <a:ext cx="115096" cy="1306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263DE2-155A-497D-9B49-53F8933252B4}"/>
                  </a:ext>
                </a:extLst>
              </p:cNvPr>
              <p:cNvSpPr/>
              <p:nvPr/>
            </p:nvSpPr>
            <p:spPr>
              <a:xfrm>
                <a:off x="492238" y="5698880"/>
                <a:ext cx="1154736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pt-BR" sz="2800" dirty="0"/>
                  <a:t>Dựa vào BBT ta có thấy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3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phân </a:t>
                </a:r>
                <a:r>
                  <a:rPr lang="en-US" sz="2800" dirty="0" err="1"/>
                  <a:t>biệt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5263DE2-155A-497D-9B49-53F8933252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238" y="5698880"/>
                <a:ext cx="11547361" cy="954107"/>
              </a:xfrm>
              <a:prstGeom prst="rect">
                <a:avLst/>
              </a:prstGeom>
              <a:blipFill>
                <a:blip r:embed="rId11"/>
                <a:stretch>
                  <a:fillRect l="-1109" t="-6410" r="-686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8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6" grpId="0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78014" y="2121565"/>
            <a:ext cx="11964512" cy="4455580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52066"/>
            <a:ext cx="11964512" cy="939095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4" cy="2473117"/>
              <a:chOff x="534987" y="1647862"/>
              <a:chExt cx="3622604" cy="247311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247311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50" y="1653395"/>
                <a:ext cx="2968341" cy="23812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15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1282241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 i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0.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017082" y="1476905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B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63157" y="141994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1.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57921" y="141994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21" y="1419944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34123" y="141994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3.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/>
              <p:nvPr/>
            </p:nvSpPr>
            <p:spPr>
              <a:xfrm>
                <a:off x="2009874" y="237054"/>
                <a:ext cx="9988471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libri" panose="020F0502020204030204" pitchFamily="34" charset="0"/>
                  </a:rPr>
                  <a:t>Cho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bậc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như</a:t>
                </a:r>
                <a:r>
                  <a:rPr lang="en-US" sz="2800" dirty="0">
                    <a:ea typeface="Calibri" panose="020F0502020204030204" pitchFamily="34" charset="0"/>
                  </a:rPr>
                  <a:t> hình </a:t>
                </a:r>
                <a:r>
                  <a:rPr lang="en-US" sz="2800" dirty="0" err="1">
                    <a:ea typeface="Calibri" panose="020F0502020204030204" pitchFamily="34" charset="0"/>
                  </a:rPr>
                  <a:t>vẽ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sau</a:t>
                </a:r>
                <a:r>
                  <a:rPr lang="en-US" sz="2800" dirty="0">
                    <a:ea typeface="Calibri" panose="020F0502020204030204" pitchFamily="34" charset="0"/>
                  </a:rPr>
                  <a:t>. </a:t>
                </a:r>
                <a:r>
                  <a:rPr lang="en-US" sz="2800" dirty="0" err="1">
                    <a:ea typeface="Arial" panose="020B0604020202020204" pitchFamily="34" charset="0"/>
                  </a:rPr>
                  <a:t>Phương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vi-VN" sz="2800" dirty="0">
                    <a:ea typeface="Arial" panose="020B0604020202020204" pitchFamily="34" charset="0"/>
                  </a:rPr>
                  <a:t>t</a:t>
                </a:r>
                <a:r>
                  <a:rPr lang="en-US" sz="2800" dirty="0" err="1">
                    <a:ea typeface="Arial" panose="020B0604020202020204" pitchFamily="34" charset="0"/>
                  </a:rPr>
                  <a:t>rình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ea typeface="Arial" panose="020B0604020202020204" pitchFamily="34" charset="0"/>
                  </a:rPr>
                  <a:t>có</a:t>
                </a:r>
                <a:r>
                  <a:rPr lang="en-US" sz="2800" dirty="0">
                    <a:ea typeface="Arial" panose="020B0604020202020204" pitchFamily="34" charset="0"/>
                  </a:rPr>
                  <a:t> mấy </a:t>
                </a:r>
                <a:r>
                  <a:rPr lang="en-US" sz="2800" dirty="0" err="1">
                    <a:ea typeface="Arial" panose="020B0604020202020204" pitchFamily="34" charset="0"/>
                  </a:rPr>
                  <a:t>nghiệm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ea typeface="Arial" panose="020B0604020202020204" pitchFamily="34" charset="0"/>
                  </a:rPr>
                  <a:t>thực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ea typeface="Arial" panose="020B0604020202020204" pitchFamily="34" charset="0"/>
                  </a:rPr>
                  <a:t>lớn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:r>
                  <a:rPr lang="en-US" sz="2800" dirty="0" err="1">
                    <a:ea typeface="Arial" panose="020B0604020202020204" pitchFamily="34" charset="0"/>
                  </a:rPr>
                  <a:t>hơn</a:t>
                </a:r>
                <a:r>
                  <a:rPr lang="en-US" sz="2800" dirty="0">
                    <a:ea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2800" dirty="0">
                    <a:ea typeface="Arial" panose="020B0604020202020204" pitchFamily="34" charset="0"/>
                  </a:rPr>
                  <a:t>?</a:t>
                </a:r>
                <a:br>
                  <a:rPr lang="en-US" sz="2800" dirty="0">
                    <a:ea typeface="Calibri" panose="020F0502020204030204" pitchFamily="34" charset="0"/>
                  </a:rPr>
                </a:b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74" y="237054"/>
                <a:ext cx="9988471" cy="1384995"/>
              </a:xfrm>
              <a:prstGeom prst="rect">
                <a:avLst/>
              </a:prstGeom>
              <a:blipFill>
                <a:blip r:embed="rId7"/>
                <a:stretch>
                  <a:fillRect l="-1282" t="-440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69">
            <a:extLst>
              <a:ext uri="{FF2B5EF4-FFF2-40B4-BE49-F238E27FC236}">
                <a16:creationId xmlns:a16="http://schemas.microsoft.com/office/drawing/2014/main" id="{D6C6A033-663C-4F2E-B4FE-6B73C23E3594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1" y="2986927"/>
            <a:ext cx="3323842" cy="33516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3B93751-9242-4EFA-ABF7-56C8DE29E5C7}"/>
              </a:ext>
            </a:extLst>
          </p:cNvPr>
          <p:cNvCxnSpPr>
            <a:cxnSpLocks/>
          </p:cNvCxnSpPr>
          <p:nvPr/>
        </p:nvCxnSpPr>
        <p:spPr>
          <a:xfrm flipH="1">
            <a:off x="640081" y="4380225"/>
            <a:ext cx="2607974" cy="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99A5508-EBAA-4620-8C31-C3B824F36271}"/>
                  </a:ext>
                </a:extLst>
              </p:cNvPr>
              <p:cNvSpPr txBox="1"/>
              <p:nvPr/>
            </p:nvSpPr>
            <p:spPr>
              <a:xfrm>
                <a:off x="2738093" y="3828414"/>
                <a:ext cx="8392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400" b="1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b="1" dirty="0">
                    <a:solidFill>
                      <a:srgbClr val="0000CC"/>
                    </a:solidFill>
                  </a:rPr>
                  <a:t>1</a:t>
                </a: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A99A5508-EBAA-4620-8C31-C3B824F36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8093" y="3828414"/>
                <a:ext cx="839204" cy="461665"/>
              </a:xfrm>
              <a:prstGeom prst="rect">
                <a:avLst/>
              </a:prstGeom>
              <a:blipFill>
                <a:blip r:embed="rId9"/>
                <a:stretch>
                  <a:fillRect l="-2174" t="-10526" r="-10145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750A19-A0C5-4C8B-B9B1-423C3532D223}"/>
                  </a:ext>
                </a:extLst>
              </p:cNvPr>
              <p:cNvSpPr/>
              <p:nvPr/>
            </p:nvSpPr>
            <p:spPr>
              <a:xfrm>
                <a:off x="4229100" y="2567843"/>
                <a:ext cx="792662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en-US" sz="2800" dirty="0">
                    <a:ea typeface="Calibri" panose="020F0502020204030204" pitchFamily="34" charset="0"/>
                  </a:rPr>
                  <a:t>Đường </a:t>
                </a:r>
                <a:r>
                  <a:rPr lang="en-US" sz="2800" dirty="0" err="1">
                    <a:ea typeface="Calibri" panose="020F0502020204030204" pitchFamily="34" charset="0"/>
                  </a:rPr>
                  <a:t>thẳng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=1</m:t>
                    </m:r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cắt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đồ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thị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hàm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số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tại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ba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trong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đúng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một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điểm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có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hoành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độ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lớn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:r>
                  <a:rPr lang="en-US" sz="2800" dirty="0" err="1">
                    <a:ea typeface="Calibri" panose="020F0502020204030204" pitchFamily="34" charset="0"/>
                  </a:rPr>
                  <a:t>hơn</a:t>
                </a:r>
                <a:r>
                  <a:rPr lang="en-US" sz="2800" dirty="0"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3750A19-A0C5-4C8B-B9B1-423C3532D2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2567843"/>
                <a:ext cx="7926624" cy="1384995"/>
              </a:xfrm>
              <a:prstGeom prst="rect">
                <a:avLst/>
              </a:prstGeom>
              <a:blipFill>
                <a:blip r:embed="rId10"/>
                <a:stretch>
                  <a:fillRect l="-1615" t="-3965" r="-1692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850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hlinkClick r:id="" action="ppaction://noaction"/>
            <a:extLst>
              <a:ext uri="{FF2B5EF4-FFF2-40B4-BE49-F238E27FC236}">
                <a16:creationId xmlns:a16="http://schemas.microsoft.com/office/drawing/2014/main" id="{D369527D-B458-4701-803E-7B7683AD437B}"/>
              </a:ext>
            </a:extLst>
          </p:cNvPr>
          <p:cNvSpPr txBox="1"/>
          <p:nvPr/>
        </p:nvSpPr>
        <p:spPr>
          <a:xfrm>
            <a:off x="318135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2AD7AB7B-6F53-4847-BC13-76796FAEC5F8}"/>
              </a:ext>
            </a:extLst>
          </p:cNvPr>
          <p:cNvSpPr txBox="1"/>
          <p:nvPr/>
        </p:nvSpPr>
        <p:spPr>
          <a:xfrm>
            <a:off x="5219699" y="350606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" action="ppaction://noaction"/>
            <a:extLst>
              <a:ext uri="{FF2B5EF4-FFF2-40B4-BE49-F238E27FC236}">
                <a16:creationId xmlns:a16="http://schemas.microsoft.com/office/drawing/2014/main" id="{93BFC503-ED44-4BC2-8E3E-B238B93AD157}"/>
              </a:ext>
            </a:extLst>
          </p:cNvPr>
          <p:cNvSpPr txBox="1"/>
          <p:nvPr/>
        </p:nvSpPr>
        <p:spPr>
          <a:xfrm>
            <a:off x="7162800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" action="ppaction://noaction"/>
            <a:extLst>
              <a:ext uri="{FF2B5EF4-FFF2-40B4-BE49-F238E27FC236}">
                <a16:creationId xmlns:a16="http://schemas.microsoft.com/office/drawing/2014/main" id="{7E0795DD-8B0B-4375-8115-7BE3D3964F2B}"/>
              </a:ext>
            </a:extLst>
          </p:cNvPr>
          <p:cNvSpPr txBox="1"/>
          <p:nvPr/>
        </p:nvSpPr>
        <p:spPr>
          <a:xfrm>
            <a:off x="9190038" y="35375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" action="ppaction://noaction"/>
            <a:extLst>
              <a:ext uri="{FF2B5EF4-FFF2-40B4-BE49-F238E27FC236}">
                <a16:creationId xmlns:a16="http://schemas.microsoft.com/office/drawing/2014/main" id="{5929A7A2-0EC4-4887-99DE-8FF3E3467BF8}"/>
              </a:ext>
            </a:extLst>
          </p:cNvPr>
          <p:cNvSpPr txBox="1"/>
          <p:nvPr/>
        </p:nvSpPr>
        <p:spPr>
          <a:xfrm>
            <a:off x="9175751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" action="ppaction://noaction"/>
            <a:extLst>
              <a:ext uri="{FF2B5EF4-FFF2-40B4-BE49-F238E27FC236}">
                <a16:creationId xmlns:a16="http://schemas.microsoft.com/office/drawing/2014/main" id="{93072E0F-1051-4B0B-BA80-BBEDACEA5093}"/>
              </a:ext>
            </a:extLst>
          </p:cNvPr>
          <p:cNvSpPr txBox="1"/>
          <p:nvPr/>
        </p:nvSpPr>
        <p:spPr>
          <a:xfrm>
            <a:off x="71628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hlinkClick r:id="rId2" action="ppaction://hlinksldjump"/>
            <a:extLst>
              <a:ext uri="{FF2B5EF4-FFF2-40B4-BE49-F238E27FC236}">
                <a16:creationId xmlns:a16="http://schemas.microsoft.com/office/drawing/2014/main" id="{53AEA5F0-DF98-4F88-B69E-C245CB90AB30}"/>
              </a:ext>
            </a:extLst>
          </p:cNvPr>
          <p:cNvSpPr txBox="1"/>
          <p:nvPr/>
        </p:nvSpPr>
        <p:spPr>
          <a:xfrm>
            <a:off x="5219700" y="25394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1" name="TextBox 30">
            <a:hlinkClick r:id="rId3" action="ppaction://hlinksldjump"/>
            <a:extLst>
              <a:ext uri="{FF2B5EF4-FFF2-40B4-BE49-F238E27FC236}">
                <a16:creationId xmlns:a16="http://schemas.microsoft.com/office/drawing/2014/main" id="{0B7C6F0E-D42E-4076-91FD-BF16A446187C}"/>
              </a:ext>
            </a:extLst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hlinkClick r:id="" action="ppaction://noaction"/>
            <a:extLst>
              <a:ext uri="{FF2B5EF4-FFF2-40B4-BE49-F238E27FC236}">
                <a16:creationId xmlns:a16="http://schemas.microsoft.com/office/drawing/2014/main" id="{A830A629-0599-412F-A2C9-ACA68A60D94A}"/>
              </a:ext>
            </a:extLst>
          </p:cNvPr>
          <p:cNvSpPr txBox="1"/>
          <p:nvPr/>
        </p:nvSpPr>
        <p:spPr>
          <a:xfrm>
            <a:off x="1123950" y="352511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hlinkClick r:id="rId4" action="ppaction://hlinksldjump"/>
            <a:extLst>
              <a:ext uri="{FF2B5EF4-FFF2-40B4-BE49-F238E27FC236}">
                <a16:creationId xmlns:a16="http://schemas.microsoft.com/office/drawing/2014/main" id="{B5DDC732-3520-4B92-85B9-575A92B130CB}"/>
              </a:ext>
            </a:extLst>
          </p:cNvPr>
          <p:cNvSpPr txBox="1"/>
          <p:nvPr/>
        </p:nvSpPr>
        <p:spPr>
          <a:xfrm>
            <a:off x="1095375" y="252787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18" name="Picture 2" descr="Image result for button home">
            <a:hlinkClick r:id="rId5" action="ppaction://hlinksldjump"/>
            <a:extLst>
              <a:ext uri="{FF2B5EF4-FFF2-40B4-BE49-F238E27FC236}">
                <a16:creationId xmlns:a16="http://schemas.microsoft.com/office/drawing/2014/main" id="{E22AD74C-9255-42D7-A25F-66C52B601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7961" y="3433001"/>
            <a:ext cx="11964512" cy="340362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87961" y="207387"/>
            <a:ext cx="11964512" cy="1463570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2473117"/>
              <a:chOff x="534987" y="1647862"/>
              <a:chExt cx="3505200" cy="247311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247311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6"/>
                <a:ext cx="2489878" cy="1527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-48986" y="2309425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=14</m:t>
                        </m:r>
                      </m:oMath>
                    </a14:m>
                    <a:r>
                      <a:rPr lang="en-US" dirty="0"/>
                      <a:t>.</a:t>
                    </a: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792260"/>
                    <a:ext cx="2280848" cy="6061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026580" y="1479251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614171" y="2465818"/>
                <a:ext cx="2339513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171" y="2465818"/>
                <a:ext cx="2339513" cy="584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08935" y="2465820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35" y="2465820"/>
                <a:ext cx="2339513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712960" y="2449340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960" y="2449340"/>
                <a:ext cx="2339513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D62751-82C4-4478-AAE3-36A7321BBEBE}"/>
                  </a:ext>
                </a:extLst>
              </p:cNvPr>
              <p:cNvSpPr/>
              <p:nvPr/>
            </p:nvSpPr>
            <p:spPr>
              <a:xfrm>
                <a:off x="1822277" y="218999"/>
                <a:ext cx="1034401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i-FI" sz="2800" dirty="0">
                    <a:ea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fi-FI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,</a:t>
                </a:r>
                <a:r>
                  <a:rPr lang="nl-NL" sz="28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lần lượt là hoành độ giao điểm của đồ thị hai hàm </a:t>
                </a:r>
                <a:br>
                  <a:rPr lang="nl-NL" sz="2800" dirty="0">
                    <a:ea typeface="Times New Roman" panose="02020603050405020304" pitchFamily="18" charset="0"/>
                  </a:rPr>
                </a:br>
                <a:r>
                  <a:rPr lang="nl-NL" sz="2800" dirty="0">
                    <a:ea typeface="Times New Roman" panose="02020603050405020304" pitchFamily="18" charset="0"/>
                  </a:rPr>
                  <a:t>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và</a:t>
                </a:r>
                <a:r>
                  <a:rPr lang="nl-NL" sz="28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. (Với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)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r>
                  <a:rPr lang="nl-NL" sz="2800" dirty="0">
                    <a:ea typeface="Times New Roman" panose="02020603050405020304" pitchFamily="18" charset="0"/>
                  </a:rPr>
                  <a:t>Tính</a:t>
                </a:r>
                <a:r>
                  <a:rPr lang="nl-NL" sz="2800" b="1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nl-NL" sz="28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. </a:t>
                </a:r>
                <a:endParaRPr lang="vi-VN" sz="280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D62751-82C4-4478-AAE3-36A7321BBE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277" y="218999"/>
                <a:ext cx="10344012" cy="1384995"/>
              </a:xfrm>
              <a:prstGeom prst="rect">
                <a:avLst/>
              </a:prstGeom>
              <a:blipFill>
                <a:blip r:embed="rId9"/>
                <a:stretch>
                  <a:fillRect l="-1237" t="-4405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1B626-DDF3-484A-B8D1-5CFBB8C46D7D}"/>
                  </a:ext>
                </a:extLst>
              </p:cNvPr>
              <p:cNvSpPr/>
              <p:nvPr/>
            </p:nvSpPr>
            <p:spPr>
              <a:xfrm>
                <a:off x="30757" y="4072652"/>
                <a:ext cx="1196451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−1;1;3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241B626-DDF3-484A-B8D1-5CFBB8C46D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7" y="4072652"/>
                <a:ext cx="11964512" cy="954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CEC2B7-5B67-4BFC-B4FD-5336238B4E2F}"/>
                  </a:ext>
                </a:extLst>
              </p:cNvPr>
              <p:cNvSpPr/>
              <p:nvPr/>
            </p:nvSpPr>
            <p:spPr>
              <a:xfrm>
                <a:off x="201071" y="5221754"/>
                <a:ext cx="1151195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=−4;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=2;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=8.</m:t>
                      </m:r>
                    </m:oMath>
                  </m:oMathPara>
                </a14:m>
                <a:endParaRPr lang="en-US" sz="2800" dirty="0"/>
              </a:p>
              <a:p>
                <a:r>
                  <a:rPr lang="en-US" sz="2800" dirty="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=−4+2+8=6.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CEC2B7-5B67-4BFC-B4FD-5336238B4E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071" y="5221754"/>
                <a:ext cx="11511957" cy="954107"/>
              </a:xfrm>
              <a:prstGeom prst="rect">
                <a:avLst/>
              </a:prstGeom>
              <a:blipFill>
                <a:blip r:embed="rId11"/>
                <a:stretch>
                  <a:fillRect l="-1112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72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7481" y="3089148"/>
            <a:ext cx="11834900" cy="3850495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5" cy="553942"/>
              <a:chOff x="1275608" y="6239450"/>
              <a:chExt cx="4592533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47223" y="4571826"/>
                <a:ext cx="56994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6180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5"/>
                <a:ext cx="545197" cy="4660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2690" y="119483"/>
            <a:ext cx="12003426" cy="124040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311129"/>
                <a:chOff x="534987" y="1647866"/>
                <a:chExt cx="3505200" cy="131112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6014" y="1653398"/>
                  <a:ext cx="2194807" cy="944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2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94832" y="1568096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−∞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;0</m:t>
                          </m:r>
                        </m:e>
                      </m:d>
                    </m:oMath>
                  </a14:m>
                  <a:r>
                    <a:rPr lang="en-US" sz="2800" b="1" dirty="0">
                      <a:latin typeface="+mj-lt"/>
                      <a:ea typeface="Tahoma" pitchFamily="34" charset="0"/>
                      <a:cs typeface="Tahoma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 b="-296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13203" y="104359"/>
                <a:ext cx="10019178" cy="15647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ea typeface="Times New Roman" panose="02020603050405020304" pitchFamily="18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để đường thẳng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cắt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đồ thị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tại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hai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điểm phân biệt thuộc hai nhánh đồ thị.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203" y="104359"/>
                <a:ext cx="10019178" cy="1564787"/>
              </a:xfrm>
              <a:prstGeom prst="rect">
                <a:avLst/>
              </a:prstGeom>
              <a:blipFill>
                <a:blip r:embed="rId3"/>
                <a:stretch>
                  <a:fillRect l="-12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175209" y="2400660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0;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+∞</m:t>
                          </m:r>
                        </m:e>
                      </m:d>
                    </m:oMath>
                  </a14:m>
                  <a:r>
                    <a:rPr lang="vi-VN" sz="3200" dirty="0">
                      <a:ea typeface="Times New Roman" panose="02020603050405020304" pitchFamily="18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885689" y="1515892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:endParaRPr lang="vi-VN" sz="3200" b="1">
                    <a:solidFill>
                      <a:srgbClr val="0000FF"/>
                    </a:solidFill>
                    <a:ea typeface="Calibri" panose="020F0502020204030204" pitchFamily="34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32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vi-VN" sz="32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r>
                            <a:rPr lang="vi-VN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+∞</m:t>
                          </m:r>
                        </m:e>
                      </m:d>
                      <m:r>
                        <a:rPr lang="vi-VN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32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0</m:t>
                          </m:r>
                        </m:e>
                      </m:d>
                    </m:oMath>
                  </a14:m>
                  <a:r>
                    <a:rPr lang="vi-VN" sz="3200" dirty="0">
                      <a:ea typeface="Times New Roman" panose="02020603050405020304" pitchFamily="18" charset="0"/>
                    </a:rPr>
                    <a:t>.</a:t>
                  </a:r>
                  <a:br>
                    <a:rPr lang="en-US" sz="3200" dirty="0">
                      <a:ea typeface="Times New Roman" panose="02020603050405020304" pitchFamily="18" charset="0"/>
                    </a:rPr>
                  </a:b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808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938235" y="2368616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vi-VN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32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a14:m>
                  <a:r>
                    <a:rPr lang="vi-VN" sz="3200" dirty="0">
                      <a:ea typeface="Times New Roman" panose="02020603050405020304" pitchFamily="18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b="-1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183927" y="1245992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E45-2452-4C8B-BC1A-1B8C2109F447}"/>
              </a:ext>
            </a:extLst>
          </p:cNvPr>
          <p:cNvSpPr/>
          <p:nvPr/>
        </p:nvSpPr>
        <p:spPr>
          <a:xfrm>
            <a:off x="2544781" y="3364656"/>
            <a:ext cx="93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2800" i="1"/>
              <a:t> 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3BAA2C-7F5D-4E7F-80CA-E5DCF952129A}"/>
                  </a:ext>
                </a:extLst>
              </p:cNvPr>
              <p:cNvSpPr/>
              <p:nvPr/>
            </p:nvSpPr>
            <p:spPr>
              <a:xfrm>
                <a:off x="97480" y="3793162"/>
                <a:ext cx="11793645" cy="7030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1)(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1)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≠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1.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800">
                        <a:latin typeface="Cambria Math"/>
                        <a:ea typeface="Times New Roman" panose="02020603050405020304" pitchFamily="18" charset="0"/>
                      </a:rPr>
                      <m:t>=0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63BAA2C-7F5D-4E7F-80CA-E5DCF95212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" y="3793162"/>
                <a:ext cx="11793645" cy="7030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065AE4-9480-41B3-A6C1-A1721A865A49}"/>
                  </a:ext>
                </a:extLst>
              </p:cNvPr>
              <p:cNvSpPr/>
              <p:nvPr/>
            </p:nvSpPr>
            <p:spPr>
              <a:xfrm>
                <a:off x="97480" y="4625720"/>
                <a:ext cx="876586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ó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>
                            <a:latin typeface="Cambria Math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vi-VN" sz="2800" i="1">
                            <a:latin typeface="Cambria Math"/>
                          </a:rPr>
                          <m:t>−</m:t>
                        </m:r>
                        <m:r>
                          <a:rPr lang="vi-VN" sz="2800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vi-VN" sz="2800" i="1">
                        <a:latin typeface="Cambria Math"/>
                      </a:rPr>
                      <m:t>&lt;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0</m:t>
                    </m:r>
                    <m:r>
                      <a:rPr lang="vi-VN" sz="2800" i="1">
                        <a:latin typeface="Cambria Math"/>
                      </a:rPr>
                      <m:t>⇔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vi-VN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vi-VN" sz="2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vi-VN" sz="280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vi-VN" sz="2800" i="1">
                        <a:latin typeface="Cambria Math"/>
                      </a:rPr>
                      <m:t>+</m:t>
                    </m:r>
                    <m:r>
                      <a:rPr lang="vi-VN" sz="2800">
                        <a:latin typeface="Cambria Math"/>
                      </a:rPr>
                      <m:t>1</m:t>
                    </m:r>
                    <m:r>
                      <a:rPr lang="vi-VN" sz="2800" i="1">
                        <a:latin typeface="Cambria Math"/>
                      </a:rPr>
                      <m:t>&lt;</m:t>
                    </m:r>
                    <m:r>
                      <a:rPr lang="vi-VN" sz="2800"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B065AE4-9480-41B3-A6C1-A1721A865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80" y="4625720"/>
                <a:ext cx="8765861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A0BFDE-FDF3-4236-9A16-221C82CA048F}"/>
                  </a:ext>
                </a:extLst>
              </p:cNvPr>
              <p:cNvSpPr/>
              <p:nvPr/>
            </p:nvSpPr>
            <p:spPr>
              <a:xfrm>
                <a:off x="-1" y="5140091"/>
                <a:ext cx="7298872" cy="18671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𝛥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(1)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den>
                                </m:f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vi-VN" sz="24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EA0BFDE-FDF3-4236-9A16-221C82CA04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140091"/>
                <a:ext cx="7298872" cy="18671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636E94-B17E-424D-8CD9-5D485104B33E}"/>
                  </a:ext>
                </a:extLst>
              </p:cNvPr>
              <p:cNvSpPr/>
              <p:nvPr/>
            </p:nvSpPr>
            <p:spPr>
              <a:xfrm>
                <a:off x="7545799" y="5624867"/>
                <a:ext cx="190417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&gt;0. </m:t>
                    </m:r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9636E94-B17E-424D-8CD9-5D485104B3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799" y="5624867"/>
                <a:ext cx="1904176" cy="523220"/>
              </a:xfrm>
              <a:prstGeom prst="rect">
                <a:avLst/>
              </a:prstGeom>
              <a:blipFill>
                <a:blip r:embed="rId10"/>
                <a:stretch>
                  <a:fillRect l="-6731"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16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5857" y="2710310"/>
            <a:ext cx="11964512" cy="407960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46624"/>
            <a:ext cx="11964512" cy="1568037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1177977"/>
              <a:chOff x="534987" y="1647862"/>
              <a:chExt cx="3505200" cy="117797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1172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3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8910" y="1912170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2.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2981727" y="2098819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/>
              <a:t>B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82067" y="2106663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>
                <a:ea typeface="Times New Roman" panose="02020603050405020304" pitchFamily="18" charset="0"/>
              </a:rPr>
              <a:t>3</a:t>
            </a:r>
            <a:r>
              <a:rPr lang="vi-VN" i="0">
                <a:ea typeface="Times New Roman" panose="02020603050405020304" pitchFamily="18" charset="0"/>
              </a:rPr>
              <a:t>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76831" y="2068565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831" y="2068565"/>
                <a:ext cx="23395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53033" y="2068565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1.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767BEF-7F27-4F73-8A10-1A5DFBC010D0}"/>
                  </a:ext>
                </a:extLst>
              </p:cNvPr>
              <p:cNvSpPr/>
              <p:nvPr/>
            </p:nvSpPr>
            <p:spPr>
              <a:xfrm>
                <a:off x="1971445" y="292096"/>
                <a:ext cx="10125857" cy="1823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Times New Roman" panose="02020603050405020304" pitchFamily="18" charset="0"/>
                  </a:rPr>
                  <a:t>Tìm tất cả các giá trị thực của tham số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để đồ thị hàm số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cắt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tại ba điểm phân biệt có hoành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thỏa mãn</a:t>
                </a:r>
                <a:r>
                  <a:rPr lang="en-US" sz="2800" dirty="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b>
                      <m:sup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1767BEF-7F27-4F73-8A10-1A5DFBC010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445" y="292096"/>
                <a:ext cx="10125857" cy="1823833"/>
              </a:xfrm>
              <a:prstGeom prst="rect">
                <a:avLst/>
              </a:prstGeom>
              <a:blipFill>
                <a:blip r:embed="rId5"/>
                <a:stretch>
                  <a:fillRect l="-1204" t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8734B2-C3CA-4C6B-BF38-9D751786BE45}"/>
                  </a:ext>
                </a:extLst>
              </p:cNvPr>
              <p:cNvSpPr/>
              <p:nvPr/>
            </p:nvSpPr>
            <p:spPr>
              <a:xfrm>
                <a:off x="93561" y="3290685"/>
                <a:ext cx="11837181" cy="1537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vi-VN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vi-VN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ea typeface="Times New Roman" panose="02020603050405020304" pitchFamily="18" charset="0"/>
                </a:endParaRPr>
              </a:p>
              <a:p>
                <a:pPr algn="just"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2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a:rPr lang="en-US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800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8734B2-C3CA-4C6B-BF38-9D751786BE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61" y="3290685"/>
                <a:ext cx="11837181" cy="153753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750709-0075-461D-9E05-3C287222C104}"/>
                  </a:ext>
                </a:extLst>
              </p:cNvPr>
              <p:cNvSpPr/>
              <p:nvPr/>
            </p:nvSpPr>
            <p:spPr>
              <a:xfrm>
                <a:off x="182486" y="4746653"/>
                <a:ext cx="11810060" cy="1976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Times New Roman" panose="02020603050405020304" pitchFamily="18" charset="0"/>
                  </a:rPr>
                  <a:t>Đ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iều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err="1">
                    <a:ea typeface="Times New Roman" panose="02020603050405020304" pitchFamily="18" charset="0"/>
                  </a:rPr>
                  <a:t>kiện</a:t>
                </a:r>
                <a:r>
                  <a:rPr lang="en-US" sz="2800">
                    <a:ea typeface="Times New Roman" panose="02020603050405020304" pitchFamily="18" charset="0"/>
                  </a:rPr>
                  <a:t> </a:t>
                </a:r>
                <a:r>
                  <a:rPr lang="vi-VN" sz="2800"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.</a:t>
                </a:r>
              </a:p>
              <a:p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 .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0750709-0075-461D-9E05-3C287222C1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86" y="4746653"/>
                <a:ext cx="11810060" cy="1976823"/>
              </a:xfrm>
              <a:prstGeom prst="rect">
                <a:avLst/>
              </a:prstGeom>
              <a:blipFill>
                <a:blip r:embed="rId7"/>
                <a:stretch>
                  <a:fillRect l="-10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2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Phần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</a:t>
            </a: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31527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5219699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hlinkClick r:id="rId5" action="ppaction://hlinksldjump"/>
          </p:cNvPr>
          <p:cNvSpPr txBox="1"/>
          <p:nvPr/>
        </p:nvSpPr>
        <p:spPr>
          <a:xfrm>
            <a:off x="7162800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9175751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rId7" action="ppaction://hlinksldjump"/>
          </p:cNvPr>
          <p:cNvSpPr txBox="1"/>
          <p:nvPr/>
        </p:nvSpPr>
        <p:spPr>
          <a:xfrm>
            <a:off x="31527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7</a:t>
            </a:r>
          </a:p>
        </p:txBody>
      </p:sp>
      <p:sp>
        <p:nvSpPr>
          <p:cNvPr id="10" name="TextBox 9">
            <a:hlinkClick r:id="rId8" action="ppaction://hlinksldjump"/>
          </p:cNvPr>
          <p:cNvSpPr txBox="1"/>
          <p:nvPr/>
        </p:nvSpPr>
        <p:spPr>
          <a:xfrm>
            <a:off x="5219699" y="3506061"/>
            <a:ext cx="170064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hlinkClick r:id="rId9" action="ppaction://hlinksldjump"/>
          </p:cNvPr>
          <p:cNvSpPr txBox="1"/>
          <p:nvPr/>
        </p:nvSpPr>
        <p:spPr>
          <a:xfrm>
            <a:off x="7162800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9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hlinkClick r:id="rId10" action="ppaction://hlinksldjump"/>
          </p:cNvPr>
          <p:cNvSpPr txBox="1"/>
          <p:nvPr/>
        </p:nvSpPr>
        <p:spPr>
          <a:xfrm>
            <a:off x="9175751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10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11" action="ppaction://hlinksldjump"/>
          </p:cNvPr>
          <p:cNvSpPr txBox="1"/>
          <p:nvPr/>
        </p:nvSpPr>
        <p:spPr>
          <a:xfrm>
            <a:off x="9175751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12" action="ppaction://hlinksldjump"/>
          </p:cNvPr>
          <p:cNvSpPr txBox="1"/>
          <p:nvPr/>
        </p:nvSpPr>
        <p:spPr>
          <a:xfrm>
            <a:off x="7162800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5219699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31527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1095375" y="44957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11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1095375" y="3506061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17" action="ppaction://hlinksldjump"/>
          </p:cNvPr>
          <p:cNvSpPr txBox="1"/>
          <p:nvPr/>
        </p:nvSpPr>
        <p:spPr>
          <a:xfrm>
            <a:off x="1095375" y="25088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pic>
        <p:nvPicPr>
          <p:cNvPr id="2050" name="Picture 2" descr="Image result for button home">
            <a:hlinkClick r:id="rId14" action="ppaction://hlinksldjump"/>
            <a:extLst>
              <a:ext uri="{FF2B5EF4-FFF2-40B4-BE49-F238E27FC236}">
                <a16:creationId xmlns:a16="http://schemas.microsoft.com/office/drawing/2014/main" id="{CECEDDF6-5DE2-44E2-915C-40965B688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57644" y="3556500"/>
            <a:ext cx="11964512" cy="3057818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169255"/>
            <a:ext cx="11964512" cy="2427788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1177977"/>
              <a:chOff x="534987" y="1647862"/>
              <a:chExt cx="3505200" cy="117797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1172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4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0" y="2671855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2.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110135" y="3708414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586203" y="2825266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5.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566982" y="2793241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vi-VN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982" y="2793241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20277" y="279601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21.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7D1C74-0FA1-4630-99D2-2FD51CDB4A9B}"/>
                  </a:ext>
                </a:extLst>
              </p:cNvPr>
              <p:cNvSpPr/>
              <p:nvPr/>
            </p:nvSpPr>
            <p:spPr>
              <a:xfrm>
                <a:off x="425145" y="153467"/>
                <a:ext cx="11888373" cy="30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ea typeface="Times New Roman" panose="02020603050405020304" pitchFamily="18" charset="0"/>
                  </a:rPr>
                  <a:t>                  Giả </a:t>
                </a:r>
                <a:r>
                  <a:rPr lang="vi-VN" sz="2800" dirty="0">
                    <a:ea typeface="Times New Roman" panose="02020603050405020304" pitchFamily="18" charset="0"/>
                  </a:rPr>
                  <a:t>sử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, </a:t>
                </a:r>
                <a:r>
                  <a:rPr lang="vi-VN" sz="2800" dirty="0">
                    <a:ea typeface="Times New Roman" panose="02020603050405020304" pitchFamily="18" charset="0"/>
                  </a:rPr>
                  <a:t>là giá trị thực của tham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để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−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− 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tại hai điểm phân biệt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sao cho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là gốc tọa độ.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ea typeface="Times New Roman" panose="02020603050405020304" pitchFamily="18" charset="0"/>
                  </a:rPr>
                  <a:t> thức</a:t>
                </a:r>
                <a:r>
                  <a:rPr lang="vi-VN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bằng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7D1C74-0FA1-4630-99D2-2FD51CDB4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5" y="153467"/>
                <a:ext cx="11888373" cy="3003964"/>
              </a:xfrm>
              <a:prstGeom prst="rect">
                <a:avLst/>
              </a:prstGeom>
              <a:blipFill>
                <a:blip r:embed="rId7"/>
                <a:stretch>
                  <a:fillRect l="-1077" t="-609" r="-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CAA630-4A36-45B7-90AE-ED5119D2DFAB}"/>
                  </a:ext>
                </a:extLst>
              </p:cNvPr>
              <p:cNvSpPr/>
              <p:nvPr/>
            </p:nvSpPr>
            <p:spPr>
              <a:xfrm>
                <a:off x="-67221" y="4071168"/>
                <a:ext cx="12054386" cy="9017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+ </m:t>
                          </m:r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nl-NL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 − </m:t>
                          </m:r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den>
                      </m:f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=−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nl-NL" sz="2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1)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(1)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 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nl-NL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≠</m:t>
                      </m:r>
                      <m:r>
                        <a:rPr lang="nl-NL" sz="280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1)</m:t>
                      </m:r>
                      <m:r>
                        <m:rPr>
                          <m:nor/>
                        </m:rPr>
                        <a:rPr lang="nl-NL" sz="280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6CAA630-4A36-45B7-90AE-ED5119D2DF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7221" y="4071168"/>
                <a:ext cx="12054386" cy="90172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B8F704-076E-4B65-ABC4-4636E66196D4}"/>
                  </a:ext>
                </a:extLst>
              </p:cNvPr>
              <p:cNvSpPr/>
              <p:nvPr/>
            </p:nvSpPr>
            <p:spPr>
              <a:xfrm>
                <a:off x="425353" y="5073965"/>
                <a:ext cx="5074466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>
                    <a:ea typeface="Times New Roman" panose="02020603050405020304" pitchFamily="18" charset="0"/>
                  </a:rPr>
                  <a:t>ĐK: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−12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+1</m:t>
                              </m:r>
                              <m:r>
                                <a:rPr lang="vi-VN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≠</m:t>
                              </m:r>
                              <m:r>
                                <a:rPr lang="vi-VN" sz="2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vi-VN" sz="280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B8F704-076E-4B65-ABC4-4636E66196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3" y="5073965"/>
                <a:ext cx="5074466" cy="1053494"/>
              </a:xfrm>
              <a:prstGeom prst="rect">
                <a:avLst/>
              </a:prstGeom>
              <a:blipFill>
                <a:blip r:embed="rId9"/>
                <a:stretch>
                  <a:fillRect l="-25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95DDD8-5C57-475E-B20C-09956FBF4525}"/>
                  </a:ext>
                </a:extLst>
              </p:cNvPr>
              <p:cNvSpPr/>
              <p:nvPr/>
            </p:nvSpPr>
            <p:spPr>
              <a:xfrm>
                <a:off x="5649753" y="5068013"/>
                <a:ext cx="5880905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−10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−11&gt;0⇔</m:t>
                    </m:r>
                    <m:d>
                      <m:dPr>
                        <m:begChr m:val="[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&gt;11</m:t>
                            </m:r>
                          </m: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&lt;−1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D95DDD8-5C57-475E-B20C-09956FBF45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753" y="5068013"/>
                <a:ext cx="5880905" cy="1051185"/>
              </a:xfrm>
              <a:prstGeom prst="rect">
                <a:avLst/>
              </a:prstGeom>
              <a:blipFill>
                <a:blip r:embed="rId10"/>
                <a:stretch>
                  <a:fillRect r="-1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39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3744" y="3487832"/>
            <a:ext cx="11964512" cy="3057818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169255"/>
            <a:ext cx="11964512" cy="2427788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1177977"/>
              <a:chOff x="534987" y="1647862"/>
              <a:chExt cx="3505200" cy="117797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1172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4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270" y="2673158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2.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8977583" y="2887151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D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831202" y="2828909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5.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566982" y="2793241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vi-VN" b="0" i="0" dirty="0" smtClean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982" y="2793241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20277" y="279601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21.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7D1C74-0FA1-4630-99D2-2FD51CDB4A9B}"/>
                  </a:ext>
                </a:extLst>
              </p:cNvPr>
              <p:cNvSpPr/>
              <p:nvPr/>
            </p:nvSpPr>
            <p:spPr>
              <a:xfrm>
                <a:off x="425145" y="153467"/>
                <a:ext cx="11888373" cy="30039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ea typeface="Times New Roman" panose="02020603050405020304" pitchFamily="18" charset="0"/>
                  </a:rPr>
                  <a:t>                  Giả </a:t>
                </a:r>
                <a:r>
                  <a:rPr lang="vi-VN" sz="2800" dirty="0">
                    <a:ea typeface="Times New Roman" panose="02020603050405020304" pitchFamily="18" charset="0"/>
                  </a:rPr>
                  <a:t>sử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  <m:sup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𝑎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𝑏</m:t>
                        </m:r>
                      </m:e>
                    </m:d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, </a:t>
                </a:r>
                <a:r>
                  <a:rPr lang="vi-VN" sz="2800" dirty="0">
                    <a:ea typeface="Times New Roman" panose="02020603050405020304" pitchFamily="18" charset="0"/>
                  </a:rPr>
                  <a:t>là giá trị thực của tham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số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để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−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+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cắt đồ thị hàm số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+ 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− 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tại hai điểm phân biệt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sao cho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trọng tâm tam giác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𝑂𝐴𝐵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thuộc đường thẳng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: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 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với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là gốc tọa độ.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biểu</a:t>
                </a:r>
                <a:r>
                  <a:rPr lang="en-US" sz="2800" dirty="0">
                    <a:ea typeface="Times New Roman" panose="02020603050405020304" pitchFamily="18" charset="0"/>
                  </a:rPr>
                  <a:t> thức</a:t>
                </a:r>
                <a:r>
                  <a:rPr lang="vi-VN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bằng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4B7D1C74-0FA1-4630-99D2-2FD51CDB4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5" y="153467"/>
                <a:ext cx="11888373" cy="3003964"/>
              </a:xfrm>
              <a:prstGeom prst="rect">
                <a:avLst/>
              </a:prstGeom>
              <a:blipFill>
                <a:blip r:embed="rId7"/>
                <a:stretch>
                  <a:fillRect l="-1077" t="-609" r="-4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029358-A971-49FC-999C-BAA47AD1B11C}"/>
                  </a:ext>
                </a:extLst>
              </p:cNvPr>
              <p:cNvSpPr/>
              <p:nvPr/>
            </p:nvSpPr>
            <p:spPr>
              <a:xfrm>
                <a:off x="191212" y="4028429"/>
                <a:ext cx="56809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;−3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,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;−3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3029358-A971-49FC-999C-BAA47AD1B1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" y="4028429"/>
                <a:ext cx="568091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E03DCF-BE29-4E27-A530-551C71E4F871}"/>
                  </a:ext>
                </a:extLst>
              </p:cNvPr>
              <p:cNvSpPr/>
              <p:nvPr/>
            </p:nvSpPr>
            <p:spPr>
              <a:xfrm>
                <a:off x="113744" y="4634645"/>
                <a:ext cx="8506175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den>
                          </m:f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E03DCF-BE29-4E27-A530-551C71E4F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44" y="4634645"/>
                <a:ext cx="8506175" cy="10604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01AEC7-F51D-43E8-BF7C-D6E21D87C40F}"/>
                  </a:ext>
                </a:extLst>
              </p:cNvPr>
              <p:cNvSpPr/>
              <p:nvPr/>
            </p:nvSpPr>
            <p:spPr>
              <a:xfrm>
                <a:off x="316913" y="5641246"/>
                <a:ext cx="6832511" cy="703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∈∆⇔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−2.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−2=0</m:t>
                    </m:r>
                    <m:r>
                      <a:rPr lang="vi-VN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endParaRPr lang="vi-VN" sz="280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0C01AEC7-F51D-43E8-BF7C-D6E21D87C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13" y="5641246"/>
                <a:ext cx="6832511" cy="7033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9ED482-5DEC-4C3F-A6A3-C5C93975B0D5}"/>
                  </a:ext>
                </a:extLst>
              </p:cNvPr>
              <p:cNvSpPr/>
              <p:nvPr/>
            </p:nvSpPr>
            <p:spPr>
              <a:xfrm>
                <a:off x="6972971" y="5715085"/>
                <a:ext cx="520116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Vậy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=11;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 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=21.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A9ED482-5DEC-4C3F-A6A3-C5C93975B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971" y="5715085"/>
                <a:ext cx="5201167" cy="523220"/>
              </a:xfrm>
              <a:prstGeom prst="rect">
                <a:avLst/>
              </a:prstGeom>
              <a:blipFill>
                <a:blip r:embed="rId11"/>
                <a:stretch>
                  <a:fillRect l="-2462" t="-1176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70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1212" y="2367292"/>
            <a:ext cx="11964512" cy="4534271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13966"/>
            <a:ext cx="11964512" cy="1444198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2473117"/>
              <a:chOff x="534987" y="1647862"/>
              <a:chExt cx="3505200" cy="247311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247311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81" y="1653395"/>
                <a:ext cx="2489876" cy="9290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5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90541" y="1737145"/>
            <a:ext cx="12101459" cy="666700"/>
            <a:chOff x="247181" y="1501340"/>
            <a:chExt cx="11838141" cy="102713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1027135"/>
              <a:chOff x="5537206" y="1557991"/>
              <a:chExt cx="3079904" cy="954867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61912"/>
                <a:ext cx="454451" cy="64954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675325"/>
                <a:ext cx="2280848" cy="8375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-2.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27805"/>
                <a:ext cx="464414" cy="6836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61912"/>
                <a:ext cx="448474" cy="6495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7932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79326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61910"/>
                <a:ext cx="452937" cy="64955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022719" y="1765838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B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52749" y="1725610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-6.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50072" y="1717946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ea typeface="Times New Roman" panose="02020603050405020304" pitchFamily="18" charset="0"/>
                        </a:rPr>
                        <m:t>8.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072" y="1717946"/>
                <a:ext cx="23395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11311" y="1703536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4.</a:t>
            </a:r>
            <a:endParaRPr lang="en-US" i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/>
              <p:nvPr/>
            </p:nvSpPr>
            <p:spPr>
              <a:xfrm>
                <a:off x="2009874" y="237054"/>
                <a:ext cx="998847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>
                    <a:ea typeface="Times New Roman" panose="02020603050405020304" pitchFamily="18" charset="0"/>
                  </a:rPr>
                  <a:t>Cho hàm số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−3</m:t>
                    </m:r>
                    <m:sSup>
                      <m:sSup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+8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  </a:t>
                </a:r>
                <a:r>
                  <a:rPr lang="en-US" sz="2800" dirty="0">
                    <a:ea typeface="Times New Roman" panose="02020603050405020304" pitchFamily="18" charset="0"/>
                  </a:rPr>
                  <a:t>T</a:t>
                </a:r>
                <a:r>
                  <a:rPr lang="vi-VN" sz="2800" dirty="0">
                    <a:ea typeface="Times New Roman" panose="02020603050405020304" pitchFamily="18" charset="0"/>
                  </a:rPr>
                  <a:t>ổng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tất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cả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vi-VN" sz="2800" dirty="0">
                    <a:ea typeface="Times New Roman" panose="02020603050405020304" pitchFamily="18" charset="0"/>
                  </a:rPr>
                  <a:t>các giá trị nguyên của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để phương trình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vi-VN" sz="2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2800" i="1" dirty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có đúng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nghiệm phân biệt</a:t>
                </a:r>
                <a:r>
                  <a:rPr lang="nl-NL" sz="2800" dirty="0">
                    <a:ea typeface="Times New Roman" panose="02020603050405020304" pitchFamily="18" charset="0"/>
                  </a:rPr>
                  <a:t> là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874" y="237054"/>
                <a:ext cx="9988471" cy="1815882"/>
              </a:xfrm>
              <a:prstGeom prst="rect">
                <a:avLst/>
              </a:prstGeom>
              <a:blipFill>
                <a:blip r:embed="rId5"/>
                <a:stretch>
                  <a:fillRect l="-1282" t="-436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Picture 44">
            <a:extLst>
              <a:ext uri="{FF2B5EF4-FFF2-40B4-BE49-F238E27FC236}">
                <a16:creationId xmlns:a16="http://schemas.microsoft.com/office/drawing/2014/main" id="{8D0AD28C-FAD9-451D-AC62-B4CBBDDAFCE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63" r="6463" b="15731"/>
          <a:stretch/>
        </p:blipFill>
        <p:spPr>
          <a:xfrm>
            <a:off x="195955" y="3039513"/>
            <a:ext cx="5704090" cy="27656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3A59F1-3984-46C8-8868-F0E4006B5040}"/>
                  </a:ext>
                </a:extLst>
              </p:cNvPr>
              <p:cNvSpPr/>
              <p:nvPr/>
            </p:nvSpPr>
            <p:spPr>
              <a:xfrm>
                <a:off x="6389138" y="2618545"/>
                <a:ext cx="372223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nl-NL" sz="2800" dirty="0">
                    <a:ea typeface="Times New Roman" panose="02020603050405020304" pitchFamily="18" charset="0"/>
                  </a:rPr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≥0</m:t>
                        </m:r>
                      </m:e>
                    </m:d>
                    <m:r>
                      <a:rPr lang="en-US" sz="280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en-US" sz="280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3A59F1-3984-46C8-8868-F0E4006B50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138" y="2618545"/>
                <a:ext cx="3722237" cy="523220"/>
              </a:xfrm>
              <a:prstGeom prst="rect">
                <a:avLst/>
              </a:prstGeom>
              <a:blipFill>
                <a:blip r:embed="rId7"/>
                <a:stretch>
                  <a:fillRect l="-3273" t="-1176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FAD12F-0F0B-456C-BC5E-2B4851B9D901}"/>
                  </a:ext>
                </a:extLst>
              </p:cNvPr>
              <p:cNvSpPr/>
              <p:nvPr/>
            </p:nvSpPr>
            <p:spPr>
              <a:xfrm>
                <a:off x="6266948" y="3119138"/>
                <a:ext cx="44945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 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.</a:t>
                </a:r>
                <a:endParaRPr lang="en-US" sz="28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8FAD12F-0F0B-456C-BC5E-2B4851B9D9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948" y="3119138"/>
                <a:ext cx="4494500" cy="523220"/>
              </a:xfrm>
              <a:prstGeom prst="rect">
                <a:avLst/>
              </a:prstGeom>
              <a:blipFill>
                <a:blip r:embed="rId8"/>
                <a:stretch>
                  <a:fillRect t="-11765" r="-1900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DC7D53-F6DF-4261-B008-303743F0717A}"/>
                  </a:ext>
                </a:extLst>
              </p:cNvPr>
              <p:cNvSpPr/>
              <p:nvPr/>
            </p:nvSpPr>
            <p:spPr>
              <a:xfrm>
                <a:off x="6217172" y="3616409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nl-NL" sz="2800" dirty="0">
                    <a:ea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có bảng biến trên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 </m:t>
                        </m:r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+∞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bên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9DC7D53-F6DF-4261-B008-303743F071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172" y="3616409"/>
                <a:ext cx="6096000" cy="954107"/>
              </a:xfrm>
              <a:prstGeom prst="rect">
                <a:avLst/>
              </a:prstGeom>
              <a:blipFill>
                <a:blip r:embed="rId9"/>
                <a:stretch>
                  <a:fillRect l="-2100" t="-5732" b="-1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B9DDFA-5CBC-4399-B18C-A1CD148A9337}"/>
                  </a:ext>
                </a:extLst>
              </p:cNvPr>
              <p:cNvSpPr/>
              <p:nvPr/>
            </p:nvSpPr>
            <p:spPr>
              <a:xfrm>
                <a:off x="6173468" y="4609829"/>
                <a:ext cx="6096000" cy="129009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nl-NL" sz="2800" dirty="0">
                    <a:ea typeface="Times New Roman" panose="02020603050405020304" pitchFamily="18" charset="0"/>
                  </a:rPr>
                  <a:t>Với mỗi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ta có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  <m:r>
                          <a:rPr lang="nl-NL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nl-NL" sz="280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</a:t>
                </a:r>
              </a:p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4B9DDFA-5CBC-4399-B18C-A1CD148A9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468" y="4609829"/>
                <a:ext cx="6096000" cy="1290097"/>
              </a:xfrm>
              <a:prstGeom prst="rect">
                <a:avLst/>
              </a:prstGeom>
              <a:blipFill>
                <a:blip r:embed="rId10"/>
                <a:stretch>
                  <a:fillRect l="-2100" t="-42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DC8C31-A25F-4C8C-9000-9523BF9CC915}"/>
                  </a:ext>
                </a:extLst>
              </p:cNvPr>
              <p:cNvSpPr/>
              <p:nvPr/>
            </p:nvSpPr>
            <p:spPr>
              <a:xfrm>
                <a:off x="227792" y="5805156"/>
                <a:ext cx="1097776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có đúng ba nghiệm phân biệt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có một nghiệm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và một nghiệm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&gt;0 ⇔2−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nl-NL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nl-NL" sz="280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8</m:t>
                    </m:r>
                    <m:r>
                      <a:rPr lang="nl-NL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</m:t>
                    </m:r>
                  </m:oMath>
                </a14:m>
                <a:r>
                  <a:rPr lang="nl-NL" sz="2800" dirty="0"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DDC8C31-A25F-4C8C-9000-9523BF9CC9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92" y="5805156"/>
                <a:ext cx="10977764" cy="954107"/>
              </a:xfrm>
              <a:prstGeom prst="rect">
                <a:avLst/>
              </a:prstGeom>
              <a:blipFill>
                <a:blip r:embed="rId11"/>
                <a:stretch>
                  <a:fillRect l="-1110" t="-5732" b="-1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79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9659" y="3416716"/>
            <a:ext cx="12015233" cy="3439475"/>
            <a:chOff x="-1124640" y="8538018"/>
            <a:chExt cx="11885072" cy="4528768"/>
          </a:xfrm>
        </p:grpSpPr>
        <p:sp>
          <p:nvSpPr>
            <p:cNvPr id="5" name="Rounded Rectangle 4"/>
            <p:cNvSpPr/>
            <p:nvPr/>
          </p:nvSpPr>
          <p:spPr>
            <a:xfrm>
              <a:off x="-1074468" y="8814171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1124640" y="8538018"/>
              <a:ext cx="2128582" cy="611570"/>
              <a:chOff x="-1327440" y="15145719"/>
              <a:chExt cx="4172792" cy="1111196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194580" y="13674488"/>
                <a:ext cx="102785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-297888" y="15145719"/>
                <a:ext cx="3143240" cy="11111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-1209632" y="15237216"/>
                <a:ext cx="852450" cy="82048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-1130516" y="15428894"/>
                <a:ext cx="545197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07355"/>
            <a:ext cx="11964512" cy="1907288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1177977"/>
              <a:chOff x="534987" y="1647862"/>
              <a:chExt cx="3505200" cy="117797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1172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6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-48986" y="2135382"/>
            <a:ext cx="12101459" cy="994117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/>
                  <a:t>2.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614171" y="2465818"/>
                <a:ext cx="2339513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171" y="2465818"/>
                <a:ext cx="2339513" cy="791820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08935" y="2149936"/>
                <a:ext cx="233951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35" y="2149936"/>
                <a:ext cx="2339513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585137" y="2465820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0FFFBC-0E15-41B6-8D94-4D08078389CA}"/>
                  </a:ext>
                </a:extLst>
              </p:cNvPr>
              <p:cNvSpPr/>
              <p:nvPr/>
            </p:nvSpPr>
            <p:spPr>
              <a:xfrm>
                <a:off x="287996" y="255703"/>
                <a:ext cx="1185140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ea typeface="Times New Roman" panose="02020603050405020304" pitchFamily="18" charset="0"/>
                  </a:rPr>
                  <a:t>                 Cho </a:t>
                </a:r>
                <a:r>
                  <a:rPr lang="vi-VN" sz="2800" dirty="0">
                    <a:ea typeface="Times New Roman" panose="02020603050405020304" pitchFamily="18" charset="0"/>
                  </a:rPr>
                  <a:t>hàm số đa thức bậc ba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có đồ thị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đi qua các điểm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2;4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3;9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4;16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 Các đường thẳng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lại cắt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lần lượt các điểm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). Biết rằng tổng các hoành độ của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ea typeface="Times New Roman" panose="02020603050405020304" pitchFamily="18" charset="0"/>
                  </a:rPr>
                  <a:t> của</a:t>
                </a:r>
                <a:r>
                  <a:rPr lang="vi-VN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là</a:t>
                </a: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0FFFBC-0E15-41B6-8D94-4D0807838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6" y="255703"/>
                <a:ext cx="11851401" cy="1815882"/>
              </a:xfrm>
              <a:prstGeom prst="rect">
                <a:avLst/>
              </a:prstGeom>
              <a:blipFill>
                <a:blip r:embed="rId8"/>
                <a:stretch>
                  <a:fillRect l="-1029" t="-3691" r="-103" b="-87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1260E9-FB20-405A-8F5B-2CD551E60839}"/>
                  </a:ext>
                </a:extLst>
              </p:cNvPr>
              <p:cNvSpPr/>
              <p:nvPr/>
            </p:nvSpPr>
            <p:spPr>
              <a:xfrm>
                <a:off x="230146" y="3919051"/>
                <a:ext cx="721274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 (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≠0).</m:t>
                      </m:r>
                    </m:oMath>
                  </m:oMathPara>
                </a14:m>
                <a:endParaRPr lang="en-US" sz="2800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71260E9-FB20-405A-8F5B-2CD551E608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146" y="3919051"/>
                <a:ext cx="72127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B6D114-EBEF-4AEF-9239-0F20A01EB7CE}"/>
                  </a:ext>
                </a:extLst>
              </p:cNvPr>
              <p:cNvSpPr/>
              <p:nvPr/>
            </p:nvSpPr>
            <p:spPr>
              <a:xfrm>
                <a:off x="358998" y="4558171"/>
                <a:ext cx="77975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:5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−1.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5B6D114-EBEF-4AEF-9239-0F20A01EB7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98" y="4558171"/>
                <a:ext cx="7797519" cy="523220"/>
              </a:xfrm>
              <a:prstGeom prst="rect">
                <a:avLst/>
              </a:prstGeom>
              <a:blipFill>
                <a:blip r:embed="rId10"/>
                <a:stretch>
                  <a:fillRect t="-11628" r="-469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AB58AA-BA4D-47EB-BE4B-6F8CB58E3ED2}"/>
                  </a:ext>
                </a:extLst>
              </p:cNvPr>
              <p:cNvSpPr/>
              <p:nvPr/>
            </p:nvSpPr>
            <p:spPr>
              <a:xfrm>
                <a:off x="509278" y="5160125"/>
                <a:ext cx="53413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=6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−8;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−12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FAB58AA-BA4D-47EB-BE4B-6F8CB58E3E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78" y="5160125"/>
                <a:ext cx="5341399" cy="523220"/>
              </a:xfrm>
              <a:prstGeom prst="rect">
                <a:avLst/>
              </a:prstGeom>
              <a:blipFill>
                <a:blip r:embed="rId11"/>
                <a:stretch>
                  <a:fillRect t="-10465" r="-1370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5D905F-4677-443B-A912-5119D5AFAC84}"/>
                  </a:ext>
                </a:extLst>
              </p:cNvPr>
              <p:cNvSpPr/>
              <p:nvPr/>
            </p:nvSpPr>
            <p:spPr>
              <a:xfrm>
                <a:off x="105875" y="5635797"/>
                <a:ext cx="1203352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Hoành độ của điểm 𝐷 là nghiệm của phương trình:</a:t>
                </a:r>
                <a:endParaRPr lang="en-US" sz="2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−2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−3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  <m:r>
                            <a:rPr lang="en-US" sz="2800" i="1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en-US" sz="2800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vi-VN" sz="280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5D905F-4677-443B-A912-5119D5AFAC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75" y="5635797"/>
                <a:ext cx="12033522" cy="954107"/>
              </a:xfrm>
              <a:prstGeom prst="rect">
                <a:avLst/>
              </a:prstGeom>
              <a:blipFill>
                <a:blip r:embed="rId12"/>
                <a:stretch>
                  <a:fillRect l="-1013" t="-8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3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4563" y="3250127"/>
            <a:ext cx="11964512" cy="366051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07355"/>
            <a:ext cx="11964512" cy="1907288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1177977"/>
              <a:chOff x="534987" y="1647862"/>
              <a:chExt cx="3505200" cy="117797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5"/>
                <a:ext cx="2489878" cy="1172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6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-48986" y="2135382"/>
            <a:ext cx="12101459" cy="994117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/>
                  <a:t>2.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5912573" y="2464301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C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555138" y="2227604"/>
                <a:ext cx="2339513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>
                    <a:ea typeface="Times New Roman" panose="02020603050405020304" pitchFamily="18" charset="0"/>
                  </a:rPr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138" y="2227604"/>
                <a:ext cx="2339513" cy="791820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08935" y="2149936"/>
                <a:ext cx="2339513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35" y="2149936"/>
                <a:ext cx="2339513" cy="1017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585137" y="2465820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1.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0FFFBC-0E15-41B6-8D94-4D08078389CA}"/>
                  </a:ext>
                </a:extLst>
              </p:cNvPr>
              <p:cNvSpPr/>
              <p:nvPr/>
            </p:nvSpPr>
            <p:spPr>
              <a:xfrm>
                <a:off x="287996" y="255703"/>
                <a:ext cx="1185140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ea typeface="Times New Roman" panose="02020603050405020304" pitchFamily="18" charset="0"/>
                  </a:rPr>
                  <a:t>                 Cho </a:t>
                </a:r>
                <a:r>
                  <a:rPr lang="vi-VN" sz="2800" dirty="0">
                    <a:ea typeface="Times New Roman" panose="02020603050405020304" pitchFamily="18" charset="0"/>
                  </a:rPr>
                  <a:t>hàm số đa thức bậc ba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có đồ thị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đi qua các điểm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9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;</m:t>
                        </m:r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16</m:t>
                        </m:r>
                      </m:e>
                    </m:d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 Các đường thẳng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lại cắt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𝐺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lần lượt các điểm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). Biết rằng tổng các hoành độ của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24</m:t>
                    </m:r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Giá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trị</a:t>
                </a:r>
                <a:r>
                  <a:rPr lang="en-US" sz="2800" dirty="0">
                    <a:ea typeface="Times New Roman" panose="02020603050405020304" pitchFamily="18" charset="0"/>
                  </a:rPr>
                  <a:t> của</a:t>
                </a:r>
                <a:r>
                  <a:rPr lang="vi-VN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 dirty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là</a:t>
                </a:r>
                <a:endParaRPr lang="vi-VN" sz="280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B0FFFBC-0E15-41B6-8D94-4D08078389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996" y="255703"/>
                <a:ext cx="11851401" cy="1815882"/>
              </a:xfrm>
              <a:prstGeom prst="rect">
                <a:avLst/>
              </a:prstGeom>
              <a:blipFill>
                <a:blip r:embed="rId8"/>
                <a:stretch>
                  <a:fillRect l="-1029" t="-3691" r="-103" b="-87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75C7BA-1E7F-46A9-ADA5-68A53214C8C2}"/>
                  </a:ext>
                </a:extLst>
              </p:cNvPr>
              <p:cNvSpPr/>
              <p:nvPr/>
            </p:nvSpPr>
            <p:spPr>
              <a:xfrm>
                <a:off x="191212" y="3997685"/>
                <a:ext cx="72111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>
                    <a:latin typeface="Calibri" panose="020F0502020204030204" pitchFamily="34" charset="0"/>
                    <a:ea typeface="Yu Gothic UI Semilight"/>
                    <a:sym typeface="Symbol"/>
                  </a:rPr>
                  <a:t>⇔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B75C7BA-1E7F-46A9-ADA5-68A53214C8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" y="3997685"/>
                <a:ext cx="7211141" cy="523220"/>
              </a:xfrm>
              <a:prstGeom prst="rect">
                <a:avLst/>
              </a:prstGeom>
              <a:blipFill>
                <a:blip r:embed="rId9"/>
                <a:stretch>
                  <a:fillRect l="-1691" t="-15116" b="-29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5C9301-1247-4F3A-A845-22D74D83C74F}"/>
                  </a:ext>
                </a:extLst>
              </p:cNvPr>
              <p:cNvSpPr/>
              <p:nvPr/>
            </p:nvSpPr>
            <p:spPr>
              <a:xfrm>
                <a:off x="162925" y="4474755"/>
                <a:ext cx="118895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vi-VN" sz="2800" dirty="0">
                    <a:latin typeface="Calibri" panose="020F0502020204030204" pitchFamily="34" charset="0"/>
                    <a:ea typeface="Yu Gothic UI Semilight"/>
                    <a:sym typeface="Symbol"/>
                  </a:rPr>
                  <a:t>⇔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=−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2800" dirty="0">
                    <a:latin typeface="Calibri" panose="020F0502020204030204" pitchFamily="34" charset="0"/>
                    <a:sym typeface="Symbol"/>
                  </a:rPr>
                  <a:t> </a:t>
                </a:r>
                <a:r>
                  <a:rPr lang="en-US" sz="2800" dirty="0">
                    <a:sym typeface="Symbol"/>
                  </a:rPr>
                  <a:t>(</a:t>
                </a:r>
                <a:r>
                  <a:rPr lang="en-US" sz="2800" dirty="0" err="1">
                    <a:sym typeface="Symbol"/>
                  </a:rPr>
                  <a:t>vì</a:t>
                </a:r>
                <a:r>
                  <a:rPr lang="en-US" sz="28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/>
                      </a:rPr>
                      <m:t>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sym typeface="Symbol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sym typeface="Symbol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sz="2800" dirty="0">
                    <a:sym typeface="Symbol"/>
                  </a:rPr>
                  <a:t>)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95C9301-1247-4F3A-A845-22D74D83C7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925" y="4474755"/>
                <a:ext cx="11889548" cy="523220"/>
              </a:xfrm>
              <a:prstGeom prst="rect">
                <a:avLst/>
              </a:prstGeom>
              <a:blipFill>
                <a:blip r:embed="rId10"/>
                <a:stretch>
                  <a:fillRect l="-1077" t="-13953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795724-4A0B-4C65-942E-C4BF5815E420}"/>
                  </a:ext>
                </a:extLst>
              </p:cNvPr>
              <p:cNvSpPr/>
              <p:nvPr/>
            </p:nvSpPr>
            <p:spPr>
              <a:xfrm>
                <a:off x="267481" y="4917206"/>
                <a:ext cx="5024452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vi-VN" sz="2800" i="1" dirty="0">
                        <a:latin typeface="Cambria Math"/>
                        <a:sym typeface="Symbol"/>
                      </a:rPr>
                      <m:t></m:t>
                    </m:r>
                    <m:r>
                      <a:rPr lang="en-US" sz="2800" i="1" dirty="0"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𝑥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=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4</m:t>
                    </m:r>
                    <m:r>
                      <a:rPr lang="en-US" sz="2800" i="1" dirty="0">
                        <a:latin typeface="Cambria Math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latin typeface="Cambria Math"/>
                            <a:sym typeface="Symbol"/>
                          </a:rPr>
                          <m:t>𝑎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D795724-4A0B-4C65-942E-C4BF5815E4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481" y="4917206"/>
                <a:ext cx="5024452" cy="703013"/>
              </a:xfrm>
              <a:prstGeom prst="rect">
                <a:avLst/>
              </a:prstGeom>
              <a:blipFill>
                <a:blip r:embed="rId11"/>
                <a:stretch>
                  <a:fillRect r="-1578" b="-1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89A883-3657-4726-AF63-EA43D97FE789}"/>
                  </a:ext>
                </a:extLst>
              </p:cNvPr>
              <p:cNvSpPr/>
              <p:nvPr/>
            </p:nvSpPr>
            <p:spPr>
              <a:xfrm>
                <a:off x="5329415" y="4888171"/>
                <a:ext cx="4212692" cy="703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𝐸</m:t>
                        </m:r>
                      </m:sub>
                    </m:sSub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3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 </a:t>
                </a:r>
                <a:r>
                  <a:rPr lang="en-US" sz="2800" dirty="0"/>
                  <a:t>và </a:t>
                </a:r>
                <a:r>
                  <a:rPr lang="en-US" sz="2800" dirty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𝑥</m:t>
                        </m:r>
                      </m:e>
                      <m:sub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𝐹</m:t>
                        </m:r>
                      </m:sub>
                    </m:sSub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=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2</m:t>
                    </m:r>
                    <m:r>
                      <a:rPr lang="en-US" sz="2800" i="1" dirty="0">
                        <a:solidFill>
                          <a:srgbClr val="000000"/>
                        </a:solidFill>
                        <a:latin typeface="Cambria Math"/>
                        <a:sym typeface="Symbol"/>
                      </a:rPr>
                      <m:t>−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1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0000"/>
                            </a:solidFill>
                            <a:latin typeface="Cambria Math"/>
                            <a:sym typeface="Symbol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989A883-3657-4726-AF63-EA43D97FE78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415" y="4888171"/>
                <a:ext cx="4212692" cy="703013"/>
              </a:xfrm>
              <a:prstGeom prst="rect">
                <a:avLst/>
              </a:prstGeom>
              <a:blipFill>
                <a:blip r:embed="rId12"/>
                <a:stretch>
                  <a:fillRect r="-2026" b="-1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3F4E0F-5727-4814-8481-268880145EDB}"/>
                  </a:ext>
                </a:extLst>
              </p:cNvPr>
              <p:cNvSpPr/>
              <p:nvPr/>
            </p:nvSpPr>
            <p:spPr>
              <a:xfrm>
                <a:off x="219282" y="5448043"/>
                <a:ext cx="6346994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C3F4E0F-5727-4814-8481-268880145E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282" y="5448043"/>
                <a:ext cx="6346994" cy="9017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C5EC0C-1C16-471F-8A93-A07B8C6E869E}"/>
                  </a:ext>
                </a:extLst>
              </p:cNvPr>
              <p:cNvSpPr/>
              <p:nvPr/>
            </p:nvSpPr>
            <p:spPr>
              <a:xfrm>
                <a:off x="294086" y="6052853"/>
                <a:ext cx="6290119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C5EC0C-1C16-471F-8A93-A07B8C6E86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86" y="6052853"/>
                <a:ext cx="6290119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617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8736" y="3364656"/>
            <a:ext cx="11834900" cy="3454523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5" cy="553942"/>
              <a:chOff x="1275608" y="6239450"/>
              <a:chExt cx="4592533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47223" y="4571826"/>
                <a:ext cx="56994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6180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5"/>
                <a:ext cx="545197" cy="4660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-57003" y="-1666"/>
            <a:ext cx="12003425" cy="1177971"/>
            <a:chOff x="534989" y="1869705"/>
            <a:chExt cx="23404874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9" y="1869705"/>
              <a:ext cx="23340846" cy="2356356"/>
              <a:chOff x="534989" y="1647866"/>
              <a:chExt cx="23340846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9" y="1647866"/>
                <a:ext cx="3235834" cy="1176337"/>
                <a:chOff x="534989" y="1647866"/>
                <a:chExt cx="32358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9" y="1647866"/>
                  <a:ext cx="3235834" cy="868532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6014" y="1653398"/>
                  <a:ext cx="2194807" cy="944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7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81873" y="1305550"/>
            <a:ext cx="5477815" cy="1149212"/>
            <a:chOff x="1406138" y="6359829"/>
            <a:chExt cx="9056127" cy="154509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:r>
                    <a:rPr lang="en-US" sz="2400"/>
                    <a:t>   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vi-VN" sz="2800" dirty="0">
                          <a:ea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800" dirty="0">
                          <a:ea typeface="Calibri" panose="020F0502020204030204" pitchFamily="34" charset="0"/>
                        </a:rPr>
                        <m:t>	</m:t>
                      </m:r>
                    </m:oMath>
                  </a14:m>
                  <a:endParaRPr lang="en-US" sz="24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 l="-1346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155138" y="2568251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:r>
                    <a:rPr lang="en-US" sz="3200">
                      <a:ea typeface="Times New Roman" panose="02020603050405020304" pitchFamily="18" charset="0"/>
                    </a:rPr>
                    <a:t>   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∈∅</m:t>
                      </m:r>
                    </m:oMath>
                  </a14:m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892853" y="1272191"/>
            <a:ext cx="5159146" cy="1172775"/>
            <a:chOff x="2188090" y="6274829"/>
            <a:chExt cx="7282509" cy="12345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8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8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≤1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4"/>
                  <a:stretch>
                    <a:fillRect l="-2207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800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800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6945399" y="2536857"/>
            <a:ext cx="5106600" cy="735909"/>
            <a:chOff x="1597880" y="6359831"/>
            <a:chExt cx="4996510" cy="12345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0&lt;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&lt;1</m:t>
                      </m:r>
                    </m:oMath>
                  </a14:m>
                  <a:r>
                    <a:rPr lang="vi-VN" sz="3200" dirty="0">
                      <a:ea typeface="Times New Roman" panose="02020603050405020304" pitchFamily="18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 b="-10853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597880" y="6359831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155138" y="2553967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E45-2452-4C8B-BC1A-1B8C2109F447}"/>
              </a:ext>
            </a:extLst>
          </p:cNvPr>
          <p:cNvSpPr/>
          <p:nvPr/>
        </p:nvSpPr>
        <p:spPr>
          <a:xfrm>
            <a:off x="2544781" y="3364656"/>
            <a:ext cx="93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2800" i="1"/>
              <a:t> </a:t>
            </a:r>
            <a:endParaRPr lang="en-US" sz="28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B205C2-B78E-470F-AE28-7CA33FBE10C8}"/>
                  </a:ext>
                </a:extLst>
              </p:cNvPr>
              <p:cNvSpPr/>
              <p:nvPr/>
            </p:nvSpPr>
            <p:spPr>
              <a:xfrm>
                <a:off x="617280" y="115854"/>
                <a:ext cx="1159525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/>
                  <a:t>             Tìm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để</a:t>
                </a:r>
                <a:r>
                  <a:rPr lang="fr-FR" sz="2800" dirty="0"/>
                  <a:t> </a:t>
                </a:r>
                <a:r>
                  <a:rPr lang="fr-FR" sz="2800" dirty="0" err="1"/>
                  <a:t>đồ</a:t>
                </a:r>
                <a:r>
                  <a:rPr lang="fr-FR" sz="2800" dirty="0"/>
                  <a:t> </a:t>
                </a:r>
                <a:r>
                  <a:rPr lang="fr-FR" sz="2800" dirty="0" err="1"/>
                  <a:t>thị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của</a:t>
                </a:r>
                <a:r>
                  <a:rPr lang="fr-FR" sz="2800" dirty="0"/>
                  <a:t> </a:t>
                </a:r>
                <a:r>
                  <a:rPr lang="fr-FR" sz="2800" dirty="0" err="1"/>
                  <a:t>hàm</a:t>
                </a:r>
                <a:r>
                  <a:rPr lang="fr-FR" sz="2800" dirty="0"/>
                  <a:t> </a:t>
                </a:r>
                <a:r>
                  <a:rPr lang="fr-FR" sz="2800" dirty="0" err="1"/>
                  <a:t>số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fr-FR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+3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fr-FR" sz="2800" dirty="0"/>
                  <a:t> cắt đường </a:t>
                </a:r>
                <a:r>
                  <a:rPr lang="fr-FR" sz="2800" dirty="0" err="1"/>
                  <a:t>thẳng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  <m:r>
                      <a:rPr lang="en-US" sz="280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=−1</m:t>
                    </m:r>
                  </m:oMath>
                </a14:m>
                <a:r>
                  <a:rPr lang="fr-FR" sz="2800" dirty="0"/>
                  <a:t> tại </a:t>
                </a:r>
                <a:r>
                  <a:rPr lang="fr-FR" sz="2800" dirty="0" err="1"/>
                  <a:t>bốn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điểm</a:t>
                </a:r>
                <a:r>
                  <a:rPr lang="fr-FR" sz="2800" dirty="0"/>
                  <a:t> </a:t>
                </a:r>
                <a:r>
                  <a:rPr lang="fr-FR" sz="2800" dirty="0" err="1"/>
                  <a:t>phân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biệt</a:t>
                </a:r>
                <a:r>
                  <a:rPr lang="fr-FR" sz="2800" dirty="0"/>
                  <a:t> </a:t>
                </a:r>
                <a:r>
                  <a:rPr lang="fr-FR" sz="2800" dirty="0" err="1"/>
                  <a:t>có</a:t>
                </a:r>
                <a:r>
                  <a:rPr lang="fr-FR" sz="2800" dirty="0"/>
                  <a:t> </a:t>
                </a:r>
                <a:r>
                  <a:rPr lang="fr-FR" sz="2800" dirty="0" err="1"/>
                  <a:t>hoành</a:t>
                </a:r>
                <a:r>
                  <a:rPr lang="fr-FR" sz="2800" dirty="0"/>
                  <a:t> </a:t>
                </a:r>
                <a:r>
                  <a:rPr lang="fr-FR" sz="2800" dirty="0" err="1"/>
                  <a:t>độ</a:t>
                </a:r>
                <a:r>
                  <a:rPr lang="fr-FR" sz="2800" dirty="0"/>
                  <a:t> </a:t>
                </a:r>
                <a:r>
                  <a:rPr lang="fr-FR" sz="2800" dirty="0" err="1"/>
                  <a:t>nhỏ</a:t>
                </a:r>
                <a:r>
                  <a:rPr lang="fr-FR" sz="2800" dirty="0"/>
                  <a:t> </a:t>
                </a:r>
                <a:r>
                  <a:rPr lang="fr-FR" sz="2800" dirty="0" err="1"/>
                  <a:t>hơn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3200" dirty="0">
                    <a:ea typeface="Times New Roman" panose="02020603050405020304" pitchFamily="18" charset="0"/>
                  </a:rPr>
                  <a:t>.</a:t>
                </a:r>
                <a:br>
                  <a:rPr lang="en-US" sz="32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7B205C2-B78E-470F-AE28-7CA33FBE10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80" y="115854"/>
                <a:ext cx="11595254" cy="1446550"/>
              </a:xfrm>
              <a:prstGeom prst="rect">
                <a:avLst/>
              </a:prstGeom>
              <a:blipFill>
                <a:blip r:embed="rId6"/>
                <a:stretch>
                  <a:fillRect l="-1052" t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E3E22F-5D95-47D7-A7EF-7AB0B543634D}"/>
                  </a:ext>
                </a:extLst>
              </p:cNvPr>
              <p:cNvSpPr/>
              <p:nvPr/>
            </p:nvSpPr>
            <p:spPr>
              <a:xfrm>
                <a:off x="181439" y="4093451"/>
                <a:ext cx="483779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fr-FR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+2</m:t>
                        </m:r>
                      </m:e>
                    </m:d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+3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fr-FR" sz="2800" dirty="0"/>
                  <a:t> .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4E3E22F-5D95-47D7-A7EF-7AB0B54363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439" y="4093451"/>
                <a:ext cx="4837799" cy="523220"/>
              </a:xfrm>
              <a:prstGeom prst="rect">
                <a:avLst/>
              </a:prstGeom>
              <a:blipFill>
                <a:blip r:embed="rId7"/>
                <a:stretch>
                  <a:fillRect t="-10465" r="-1639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2C2A3-53F5-44F7-BF67-DB317234FACE}"/>
                  </a:ext>
                </a:extLst>
              </p:cNvPr>
              <p:cNvSpPr/>
              <p:nvPr/>
            </p:nvSpPr>
            <p:spPr>
              <a:xfrm>
                <a:off x="317889" y="4591544"/>
                <a:ext cx="1149855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Đặt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𝑢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≥0)</m:t>
                    </m:r>
                  </m:oMath>
                </a14:m>
                <a:r>
                  <a:rPr lang="fr-FR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𝑢</m:t>
                    </m:r>
                    <m:r>
                      <a:rPr lang="en-US" sz="2800" i="1">
                        <a:latin typeface="Cambria Math"/>
                      </a:rPr>
                      <m:t>+3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+1=0 (1)</m:t>
                    </m:r>
                  </m:oMath>
                </a14:m>
                <a:r>
                  <a:rPr lang="fr-FR" sz="2800" dirty="0"/>
                  <a:t> .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262C2A3-53F5-44F7-BF67-DB317234FA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9" y="4591544"/>
                <a:ext cx="11498553" cy="523220"/>
              </a:xfrm>
              <a:prstGeom prst="rect">
                <a:avLst/>
              </a:prstGeom>
              <a:blipFill>
                <a:blip r:embed="rId8"/>
                <a:stretch>
                  <a:fillRect l="-1060" t="-10465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00CBCD-0780-4331-B2C1-7E2234C006B6}"/>
                  </a:ext>
                </a:extLst>
              </p:cNvPr>
              <p:cNvSpPr/>
              <p:nvPr/>
            </p:nvSpPr>
            <p:spPr>
              <a:xfrm>
                <a:off x="339841" y="5102418"/>
                <a:ext cx="1153426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có</a:t>
                </a:r>
                <a:r>
                  <a:rPr lang="fr-FR" sz="2800" dirty="0"/>
                  <a:t> </a:t>
                </a:r>
                <a:r>
                  <a:rPr lang="fr-FR" sz="2800" dirty="0" err="1"/>
                  <a:t>hai</a:t>
                </a:r>
                <a:r>
                  <a:rPr lang="fr-FR" sz="2800" dirty="0"/>
                  <a:t> </a:t>
                </a:r>
                <a:r>
                  <a:rPr lang="fr-FR" sz="2800" dirty="0" err="1"/>
                  <a:t>nghiệm</a:t>
                </a:r>
                <a:r>
                  <a:rPr lang="fr-FR" sz="2800" dirty="0"/>
                  <a:t> 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=1;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=3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r>
                  <a:rPr lang="fr-FR" sz="2800" dirty="0"/>
                  <a:t> ĐK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𝑑</m:t>
                    </m:r>
                  </m:oMath>
                </a14:m>
                <a:r>
                  <a:rPr lang="fr-FR" sz="2800" dirty="0"/>
                  <a:t> cắt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𝐶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tại</a:t>
                </a:r>
                <a:r>
                  <a:rPr lang="fr-FR" sz="2800" dirty="0"/>
                  <a:t> </a:t>
                </a:r>
                <a:r>
                  <a:rPr lang="fr-FR" sz="2800" dirty="0" err="1"/>
                  <a:t>bốn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điểm</a:t>
                </a:r>
                <a:r>
                  <a:rPr lang="fr-FR" sz="2800" dirty="0"/>
                  <a:t> </a:t>
                </a:r>
                <a:r>
                  <a:rPr lang="fr-FR" sz="2800" dirty="0" err="1"/>
                  <a:t>phân</a:t>
                </a:r>
                <a:r>
                  <a:rPr lang="fr-FR" sz="2800" dirty="0"/>
                  <a:t> </a:t>
                </a:r>
                <a:r>
                  <a:rPr lang="fr-FR" sz="2800" dirty="0" err="1"/>
                  <a:t>biệt</a:t>
                </a:r>
                <a:r>
                  <a:rPr lang="fr-FR" sz="2800" dirty="0"/>
                  <a:t> </a:t>
                </a:r>
                <a:r>
                  <a:rPr lang="fr-FR" sz="2800" dirty="0" err="1"/>
                  <a:t>có</a:t>
                </a:r>
                <a:r>
                  <a:rPr lang="fr-FR" sz="2800" dirty="0"/>
                  <a:t> </a:t>
                </a:r>
                <a:r>
                  <a:rPr lang="fr-FR" sz="2800" dirty="0" err="1"/>
                  <a:t>hoành</a:t>
                </a:r>
                <a:r>
                  <a:rPr lang="fr-FR" sz="2800" dirty="0"/>
                  <a:t> </a:t>
                </a:r>
                <a:r>
                  <a:rPr lang="fr-FR" sz="2800" dirty="0" err="1"/>
                  <a:t>độ</a:t>
                </a:r>
                <a:r>
                  <a:rPr lang="fr-FR" sz="2800" dirty="0"/>
                  <a:t> </a:t>
                </a:r>
                <a:r>
                  <a:rPr lang="fr-FR" sz="2800" dirty="0" err="1"/>
                  <a:t>nhỏ</a:t>
                </a:r>
                <a:r>
                  <a:rPr lang="fr-FR" sz="2800" dirty="0"/>
                  <a:t> </a:t>
                </a:r>
                <a:r>
                  <a:rPr lang="fr-FR" sz="2800" dirty="0" err="1"/>
                  <a:t>hơn</a:t>
                </a:r>
                <a:r>
                  <a:rPr lang="fr-FR" sz="2800" dirty="0"/>
                  <a:t> 2 là </a:t>
                </a:r>
                <a14:m>
                  <m:oMath xmlns:m="http://schemas.openxmlformats.org/officeDocument/2006/math">
                    <m:r>
                      <a:rPr lang="fr-FR" sz="2800" i="1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fr-FR" sz="2800" dirty="0"/>
                  <a:t> </a:t>
                </a:r>
                <a:r>
                  <a:rPr lang="fr-FR" sz="2800" dirty="0" err="1"/>
                  <a:t>có</a:t>
                </a:r>
                <a:r>
                  <a:rPr lang="fr-FR" sz="2800" dirty="0"/>
                  <a:t> </a:t>
                </a:r>
                <a:r>
                  <a:rPr lang="fr-FR" sz="2800" dirty="0" err="1"/>
                  <a:t>nghiệm</a:t>
                </a:r>
                <a:r>
                  <a:rPr lang="fr-FR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0&lt;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  <a:ea typeface="Cambria Math"/>
                      </a:rPr>
                      <m:t>≠1&lt;4</m:t>
                    </m:r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00CBCD-0780-4331-B2C1-7E2234C006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41" y="5102418"/>
                <a:ext cx="11534269" cy="954107"/>
              </a:xfrm>
              <a:prstGeom prst="rect">
                <a:avLst/>
              </a:prstGeom>
              <a:blipFill>
                <a:blip r:embed="rId9"/>
                <a:stretch>
                  <a:fillRect l="-1110" t="-5732" b="-1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C2EC35B-35F6-44E8-9428-715CEA4346A0}"/>
                  </a:ext>
                </a:extLst>
              </p:cNvPr>
              <p:cNvSpPr/>
              <p:nvPr/>
            </p:nvSpPr>
            <p:spPr>
              <a:xfrm>
                <a:off x="9035967" y="5483141"/>
                <a:ext cx="2544414" cy="1271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/>
                                </a:rPr>
                                <m:t>&lt;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400"/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C2EC35B-35F6-44E8-9428-715CEA4346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967" y="5483141"/>
                <a:ext cx="2544414" cy="127143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235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835" y="2636614"/>
            <a:ext cx="11964512" cy="4106322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252066"/>
            <a:ext cx="11964512" cy="1118104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505200" cy="2473117"/>
              <a:chOff x="534987" y="1647862"/>
              <a:chExt cx="3505200" cy="2473117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2473117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428479" y="1653394"/>
                <a:ext cx="2489878" cy="19999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8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1415214"/>
            <a:ext cx="12101459" cy="612270"/>
            <a:chOff x="247181" y="1501340"/>
            <a:chExt cx="11838141" cy="943280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43280"/>
              <a:chOff x="5537206" y="1557991"/>
              <a:chExt cx="3079904" cy="876912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61912"/>
                <a:ext cx="454451" cy="649547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597369"/>
                    <a:ext cx="2280848" cy="83753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r>
                      <a:rPr lang="en-US" i="0" dirty="0"/>
                      <a:t>Vô số</a:t>
                    </a:r>
                    <a14:m>
                      <m:oMath xmlns:m="http://schemas.openxmlformats.org/officeDocument/2006/math">
                        <m:r>
                          <a:rPr lang="en-US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a14:m>
                    <a:endParaRPr lang="en-US" i="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597369"/>
                    <a:ext cx="2280848" cy="83753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510"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27805"/>
                <a:ext cx="464414" cy="68365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61912"/>
                <a:ext cx="448474" cy="649548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61910"/>
                <a:ext cx="452937" cy="649550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8921942" y="1431704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D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63157" y="141994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>
                <a:ea typeface="Times New Roman" panose="02020603050405020304" pitchFamily="18" charset="0"/>
              </a:rPr>
              <a:t>4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57921" y="141994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21" y="1419944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34123" y="141994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3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/>
              <p:nvPr/>
            </p:nvSpPr>
            <p:spPr>
              <a:xfrm>
                <a:off x="365661" y="307198"/>
                <a:ext cx="11741040" cy="144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/>
                  <a:t>                     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hình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. </a:t>
                </a:r>
                <a:r>
                  <a:rPr lang="nl-NL" sz="2800" dirty="0"/>
                  <a:t>Số giá trị nguyên dương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+5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+1=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85FC7E1-7525-4811-8588-3F37CAD1D8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661" y="307198"/>
                <a:ext cx="11741040" cy="1440459"/>
              </a:xfrm>
              <a:prstGeom prst="rect">
                <a:avLst/>
              </a:prstGeom>
              <a:blipFill>
                <a:blip r:embed="rId7"/>
                <a:stretch>
                  <a:fillRect l="-1090" t="-37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0978D9-7226-4B3B-8F33-15384863F1CE}"/>
                  </a:ext>
                </a:extLst>
              </p:cNvPr>
              <p:cNvSpPr/>
              <p:nvPr/>
            </p:nvSpPr>
            <p:spPr>
              <a:xfrm>
                <a:off x="204835" y="3345874"/>
                <a:ext cx="635520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+5=(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−2)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+1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≥1.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0978D9-7226-4B3B-8F33-15384863F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35" y="3345874"/>
                <a:ext cx="6355201" cy="523220"/>
              </a:xfrm>
              <a:prstGeom prst="rect">
                <a:avLst/>
              </a:prstGeom>
              <a:blipFill>
                <a:blip r:embed="rId8"/>
                <a:stretch>
                  <a:fillRect l="-2015"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07951D-5723-470A-98D8-8F4B7FBAECAF}"/>
                  </a:ext>
                </a:extLst>
              </p:cNvPr>
              <p:cNvSpPr/>
              <p:nvPr/>
            </p:nvSpPr>
            <p:spPr>
              <a:xfrm>
                <a:off x="248989" y="3866880"/>
                <a:ext cx="11857712" cy="10095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+5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+1=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(1)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trở</a:t>
                </a:r>
                <a:r>
                  <a:rPr lang="en-US" sz="2800" dirty="0"/>
                  <a:t> </a:t>
                </a:r>
                <a:r>
                  <a:rPr lang="en-US" sz="2800" err="1"/>
                  <a:t>thành</a:t>
                </a:r>
                <a:r>
                  <a:rPr lang="en-US" sz="2800"/>
                  <a:t> </a:t>
                </a:r>
              </a:p>
              <a:p>
                <a:r>
                  <a:rPr lang="en-US" sz="2800"/>
                  <a:t>phương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−1 (2)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807951D-5723-470A-98D8-8F4B7FBAEC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9" y="3866880"/>
                <a:ext cx="11857712" cy="1009572"/>
              </a:xfrm>
              <a:prstGeom prst="rect">
                <a:avLst/>
              </a:prstGeom>
              <a:blipFill>
                <a:blip r:embed="rId9"/>
                <a:stretch>
                  <a:fillRect l="-1080" t="-2410" b="-162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D6E309-B75C-472C-A180-1D8031507459}"/>
                  </a:ext>
                </a:extLst>
              </p:cNvPr>
              <p:cNvSpPr/>
              <p:nvPr/>
            </p:nvSpPr>
            <p:spPr>
              <a:xfrm>
                <a:off x="266983" y="4970859"/>
                <a:ext cx="604685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Điều </a:t>
                </a:r>
                <a:r>
                  <a:rPr lang="en-US" sz="2800" dirty="0" err="1"/>
                  <a:t>kiện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có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≥1⇔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−1≤2⇔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≤3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AD6E309-B75C-472C-A180-1D8031507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983" y="4970859"/>
                <a:ext cx="6046858" cy="954107"/>
              </a:xfrm>
              <a:prstGeom prst="rect">
                <a:avLst/>
              </a:prstGeom>
              <a:blipFill>
                <a:blip r:embed="rId10"/>
                <a:stretch>
                  <a:fillRect l="-2117" t="-5732" r="-101" b="-171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97BB20-EFAF-4AD2-9BE5-EE6E2E71687B}"/>
                  </a:ext>
                </a:extLst>
              </p:cNvPr>
              <p:cNvSpPr/>
              <p:nvPr/>
            </p:nvSpPr>
            <p:spPr>
              <a:xfrm>
                <a:off x="323817" y="6103268"/>
                <a:ext cx="693536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Vậy các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d</a:t>
                </a:r>
                <a:r>
                  <a:rPr lang="vi-VN" sz="2800" dirty="0"/>
                  <a:t>ư</a:t>
                </a:r>
                <a:r>
                  <a:rPr lang="en-US" sz="2800" dirty="0" err="1"/>
                  <a:t>ơng</a:t>
                </a:r>
                <a:r>
                  <a:rPr lang="en-US" sz="2800" dirty="0"/>
                  <a:t>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1;2;3.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B397BB20-EFAF-4AD2-9BE5-EE6E2E7168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17" y="6103268"/>
                <a:ext cx="6935360" cy="523220"/>
              </a:xfrm>
              <a:prstGeom prst="rect">
                <a:avLst/>
              </a:prstGeom>
              <a:blipFill>
                <a:blip r:embed="rId11"/>
                <a:stretch>
                  <a:fillRect l="-1757" t="-13953" r="-131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3803730C-42B9-4B63-A216-002A92D5F1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9077" y="3096513"/>
            <a:ext cx="3198511" cy="306430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7945C6F5-D2F7-4C98-BA36-8CF014F40154}"/>
              </a:ext>
            </a:extLst>
          </p:cNvPr>
          <p:cNvGrpSpPr/>
          <p:nvPr/>
        </p:nvGrpSpPr>
        <p:grpSpPr>
          <a:xfrm>
            <a:off x="7168749" y="4614687"/>
            <a:ext cx="4389120" cy="461667"/>
            <a:chOff x="7808686" y="3193142"/>
            <a:chExt cx="4389120" cy="461667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E69FF5E0-E99E-4F78-826F-27C122D702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8686" y="3193142"/>
              <a:ext cx="438912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0638940A-5882-46CC-AEF6-114879693072}"/>
                    </a:ext>
                  </a:extLst>
                </p:cNvPr>
                <p:cNvSpPr txBox="1"/>
                <p:nvPr/>
              </p:nvSpPr>
              <p:spPr>
                <a:xfrm>
                  <a:off x="10652720" y="3193144"/>
                  <a:ext cx="1183850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b="1" dirty="0">
                      <a:solidFill>
                        <a:srgbClr val="0000CC"/>
                      </a:solidFill>
                    </a:rPr>
                    <a:t>m-1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D21FA692-EF6A-4369-B4E8-90897C21E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52720" y="3193144"/>
                  <a:ext cx="1183850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1538" t="-10667" r="-6667" b="-3066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2143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88237" y="3187194"/>
            <a:ext cx="11834900" cy="3646457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5" cy="553942"/>
              <a:chOff x="1275608" y="6239450"/>
              <a:chExt cx="4592533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547223" y="4571826"/>
                <a:ext cx="56994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56180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0" y="6378165"/>
                <a:ext cx="545197" cy="4660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82690" y="113940"/>
            <a:ext cx="12003426" cy="1458947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311129"/>
                <a:chOff x="534987" y="1647866"/>
                <a:chExt cx="3505200" cy="1311129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1311129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6014" y="1653398"/>
                  <a:ext cx="2194807" cy="944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9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266455" y="1649998"/>
            <a:ext cx="5477815" cy="772447"/>
            <a:chOff x="1406138" y="6359829"/>
            <a:chExt cx="9056127" cy="1545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 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𝑚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ℝ</m:t>
                        </m:r>
                        <m:r>
                          <m:rPr>
                            <m:nor/>
                          </m:rPr>
                          <a:rPr lang="fr-FR" sz="2800" dirty="0">
                            <a:ea typeface="Calibri" panose="020F0502020204030204" pitchFamily="34" charset="0"/>
                          </a:rPr>
                          <m:t>.</m:t>
                        </m:r>
                        <m:r>
                          <m:rPr>
                            <m:nor/>
                          </m:rPr>
                          <a:rPr lang="en-US" sz="2800" dirty="0">
                            <a:ea typeface="Calibri" panose="020F0502020204030204" pitchFamily="34" charset="0"/>
                          </a:rPr>
                          <m:t>	</m:t>
                        </m:r>
                      </m:oMath>
                    </m:oMathPara>
                  </a14:m>
                  <a:endParaRPr lang="en-US" sz="28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1" y="6359829"/>
                  <a:ext cx="8148574" cy="154509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06138" y="6429014"/>
              <a:ext cx="1088672" cy="128411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157441" y="2478853"/>
            <a:ext cx="5586829" cy="735909"/>
            <a:chOff x="1387597" y="6359831"/>
            <a:chExt cx="7863503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  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&gt;−0,5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6937407" cy="1234537"/>
                </a:xfrm>
                <a:prstGeom prst="rect">
                  <a:avLst/>
                </a:prstGeom>
                <a:blipFill>
                  <a:blip r:embed="rId4"/>
                  <a:stretch>
                    <a:fillRect b="-13178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387597" y="6359831"/>
              <a:ext cx="1088672" cy="118949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6937859" y="1636008"/>
            <a:ext cx="5159146" cy="779748"/>
            <a:chOff x="2188090" y="6274829"/>
            <a:chExt cx="728250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b="1">
                      <a:solidFill>
                        <a:srgbClr val="0000FF"/>
                      </a:solidFill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ℝ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\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−2</m:t>
                          </m:r>
                        </m:e>
                      </m:d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880" y="6274829"/>
                  <a:ext cx="6166719" cy="1234537"/>
                </a:xfrm>
                <a:prstGeom prst="rect">
                  <a:avLst/>
                </a:prstGeom>
                <a:blipFill>
                  <a:blip r:embed="rId5"/>
                  <a:stretch>
                    <a:fillRect l="-2897" b="-9559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2188090" y="6326030"/>
              <a:ext cx="1088673" cy="111191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7046017" y="2478853"/>
            <a:ext cx="5050988" cy="735909"/>
            <a:chOff x="1662948" y="6865705"/>
            <a:chExt cx="4942097" cy="123453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24348" y="6865705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200" i="1">
                      <a:latin typeface="Cambria Math" panose="02040503050406030204" pitchFamily="18" charset="0"/>
                      <a:ea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𝑚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&lt;−0,5</m:t>
                      </m:r>
                    </m:oMath>
                  </a14:m>
                  <a:r>
                    <a:rPr lang="fr-FR" sz="3200" dirty="0">
                      <a:ea typeface="Calibri" panose="020F0502020204030204" pitchFamily="34" charset="0"/>
                    </a:rPr>
                    <a:t>.</a:t>
                  </a:r>
                  <a:endParaRPr lang="en-US" sz="3200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348" y="6865705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 l="-3034" b="-13281"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662948" y="6897844"/>
              <a:ext cx="726468" cy="1157357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3200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3200" dirty="0">
                <a:latin typeface="+mj-lt"/>
              </a:endParaRPr>
            </a:p>
          </p:txBody>
        </p:sp>
      </p:grpSp>
      <p:sp>
        <p:nvSpPr>
          <p:cNvPr id="42" name="Oval 41">
            <a:extLst>
              <a:ext uri="{FF2B5EF4-FFF2-40B4-BE49-F238E27FC236}">
                <a16:creationId xmlns:a16="http://schemas.microsoft.com/office/drawing/2014/main" id="{3EFC9830-18A5-41A4-9749-2752F3003C3B}"/>
              </a:ext>
            </a:extLst>
          </p:cNvPr>
          <p:cNvSpPr/>
          <p:nvPr/>
        </p:nvSpPr>
        <p:spPr>
          <a:xfrm>
            <a:off x="185294" y="1622429"/>
            <a:ext cx="773475" cy="719329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C84E45-2452-4C8B-BC1A-1B8C2109F447}"/>
              </a:ext>
            </a:extLst>
          </p:cNvPr>
          <p:cNvSpPr/>
          <p:nvPr/>
        </p:nvSpPr>
        <p:spPr>
          <a:xfrm>
            <a:off x="2266957" y="3597358"/>
            <a:ext cx="9330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440180" algn="l"/>
              </a:tabLst>
            </a:pPr>
            <a:r>
              <a:rPr lang="en-US" sz="2800" i="1"/>
              <a:t> </a:t>
            </a:r>
            <a:endParaRPr lang="en-US" sz="2800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B5A0B1-96D9-4D8D-B4A4-4D18080C0EC2}"/>
                  </a:ext>
                </a:extLst>
              </p:cNvPr>
              <p:cNvSpPr/>
              <p:nvPr/>
            </p:nvSpPr>
            <p:spPr>
              <a:xfrm>
                <a:off x="1956673" y="150226"/>
                <a:ext cx="9951103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hình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dưới</a:t>
                </a:r>
                <a:r>
                  <a:rPr lang="en-US" sz="2800" dirty="0"/>
                  <a:t>. Tìm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(1)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phân </a:t>
                </a:r>
                <a:r>
                  <a:rPr lang="en-US" sz="2800" dirty="0" err="1"/>
                  <a:t>biệt</a:t>
                </a:r>
                <a:r>
                  <a:rPr lang="en-US" sz="2800" dirty="0"/>
                  <a:t>. </a:t>
                </a:r>
                <a:endParaRPr lang="vi-VN" sz="280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B5A0B1-96D9-4D8D-B4A4-4D18080C0E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6673" y="150226"/>
                <a:ext cx="9951103" cy="1384995"/>
              </a:xfrm>
              <a:prstGeom prst="rect">
                <a:avLst/>
              </a:prstGeom>
              <a:blipFill>
                <a:blip r:embed="rId7"/>
                <a:stretch>
                  <a:fillRect l="-1287" t="-4405" r="-368" b="-118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B63EA00F-D25D-4A1C-825A-B75D2F63B8EE}"/>
              </a:ext>
            </a:extLst>
          </p:cNvPr>
          <p:cNvGrpSpPr/>
          <p:nvPr/>
        </p:nvGrpSpPr>
        <p:grpSpPr>
          <a:xfrm>
            <a:off x="106942" y="3214762"/>
            <a:ext cx="11834900" cy="3646457"/>
            <a:chOff x="184495" y="3636277"/>
            <a:chExt cx="11834900" cy="1989385"/>
          </a:xfrm>
        </p:grpSpPr>
        <p:sp>
          <p:nvSpPr>
            <p:cNvPr id="47" name="Rounded Rectangle 4">
              <a:extLst>
                <a:ext uri="{FF2B5EF4-FFF2-40B4-BE49-F238E27FC236}">
                  <a16:creationId xmlns:a16="http://schemas.microsoft.com/office/drawing/2014/main" id="{F3633647-36C6-4F6B-A8B5-978627A23496}"/>
                </a:ext>
              </a:extLst>
            </p:cNvPr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8081DEDA-0CF5-4C3E-BACF-56EEE44356D9}"/>
                </a:ext>
              </a:extLst>
            </p:cNvPr>
            <p:cNvGrpSpPr/>
            <p:nvPr/>
          </p:nvGrpSpPr>
          <p:grpSpPr>
            <a:xfrm>
              <a:off x="203200" y="3636277"/>
              <a:ext cx="2342695" cy="553942"/>
              <a:chOff x="1275608" y="6239450"/>
              <a:chExt cx="4592533" cy="1006485"/>
            </a:xfrm>
          </p:grpSpPr>
          <p:sp>
            <p:nvSpPr>
              <p:cNvPr id="49" name="Freeform 20">
                <a:extLst>
                  <a:ext uri="{FF2B5EF4-FFF2-40B4-BE49-F238E27FC236}">
                    <a16:creationId xmlns:a16="http://schemas.microsoft.com/office/drawing/2014/main" id="{85A09BD9-D14C-40D6-B3DF-B5109D57329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547223" y="4571826"/>
                <a:ext cx="569948" cy="4071889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77A6EE6-FB91-48EC-A284-7CDC80383760}"/>
                  </a:ext>
                </a:extLst>
              </p:cNvPr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0" name="Round Diagonal Corner Rectangle 8">
                <a:extLst>
                  <a:ext uri="{FF2B5EF4-FFF2-40B4-BE49-F238E27FC236}">
                    <a16:creationId xmlns:a16="http://schemas.microsoft.com/office/drawing/2014/main" id="{212F5DFE-3ADC-4B95-BE24-5F239DDF01B7}"/>
                  </a:ext>
                </a:extLst>
              </p:cNvPr>
              <p:cNvSpPr/>
              <p:nvPr/>
            </p:nvSpPr>
            <p:spPr>
              <a:xfrm flipV="1">
                <a:off x="1275608" y="6330946"/>
                <a:ext cx="852450" cy="56180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61" name="Freeform 9">
                <a:extLst>
                  <a:ext uri="{FF2B5EF4-FFF2-40B4-BE49-F238E27FC236}">
                    <a16:creationId xmlns:a16="http://schemas.microsoft.com/office/drawing/2014/main" id="{47E38758-93D3-45B6-80FB-C9185FA997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03700" y="6378165"/>
                <a:ext cx="545197" cy="4660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918F22-16B5-4749-9E8A-8CF95C4F485D}"/>
                  </a:ext>
                </a:extLst>
              </p:cNvPr>
              <p:cNvSpPr/>
              <p:nvPr/>
            </p:nvSpPr>
            <p:spPr>
              <a:xfrm>
                <a:off x="129900" y="3873814"/>
                <a:ext cx="412068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1.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F918F22-16B5-4749-9E8A-8CF95C4F48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900" y="3873814"/>
                <a:ext cx="4120680" cy="523220"/>
              </a:xfrm>
              <a:prstGeom prst="rect">
                <a:avLst/>
              </a:prstGeom>
              <a:blipFill>
                <a:blip r:embed="rId8"/>
                <a:stretch>
                  <a:fillRect l="-2959" t="-10465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C32E91-0A11-4110-90FF-7E7358004499}"/>
                  </a:ext>
                </a:extLst>
              </p:cNvPr>
              <p:cNvSpPr/>
              <p:nvPr/>
            </p:nvSpPr>
            <p:spPr>
              <a:xfrm>
                <a:off x="168516" y="4248774"/>
                <a:ext cx="518193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+1≥0</m:t>
                    </m:r>
                  </m:oMath>
                </a14:m>
                <a:r>
                  <a:rPr lang="en-US" sz="2800" dirty="0"/>
                  <a:t> và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=±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C32E91-0A11-4110-90FF-7E73580044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516" y="4248774"/>
                <a:ext cx="5181931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14F9F3-FD0B-4C06-9DC5-775A7759FE00}"/>
                  </a:ext>
                </a:extLst>
              </p:cNvPr>
              <p:cNvSpPr/>
              <p:nvPr/>
            </p:nvSpPr>
            <p:spPr>
              <a:xfrm>
                <a:off x="277698" y="4691093"/>
                <a:ext cx="65208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Phương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trở</a:t>
                </a:r>
                <a:r>
                  <a:rPr lang="en-US" sz="2800" dirty="0"/>
                  <a:t> thành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(2)</m:t>
                    </m:r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6D14F9F3-FD0B-4C06-9DC5-775A7759FE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98" y="4691093"/>
                <a:ext cx="6520824" cy="523220"/>
              </a:xfrm>
              <a:prstGeom prst="rect">
                <a:avLst/>
              </a:prstGeom>
              <a:blipFill>
                <a:blip r:embed="rId10"/>
                <a:stretch>
                  <a:fillRect l="-1964" t="-11765" r="-1029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6606B0-87AE-4CDF-83A2-0E8961A88A5A}"/>
                  </a:ext>
                </a:extLst>
              </p:cNvPr>
              <p:cNvSpPr/>
              <p:nvPr/>
            </p:nvSpPr>
            <p:spPr>
              <a:xfrm>
                <a:off x="283843" y="5168505"/>
                <a:ext cx="5355697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ĐK để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sáu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là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phân biệt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&gt;−1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C6606B0-87AE-4CDF-83A2-0E8961A88A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43" y="5168505"/>
                <a:ext cx="5355697" cy="954107"/>
              </a:xfrm>
              <a:prstGeom prst="rect">
                <a:avLst/>
              </a:prstGeom>
              <a:blipFill>
                <a:blip r:embed="rId11"/>
                <a:stretch>
                  <a:fillRect l="-2392" t="-6410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72DD3EC-8A85-4581-91D2-952F1F7AACB4}"/>
                  </a:ext>
                </a:extLst>
              </p:cNvPr>
              <p:cNvSpPr/>
              <p:nvPr/>
            </p:nvSpPr>
            <p:spPr>
              <a:xfrm>
                <a:off x="333694" y="6078929"/>
                <a:ext cx="27399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⇔−2&lt;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72DD3EC-8A85-4581-91D2-952F1F7AAC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94" y="6078929"/>
                <a:ext cx="2739917" cy="523220"/>
              </a:xfrm>
              <a:prstGeom prst="rect">
                <a:avLst/>
              </a:prstGeom>
              <a:blipFill>
                <a:blip r:embed="rId12"/>
                <a:stretch>
                  <a:fillRect t="-10465" r="-3563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97DBAD-8D2F-401F-9508-893BAE02A27A}"/>
                  </a:ext>
                </a:extLst>
              </p:cNvPr>
              <p:cNvSpPr/>
              <p:nvPr/>
            </p:nvSpPr>
            <p:spPr>
              <a:xfrm>
                <a:off x="4046384" y="6123525"/>
                <a:ext cx="25020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Đáp số: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1;2;3.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C97DBAD-8D2F-401F-9508-893BAE02A2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6384" y="6123525"/>
                <a:ext cx="2502032" cy="523220"/>
              </a:xfrm>
              <a:prstGeom prst="rect">
                <a:avLst/>
              </a:prstGeom>
              <a:blipFill>
                <a:blip r:embed="rId13"/>
                <a:stretch>
                  <a:fillRect l="-5122" t="-11765" r="-3902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E03A498F-95DF-470A-A272-A83D59CFDAF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6606" y="3749492"/>
            <a:ext cx="3352406" cy="2979482"/>
          </a:xfrm>
          <a:prstGeom prst="rect">
            <a:avLst/>
          </a:prstGeom>
        </p:spPr>
      </p:pic>
      <p:grpSp>
        <p:nvGrpSpPr>
          <p:cNvPr id="63" name="Group 62">
            <a:extLst>
              <a:ext uri="{FF2B5EF4-FFF2-40B4-BE49-F238E27FC236}">
                <a16:creationId xmlns:a16="http://schemas.microsoft.com/office/drawing/2014/main" id="{FC88A67B-50BA-4D60-BE38-3B07CD6AF1A3}"/>
              </a:ext>
            </a:extLst>
          </p:cNvPr>
          <p:cNvGrpSpPr/>
          <p:nvPr/>
        </p:nvGrpSpPr>
        <p:grpSpPr>
          <a:xfrm>
            <a:off x="7430353" y="4294848"/>
            <a:ext cx="4389120" cy="387593"/>
            <a:chOff x="7808686" y="2819657"/>
            <a:chExt cx="4389120" cy="461665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2C6FDDD-BE51-4A82-B50C-76F76A12D6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08686" y="3193142"/>
              <a:ext cx="4389120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0B545F02-92C9-479A-B0E1-3F4588916135}"/>
                    </a:ext>
                  </a:extLst>
                </p:cNvPr>
                <p:cNvSpPr txBox="1"/>
                <p:nvPr/>
              </p:nvSpPr>
              <p:spPr>
                <a:xfrm>
                  <a:off x="9841351" y="2819657"/>
                  <a:ext cx="9337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2400" b="1" dirty="0">
                      <a:solidFill>
                        <a:srgbClr val="0000CC"/>
                      </a:solidFill>
                    </a:rPr>
                    <a:t>m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9A4814B5-6DCC-4A97-82E7-459A30EA62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41351" y="2819657"/>
                  <a:ext cx="933782" cy="461665"/>
                </a:xfrm>
                <a:prstGeom prst="rect">
                  <a:avLst/>
                </a:prstGeom>
                <a:blipFill>
                  <a:blip r:embed="rId15"/>
                  <a:stretch>
                    <a:fillRect l="-1961" t="-10526" r="-9804" b="-2894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37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36947" y="2762300"/>
            <a:ext cx="11964512" cy="3919802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98496"/>
            <a:ext cx="11964512" cy="1703088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318553"/>
              <a:chOff x="534987" y="1647862"/>
              <a:chExt cx="3622602" cy="1318553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5"/>
                <a:ext cx="2968341" cy="1313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10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0" y="1909441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2.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-173" y="2113136"/>
            <a:ext cx="558264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A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63157" y="2065834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>
                <a:ea typeface="Times New Roman" panose="02020603050405020304" pitchFamily="18" charset="0"/>
              </a:rPr>
              <a:t>3</a:t>
            </a:r>
            <a:r>
              <a:rPr lang="vi-VN" i="0">
                <a:ea typeface="Times New Roman" panose="02020603050405020304" pitchFamily="18" charset="0"/>
              </a:rPr>
              <a:t>.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57921" y="2027736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921" y="2027736"/>
                <a:ext cx="23395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34123" y="2027736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1.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9C84BD-CDE7-47E8-BEFC-CE0F3CFD1358}"/>
                  </a:ext>
                </a:extLst>
              </p:cNvPr>
              <p:cNvSpPr/>
              <p:nvPr/>
            </p:nvSpPr>
            <p:spPr>
              <a:xfrm>
                <a:off x="1962569" y="159282"/>
                <a:ext cx="9961950" cy="2029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hình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mấy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trình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𝑐𝑜𝑠𝑥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)</m:t>
                            </m:r>
                          </m:e>
                        </m:rad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∈[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/>
                  <a:t>. 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B9C84BD-CDE7-47E8-BEFC-CE0F3CFD13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569" y="159282"/>
                <a:ext cx="9961950" cy="2029851"/>
              </a:xfrm>
              <a:prstGeom prst="rect">
                <a:avLst/>
              </a:prstGeom>
              <a:blipFill>
                <a:blip r:embed="rId5"/>
                <a:stretch>
                  <a:fillRect l="-1285" t="-27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21FF51-150C-4BA0-B2BD-2E20262472B8}"/>
                  </a:ext>
                </a:extLst>
              </p:cNvPr>
              <p:cNvSpPr/>
              <p:nvPr/>
            </p:nvSpPr>
            <p:spPr>
              <a:xfrm>
                <a:off x="191212" y="3357516"/>
                <a:ext cx="8117159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−1;0</m:t>
                            </m:r>
                          </m:e>
                        </m: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0;2</m:t>
                            </m:r>
                          </m:e>
                        </m:d>
                      </m:e>
                    </m:d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021FF51-150C-4BA0-B2BD-2E20262472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212" y="3357516"/>
                <a:ext cx="8117159" cy="737189"/>
              </a:xfrm>
              <a:prstGeom prst="rect">
                <a:avLst/>
              </a:prstGeom>
              <a:blipFill>
                <a:blip r:embed="rId6"/>
                <a:stretch>
                  <a:fillRect l="-1502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AA4930-FF85-4718-A725-42E42DFF67FF}"/>
                  </a:ext>
                </a:extLst>
              </p:cNvPr>
              <p:cNvSpPr/>
              <p:nvPr/>
            </p:nvSpPr>
            <p:spPr>
              <a:xfrm>
                <a:off x="293758" y="4065345"/>
                <a:ext cx="6911957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ra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0;2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AAA4930-FF85-4718-A725-42E42DFF67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58" y="4065345"/>
                <a:ext cx="6911957" cy="6141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CD38D5-2A8A-4BA6-94EB-B63BDCC9BAF5}"/>
                  </a:ext>
                </a:extLst>
              </p:cNvPr>
              <p:cNvSpPr/>
              <p:nvPr/>
            </p:nvSpPr>
            <p:spPr>
              <a:xfrm>
                <a:off x="403247" y="4784171"/>
                <a:ext cx="4551054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func>
                              </m:e>
                            </m:d>
                          </m:e>
                        </m:rad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;2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CD38D5-2A8A-4BA6-94EB-B63BDCC9BA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47" y="4784171"/>
                <a:ext cx="4551054" cy="737189"/>
              </a:xfrm>
              <a:prstGeom prst="rect">
                <a:avLst/>
              </a:prstGeom>
              <a:blipFill>
                <a:blip r:embed="rId8"/>
                <a:stretch>
                  <a:fillRect r="-1740" b="-90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B1D5AF-A1C4-4A51-88E4-B231845AD841}"/>
                  </a:ext>
                </a:extLst>
              </p:cNvPr>
              <p:cNvSpPr/>
              <p:nvPr/>
            </p:nvSpPr>
            <p:spPr>
              <a:xfrm>
                <a:off x="279132" y="5569730"/>
                <a:ext cx="57052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/>
                  <a:t>Đk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&lt;2</m:t>
                    </m:r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CB1D5AF-A1C4-4A51-88E4-B231845AD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" y="5569730"/>
                <a:ext cx="5705216" cy="523220"/>
              </a:xfrm>
              <a:prstGeom prst="rect">
                <a:avLst/>
              </a:prstGeom>
              <a:blipFill>
                <a:blip r:embed="rId9"/>
                <a:stretch>
                  <a:fillRect l="-2244" t="-11765" r="-117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A505EF1-D063-4AC8-BEC9-F02DC93D940D}"/>
                  </a:ext>
                </a:extLst>
              </p:cNvPr>
              <p:cNvSpPr/>
              <p:nvPr/>
            </p:nvSpPr>
            <p:spPr>
              <a:xfrm>
                <a:off x="279132" y="6171113"/>
                <a:ext cx="67467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Vậy các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−2;−1;0;1.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A505EF1-D063-4AC8-BEC9-F02DC93D94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32" y="6171113"/>
                <a:ext cx="6746719" cy="523220"/>
              </a:xfrm>
              <a:prstGeom prst="rect">
                <a:avLst/>
              </a:prstGeom>
              <a:blipFill>
                <a:blip r:embed="rId10"/>
                <a:stretch>
                  <a:fillRect l="-1897" t="-10465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5710304A-7F8B-4684-8BB0-B228BE5288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65182" y="3184872"/>
            <a:ext cx="3007535" cy="289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1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1" name="TextBox 20">
            <a:hlinkClick r:id="" action="ppaction://noaction"/>
            <a:extLst>
              <a:ext uri="{FF2B5EF4-FFF2-40B4-BE49-F238E27FC236}">
                <a16:creationId xmlns:a16="http://schemas.microsoft.com/office/drawing/2014/main" id="{098B84E5-3D5A-4303-8163-259271C3D175}"/>
              </a:ext>
            </a:extLst>
          </p:cNvPr>
          <p:cNvSpPr txBox="1"/>
          <p:nvPr/>
        </p:nvSpPr>
        <p:spPr>
          <a:xfrm>
            <a:off x="9199815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15</a:t>
            </a:r>
          </a:p>
        </p:txBody>
      </p:sp>
      <p:sp>
        <p:nvSpPr>
          <p:cNvPr id="22" name="TextBox 21">
            <a:hlinkClick r:id="" action="ppaction://noaction"/>
            <a:extLst>
              <a:ext uri="{FF2B5EF4-FFF2-40B4-BE49-F238E27FC236}">
                <a16:creationId xmlns:a16="http://schemas.microsoft.com/office/drawing/2014/main" id="{2D116311-D887-475E-A44A-4AC352C1DFBC}"/>
              </a:ext>
            </a:extLst>
          </p:cNvPr>
          <p:cNvSpPr txBox="1"/>
          <p:nvPr/>
        </p:nvSpPr>
        <p:spPr>
          <a:xfrm>
            <a:off x="7186864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14</a:t>
            </a:r>
          </a:p>
        </p:txBody>
      </p:sp>
      <p:sp>
        <p:nvSpPr>
          <p:cNvPr id="23" name="TextBox 22">
            <a:hlinkClick r:id="" action="ppaction://noaction"/>
            <a:extLst>
              <a:ext uri="{FF2B5EF4-FFF2-40B4-BE49-F238E27FC236}">
                <a16:creationId xmlns:a16="http://schemas.microsoft.com/office/drawing/2014/main" id="{BA2A77EC-6A51-47F0-86B7-056DAF74C522}"/>
              </a:ext>
            </a:extLst>
          </p:cNvPr>
          <p:cNvSpPr txBox="1"/>
          <p:nvPr/>
        </p:nvSpPr>
        <p:spPr>
          <a:xfrm>
            <a:off x="5180700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13</a:t>
            </a:r>
          </a:p>
        </p:txBody>
      </p:sp>
      <p:sp>
        <p:nvSpPr>
          <p:cNvPr id="24" name="TextBox 23">
            <a:hlinkClick r:id="" action="ppaction://noaction"/>
            <a:extLst>
              <a:ext uri="{FF2B5EF4-FFF2-40B4-BE49-F238E27FC236}">
                <a16:creationId xmlns:a16="http://schemas.microsoft.com/office/drawing/2014/main" id="{745C8C66-DF03-4067-9C7F-2C0016A87188}"/>
              </a:ext>
            </a:extLst>
          </p:cNvPr>
          <p:cNvSpPr txBox="1"/>
          <p:nvPr/>
        </p:nvSpPr>
        <p:spPr>
          <a:xfrm>
            <a:off x="3145307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12</a:t>
            </a:r>
          </a:p>
        </p:txBody>
      </p:sp>
      <p:sp>
        <p:nvSpPr>
          <p:cNvPr id="27" name="TextBox 26">
            <a:hlinkClick r:id="" action="ppaction://noaction"/>
            <a:extLst>
              <a:ext uri="{FF2B5EF4-FFF2-40B4-BE49-F238E27FC236}">
                <a16:creationId xmlns:a16="http://schemas.microsoft.com/office/drawing/2014/main" id="{4CE7376D-CD54-4F35-A381-BF158D6A3505}"/>
              </a:ext>
            </a:extLst>
          </p:cNvPr>
          <p:cNvSpPr txBox="1"/>
          <p:nvPr/>
        </p:nvSpPr>
        <p:spPr>
          <a:xfrm>
            <a:off x="1119439" y="284422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11</a:t>
            </a:r>
          </a:p>
        </p:txBody>
      </p:sp>
      <p:pic>
        <p:nvPicPr>
          <p:cNvPr id="8" name="Picture 2" descr="Image result for button home">
            <a:hlinkClick r:id="rId2" action="ppaction://hlinksldjump"/>
            <a:extLst>
              <a:ext uri="{FF2B5EF4-FFF2-40B4-BE49-F238E27FC236}">
                <a16:creationId xmlns:a16="http://schemas.microsoft.com/office/drawing/2014/main" id="{4F0E6E7B-5AD6-4366-8ED8-88DB6BE3C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06" y="520349"/>
            <a:ext cx="1154087" cy="114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9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9" y="1653395"/>
                  <a:ext cx="2206638" cy="9809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dirty="0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1</a:t>
                  </a: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>
                    <a:cs typeface="Times New Roman" panose="02020603050405020304" pitchFamily="18" charset="0"/>
                  </a:rPr>
                  <a:t>Cho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hàm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số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đa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thức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bậc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ba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>
                    <a:cs typeface="Times New Roman" panose="02020603050405020304" pitchFamily="18" charset="0"/>
                  </a:rPr>
                  <a:t> có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đồ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thị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là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cong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như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hình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vẽ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dưới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đây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.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Hỏi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tất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cả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mấy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nghiệm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 phân </a:t>
                </a:r>
                <a:r>
                  <a:rPr lang="en-US" sz="3200" b="1" dirty="0" err="1">
                    <a:cs typeface="Times New Roman" panose="02020603050405020304" pitchFamily="18" charset="0"/>
                  </a:rPr>
                  <a:t>biệt</a:t>
                </a:r>
                <a:r>
                  <a:rPr lang="en-US" sz="3200" b="1" dirty="0">
                    <a:cs typeface="Times New Roman" panose="02020603050405020304" pitchFamily="18" charset="0"/>
                  </a:rPr>
                  <a:t>? </a:t>
                </a: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062103"/>
              </a:xfrm>
              <a:prstGeom prst="rect">
                <a:avLst/>
              </a:prstGeom>
              <a:blipFill>
                <a:blip r:embed="rId3"/>
                <a:stretch>
                  <a:fillRect l="-1585" t="-35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395232" y="345406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trục hoành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  <a:blipFill>
                <a:blip r:embed="rId7"/>
                <a:stretch>
                  <a:fillRect l="-1321" t="-5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2" descr="Image result for đồ thị hàm số bậc 3">
            <a:extLst>
              <a:ext uri="{FF2B5EF4-FFF2-40B4-BE49-F238E27FC236}">
                <a16:creationId xmlns:a16="http://schemas.microsoft.com/office/drawing/2014/main" id="{81659EF8-F0DC-4A72-8D4C-F68CC8874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737" y="1957315"/>
            <a:ext cx="3798884" cy="29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9E09BC91-253E-436F-8770-BC84BD86C5FD}"/>
              </a:ext>
            </a:extLst>
          </p:cNvPr>
          <p:cNvSpPr/>
          <p:nvPr/>
        </p:nvSpPr>
        <p:spPr>
          <a:xfrm>
            <a:off x="8922028" y="4181551"/>
            <a:ext cx="115096" cy="101355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58A2F1C-6FB1-4FBB-B4E6-18FF94C5A8EC}"/>
              </a:ext>
            </a:extLst>
          </p:cNvPr>
          <p:cNvSpPr/>
          <p:nvPr/>
        </p:nvSpPr>
        <p:spPr>
          <a:xfrm>
            <a:off x="10774010" y="4181551"/>
            <a:ext cx="128016" cy="101355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98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7" grpId="0" animBg="1"/>
      <p:bldP spid="70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2653" y="2729534"/>
            <a:ext cx="11964512" cy="4136212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39872" y="324188"/>
            <a:ext cx="11964512" cy="1577902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422722"/>
              <a:chOff x="534987" y="1647862"/>
              <a:chExt cx="3622602" cy="1422722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4"/>
                <a:ext cx="2968341" cy="1417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11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7888" y="1917984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/>
                  <a:t>2.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8988149" y="2170193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D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737641" y="2003620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>
                <a:ea typeface="Times New Roman" panose="02020603050405020304" pitchFamily="18" charset="0"/>
              </a:rPr>
              <a:t>3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725809" y="2003622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1" dirty="0" smtClean="0">
                          <a:ea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809" y="2003622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702011" y="2003622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1.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EE6AE5-1504-4A6A-98C1-F7A75B60F2DB}"/>
                  </a:ext>
                </a:extLst>
              </p:cNvPr>
              <p:cNvSpPr/>
              <p:nvPr/>
            </p:nvSpPr>
            <p:spPr>
              <a:xfrm>
                <a:off x="2016628" y="359590"/>
                <a:ext cx="9957008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hình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mấy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bốn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phân </a:t>
                </a:r>
                <a:r>
                  <a:rPr lang="en-US" sz="2800" dirty="0" err="1"/>
                  <a:t>biệt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AEE6AE5-1504-4A6A-98C1-F7A75B60F2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6628" y="359590"/>
                <a:ext cx="9957008" cy="1815882"/>
              </a:xfrm>
              <a:prstGeom prst="rect">
                <a:avLst/>
              </a:prstGeom>
              <a:blipFill>
                <a:blip r:embed="rId7"/>
                <a:stretch>
                  <a:fillRect l="-1286" t="-3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D0CCC7-EF4A-49AD-B4BF-A2A493562ABE}"/>
                  </a:ext>
                </a:extLst>
              </p:cNvPr>
              <p:cNvSpPr/>
              <p:nvPr/>
            </p:nvSpPr>
            <p:spPr>
              <a:xfrm>
                <a:off x="365905" y="4022991"/>
                <a:ext cx="565193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2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±(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ứng</a:t>
                </a:r>
                <a:r>
                  <a:rPr lang="en-US" sz="2800" dirty="0"/>
                  <a:t>. </a:t>
                </a:r>
                <a:endParaRPr lang="vi-VN" sz="280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7D0CCC7-EF4A-49AD-B4BF-A2A493562A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05" y="4022991"/>
                <a:ext cx="5651932" cy="523220"/>
              </a:xfrm>
              <a:prstGeom prst="rect">
                <a:avLst/>
              </a:prstGeom>
              <a:blipFill>
                <a:blip r:embed="rId8"/>
                <a:stretch>
                  <a:fillRect l="-2157" t="-11628" r="-1402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D8CDB2-7484-4290-B1A8-5B1647D13F10}"/>
                  </a:ext>
                </a:extLst>
              </p:cNvPr>
              <p:cNvSpPr/>
              <p:nvPr/>
            </p:nvSpPr>
            <p:spPr>
              <a:xfrm>
                <a:off x="3294217" y="3442186"/>
                <a:ext cx="516083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Đặt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≥1</m:t>
                    </m:r>
                  </m:oMath>
                </a14:m>
                <a:r>
                  <a:rPr lang="en-US" sz="2800" dirty="0"/>
                  <a:t>,</a:t>
                </a:r>
                <a:endParaRPr lang="vi-VN" sz="280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9D8CDB2-7484-4290-B1A8-5B1647D13F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4217" y="3442186"/>
                <a:ext cx="5160836" cy="523220"/>
              </a:xfrm>
              <a:prstGeom prst="rect">
                <a:avLst/>
              </a:prstGeom>
              <a:blipFill>
                <a:blip r:embed="rId9"/>
                <a:stretch>
                  <a:fillRect l="-2361" t="-11765" r="-153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261286-387D-4292-9E38-3B5F64D2D692}"/>
                  </a:ext>
                </a:extLst>
              </p:cNvPr>
              <p:cNvSpPr/>
              <p:nvPr/>
            </p:nvSpPr>
            <p:spPr>
              <a:xfrm>
                <a:off x="333610" y="3451783"/>
                <a:ext cx="30843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với </a:t>
                </a:r>
                <a:r>
                  <a:rPr lang="en-US" sz="2800" dirty="0" err="1"/>
                  <a:t>mỗi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&gt;1</m:t>
                    </m:r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261286-387D-4292-9E38-3B5F64D2D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0" y="3451783"/>
                <a:ext cx="3084306" cy="523220"/>
              </a:xfrm>
              <a:prstGeom prst="rect">
                <a:avLst/>
              </a:prstGeom>
              <a:blipFill>
                <a:blip r:embed="rId10"/>
                <a:stretch>
                  <a:fillRect l="-4150" t="-10465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06D665-BB85-4999-B0F1-9BB71CE59A76}"/>
                  </a:ext>
                </a:extLst>
              </p:cNvPr>
              <p:cNvSpPr/>
              <p:nvPr/>
            </p:nvSpPr>
            <p:spPr>
              <a:xfrm>
                <a:off x="298684" y="4607618"/>
                <a:ext cx="799623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Vậy,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(1)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4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phân </a:t>
                </a:r>
                <a:r>
                  <a:rPr lang="en-US" sz="2800" dirty="0" err="1"/>
                  <a:t>biệt</a:t>
                </a:r>
                <a:r>
                  <a:rPr lang="en-US" sz="2800" dirty="0"/>
                  <a:t> thì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800" dirty="0"/>
                  <a:t> phân </a:t>
                </a:r>
                <a:r>
                  <a:rPr lang="en-US" sz="2800" dirty="0" err="1"/>
                  <a:t>biệt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thỏa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mãn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</a:rPr>
                      <m:t>&gt;1</m:t>
                    </m:r>
                  </m:oMath>
                </a14:m>
                <a:r>
                  <a:rPr lang="en-US" sz="2800" dirty="0"/>
                  <a:t> </a:t>
                </a:r>
                <a:endParaRPr lang="vi-VN" sz="280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106D665-BB85-4999-B0F1-9BB71CE59A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684" y="4607618"/>
                <a:ext cx="7996230" cy="954107"/>
              </a:xfrm>
              <a:prstGeom prst="rect">
                <a:avLst/>
              </a:prstGeom>
              <a:blipFill>
                <a:blip r:embed="rId11"/>
                <a:stretch>
                  <a:fillRect l="-1601" t="-6410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54F11B-2FFC-401E-AB5D-26ED3B50E8E6}"/>
                  </a:ext>
                </a:extLst>
              </p:cNvPr>
              <p:cNvSpPr/>
              <p:nvPr/>
            </p:nvSpPr>
            <p:spPr>
              <a:xfrm>
                <a:off x="216141" y="5742272"/>
                <a:ext cx="21273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⇔1&lt;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&lt;4</m:t>
                      </m:r>
                      <m:r>
                        <a:rPr lang="en-US" sz="24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54F11B-2FFC-401E-AB5D-26ED3B50E8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41" y="5742272"/>
                <a:ext cx="2127314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0DCBED-EE2A-40E3-8390-5D2A4DC2125D}"/>
                  </a:ext>
                </a:extLst>
              </p:cNvPr>
              <p:cNvSpPr/>
              <p:nvPr/>
            </p:nvSpPr>
            <p:spPr>
              <a:xfrm>
                <a:off x="2455152" y="5671120"/>
                <a:ext cx="563481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Vậy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2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2;3.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70DCBED-EE2A-40E3-8390-5D2A4DC212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152" y="5671120"/>
                <a:ext cx="5634812" cy="523220"/>
              </a:xfrm>
              <a:prstGeom prst="rect">
                <a:avLst/>
              </a:prstGeom>
              <a:blipFill>
                <a:blip r:embed="rId13"/>
                <a:stretch>
                  <a:fillRect l="-2273" t="-10465" r="-1840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BCADC465-B8A4-4CD4-BFF6-479FB1CCC5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02088" y="3100713"/>
            <a:ext cx="3206081" cy="3178227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69F80612-0520-43A2-8EFF-CC494EE39AD9}"/>
              </a:ext>
            </a:extLst>
          </p:cNvPr>
          <p:cNvSpPr/>
          <p:nvPr/>
        </p:nvSpPr>
        <p:spPr>
          <a:xfrm>
            <a:off x="9612984" y="3694252"/>
            <a:ext cx="1749983" cy="2367583"/>
          </a:xfrm>
          <a:custGeom>
            <a:avLst/>
            <a:gdLst>
              <a:gd name="connsiteX0" fmla="*/ 0 w 1970689"/>
              <a:gd name="connsiteY0" fmla="*/ 1866317 h 2780717"/>
              <a:gd name="connsiteX1" fmla="*/ 157655 w 1970689"/>
              <a:gd name="connsiteY1" fmla="*/ 1819021 h 2780717"/>
              <a:gd name="connsiteX2" fmla="*/ 362607 w 1970689"/>
              <a:gd name="connsiteY2" fmla="*/ 1551007 h 2780717"/>
              <a:gd name="connsiteX3" fmla="*/ 677917 w 1970689"/>
              <a:gd name="connsiteY3" fmla="*/ 794262 h 2780717"/>
              <a:gd name="connsiteX4" fmla="*/ 1087820 w 1970689"/>
              <a:gd name="connsiteY4" fmla="*/ 84814 h 2780717"/>
              <a:gd name="connsiteX5" fmla="*/ 1245476 w 1970689"/>
              <a:gd name="connsiteY5" fmla="*/ 21752 h 2780717"/>
              <a:gd name="connsiteX6" fmla="*/ 1434662 w 1970689"/>
              <a:gd name="connsiteY6" fmla="*/ 163641 h 2780717"/>
              <a:gd name="connsiteX7" fmla="*/ 1592317 w 1970689"/>
              <a:gd name="connsiteY7" fmla="*/ 557779 h 2780717"/>
              <a:gd name="connsiteX8" fmla="*/ 1970689 w 1970689"/>
              <a:gd name="connsiteY8" fmla="*/ 2780717 h 2780717"/>
              <a:gd name="connsiteX9" fmla="*/ 1970689 w 1970689"/>
              <a:gd name="connsiteY9" fmla="*/ 2780717 h 2780717"/>
              <a:gd name="connsiteX0" fmla="*/ 0 w 1970689"/>
              <a:gd name="connsiteY0" fmla="*/ 1866317 h 2780717"/>
              <a:gd name="connsiteX1" fmla="*/ 157655 w 1970689"/>
              <a:gd name="connsiteY1" fmla="*/ 1819021 h 2780717"/>
              <a:gd name="connsiteX2" fmla="*/ 362607 w 1970689"/>
              <a:gd name="connsiteY2" fmla="*/ 1551007 h 2780717"/>
              <a:gd name="connsiteX3" fmla="*/ 677917 w 1970689"/>
              <a:gd name="connsiteY3" fmla="*/ 794262 h 2780717"/>
              <a:gd name="connsiteX4" fmla="*/ 1087820 w 1970689"/>
              <a:gd name="connsiteY4" fmla="*/ 84814 h 2780717"/>
              <a:gd name="connsiteX5" fmla="*/ 1245476 w 1970689"/>
              <a:gd name="connsiteY5" fmla="*/ 21752 h 2780717"/>
              <a:gd name="connsiteX6" fmla="*/ 1434662 w 1970689"/>
              <a:gd name="connsiteY6" fmla="*/ 163641 h 2780717"/>
              <a:gd name="connsiteX7" fmla="*/ 1671145 w 1970689"/>
              <a:gd name="connsiteY7" fmla="*/ 857324 h 2780717"/>
              <a:gd name="connsiteX8" fmla="*/ 1970689 w 1970689"/>
              <a:gd name="connsiteY8" fmla="*/ 2780717 h 2780717"/>
              <a:gd name="connsiteX9" fmla="*/ 1970689 w 1970689"/>
              <a:gd name="connsiteY9" fmla="*/ 2780717 h 2780717"/>
              <a:gd name="connsiteX0" fmla="*/ 0 w 1970689"/>
              <a:gd name="connsiteY0" fmla="*/ 1866317 h 2780717"/>
              <a:gd name="connsiteX1" fmla="*/ 157655 w 1970689"/>
              <a:gd name="connsiteY1" fmla="*/ 1819021 h 2780717"/>
              <a:gd name="connsiteX2" fmla="*/ 346842 w 1970689"/>
              <a:gd name="connsiteY2" fmla="*/ 1503711 h 2780717"/>
              <a:gd name="connsiteX3" fmla="*/ 677917 w 1970689"/>
              <a:gd name="connsiteY3" fmla="*/ 794262 h 2780717"/>
              <a:gd name="connsiteX4" fmla="*/ 1087820 w 1970689"/>
              <a:gd name="connsiteY4" fmla="*/ 84814 h 2780717"/>
              <a:gd name="connsiteX5" fmla="*/ 1245476 w 1970689"/>
              <a:gd name="connsiteY5" fmla="*/ 21752 h 2780717"/>
              <a:gd name="connsiteX6" fmla="*/ 1434662 w 1970689"/>
              <a:gd name="connsiteY6" fmla="*/ 163641 h 2780717"/>
              <a:gd name="connsiteX7" fmla="*/ 1671145 w 1970689"/>
              <a:gd name="connsiteY7" fmla="*/ 857324 h 2780717"/>
              <a:gd name="connsiteX8" fmla="*/ 1970689 w 1970689"/>
              <a:gd name="connsiteY8" fmla="*/ 2780717 h 2780717"/>
              <a:gd name="connsiteX9" fmla="*/ 1970689 w 1970689"/>
              <a:gd name="connsiteY9" fmla="*/ 2780717 h 2780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0689" h="2780717">
                <a:moveTo>
                  <a:pt x="0" y="1866317"/>
                </a:moveTo>
                <a:cubicBezTo>
                  <a:pt x="48610" y="1868945"/>
                  <a:pt x="99848" y="1879455"/>
                  <a:pt x="157655" y="1819021"/>
                </a:cubicBezTo>
                <a:cubicBezTo>
                  <a:pt x="215462" y="1758587"/>
                  <a:pt x="260132" y="1674504"/>
                  <a:pt x="346842" y="1503711"/>
                </a:cubicBezTo>
                <a:cubicBezTo>
                  <a:pt x="433552" y="1332918"/>
                  <a:pt x="554421" y="1030745"/>
                  <a:pt x="677917" y="794262"/>
                </a:cubicBezTo>
                <a:cubicBezTo>
                  <a:pt x="801413" y="557779"/>
                  <a:pt x="993227" y="213566"/>
                  <a:pt x="1087820" y="84814"/>
                </a:cubicBezTo>
                <a:cubicBezTo>
                  <a:pt x="1182413" y="-43938"/>
                  <a:pt x="1187669" y="8614"/>
                  <a:pt x="1245476" y="21752"/>
                </a:cubicBezTo>
                <a:cubicBezTo>
                  <a:pt x="1303283" y="34890"/>
                  <a:pt x="1363717" y="24379"/>
                  <a:pt x="1434662" y="163641"/>
                </a:cubicBezTo>
                <a:cubicBezTo>
                  <a:pt x="1505607" y="302903"/>
                  <a:pt x="1581807" y="421145"/>
                  <a:pt x="1671145" y="857324"/>
                </a:cubicBezTo>
                <a:cubicBezTo>
                  <a:pt x="1760483" y="1293503"/>
                  <a:pt x="1920765" y="2460152"/>
                  <a:pt x="1970689" y="2780717"/>
                </a:cubicBezTo>
                <a:lnTo>
                  <a:pt x="1970689" y="2780717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  <p:bldP spid="6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04835" y="2787167"/>
            <a:ext cx="11964512" cy="400007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169255"/>
            <a:ext cx="11964512" cy="1616342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389019"/>
              <a:chOff x="534987" y="1647862"/>
              <a:chExt cx="3622602" cy="138901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5"/>
                <a:ext cx="2968341" cy="138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12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1857462"/>
            <a:ext cx="12101459" cy="841846"/>
            <a:chOff x="247181" y="1477064"/>
            <a:chExt cx="11838141" cy="93868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77064"/>
              <a:ext cx="3090381" cy="914401"/>
              <a:chOff x="5537206" y="1535423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35423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46425"/>
                <a:ext cx="544265" cy="56503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90703"/>
                    <a:ext cx="2280848" cy="6061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oMath>
                    </a14:m>
                    <a:r>
                      <a:rPr lang="en-US" i="0"/>
                      <a:t>.</a:t>
                    </a:r>
                    <a:endParaRPr lang="en-US" i="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90703"/>
                    <a:ext cx="2280848" cy="6061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652626" y="1991826"/>
                <a:ext cx="2339513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i="0">
                    <a:ea typeface="Times New Roman" panose="02020603050405020304" pitchFamily="18" charset="0"/>
                  </a:rPr>
                  <a:t>.</a:t>
                </a:r>
                <a:endParaRPr lang="en-US" i="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26" y="1991826"/>
                <a:ext cx="2339513" cy="584777"/>
              </a:xfrm>
              <a:prstGeom prst="rect">
                <a:avLst/>
              </a:prstGeom>
              <a:blipFill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712186" y="1981200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=±5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86" y="1981200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688388" y="1981200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i="0"/>
                  <a:t>.</a:t>
                </a:r>
                <a:endParaRPr lang="en-US" i="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388" y="1981200"/>
                <a:ext cx="233951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2AD489-2996-44E3-B501-3AD5C9F7606A}"/>
                  </a:ext>
                </a:extLst>
              </p:cNvPr>
              <p:cNvSpPr/>
              <p:nvPr/>
            </p:nvSpPr>
            <p:spPr>
              <a:xfrm>
                <a:off x="2090522" y="252472"/>
                <a:ext cx="9907823" cy="135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/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2400" dirty="0"/>
                  <a:t>để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2400" dirty="0"/>
                  <a:t> cắt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/>
                  <a:t> tại hai điểm phân biệt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400" dirty="0"/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400" dirty="0"/>
                  <a:t> sao 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𝐼𝐴𝐵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=15</m:t>
                    </m:r>
                  </m:oMath>
                </a14:m>
                <a:r>
                  <a:rPr lang="vi-VN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2400" dirty="0"/>
                  <a:t> là giao điểm hai đường tiệm cận của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ea typeface="Times New Roman" panose="02020603050405020304" pitchFamily="18" charset="0"/>
                  </a:rPr>
                  <a:t>.</a:t>
                </a:r>
                <a:endParaRPr lang="vi-VN" sz="24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2AD489-2996-44E3-B501-3AD5C9F76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22" y="252472"/>
                <a:ext cx="9907823" cy="1355307"/>
              </a:xfrm>
              <a:prstGeom prst="rect">
                <a:avLst/>
              </a:prstGeom>
              <a:blipFill>
                <a:blip r:embed="rId8"/>
                <a:stretch>
                  <a:fillRect l="-985" t="-3139" b="-94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DC610B-4EFD-4322-BEC4-D7D3ADF3DE12}"/>
                  </a:ext>
                </a:extLst>
              </p:cNvPr>
              <p:cNvSpPr/>
              <p:nvPr/>
            </p:nvSpPr>
            <p:spPr>
              <a:xfrm>
                <a:off x="248989" y="3448977"/>
                <a:ext cx="7536935" cy="9017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−4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⇔2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DC610B-4EFD-4322-BEC4-D7D3ADF3D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89" y="3448977"/>
                <a:ext cx="7536935" cy="90172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8052E6-8880-4724-B503-0CE2E7E5A302}"/>
                  </a:ext>
                </a:extLst>
              </p:cNvPr>
              <p:cNvSpPr/>
              <p:nvPr/>
            </p:nvSpPr>
            <p:spPr>
              <a:xfrm>
                <a:off x="182182" y="4381300"/>
                <a:ext cx="786381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−4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+4=0, 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r>
                  <a:rPr lang="vi-VN" sz="2800" dirty="0"/>
                  <a:t>. (</a:t>
                </a:r>
                <a:r>
                  <a:rPr lang="en-US" sz="2800" dirty="0"/>
                  <a:t>1</a:t>
                </a:r>
                <a:r>
                  <a:rPr lang="vi-VN" sz="2800" dirty="0"/>
                  <a:t>)</a:t>
                </a:r>
                <a:endParaRPr lang="en-US" sz="2800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8052E6-8880-4724-B503-0CE2E7E5A3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82" y="4381300"/>
                <a:ext cx="7863819" cy="523220"/>
              </a:xfrm>
              <a:prstGeom prst="rect">
                <a:avLst/>
              </a:prstGeom>
              <a:blipFill>
                <a:blip r:embed="rId10"/>
                <a:stretch>
                  <a:fillRect t="-15116" r="-38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41B413-3BB8-4F1E-894E-876D5BD6FD19}"/>
                  </a:ext>
                </a:extLst>
              </p:cNvPr>
              <p:cNvSpPr/>
              <p:nvPr/>
            </p:nvSpPr>
            <p:spPr>
              <a:xfrm>
                <a:off x="285061" y="4935121"/>
                <a:ext cx="6096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:r>
                  <a:rPr lang="vi-VN" sz="2800"/>
                  <a:t>Đ</a:t>
                </a:r>
                <a:r>
                  <a:rPr lang="en-US" sz="2800"/>
                  <a:t>K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vi-VN" sz="2800" dirty="0"/>
                  <a:t> cắt </a:t>
                </a:r>
                <a14:m>
                  <m:oMath xmlns:m="http://schemas.openxmlformats.org/officeDocument/2006/math">
                    <m:r>
                      <a:rPr lang="vi-VN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800" dirty="0"/>
                  <a:t> tại hai điểm phân biệt </a:t>
                </a:r>
                <a:r>
                  <a:rPr lang="en-US" sz="2800" dirty="0"/>
                  <a:t>là</a:t>
                </a:r>
                <a:r>
                  <a:rPr lang="vi-VN" sz="2800" dirty="0"/>
                  <a:t> (</a:t>
                </a:r>
                <a:r>
                  <a:rPr lang="en-US" sz="2800" dirty="0"/>
                  <a:t>1</a:t>
                </a:r>
                <a:r>
                  <a:rPr lang="vi-VN" sz="2800" dirty="0"/>
                  <a:t>) có hai nghiệm phân biệt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B41B413-3BB8-4F1E-894E-876D5BD6FD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1" y="4935121"/>
                <a:ext cx="6096000" cy="954107"/>
              </a:xfrm>
              <a:prstGeom prst="rect">
                <a:avLst/>
              </a:prstGeom>
              <a:blipFill>
                <a:blip r:embed="rId11"/>
                <a:stretch>
                  <a:fillRect l="-2100" t="-8333" r="-1600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CBBF4A-B645-4E10-842C-E8C470DA867B}"/>
                  </a:ext>
                </a:extLst>
              </p:cNvPr>
              <p:cNvSpPr/>
              <p:nvPr/>
            </p:nvSpPr>
            <p:spPr>
              <a:xfrm>
                <a:off x="126566" y="5656010"/>
                <a:ext cx="7699031" cy="105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−4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+8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−4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=2+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+4≠0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&gt;4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&lt;−4</m:t>
                              </m:r>
                            </m:e>
                          </m:eqAr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</m:e>
                      </m:d>
                    </m:oMath>
                  </m:oMathPara>
                </a14:m>
                <a:endParaRPr lang="en-US" sz="2800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9CBBF4A-B645-4E10-842C-E8C470DA86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566" y="5656010"/>
                <a:ext cx="7699031" cy="10534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167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13744" y="2748421"/>
            <a:ext cx="11964512" cy="400007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169255"/>
            <a:ext cx="11964512" cy="1616342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389019"/>
              <a:chOff x="534987" y="1647862"/>
              <a:chExt cx="3622602" cy="1389019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5"/>
                <a:ext cx="2968341" cy="1383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12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4265" y="1857462"/>
            <a:ext cx="12101459" cy="841846"/>
            <a:chOff x="247181" y="1477064"/>
            <a:chExt cx="11838141" cy="938681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477064"/>
              <a:ext cx="3090381" cy="914401"/>
              <a:chOff x="5537206" y="1535423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35423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746425"/>
                <a:ext cx="544265" cy="56503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108332" y="1690703"/>
                    <a:ext cx="2280848" cy="60616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14:m>
                      <m:oMath xmlns:m="http://schemas.openxmlformats.org/officeDocument/2006/math">
                        <m:r>
                          <a:rPr lang="en-US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𝑚</m:t>
                        </m:r>
                        <m:r>
                          <a:rPr lang="en-US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5</m:t>
                        </m:r>
                      </m:oMath>
                    </a14:m>
                    <a:r>
                      <a:rPr lang="en-US" i="0"/>
                      <a:t>.</a:t>
                    </a:r>
                    <a:endParaRPr lang="en-US" i="0" dirty="0"/>
                  </a:p>
                </p:txBody>
              </p:sp>
            </mc:Choice>
            <mc:Fallback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08332" y="1690703"/>
                    <a:ext cx="2280848" cy="606163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2500" b="-3437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5966622" y="2093887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C</a:t>
            </a:r>
            <a:endParaRPr lang="en-US" sz="3199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/>
              <p:nvPr/>
            </p:nvSpPr>
            <p:spPr>
              <a:xfrm>
                <a:off x="3652626" y="1991826"/>
                <a:ext cx="2339513" cy="584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i="0">
                    <a:ea typeface="Times New Roman" panose="02020603050405020304" pitchFamily="18" charset="0"/>
                  </a:rPr>
                  <a:t>.</a:t>
                </a:r>
                <a:endParaRPr lang="en-US" i="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01ED89B-F916-408C-8FEF-07FE9ECB2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626" y="1991826"/>
                <a:ext cx="2339513" cy="584777"/>
              </a:xfrm>
              <a:prstGeom prst="rect">
                <a:avLst/>
              </a:prstGeom>
              <a:blipFill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712186" y="1981200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𝑚</m:t>
                      </m:r>
                      <m:r>
                        <a:rPr lang="en-US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=±5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86" y="1981200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/>
              <p:nvPr/>
            </p:nvSpPr>
            <p:spPr>
              <a:xfrm>
                <a:off x="9688388" y="1981200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𝑚</m:t>
                    </m:r>
                    <m:r>
                      <a:rPr lang="en-US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i="0"/>
                  <a:t>.</a:t>
                </a:r>
                <a:endParaRPr lang="en-US" i="0" dirty="0"/>
              </a:p>
            </p:txBody>
          </p:sp>
        </mc:Choice>
        <mc:Fallback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51C7EF8-48CB-421E-A8DB-78888C5CC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8388" y="1981200"/>
                <a:ext cx="2339513" cy="584775"/>
              </a:xfrm>
              <a:prstGeom prst="rect">
                <a:avLst/>
              </a:prstGeom>
              <a:blipFill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2AD489-2996-44E3-B501-3AD5C9F7606A}"/>
                  </a:ext>
                </a:extLst>
              </p:cNvPr>
              <p:cNvSpPr/>
              <p:nvPr/>
            </p:nvSpPr>
            <p:spPr>
              <a:xfrm>
                <a:off x="2090522" y="252472"/>
                <a:ext cx="9907823" cy="13553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400" dirty="0"/>
                  <a:t>Tìm tất cả các giá trị thực của tham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𝑚</m:t>
                    </m:r>
                    <m:r>
                      <a:rPr lang="en-US" sz="2400" i="1">
                        <a:latin typeface="Cambria Math"/>
                      </a:rPr>
                      <m:t> </m:t>
                    </m:r>
                  </m:oMath>
                </a14:m>
                <a:r>
                  <a:rPr lang="vi-VN" sz="2400" dirty="0"/>
                  <a:t>để đường thẳng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𝑑</m:t>
                    </m:r>
                    <m:r>
                      <a:rPr lang="en-US" sz="2400" i="1">
                        <a:latin typeface="Cambria Math"/>
                      </a:rPr>
                      <m:t>: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=2</m:t>
                    </m:r>
                    <m:r>
                      <a:rPr lang="en-US" sz="2400" i="1">
                        <a:latin typeface="Cambria Math"/>
                      </a:rPr>
                      <m:t>𝑥</m:t>
                    </m:r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2400" dirty="0"/>
                  <a:t> cắt đồ thị hàm số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−4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vi-VN" sz="2400" dirty="0"/>
                  <a:t> </a:t>
                </a:r>
                <a14:m>
                  <m:oMath xmlns:m="http://schemas.openxmlformats.org/officeDocument/2006/math">
                    <m:r>
                      <a:rPr lang="vi-VN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vi-VN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/>
                  <a:t> tại hai điểm phân biệt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400" dirty="0"/>
                  <a:t> và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400" dirty="0"/>
                  <a:t> sao cho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𝐼𝐴𝐵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=15</m:t>
                    </m:r>
                  </m:oMath>
                </a14:m>
                <a:r>
                  <a:rPr lang="vi-VN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𝐼</m:t>
                    </m:r>
                  </m:oMath>
                </a14:m>
                <a:r>
                  <a:rPr lang="vi-VN" sz="2400" dirty="0"/>
                  <a:t> là giao điểm hai đường tiệm cận của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400" dirty="0">
                    <a:ea typeface="Times New Roman" panose="02020603050405020304" pitchFamily="18" charset="0"/>
                  </a:rPr>
                  <a:t>.</a:t>
                </a:r>
                <a:endParaRPr lang="vi-VN" sz="24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72AD489-2996-44E3-B501-3AD5C9F76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522" y="252472"/>
                <a:ext cx="9907823" cy="1355307"/>
              </a:xfrm>
              <a:prstGeom prst="rect">
                <a:avLst/>
              </a:prstGeom>
              <a:blipFill>
                <a:blip r:embed="rId8"/>
                <a:stretch>
                  <a:fillRect l="-985" t="-3139" r="-1723" b="-94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A61CD8-9951-4C7A-AD21-B049059681A4}"/>
                  </a:ext>
                </a:extLst>
              </p:cNvPr>
              <p:cNvSpPr/>
              <p:nvPr/>
            </p:nvSpPr>
            <p:spPr>
              <a:xfrm>
                <a:off x="304323" y="3288681"/>
                <a:ext cx="11310734" cy="6998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 là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nghiệm</a:t>
                </a:r>
                <a:r>
                  <a:rPr lang="en-US" sz="2800" dirty="0"/>
                  <a:t> của (1),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4−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4−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endParaRPr lang="vi-VN" sz="280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5A61CD8-9951-4C7A-AD21-B049059681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3" y="3288681"/>
                <a:ext cx="11310734" cy="699807"/>
              </a:xfrm>
              <a:prstGeom prst="rect">
                <a:avLst/>
              </a:prstGeom>
              <a:blipFill>
                <a:blip r:embed="rId9"/>
                <a:stretch>
                  <a:fillRect l="-1132" b="-113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1A0952-17A3-4E18-BB0F-B4DB42282A14}"/>
                  </a:ext>
                </a:extLst>
              </p:cNvPr>
              <p:cNvSpPr/>
              <p:nvPr/>
            </p:nvSpPr>
            <p:spPr>
              <a:xfrm>
                <a:off x="361015" y="3998743"/>
                <a:ext cx="837299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Giả </a:t>
                </a:r>
                <a:r>
                  <a:rPr lang="en-US" sz="2800" dirty="0" err="1"/>
                  <a:t>sử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;2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;2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Ta </a:t>
                </a:r>
                <a:r>
                  <a:rPr lang="en-US" sz="2800" dirty="0" err="1">
                    <a:ea typeface="Times New Roman" panose="02020603050405020304" pitchFamily="18" charset="0"/>
                  </a:rPr>
                  <a:t>có</a:t>
                </a:r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1;2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91A0952-17A3-4E18-BB0F-B4DB42282A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015" y="3998743"/>
                <a:ext cx="8372998" cy="523220"/>
              </a:xfrm>
              <a:prstGeom prst="rect">
                <a:avLst/>
              </a:prstGeom>
              <a:blipFill>
                <a:blip r:embed="rId10"/>
                <a:stretch>
                  <a:fillRect l="-1456"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D838AF-8E95-47E9-9AE7-9FDCF172078A}"/>
                  </a:ext>
                </a:extLst>
              </p:cNvPr>
              <p:cNvSpPr/>
              <p:nvPr/>
            </p:nvSpPr>
            <p:spPr>
              <a:xfrm>
                <a:off x="297328" y="4419026"/>
                <a:ext cx="8539069" cy="1005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tabLst>
                    <a:tab pos="144018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4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𝐼𝐴𝐵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=15 ⇔2.</m:t>
                      </m:r>
                      <m:r>
                        <a:rPr lang="en-US" sz="2800" i="1">
                          <a:latin typeface="Cambria Math"/>
                        </a:rPr>
                        <m:t>𝐴𝐵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𝐴𝐵</m:t>
                              </m:r>
                            </m:e>
                          </m:d>
                        </m:sub>
                      </m:sSub>
                      <m:r>
                        <a:rPr lang="en-US" sz="2800" i="1">
                          <a:latin typeface="Cambria Math"/>
                        </a:rPr>
                        <m:t>=15 ⇔2.</m:t>
                      </m:r>
                      <m:r>
                        <a:rPr lang="en-US" sz="2800" i="1">
                          <a:latin typeface="Cambria Math"/>
                        </a:rPr>
                        <m:t>𝐴𝐵</m:t>
                      </m:r>
                      <m:r>
                        <a:rPr lang="en-US" sz="2800" i="1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</m:den>
                      </m:f>
                      <m:r>
                        <a:rPr lang="en-US" sz="2800" i="1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en-US" sz="2800" i="1" dirty="0">
                  <a:latin typeface="Cambria Math"/>
                </a:endParaRP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6D838AF-8E95-47E9-9AE7-9FDCF17207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28" y="4419026"/>
                <a:ext cx="8539069" cy="100591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54B82B-3A63-4A40-B9B6-6D3CD6CC0995}"/>
                  </a:ext>
                </a:extLst>
              </p:cNvPr>
              <p:cNvSpPr/>
              <p:nvPr/>
            </p:nvSpPr>
            <p:spPr>
              <a:xfrm>
                <a:off x="425145" y="5343340"/>
                <a:ext cx="787997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⇔</m:t>
                    </m:r>
                    <m:r>
                      <a:rPr lang="en-US" sz="2800">
                        <a:latin typeface="Cambria Math"/>
                      </a:rPr>
                      <m:t>4.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𝐴𝐵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.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=1125⇔20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=1125</m:t>
                    </m:r>
                  </m:oMath>
                </a14:m>
                <a:r>
                  <a:rPr lang="en-US" sz="2800" dirty="0"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1554B82B-3A63-4A40-B9B6-6D3CD6CC0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45" y="5343340"/>
                <a:ext cx="7879978" cy="523220"/>
              </a:xfrm>
              <a:prstGeom prst="rect">
                <a:avLst/>
              </a:prstGeom>
              <a:blipFill>
                <a:blip r:embed="rId12"/>
                <a:stretch>
                  <a:fillRect t="-11765" r="-619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2D48E8A-9D42-4E42-A686-A26563B9B9C6}"/>
                  </a:ext>
                </a:extLst>
              </p:cNvPr>
              <p:cNvSpPr/>
              <p:nvPr/>
            </p:nvSpPr>
            <p:spPr>
              <a:xfrm>
                <a:off x="217840" y="5594924"/>
                <a:ext cx="11537431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⇔4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−4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=225</m:t>
                      </m:r>
                      <m:r>
                        <a:rPr lang="en-US" sz="2800" i="1">
                          <a:latin typeface="Cambria Math"/>
                        </a:rPr>
                        <m:t>⇔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−16</m:t>
                          </m:r>
                        </m:e>
                      </m:d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=225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=25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=−9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280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92D48E8A-9D42-4E42-A686-A26563B9B9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40" y="5594924"/>
                <a:ext cx="11537431" cy="105118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4ED649-0D4F-4B16-AF8C-2B7DB1ED9E6E}"/>
                  </a:ext>
                </a:extLst>
              </p:cNvPr>
              <p:cNvSpPr/>
              <p:nvPr/>
            </p:nvSpPr>
            <p:spPr>
              <a:xfrm>
                <a:off x="333397" y="6311330"/>
                <a:ext cx="17960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=±5 </m:t>
                    </m:r>
                  </m:oMath>
                </a14:m>
                <a:r>
                  <a:rPr lang="en-US" sz="2400" dirty="0"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B4ED649-0D4F-4B16-AF8C-2B7DB1ED9E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397" y="6311330"/>
                <a:ext cx="1796069" cy="461665"/>
              </a:xfrm>
              <a:prstGeom prst="rect">
                <a:avLst/>
              </a:prstGeom>
              <a:blipFill>
                <a:blip r:embed="rId14"/>
                <a:stretch>
                  <a:fillRect t="-10526" r="-4422" b="-289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3833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08658" y="2773138"/>
            <a:ext cx="11964512" cy="3895416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33230"/>
            <a:ext cx="11964512" cy="1790127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254710"/>
              <a:chOff x="534987" y="1647862"/>
              <a:chExt cx="3622602" cy="1254710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4"/>
                <a:ext cx="2968341" cy="1249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13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-48986" y="1933862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2</a:t>
                </a:r>
                <a:r>
                  <a:rPr lang="en-US"/>
                  <a:t>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8893352" y="2123109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D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14171" y="2112028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0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08935" y="2052157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ea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35" y="2052157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585137" y="2052157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1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CA6D86-732B-4B49-9C1D-B7B3101184D3}"/>
                  </a:ext>
                </a:extLst>
              </p:cNvPr>
              <p:cNvSpPr/>
              <p:nvPr/>
            </p:nvSpPr>
            <p:spPr>
              <a:xfrm>
                <a:off x="1921102" y="156590"/>
                <a:ext cx="9834170" cy="204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Có </a:t>
                </a:r>
                <a:r>
                  <a:rPr lang="en-US" sz="2800" dirty="0"/>
                  <a:t>mấy </a:t>
                </a:r>
                <a:r>
                  <a:rPr lang="vi-VN" sz="2800" dirty="0"/>
                  <a:t>số thực dương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2800" dirty="0"/>
                  <a:t> để đường 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/>
                  <a:t> </a:t>
                </a:r>
                <a:r>
                  <a:rPr lang="vi-VN" sz="2800" dirty="0"/>
                  <a:t>cắt đồ thị hàm 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−1</m:t>
                    </m:r>
                  </m:oMath>
                </a14:m>
                <a:r>
                  <a:rPr lang="vi-VN" sz="2800" dirty="0"/>
                  <a:t> tại ba điểm phân biệt có tung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800" dirty="0"/>
                  <a:t>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+4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CA6D86-732B-4B49-9C1D-B7B31011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02" y="156590"/>
                <a:ext cx="9834170" cy="2049664"/>
              </a:xfrm>
              <a:prstGeom prst="rect">
                <a:avLst/>
              </a:prstGeom>
              <a:blipFill>
                <a:blip r:embed="rId7"/>
                <a:stretch>
                  <a:fillRect l="-1240" t="-3869" r="-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ECFA30-F263-4AD1-B56E-ECEE4BA14554}"/>
                  </a:ext>
                </a:extLst>
              </p:cNvPr>
              <p:cNvSpPr/>
              <p:nvPr/>
            </p:nvSpPr>
            <p:spPr>
              <a:xfrm>
                <a:off x="304323" y="3421521"/>
                <a:ext cx="11620327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−1=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>
                    <a:ea typeface="Cambria Math"/>
                  </a:rPr>
                  <a:t>⇔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−3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+3=0</m:t>
                    </m:r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5ECFA30-F263-4AD1-B56E-ECEE4BA145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23" y="3421521"/>
                <a:ext cx="11620327" cy="523220"/>
              </a:xfrm>
              <a:prstGeom prst="rect">
                <a:avLst/>
              </a:prstGeom>
              <a:blipFill>
                <a:blip r:embed="rId8"/>
                <a:stretch>
                  <a:fillRect t="-13953" b="-290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A80B39-5D78-4C67-A638-1E6CBD1241C4}"/>
                  </a:ext>
                </a:extLst>
              </p:cNvPr>
              <p:cNvSpPr/>
              <p:nvPr/>
            </p:nvSpPr>
            <p:spPr>
              <a:xfrm>
                <a:off x="334202" y="4017261"/>
                <a:ext cx="11620327" cy="18988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vi-V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vi-VN" sz="2800" dirty="0"/>
                  <a:t> là 3 nghiệm phân biệt của phương trình ta có</a:t>
                </a:r>
                <a:r>
                  <a:rPr lang="en-US" sz="2800" dirty="0"/>
                  <a:t>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nor/>
                              </m:rPr>
                              <a:rPr lang="vi-VN" sz="2800" dirty="0"/>
                              <m:t> </m:t>
                            </m:r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=−1</m:t>
                            </m:r>
                          </m:e>
                          <m:e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=3−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</m:e>
                          <m:e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/>
                              </a:rPr>
                              <m:t>=−3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/>
                  <a:t> </a:t>
                </a:r>
                <a:endParaRPr lang="vi-VN" sz="280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4A80B39-5D78-4C67-A638-1E6CBD1241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202" y="4017261"/>
                <a:ext cx="11620327" cy="1898853"/>
              </a:xfrm>
              <a:prstGeom prst="rect">
                <a:avLst/>
              </a:prstGeom>
              <a:blipFill>
                <a:blip r:embed="rId9"/>
                <a:stretch>
                  <a:fillRect l="-1102" t="-38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B5FF2E-5546-4913-BB54-F81D95182FC8}"/>
                  </a:ext>
                </a:extLst>
              </p:cNvPr>
              <p:cNvSpPr/>
              <p:nvPr/>
            </p:nvSpPr>
            <p:spPr>
              <a:xfrm>
                <a:off x="536830" y="5949677"/>
                <a:ext cx="1062647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−4,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−4, 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−6</m:t>
                        </m:r>
                      </m:e>
                    </m:d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−4</m:t>
                    </m:r>
                  </m:oMath>
                </a14:m>
                <a:r>
                  <a:rPr lang="en-US" sz="2800" dirty="0"/>
                  <a:t> .</a:t>
                </a:r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BB5FF2E-5546-4913-BB54-F81D95182F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30" y="5949677"/>
                <a:ext cx="10626470" cy="523220"/>
              </a:xfrm>
              <a:prstGeom prst="rect">
                <a:avLst/>
              </a:prstGeom>
              <a:blipFill>
                <a:blip r:embed="rId10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2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49301" y="2752153"/>
            <a:ext cx="11964512" cy="4003159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33230"/>
            <a:ext cx="11964512" cy="1790127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254710"/>
              <a:chOff x="534987" y="1647862"/>
              <a:chExt cx="3622602" cy="1254710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4"/>
                <a:ext cx="2968341" cy="12491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13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-48986" y="1933862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2</a:t>
                </a:r>
                <a:r>
                  <a:rPr lang="en-US"/>
                  <a:t>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3026580" y="1479251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14171" y="2112028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0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08935" y="2052157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ea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935" y="2052157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585137" y="2052157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1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CA6D86-732B-4B49-9C1D-B7B3101184D3}"/>
                  </a:ext>
                </a:extLst>
              </p:cNvPr>
              <p:cNvSpPr/>
              <p:nvPr/>
            </p:nvSpPr>
            <p:spPr>
              <a:xfrm>
                <a:off x="2108799" y="73120"/>
                <a:ext cx="9834170" cy="2049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Có </a:t>
                </a:r>
                <a:r>
                  <a:rPr lang="en-US" sz="2800" dirty="0"/>
                  <a:t>mấy </a:t>
                </a:r>
                <a:r>
                  <a:rPr lang="vi-VN" sz="2800" dirty="0"/>
                  <a:t>số thực dương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vi-VN" sz="2800" dirty="0"/>
                  <a:t> để đường 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800" dirty="0"/>
                  <a:t> </a:t>
                </a:r>
                <a:r>
                  <a:rPr lang="vi-VN" sz="2800" dirty="0"/>
                  <a:t>cắt đồ thị hàm 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vi-VN" sz="2800" dirty="0"/>
                  <a:t> tại ba điểm phân biệt có tung độ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b>
                    </m:sSub>
                  </m:oMath>
                </a14:m>
                <a:r>
                  <a:rPr lang="vi-VN" sz="2800" dirty="0"/>
                  <a:t> thỏa mãn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2800" dirty="0">
                    <a:ea typeface="Times New Roman" panose="02020603050405020304" pitchFamily="18" charset="0"/>
                  </a:rPr>
                  <a:t>.</a:t>
                </a:r>
                <a:br>
                  <a:rPr lang="en-US" sz="2800" dirty="0">
                    <a:ea typeface="Times New Roman" panose="02020603050405020304" pitchFamily="18" charset="0"/>
                  </a:rPr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8CA6D86-732B-4B49-9C1D-B7B310118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799" y="73120"/>
                <a:ext cx="9834170" cy="2049664"/>
              </a:xfrm>
              <a:prstGeom prst="rect">
                <a:avLst/>
              </a:prstGeom>
              <a:blipFill>
                <a:blip r:embed="rId7"/>
                <a:stretch>
                  <a:fillRect l="-1302" t="-3869" r="-4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8B5874-C5C3-42F4-A3C2-F09B517DE5B6}"/>
                  </a:ext>
                </a:extLst>
              </p:cNvPr>
              <p:cNvSpPr/>
              <p:nvPr/>
            </p:nvSpPr>
            <p:spPr>
              <a:xfrm>
                <a:off x="82800" y="3297082"/>
                <a:ext cx="6902339" cy="852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Theo đề bài ta 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sz="3200" i="1">
                            <a:latin typeface="Cambria Math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32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8B5874-C5C3-42F4-A3C2-F09B517DE5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0" y="3297082"/>
                <a:ext cx="6902339" cy="852156"/>
              </a:xfrm>
              <a:prstGeom prst="rect">
                <a:avLst/>
              </a:prstGeom>
              <a:blipFill>
                <a:blip r:embed="rId8"/>
                <a:stretch>
                  <a:fillRect l="-18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495AD-7D3A-41B1-9E03-5D8AE0BC34B8}"/>
                  </a:ext>
                </a:extLst>
              </p:cNvPr>
              <p:cNvSpPr/>
              <p:nvPr/>
            </p:nvSpPr>
            <p:spPr>
              <a:xfrm>
                <a:off x="44664" y="4173480"/>
                <a:ext cx="8903784" cy="9744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dirty="0">
                          <a:latin typeface="Cambria Math"/>
                          <a:ea typeface="Cambria Math"/>
                        </a:rPr>
                        <m:t>⇔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 i="1" dirty="0">
                          <a:latin typeface="Cambria Math"/>
                          <a:ea typeface="Cambria Math"/>
                        </a:rPr>
                        <m:t>+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6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1495AD-7D3A-41B1-9E03-5D8AE0BC34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" y="4173480"/>
                <a:ext cx="8903784" cy="97443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3A34AB-DDF2-4FE7-8457-C78D716A4756}"/>
                  </a:ext>
                </a:extLst>
              </p:cNvPr>
              <p:cNvSpPr/>
              <p:nvPr/>
            </p:nvSpPr>
            <p:spPr>
              <a:xfrm>
                <a:off x="-1372407" y="5127539"/>
                <a:ext cx="13419719" cy="1060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800" b="0" i="0" dirty="0" smtClean="0">
                          <a:latin typeface="Cambria Math" panose="02040503050406030204" pitchFamily="18" charset="0"/>
                          <a:ea typeface="Cambria Math"/>
                        </a:rPr>
                        <m:t>                      </m:t>
                      </m:r>
                      <m:r>
                        <a:rPr lang="vi-VN" sz="2800" dirty="0">
                          <a:latin typeface="Cambria Math"/>
                          <a:ea typeface="Cambria Math"/>
                        </a:rPr>
                        <m:t>⇔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vi-VN" sz="2800" dirty="0">
                          <a:latin typeface="Cambria Math"/>
                          <a:ea typeface="Cambria Math"/>
                        </a:rPr>
                        <m:t>⇔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𝑚</m:t>
                          </m:r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6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2800" i="1" dirty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</m:num>
                        <m:den>
                          <m:r>
                            <a:rPr lang="en-US" sz="2800" i="1" dirty="0"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a:rPr lang="vi-VN" sz="2800" dirty="0">
                          <a:latin typeface="Cambria Math"/>
                          <a:ea typeface="Cambria Math"/>
                        </a:rPr>
                        <m:t>⇔</m:t>
                      </m:r>
                      <m:r>
                        <a:rPr lang="en-US" sz="2800" i="1" dirty="0">
                          <a:latin typeface="Cambria Math"/>
                          <a:ea typeface="Cambria Math"/>
                        </a:rPr>
                        <m:t>𝑚</m:t>
                      </m:r>
                      <m:r>
                        <a:rPr lang="en-US" sz="2800" dirty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dirty="0">
                          <a:latin typeface="Cambria Math"/>
                          <a:ea typeface="Cambria Math"/>
                        </a:rPr>
                        <m:t>9</m:t>
                      </m:r>
                    </m:oMath>
                  </m:oMathPara>
                </a14:m>
                <a:endParaRPr lang="vi-VN" sz="2800" dirty="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53A34AB-DDF2-4FE7-8457-C78D716A47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2407" y="5127539"/>
                <a:ext cx="13419719" cy="10604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05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77859" y="2632401"/>
            <a:ext cx="11964512" cy="4132297"/>
            <a:chOff x="102581" y="2878095"/>
            <a:chExt cx="11834900" cy="5441009"/>
          </a:xfrm>
        </p:grpSpPr>
        <p:sp>
          <p:nvSpPr>
            <p:cNvPr id="5" name="Rounded Rectangle 4"/>
            <p:cNvSpPr/>
            <p:nvPr/>
          </p:nvSpPr>
          <p:spPr>
            <a:xfrm>
              <a:off x="102581" y="2974084"/>
              <a:ext cx="11834900" cy="5345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2581" y="2878095"/>
              <a:ext cx="2294536" cy="1241302"/>
              <a:chOff x="1078356" y="4861888"/>
              <a:chExt cx="4498116" cy="225539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26601" y="3381540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90100" y="4861888"/>
                <a:ext cx="3143239" cy="1111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78356" y="4953385"/>
                <a:ext cx="852449" cy="82047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54957"/>
            <a:ext cx="11964512" cy="1594231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408208"/>
              <a:chOff x="534987" y="1647862"/>
              <a:chExt cx="3622602" cy="140820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6"/>
                <a:ext cx="2968341" cy="1402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14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90" y="1773859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9</a:t>
                </a:r>
                <a:r>
                  <a:rPr lang="en-US"/>
                  <a:t>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69547" y="193025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7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64311" y="193025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311" y="1930254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40513" y="193025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4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BB0CBD-57B4-440B-B76F-E3E24CA1B932}"/>
                  </a:ext>
                </a:extLst>
              </p:cNvPr>
              <p:cNvSpPr/>
              <p:nvPr/>
            </p:nvSpPr>
            <p:spPr>
              <a:xfrm>
                <a:off x="2048099" y="57572"/>
                <a:ext cx="10137511" cy="187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Cho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/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2800" dirty="0"/>
                  <a:t> và có bảng biến thiên như sau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mấy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+2</m:t>
                        </m:r>
                      </m:e>
                    </m:d>
                  </m:oMath>
                </a14:m>
                <a:r>
                  <a:rPr lang="vi-VN" sz="2800" dirty="0"/>
                  <a:t> 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BB0CBD-57B4-440B-B76F-E3E24CA1B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99" y="57572"/>
                <a:ext cx="10137511" cy="1871346"/>
              </a:xfrm>
              <a:prstGeom prst="rect">
                <a:avLst/>
              </a:prstGeom>
              <a:blipFill>
                <a:blip r:embed="rId7"/>
                <a:stretch>
                  <a:fillRect l="-1263" t="-3257" r="-19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0156BA-EAA0-4392-BBFF-0594B1F950C4}"/>
                  </a:ext>
                </a:extLst>
              </p:cNvPr>
              <p:cNvSpPr/>
              <p:nvPr/>
            </p:nvSpPr>
            <p:spPr>
              <a:xfrm>
                <a:off x="268400" y="3268896"/>
                <a:ext cx="11755780" cy="1214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r>
                  <a:rPr lang="vi-VN" sz="2800" dirty="0"/>
                  <a:t> 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0;3</m:t>
                        </m:r>
                      </m:e>
                    </m:d>
                  </m:oMath>
                </a14:m>
                <a:r>
                  <a:rPr lang="vi-VN" sz="2800" dirty="0"/>
                  <a:t> ,</a:t>
                </a:r>
              </a:p>
              <a:p>
                <a:r>
                  <a:rPr lang="vi-VN" sz="2800" dirty="0"/>
                  <a:t>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−2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+2</m:t>
                    </m:r>
                  </m:oMath>
                </a14:m>
                <a:r>
                  <a:rPr lang="vi-VN" sz="2800" dirty="0"/>
                  <a:t>.</a:t>
                </a:r>
                <a:endParaRPr lang="vi-VN" sz="280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10156BA-EAA0-4392-BBFF-0594B1F950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00" y="3268896"/>
                <a:ext cx="11755780" cy="1214243"/>
              </a:xfrm>
              <a:prstGeom prst="rect">
                <a:avLst/>
              </a:prstGeom>
              <a:blipFill>
                <a:blip r:embed="rId8"/>
                <a:stretch>
                  <a:fillRect l="-1037" b="-130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1E1486-BCB0-4F65-A938-EF6F363541B6}"/>
                  </a:ext>
                </a:extLst>
              </p:cNvPr>
              <p:cNvSpPr/>
              <p:nvPr/>
            </p:nvSpPr>
            <p:spPr>
              <a:xfrm>
                <a:off x="95206" y="4678861"/>
                <a:ext cx="7601312" cy="70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28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0;3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=9;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0;3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5</m:t>
                              </m:r>
                            </m:e>
                          </m:func>
                        </m:e>
                      </m:func>
                      <m:r>
                        <a:rPr lang="en-US" sz="2800" i="1">
                          <a:latin typeface="Cambria Math" panose="02040503050406030204" pitchFamily="18" charset="0"/>
                        </a:rPr>
                        <m:t> (1).</m:t>
                      </m:r>
                    </m:oMath>
                  </m:oMathPara>
                </a14:m>
                <a:endParaRPr lang="vi-VN" sz="280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01E1486-BCB0-4F65-A938-EF6F363541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06" y="4678861"/>
                <a:ext cx="7601312" cy="70371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8A1502-01F2-41DF-BFF6-5EB06031ACE4}"/>
                  </a:ext>
                </a:extLst>
              </p:cNvPr>
              <p:cNvSpPr/>
              <p:nvPr/>
            </p:nvSpPr>
            <p:spPr>
              <a:xfrm>
                <a:off x="221098" y="5143097"/>
                <a:ext cx="6546279" cy="10511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=4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−4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/>
                                <a:ea typeface="Cambria Math"/>
                              </a:rPr>
                              <m:t>=±1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sz="28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F8A1502-01F2-41DF-BFF6-5EB06031A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098" y="5143097"/>
                <a:ext cx="6546279" cy="10511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62D0FC-1731-47D7-939A-6BDB2DD2FCF8}"/>
                  </a:ext>
                </a:extLst>
              </p:cNvPr>
              <p:cNvSpPr/>
              <p:nvPr/>
            </p:nvSpPr>
            <p:spPr>
              <a:xfrm>
                <a:off x="146111" y="6014099"/>
                <a:ext cx="7163371" cy="703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vi-VN" sz="2800">
                                  <a:latin typeface="Cambria Math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vi-VN" sz="2800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  <a:cs typeface="Times New Roman" pitchFamily="18" charset="0"/>
                                    </a:rPr>
                                    <m:t>0;3</m:t>
                                  </m:r>
                                </m:e>
                              </m:d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=</m:t>
                          </m:r>
                          <m:r>
                            <a:rPr lang="en-US" sz="2800" i="1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</m:d>
                          <m:r>
                            <a:rPr lang="en-US" sz="2800" i="1">
                              <a:latin typeface="Cambria Math"/>
                            </a:rPr>
                            <m:t>=65;</m:t>
                          </m:r>
                          <m:func>
                            <m:func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min</m:t>
                                  </m:r>
                                </m:e>
                                <m:lim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vi-VN" sz="2800" i="1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cs typeface="Times New Roman" pitchFamily="18" charset="0"/>
                                        </a:rPr>
                                        <m:t>0;3</m:t>
                                      </m:r>
                                    </m:e>
                                  </m:d>
                                </m:lim>
                              </m:limLow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</a:rPr>
                                <m:t>=1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vi-VN" sz="2800"/>
              </a:p>
            </p:txBody>
          </p:sp>
        </mc:Choice>
        <mc:Fallback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462D0FC-1731-47D7-939A-6BDB2DD2FC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11" y="6014099"/>
                <a:ext cx="7163371" cy="70371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BDE88A81-F0D4-4820-A4CF-951E666E89D3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2809319"/>
            <a:ext cx="5394960" cy="192024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57201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91212" y="2602905"/>
            <a:ext cx="11964512" cy="4132297"/>
            <a:chOff x="102581" y="2878095"/>
            <a:chExt cx="11834900" cy="5441009"/>
          </a:xfrm>
        </p:grpSpPr>
        <p:sp>
          <p:nvSpPr>
            <p:cNvPr id="5" name="Rounded Rectangle 4"/>
            <p:cNvSpPr/>
            <p:nvPr/>
          </p:nvSpPr>
          <p:spPr>
            <a:xfrm>
              <a:off x="102581" y="2974084"/>
              <a:ext cx="11834900" cy="5345020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02581" y="2878095"/>
              <a:ext cx="2294536" cy="1241302"/>
              <a:chOff x="1078356" y="4861888"/>
              <a:chExt cx="4498116" cy="2255391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026601" y="3381540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990100" y="4861888"/>
                <a:ext cx="3143239" cy="11111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078356" y="4953385"/>
                <a:ext cx="852449" cy="82047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191212" y="54957"/>
            <a:ext cx="11964512" cy="1594231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2" cy="1408208"/>
              <a:chOff x="534987" y="1647862"/>
              <a:chExt cx="3622602" cy="1408208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48" y="1653396"/>
                <a:ext cx="2968341" cy="1402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14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390" y="1773859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9</a:t>
                </a:r>
                <a:r>
                  <a:rPr lang="en-US"/>
                  <a:t>.</a:t>
                </a:r>
                <a:endParaRPr lang="en-US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dirty="0"/>
                            <m:t>.</m:t>
                          </m:r>
                        </m:oMath>
                      </m:oMathPara>
                    </a14:m>
                    <a:endParaRPr lang="en-US" sz="2999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149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-25303" y="2018128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/>
              <a:t>A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669547" y="193025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7</a:t>
            </a:r>
            <a:r>
              <a:rPr lang="vi-VN"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664311" y="193025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vi-VN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4311" y="1930254"/>
                <a:ext cx="2339513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40513" y="193025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4</a:t>
            </a:r>
            <a:r>
              <a:rPr lang="en-US"/>
              <a:t>.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BB0CBD-57B4-440B-B76F-E3E24CA1B932}"/>
                  </a:ext>
                </a:extLst>
              </p:cNvPr>
              <p:cNvSpPr/>
              <p:nvPr/>
            </p:nvSpPr>
            <p:spPr>
              <a:xfrm>
                <a:off x="2048099" y="19472"/>
                <a:ext cx="10137511" cy="187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 dirty="0"/>
                  <a:t>Cho hàm số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vi-VN" sz="2800" dirty="0"/>
                  <a:t> liên tục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800" dirty="0"/>
                  <a:t> và có bảng biến thiên như sau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mấy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𝑚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d>
                  </m:oMath>
                </a14:m>
                <a:r>
                  <a:rPr lang="vi-VN" sz="2800" dirty="0"/>
                  <a:t> 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2800" dirty="0"/>
                  <a:t>?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0BBB0CBD-57B4-440B-B76F-E3E24CA1B9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8099" y="19472"/>
                <a:ext cx="10137511" cy="1871346"/>
              </a:xfrm>
              <a:prstGeom prst="rect">
                <a:avLst/>
              </a:prstGeom>
              <a:blipFill>
                <a:blip r:embed="rId7"/>
                <a:stretch>
                  <a:fillRect l="-1263" t="-3257" r="-19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655AA9-59E6-4F20-8B79-A0716530B651}"/>
                  </a:ext>
                </a:extLst>
              </p:cNvPr>
              <p:cNvSpPr/>
              <p:nvPr/>
            </p:nvSpPr>
            <p:spPr>
              <a:xfrm>
                <a:off x="386216" y="3293962"/>
                <a:ext cx="6471259" cy="8215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;</m:t>
                    </m:r>
                    <m:func>
                      <m:func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latin typeface="Cambria Math"/>
                              </a:rPr>
                              <m:t>m</m:t>
                            </m:r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lim>
                            <m:d>
                              <m:dPr>
                                <m:begChr m:val="["/>
                                <m:endChr m:val="]"/>
                                <m:ctrlPr>
                                  <a:rPr lang="vi-VN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0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;</m:t>
                                </m:r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𝑔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</m:den>
                        </m:f>
                      </m:e>
                    </m:func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65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endParaRPr lang="vi-VN" sz="280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5655AA9-59E6-4F20-8B79-A0716530B6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16" y="3293962"/>
                <a:ext cx="6471259" cy="821572"/>
              </a:xfrm>
              <a:prstGeom prst="rect">
                <a:avLst/>
              </a:prstGeom>
              <a:blipFill>
                <a:blip r:embed="rId8"/>
                <a:stretch>
                  <a:fillRect r="-9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C3A6AF-0229-466A-BDF0-E6AB80632F8F}"/>
                  </a:ext>
                </a:extLst>
              </p:cNvPr>
              <p:cNvSpPr/>
              <p:nvPr/>
            </p:nvSpPr>
            <p:spPr>
              <a:xfrm>
                <a:off x="277777" y="4376110"/>
                <a:ext cx="11386266" cy="1341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điều </a:t>
                </a:r>
                <a:r>
                  <a:rPr lang="en-US" sz="2800" dirty="0" err="1"/>
                  <a:t>kiện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  <a:r>
                  <a:rPr lang="vi-VN" sz="2800" dirty="0"/>
                  <a:t>có nghiệm thuộc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0</m:t>
                        </m:r>
                        <m:r>
                          <a:rPr lang="en-US" sz="2800" i="1">
                            <a:latin typeface="Cambria Math"/>
                          </a:rPr>
                          <m:t>;</m:t>
                        </m:r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vi-VN" sz="2800" dirty="0"/>
                  <a:t> </a:t>
                </a:r>
                <a:r>
                  <a:rPr lang="en-US" sz="2800" dirty="0"/>
                  <a:t>là 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65</m:t>
                          </m:r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DC3A6AF-0229-466A-BDF0-E6AB80632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777" y="4376110"/>
                <a:ext cx="11386266" cy="1341457"/>
              </a:xfrm>
              <a:prstGeom prst="rect">
                <a:avLst/>
              </a:prstGeom>
              <a:blipFill>
                <a:blip r:embed="rId9"/>
                <a:stretch>
                  <a:fillRect l="-1125" t="-59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5CF5B3-5DEB-414B-BEF0-369990D7762F}"/>
                  </a:ext>
                </a:extLst>
              </p:cNvPr>
              <p:cNvSpPr/>
              <p:nvPr/>
            </p:nvSpPr>
            <p:spPr>
              <a:xfrm>
                <a:off x="335364" y="5978143"/>
                <a:ext cx="606557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/>
                  <a:t>Vậy,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9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thỏa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mãn</a:t>
                </a:r>
                <a:r>
                  <a:rPr lang="en-US" sz="2800" dirty="0"/>
                  <a:t>.</a:t>
                </a:r>
              </a:p>
            </p:txBody>
          </p:sp>
        </mc:Choice>
        <mc:Fallback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A5CF5B3-5DEB-414B-BEF0-369990D776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64" y="5978143"/>
                <a:ext cx="6065571" cy="523220"/>
              </a:xfrm>
              <a:prstGeom prst="rect">
                <a:avLst/>
              </a:prstGeom>
              <a:blipFill>
                <a:blip r:embed="rId10"/>
                <a:stretch>
                  <a:fillRect l="-2010" t="-11765" r="-100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65684" y="2548038"/>
            <a:ext cx="11964512" cy="4159894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04835" y="72118"/>
            <a:ext cx="11964512" cy="1458159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4" cy="1539101"/>
              <a:chOff x="534987" y="1647862"/>
              <a:chExt cx="3622604" cy="1539101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50" y="1653394"/>
                <a:ext cx="2968341" cy="1533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15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270" y="1696729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1.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708427" y="177692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0.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703191" y="177692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91" y="1776924"/>
                <a:ext cx="23395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79393" y="177692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2.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5F84F8-7CD5-4988-BF7C-7170A1A46ED4}"/>
                  </a:ext>
                </a:extLst>
              </p:cNvPr>
              <p:cNvSpPr/>
              <p:nvPr/>
            </p:nvSpPr>
            <p:spPr>
              <a:xfrm>
                <a:off x="2135062" y="90162"/>
                <a:ext cx="99215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hình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mấy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800" dirty="0"/>
                  <a:t> có 9 nghiệm thực phân biệt</a:t>
                </a:r>
                <a:r>
                  <a:rPr lang="en-US" sz="2800" dirty="0"/>
                  <a:t>?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5F84F8-7CD5-4988-BF7C-7170A1A46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62" y="90162"/>
                <a:ext cx="9921551" cy="1815882"/>
              </a:xfrm>
              <a:prstGeom prst="rect">
                <a:avLst/>
              </a:prstGeom>
              <a:blipFill>
                <a:blip r:embed="rId5"/>
                <a:stretch>
                  <a:fillRect l="-1229" t="-3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252D4E-E3F9-47DC-ACF1-0647BB233F12}"/>
                  </a:ext>
                </a:extLst>
              </p:cNvPr>
              <p:cNvSpPr/>
              <p:nvPr/>
            </p:nvSpPr>
            <p:spPr>
              <a:xfrm>
                <a:off x="358130" y="3099772"/>
                <a:ext cx="7577556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vi-VN" sz="2800" dirty="0"/>
                  <a:t> cắt trục hoành tại 3 điểm phân biệt có hoành độ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</m:oMath>
                </a14:m>
                <a:r>
                  <a:rPr lang="vi-VN" sz="2800" dirty="0"/>
                  <a:t>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−2&lt;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&lt;−1, −1&lt;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&lt;0,  1&lt;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r>
                      <a:rPr lang="en-US" sz="2800" i="1">
                        <a:latin typeface="Cambria Math"/>
                      </a:rPr>
                      <m:t>&lt;2 (∗).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3252D4E-E3F9-47DC-ACF1-0647BB233F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30" y="3099772"/>
                <a:ext cx="7577556" cy="1384995"/>
              </a:xfrm>
              <a:prstGeom prst="rect">
                <a:avLst/>
              </a:prstGeom>
              <a:blipFill>
                <a:blip r:embed="rId6"/>
                <a:stretch>
                  <a:fillRect l="-1689" t="-4386" b="-114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B0F645-0CC9-4C82-AA99-B45D004A1F6D}"/>
                  </a:ext>
                </a:extLst>
              </p:cNvPr>
              <p:cNvSpPr/>
              <p:nvPr/>
            </p:nvSpPr>
            <p:spPr>
              <a:xfrm>
                <a:off x="324402" y="4505376"/>
                <a:ext cx="5964966" cy="21106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vi-VN" sz="2800" dirty="0">
                  <a:latin typeface="Cambria Math"/>
                  <a:ea typeface="Cambria Math"/>
                </a:endParaRPr>
              </a:p>
              <a:p>
                <a:r>
                  <a:rPr lang="vi-VN" sz="2800" dirty="0">
                    <a:latin typeface="Cambria Math"/>
                    <a:ea typeface="Cambria Math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2800" dirty="0">
                    <a:latin typeface="Cambria Math"/>
                    <a:ea typeface="Cambria Math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𝑏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d>
                          </m:e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𝑚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𝑐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3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vi-VN" sz="280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2B0F645-0CC9-4C82-AA99-B45D004A1F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02" y="4505376"/>
                <a:ext cx="5964966" cy="2110642"/>
              </a:xfrm>
              <a:prstGeom prst="rect">
                <a:avLst/>
              </a:prstGeom>
              <a:blipFill>
                <a:blip r:embed="rId7"/>
                <a:stretch>
                  <a:fillRect l="-20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7">
            <a:extLst>
              <a:ext uri="{FF2B5EF4-FFF2-40B4-BE49-F238E27FC236}">
                <a16:creationId xmlns:a16="http://schemas.microsoft.com/office/drawing/2014/main" id="{22608E69-0838-4AC1-8EE8-7F8ADA8AC0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357"/>
          <a:stretch/>
        </p:blipFill>
        <p:spPr>
          <a:xfrm>
            <a:off x="8557808" y="3012636"/>
            <a:ext cx="3276062" cy="329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92101" y="2399799"/>
            <a:ext cx="11964512" cy="4470680"/>
            <a:chOff x="184495" y="3636268"/>
            <a:chExt cx="11834900" cy="448156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425261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68"/>
              <a:ext cx="2342697" cy="611571"/>
              <a:chOff x="1275608" y="6239450"/>
              <a:chExt cx="4592535" cy="111119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318272" y="4800773"/>
                <a:ext cx="1027852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2" y="6239450"/>
                <a:ext cx="3143240" cy="1111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204835" y="72118"/>
            <a:ext cx="11964512" cy="1458159"/>
            <a:chOff x="534987" y="1647862"/>
            <a:chExt cx="23340848" cy="4037388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755648" y="1720888"/>
              <a:ext cx="23120187" cy="3964362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2999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34987" y="1647862"/>
              <a:ext cx="3622604" cy="1539101"/>
              <a:chOff x="534987" y="1647862"/>
              <a:chExt cx="3622604" cy="1539101"/>
            </a:xfrm>
          </p:grpSpPr>
          <p:sp>
            <p:nvSpPr>
              <p:cNvPr id="27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Pentagon 27"/>
              <p:cNvSpPr/>
              <p:nvPr/>
            </p:nvSpPr>
            <p:spPr bwMode="auto">
              <a:xfrm>
                <a:off x="534987" y="1647862"/>
                <a:ext cx="3505200" cy="1176341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6952"/>
                <a:endParaRPr lang="en-US" sz="3199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29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32" name="Freeform 31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3" name="Freeform 32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4" name="Freeform 33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5" name="Rectangle 34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6" name="Rectangle 35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7" name="Rectangle 36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  <p:sp>
              <p:nvSpPr>
                <p:cNvPr id="38" name="Rectangle 37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6952">
                    <a:defRPr/>
                  </a:pPr>
                  <a:endParaRPr lang="en-US" sz="3199"/>
                </a:p>
              </p:txBody>
            </p:sp>
          </p:grpSp>
          <p:sp>
            <p:nvSpPr>
              <p:cNvPr id="30" name="Chevron 29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TextBox 13"/>
              <p:cNvSpPr txBox="1">
                <a:spLocks noChangeArrowheads="1"/>
              </p:cNvSpPr>
              <p:nvPr/>
            </p:nvSpPr>
            <p:spPr bwMode="auto">
              <a:xfrm>
                <a:off x="1189250" y="1653394"/>
                <a:ext cx="2968341" cy="15335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2999" b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 15</a:t>
                </a:r>
                <a:endParaRPr lang="en-US" sz="2999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5270" y="1658629"/>
            <a:ext cx="12101459" cy="820074"/>
            <a:chOff x="247181" y="1501340"/>
            <a:chExt cx="11838141" cy="914405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1" y="1501340"/>
              <a:ext cx="3090381" cy="914401"/>
              <a:chOff x="5537206" y="1557991"/>
              <a:chExt cx="3079904" cy="85006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1"/>
                <a:ext cx="2789360" cy="85006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3199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108332" y="1792260"/>
                <a:ext cx="2280848" cy="6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r>
                  <a:rPr lang="en-US" i="0"/>
                  <a:t>1.</a:t>
                </a:r>
                <a:endParaRPr lang="en-US" i="0" dirty="0"/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1" y="1501344"/>
              <a:ext cx="3090381" cy="914401"/>
              <a:chOff x="5537206" y="1557992"/>
              <a:chExt cx="3079904" cy="850064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3199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1" y="1501342"/>
              <a:ext cx="3090381" cy="914402"/>
              <a:chOff x="5537206" y="1557992"/>
              <a:chExt cx="3079904" cy="850064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8500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3199" dirty="0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vi-VN" sz="2999" i="0" dirty="0"/>
                            <m:t>.</m:t>
                          </m:r>
                        </m:oMath>
                      </m:oMathPara>
                    </a14:m>
                    <a:endParaRPr lang="en-US" sz="2999" i="0" dirty="0"/>
                  </a:p>
                </p:txBody>
              </p:sp>
            </mc:Choice>
            <mc:Fallback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6019" y="1558095"/>
                    <a:ext cx="2280848" cy="57412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1501343"/>
              <a:ext cx="3090381" cy="914401"/>
              <a:chOff x="5537206" y="1557992"/>
              <a:chExt cx="3079904" cy="850063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85006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19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3199" dirty="0"/>
              </a:p>
            </p:txBody>
          </p:sp>
        </p:grpSp>
      </p:grpSp>
      <p:sp>
        <p:nvSpPr>
          <p:cNvPr id="63" name="Action Button: Forward or Next 6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sp>
        <p:nvSpPr>
          <p:cNvPr id="65" name="Oval 64"/>
          <p:cNvSpPr/>
          <p:nvPr/>
        </p:nvSpPr>
        <p:spPr>
          <a:xfrm>
            <a:off x="46193" y="1892777"/>
            <a:ext cx="594187" cy="541849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199"/>
              <a:t>A</a:t>
            </a:r>
            <a:endParaRPr lang="en-US" sz="3199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01ED89B-F916-408C-8FEF-07FE9ECB2B35}"/>
              </a:ext>
            </a:extLst>
          </p:cNvPr>
          <p:cNvSpPr txBox="1"/>
          <p:nvPr/>
        </p:nvSpPr>
        <p:spPr>
          <a:xfrm>
            <a:off x="3708427" y="1776922"/>
            <a:ext cx="2339513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vi-VN" i="0">
                <a:ea typeface="Times New Roman" panose="02020603050405020304" pitchFamily="18" charset="0"/>
              </a:rPr>
              <a:t>0.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/>
              <p:nvPr/>
            </p:nvSpPr>
            <p:spPr>
              <a:xfrm>
                <a:off x="6703191" y="1776924"/>
                <a:ext cx="233951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i="0" dirty="0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vi-VN" i="0" dirty="0"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b="1" i="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11EF4B-9F87-458E-8B9D-869AB20CA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3191" y="1776924"/>
                <a:ext cx="233951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51C7EF8-48CB-421E-A8DB-78888C5CCDF2}"/>
              </a:ext>
            </a:extLst>
          </p:cNvPr>
          <p:cNvSpPr txBox="1"/>
          <p:nvPr/>
        </p:nvSpPr>
        <p:spPr>
          <a:xfrm>
            <a:off x="9679393" y="1776924"/>
            <a:ext cx="2339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vi-VN"/>
            </a:defPPr>
            <a:lvl1pPr>
              <a:defRPr sz="3200" i="1">
                <a:solidFill>
                  <a:schemeClr val="bg1"/>
                </a:solidFill>
              </a:defRPr>
            </a:lvl1pPr>
          </a:lstStyle>
          <a:p>
            <a:r>
              <a:rPr lang="en-US" i="0"/>
              <a:t>2.</a:t>
            </a:r>
            <a:endParaRPr lang="en-US" i="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5F84F8-7CD5-4988-BF7C-7170A1A46ED4}"/>
                  </a:ext>
                </a:extLst>
              </p:cNvPr>
              <p:cNvSpPr/>
              <p:nvPr/>
            </p:nvSpPr>
            <p:spPr>
              <a:xfrm>
                <a:off x="2135062" y="90162"/>
                <a:ext cx="9921551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Cho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𝑓</m:t>
                    </m:r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bậc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hình </a:t>
                </a:r>
                <a:r>
                  <a:rPr lang="en-US" sz="2800" dirty="0" err="1"/>
                  <a:t>vẽ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 </a:t>
                </a:r>
                <a:r>
                  <a:rPr lang="en-US" sz="2800" dirty="0" err="1"/>
                  <a:t>tất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cả</a:t>
                </a:r>
                <a:r>
                  <a:rPr lang="en-US" sz="2800" dirty="0"/>
                  <a:t> mấy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nguyên</a:t>
                </a:r>
                <a:r>
                  <a:rPr lang="en-US" sz="2800" dirty="0"/>
                  <a:t> của </a:t>
                </a:r>
                <a:r>
                  <a:rPr lang="en-US" sz="2800" dirty="0" err="1"/>
                  <a:t>tham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để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−</m:t>
                        </m:r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=0</m:t>
                    </m:r>
                  </m:oMath>
                </a14:m>
                <a:r>
                  <a:rPr lang="vi-VN" sz="2800" dirty="0"/>
                  <a:t> có 9 nghiệm thực phân biệt</a:t>
                </a:r>
                <a:r>
                  <a:rPr lang="en-US" sz="2800" dirty="0"/>
                  <a:t>?</a:t>
                </a:r>
                <a:br>
                  <a:rPr lang="en-US" sz="2800" dirty="0"/>
                </a:br>
                <a:endParaRPr lang="vi-VN" sz="2800"/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9A5F84F8-7CD5-4988-BF7C-7170A1A46E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062" y="90162"/>
                <a:ext cx="9921551" cy="1815882"/>
              </a:xfrm>
              <a:prstGeom prst="rect">
                <a:avLst/>
              </a:prstGeom>
              <a:blipFill>
                <a:blip r:embed="rId5"/>
                <a:stretch>
                  <a:fillRect l="-1229" t="-3356" r="-9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0F5491-ED6F-40C0-957A-8BE21643DD73}"/>
                  </a:ext>
                </a:extLst>
              </p:cNvPr>
              <p:cNvSpPr/>
              <p:nvPr/>
            </p:nvSpPr>
            <p:spPr>
              <a:xfrm>
                <a:off x="143726" y="2955048"/>
                <a:ext cx="10758287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P</a:t>
                </a:r>
                <a:r>
                  <a:rPr lang="vi-VN" sz="2800" dirty="0"/>
                  <a:t>hương trình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vi-VN" sz="2800" dirty="0"/>
                  <a:t> có nhiều nhất 3 nghiệm thực phân biệt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−3&lt;</m:t>
                    </m:r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&lt;1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60F5491-ED6F-40C0-957A-8BE21643DD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6" y="2955048"/>
                <a:ext cx="10758287" cy="954107"/>
              </a:xfrm>
              <a:prstGeom prst="rect">
                <a:avLst/>
              </a:prstGeom>
              <a:blipFill>
                <a:blip r:embed="rId6"/>
                <a:stretch>
                  <a:fillRect l="-1190" t="-8333" b="-17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085ACC-F511-4DF3-96C6-7924F97BE2B7}"/>
                  </a:ext>
                </a:extLst>
              </p:cNvPr>
              <p:cNvSpPr/>
              <p:nvPr/>
            </p:nvSpPr>
            <p:spPr>
              <a:xfrm>
                <a:off x="89495" y="3830967"/>
                <a:ext cx="11534936" cy="21106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YCBT </a:t>
                </a:r>
                <a:r>
                  <a:rPr lang="en-US" sz="2800" dirty="0" err="1"/>
                  <a:t>thỏa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mãn</a:t>
                </a:r>
                <a:r>
                  <a:rPr lang="vi-VN" sz="2800" dirty="0"/>
                  <a:t> </a:t>
                </a:r>
                <a:r>
                  <a:rPr lang="en-US" sz="2800" dirty="0" err="1"/>
                  <a:t>khi</a:t>
                </a:r>
                <a:r>
                  <a:rPr lang="vi-VN" sz="2800" dirty="0"/>
                  <a:t> </a:t>
                </a:r>
                <a:r>
                  <a:rPr lang="vi-VN" sz="2800"/>
                  <a:t>các pt </a:t>
                </a:r>
                <a:r>
                  <a:rPr lang="en-US" sz="2800" dirty="0"/>
                  <a:t>(1)</a:t>
                </a:r>
                <a:r>
                  <a:rPr lang="vi-VN" sz="2800" dirty="0"/>
                  <a:t>,</a:t>
                </a:r>
                <a:r>
                  <a:rPr lang="en-US" sz="2800" dirty="0"/>
                  <a:t> (2), (3) </a:t>
                </a:r>
                <a:r>
                  <a:rPr lang="vi-VN" sz="2800" dirty="0"/>
                  <a:t>đều có 3 nghiệm thực phân biệt</a:t>
                </a:r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28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−3&lt;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−3&lt;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𝑏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−3&lt;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&lt;1</m:t>
                              </m:r>
                            </m:e>
                          </m:eqAr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⇔</m:t>
                          </m:r>
                          <m:d>
                            <m:dPr>
                              <m:begChr m:val="["/>
                              <m:endChr m:val=""/>
                              <m:ctrlPr>
                                <a:rPr lang="vi-VN" sz="28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−3−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&lt;1−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−3−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&lt;1−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−3−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&lt;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&lt;1−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 (∗∗).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085ACC-F511-4DF3-96C6-7924F97BE2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95" y="3830967"/>
                <a:ext cx="11534936" cy="2110642"/>
              </a:xfrm>
              <a:prstGeom prst="rect">
                <a:avLst/>
              </a:prstGeom>
              <a:blipFill>
                <a:blip r:embed="rId7"/>
                <a:stretch>
                  <a:fillRect l="-1110" t="-34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5681CD-89FB-472D-848C-A22BD185E7C9}"/>
                  </a:ext>
                </a:extLst>
              </p:cNvPr>
              <p:cNvSpPr/>
              <p:nvPr/>
            </p:nvSpPr>
            <p:spPr>
              <a:xfrm>
                <a:off x="224882" y="5849277"/>
                <a:ext cx="1174223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−2&lt;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−3−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&lt;1−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=−1.</m:t>
                    </m:r>
                  </m:oMath>
                </a14:m>
                <a:r>
                  <a:rPr lang="en-US" sz="2800" dirty="0" err="1"/>
                  <a:t>Dễ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sz="2800" dirty="0"/>
                  <a:t> TM </a:t>
                </a:r>
                <a:endParaRPr lang="vi-VN" sz="280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B5681CD-89FB-472D-848C-A22BD185E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882" y="5849277"/>
                <a:ext cx="11742235" cy="523220"/>
              </a:xfrm>
              <a:prstGeom prst="rect">
                <a:avLst/>
              </a:prstGeom>
              <a:blipFill>
                <a:blip r:embed="rId8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709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2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đa</a:t>
                </a:r>
                <a:r>
                  <a:rPr lang="en-US" sz="3200" b="1" dirty="0"/>
                  <a:t> thức </a:t>
                </a:r>
                <a:r>
                  <a:rPr lang="en-US" sz="3200" b="1" dirty="0" err="1"/>
                  <a:t>bậc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ba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có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? </a:t>
                </a:r>
                <a:br>
                  <a:rPr lang="en-US" sz="3200" b="1" dirty="0"/>
                </a:b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2554545"/>
              </a:xfrm>
              <a:prstGeom prst="rect">
                <a:avLst/>
              </a:prstGeom>
              <a:blipFill>
                <a:blip r:embed="rId3"/>
                <a:stretch>
                  <a:fillRect l="-1585" t="-286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299005" y="3404224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trục hoành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3200" b="1" dirty="0"/>
                  <a:t> </a:t>
                </a:r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  <a:blipFill>
                <a:blip r:embed="rId7"/>
                <a:stretch>
                  <a:fillRect l="-1321" t="-5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2" descr="Image result for đồ thị hàm số bậc 3">
            <a:extLst>
              <a:ext uri="{FF2B5EF4-FFF2-40B4-BE49-F238E27FC236}">
                <a16:creationId xmlns:a16="http://schemas.microsoft.com/office/drawing/2014/main" id="{1DB17C4F-DD4C-4717-83A1-73366DEB8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719" y="2111260"/>
            <a:ext cx="3330347" cy="284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1DF5EBF4-D608-4AEE-9EE4-F4A0FEE0F376}"/>
              </a:ext>
            </a:extLst>
          </p:cNvPr>
          <p:cNvSpPr/>
          <p:nvPr/>
        </p:nvSpPr>
        <p:spPr>
          <a:xfrm>
            <a:off x="8446057" y="3979020"/>
            <a:ext cx="115096" cy="9990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05B739E-8C6F-436C-B00F-FB010D0C1517}"/>
              </a:ext>
            </a:extLst>
          </p:cNvPr>
          <p:cNvSpPr/>
          <p:nvPr/>
        </p:nvSpPr>
        <p:spPr>
          <a:xfrm>
            <a:off x="9827593" y="3964451"/>
            <a:ext cx="128016" cy="9990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200353C-78A9-4AB1-969F-B67AAC5EF50E}"/>
              </a:ext>
            </a:extLst>
          </p:cNvPr>
          <p:cNvSpPr/>
          <p:nvPr/>
        </p:nvSpPr>
        <p:spPr>
          <a:xfrm>
            <a:off x="10640523" y="3986956"/>
            <a:ext cx="115096" cy="99906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1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3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bậc ba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một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phần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? </a:t>
                </a:r>
                <a:br>
                  <a:rPr lang="en-US" sz="3200" dirty="0"/>
                </a:br>
                <a:br>
                  <a:rPr lang="en-US" sz="3200" b="1" dirty="0"/>
                </a:b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3046988"/>
              </a:xfrm>
              <a:prstGeom prst="rect">
                <a:avLst/>
              </a:prstGeom>
              <a:blipFill>
                <a:blip r:embed="rId3"/>
                <a:stretch>
                  <a:fillRect l="-1585" t="-2400" r="-10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02073" y="3461797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b="1"/>
                  <a:t>và đường thẳng y =2 </a:t>
                </a:r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  <a:blipFill>
                <a:blip r:embed="rId7"/>
                <a:stretch>
                  <a:fillRect l="-1321" t="-5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>
            <a:extLst>
              <a:ext uri="{FF2B5EF4-FFF2-40B4-BE49-F238E27FC236}">
                <a16:creationId xmlns:a16="http://schemas.microsoft.com/office/drawing/2014/main" id="{7BFC11D0-DC4D-4811-B398-51273B45797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407" y="1873307"/>
            <a:ext cx="3468255" cy="30940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AB9ED210-3A72-4213-ABE5-1CEC3AAA197E}"/>
              </a:ext>
            </a:extLst>
          </p:cNvPr>
          <p:cNvGrpSpPr/>
          <p:nvPr/>
        </p:nvGrpSpPr>
        <p:grpSpPr>
          <a:xfrm>
            <a:off x="8080197" y="2614832"/>
            <a:ext cx="3361428" cy="503768"/>
            <a:chOff x="8055429" y="3193144"/>
            <a:chExt cx="3910698" cy="60959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21A95EF-F3F1-4734-905E-8760797EF6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3D6135DF-5F8B-4284-B001-C9E36070D4DC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7A8E60A-9AEC-4C38-AA8D-619A49B76E2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id="{2D729E17-24D3-43EA-875A-F1BF3F8A6280}"/>
              </a:ext>
            </a:extLst>
          </p:cNvPr>
          <p:cNvSpPr/>
          <p:nvPr/>
        </p:nvSpPr>
        <p:spPr>
          <a:xfrm>
            <a:off x="8791503" y="3081540"/>
            <a:ext cx="110036" cy="10795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F059E1B2-1B78-4242-B06A-C889F377F9ED}"/>
              </a:ext>
            </a:extLst>
          </p:cNvPr>
          <p:cNvSpPr/>
          <p:nvPr/>
        </p:nvSpPr>
        <p:spPr>
          <a:xfrm>
            <a:off x="10399112" y="3062468"/>
            <a:ext cx="98930" cy="107951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4" grpId="0" animBg="1"/>
      <p:bldP spid="6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2813136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4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35394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bậc ba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một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phần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 trên </a:t>
                </a:r>
                <a:r>
                  <a:rPr lang="en-US" sz="3200" b="1" dirty="0" err="1"/>
                  <a:t>khoảng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200" b="1" dirty="0"/>
                  <a:t>? </a:t>
                </a:r>
                <a:br>
                  <a:rPr lang="en-US" sz="3200" dirty="0"/>
                </a:br>
                <a:br>
                  <a:rPr lang="en-US" sz="3200" dirty="0"/>
                </a:br>
                <a:br>
                  <a:rPr lang="en-US" sz="3200" b="1" dirty="0"/>
                </a:b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3539430"/>
              </a:xfrm>
              <a:prstGeom prst="rect">
                <a:avLst/>
              </a:prstGeom>
              <a:blipFill>
                <a:blip r:embed="rId3"/>
                <a:stretch>
                  <a:fillRect l="-1585" t="-2065" r="-10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311481" y="2210720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</a:t>
                </a:r>
                <a:r>
                  <a:rPr lang="en-US" sz="3200" b="1" err="1"/>
                  <a:t>trục</a:t>
                </a:r>
                <a:r>
                  <a:rPr lang="en-US" sz="3200" b="1"/>
                  <a:t> hoành </a:t>
                </a:r>
                <a:r>
                  <a:rPr lang="en-US" sz="3200" b="1" dirty="0"/>
                  <a:t>trong </a:t>
                </a:r>
                <a:r>
                  <a:rPr lang="en-US" sz="3200" b="1" dirty="0" err="1"/>
                  <a:t>khoảng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200" b="1"/>
                  <a:t>. </a:t>
                </a:r>
                <a:endParaRPr lang="en-US" sz="3200" b="1" dirty="0"/>
              </a:p>
              <a:p>
                <a:endParaRPr lang="en-US" sz="3200" b="1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394601"/>
                <a:ext cx="11533211" cy="1569660"/>
              </a:xfrm>
              <a:prstGeom prst="rect">
                <a:avLst/>
              </a:prstGeom>
              <a:blipFill>
                <a:blip r:embed="rId7"/>
                <a:stretch>
                  <a:fillRect l="-1321" t="-505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48">
            <a:extLst>
              <a:ext uri="{FF2B5EF4-FFF2-40B4-BE49-F238E27FC236}">
                <a16:creationId xmlns:a16="http://schemas.microsoft.com/office/drawing/2014/main" id="{43C3CA7E-EA2C-4274-B4BB-AC14394B48EB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351" y="2050350"/>
            <a:ext cx="3151980" cy="2934787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5FB3B3F0-0CDF-4E0A-8469-B799FE93D04B}"/>
              </a:ext>
            </a:extLst>
          </p:cNvPr>
          <p:cNvSpPr/>
          <p:nvPr/>
        </p:nvSpPr>
        <p:spPr>
          <a:xfrm>
            <a:off x="9012144" y="2665173"/>
            <a:ext cx="1043100" cy="1673885"/>
          </a:xfrm>
          <a:custGeom>
            <a:avLst/>
            <a:gdLst>
              <a:gd name="connsiteX0" fmla="*/ 0 w 1335315"/>
              <a:gd name="connsiteY0" fmla="*/ 1393372 h 2163550"/>
              <a:gd name="connsiteX1" fmla="*/ 391886 w 1335315"/>
              <a:gd name="connsiteY1" fmla="*/ 1959429 h 2163550"/>
              <a:gd name="connsiteX2" fmla="*/ 667658 w 1335315"/>
              <a:gd name="connsiteY2" fmla="*/ 2119086 h 2163550"/>
              <a:gd name="connsiteX3" fmla="*/ 899886 w 1335315"/>
              <a:gd name="connsiteY3" fmla="*/ 1944915 h 2163550"/>
              <a:gd name="connsiteX4" fmla="*/ 1335315 w 1335315"/>
              <a:gd name="connsiteY4" fmla="*/ 0 h 2163550"/>
              <a:gd name="connsiteX0" fmla="*/ 0 w 1335315"/>
              <a:gd name="connsiteY0" fmla="*/ 1393372 h 2135460"/>
              <a:gd name="connsiteX1" fmla="*/ 391886 w 1335315"/>
              <a:gd name="connsiteY1" fmla="*/ 1959429 h 2135460"/>
              <a:gd name="connsiteX2" fmla="*/ 667658 w 1335315"/>
              <a:gd name="connsiteY2" fmla="*/ 2119086 h 2135460"/>
              <a:gd name="connsiteX3" fmla="*/ 986972 w 1335315"/>
              <a:gd name="connsiteY3" fmla="*/ 1625600 h 2135460"/>
              <a:gd name="connsiteX4" fmla="*/ 1335315 w 1335315"/>
              <a:gd name="connsiteY4" fmla="*/ 0 h 213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35315" h="2135460">
                <a:moveTo>
                  <a:pt x="0" y="1393372"/>
                </a:moveTo>
                <a:cubicBezTo>
                  <a:pt x="140305" y="1615924"/>
                  <a:pt x="280610" y="1838477"/>
                  <a:pt x="391886" y="1959429"/>
                </a:cubicBezTo>
                <a:cubicBezTo>
                  <a:pt x="503162" y="2080381"/>
                  <a:pt x="568477" y="2174724"/>
                  <a:pt x="667658" y="2119086"/>
                </a:cubicBezTo>
                <a:cubicBezTo>
                  <a:pt x="766839" y="2063448"/>
                  <a:pt x="875696" y="1978781"/>
                  <a:pt x="986972" y="1625600"/>
                </a:cubicBezTo>
                <a:cubicBezTo>
                  <a:pt x="1098248" y="1272419"/>
                  <a:pt x="1173238" y="795867"/>
                  <a:pt x="133531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85CBB86F-16DB-4716-AEE9-43E06C83A413}"/>
              </a:ext>
            </a:extLst>
          </p:cNvPr>
          <p:cNvSpPr/>
          <p:nvPr/>
        </p:nvSpPr>
        <p:spPr>
          <a:xfrm>
            <a:off x="9798533" y="3721781"/>
            <a:ext cx="89908" cy="102394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66" grpId="0" animBg="1"/>
      <p:bldP spid="6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239086" y="4814747"/>
            <a:ext cx="11834900" cy="1989126"/>
            <a:chOff x="184495" y="3636277"/>
            <a:chExt cx="11834900" cy="1989385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865218"/>
              <a:ext cx="11834900" cy="176044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36277"/>
              <a:ext cx="2342698" cy="553942"/>
              <a:chOff x="1275608" y="6239450"/>
              <a:chExt cx="4592537" cy="1006485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239450"/>
                <a:ext cx="3177663" cy="10064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999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29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199" b="1"/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14" tIns="22857" rIns="45714" bIns="22857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199" b="1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47057" y="119483"/>
            <a:ext cx="11939058" cy="1704986"/>
            <a:chOff x="534987" y="1869705"/>
            <a:chExt cx="23404876" cy="2356356"/>
          </a:xfrm>
        </p:grpSpPr>
        <p:grpSp>
          <p:nvGrpSpPr>
            <p:cNvPr id="21" name="Group 20"/>
            <p:cNvGrpSpPr/>
            <p:nvPr/>
          </p:nvGrpSpPr>
          <p:grpSpPr>
            <a:xfrm>
              <a:off x="534987" y="1869705"/>
              <a:ext cx="23340848" cy="2356356"/>
              <a:chOff x="534987" y="1647866"/>
              <a:chExt cx="23340848" cy="2356356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1"/>
                <a:ext cx="23120186" cy="2283331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952">
                  <a:defRPr/>
                </a:pPr>
                <a:endParaRPr lang="en-US" sz="3199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952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952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952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70097" y="1653396"/>
                  <a:ext cx="2206640" cy="8081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3200" b="1" err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Câu</a:t>
                  </a:r>
                  <a:r>
                    <a:rPr lang="en-US" sz="3200" b="1">
                      <a:solidFill>
                        <a:schemeClr val="bg1"/>
                      </a:solidFill>
                      <a:latin typeface="+mn-lt"/>
                      <a:cs typeface="Times New Roman" panose="02020603050405020304" pitchFamily="18" charset="0"/>
                    </a:rPr>
                    <a:t> 5</a:t>
                  </a:r>
                  <a:endParaRPr lang="en-US" sz="3200" b="1" dirty="0">
                    <a:solidFill>
                      <a:schemeClr val="bg1"/>
                    </a:solidFill>
                    <a:latin typeface="+mn-lt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3" name="Rectangle 22"/>
            <p:cNvSpPr/>
            <p:nvPr/>
          </p:nvSpPr>
          <p:spPr>
            <a:xfrm>
              <a:off x="4104214" y="1936625"/>
              <a:ext cx="19835649" cy="1028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3" tIns="45717" rIns="91433" bIns="45717">
              <a:spAutoFit/>
            </a:bodyPr>
            <a:lstStyle/>
            <a:p>
              <a:pPr algn="ctr">
                <a:lnSpc>
                  <a:spcPct val="115000"/>
                </a:lnSpc>
                <a:spcBef>
                  <a:spcPts val="600"/>
                </a:spcBef>
                <a:buClr>
                  <a:srgbClr val="0000FF"/>
                </a:buClr>
                <a:tabLst>
                  <a:tab pos="629826" algn="l"/>
                </a:tabLst>
              </a:pPr>
              <a:endParaRPr lang="en-US" sz="3199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Action Button: Forward or Next 42">
            <a:hlinkClick r:id="" action="ppaction://hlinkshowjump?jump=nextslide" highlightClick="1"/>
          </p:cNvPr>
          <p:cNvSpPr/>
          <p:nvPr/>
        </p:nvSpPr>
        <p:spPr>
          <a:xfrm>
            <a:off x="11755272" y="6419521"/>
            <a:ext cx="436728" cy="436671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 sz="9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0AB9FB-A402-43C6-830F-BAC47ED452D0}"/>
              </a:ext>
            </a:extLst>
          </p:cNvPr>
          <p:cNvGrpSpPr/>
          <p:nvPr/>
        </p:nvGrpSpPr>
        <p:grpSpPr>
          <a:xfrm>
            <a:off x="376317" y="2235215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0839FD11-1E39-4EBB-A7FB-DEB39691C37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634B6D4-DECA-4F71-9C3F-B85DE60414F0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A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C5F5F4E-CEA2-4298-A516-9AB2172DB9B6}"/>
              </a:ext>
            </a:extLst>
          </p:cNvPr>
          <p:cNvSpPr/>
          <p:nvPr/>
        </p:nvSpPr>
        <p:spPr>
          <a:xfrm>
            <a:off x="2799993" y="5858712"/>
            <a:ext cx="28084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999"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999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/>
              <p:nvPr/>
            </p:nvSpPr>
            <p:spPr>
              <a:xfrm>
                <a:off x="1931703" y="104359"/>
                <a:ext cx="10000678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Cho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bậc ba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một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phần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là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cong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như</a:t>
                </a:r>
                <a:r>
                  <a:rPr lang="en-US" sz="3200" b="1" dirty="0"/>
                  <a:t> hình </a:t>
                </a:r>
                <a:r>
                  <a:rPr lang="en-US" sz="3200" b="1" dirty="0" err="1"/>
                  <a:t>vẽ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dưới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đây</a:t>
                </a:r>
                <a:r>
                  <a:rPr lang="en-US" sz="3200" b="1" dirty="0"/>
                  <a:t>. </a:t>
                </a:r>
                <a:r>
                  <a:rPr lang="en-US" sz="3200" b="1" dirty="0" err="1"/>
                  <a:t>Hỏi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1" dirty="0"/>
                  <a:t>1 </a:t>
                </a:r>
                <a:r>
                  <a:rPr lang="en-US" sz="3200" b="1" dirty="0" err="1"/>
                  <a:t>có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tất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cả</a:t>
                </a:r>
                <a:r>
                  <a:rPr lang="en-US" sz="3200" b="1" dirty="0"/>
                  <a:t> mấy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phân </a:t>
                </a:r>
                <a:r>
                  <a:rPr lang="en-US" sz="3200" b="1" dirty="0" err="1"/>
                  <a:t>biệt</a:t>
                </a:r>
                <a:r>
                  <a:rPr lang="en-US" sz="3200" b="1" dirty="0"/>
                  <a:t> trên </a:t>
                </a:r>
                <a:r>
                  <a:rPr lang="en-US" sz="3200" b="1" dirty="0" err="1"/>
                  <a:t>khoảng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200" b="1" dirty="0"/>
                  <a:t>?</a:t>
                </a:r>
                <a:br>
                  <a:rPr lang="en-US" sz="3200" b="1" dirty="0"/>
                </a:br>
                <a:br>
                  <a:rPr lang="en-US" sz="3200" b="1" dirty="0"/>
                </a:br>
                <a:br>
                  <a:rPr lang="en-US" sz="3200" b="1" dirty="0">
                    <a:cs typeface="Times New Roman" panose="02020603050405020304" pitchFamily="18" charset="0"/>
                  </a:rPr>
                </a:br>
                <a:endParaRPr lang="vi-VN" sz="3200" b="1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19E1D3-94F4-4304-A048-3A45C2DFF4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703" y="104359"/>
                <a:ext cx="10000678" cy="3046988"/>
              </a:xfrm>
              <a:prstGeom prst="rect">
                <a:avLst/>
              </a:prstGeom>
              <a:blipFill>
                <a:blip r:embed="rId3"/>
                <a:stretch>
                  <a:fillRect l="-1585" t="-2400" r="-103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D1574B40-6075-4D9C-A994-EE5CCA6E6B45}"/>
              </a:ext>
            </a:extLst>
          </p:cNvPr>
          <p:cNvGrpSpPr/>
          <p:nvPr/>
        </p:nvGrpSpPr>
        <p:grpSpPr>
          <a:xfrm>
            <a:off x="399170" y="3404833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7459D1ED-40EE-40A9-816B-F56515E911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F22D9D9-B1BF-43C9-BB68-5896E3113A94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C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0105161-0FE1-4130-B7AC-5A08F122B75C}"/>
              </a:ext>
            </a:extLst>
          </p:cNvPr>
          <p:cNvGrpSpPr/>
          <p:nvPr/>
        </p:nvGrpSpPr>
        <p:grpSpPr>
          <a:xfrm>
            <a:off x="4299005" y="2149737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AE2DD175-F526-4C34-94B4-8160E627F5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425604F-1910-429D-A111-DF417B80903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B</a:t>
              </a:r>
              <a:endParaRPr lang="en-US" sz="2999" dirty="0">
                <a:latin typeface="+mj-lt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190AF95-821D-4DD1-ADBA-C204ABBFD245}"/>
              </a:ext>
            </a:extLst>
          </p:cNvPr>
          <p:cNvGrpSpPr/>
          <p:nvPr/>
        </p:nvGrpSpPr>
        <p:grpSpPr>
          <a:xfrm>
            <a:off x="4299005" y="3361832"/>
            <a:ext cx="2685205" cy="617188"/>
            <a:chOff x="1458731" y="6359831"/>
            <a:chExt cx="5135659" cy="12345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/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999" b="1">
                      <a:latin typeface="+mj-lt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999" b="1" dirty="0">
                    <a:latin typeface="+mj-lt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20FA4D12-B942-450E-97C5-734E998749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693" y="6359831"/>
                  <a:ext cx="4280697" cy="12345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19050"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48F2D943-23DE-4C1E-B652-3C8E975699ED}"/>
                </a:ext>
              </a:extLst>
            </p:cNvPr>
            <p:cNvSpPr/>
            <p:nvPr/>
          </p:nvSpPr>
          <p:spPr>
            <a:xfrm>
              <a:off x="1458731" y="6481813"/>
              <a:ext cx="1088672" cy="1000532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vi-VN" sz="2999" b="1" dirty="0">
                  <a:latin typeface="+mj-lt"/>
                  <a:ea typeface="Tahoma" pitchFamily="34" charset="0"/>
                  <a:cs typeface="Tahoma" pitchFamily="34" charset="0"/>
                </a:rPr>
                <a:t>D</a:t>
              </a:r>
              <a:endParaRPr lang="en-US" sz="2999" dirty="0">
                <a:latin typeface="+mj-lt"/>
              </a:endParaRPr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887F6E5-924F-44C4-9024-2FFF3BF9A442}"/>
              </a:ext>
            </a:extLst>
          </p:cNvPr>
          <p:cNvSpPr/>
          <p:nvPr/>
        </p:nvSpPr>
        <p:spPr>
          <a:xfrm>
            <a:off x="402944" y="3465816"/>
            <a:ext cx="544265" cy="5002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r>
              <a:rPr lang="vi-VN" sz="3199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/>
              <p:nvPr/>
            </p:nvSpPr>
            <p:spPr>
              <a:xfrm>
                <a:off x="399169" y="5394601"/>
                <a:ext cx="11533211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/>
                  <a:t>Số </a:t>
                </a:r>
                <a:r>
                  <a:rPr lang="en-US" sz="3200" b="1" dirty="0" err="1"/>
                  <a:t>nghiệm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phương</a:t>
                </a:r>
                <a:r>
                  <a:rPr lang="en-US" sz="3200" b="1" dirty="0"/>
                  <a:t> trình </a:t>
                </a:r>
                <a:r>
                  <a:rPr lang="en-US" sz="3200" b="1" dirty="0" err="1"/>
                  <a:t>đã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cho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bằng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giao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điểm</a:t>
                </a:r>
                <a:r>
                  <a:rPr lang="en-US" sz="3200" b="1" dirty="0"/>
                  <a:t> của </a:t>
                </a:r>
                <a:r>
                  <a:rPr lang="en-US" sz="3200" b="1" dirty="0" err="1"/>
                  <a:t>đồ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thị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hàm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số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3200" b="1" dirty="0"/>
                  <a:t> và </a:t>
                </a:r>
                <a:r>
                  <a:rPr lang="en-US" sz="3200" b="1" dirty="0" err="1"/>
                  <a:t>đường</a:t>
                </a:r>
                <a:r>
                  <a:rPr lang="en-US" sz="3200" b="1" dirty="0"/>
                  <a:t> </a:t>
                </a:r>
                <a:r>
                  <a:rPr lang="en-US" sz="3200" b="1" dirty="0" err="1"/>
                  <a:t>thẳng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200" b="1" dirty="0"/>
                  <a:t> trong </a:t>
                </a:r>
                <a:r>
                  <a:rPr lang="en-US" sz="3200" b="1" dirty="0" err="1"/>
                  <a:t>khoảng</a:t>
                </a:r>
                <a:r>
                  <a:rPr lang="en-US" sz="32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200" b="1" dirty="0"/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B8D0D12-FE9F-44C7-85D0-B124EE7CF2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69" y="5394601"/>
                <a:ext cx="11533211" cy="1077218"/>
              </a:xfrm>
              <a:prstGeom prst="rect">
                <a:avLst/>
              </a:prstGeom>
              <a:blipFill>
                <a:blip r:embed="rId7"/>
                <a:stretch>
                  <a:fillRect l="-1321" t="-7345" b="-1807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6" name="Picture 45">
            <a:extLst>
              <a:ext uri="{FF2B5EF4-FFF2-40B4-BE49-F238E27FC236}">
                <a16:creationId xmlns:a16="http://schemas.microsoft.com/office/drawing/2014/main" id="{5414F58B-5291-4E6D-90D6-478BD1BC846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96" y="1976762"/>
            <a:ext cx="3202927" cy="30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B67BAFC-B150-4893-A660-0BDD429B6036}"/>
              </a:ext>
            </a:extLst>
          </p:cNvPr>
          <p:cNvSpPr/>
          <p:nvPr/>
        </p:nvSpPr>
        <p:spPr>
          <a:xfrm>
            <a:off x="8848076" y="3161178"/>
            <a:ext cx="972648" cy="1662332"/>
          </a:xfrm>
          <a:custGeom>
            <a:avLst/>
            <a:gdLst>
              <a:gd name="connsiteX0" fmla="*/ 0 w 1350819"/>
              <a:gd name="connsiteY0" fmla="*/ 2125250 h 2125250"/>
              <a:gd name="connsiteX1" fmla="*/ 270164 w 1350819"/>
              <a:gd name="connsiteY1" fmla="*/ 712086 h 2125250"/>
              <a:gd name="connsiteX2" fmla="*/ 498764 w 1350819"/>
              <a:gd name="connsiteY2" fmla="*/ 130195 h 2125250"/>
              <a:gd name="connsiteX3" fmla="*/ 665019 w 1350819"/>
              <a:gd name="connsiteY3" fmla="*/ 26286 h 2125250"/>
              <a:gd name="connsiteX4" fmla="*/ 852055 w 1350819"/>
              <a:gd name="connsiteY4" fmla="*/ 67850 h 2125250"/>
              <a:gd name="connsiteX5" fmla="*/ 1350819 w 1350819"/>
              <a:gd name="connsiteY5" fmla="*/ 712086 h 2125250"/>
              <a:gd name="connsiteX6" fmla="*/ 1350819 w 1350819"/>
              <a:gd name="connsiteY6" fmla="*/ 712086 h 2125250"/>
              <a:gd name="connsiteX7" fmla="*/ 1350819 w 1350819"/>
              <a:gd name="connsiteY7" fmla="*/ 712086 h 212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0819" h="2125250">
                <a:moveTo>
                  <a:pt x="0" y="2125250"/>
                </a:moveTo>
                <a:cubicBezTo>
                  <a:pt x="93518" y="1584922"/>
                  <a:pt x="187037" y="1044595"/>
                  <a:pt x="270164" y="712086"/>
                </a:cubicBezTo>
                <a:cubicBezTo>
                  <a:pt x="353291" y="379577"/>
                  <a:pt x="432955" y="244495"/>
                  <a:pt x="498764" y="130195"/>
                </a:cubicBezTo>
                <a:cubicBezTo>
                  <a:pt x="564573" y="15895"/>
                  <a:pt x="606137" y="36677"/>
                  <a:pt x="665019" y="26286"/>
                </a:cubicBezTo>
                <a:cubicBezTo>
                  <a:pt x="723901" y="15895"/>
                  <a:pt x="737755" y="-46450"/>
                  <a:pt x="852055" y="67850"/>
                </a:cubicBezTo>
                <a:cubicBezTo>
                  <a:pt x="966355" y="182150"/>
                  <a:pt x="1350819" y="712086"/>
                  <a:pt x="1350819" y="712086"/>
                </a:cubicBezTo>
                <a:lnTo>
                  <a:pt x="1350819" y="712086"/>
                </a:lnTo>
                <a:lnTo>
                  <a:pt x="1350819" y="71208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2215B0E-E440-48FC-8715-712D26A52A96}"/>
              </a:ext>
            </a:extLst>
          </p:cNvPr>
          <p:cNvSpPr/>
          <p:nvPr/>
        </p:nvSpPr>
        <p:spPr>
          <a:xfrm>
            <a:off x="9082006" y="3373202"/>
            <a:ext cx="82876" cy="102178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80A6017-2EE0-490B-B581-45398C590B54}"/>
              </a:ext>
            </a:extLst>
          </p:cNvPr>
          <p:cNvSpPr/>
          <p:nvPr/>
        </p:nvSpPr>
        <p:spPr>
          <a:xfrm>
            <a:off x="9564563" y="3357092"/>
            <a:ext cx="82876" cy="102178"/>
          </a:xfrm>
          <a:prstGeom prst="ellipse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676EC3D-6DA5-4114-86B8-4AE33858F799}"/>
              </a:ext>
            </a:extLst>
          </p:cNvPr>
          <p:cNvGrpSpPr/>
          <p:nvPr/>
        </p:nvGrpSpPr>
        <p:grpSpPr>
          <a:xfrm>
            <a:off x="8175417" y="2824464"/>
            <a:ext cx="3910698" cy="609599"/>
            <a:chOff x="8055429" y="3193144"/>
            <a:chExt cx="3910698" cy="609599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F2F035E-BD8E-4B3E-9A12-C6FFB9EA0B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55429" y="3802743"/>
              <a:ext cx="3497943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7A00CEB-67D0-42B2-AEC3-607DA6621F8A}"/>
                    </a:ext>
                  </a:extLst>
                </p:cNvPr>
                <p:cNvSpPr txBox="1"/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rgbClr val="0000CC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7322DD8-3BEC-4DA4-921C-976567C460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43668" y="3193144"/>
                  <a:ext cx="102245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5604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1" grpId="0" animBg="1"/>
      <p:bldP spid="47" grpId="0" animBg="1"/>
      <p:bldP spid="48" grpId="0" animBg="1"/>
      <p:bldP spid="5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6548</Words>
  <Application>Microsoft Office PowerPoint</Application>
  <PresentationFormat>Widescreen</PresentationFormat>
  <Paragraphs>954</Paragraphs>
  <Slides>58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Arial</vt:lpstr>
      <vt:lpstr>AvantGarde-Demi</vt:lpstr>
      <vt:lpstr>Calibri</vt:lpstr>
      <vt:lpstr>Calibri Light</vt:lpstr>
      <vt:lpstr>Cambria Math</vt:lpstr>
      <vt:lpstr>Tahoma</vt:lpstr>
      <vt:lpstr>Times New Roman</vt:lpstr>
      <vt:lpstr>Vani</vt:lpstr>
      <vt:lpstr>Office Theme</vt:lpstr>
      <vt:lpstr>PowerPoint Presentation</vt:lpstr>
      <vt:lpstr>PowerPoint Presentation</vt:lpstr>
      <vt:lpstr> A. Lý thuyết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surface pro7</dc:creator>
  <cp:lastModifiedBy>surface pro7</cp:lastModifiedBy>
  <cp:revision>42</cp:revision>
  <dcterms:created xsi:type="dcterms:W3CDTF">2020-03-15T08:49:01Z</dcterms:created>
  <dcterms:modified xsi:type="dcterms:W3CDTF">2020-03-23T04:07:32Z</dcterms:modified>
</cp:coreProperties>
</file>