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71" r:id="rId2"/>
    <p:sldId id="274" r:id="rId3"/>
    <p:sldId id="324" r:id="rId4"/>
    <p:sldId id="273" r:id="rId5"/>
    <p:sldId id="362" r:id="rId6"/>
    <p:sldId id="356" r:id="rId7"/>
    <p:sldId id="357" r:id="rId8"/>
    <p:sldId id="334" r:id="rId9"/>
    <p:sldId id="358" r:id="rId10"/>
    <p:sldId id="359" r:id="rId11"/>
    <p:sldId id="360" r:id="rId12"/>
    <p:sldId id="361" r:id="rId13"/>
    <p:sldId id="349" r:id="rId14"/>
    <p:sldId id="325" r:id="rId15"/>
    <p:sldId id="317" r:id="rId16"/>
    <p:sldId id="272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9F2"/>
    <a:srgbClr val="FF9801"/>
    <a:srgbClr val="FFFFFF"/>
    <a:srgbClr val="FFECC8"/>
    <a:srgbClr val="E45983"/>
    <a:srgbClr val="F27DB2"/>
    <a:srgbClr val="FF99CC"/>
    <a:srgbClr val="F7DADE"/>
    <a:srgbClr val="FFCCFF"/>
    <a:srgbClr val="A493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1" autoAdjust="0"/>
    <p:restoredTop sz="93939" autoAdjust="0"/>
  </p:normalViewPr>
  <p:slideViewPr>
    <p:cSldViewPr snapToGrid="0" showGuides="1">
      <p:cViewPr varScale="1">
        <p:scale>
          <a:sx n="66" d="100"/>
          <a:sy n="66" d="100"/>
        </p:scale>
        <p:origin x="72" y="85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https://www.youtube.com/watch?v=wLprxwzWtc4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7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27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74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45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464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060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279375" y="1338763"/>
            <a:ext cx="6285300" cy="195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279375" y="3457638"/>
            <a:ext cx="6285300" cy="34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5980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7837E074-CD48-4947-3FC7-E86512480F15}"/>
              </a:ext>
            </a:extLst>
          </p:cNvPr>
          <p:cNvSpPr txBox="1"/>
          <p:nvPr/>
        </p:nvSpPr>
        <p:spPr>
          <a:xfrm>
            <a:off x="557426" y="1365851"/>
            <a:ext cx="7888871" cy="3139321"/>
          </a:xfrm>
          <a:prstGeom prst="rect">
            <a:avLst/>
          </a:prstGeom>
          <a:solidFill>
            <a:srgbClr val="FEE9F2"/>
          </a:solidFill>
        </p:spPr>
        <p:txBody>
          <a:bodyPr wrap="square">
            <a:spAutoFit/>
          </a:bodyPr>
          <a:lstStyle/>
          <a:p>
            <a:pPr algn="just"/>
            <a:endParaRPr lang="en-US" dirty="0">
              <a:effectLst/>
              <a:latin typeface="UTM"/>
            </a:endParaRPr>
          </a:p>
          <a:p>
            <a:pPr algn="just"/>
            <a:r>
              <a:rPr lang="en-US" dirty="0">
                <a:effectLst/>
                <a:latin typeface="UTM"/>
              </a:rPr>
              <a:t>An adverbial clause is a dependent clause that functions as an adverb. There are different types of adverbial clauses. 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UTM"/>
              </a:rPr>
              <a:t>An adverbial clause of manner explains how something is done. It uses subordinating conjunctions such as </a:t>
            </a:r>
            <a:r>
              <a:rPr lang="en-US" i="1" dirty="0">
                <a:effectLst/>
                <a:latin typeface="UTMAvo"/>
              </a:rPr>
              <a:t>as</a:t>
            </a:r>
            <a:r>
              <a:rPr lang="en-US" dirty="0">
                <a:effectLst/>
                <a:latin typeface="UTM"/>
              </a:rPr>
              <a:t>, </a:t>
            </a:r>
            <a:r>
              <a:rPr lang="en-US" i="1" dirty="0">
                <a:effectLst/>
                <a:latin typeface="UTMAvo"/>
              </a:rPr>
              <a:t>as if, </a:t>
            </a:r>
            <a:r>
              <a:rPr lang="en-US" dirty="0">
                <a:effectLst/>
                <a:latin typeface="UTM"/>
              </a:rPr>
              <a:t>and </a:t>
            </a:r>
            <a:r>
              <a:rPr lang="en-US" i="1" dirty="0">
                <a:effectLst/>
                <a:latin typeface="UTMAvo"/>
              </a:rPr>
              <a:t>like</a:t>
            </a:r>
            <a:r>
              <a:rPr lang="en-US" dirty="0">
                <a:effectLst/>
                <a:latin typeface="UTM"/>
              </a:rPr>
              <a:t>. </a:t>
            </a:r>
            <a:endParaRPr lang="en-US" dirty="0">
              <a:effectLst/>
              <a:latin typeface="MyriadPro-Regular-Identity-H"/>
            </a:endParaRPr>
          </a:p>
          <a:p>
            <a:pPr marL="288925" algn="just"/>
            <a:r>
              <a:rPr lang="en-US" i="1" dirty="0">
                <a:solidFill>
                  <a:srgbClr val="E25982"/>
                </a:solidFill>
                <a:effectLst/>
                <a:latin typeface="UTMAvo"/>
              </a:rPr>
              <a:t>Example: </a:t>
            </a:r>
            <a:r>
              <a:rPr lang="en-US" i="1" dirty="0">
                <a:effectLst/>
                <a:latin typeface="UTMAvo"/>
              </a:rPr>
              <a:t>He’s acting </a:t>
            </a:r>
            <a:r>
              <a:rPr lang="en-US" b="1" dirty="0">
                <a:effectLst/>
                <a:latin typeface="ChronicaProMediumIt"/>
              </a:rPr>
              <a:t>as if he were my father</a:t>
            </a:r>
            <a:r>
              <a:rPr lang="en-US" b="1" i="1" dirty="0">
                <a:effectLst/>
                <a:latin typeface="UTMAvo"/>
              </a:rPr>
              <a:t>. </a:t>
            </a:r>
            <a:endParaRPr lang="en-US" b="1" dirty="0">
              <a:effectLst/>
              <a:latin typeface="MyriadPro-Regular-Identity-H"/>
            </a:endParaRPr>
          </a:p>
          <a:p>
            <a:pPr marL="288925" algn="just"/>
            <a:r>
              <a:rPr lang="en-US" dirty="0">
                <a:effectLst/>
                <a:latin typeface="UTM"/>
              </a:rPr>
              <a:t>Note: We use the subjunctive </a:t>
            </a:r>
            <a:r>
              <a:rPr lang="en-US" i="1" dirty="0">
                <a:effectLst/>
                <a:latin typeface="UTMAvo"/>
              </a:rPr>
              <a:t>were </a:t>
            </a:r>
            <a:r>
              <a:rPr lang="en-US" dirty="0">
                <a:effectLst/>
                <a:latin typeface="UTM"/>
              </a:rPr>
              <a:t>with all pronouns after </a:t>
            </a:r>
            <a:r>
              <a:rPr lang="en-US" i="1" dirty="0">
                <a:effectLst/>
                <a:latin typeface="UTMAvo"/>
              </a:rPr>
              <a:t>as if</a:t>
            </a:r>
            <a:r>
              <a:rPr lang="en-US" dirty="0">
                <a:effectLst/>
                <a:latin typeface="UTM"/>
              </a:rPr>
              <a:t>. </a:t>
            </a:r>
            <a:endParaRPr lang="en-US" dirty="0">
              <a:effectLst/>
              <a:latin typeface="MyriadPro-Regular-Identity-H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UTM"/>
              </a:rPr>
              <a:t>An adverbial clause of result indicates the result of an action or a situation. It often uses subordinating conjunctions such as </a:t>
            </a:r>
            <a:r>
              <a:rPr lang="en-US" i="1" dirty="0">
                <a:effectLst/>
                <a:latin typeface="UTMAvo"/>
              </a:rPr>
              <a:t>so ... that </a:t>
            </a:r>
            <a:r>
              <a:rPr lang="en-US" dirty="0">
                <a:effectLst/>
                <a:latin typeface="UTM"/>
              </a:rPr>
              <a:t>and </a:t>
            </a:r>
            <a:r>
              <a:rPr lang="en-US" i="1" dirty="0">
                <a:effectLst/>
                <a:latin typeface="UTMAvo"/>
              </a:rPr>
              <a:t>such ... that</a:t>
            </a:r>
            <a:r>
              <a:rPr lang="en-US" dirty="0">
                <a:effectLst/>
                <a:latin typeface="UTM"/>
              </a:rPr>
              <a:t>. </a:t>
            </a:r>
            <a:endParaRPr lang="en-US" dirty="0">
              <a:latin typeface="UTM"/>
            </a:endParaRPr>
          </a:p>
          <a:p>
            <a:pPr algn="just"/>
            <a:r>
              <a:rPr lang="en-US" i="1" dirty="0">
                <a:solidFill>
                  <a:srgbClr val="E25982"/>
                </a:solidFill>
                <a:latin typeface="UTM"/>
              </a:rPr>
              <a:t> </a:t>
            </a:r>
            <a:r>
              <a:rPr lang="en-US" i="1" dirty="0" smtClean="0">
                <a:solidFill>
                  <a:srgbClr val="E25982"/>
                </a:solidFill>
                <a:latin typeface="UTM"/>
              </a:rPr>
              <a:t>   </a:t>
            </a:r>
            <a:r>
              <a:rPr lang="en-US" i="1" dirty="0" smtClean="0">
                <a:solidFill>
                  <a:srgbClr val="E25982"/>
                </a:solidFill>
                <a:effectLst/>
                <a:latin typeface="UTMAvo"/>
              </a:rPr>
              <a:t>Example</a:t>
            </a:r>
            <a:r>
              <a:rPr lang="en-US" i="1" dirty="0">
                <a:solidFill>
                  <a:srgbClr val="E25982"/>
                </a:solidFill>
                <a:effectLst/>
                <a:latin typeface="UTMAvo"/>
              </a:rPr>
              <a:t>: </a:t>
            </a:r>
            <a:r>
              <a:rPr lang="en-US" i="1" dirty="0">
                <a:effectLst/>
                <a:latin typeface="UTMAvo"/>
              </a:rPr>
              <a:t>The weather was </a:t>
            </a:r>
            <a:r>
              <a:rPr lang="en-US" b="1" dirty="0">
                <a:effectLst/>
                <a:latin typeface="ChronicaProMediumIt"/>
              </a:rPr>
              <a:t>so</a:t>
            </a:r>
            <a:r>
              <a:rPr lang="en-US" dirty="0">
                <a:effectLst/>
                <a:latin typeface="ChronicaProMediumIt"/>
              </a:rPr>
              <a:t> </a:t>
            </a:r>
            <a:r>
              <a:rPr lang="en-US" i="1" dirty="0">
                <a:effectLst/>
                <a:latin typeface="UTMAvo"/>
              </a:rPr>
              <a:t>hot </a:t>
            </a:r>
            <a:r>
              <a:rPr lang="en-US" b="1" dirty="0">
                <a:effectLst/>
                <a:latin typeface="ChronicaProMediumIt"/>
              </a:rPr>
              <a:t>that we couldn’t sleep</a:t>
            </a:r>
            <a:r>
              <a:rPr lang="en-US" b="1" i="1" dirty="0">
                <a:effectLst/>
                <a:latin typeface="UTMAvo"/>
              </a:rPr>
              <a:t>. </a:t>
            </a:r>
            <a:endParaRPr lang="en-US" b="1" dirty="0">
              <a:effectLst/>
              <a:latin typeface="MyriadPro-Regular-Identity-H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18AFB-FD82-93CA-C319-EFFCA9CDEE8E}"/>
              </a:ext>
            </a:extLst>
          </p:cNvPr>
          <p:cNvSpPr txBox="1"/>
          <p:nvPr/>
        </p:nvSpPr>
        <p:spPr>
          <a:xfrm>
            <a:off x="380137" y="651969"/>
            <a:ext cx="6180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EF6330"/>
                </a:solidFill>
                <a:effectLst/>
                <a:latin typeface="UTMAvo"/>
              </a:rPr>
              <a:t>Adverbial clauses of manner and result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AB5F799-ECB2-91C4-8823-86E32E607224}"/>
              </a:ext>
            </a:extLst>
          </p:cNvPr>
          <p:cNvGrpSpPr/>
          <p:nvPr/>
        </p:nvGrpSpPr>
        <p:grpSpPr>
          <a:xfrm>
            <a:off x="641470" y="1199354"/>
            <a:ext cx="2127171" cy="405027"/>
            <a:chOff x="278863" y="1175708"/>
            <a:chExt cx="2127171" cy="40502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A187E7-5913-3A0A-4EE3-CDADD4982DC1}"/>
                </a:ext>
              </a:extLst>
            </p:cNvPr>
            <p:cNvSpPr/>
            <p:nvPr/>
          </p:nvSpPr>
          <p:spPr>
            <a:xfrm rot="21361620">
              <a:off x="278863" y="1175708"/>
              <a:ext cx="1978573" cy="332995"/>
            </a:xfrm>
            <a:prstGeom prst="rect">
              <a:avLst/>
            </a:prstGeom>
            <a:solidFill>
              <a:srgbClr val="F27D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CDB83C-FECE-F5F7-EBFF-47E893E8B6A4}"/>
                </a:ext>
              </a:extLst>
            </p:cNvPr>
            <p:cNvSpPr/>
            <p:nvPr/>
          </p:nvSpPr>
          <p:spPr>
            <a:xfrm rot="21315794">
              <a:off x="413997" y="1226382"/>
              <a:ext cx="1992037" cy="354353"/>
            </a:xfrm>
            <a:prstGeom prst="rect">
              <a:avLst/>
            </a:prstGeom>
            <a:solidFill>
              <a:srgbClr val="F27DB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Remember!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6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BC4834-9DF5-0932-EDA4-C24B6183C05B}"/>
              </a:ext>
            </a:extLst>
          </p:cNvPr>
          <p:cNvGrpSpPr/>
          <p:nvPr/>
        </p:nvGrpSpPr>
        <p:grpSpPr>
          <a:xfrm>
            <a:off x="380138" y="762432"/>
            <a:ext cx="288743" cy="553998"/>
            <a:chOff x="380138" y="699722"/>
            <a:chExt cx="288743" cy="553998"/>
          </a:xfrm>
        </p:grpSpPr>
        <p:sp>
          <p:nvSpPr>
            <p:cNvPr id="2" name="Rounded Rectangle 7">
              <a:extLst>
                <a:ext uri="{FF2B5EF4-FFF2-40B4-BE49-F238E27FC236}">
                  <a16:creationId xmlns:a16="http://schemas.microsoft.com/office/drawing/2014/main" id="{917F6471-5CB6-11D2-4585-7632FA9F3B87}"/>
                </a:ext>
              </a:extLst>
            </p:cNvPr>
            <p:cNvSpPr/>
            <p:nvPr/>
          </p:nvSpPr>
          <p:spPr>
            <a:xfrm>
              <a:off x="380138" y="795042"/>
              <a:ext cx="288743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E2CFB-B713-EF39-A01D-8A5AC43DF1BD}"/>
                </a:ext>
              </a:extLst>
            </p:cNvPr>
            <p:cNvSpPr txBox="1"/>
            <p:nvPr/>
          </p:nvSpPr>
          <p:spPr>
            <a:xfrm>
              <a:off x="399932" y="699722"/>
              <a:ext cx="2584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46523" y="808598"/>
            <a:ext cx="7538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UTMAvoBold"/>
              </a:rPr>
              <a:t>Combine the sentences using suitable adverbial clauses.</a:t>
            </a:r>
            <a:endParaRPr lang="en-US" sz="2400" b="1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F6BCB-1B83-4D75-C644-369D77F15D9A}"/>
              </a:ext>
            </a:extLst>
          </p:cNvPr>
          <p:cNvSpPr txBox="1"/>
          <p:nvPr/>
        </p:nvSpPr>
        <p:spPr>
          <a:xfrm>
            <a:off x="237365" y="1837539"/>
            <a:ext cx="8906635" cy="1709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E25982"/>
                </a:solidFill>
                <a:effectLst/>
              </a:rPr>
              <a:t>1.</a:t>
            </a:r>
            <a:r>
              <a:rPr lang="en-US" sz="1800" dirty="0">
                <a:solidFill>
                  <a:srgbClr val="E25982"/>
                </a:solidFill>
                <a:effectLst/>
              </a:rPr>
              <a:t> </a:t>
            </a:r>
            <a:r>
              <a:rPr lang="en-US" sz="1800" dirty="0">
                <a:effectLst/>
              </a:rPr>
              <a:t>My brother was looking at me nervously. I thought he was guilty of something. 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dirty="0"/>
              <a:t>-&gt;</a:t>
            </a:r>
            <a:r>
              <a:rPr lang="en-US" sz="1800" dirty="0">
                <a:effectLst/>
              </a:rPr>
              <a:t>My brother was looking at me nervously like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____________________________________</a:t>
            </a:r>
            <a:r>
              <a:rPr lang="en-US" sz="1800" dirty="0">
                <a:effectLst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E25982"/>
                </a:solidFill>
                <a:effectLst/>
              </a:rPr>
              <a:t>2.</a:t>
            </a:r>
            <a:r>
              <a:rPr lang="en-US" sz="1800" dirty="0">
                <a:solidFill>
                  <a:srgbClr val="E25982"/>
                </a:solidFill>
                <a:effectLst/>
              </a:rPr>
              <a:t> </a:t>
            </a:r>
            <a:r>
              <a:rPr lang="en-US" sz="1800" dirty="0">
                <a:effectLst/>
              </a:rPr>
              <a:t>There is so much information available online. People sometimes get confused. 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dirty="0"/>
              <a:t>-&gt;</a:t>
            </a:r>
            <a:r>
              <a:rPr lang="en-US" sz="1800" dirty="0">
                <a:effectLst/>
              </a:rPr>
              <a:t>There is so much information available online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____________________________________</a:t>
            </a:r>
            <a:r>
              <a:rPr lang="en-US" sz="1800" dirty="0">
                <a:effectLst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F2335-988D-F246-90F7-2D27A4F04B94}"/>
              </a:ext>
            </a:extLst>
          </p:cNvPr>
          <p:cNvSpPr txBox="1"/>
          <p:nvPr/>
        </p:nvSpPr>
        <p:spPr>
          <a:xfrm>
            <a:off x="4515651" y="2370460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 he was guilty of something</a:t>
            </a:r>
            <a:r>
              <a:rPr lang="en-VN" dirty="0">
                <a:solidFill>
                  <a:srgbClr val="FF0000"/>
                </a:solidFill>
                <a:effectLst/>
              </a:rPr>
              <a:t> 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AFF22-6BD8-7D4E-981B-15094128C524}"/>
              </a:ext>
            </a:extLst>
          </p:cNvPr>
          <p:cNvSpPr txBox="1"/>
          <p:nvPr/>
        </p:nvSpPr>
        <p:spPr>
          <a:xfrm>
            <a:off x="4572000" y="3177778"/>
            <a:ext cx="3826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  </a:t>
            </a:r>
            <a:r>
              <a:rPr lang="en-VN" dirty="0">
                <a:solidFill>
                  <a:srgbClr val="FF0000"/>
                </a:solidFill>
              </a:rPr>
              <a:t>that people sometimes get confused </a:t>
            </a:r>
          </a:p>
        </p:txBody>
      </p:sp>
    </p:spTree>
    <p:extLst>
      <p:ext uri="{BB962C8B-B14F-4D97-AF65-F5344CB8AC3E}">
        <p14:creationId xmlns:p14="http://schemas.microsoft.com/office/powerpoint/2010/main" val="26604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BC4834-9DF5-0932-EDA4-C24B6183C05B}"/>
              </a:ext>
            </a:extLst>
          </p:cNvPr>
          <p:cNvGrpSpPr/>
          <p:nvPr/>
        </p:nvGrpSpPr>
        <p:grpSpPr>
          <a:xfrm>
            <a:off x="380138" y="762432"/>
            <a:ext cx="288743" cy="553998"/>
            <a:chOff x="380138" y="699722"/>
            <a:chExt cx="288743" cy="553998"/>
          </a:xfrm>
        </p:grpSpPr>
        <p:sp>
          <p:nvSpPr>
            <p:cNvPr id="2" name="Rounded Rectangle 7">
              <a:extLst>
                <a:ext uri="{FF2B5EF4-FFF2-40B4-BE49-F238E27FC236}">
                  <a16:creationId xmlns:a16="http://schemas.microsoft.com/office/drawing/2014/main" id="{917F6471-5CB6-11D2-4585-7632FA9F3B87}"/>
                </a:ext>
              </a:extLst>
            </p:cNvPr>
            <p:cNvSpPr/>
            <p:nvPr/>
          </p:nvSpPr>
          <p:spPr>
            <a:xfrm>
              <a:off x="380138" y="795042"/>
              <a:ext cx="288743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E2CFB-B713-EF39-A01D-8A5AC43DF1BD}"/>
                </a:ext>
              </a:extLst>
            </p:cNvPr>
            <p:cNvSpPr txBox="1"/>
            <p:nvPr/>
          </p:nvSpPr>
          <p:spPr>
            <a:xfrm>
              <a:off x="399932" y="699722"/>
              <a:ext cx="2584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46523" y="808598"/>
            <a:ext cx="7538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UTMAvoBold"/>
              </a:rPr>
              <a:t>Combine the sentences using suitable adverbial clauses.</a:t>
            </a:r>
            <a:endParaRPr lang="en-US" sz="2400" b="1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6F6BCB-1B83-4D75-C644-369D77F15D9A}"/>
              </a:ext>
            </a:extLst>
          </p:cNvPr>
          <p:cNvSpPr txBox="1"/>
          <p:nvPr/>
        </p:nvSpPr>
        <p:spPr>
          <a:xfrm>
            <a:off x="-17671" y="1743385"/>
            <a:ext cx="92290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E25982"/>
                </a:solidFill>
                <a:effectLst/>
              </a:rPr>
              <a:t>3. </a:t>
            </a:r>
            <a:r>
              <a:rPr lang="en-US" dirty="0"/>
              <a:t>The injured reporter was talking in front of </a:t>
            </a:r>
            <a:r>
              <a:rPr lang="en-US" sz="1800" dirty="0">
                <a:effectLst/>
              </a:rPr>
              <a:t>the camera. The pain didn’t affect him at all. </a:t>
            </a:r>
            <a:endParaRPr lang="en-US" dirty="0">
              <a:effectLst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</a:rPr>
              <a:t>-&gt; The injured reporter was talking in front of the camera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_______________________________</a:t>
            </a:r>
            <a:r>
              <a:rPr lang="en-US" sz="1800" dirty="0">
                <a:effectLst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E25982"/>
                </a:solidFill>
                <a:effectLst/>
              </a:rPr>
              <a:t>4. </a:t>
            </a:r>
            <a:r>
              <a:rPr lang="en-US" sz="1800" dirty="0">
                <a:effectLst/>
              </a:rPr>
              <a:t>The Internet is a very powerful tool. As a result, it allows people to share information and ideas from around the world.</a:t>
            </a:r>
            <a:br>
              <a:rPr lang="en-US" sz="1800" dirty="0">
                <a:effectLst/>
              </a:rPr>
            </a:br>
            <a:r>
              <a:rPr lang="en-US" sz="1800" dirty="0">
                <a:effectLst/>
              </a:rPr>
              <a:t>-&gt; The Internet is such a powerful tool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_______________________________________________</a:t>
            </a:r>
            <a:endParaRPr lang="en-US" dirty="0">
              <a:solidFill>
                <a:srgbClr val="919396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919396"/>
                </a:solidFill>
                <a:effectLst/>
              </a:rPr>
              <a:t>____________________.</a:t>
            </a:r>
            <a:r>
              <a:rPr lang="en-US" sz="1800" dirty="0">
                <a:effectLst/>
              </a:rPr>
              <a:t> </a:t>
            </a:r>
            <a:endParaRPr lang="en-US" dirty="0"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C126CE-6AC8-754A-B4CB-784A016C256A}"/>
              </a:ext>
            </a:extLst>
          </p:cNvPr>
          <p:cNvSpPr txBox="1"/>
          <p:nvPr/>
        </p:nvSpPr>
        <p:spPr>
          <a:xfrm>
            <a:off x="5333952" y="2233304"/>
            <a:ext cx="46251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</a:rPr>
              <a:t>a</a:t>
            </a:r>
            <a:r>
              <a:rPr lang="en-US" kern="0" dirty="0" smtClean="0">
                <a:solidFill>
                  <a:srgbClr val="FF0000"/>
                </a:solidFill>
              </a:rPr>
              <a:t>s if the pain didn’t affect him at all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4967FB-45AB-4D45-BF24-AC89E9962CA1}"/>
              </a:ext>
            </a:extLst>
          </p:cNvPr>
          <p:cNvSpPr txBox="1"/>
          <p:nvPr/>
        </p:nvSpPr>
        <p:spPr>
          <a:xfrm>
            <a:off x="0" y="3916416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from around the world</a:t>
            </a:r>
            <a:r>
              <a:rPr lang="en-VN" sz="1800" b="1" i="1" kern="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574A9C-2027-834C-A747-38D15A271FFC}"/>
              </a:ext>
            </a:extLst>
          </p:cNvPr>
          <p:cNvSpPr txBox="1"/>
          <p:nvPr/>
        </p:nvSpPr>
        <p:spPr>
          <a:xfrm>
            <a:off x="3636335" y="3476847"/>
            <a:ext cx="504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that it allows people to share information and ideas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04860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9202589-92C9-250A-E817-87E64FB35E14}"/>
              </a:ext>
            </a:extLst>
          </p:cNvPr>
          <p:cNvGrpSpPr/>
          <p:nvPr/>
        </p:nvGrpSpPr>
        <p:grpSpPr>
          <a:xfrm>
            <a:off x="250012" y="782976"/>
            <a:ext cx="376955" cy="553998"/>
            <a:chOff x="403741" y="808238"/>
            <a:chExt cx="376955" cy="553998"/>
          </a:xfrm>
        </p:grpSpPr>
        <p:sp>
          <p:nvSpPr>
            <p:cNvPr id="2" name="Rounded Rectangle 7">
              <a:extLst>
                <a:ext uri="{FF2B5EF4-FFF2-40B4-BE49-F238E27FC236}">
                  <a16:creationId xmlns:a16="http://schemas.microsoft.com/office/drawing/2014/main" id="{4E846887-2C9F-8978-A57E-E4026728BE40}"/>
                </a:ext>
              </a:extLst>
            </p:cNvPr>
            <p:cNvSpPr/>
            <p:nvPr/>
          </p:nvSpPr>
          <p:spPr>
            <a:xfrm>
              <a:off x="403741" y="879973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38F46E-0E8D-5489-1E7C-AA1F0D5ABC3F}"/>
                </a:ext>
              </a:extLst>
            </p:cNvPr>
            <p:cNvSpPr txBox="1"/>
            <p:nvPr/>
          </p:nvSpPr>
          <p:spPr>
            <a:xfrm>
              <a:off x="426371" y="808238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0445790A-8B20-F4D6-9B13-E7D1F75CCC01}"/>
              </a:ext>
            </a:extLst>
          </p:cNvPr>
          <p:cNvSpPr/>
          <p:nvPr/>
        </p:nvSpPr>
        <p:spPr>
          <a:xfrm>
            <a:off x="740401" y="719176"/>
            <a:ext cx="8074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UTMAvoBold"/>
              </a:rPr>
              <a:t>Work in pairs. Talk about a type of mass media you use in your everyday life, using adverbial clauses of manner and result.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BEBB04-19F2-2014-98E7-7A7015748B8A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GRAMMAR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DA257-4E12-2F5B-218E-1B7EE6FBB95C}"/>
              </a:ext>
            </a:extLst>
          </p:cNvPr>
          <p:cNvSpPr txBox="1"/>
          <p:nvPr/>
        </p:nvSpPr>
        <p:spPr>
          <a:xfrm>
            <a:off x="543613" y="1845225"/>
            <a:ext cx="388510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E25982"/>
                </a:solidFill>
                <a:effectLst/>
              </a:rPr>
              <a:t>Example: </a:t>
            </a:r>
            <a:endParaRPr lang="en-US" sz="2800" i="1" dirty="0"/>
          </a:p>
          <a:p>
            <a:pPr algn="just"/>
            <a:r>
              <a:rPr lang="en-US" sz="2000" i="1" dirty="0">
                <a:effectLst/>
              </a:rPr>
              <a:t>I like watching TV </a:t>
            </a:r>
            <a:r>
              <a:rPr lang="en-US" sz="2000" b="1" i="1" dirty="0">
                <a:effectLst/>
              </a:rPr>
              <a:t>so</a:t>
            </a:r>
            <a:r>
              <a:rPr lang="en-US" sz="2000" i="1" dirty="0">
                <a:effectLst/>
              </a:rPr>
              <a:t> much </a:t>
            </a:r>
            <a:r>
              <a:rPr lang="en-US" sz="2000" b="1" i="1" dirty="0">
                <a:effectLst/>
              </a:rPr>
              <a:t>that I always have the TV on at home</a:t>
            </a:r>
            <a:r>
              <a:rPr lang="en-US" sz="2000" i="1" dirty="0">
                <a:effectLst/>
              </a:rPr>
              <a:t>. There are </a:t>
            </a:r>
            <a:r>
              <a:rPr lang="en-US" sz="2000" b="1" i="1" dirty="0">
                <a:effectLst/>
              </a:rPr>
              <a:t>so</a:t>
            </a:r>
            <a:r>
              <a:rPr lang="en-US" sz="2000" i="1" dirty="0">
                <a:effectLst/>
              </a:rPr>
              <a:t> many interesting </a:t>
            </a:r>
            <a:r>
              <a:rPr lang="en-US" sz="2000" i="1" dirty="0" err="1">
                <a:effectLst/>
              </a:rPr>
              <a:t>programmes</a:t>
            </a:r>
            <a:r>
              <a:rPr lang="en-US" sz="2000" i="1" dirty="0">
                <a:effectLst/>
              </a:rPr>
              <a:t> to watch </a:t>
            </a:r>
            <a:r>
              <a:rPr lang="en-US" sz="2000" b="1" i="1" dirty="0">
                <a:effectLst/>
              </a:rPr>
              <a:t>that it is sometimes impossible to watch them all</a:t>
            </a:r>
            <a:r>
              <a:rPr lang="en-US" sz="2000" i="1" dirty="0">
                <a:effectLst/>
              </a:rPr>
              <a:t>. When I’m not home, I watch my </a:t>
            </a:r>
            <a:r>
              <a:rPr lang="en-US" sz="2000" i="1" dirty="0" err="1">
                <a:effectLst/>
              </a:rPr>
              <a:t>favourite</a:t>
            </a:r>
            <a:r>
              <a:rPr lang="en-US" sz="2000" i="1" dirty="0">
                <a:effectLst/>
              </a:rPr>
              <a:t> TV channels</a:t>
            </a:r>
            <a:br>
              <a:rPr lang="en-US" sz="2000" i="1" dirty="0">
                <a:effectLst/>
              </a:rPr>
            </a:br>
            <a:r>
              <a:rPr lang="en-US" sz="2000" i="1" dirty="0">
                <a:effectLst/>
              </a:rPr>
              <a:t>on my smartphone. </a:t>
            </a:r>
            <a:endParaRPr lang="en-US" sz="28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79965-62B5-0AA7-9492-BF8710A35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1545" y="1867490"/>
            <a:ext cx="4007505" cy="241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2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371" y="808238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8" y="809054"/>
            <a:ext cx="5960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592218" y="1433971"/>
            <a:ext cx="7593030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What have you learnt today? 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dirty="0"/>
              <a:t>- Use the lexical items related to the topic The mass media;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Recognise</a:t>
            </a:r>
            <a:r>
              <a:rPr lang="en-US" sz="2400" dirty="0"/>
              <a:t> and </a:t>
            </a:r>
            <a:r>
              <a:rPr lang="en-US" sz="2400" dirty="0" err="1"/>
              <a:t>practise</a:t>
            </a:r>
            <a:r>
              <a:rPr lang="en-US" sz="2400" dirty="0"/>
              <a:t> the linking /r/;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- Review </a:t>
            </a:r>
            <a:r>
              <a:rPr lang="en-US" sz="2400" dirty="0"/>
              <a:t>the use of adverbial clauses of manner and result</a:t>
            </a:r>
            <a:r>
              <a:rPr lang="en-US" sz="2400" dirty="0" smtClean="0"/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B0EAB4-78BD-F7BA-E394-C2C18E24C899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7C64C-20A2-6617-FE38-50A2FD8817E7}"/>
              </a:ext>
            </a:extLst>
          </p:cNvPr>
          <p:cNvSpPr txBox="1"/>
          <p:nvPr/>
        </p:nvSpPr>
        <p:spPr>
          <a:xfrm>
            <a:off x="380138" y="61968"/>
            <a:ext cx="38725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461" y="1722849"/>
            <a:ext cx="7512789" cy="2153228"/>
          </a:xfrm>
          <a:noFill/>
        </p:spPr>
        <p:txBody>
          <a:bodyPr anchor="t"/>
          <a:lstStyle/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Do exercises in the workbook.</a:t>
            </a:r>
          </a:p>
          <a:p>
            <a:pPr marL="361950" indent="-257175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Arial" panose="020B0604020202020204" pitchFamily="34" charset="0"/>
              </a:rPr>
              <a:t>Prepare for Lesson 3 - Reading.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04465" y="896700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7095" y="824965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004050" y="824965"/>
            <a:ext cx="3429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F36ED-74DE-0CFE-97FD-C71AA2DD16C3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1D2DB-E75B-D37D-4EDA-252D5D470B1A}"/>
              </a:ext>
            </a:extLst>
          </p:cNvPr>
          <p:cNvSpPr txBox="1"/>
          <p:nvPr/>
        </p:nvSpPr>
        <p:spPr>
          <a:xfrm>
            <a:off x="380137" y="61968"/>
            <a:ext cx="3843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5908B9-EDE1-2082-96AA-C408C5B7D2F3}"/>
              </a:ext>
            </a:extLst>
          </p:cNvPr>
          <p:cNvSpPr/>
          <p:nvPr/>
        </p:nvSpPr>
        <p:spPr>
          <a:xfrm>
            <a:off x="2234536" y="4559201"/>
            <a:ext cx="44082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200" dirty="0"/>
          </a:p>
          <a:p>
            <a:pPr algn="ctr"/>
            <a:r>
              <a:rPr lang="en-US" sz="12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2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200" b="1" i="1" dirty="0">
                <a:solidFill>
                  <a:srgbClr val="FFFFFF"/>
                </a:solidFill>
                <a:latin typeface="Calibri" panose="020F0502020204030204" pitchFamily="34" charset="0"/>
              </a:rPr>
              <a:t>facebook.com/www.tienganhglobalsuccess.vn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FDD17D-ADB1-C341-5DAE-EF1B9D38F07F}"/>
              </a:ext>
            </a:extLst>
          </p:cNvPr>
          <p:cNvGrpSpPr/>
          <p:nvPr/>
        </p:nvGrpSpPr>
        <p:grpSpPr>
          <a:xfrm>
            <a:off x="0" y="0"/>
            <a:ext cx="9144000" cy="1706851"/>
            <a:chOff x="0" y="-15861"/>
            <a:chExt cx="12192000" cy="194042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BD2588C-06FB-52F4-2D7E-598D8B5A867E}"/>
                </a:ext>
              </a:extLst>
            </p:cNvPr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A493C6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07123313-572D-B82E-F111-A1B1966A8D75}"/>
                </a:ext>
              </a:extLst>
            </p:cNvPr>
            <p:cNvSpPr/>
            <p:nvPr/>
          </p:nvSpPr>
          <p:spPr>
            <a:xfrm>
              <a:off x="481381" y="-15861"/>
              <a:ext cx="2769819" cy="1940426"/>
            </a:xfrm>
            <a:prstGeom prst="parallelogram">
              <a:avLst/>
            </a:prstGeom>
            <a:solidFill>
              <a:srgbClr val="E45983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UTMFacebookK&amp;TBold"/>
                  <a:cs typeface="Times New Roman" panose="02020603050405020304" pitchFamily="18" charset="0"/>
                </a:rPr>
                <a:t>Unit 7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D56C823-4DD3-2744-17E1-A46C7290D96B}"/>
              </a:ext>
            </a:extLst>
          </p:cNvPr>
          <p:cNvSpPr txBox="1"/>
          <p:nvPr/>
        </p:nvSpPr>
        <p:spPr>
          <a:xfrm>
            <a:off x="2307774" y="418267"/>
            <a:ext cx="69813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FF"/>
                </a:solidFill>
                <a:latin typeface="UTMFacebookK&amp;TBold"/>
              </a:rPr>
              <a:t>The world of mass media</a:t>
            </a:r>
            <a:endParaRPr lang="en-US" sz="4400" b="1" i="0" dirty="0">
              <a:solidFill>
                <a:srgbClr val="FFFFFF"/>
              </a:solidFill>
              <a:effectLst/>
              <a:latin typeface="UTMFacebookK&amp;TBold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2A0F45-146A-8BFF-6553-20D992E76B42}"/>
              </a:ext>
            </a:extLst>
          </p:cNvPr>
          <p:cNvSpPr/>
          <p:nvPr/>
        </p:nvSpPr>
        <p:spPr>
          <a:xfrm>
            <a:off x="3625335" y="2163614"/>
            <a:ext cx="4506662" cy="627454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FacebookK&amp;TBold"/>
              </a:rPr>
              <a:t>LANGUAGE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E5C951-EDAC-510B-E774-D91A675B9038}"/>
              </a:ext>
            </a:extLst>
          </p:cNvPr>
          <p:cNvSpPr/>
          <p:nvPr/>
        </p:nvSpPr>
        <p:spPr>
          <a:xfrm>
            <a:off x="1399718" y="2184953"/>
            <a:ext cx="2082254" cy="606115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67144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085927" y="867955"/>
            <a:ext cx="1412825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WARM-UP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99725" y="1674214"/>
            <a:ext cx="1717104" cy="49155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PRONUNCIATION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60815" y="2564501"/>
            <a:ext cx="1463050" cy="532654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VOCABULARY</a:t>
            </a:r>
            <a:endParaRPr lang="en-GB" sz="16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05771" y="860863"/>
            <a:ext cx="3659537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50" kern="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Game: Say a name</a:t>
            </a:r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05770" y="1622320"/>
            <a:ext cx="3659538" cy="52445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1. Listen and repeat. 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2. </a:t>
            </a:r>
            <a:r>
              <a:rPr lang="en-US" sz="1350" dirty="0">
                <a:solidFill>
                  <a:schemeClr val="tx1"/>
                </a:solidFill>
                <a:ea typeface="Times New Roman" panose="02020603050405020304" pitchFamily="18" charset="0"/>
              </a:rPr>
              <a:t>Mark the places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522396" y="2383778"/>
            <a:ext cx="3659539" cy="734963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1. Match the words</a:t>
            </a:r>
            <a:r>
              <a:rPr lang="en-US" sz="1350" dirty="0">
                <a:solidFill>
                  <a:schemeClr val="tx1"/>
                </a:solidFill>
                <a:ea typeface="Times New Roman" panose="02020603050405020304" pitchFamily="18" charset="0"/>
              </a:rPr>
              <a:t> 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with the meanings.</a:t>
            </a:r>
          </a:p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- Task 2. Complete the </a:t>
            </a:r>
            <a:r>
              <a:rPr lang="en-US" sz="1350" dirty="0">
                <a:solidFill>
                  <a:schemeClr val="tx1"/>
                </a:solidFill>
                <a:ea typeface="Times New Roman" panose="02020603050405020304" pitchFamily="18" charset="0"/>
              </a:rPr>
              <a:t>text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1350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22" idx="3"/>
            <a:endCxn id="23" idx="0"/>
          </p:cNvCxnSpPr>
          <p:nvPr/>
        </p:nvCxnSpPr>
        <p:spPr>
          <a:xfrm>
            <a:off x="2498752" y="1113731"/>
            <a:ext cx="659525" cy="560483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cxnSpLocks/>
            <a:stCxn id="23" idx="1"/>
            <a:endCxn id="24" idx="0"/>
          </p:cNvCxnSpPr>
          <p:nvPr/>
        </p:nvCxnSpPr>
        <p:spPr>
          <a:xfrm rot="10800000" flipV="1">
            <a:off x="1792341" y="1919989"/>
            <a:ext cx="507385" cy="644511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212625" y="349804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GRAMMAR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505770" y="4330718"/>
            <a:ext cx="3659537" cy="513722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Wrap-up</a:t>
            </a:r>
          </a:p>
          <a:p>
            <a:pPr marL="126206" indent="-126206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chemeClr val="tx1"/>
                </a:solidFill>
              </a:rPr>
              <a:t>Homework</a:t>
            </a:r>
            <a:endParaRPr lang="en-GB" sz="135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1792340" y="3747854"/>
            <a:ext cx="420286" cy="582864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973714" y="4330718"/>
            <a:ext cx="1637250" cy="499612"/>
          </a:xfrm>
          <a:prstGeom prst="roundRect">
            <a:avLst/>
          </a:prstGeom>
          <a:solidFill>
            <a:srgbClr val="6593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dobe Gothic Std B" panose="020B0800000000000000" pitchFamily="34" charset="-128"/>
              </a:rPr>
              <a:t>CONSOLIDATION</a:t>
            </a:r>
            <a:endParaRPr lang="en-GB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2523865" y="2830828"/>
            <a:ext cx="507385" cy="667220"/>
          </a:xfrm>
          <a:prstGeom prst="curvedConnector2">
            <a:avLst/>
          </a:prstGeom>
          <a:ln w="38100">
            <a:solidFill>
              <a:srgbClr val="A493C6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4505770" y="3301006"/>
            <a:ext cx="3659537" cy="847446"/>
          </a:xfrm>
          <a:prstGeom prst="rect">
            <a:avLst/>
          </a:prstGeom>
          <a:solidFill>
            <a:srgbClr val="D0DE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-1270">
              <a:spcBef>
                <a:spcPts val="200"/>
              </a:spcBef>
              <a:spcAft>
                <a:spcPts val="20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Task 1. Combine the sentences.</a:t>
            </a:r>
          </a:p>
          <a:p>
            <a:pPr marL="0" marR="0" indent="-1270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Task 2. </a:t>
            </a:r>
            <a:r>
              <a:rPr lang="en-US" sz="135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Talk about a type of mass media</a:t>
            </a:r>
            <a:r>
              <a:rPr lang="en-US" sz="1350" dirty="0">
                <a:solidFill>
                  <a:schemeClr val="tx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233064" y="230514"/>
            <a:ext cx="2256946" cy="338921"/>
          </a:xfrm>
          <a:prstGeom prst="rect">
            <a:avLst/>
          </a:prstGeom>
          <a:solidFill>
            <a:srgbClr val="E45983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UTM Facebook K&amp;T" panose="02040603050506020204" pitchFamily="18" charset="0"/>
              </a:rPr>
              <a:t>LANGUAGE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92057" y="239901"/>
            <a:ext cx="1415556" cy="329534"/>
          </a:xfrm>
          <a:prstGeom prst="rect">
            <a:avLst/>
          </a:prstGeom>
          <a:solidFill>
            <a:srgbClr val="F7DA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E45983"/>
                </a:solidFill>
                <a:latin typeface="Bookman Old Style" pitchFamily="18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2296657" y="1229705"/>
            <a:ext cx="5135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kern="0" dirty="0">
                <a:solidFill>
                  <a:srgbClr val="7030A0"/>
                </a:solidFill>
                <a:cs typeface="Times New Roman" panose="02020603050405020304" pitchFamily="18" charset="0"/>
              </a:rPr>
              <a:t>WATCH A VIDEO</a:t>
            </a:r>
            <a:endParaRPr lang="en-US" sz="4400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4C3B10-9415-D448-A496-1B0960E5BD7C}"/>
              </a:ext>
            </a:extLst>
          </p:cNvPr>
          <p:cNvSpPr txBox="1"/>
          <p:nvPr/>
        </p:nvSpPr>
        <p:spPr>
          <a:xfrm>
            <a:off x="1408197" y="2320498"/>
            <a:ext cx="65932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/>
              <a:t>Write the words with linking /r/ in the video</a:t>
            </a:r>
          </a:p>
        </p:txBody>
      </p:sp>
    </p:spTree>
    <p:extLst>
      <p:ext uri="{BB962C8B-B14F-4D97-AF65-F5344CB8AC3E}">
        <p14:creationId xmlns:p14="http://schemas.microsoft.com/office/powerpoint/2010/main" val="368098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347BE1-BE97-0948-FE52-A3A8DACCC338}"/>
              </a:ext>
            </a:extLst>
          </p:cNvPr>
          <p:cNvSpPr txBox="1"/>
          <p:nvPr/>
        </p:nvSpPr>
        <p:spPr>
          <a:xfrm>
            <a:off x="3285485" y="580078"/>
            <a:ext cx="51353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cs typeface="Times New Roman" panose="02020603050405020304" pitchFamily="18" charset="0"/>
              </a:rPr>
              <a:t>WATCH A VIDEO</a:t>
            </a:r>
            <a:endParaRPr lang="en-US" sz="2800" dirty="0">
              <a:cs typeface="Times New Roman" panose="02020603050405020304" pitchFamily="18" charset="0"/>
            </a:endParaRPr>
          </a:p>
        </p:txBody>
      </p:sp>
      <p:pic>
        <p:nvPicPr>
          <p:cNvPr id="2" name="Pronunciation_ The linking _r_" descr="Pronunciation_ The linking _r_">
            <a:hlinkClick r:id="" action="ppaction://media"/>
            <a:extLst>
              <a:ext uri="{FF2B5EF4-FFF2-40B4-BE49-F238E27FC236}">
                <a16:creationId xmlns:a16="http://schemas.microsoft.com/office/drawing/2014/main" id="{9A76B6BA-E3B9-C944-8DE3-4FB80A9D9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87" y="1074271"/>
            <a:ext cx="7670026" cy="400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3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8C4E3F-0596-A8E5-A5EA-CACE507F817F}"/>
              </a:ext>
            </a:extLst>
          </p:cNvPr>
          <p:cNvSpPr txBox="1"/>
          <p:nvPr/>
        </p:nvSpPr>
        <p:spPr>
          <a:xfrm>
            <a:off x="380138" y="61968"/>
            <a:ext cx="41773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B5A8E8-5155-52A8-8581-1DC343DEB9C7}"/>
              </a:ext>
            </a:extLst>
          </p:cNvPr>
          <p:cNvGrpSpPr/>
          <p:nvPr/>
        </p:nvGrpSpPr>
        <p:grpSpPr>
          <a:xfrm>
            <a:off x="380138" y="2331115"/>
            <a:ext cx="376955" cy="553998"/>
            <a:chOff x="380138" y="2131842"/>
            <a:chExt cx="376955" cy="553998"/>
          </a:xfrm>
        </p:grpSpPr>
        <p:sp>
          <p:nvSpPr>
            <p:cNvPr id="2" name="Rounded Rectangle 7">
              <a:extLst>
                <a:ext uri="{FF2B5EF4-FFF2-40B4-BE49-F238E27FC236}">
                  <a16:creationId xmlns:a16="http://schemas.microsoft.com/office/drawing/2014/main" id="{917F6471-5CB6-11D2-4585-7632FA9F3B87}"/>
                </a:ext>
              </a:extLst>
            </p:cNvPr>
            <p:cNvSpPr/>
            <p:nvPr/>
          </p:nvSpPr>
          <p:spPr>
            <a:xfrm>
              <a:off x="380138" y="2203577"/>
              <a:ext cx="376955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E2CFB-B713-EF39-A01D-8A5AC43DF1BD}"/>
                </a:ext>
              </a:extLst>
            </p:cNvPr>
            <p:cNvSpPr txBox="1"/>
            <p:nvPr/>
          </p:nvSpPr>
          <p:spPr>
            <a:xfrm>
              <a:off x="402768" y="2131842"/>
              <a:ext cx="33736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000" b="1" dirty="0">
                  <a:solidFill>
                    <a:schemeClr val="bg1"/>
                  </a:solidFill>
                  <a:latin typeface="Myriad Pro" pitchFamily="34" charset="0"/>
                </a:rPr>
                <a:t>1</a:t>
              </a:r>
              <a:endParaRPr lang="en-US" sz="3000" b="1" dirty="0">
                <a:solidFill>
                  <a:schemeClr val="bg1"/>
                </a:solidFill>
                <a:latin typeface="Myriad Pro" pitchFamily="34" charset="0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805393" y="2373259"/>
            <a:ext cx="81573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effectLst/>
                <a:latin typeface="UTMAvoBold"/>
              </a:rPr>
              <a:t>Listen and repeat. Pay attention to the linking /</a:t>
            </a:r>
            <a:r>
              <a:rPr lang="en-US" sz="2000" b="1" dirty="0">
                <a:effectLst/>
                <a:latin typeface="LucidaSansUnicode"/>
              </a:rPr>
              <a:t>r</a:t>
            </a:r>
            <a:r>
              <a:rPr lang="en-US" sz="2000" b="1" dirty="0">
                <a:effectLst/>
                <a:latin typeface="UTMAvoBold"/>
              </a:rPr>
              <a:t>/. Then </a:t>
            </a:r>
            <a:r>
              <a:rPr lang="en-US" sz="2000" b="1" dirty="0" err="1">
                <a:effectLst/>
                <a:latin typeface="UTMAvoBold"/>
              </a:rPr>
              <a:t>practise</a:t>
            </a:r>
            <a:r>
              <a:rPr lang="en-US" sz="2000" b="1" dirty="0">
                <a:effectLst/>
                <a:latin typeface="UTMAvoBold"/>
              </a:rPr>
              <a:t> saying the sentences in pairs. 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B317DF-4C8D-77F7-6B5F-3CF54DB01240}"/>
              </a:ext>
            </a:extLst>
          </p:cNvPr>
          <p:cNvSpPr txBox="1"/>
          <p:nvPr/>
        </p:nvSpPr>
        <p:spPr>
          <a:xfrm>
            <a:off x="174500" y="62652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EF6330"/>
                </a:solidFill>
                <a:effectLst/>
                <a:latin typeface="UTMAvo"/>
              </a:rPr>
              <a:t>Linking /</a:t>
            </a:r>
            <a:r>
              <a:rPr lang="en-US" sz="2400" dirty="0">
                <a:solidFill>
                  <a:srgbClr val="EF6330"/>
                </a:solidFill>
                <a:effectLst/>
                <a:latin typeface="LucidaSansUnicode"/>
              </a:rPr>
              <a:t>r</a:t>
            </a:r>
            <a:r>
              <a:rPr lang="en-US" sz="2400" b="1" i="1" dirty="0">
                <a:solidFill>
                  <a:srgbClr val="EF6330"/>
                </a:solidFill>
                <a:effectLst/>
                <a:latin typeface="UTMAvo"/>
              </a:rPr>
              <a:t>/ between two vowels 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83435-7206-C5BD-D0BF-F59D9BEEB9B5}"/>
              </a:ext>
            </a:extLst>
          </p:cNvPr>
          <p:cNvSpPr txBox="1"/>
          <p:nvPr/>
        </p:nvSpPr>
        <p:spPr>
          <a:xfrm>
            <a:off x="174500" y="1213976"/>
            <a:ext cx="8577614" cy="1200329"/>
          </a:xfrm>
          <a:prstGeom prst="rect">
            <a:avLst/>
          </a:prstGeom>
          <a:solidFill>
            <a:srgbClr val="FEE9F2"/>
          </a:solidFill>
        </p:spPr>
        <p:txBody>
          <a:bodyPr wrap="square">
            <a:spAutoFit/>
          </a:bodyPr>
          <a:lstStyle/>
          <a:p>
            <a:endParaRPr lang="en-US" sz="1800" dirty="0">
              <a:effectLst/>
              <a:latin typeface="UTM"/>
            </a:endParaRPr>
          </a:p>
          <a:p>
            <a:r>
              <a:rPr lang="en-US" sz="1800" dirty="0">
                <a:effectLst/>
                <a:latin typeface="UTM"/>
              </a:rPr>
              <a:t>In natural and fast connected speech, a linking /r/ sound can appear between the vowel of one word ending in 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 err="1">
                <a:effectLst/>
                <a:latin typeface="LucidaSansUnicode"/>
              </a:rPr>
              <a:t>ɑ</a:t>
            </a:r>
            <a:r>
              <a:rPr lang="en-US" sz="1800" dirty="0">
                <a:effectLst/>
                <a:latin typeface="LucidaSansUnicode"/>
              </a:rPr>
              <a:t>ː/</a:t>
            </a:r>
            <a:r>
              <a:rPr lang="en-US" sz="1800" dirty="0">
                <a:effectLst/>
                <a:latin typeface="UTM"/>
              </a:rPr>
              <a:t>, 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 err="1">
                <a:effectLst/>
                <a:latin typeface="LucidaSansUnicode"/>
              </a:rPr>
              <a:t>ɔ</a:t>
            </a:r>
            <a:r>
              <a:rPr lang="en-US" sz="1800" dirty="0">
                <a:effectLst/>
                <a:latin typeface="LucidaSansUnicode"/>
              </a:rPr>
              <a:t>ː/</a:t>
            </a:r>
            <a:r>
              <a:rPr lang="en-US" sz="1800" dirty="0">
                <a:effectLst/>
                <a:latin typeface="UTM"/>
              </a:rPr>
              <a:t>, 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 err="1">
                <a:effectLst/>
                <a:latin typeface="LucidaSansUnicode"/>
              </a:rPr>
              <a:t>ɜ</a:t>
            </a:r>
            <a:r>
              <a:rPr lang="en-US" sz="1800" dirty="0">
                <a:effectLst/>
                <a:latin typeface="LucidaSansUnicode"/>
              </a:rPr>
              <a:t>ː/</a:t>
            </a:r>
            <a:r>
              <a:rPr lang="en-US" sz="1800" dirty="0">
                <a:effectLst/>
                <a:latin typeface="UTM"/>
              </a:rPr>
              <a:t>, /</a:t>
            </a:r>
            <a:r>
              <a:rPr lang="en-US" sz="1800" dirty="0" err="1">
                <a:effectLst/>
                <a:latin typeface="LucidaSansUnicode"/>
              </a:rPr>
              <a:t>ə</a:t>
            </a:r>
            <a:r>
              <a:rPr lang="en-US" sz="1800" dirty="0">
                <a:effectLst/>
                <a:latin typeface="UTM"/>
              </a:rPr>
              <a:t>/, 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 err="1">
                <a:effectLst/>
                <a:latin typeface="LucidaSansUnicode"/>
              </a:rPr>
              <a:t>ɪə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>
                <a:effectLst/>
                <a:latin typeface="UTM"/>
              </a:rPr>
              <a:t>, 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 err="1">
                <a:effectLst/>
                <a:latin typeface="LucidaSansUnicode"/>
              </a:rPr>
              <a:t>eə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>
                <a:effectLst/>
                <a:latin typeface="UTM"/>
              </a:rPr>
              <a:t>, or </a:t>
            </a:r>
            <a:r>
              <a:rPr lang="en-US" sz="1800" dirty="0">
                <a:effectLst/>
                <a:latin typeface="LucidaSansUnicode"/>
              </a:rPr>
              <a:t>/</a:t>
            </a:r>
            <a:r>
              <a:rPr lang="en-US" sz="1800" dirty="0" err="1">
                <a:effectLst/>
                <a:latin typeface="LucidaSansUnicode"/>
              </a:rPr>
              <a:t>ʊə</a:t>
            </a:r>
            <a:r>
              <a:rPr lang="en-US" sz="1800" dirty="0">
                <a:effectLst/>
                <a:latin typeface="LucidaSansUnicode"/>
              </a:rPr>
              <a:t>/ </a:t>
            </a:r>
            <a:r>
              <a:rPr lang="en-US" sz="1800" dirty="0">
                <a:effectLst/>
                <a:latin typeface="UTM"/>
              </a:rPr>
              <a:t>and the vowel of the next word. 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A4E846-BE9D-9114-99A2-230B0C58C593}"/>
              </a:ext>
            </a:extLst>
          </p:cNvPr>
          <p:cNvGrpSpPr/>
          <p:nvPr/>
        </p:nvGrpSpPr>
        <p:grpSpPr>
          <a:xfrm>
            <a:off x="278863" y="1081112"/>
            <a:ext cx="2127171" cy="405027"/>
            <a:chOff x="278863" y="1175708"/>
            <a:chExt cx="2127171" cy="40502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B5EA2B9-A8E8-DDF2-CFAD-F3F6CB44BE67}"/>
                </a:ext>
              </a:extLst>
            </p:cNvPr>
            <p:cNvSpPr/>
            <p:nvPr/>
          </p:nvSpPr>
          <p:spPr>
            <a:xfrm rot="21361620">
              <a:off x="278863" y="1175708"/>
              <a:ext cx="1978573" cy="332995"/>
            </a:xfrm>
            <a:prstGeom prst="rect">
              <a:avLst/>
            </a:prstGeom>
            <a:solidFill>
              <a:srgbClr val="F27DB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FBF683-5946-FD19-E325-06E9DA27F3DC}"/>
                </a:ext>
              </a:extLst>
            </p:cNvPr>
            <p:cNvSpPr/>
            <p:nvPr/>
          </p:nvSpPr>
          <p:spPr>
            <a:xfrm rot="21315794">
              <a:off x="413997" y="1226382"/>
              <a:ext cx="1992037" cy="354353"/>
            </a:xfrm>
            <a:prstGeom prst="rect">
              <a:avLst/>
            </a:prstGeom>
            <a:solidFill>
              <a:srgbClr val="F27DB2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Remember!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89F8DB7-2D7C-6854-0631-DFE35F7CDA90}"/>
              </a:ext>
            </a:extLst>
          </p:cNvPr>
          <p:cNvGrpSpPr/>
          <p:nvPr/>
        </p:nvGrpSpPr>
        <p:grpSpPr>
          <a:xfrm>
            <a:off x="271955" y="3082602"/>
            <a:ext cx="8600090" cy="1711366"/>
            <a:chOff x="271955" y="3082602"/>
            <a:chExt cx="8600090" cy="17113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3CECC23-9EC9-24BD-E6F8-39BA0FD8DD2B}"/>
                </a:ext>
              </a:extLst>
            </p:cNvPr>
            <p:cNvGrpSpPr/>
            <p:nvPr/>
          </p:nvGrpSpPr>
          <p:grpSpPr>
            <a:xfrm>
              <a:off x="271955" y="3082602"/>
              <a:ext cx="8600090" cy="1711366"/>
              <a:chOff x="174500" y="3065367"/>
              <a:chExt cx="9144000" cy="1711366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02D55C8-259E-57C5-8ABA-0FB30A962A64}"/>
                  </a:ext>
                </a:extLst>
              </p:cNvPr>
              <p:cNvSpPr txBox="1"/>
              <p:nvPr/>
            </p:nvSpPr>
            <p:spPr>
              <a:xfrm>
                <a:off x="174500" y="3065367"/>
                <a:ext cx="9144000" cy="1711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E45983"/>
                    </a:solidFill>
                    <a:effectLst/>
                  </a:rPr>
                  <a:t>1. </a:t>
                </a:r>
                <a:r>
                  <a:rPr lang="en-US" dirty="0">
                    <a:effectLst/>
                  </a:rPr>
                  <a:t>I’m sure an advert there can help draw attention to the event. </a:t>
                </a:r>
                <a:r>
                  <a:rPr lang="en-US" dirty="0">
                    <a:solidFill>
                      <a:srgbClr val="0087CE"/>
                    </a:solidFill>
                    <a:effectLst/>
                  </a:rPr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E25982"/>
                    </a:solidFill>
                    <a:effectLst/>
                  </a:rPr>
                  <a:t>2. </a:t>
                </a:r>
                <a:r>
                  <a:rPr lang="en-US" dirty="0">
                    <a:effectLst/>
                  </a:rPr>
                  <a:t>We can’t afford to promote the show as if it were a big profit-making event.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E25982"/>
                    </a:solidFill>
                    <a:effectLst/>
                  </a:rPr>
                  <a:t>3. </a:t>
                </a:r>
                <a:r>
                  <a:rPr lang="en-US" dirty="0">
                    <a:effectLst/>
                  </a:rPr>
                  <a:t>Perhaps you should consider all of our suggestions.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dirty="0">
                    <a:solidFill>
                      <a:srgbClr val="E25982"/>
                    </a:solidFill>
                    <a:effectLst/>
                  </a:rPr>
                  <a:t>4. </a:t>
                </a:r>
                <a:r>
                  <a:rPr lang="en-US" dirty="0">
                    <a:effectLst/>
                  </a:rPr>
                  <a:t>I’ll phone the local newspaper to see if they offer any discounts for charity advertising.</a:t>
                </a:r>
                <a:r>
                  <a:rPr lang="en-US" dirty="0">
                    <a:solidFill>
                      <a:srgbClr val="0087CE"/>
                    </a:solidFill>
                    <a:effectLst/>
                  </a:rPr>
                  <a:t> </a:t>
                </a:r>
                <a:endParaRPr lang="en-US" dirty="0"/>
              </a:p>
            </p:txBody>
          </p:sp>
          <p:sp>
            <p:nvSpPr>
              <p:cNvPr id="20" name="Moon 19">
                <a:extLst>
                  <a:ext uri="{FF2B5EF4-FFF2-40B4-BE49-F238E27FC236}">
                    <a16:creationId xmlns:a16="http://schemas.microsoft.com/office/drawing/2014/main" id="{1C0F2840-A6DA-599A-1A98-25BB3B589852}"/>
                  </a:ext>
                </a:extLst>
              </p:cNvPr>
              <p:cNvSpPr/>
              <p:nvPr/>
            </p:nvSpPr>
            <p:spPr>
              <a:xfrm rot="16200000">
                <a:off x="1342088" y="3383701"/>
                <a:ext cx="45719" cy="198044"/>
              </a:xfrm>
              <a:prstGeom prst="moon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Moon 21">
              <a:extLst>
                <a:ext uri="{FF2B5EF4-FFF2-40B4-BE49-F238E27FC236}">
                  <a16:creationId xmlns:a16="http://schemas.microsoft.com/office/drawing/2014/main" id="{9EB8B3EA-7B68-285F-6F52-2618CCBF980A}"/>
                </a:ext>
              </a:extLst>
            </p:cNvPr>
            <p:cNvSpPr/>
            <p:nvPr/>
          </p:nvSpPr>
          <p:spPr>
            <a:xfrm rot="16200000">
              <a:off x="4239433" y="3402372"/>
              <a:ext cx="45719" cy="186264"/>
            </a:xfrm>
            <a:prstGeom prst="mo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Moon 22">
              <a:extLst>
                <a:ext uri="{FF2B5EF4-FFF2-40B4-BE49-F238E27FC236}">
                  <a16:creationId xmlns:a16="http://schemas.microsoft.com/office/drawing/2014/main" id="{CD78F35B-04D1-BACB-1391-6FAC7C01CD32}"/>
                </a:ext>
              </a:extLst>
            </p:cNvPr>
            <p:cNvSpPr/>
            <p:nvPr/>
          </p:nvSpPr>
          <p:spPr>
            <a:xfrm rot="16200000">
              <a:off x="5167218" y="3799145"/>
              <a:ext cx="45719" cy="186264"/>
            </a:xfrm>
            <a:prstGeom prst="mo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Moon 23">
              <a:extLst>
                <a:ext uri="{FF2B5EF4-FFF2-40B4-BE49-F238E27FC236}">
                  <a16:creationId xmlns:a16="http://schemas.microsoft.com/office/drawing/2014/main" id="{E03206C0-2266-E323-1D11-7C5197AA5641}"/>
                </a:ext>
              </a:extLst>
            </p:cNvPr>
            <p:cNvSpPr/>
            <p:nvPr/>
          </p:nvSpPr>
          <p:spPr>
            <a:xfrm rot="16200000">
              <a:off x="3251711" y="4232689"/>
              <a:ext cx="45719" cy="186264"/>
            </a:xfrm>
            <a:prstGeom prst="mo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Moon 24">
              <a:extLst>
                <a:ext uri="{FF2B5EF4-FFF2-40B4-BE49-F238E27FC236}">
                  <a16:creationId xmlns:a16="http://schemas.microsoft.com/office/drawing/2014/main" id="{ABED5A74-4A9F-D949-26BC-0E6F4FDD7E21}"/>
                </a:ext>
              </a:extLst>
            </p:cNvPr>
            <p:cNvSpPr/>
            <p:nvPr/>
          </p:nvSpPr>
          <p:spPr>
            <a:xfrm rot="16200000">
              <a:off x="5133657" y="4631679"/>
              <a:ext cx="45719" cy="186264"/>
            </a:xfrm>
            <a:prstGeom prst="mo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Track 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29714" y="764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02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403741" y="879973"/>
            <a:ext cx="376955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423535" y="768887"/>
            <a:ext cx="3373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69837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PRONUNCIATION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0E74B2-A17E-3180-4299-4E7E39A3C411}"/>
              </a:ext>
            </a:extLst>
          </p:cNvPr>
          <p:cNvGrpSpPr/>
          <p:nvPr/>
        </p:nvGrpSpPr>
        <p:grpSpPr>
          <a:xfrm>
            <a:off x="879951" y="661920"/>
            <a:ext cx="8130039" cy="830997"/>
            <a:chOff x="935132" y="630388"/>
            <a:chExt cx="8130039" cy="83099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A7BFE80-4B77-698E-BE4F-34EAF1232090}"/>
                </a:ext>
              </a:extLst>
            </p:cNvPr>
            <p:cNvSpPr/>
            <p:nvPr/>
          </p:nvSpPr>
          <p:spPr>
            <a:xfrm>
              <a:off x="935132" y="630388"/>
              <a:ext cx="813003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sz="24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ark (    ) the places where the linking /r/ can appear. Listen and check. </a:t>
              </a:r>
              <a:r>
                <a:rPr lang="en-US" sz="2400" b="1" dirty="0" smtClean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Then </a:t>
              </a:r>
              <a:r>
                <a:rPr lang="en-US" sz="2400" b="1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practise saying the sentences. </a:t>
              </a:r>
              <a:endParaRPr 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Moon 5">
              <a:extLst>
                <a:ext uri="{FF2B5EF4-FFF2-40B4-BE49-F238E27FC236}">
                  <a16:creationId xmlns:a16="http://schemas.microsoft.com/office/drawing/2014/main" id="{40D1DCCC-0E35-C6DC-8A7E-6DCA8484F6A4}"/>
                </a:ext>
              </a:extLst>
            </p:cNvPr>
            <p:cNvSpPr/>
            <p:nvPr/>
          </p:nvSpPr>
          <p:spPr>
            <a:xfrm rot="16200000">
              <a:off x="1961160" y="797235"/>
              <a:ext cx="57907" cy="308001"/>
            </a:xfrm>
            <a:prstGeom prst="moon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5B147DF-B008-6EA1-A751-E8D02CA48F17}"/>
              </a:ext>
            </a:extLst>
          </p:cNvPr>
          <p:cNvSpPr txBox="1"/>
          <p:nvPr/>
        </p:nvSpPr>
        <p:spPr>
          <a:xfrm>
            <a:off x="371089" y="1572471"/>
            <a:ext cx="8143896" cy="24683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E45983"/>
                </a:solidFill>
                <a:effectLst/>
                <a:latin typeface="UTM"/>
              </a:rPr>
              <a:t>1. </a:t>
            </a:r>
            <a:r>
              <a:rPr lang="en-US" sz="2000" dirty="0">
                <a:effectLst/>
                <a:latin typeface="UTM"/>
              </a:rPr>
              <a:t>I saw an interesting advert about the charity event.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E25982"/>
                </a:solidFill>
                <a:effectLst/>
                <a:latin typeface="UTMAvoBold"/>
              </a:rPr>
              <a:t>2. </a:t>
            </a:r>
            <a:r>
              <a:rPr lang="en-US" sz="2000" dirty="0">
                <a:effectLst/>
                <a:latin typeface="UTM"/>
              </a:rPr>
              <a:t>Traditional mass media, for example, TV and newspapers, are still popular.</a:t>
            </a:r>
          </a:p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E25982"/>
                </a:solidFill>
                <a:effectLst/>
                <a:latin typeface="UTMAvoBold"/>
              </a:rPr>
              <a:t>3. </a:t>
            </a:r>
            <a:r>
              <a:rPr lang="en-US" sz="2000" dirty="0">
                <a:effectLst/>
                <a:latin typeface="UTM"/>
              </a:rPr>
              <a:t>There are more adverts on TV nowadays.</a:t>
            </a:r>
            <a:br>
              <a:rPr lang="en-US" sz="2000" dirty="0">
                <a:effectLst/>
                <a:latin typeface="UTM"/>
              </a:rPr>
            </a:br>
            <a:r>
              <a:rPr lang="en-US" sz="2000" b="1" dirty="0">
                <a:solidFill>
                  <a:srgbClr val="E25982"/>
                </a:solidFill>
                <a:effectLst/>
                <a:latin typeface="UTMAvoBold"/>
              </a:rPr>
              <a:t>4. </a:t>
            </a:r>
            <a:r>
              <a:rPr lang="en-US" sz="2000" dirty="0">
                <a:effectLst/>
                <a:latin typeface="UTM"/>
              </a:rPr>
              <a:t>There is a law against sharing private photos without permission. </a:t>
            </a:r>
            <a:endParaRPr lang="en-US" sz="2000" dirty="0"/>
          </a:p>
        </p:txBody>
      </p:sp>
      <p:sp>
        <p:nvSpPr>
          <p:cNvPr id="10" name="Moon 9">
            <a:extLst>
              <a:ext uri="{FF2B5EF4-FFF2-40B4-BE49-F238E27FC236}">
                <a16:creationId xmlns:a16="http://schemas.microsoft.com/office/drawing/2014/main" id="{B9320FD1-A9AD-7B44-9E22-BE0335E37D5B}"/>
              </a:ext>
            </a:extLst>
          </p:cNvPr>
          <p:cNvSpPr/>
          <p:nvPr/>
        </p:nvSpPr>
        <p:spPr>
          <a:xfrm rot="16200000">
            <a:off x="1346642" y="2041852"/>
            <a:ext cx="45719" cy="186264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oon 10">
            <a:extLst>
              <a:ext uri="{FF2B5EF4-FFF2-40B4-BE49-F238E27FC236}">
                <a16:creationId xmlns:a16="http://schemas.microsoft.com/office/drawing/2014/main" id="{06741765-6BE8-D44C-932A-A117FE2577C8}"/>
              </a:ext>
            </a:extLst>
          </p:cNvPr>
          <p:cNvSpPr/>
          <p:nvPr/>
        </p:nvSpPr>
        <p:spPr>
          <a:xfrm rot="16200000">
            <a:off x="3842472" y="2690663"/>
            <a:ext cx="45719" cy="186264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oon 11">
            <a:extLst>
              <a:ext uri="{FF2B5EF4-FFF2-40B4-BE49-F238E27FC236}">
                <a16:creationId xmlns:a16="http://schemas.microsoft.com/office/drawing/2014/main" id="{F6DC626A-B051-A948-99BC-01AE575A0183}"/>
              </a:ext>
            </a:extLst>
          </p:cNvPr>
          <p:cNvSpPr/>
          <p:nvPr/>
        </p:nvSpPr>
        <p:spPr>
          <a:xfrm rot="16200000">
            <a:off x="1439774" y="3253879"/>
            <a:ext cx="45719" cy="186264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oon 12">
            <a:extLst>
              <a:ext uri="{FF2B5EF4-FFF2-40B4-BE49-F238E27FC236}">
                <a16:creationId xmlns:a16="http://schemas.microsoft.com/office/drawing/2014/main" id="{C5AB9E3E-2DAB-3E4A-A69A-AF871D702F02}"/>
              </a:ext>
            </a:extLst>
          </p:cNvPr>
          <p:cNvSpPr/>
          <p:nvPr/>
        </p:nvSpPr>
        <p:spPr>
          <a:xfrm rot="16200000">
            <a:off x="2521439" y="3276738"/>
            <a:ext cx="45719" cy="186264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oon 13">
            <a:extLst>
              <a:ext uri="{FF2B5EF4-FFF2-40B4-BE49-F238E27FC236}">
                <a16:creationId xmlns:a16="http://schemas.microsoft.com/office/drawing/2014/main" id="{61F8481B-55F7-5945-8960-8828E8593340}"/>
              </a:ext>
            </a:extLst>
          </p:cNvPr>
          <p:cNvSpPr/>
          <p:nvPr/>
        </p:nvSpPr>
        <p:spPr>
          <a:xfrm rot="16200000">
            <a:off x="1404284" y="3866110"/>
            <a:ext cx="45719" cy="186264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oon 14">
            <a:extLst>
              <a:ext uri="{FF2B5EF4-FFF2-40B4-BE49-F238E27FC236}">
                <a16:creationId xmlns:a16="http://schemas.microsoft.com/office/drawing/2014/main" id="{E7D7BA23-EC86-BE4C-B030-013A3A47DB0C}"/>
              </a:ext>
            </a:extLst>
          </p:cNvPr>
          <p:cNvSpPr/>
          <p:nvPr/>
        </p:nvSpPr>
        <p:spPr>
          <a:xfrm rot="16200000">
            <a:off x="2339807" y="3872269"/>
            <a:ext cx="45719" cy="186264"/>
          </a:xfrm>
          <a:prstGeom prst="mo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Track 5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4513" y="415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1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23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917F6471-5CB6-11D2-4585-7632FA9F3B87}"/>
              </a:ext>
            </a:extLst>
          </p:cNvPr>
          <p:cNvSpPr/>
          <p:nvPr/>
        </p:nvSpPr>
        <p:spPr>
          <a:xfrm>
            <a:off x="380138" y="795042"/>
            <a:ext cx="288743" cy="376955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48DA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5E2CFB-B713-EF39-A01D-8A5AC43DF1BD}"/>
              </a:ext>
            </a:extLst>
          </p:cNvPr>
          <p:cNvSpPr txBox="1"/>
          <p:nvPr/>
        </p:nvSpPr>
        <p:spPr>
          <a:xfrm>
            <a:off x="399932" y="699722"/>
            <a:ext cx="2584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85937" y="752686"/>
            <a:ext cx="6227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24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atch each word (1–5) with its meaning (a–e). 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B18AFB-FD82-93CA-C319-EFFCA9CDEE8E}"/>
              </a:ext>
            </a:extLst>
          </p:cNvPr>
          <p:cNvSpPr txBox="1"/>
          <p:nvPr/>
        </p:nvSpPr>
        <p:spPr>
          <a:xfrm>
            <a:off x="3765596" y="79787"/>
            <a:ext cx="30687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EF6330"/>
                </a:solidFill>
                <a:effectLst/>
                <a:latin typeface="UTMAvo"/>
              </a:rPr>
              <a:t>The mass media </a:t>
            </a:r>
            <a:endParaRPr lang="en-US" sz="24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FE37C83-3336-453B-0FE7-D37E4F0E07CC}"/>
              </a:ext>
            </a:extLst>
          </p:cNvPr>
          <p:cNvGrpSpPr/>
          <p:nvPr/>
        </p:nvGrpSpPr>
        <p:grpSpPr>
          <a:xfrm>
            <a:off x="356958" y="1342314"/>
            <a:ext cx="1623048" cy="1193852"/>
            <a:chOff x="250810" y="1805380"/>
            <a:chExt cx="1623048" cy="1193852"/>
          </a:xfrm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710FA524-812E-B368-DE55-F2AE17354A7D}"/>
                </a:ext>
              </a:extLst>
            </p:cNvPr>
            <p:cNvSpPr/>
            <p:nvPr/>
          </p:nvSpPr>
          <p:spPr>
            <a:xfrm>
              <a:off x="324612" y="1836464"/>
              <a:ext cx="1549246" cy="11627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dirty="0">
                  <a:solidFill>
                    <a:schemeClr val="tx1"/>
                  </a:solidFill>
                </a:rPr>
                <a:t>reliable(adj)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E81BDAE-2288-6F5B-0C48-55C593823C43}"/>
                </a:ext>
              </a:extLst>
            </p:cNvPr>
            <p:cNvSpPr/>
            <p:nvPr/>
          </p:nvSpPr>
          <p:spPr>
            <a:xfrm>
              <a:off x="250810" y="1805380"/>
              <a:ext cx="216571" cy="225613"/>
            </a:xfrm>
            <a:prstGeom prst="ellipse">
              <a:avLst/>
            </a:prstGeom>
            <a:solidFill>
              <a:srgbClr val="FF980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300C36E-5121-FB6C-FDD1-0D3623CB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474" y="2214171"/>
              <a:ext cx="1160944" cy="715157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BA345E5-5C77-16DA-6E26-551D51EF8A81}"/>
              </a:ext>
            </a:extLst>
          </p:cNvPr>
          <p:cNvGrpSpPr/>
          <p:nvPr/>
        </p:nvGrpSpPr>
        <p:grpSpPr>
          <a:xfrm>
            <a:off x="246743" y="2737567"/>
            <a:ext cx="1733263" cy="1057193"/>
            <a:chOff x="352706" y="2874198"/>
            <a:chExt cx="1549246" cy="105719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2750F79-52E9-29CC-CD91-947F879E9A0E}"/>
                </a:ext>
              </a:extLst>
            </p:cNvPr>
            <p:cNvGrpSpPr/>
            <p:nvPr/>
          </p:nvGrpSpPr>
          <p:grpSpPr>
            <a:xfrm>
              <a:off x="352706" y="2874198"/>
              <a:ext cx="1549246" cy="1057193"/>
              <a:chOff x="324612" y="1836463"/>
              <a:chExt cx="1549246" cy="1057193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E341990-C64A-644C-B263-2CA0D422A27C}"/>
                  </a:ext>
                </a:extLst>
              </p:cNvPr>
              <p:cNvSpPr/>
              <p:nvPr/>
            </p:nvSpPr>
            <p:spPr>
              <a:xfrm>
                <a:off x="480722" y="1836463"/>
                <a:ext cx="1393136" cy="1057193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bias(n)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5683AD1-4EBE-6C3B-EA43-678AD7D55C04}"/>
                  </a:ext>
                </a:extLst>
              </p:cNvPr>
              <p:cNvSpPr/>
              <p:nvPr/>
            </p:nvSpPr>
            <p:spPr>
              <a:xfrm>
                <a:off x="324612" y="1857888"/>
                <a:ext cx="216571" cy="225613"/>
              </a:xfrm>
              <a:prstGeom prst="ellipse">
                <a:avLst/>
              </a:prstGeom>
              <a:solidFill>
                <a:srgbClr val="FF98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220D26-5C97-9A30-1D81-A3DB43CF7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68" y="3225437"/>
              <a:ext cx="1141631" cy="67852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51F0D1F-ABE9-F67F-E68A-61C9AA2C92F7}"/>
              </a:ext>
            </a:extLst>
          </p:cNvPr>
          <p:cNvGrpSpPr/>
          <p:nvPr/>
        </p:nvGrpSpPr>
        <p:grpSpPr>
          <a:xfrm>
            <a:off x="430760" y="4017586"/>
            <a:ext cx="1643734" cy="1112508"/>
            <a:chOff x="2480210" y="3969025"/>
            <a:chExt cx="1643734" cy="111250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EDF997-2A0A-9BB8-6EB3-1354F4BDAA01}"/>
                </a:ext>
              </a:extLst>
            </p:cNvPr>
            <p:cNvGrpSpPr/>
            <p:nvPr/>
          </p:nvGrpSpPr>
          <p:grpSpPr>
            <a:xfrm>
              <a:off x="2480210" y="3969025"/>
              <a:ext cx="1643734" cy="1112508"/>
              <a:chOff x="324612" y="1836464"/>
              <a:chExt cx="1643734" cy="1112508"/>
            </a:xfrm>
          </p:grpSpPr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F4EE4DB0-D205-BE38-60C6-A67E35537684}"/>
                  </a:ext>
                </a:extLst>
              </p:cNvPr>
              <p:cNvSpPr/>
              <p:nvPr/>
            </p:nvSpPr>
            <p:spPr>
              <a:xfrm>
                <a:off x="419949" y="1836464"/>
                <a:ext cx="1548397" cy="111250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fake news(n)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7113875-5D91-8159-55DD-4366A60FDD57}"/>
                  </a:ext>
                </a:extLst>
              </p:cNvPr>
              <p:cNvSpPr/>
              <p:nvPr/>
            </p:nvSpPr>
            <p:spPr>
              <a:xfrm>
                <a:off x="324612" y="1857888"/>
                <a:ext cx="216571" cy="225613"/>
              </a:xfrm>
              <a:prstGeom prst="ellipse">
                <a:avLst/>
              </a:prstGeom>
              <a:solidFill>
                <a:srgbClr val="FF98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DDDE92A-22CC-AA85-CEF6-89D53F0E9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7399" y="4358603"/>
              <a:ext cx="921739" cy="66137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000486-6DC2-544E-C90C-9830E40C5B31}"/>
              </a:ext>
            </a:extLst>
          </p:cNvPr>
          <p:cNvGrpSpPr/>
          <p:nvPr/>
        </p:nvGrpSpPr>
        <p:grpSpPr>
          <a:xfrm>
            <a:off x="2624857" y="1373398"/>
            <a:ext cx="3175801" cy="581384"/>
            <a:chOff x="2530261" y="1373398"/>
            <a:chExt cx="3175801" cy="581384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6ADFF04-533A-7824-EC6C-4BAF1E106D62}"/>
                </a:ext>
              </a:extLst>
            </p:cNvPr>
            <p:cNvSpPr/>
            <p:nvPr/>
          </p:nvSpPr>
          <p:spPr>
            <a:xfrm>
              <a:off x="2727433" y="1373398"/>
              <a:ext cx="2978629" cy="581384"/>
            </a:xfrm>
            <a:prstGeom prst="roundRect">
              <a:avLst/>
            </a:prstGeom>
            <a:solidFill>
              <a:srgbClr val="FFE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 dirty="0">
                  <a:solidFill>
                    <a:schemeClr val="tx1"/>
                  </a:solidFill>
                  <a:effectLst/>
                  <a:latin typeface="UTM"/>
                </a:rPr>
                <a:t>to add the most recent information to something 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FD20397-8D62-EA1A-D6FB-A89D5563E879}"/>
                </a:ext>
              </a:extLst>
            </p:cNvPr>
            <p:cNvSpPr/>
            <p:nvPr/>
          </p:nvSpPr>
          <p:spPr>
            <a:xfrm>
              <a:off x="2530261" y="1379055"/>
              <a:ext cx="216571" cy="2256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98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9801"/>
                  </a:solidFill>
                </a:rPr>
                <a:t>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5BB4FA5-D615-8CB6-29EC-6620C3CB7CC0}"/>
              </a:ext>
            </a:extLst>
          </p:cNvPr>
          <p:cNvGrpSpPr/>
          <p:nvPr/>
        </p:nvGrpSpPr>
        <p:grpSpPr>
          <a:xfrm>
            <a:off x="2585443" y="2175570"/>
            <a:ext cx="3250729" cy="581384"/>
            <a:chOff x="2530261" y="1373398"/>
            <a:chExt cx="3250729" cy="581384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4BDD717C-F576-F3C0-E1D6-0A048461B16B}"/>
                </a:ext>
              </a:extLst>
            </p:cNvPr>
            <p:cNvSpPr/>
            <p:nvPr/>
          </p:nvSpPr>
          <p:spPr>
            <a:xfrm>
              <a:off x="2652113" y="1373398"/>
              <a:ext cx="3128877" cy="581384"/>
            </a:xfrm>
            <a:prstGeom prst="roundRect">
              <a:avLst/>
            </a:prstGeom>
            <a:solidFill>
              <a:srgbClr val="FFE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chemeClr val="tx1"/>
                  </a:solidFill>
                  <a:effectLst/>
                  <a:latin typeface="UTM"/>
                </a:rPr>
                <a:t>newspapers and magazines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433E707-8215-4EAC-2540-CD7FC48CCD49}"/>
                </a:ext>
              </a:extLst>
            </p:cNvPr>
            <p:cNvSpPr/>
            <p:nvPr/>
          </p:nvSpPr>
          <p:spPr>
            <a:xfrm>
              <a:off x="2530261" y="1379055"/>
              <a:ext cx="216571" cy="2256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98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9801"/>
                  </a:solidFill>
                </a:rPr>
                <a:t>b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1F5F145-5B42-0C1C-019F-73AD4A06AD82}"/>
              </a:ext>
            </a:extLst>
          </p:cNvPr>
          <p:cNvGrpSpPr/>
          <p:nvPr/>
        </p:nvGrpSpPr>
        <p:grpSpPr>
          <a:xfrm>
            <a:off x="2584139" y="4487155"/>
            <a:ext cx="3185445" cy="581384"/>
            <a:chOff x="2530261" y="1373398"/>
            <a:chExt cx="3185445" cy="581384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EC89BA0F-3E76-5F6F-86F8-24BF5B24A222}"/>
                </a:ext>
              </a:extLst>
            </p:cNvPr>
            <p:cNvSpPr/>
            <p:nvPr/>
          </p:nvSpPr>
          <p:spPr>
            <a:xfrm>
              <a:off x="2727433" y="1373398"/>
              <a:ext cx="2988273" cy="581384"/>
            </a:xfrm>
            <a:prstGeom prst="roundRect">
              <a:avLst/>
            </a:prstGeom>
            <a:solidFill>
              <a:srgbClr val="FFE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chemeClr val="tx1"/>
                  </a:solidFill>
                  <a:effectLst/>
                  <a:latin typeface="UTM"/>
                </a:rPr>
                <a:t>reports or stories that are not true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30ECB3D8-E9DA-6B2D-47EA-D1B31602A27C}"/>
                </a:ext>
              </a:extLst>
            </p:cNvPr>
            <p:cNvSpPr/>
            <p:nvPr/>
          </p:nvSpPr>
          <p:spPr>
            <a:xfrm>
              <a:off x="2530261" y="1379055"/>
              <a:ext cx="216571" cy="2256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98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9801"/>
                  </a:solidFill>
                </a:rPr>
                <a:t>e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D31374B-708A-5F74-CF71-BB726DCCA4CD}"/>
              </a:ext>
            </a:extLst>
          </p:cNvPr>
          <p:cNvGrpSpPr/>
          <p:nvPr/>
        </p:nvGrpSpPr>
        <p:grpSpPr>
          <a:xfrm>
            <a:off x="2585443" y="3767328"/>
            <a:ext cx="3339621" cy="581384"/>
            <a:chOff x="2530261" y="1373398"/>
            <a:chExt cx="3339621" cy="581384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7D88DAB6-7593-1704-074D-A0A969D41DF8}"/>
                </a:ext>
              </a:extLst>
            </p:cNvPr>
            <p:cNvSpPr/>
            <p:nvPr/>
          </p:nvSpPr>
          <p:spPr>
            <a:xfrm>
              <a:off x="2727433" y="1373398"/>
              <a:ext cx="3142449" cy="581384"/>
            </a:xfrm>
            <a:prstGeom prst="roundRect">
              <a:avLst/>
            </a:prstGeom>
            <a:solidFill>
              <a:srgbClr val="FFE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chemeClr val="tx1"/>
                  </a:solidFill>
                  <a:effectLst/>
                  <a:latin typeface="UTM"/>
                </a:rPr>
                <a:t>that is likely to be true or correct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A402308-F2F3-6485-F3E0-73F8F7DFCBF9}"/>
                </a:ext>
              </a:extLst>
            </p:cNvPr>
            <p:cNvSpPr/>
            <p:nvPr/>
          </p:nvSpPr>
          <p:spPr>
            <a:xfrm>
              <a:off x="2530261" y="1379055"/>
              <a:ext cx="216571" cy="2256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98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9801"/>
                  </a:solidFill>
                </a:rPr>
                <a:t>d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ADF2835-AC23-3ABE-B80E-0191D6135C82}"/>
              </a:ext>
            </a:extLst>
          </p:cNvPr>
          <p:cNvGrpSpPr/>
          <p:nvPr/>
        </p:nvGrpSpPr>
        <p:grpSpPr>
          <a:xfrm>
            <a:off x="2585443" y="3007592"/>
            <a:ext cx="3383028" cy="581384"/>
            <a:chOff x="2530261" y="1373398"/>
            <a:chExt cx="3030453" cy="581384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3179875A-4043-6EC9-D61B-F1921FEF55ED}"/>
                </a:ext>
              </a:extLst>
            </p:cNvPr>
            <p:cNvSpPr/>
            <p:nvPr/>
          </p:nvSpPr>
          <p:spPr>
            <a:xfrm>
              <a:off x="2688430" y="1373398"/>
              <a:ext cx="2872284" cy="581384"/>
            </a:xfrm>
            <a:prstGeom prst="roundRect">
              <a:avLst/>
            </a:prstGeom>
            <a:solidFill>
              <a:srgbClr val="FFEC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800" dirty="0">
                  <a:solidFill>
                    <a:schemeClr val="tx1"/>
                  </a:solidFill>
                  <a:effectLst/>
                  <a:latin typeface="UTM"/>
                </a:rPr>
                <a:t>a strong feeling in </a:t>
              </a:r>
              <a:r>
                <a:rPr lang="en-US" sz="1800" dirty="0" err="1">
                  <a:solidFill>
                    <a:schemeClr val="tx1"/>
                  </a:solidFill>
                  <a:effectLst/>
                  <a:latin typeface="UTM"/>
                </a:rPr>
                <a:t>favour</a:t>
              </a:r>
              <a:r>
                <a:rPr lang="en-US" sz="1800" dirty="0">
                  <a:solidFill>
                    <a:schemeClr val="tx1"/>
                  </a:solidFill>
                  <a:effectLst/>
                  <a:latin typeface="UTM"/>
                </a:rPr>
                <a:t> of or against a group of people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4E42791-9386-3AAE-E325-17E7D3D92A4E}"/>
                </a:ext>
              </a:extLst>
            </p:cNvPr>
            <p:cNvSpPr/>
            <p:nvPr/>
          </p:nvSpPr>
          <p:spPr>
            <a:xfrm>
              <a:off x="2530261" y="1379055"/>
              <a:ext cx="216571" cy="2256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980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9801"/>
                  </a:solidFill>
                </a:rPr>
                <a:t>c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AF5127A-EA27-74E4-9F74-3B5C723436F9}"/>
              </a:ext>
            </a:extLst>
          </p:cNvPr>
          <p:cNvGrpSpPr/>
          <p:nvPr/>
        </p:nvGrpSpPr>
        <p:grpSpPr>
          <a:xfrm>
            <a:off x="6564329" y="1244072"/>
            <a:ext cx="1668369" cy="2408320"/>
            <a:chOff x="6564329" y="1244072"/>
            <a:chExt cx="1668369" cy="240832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E266D2C2-A200-B06F-AADF-870129B43FF4}"/>
                </a:ext>
              </a:extLst>
            </p:cNvPr>
            <p:cNvGrpSpPr/>
            <p:nvPr/>
          </p:nvGrpSpPr>
          <p:grpSpPr>
            <a:xfrm>
              <a:off x="6564329" y="1244072"/>
              <a:ext cx="1668369" cy="2408320"/>
              <a:chOff x="324612" y="1836464"/>
              <a:chExt cx="1440969" cy="2408320"/>
            </a:xfrm>
          </p:grpSpPr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1141366E-7938-41BA-E7B3-352ECCC01632}"/>
                  </a:ext>
                </a:extLst>
              </p:cNvPr>
              <p:cNvSpPr/>
              <p:nvPr/>
            </p:nvSpPr>
            <p:spPr>
              <a:xfrm>
                <a:off x="480722" y="1836464"/>
                <a:ext cx="1284859" cy="2408320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the press(n)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3056934-D712-072D-60B7-39E3B43D658F}"/>
                  </a:ext>
                </a:extLst>
              </p:cNvPr>
              <p:cNvSpPr/>
              <p:nvPr/>
            </p:nvSpPr>
            <p:spPr>
              <a:xfrm>
                <a:off x="324612" y="1857888"/>
                <a:ext cx="216571" cy="225613"/>
              </a:xfrm>
              <a:prstGeom prst="ellipse">
                <a:avLst/>
              </a:prstGeom>
              <a:solidFill>
                <a:srgbClr val="FF98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5E69991-BEEE-46CB-E809-D0D6FD8B8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7879" y="1644084"/>
              <a:ext cx="1288658" cy="1924395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05E3957-9F75-4D64-648A-87E347A9E4D6}"/>
              </a:ext>
            </a:extLst>
          </p:cNvPr>
          <p:cNvGrpSpPr/>
          <p:nvPr/>
        </p:nvGrpSpPr>
        <p:grpSpPr>
          <a:xfrm>
            <a:off x="6562218" y="3912030"/>
            <a:ext cx="1670480" cy="1112508"/>
            <a:chOff x="6562218" y="3912030"/>
            <a:chExt cx="1670480" cy="1112508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592FAD64-63C0-5321-DDA9-3FDBFAF90FCD}"/>
                </a:ext>
              </a:extLst>
            </p:cNvPr>
            <p:cNvGrpSpPr/>
            <p:nvPr/>
          </p:nvGrpSpPr>
          <p:grpSpPr>
            <a:xfrm>
              <a:off x="6562218" y="3912030"/>
              <a:ext cx="1670480" cy="1112508"/>
              <a:chOff x="324612" y="1836464"/>
              <a:chExt cx="1670480" cy="1112508"/>
            </a:xfrm>
          </p:grpSpPr>
          <p:sp>
            <p:nvSpPr>
              <p:cNvPr id="52" name="Rounded Rectangle 51">
                <a:extLst>
                  <a:ext uri="{FF2B5EF4-FFF2-40B4-BE49-F238E27FC236}">
                    <a16:creationId xmlns:a16="http://schemas.microsoft.com/office/drawing/2014/main" id="{2D116519-FCD3-0E4B-2FE5-2B6489E68088}"/>
                  </a:ext>
                </a:extLst>
              </p:cNvPr>
              <p:cNvSpPr/>
              <p:nvPr/>
            </p:nvSpPr>
            <p:spPr>
              <a:xfrm>
                <a:off x="480722" y="1836464"/>
                <a:ext cx="1514370" cy="111250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just"/>
                <a:r>
                  <a:rPr lang="en-US" dirty="0">
                    <a:solidFill>
                      <a:schemeClr val="tx1"/>
                    </a:solidFill>
                  </a:rPr>
                  <a:t>update(v)</a:t>
                </a: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380C680-6C4F-6BA9-A833-4B6393995DD8}"/>
                  </a:ext>
                </a:extLst>
              </p:cNvPr>
              <p:cNvSpPr/>
              <p:nvPr/>
            </p:nvSpPr>
            <p:spPr>
              <a:xfrm>
                <a:off x="324612" y="1857888"/>
                <a:ext cx="216571" cy="225613"/>
              </a:xfrm>
              <a:prstGeom prst="ellipse">
                <a:avLst/>
              </a:prstGeom>
              <a:solidFill>
                <a:srgbClr val="FF980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</p:grp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BBFD9E5-E81F-7E5E-3BF9-93B5BD6FC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15076" y="4271536"/>
              <a:ext cx="1335695" cy="694602"/>
            </a:xfrm>
            <a:prstGeom prst="rect">
              <a:avLst/>
            </a:prstGeom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39D666-80D1-1A47-8900-2158747413ED}"/>
              </a:ext>
            </a:extLst>
          </p:cNvPr>
          <p:cNvCxnSpPr>
            <a:cxnSpLocks/>
            <a:stCxn id="13" idx="3"/>
            <a:endCxn id="36" idx="1"/>
          </p:cNvCxnSpPr>
          <p:nvPr/>
        </p:nvCxnSpPr>
        <p:spPr>
          <a:xfrm>
            <a:off x="1980006" y="1954782"/>
            <a:ext cx="635849" cy="257107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567E1CB-27F7-CD4C-BDB1-59952A519C61}"/>
              </a:ext>
            </a:extLst>
          </p:cNvPr>
          <p:cNvCxnSpPr>
            <a:cxnSpLocks/>
            <a:stCxn id="18" idx="3"/>
            <a:endCxn id="42" idx="2"/>
          </p:cNvCxnSpPr>
          <p:nvPr/>
        </p:nvCxnSpPr>
        <p:spPr>
          <a:xfrm flipV="1">
            <a:off x="1980006" y="3126056"/>
            <a:ext cx="605437" cy="1401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961406D-1479-A344-9904-DA82D382DA5D}"/>
              </a:ext>
            </a:extLst>
          </p:cNvPr>
          <p:cNvCxnSpPr>
            <a:cxnSpLocks/>
            <a:endCxn id="39" idx="3"/>
          </p:cNvCxnSpPr>
          <p:nvPr/>
        </p:nvCxnSpPr>
        <p:spPr>
          <a:xfrm flipV="1">
            <a:off x="2074494" y="3965558"/>
            <a:ext cx="542665" cy="6400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FFF306A-9B9D-FA4C-995A-7473DC005454}"/>
              </a:ext>
            </a:extLst>
          </p:cNvPr>
          <p:cNvCxnSpPr>
            <a:cxnSpLocks/>
            <a:stCxn id="45" idx="2"/>
            <a:endCxn id="32" idx="3"/>
          </p:cNvCxnSpPr>
          <p:nvPr/>
        </p:nvCxnSpPr>
        <p:spPr>
          <a:xfrm flipH="1">
            <a:off x="5836172" y="1378303"/>
            <a:ext cx="728157" cy="10879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7D608E0-2084-9E44-8C86-AD87BA72A631}"/>
              </a:ext>
            </a:extLst>
          </p:cNvPr>
          <p:cNvCxnSpPr>
            <a:cxnSpLocks/>
            <a:stCxn id="53" idx="1"/>
            <a:endCxn id="28" idx="3"/>
          </p:cNvCxnSpPr>
          <p:nvPr/>
        </p:nvCxnSpPr>
        <p:spPr>
          <a:xfrm flipH="1" flipV="1">
            <a:off x="5800658" y="1664090"/>
            <a:ext cx="793276" cy="23024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893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6D909A0-75C9-2667-AD15-19385FD17AA0}"/>
              </a:ext>
            </a:extLst>
          </p:cNvPr>
          <p:cNvSpPr/>
          <p:nvPr/>
        </p:nvSpPr>
        <p:spPr>
          <a:xfrm>
            <a:off x="0" y="1"/>
            <a:ext cx="9144000" cy="646742"/>
          </a:xfrm>
          <a:prstGeom prst="rect">
            <a:avLst/>
          </a:prstGeom>
          <a:solidFill>
            <a:srgbClr val="A4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7BC4834-9DF5-0932-EDA4-C24B6183C05B}"/>
              </a:ext>
            </a:extLst>
          </p:cNvPr>
          <p:cNvGrpSpPr/>
          <p:nvPr/>
        </p:nvGrpSpPr>
        <p:grpSpPr>
          <a:xfrm>
            <a:off x="380138" y="762432"/>
            <a:ext cx="288743" cy="553998"/>
            <a:chOff x="380138" y="699722"/>
            <a:chExt cx="288743" cy="553998"/>
          </a:xfrm>
        </p:grpSpPr>
        <p:sp>
          <p:nvSpPr>
            <p:cNvPr id="2" name="Rounded Rectangle 7">
              <a:extLst>
                <a:ext uri="{FF2B5EF4-FFF2-40B4-BE49-F238E27FC236}">
                  <a16:creationId xmlns:a16="http://schemas.microsoft.com/office/drawing/2014/main" id="{917F6471-5CB6-11D2-4585-7632FA9F3B87}"/>
                </a:ext>
              </a:extLst>
            </p:cNvPr>
            <p:cNvSpPr/>
            <p:nvPr/>
          </p:nvSpPr>
          <p:spPr>
            <a:xfrm>
              <a:off x="380138" y="795042"/>
              <a:ext cx="288743" cy="376955"/>
            </a:xfrm>
            <a:prstGeom prst="roundRect">
              <a:avLst/>
            </a:prstGeom>
            <a:solidFill>
              <a:srgbClr val="F265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48DA4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35E2CFB-B713-EF39-A01D-8A5AC43DF1BD}"/>
                </a:ext>
              </a:extLst>
            </p:cNvPr>
            <p:cNvSpPr txBox="1"/>
            <p:nvPr/>
          </p:nvSpPr>
          <p:spPr>
            <a:xfrm>
              <a:off x="399932" y="699722"/>
              <a:ext cx="25841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chemeClr val="bg1"/>
                  </a:solidFill>
                  <a:latin typeface="Myriad Pro" pitchFamily="34" charset="0"/>
                </a:rPr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6F4F909-6EC0-7959-D341-4DE490737910}"/>
              </a:ext>
            </a:extLst>
          </p:cNvPr>
          <p:cNvSpPr txBox="1"/>
          <p:nvPr/>
        </p:nvSpPr>
        <p:spPr>
          <a:xfrm>
            <a:off x="380138" y="61968"/>
            <a:ext cx="342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VOCABULARY</a:t>
            </a:r>
            <a:endParaRPr lang="en-US" sz="32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7BFE80-4B77-698E-BE4F-34EAF1232090}"/>
              </a:ext>
            </a:extLst>
          </p:cNvPr>
          <p:cNvSpPr/>
          <p:nvPr/>
        </p:nvSpPr>
        <p:spPr>
          <a:xfrm>
            <a:off x="746523" y="646741"/>
            <a:ext cx="7538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UTMAvoBold"/>
              </a:rPr>
              <a:t>Complete the following text using the correct forms of the words in </a:t>
            </a:r>
            <a:r>
              <a:rPr lang="en-US" sz="2400" b="1" dirty="0">
                <a:solidFill>
                  <a:srgbClr val="7760A8"/>
                </a:solidFill>
                <a:effectLst/>
                <a:latin typeface="MyriadPro"/>
              </a:rPr>
              <a:t>1</a:t>
            </a:r>
            <a:r>
              <a:rPr lang="en-US" sz="2400" b="1" dirty="0">
                <a:effectLst/>
                <a:latin typeface="UTMAvoBold"/>
              </a:rPr>
              <a:t>. </a:t>
            </a:r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47871C-A489-B924-8995-4233771168CD}"/>
              </a:ext>
            </a:extLst>
          </p:cNvPr>
          <p:cNvSpPr txBox="1"/>
          <p:nvPr/>
        </p:nvSpPr>
        <p:spPr>
          <a:xfrm>
            <a:off x="524508" y="1593427"/>
            <a:ext cx="7760271" cy="295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>
                <a:effectLst/>
              </a:rPr>
              <a:t>Nowadays, information on the Internet is (1)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 </a:t>
            </a:r>
            <a:r>
              <a:rPr lang="en-US" sz="1800" dirty="0">
                <a:effectLst/>
              </a:rPr>
              <a:t>very quickly. The Internet has also changed (2)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</a:t>
            </a:r>
            <a:r>
              <a:rPr lang="en-US" sz="1800" dirty="0">
                <a:effectLst/>
              </a:rPr>
              <a:t>, and forced newspapers and magazines to move online. However, not all information on the Internet is (3)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</a:t>
            </a:r>
            <a:r>
              <a:rPr lang="en-US" sz="1800" dirty="0">
                <a:effectLst/>
              </a:rPr>
              <a:t>. Some information sources on the Internet may spread (4)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</a:t>
            </a:r>
            <a:r>
              <a:rPr lang="en-US" sz="1800" dirty="0">
                <a:effectLst/>
              </a:rPr>
              <a:t>, which confuses people. Others may contain strong (5) </a:t>
            </a:r>
            <a:r>
              <a:rPr lang="en-US" sz="1800" dirty="0">
                <a:solidFill>
                  <a:srgbClr val="919396"/>
                </a:solidFill>
                <a:effectLst/>
              </a:rPr>
              <a:t>_________ </a:t>
            </a:r>
            <a:r>
              <a:rPr lang="en-US" sz="1800" dirty="0">
                <a:effectLst/>
              </a:rPr>
              <a:t>against certain groups of people in society such as women or old people. Therefore, users should be careful when accessing information on the Internet. 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C7F6E-BD5A-8E4A-ADCF-F97A4A6FAFA0}"/>
              </a:ext>
            </a:extLst>
          </p:cNvPr>
          <p:cNvSpPr txBox="1"/>
          <p:nvPr/>
        </p:nvSpPr>
        <p:spPr>
          <a:xfrm>
            <a:off x="5319252" y="169317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updated 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29EE42-BE7D-1B40-A567-EA88E17423D9}"/>
              </a:ext>
            </a:extLst>
          </p:cNvPr>
          <p:cNvSpPr txBox="1"/>
          <p:nvPr/>
        </p:nvSpPr>
        <p:spPr>
          <a:xfrm>
            <a:off x="3414067" y="2092718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a typeface="Calibri" panose="020F0502020204030204" pitchFamily="34" charset="0"/>
              </a:rPr>
              <a:t>t</a:t>
            </a:r>
            <a:r>
              <a:rPr lang="en-VN" kern="0" dirty="0">
                <a:solidFill>
                  <a:srgbClr val="FF0000"/>
                </a:solidFill>
                <a:ea typeface="Calibri" panose="020F0502020204030204" pitchFamily="34" charset="0"/>
              </a:rPr>
              <a:t>he press</a:t>
            </a:r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7AB0A0-0055-504B-8340-16F58396498A}"/>
              </a:ext>
            </a:extLst>
          </p:cNvPr>
          <p:cNvSpPr txBox="1"/>
          <p:nvPr/>
        </p:nvSpPr>
        <p:spPr>
          <a:xfrm>
            <a:off x="7034981" y="2475868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kern="0" dirty="0">
                <a:solidFill>
                  <a:srgbClr val="FF0000"/>
                </a:solidFill>
                <a:ea typeface="Calibri" panose="020F0502020204030204" pitchFamily="34" charset="0"/>
              </a:rPr>
              <a:t>reliable</a:t>
            </a:r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A509F-2E35-B846-BCCB-DAD3084DA3FB}"/>
              </a:ext>
            </a:extLst>
          </p:cNvPr>
          <p:cNvSpPr txBox="1"/>
          <p:nvPr/>
        </p:nvSpPr>
        <p:spPr>
          <a:xfrm>
            <a:off x="6381021" y="2908503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a typeface="Calibri" panose="020F0502020204030204" pitchFamily="34" charset="0"/>
              </a:rPr>
              <a:t>f</a:t>
            </a:r>
            <a:r>
              <a:rPr lang="en-VN" kern="0" dirty="0">
                <a:solidFill>
                  <a:srgbClr val="FF0000"/>
                </a:solidFill>
                <a:ea typeface="Calibri" panose="020F0502020204030204" pitchFamily="34" charset="0"/>
              </a:rPr>
              <a:t>ake news</a:t>
            </a:r>
            <a:r>
              <a:rPr lang="en-VN" sz="1800" kern="0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9A7ADE-D390-354F-A1F0-81C34B6822A9}"/>
              </a:ext>
            </a:extLst>
          </p:cNvPr>
          <p:cNvSpPr txBox="1"/>
          <p:nvPr/>
        </p:nvSpPr>
        <p:spPr>
          <a:xfrm>
            <a:off x="5215697" y="3306863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kern="0" dirty="0">
                <a:solidFill>
                  <a:srgbClr val="FF0000"/>
                </a:solidFill>
                <a:ea typeface="Calibri" panose="020F0502020204030204" pitchFamily="34" charset="0"/>
              </a:rPr>
              <a:t>b</a:t>
            </a:r>
            <a:r>
              <a:rPr lang="en-VN" kern="0" dirty="0" smtClean="0">
                <a:solidFill>
                  <a:srgbClr val="FF0000"/>
                </a:solidFill>
                <a:ea typeface="Calibri" panose="020F0502020204030204" pitchFamily="34" charset="0"/>
              </a:rPr>
              <a:t>ias</a:t>
            </a:r>
            <a:r>
              <a:rPr lang="en-US" kern="0" dirty="0" smtClean="0">
                <a:solidFill>
                  <a:srgbClr val="FF0000"/>
                </a:solidFill>
                <a:ea typeface="Calibri" panose="020F0502020204030204" pitchFamily="34" charset="0"/>
              </a:rPr>
              <a:t>(es)</a:t>
            </a:r>
            <a:r>
              <a:rPr lang="en-VN" sz="1800" kern="0" dirty="0" smtClean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 </a:t>
            </a:r>
            <a:endParaRPr lang="en-VN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7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1745</TotalTime>
  <Words>951</Words>
  <PresentationFormat>On-screen Show (16:9)</PresentationFormat>
  <Paragraphs>130</Paragraphs>
  <Slides>16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Adobe Gothic Std B</vt:lpstr>
      <vt:lpstr>Arial</vt:lpstr>
      <vt:lpstr>Bookman Old Style</vt:lpstr>
      <vt:lpstr>Calibri</vt:lpstr>
      <vt:lpstr>Calibri Light</vt:lpstr>
      <vt:lpstr>ChronicaProMediumIt</vt:lpstr>
      <vt:lpstr>LucidaSansUnicode</vt:lpstr>
      <vt:lpstr>Montserrat Medium</vt:lpstr>
      <vt:lpstr>Myriad Pro</vt:lpstr>
      <vt:lpstr>MyriadPro</vt:lpstr>
      <vt:lpstr>MyriadPro-Regular-Identity-H</vt:lpstr>
      <vt:lpstr>Times New Roman</vt:lpstr>
      <vt:lpstr>UTM</vt:lpstr>
      <vt:lpstr>UTM Facebook K&amp;T</vt:lpstr>
      <vt:lpstr>UTMAvo</vt:lpstr>
      <vt:lpstr>UTMAvoBold</vt:lpstr>
      <vt:lpstr>UTMFacebookK&amp;TBold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2024-06-07T09:50:14Z</dcterms:modified>
</cp:coreProperties>
</file>