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8" r:id="rId2"/>
    <p:sldId id="256" r:id="rId3"/>
    <p:sldId id="302" r:id="rId4"/>
    <p:sldId id="332" r:id="rId5"/>
    <p:sldId id="339" r:id="rId6"/>
    <p:sldId id="344" r:id="rId7"/>
    <p:sldId id="345" r:id="rId8"/>
    <p:sldId id="347" r:id="rId9"/>
    <p:sldId id="358" r:id="rId10"/>
    <p:sldId id="359" r:id="rId11"/>
    <p:sldId id="348" r:id="rId12"/>
    <p:sldId id="364" r:id="rId13"/>
    <p:sldId id="360" r:id="rId14"/>
    <p:sldId id="361" r:id="rId15"/>
    <p:sldId id="366" r:id="rId16"/>
    <p:sldId id="356" r:id="rId17"/>
    <p:sldId id="367" r:id="rId18"/>
    <p:sldId id="357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BCDCD"/>
    <a:srgbClr val="EF4B66"/>
    <a:srgbClr val="D8E5E5"/>
    <a:srgbClr val="F37D91"/>
    <a:srgbClr val="F7A5A5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6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3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6.mp3"/><Relationship Id="rId11" Type="http://schemas.microsoft.com/office/2007/relationships/media" Target="../media/media3.mp3"/><Relationship Id="rId5" Type="http://schemas.microsoft.com/office/2007/relationships/media" Target="../media/media6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1170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platform </a:t>
            </a:r>
            <a:r>
              <a:rPr lang="en-US" sz="6000" b="1" smtClean="0">
                <a:solidFill>
                  <a:srgbClr val="AD4F0F"/>
                </a:solidFill>
              </a:rPr>
              <a:t>(n</a:t>
            </a:r>
            <a:r>
              <a:rPr lang="en-US" sz="6000" b="1" smtClean="0">
                <a:solidFill>
                  <a:srgbClr val="AD4F0F"/>
                </a:solidFill>
                <a:cs typeface="Calibri" panose="020F0502020204030204" pitchFamily="34" charset="0"/>
              </a:rPr>
              <a:t>) 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34" y="4611146"/>
            <a:ext cx="287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nền tảng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34858" y="3192840"/>
            <a:ext cx="3187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/ˈplætfɔːm/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869" r="10386"/>
          <a:stretch/>
        </p:blipFill>
        <p:spPr>
          <a:xfrm>
            <a:off x="5451768" y="1579326"/>
            <a:ext cx="6655777" cy="5129530"/>
          </a:xfrm>
          <a:prstGeom prst="rect">
            <a:avLst/>
          </a:prstGeom>
        </p:spPr>
      </p:pic>
      <p:pic>
        <p:nvPicPr>
          <p:cNvPr id="3" name="platfo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012" y="3289396"/>
            <a:ext cx="637884" cy="637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49208" y="1203451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heating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77" y="4436706"/>
            <a:ext cx="489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gian lận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51719" y="3060759"/>
            <a:ext cx="2143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/tʃiːtɪŋ/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084" y="1597199"/>
            <a:ext cx="6741355" cy="5062144"/>
          </a:xfrm>
          <a:prstGeom prst="rect">
            <a:avLst/>
          </a:prstGeom>
        </p:spPr>
      </p:pic>
      <p:pic>
        <p:nvPicPr>
          <p:cNvPr id="3" name="che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312" y="3130976"/>
            <a:ext cx="690564" cy="6905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57496"/>
              </p:ext>
            </p:extLst>
          </p:nvPr>
        </p:nvGraphicFramePr>
        <p:xfrm>
          <a:off x="1410123" y="1272290"/>
          <a:ext cx="10147527" cy="50863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5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biometrics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baɪəʊˈmetrɪks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khoa học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sinh trắc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truancy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truːənsi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0" smtClean="0">
                          <a:latin typeface="+mn-lt"/>
                        </a:rPr>
                        <a:t>trốn học, nghỉ học không phép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nanolearning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/’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nænəʊlɜːnɪŋ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800" b="0" baseline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với bài dạy kích thước nhỏ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07949514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effortless(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efətləs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baseline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cần nhiều nỗ lực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353958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platform(v)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nền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tảng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60274038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cheating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tʃiːtɪŋ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gian lận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45524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ometr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174" y="1931713"/>
            <a:ext cx="663221" cy="663221"/>
          </a:xfrm>
          <a:prstGeom prst="rect">
            <a:avLst/>
          </a:prstGeom>
        </p:spPr>
      </p:pic>
      <p:pic>
        <p:nvPicPr>
          <p:cNvPr id="21" name="truanc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174" y="2594934"/>
            <a:ext cx="628453" cy="628453"/>
          </a:xfrm>
          <a:prstGeom prst="rect">
            <a:avLst/>
          </a:prstGeom>
        </p:spPr>
      </p:pic>
      <p:pic>
        <p:nvPicPr>
          <p:cNvPr id="22" name="cheat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5029" y="5695026"/>
            <a:ext cx="659509" cy="659509"/>
          </a:xfrm>
          <a:prstGeom prst="rect">
            <a:avLst/>
          </a:prstGeom>
        </p:spPr>
      </p:pic>
      <p:pic>
        <p:nvPicPr>
          <p:cNvPr id="23" name="effortles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378" y="4302304"/>
            <a:ext cx="650357" cy="650357"/>
          </a:xfrm>
          <a:prstGeom prst="rect">
            <a:avLst/>
          </a:prstGeom>
        </p:spPr>
      </p:pic>
      <p:pic>
        <p:nvPicPr>
          <p:cNvPr id="24" name="platfor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4698" y="5039965"/>
            <a:ext cx="637884" cy="637884"/>
          </a:xfrm>
          <a:prstGeom prst="rect">
            <a:avLst/>
          </a:prstGeom>
        </p:spPr>
      </p:pic>
      <p:pic>
        <p:nvPicPr>
          <p:cNvPr id="25" name="nanolearni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378" y="3485612"/>
            <a:ext cx="679768" cy="6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93783" y="11229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568" y="10016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9174" y="1161698"/>
            <a:ext cx="871579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 (Biometrics) or N (</a:t>
            </a:r>
            <a:r>
              <a:rPr lang="en-US" sz="26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Nanolearning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46009"/>
              </p:ext>
            </p:extLst>
          </p:nvPr>
        </p:nvGraphicFramePr>
        <p:xfrm>
          <a:off x="281354" y="1797936"/>
          <a:ext cx="11224356" cy="48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3568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1126124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1174664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47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Benefits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dirty="0" smtClean="0"/>
                        <a:t>It makes learning effortless.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2. </a:t>
                      </a:r>
                      <a:r>
                        <a:rPr lang="en-US" sz="3200" dirty="0" smtClean="0"/>
                        <a:t>It checks students’ understanding of the lessons.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3. </a:t>
                      </a:r>
                      <a:r>
                        <a:rPr lang="en-US" sz="3200" smtClean="0"/>
                        <a:t>Students</a:t>
                      </a:r>
                      <a:r>
                        <a:rPr lang="en-US" sz="3200" baseline="0" smtClean="0"/>
                        <a:t> use </a:t>
                      </a:r>
                      <a:r>
                        <a:rPr lang="en-US" sz="3200" baseline="0" dirty="0" smtClean="0"/>
                        <a:t>it when they borrow books and equipment.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4. </a:t>
                      </a:r>
                      <a:r>
                        <a:rPr lang="en-US" sz="3200" dirty="0" smtClean="0"/>
                        <a:t>It helps increase students’ learning attention.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5. </a:t>
                      </a:r>
                      <a:r>
                        <a:rPr lang="en-US" sz="3200" dirty="0" smtClean="0"/>
                        <a:t>It records students’ study activities </a:t>
                      </a:r>
                      <a:r>
                        <a:rPr lang="en-US" sz="3200" smtClean="0"/>
                        <a:t>and results.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29" y="2366863"/>
            <a:ext cx="747042" cy="747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9" y="3217770"/>
            <a:ext cx="747042" cy="7470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9" y="4053172"/>
            <a:ext cx="747042" cy="7470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2" y="5081442"/>
            <a:ext cx="747042" cy="7470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29" y="5854290"/>
            <a:ext cx="747042" cy="7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198" y="1730131"/>
            <a:ext cx="11269345" cy="37253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9"/>
                </a:solidFill>
              </a:rPr>
              <a:t>1. </a:t>
            </a:r>
            <a:r>
              <a:rPr lang="en-US" sz="3200" dirty="0"/>
              <a:t>What does checking students’ attendance mean?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Checking </a:t>
            </a:r>
            <a:r>
              <a:rPr lang="en-US" sz="3200"/>
              <a:t>their </a:t>
            </a:r>
            <a:r>
              <a:rPr lang="en-US" sz="3200" smtClean="0"/>
              <a:t>presence.</a:t>
            </a:r>
            <a:r>
              <a:rPr lang="en-US" sz="3200"/>
              <a:t>	</a:t>
            </a:r>
            <a:endParaRPr lang="en-US" sz="320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Scanning </a:t>
            </a:r>
            <a:r>
              <a:rPr lang="en-US" sz="3200"/>
              <a:t>their </a:t>
            </a:r>
            <a:r>
              <a:rPr lang="en-US" sz="3200" smtClean="0"/>
              <a:t>faces.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Checking </a:t>
            </a:r>
            <a:r>
              <a:rPr lang="en-US" sz="3200"/>
              <a:t>their </a:t>
            </a:r>
            <a:r>
              <a:rPr lang="en-US" sz="3200" smtClean="0"/>
              <a:t>fingerprints.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9"/>
                </a:solidFill>
              </a:rPr>
              <a:t>2. </a:t>
            </a:r>
            <a:r>
              <a:rPr lang="en-US" sz="3200" dirty="0"/>
              <a:t>With </a:t>
            </a:r>
            <a:r>
              <a:rPr lang="en-US" sz="3200" dirty="0" err="1"/>
              <a:t>Nanolearning</a:t>
            </a:r>
            <a:r>
              <a:rPr lang="en-US" sz="3200" dirty="0"/>
              <a:t> </a:t>
            </a:r>
            <a:r>
              <a:rPr lang="en-US" sz="3200"/>
              <a:t>students </a:t>
            </a:r>
            <a:r>
              <a:rPr lang="en-US" sz="3200" smtClean="0"/>
              <a:t>can ______.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access </a:t>
            </a:r>
            <a:r>
              <a:rPr lang="en-US" sz="3200" dirty="0"/>
              <a:t>large amounts of information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B. </a:t>
            </a:r>
            <a:r>
              <a:rPr lang="en-US" sz="3200" smtClean="0"/>
              <a:t>improve </a:t>
            </a:r>
            <a:r>
              <a:rPr lang="en-US" sz="3200" dirty="0"/>
              <a:t>their learning quality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concentrate longer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259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59" y="10222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3" y="1139513"/>
            <a:ext cx="840809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8817" y="2455531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8816" y="5616844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259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59" y="10222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3" y="1139513"/>
            <a:ext cx="840809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198" y="1730131"/>
            <a:ext cx="10717823" cy="509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/>
              <a:t> What DOESN’T Nanolearning do?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Provide </a:t>
            </a:r>
            <a:r>
              <a:rPr lang="en-US" sz="3200"/>
              <a:t>platform	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Report students’ results  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C.  </a:t>
            </a:r>
            <a:r>
              <a:rPr lang="en-US" sz="3200" smtClean="0"/>
              <a:t>entertain students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1500"/>
          </a:p>
          <a:p>
            <a:pPr algn="just">
              <a:lnSpc>
                <a:spcPct val="120000"/>
              </a:lnSpc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The texts are from______.</a:t>
            </a:r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Science </a:t>
            </a:r>
            <a:r>
              <a:rPr lang="en-US" sz="3200"/>
              <a:t>books			</a:t>
            </a:r>
            <a:endParaRPr lang="en-US" sz="3200" smtClean="0"/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advertisements		</a:t>
            </a:r>
            <a:endParaRPr lang="en-US" sz="3200" smtClean="0"/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manuals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576198" y="3616115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8816" y="5616844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623"/>
          <a:stretch/>
        </p:blipFill>
        <p:spPr>
          <a:xfrm>
            <a:off x="924682" y="1864796"/>
            <a:ext cx="3234080" cy="4865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714"/>
          <a:stretch/>
        </p:blipFill>
        <p:spPr>
          <a:xfrm>
            <a:off x="7419656" y="1829853"/>
            <a:ext cx="3715874" cy="48650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2077" y="11201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862" y="9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682" y="998856"/>
            <a:ext cx="1088070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and match the questions in A with the answers in B, and then make a conversation about an invention.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5348" y="3042533"/>
            <a:ext cx="3653984" cy="1764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77311" y="2978126"/>
            <a:ext cx="3462021" cy="9136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51218" y="4630578"/>
            <a:ext cx="3588114" cy="7446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40220" y="3482305"/>
            <a:ext cx="3899112" cy="19698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35038" y="5452106"/>
            <a:ext cx="3908762" cy="3679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2077" y="11201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862" y="9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682" y="998856"/>
            <a:ext cx="1088070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and match the questions in A with the answers in B, and then make a conversation about an invention.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962" y="1414354"/>
            <a:ext cx="4991333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What technology do you like?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 like </a:t>
            </a:r>
            <a:r>
              <a:rPr lang="en-US" sz="2800" smtClean="0">
                <a:solidFill>
                  <a:srgbClr val="7030A0"/>
                </a:solidFill>
              </a:rPr>
              <a:t>___________________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Who invented it?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</a:t>
            </a:r>
            <a:r>
              <a:rPr lang="en-US" sz="2800" smtClean="0">
                <a:solidFill>
                  <a:srgbClr val="7030A0"/>
                </a:solidFill>
              </a:rPr>
              <a:t>_______________________</a:t>
            </a:r>
            <a:endParaRPr lang="en-US" sz="280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When did he invent it?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In </a:t>
            </a:r>
            <a:r>
              <a:rPr lang="en-US" sz="2800" smtClean="0">
                <a:solidFill>
                  <a:srgbClr val="7030A0"/>
                </a:solidFill>
              </a:rPr>
              <a:t>_____________________</a:t>
            </a:r>
            <a:endParaRPr lang="en-US" sz="280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How can it help us?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It can help us</a:t>
            </a:r>
            <a:r>
              <a:rPr lang="en-US" sz="2800" smtClean="0">
                <a:solidFill>
                  <a:srgbClr val="7030A0"/>
                </a:solidFill>
              </a:rPr>
              <a:t>_____________</a:t>
            </a:r>
            <a:endParaRPr lang="en-US" sz="280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81" r="1741" b="5368"/>
          <a:stretch/>
        </p:blipFill>
        <p:spPr>
          <a:xfrm>
            <a:off x="167055" y="2599409"/>
            <a:ext cx="6638192" cy="30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23412" y="12118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197" y="10905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6018" y="1131401"/>
            <a:ext cx="1008674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technology or an invention. Use the example in 4 as a cue. Then report your answers to the class.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23412" y="2649296"/>
            <a:ext cx="7829280" cy="3105190"/>
          </a:xfrm>
        </p:spPr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</a:rPr>
              <a:t>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 smtClean="0"/>
              <a:t>Mi</a:t>
            </a:r>
            <a:r>
              <a:rPr lang="en-US" sz="3200" dirty="0" smtClean="0"/>
              <a:t> likes biometrics. Alphonse Bertillon invented it in 1800s. It is a very important technology. We use it to …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81" y="3891170"/>
            <a:ext cx="2724539" cy="2966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3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72256" y="2101830"/>
            <a:ext cx="11161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Some new technologies that are applied at schools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Information about some inventions or technologies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53" y="462744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41090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50" y="1642753"/>
            <a:ext cx="1025326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01329" y="1839388"/>
            <a:ext cx="316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5:  SKILLS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4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00268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95" r="4686"/>
          <a:stretch/>
        </p:blipFill>
        <p:spPr>
          <a:xfrm>
            <a:off x="2974100" y="2704668"/>
            <a:ext cx="5991909" cy="36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58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290" y="2330069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smtClean="0"/>
              <a:t>Do exercise in the workbook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07" y="2376097"/>
            <a:ext cx="4293670" cy="42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7801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56838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80683" cy="109696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14917"/>
            <a:ext cx="1380683" cy="17534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869109"/>
            <a:ext cx="1380683" cy="10154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</a:t>
            </a:r>
            <a:r>
              <a:rPr lang="en-US" sz="2000" b="1" smtClean="0">
                <a:solidFill>
                  <a:schemeClr val="bg1"/>
                </a:solidFill>
              </a:rPr>
              <a:t>SKILLS </a:t>
            </a:r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67801" y="588452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65925" y="1175557"/>
            <a:ext cx="5740800" cy="572702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3033" y="1918199"/>
            <a:ext cx="5743691" cy="2069120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Name the technological applications in the pictures. Can they be used in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schools?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 teaching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B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(Biometrics) or N (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Nanolearning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choose the correct answer A, B, or C.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0143" y="4138492"/>
            <a:ext cx="5743690" cy="174603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Discuss and match the questions in A with the answers in B, and then make a conversation about an invention.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and answer questions about a technology or an invention. Use the example in 4 as a cue. Then report your answers to the class.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3033" y="6035699"/>
            <a:ext cx="5740800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31764"/>
            <a:ext cx="10515600" cy="86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Name the technological applications your school uses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755836"/>
            <a:ext cx="5523431" cy="47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46435" y="11828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220" y="1080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1826" y="1148451"/>
            <a:ext cx="10020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Name the technological applications in the pictures. Can they be used in schools?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323" y="3607180"/>
            <a:ext cx="239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</a:t>
            </a:r>
            <a:r>
              <a:rPr lang="en-US" sz="3200" b="1" dirty="0" smtClean="0">
                <a:solidFill>
                  <a:srgbClr val="7030A0"/>
                </a:solidFill>
              </a:rPr>
              <a:t>ye-tracking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72" y="3682495"/>
            <a:ext cx="343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</a:rPr>
              <a:t>ingerprint scanner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1843" y="6182998"/>
            <a:ext cx="307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</a:rPr>
              <a:t>ace recognition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0802"/>
          <a:stretch/>
        </p:blipFill>
        <p:spPr>
          <a:xfrm>
            <a:off x="1388003" y="1904146"/>
            <a:ext cx="3177976" cy="1778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0727"/>
          <a:stretch/>
        </p:blipFill>
        <p:spPr>
          <a:xfrm>
            <a:off x="7277698" y="1879714"/>
            <a:ext cx="3182819" cy="17783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9041" y="3625058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_______________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018456" y="3682495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________________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99" t="2903" r="2766" b="4838"/>
          <a:stretch/>
        </p:blipFill>
        <p:spPr>
          <a:xfrm>
            <a:off x="2464044" y="4234265"/>
            <a:ext cx="6651381" cy="1961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53733" y="6172262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874730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</a:t>
            </a:r>
            <a:r>
              <a:rPr lang="en-US" sz="8000" b="1" dirty="0" smtClean="0">
                <a:solidFill>
                  <a:srgbClr val="AD4F0F"/>
                </a:solidFill>
              </a:rPr>
              <a:t>iometrics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077" y="4670790"/>
            <a:ext cx="4862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khoa </a:t>
            </a:r>
            <a:r>
              <a:rPr lang="en-US" sz="4800" dirty="0" err="1" smtClean="0"/>
              <a:t>học</a:t>
            </a:r>
            <a:r>
              <a:rPr lang="en-US" sz="4800" dirty="0" smtClean="0"/>
              <a:t> </a:t>
            </a:r>
            <a:r>
              <a:rPr lang="en-US" sz="4800" dirty="0" err="1" smtClean="0"/>
              <a:t>sinh</a:t>
            </a:r>
            <a:r>
              <a:rPr lang="en-US" sz="4800" dirty="0" smtClean="0"/>
              <a:t> </a:t>
            </a:r>
            <a:r>
              <a:rPr lang="en-US" sz="4800" dirty="0" err="1" smtClean="0"/>
              <a:t>trắc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34488" y="3223928"/>
            <a:ext cx="4549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baɪəʊˈ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metrɪks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883" t="9048" r="7074" b="9709"/>
          <a:stretch/>
        </p:blipFill>
        <p:spPr>
          <a:xfrm>
            <a:off x="5503985" y="2214699"/>
            <a:ext cx="6339791" cy="4248831"/>
          </a:xfrm>
          <a:prstGeom prst="rect">
            <a:avLst/>
          </a:prstGeom>
        </p:spPr>
      </p:pic>
      <p:pic>
        <p:nvPicPr>
          <p:cNvPr id="3" name="biometr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66" y="3307815"/>
            <a:ext cx="663221" cy="663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52433" y="1090819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ruancy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357" y="3947506"/>
            <a:ext cx="4163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trốn học, nghỉ học không phép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97216" y="2909913"/>
            <a:ext cx="2861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/ˈtruːənsi/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09" y="1748260"/>
            <a:ext cx="7457136" cy="4591342"/>
          </a:xfrm>
          <a:prstGeom prst="rect">
            <a:avLst/>
          </a:prstGeom>
        </p:spPr>
      </p:pic>
      <p:pic>
        <p:nvPicPr>
          <p:cNvPr id="5" name="tru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315" y="2909913"/>
            <a:ext cx="749094" cy="749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009" y="955331"/>
            <a:ext cx="80401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nanolearning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000" b="1" smtClean="0">
                <a:solidFill>
                  <a:srgbClr val="AD4F0F"/>
                </a:solidFill>
              </a:rPr>
              <a:t>(</a:t>
            </a:r>
            <a:r>
              <a:rPr lang="en-US" sz="6000" b="1" dirty="0" smtClean="0">
                <a:solidFill>
                  <a:srgbClr val="AD4F0F"/>
                </a:solidFill>
              </a:rPr>
              <a:t>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518" y="4015482"/>
            <a:ext cx="55543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/>
              <a:t>M</a:t>
            </a:r>
            <a:r>
              <a:rPr lang="vi-VN" sz="2600" dirty="0" smtClean="0"/>
              <a:t>ột </a:t>
            </a:r>
            <a:r>
              <a:rPr lang="vi-VN" sz="2600" dirty="0"/>
              <a:t>chương </a:t>
            </a:r>
            <a:r>
              <a:rPr lang="vi-VN" sz="2600" dirty="0" smtClean="0"/>
              <a:t>trình </a:t>
            </a:r>
            <a:r>
              <a:rPr lang="vi-VN" sz="2600" dirty="0"/>
              <a:t>cho phép người tham gia học một chủ đề nhất định </a:t>
            </a:r>
            <a:r>
              <a:rPr lang="vi-VN" sz="2600" dirty="0" smtClean="0"/>
              <a:t>trong </a:t>
            </a:r>
            <a:r>
              <a:rPr lang="vi-VN" sz="2600" dirty="0"/>
              <a:t>thời gian từ 2-10 phút thông qua việc sử dụng phương tiện điện tử và không tương tác với người hướng dẫn trong thời gian thực.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1233405" y="2729525"/>
            <a:ext cx="4115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/’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nænəʊlɜːnɪŋ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nanolear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077" y="2871160"/>
            <a:ext cx="679768" cy="679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550" y="2344817"/>
            <a:ext cx="6665995" cy="42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12554" y="1068397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</a:t>
            </a:r>
            <a:r>
              <a:rPr lang="en-US" sz="8000" b="1" dirty="0" smtClean="0">
                <a:solidFill>
                  <a:srgbClr val="AD4F0F"/>
                </a:solidFill>
              </a:rPr>
              <a:t>ffortless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</a:t>
            </a:r>
            <a:r>
              <a:rPr lang="en-US" sz="6000" b="1" dirty="0" err="1" smtClean="0">
                <a:solidFill>
                  <a:srgbClr val="AD4F0F"/>
                </a:solidFill>
              </a:rPr>
              <a:t>adj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499" y="4454550"/>
            <a:ext cx="3909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không cần nhiều nỗ lực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783069" y="3119748"/>
            <a:ext cx="2619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/ˈefətləs/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effortl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974" y="3210067"/>
            <a:ext cx="650357" cy="6503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2430128"/>
            <a:ext cx="6182995" cy="42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4417</TotalTime>
  <Words>752</Words>
  <Application>Microsoft Office PowerPoint</Application>
  <PresentationFormat>Widescreen</PresentationFormat>
  <Paragraphs>159</Paragraphs>
  <Slides>21</Slides>
  <Notes>16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304</cp:revision>
  <dcterms:created xsi:type="dcterms:W3CDTF">2020-12-09T02:04:09Z</dcterms:created>
  <dcterms:modified xsi:type="dcterms:W3CDTF">2023-07-13T07:29:36Z</dcterms:modified>
</cp:coreProperties>
</file>