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0D118-F677-4743-94F0-4BCD17CE4B73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3201-C0C2-422F-BAD2-DA3F3A5A4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2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F0A2D-E417-430E-9958-7169BF7DAC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0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9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3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1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4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4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5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62AA-4A3D-4F7C-A7A6-F892C4CA0B8D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AD47-1C8F-4C4A-BCCB-8A69283E9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1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0707" y="8842"/>
            <a:ext cx="9154707" cy="6858000"/>
          </a:xfrm>
          <a:prstGeom prst="rect">
            <a:avLst/>
          </a:prstGeom>
          <a:noFill/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latin typeface="HP-222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58E54EE6-16E2-4EB7-8143-033310964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72389"/>
              </p:ext>
            </p:extLst>
          </p:nvPr>
        </p:nvGraphicFramePr>
        <p:xfrm>
          <a:off x="32747" y="1095517"/>
          <a:ext cx="9067797" cy="5771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533">
                  <a:extLst>
                    <a:ext uri="{9D8B030D-6E8A-4147-A177-3AD203B41FA5}">
                      <a16:colId xmlns:a16="http://schemas.microsoft.com/office/drawing/2014/main" xmlns="" val="3131104396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1778186676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3688159914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3837130390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1930238660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3214850317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3957761360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1741379278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xmlns="" val="560836172"/>
                    </a:ext>
                  </a:extLst>
                </a:gridCol>
              </a:tblGrid>
              <a:tr h="1154265">
                <a:tc>
                  <a:txBody>
                    <a:bodyPr/>
                    <a:lstStyle/>
                    <a:p>
                      <a:pPr algn="ctr"/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4400" b="0" dirty="0">
                        <a:solidFill>
                          <a:srgbClr val="FF0000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601949"/>
                  </a:ext>
                </a:extLst>
              </a:tr>
              <a:tr h="1154265">
                <a:tc>
                  <a:txBody>
                    <a:bodyPr/>
                    <a:lstStyle/>
                    <a:p>
                      <a:pPr algn="ctr"/>
                      <a:endParaRPr lang="vi-VN" sz="4400" dirty="0">
                        <a:solidFill>
                          <a:srgbClr val="0000FF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6434731"/>
                  </a:ext>
                </a:extLst>
              </a:tr>
              <a:tr h="1154265">
                <a:tc>
                  <a:txBody>
                    <a:bodyPr/>
                    <a:lstStyle/>
                    <a:p>
                      <a:pPr algn="ctr"/>
                      <a:endParaRPr lang="vi-VN" sz="4400" dirty="0">
                        <a:solidFill>
                          <a:srgbClr val="0000FF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062521"/>
                  </a:ext>
                </a:extLst>
              </a:tr>
              <a:tr h="1154265">
                <a:tc>
                  <a:txBody>
                    <a:bodyPr/>
                    <a:lstStyle/>
                    <a:p>
                      <a:pPr algn="ctr"/>
                      <a:endParaRPr lang="vi-VN" sz="4400" dirty="0">
                        <a:solidFill>
                          <a:srgbClr val="0000FF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1894368"/>
                  </a:ext>
                </a:extLst>
              </a:tr>
              <a:tr h="1154265">
                <a:tc>
                  <a:txBody>
                    <a:bodyPr/>
                    <a:lstStyle/>
                    <a:p>
                      <a:pPr algn="ctr"/>
                      <a:endParaRPr lang="vi-VN" sz="4400" dirty="0">
                        <a:solidFill>
                          <a:srgbClr val="0000FF"/>
                        </a:solidFill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4400" dirty="0">
                        <a:latin typeface="AvantGarde" panose="00000400000000000000" pitchFamily="2" charset="0"/>
                        <a:ea typeface="AvantGarde" panose="00000400000000000000" pitchFamily="2" charset="0"/>
                        <a:cs typeface="AvantGarde" panose="00000400000000000000" pitchFamily="2" charset="0"/>
                      </a:endParaRPr>
                    </a:p>
                  </a:txBody>
                  <a:tcPr marL="66351" marR="66351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41070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169645F-0F66-4203-97B3-CB29A04A5A2F}"/>
              </a:ext>
            </a:extLst>
          </p:cNvPr>
          <p:cNvSpPr txBox="1"/>
          <p:nvPr/>
        </p:nvSpPr>
        <p:spPr>
          <a:xfrm>
            <a:off x="260729" y="228600"/>
            <a:ext cx="743547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1.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Ghép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các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âm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đã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thành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2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tiếng</a:t>
            </a:r>
            <a:r>
              <a:rPr lang="en-US" sz="32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.</a:t>
            </a:r>
            <a:endParaRPr lang="vi-VN" sz="32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8DC7DA-0B25-4353-ADF1-BB3CF3FA9F09}"/>
              </a:ext>
            </a:extLst>
          </p:cNvPr>
          <p:cNvSpPr txBox="1"/>
          <p:nvPr/>
        </p:nvSpPr>
        <p:spPr>
          <a:xfrm>
            <a:off x="1124545" y="2577809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la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467BC9-3D0D-4110-B7B1-2746BA8A6791}"/>
              </a:ext>
            </a:extLst>
          </p:cNvPr>
          <p:cNvSpPr txBox="1"/>
          <p:nvPr/>
        </p:nvSpPr>
        <p:spPr>
          <a:xfrm>
            <a:off x="2101160" y="2562354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lo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527EFB4-A7E2-46A7-8AB0-9A4E7D70C8AC}"/>
              </a:ext>
            </a:extLst>
          </p:cNvPr>
          <p:cNvSpPr txBox="1"/>
          <p:nvPr/>
        </p:nvSpPr>
        <p:spPr>
          <a:xfrm>
            <a:off x="3102622" y="2581370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lô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3897482-FAA2-42FF-AF9A-65D1D2D5E5B4}"/>
              </a:ext>
            </a:extLst>
          </p:cNvPr>
          <p:cNvSpPr txBox="1"/>
          <p:nvPr/>
        </p:nvSpPr>
        <p:spPr>
          <a:xfrm>
            <a:off x="4079259" y="2591801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lơ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3914854-98B3-4F9F-83F8-07CD54F5B209}"/>
              </a:ext>
            </a:extLst>
          </p:cNvPr>
          <p:cNvSpPr txBox="1"/>
          <p:nvPr/>
        </p:nvSpPr>
        <p:spPr>
          <a:xfrm>
            <a:off x="5062173" y="2562352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le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B3AECBE-2242-421E-891D-7B36463A460A}"/>
              </a:ext>
            </a:extLst>
          </p:cNvPr>
          <p:cNvSpPr txBox="1"/>
          <p:nvPr/>
        </p:nvSpPr>
        <p:spPr>
          <a:xfrm>
            <a:off x="6146096" y="2594056"/>
            <a:ext cx="82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lê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7E0F293-CEEA-4FDF-9709-AA1020D4DE64}"/>
              </a:ext>
            </a:extLst>
          </p:cNvPr>
          <p:cNvSpPr txBox="1"/>
          <p:nvPr/>
        </p:nvSpPr>
        <p:spPr>
          <a:xfrm>
            <a:off x="7118607" y="2630594"/>
            <a:ext cx="73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li</a:t>
            </a:r>
            <a:endParaRPr lang="vi-VN" sz="36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6B2D5A7-89DC-4527-ABB5-710EC5FB6BD4}"/>
              </a:ext>
            </a:extLst>
          </p:cNvPr>
          <p:cNvSpPr txBox="1"/>
          <p:nvPr/>
        </p:nvSpPr>
        <p:spPr>
          <a:xfrm>
            <a:off x="8079464" y="2594704"/>
            <a:ext cx="1216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lia</a:t>
            </a:r>
            <a:endParaRPr lang="vi-VN" sz="4000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4545" y="1203065"/>
            <a:ext cx="633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  <a:latin typeface="HP-222" pitchFamily="34" charset="0"/>
              </a:rPr>
              <a:t>a</a:t>
            </a:r>
            <a:endParaRPr lang="en-US" sz="5400">
              <a:solidFill>
                <a:srgbClr val="FF0000"/>
              </a:solidFill>
              <a:latin typeface="HP-222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6190" y="1203065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  <a:latin typeface="HP-222" pitchFamily="34" charset="0"/>
              </a:rPr>
              <a:t>o</a:t>
            </a:r>
            <a:endParaRPr lang="en-US" sz="5400">
              <a:solidFill>
                <a:srgbClr val="FF0000"/>
              </a:solidFill>
              <a:latin typeface="HP-222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3941" y="1218454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HP-222" pitchFamily="34" charset="0"/>
              </a:rPr>
              <a:t>ô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260997" y="1203065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HP-222" pitchFamily="34" charset="0"/>
              </a:rPr>
              <a:t>ơ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243911" y="1174964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  <a:latin typeface="HP-222" pitchFamily="34" charset="0"/>
              </a:rPr>
              <a:t>e</a:t>
            </a:r>
            <a:endParaRPr lang="en-US" sz="5400">
              <a:solidFill>
                <a:srgbClr val="FF0000"/>
              </a:solidFill>
              <a:latin typeface="HP-222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281197" y="1174964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HP-222" pitchFamily="34" charset="0"/>
              </a:rPr>
              <a:t>ê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400070" y="1203065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  <a:latin typeface="HP-222" pitchFamily="34" charset="0"/>
              </a:rPr>
              <a:t>i</a:t>
            </a:r>
            <a:endParaRPr lang="en-US" sz="5400">
              <a:solidFill>
                <a:srgbClr val="FF0000"/>
              </a:solidFill>
              <a:latin typeface="HP-222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171858" y="1218454"/>
            <a:ext cx="874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solidFill>
                  <a:srgbClr val="FF0000"/>
                </a:solidFill>
                <a:latin typeface="HP-222" pitchFamily="34" charset="0"/>
              </a:rPr>
              <a:t>ia</a:t>
            </a:r>
            <a:endParaRPr lang="en-US" sz="5400">
              <a:solidFill>
                <a:srgbClr val="FF0000"/>
              </a:solidFill>
              <a:latin typeface="HP-222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0729" y="2473648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00FF"/>
                </a:solidFill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</a:t>
            </a:r>
            <a:endParaRPr lang="vi-VN" sz="5400" dirty="0">
              <a:solidFill>
                <a:srgbClr val="0000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36336" y="3649170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00FF"/>
                </a:solidFill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</a:t>
            </a:r>
            <a:endParaRPr lang="vi-VN" sz="5400" dirty="0">
              <a:solidFill>
                <a:srgbClr val="0000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60729" y="4710882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00FF"/>
                </a:solidFill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</a:t>
            </a:r>
            <a:endParaRPr lang="vi-VN" sz="5400" dirty="0">
              <a:solidFill>
                <a:srgbClr val="0000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36336" y="5829181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00FF"/>
                </a:solidFill>
                <a:latin typeface="HP-222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g</a:t>
            </a:r>
            <a:endParaRPr lang="vi-VN" sz="5400" dirty="0">
              <a:solidFill>
                <a:srgbClr val="0000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87" grpId="0"/>
      <p:bldP spid="88" grpId="0"/>
      <p:bldP spid="89" grpId="0"/>
      <p:bldP spid="90" grpId="0"/>
      <p:bldP spid="91" grpId="0"/>
      <p:bldP spid="30" grpId="0"/>
      <p:bldP spid="93" grpId="0"/>
      <p:bldP spid="94" grpId="0"/>
      <p:bldP spid="9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IT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 Vu</dc:creator>
  <cp:lastModifiedBy>Quan Vu</cp:lastModifiedBy>
  <cp:revision>1</cp:revision>
  <dcterms:created xsi:type="dcterms:W3CDTF">2020-08-25T14:06:17Z</dcterms:created>
  <dcterms:modified xsi:type="dcterms:W3CDTF">2020-08-25T14:11:28Z</dcterms:modified>
</cp:coreProperties>
</file>