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0" r:id="rId4"/>
    <p:sldMasterId id="2147483736" r:id="rId5"/>
    <p:sldMasterId id="2147483762" r:id="rId6"/>
  </p:sldMasterIdLst>
  <p:notesMasterIdLst>
    <p:notesMasterId r:id="rId25"/>
  </p:notesMasterIdLst>
  <p:sldIdLst>
    <p:sldId id="290" r:id="rId7"/>
    <p:sldId id="280" r:id="rId8"/>
    <p:sldId id="288" r:id="rId9"/>
    <p:sldId id="263" r:id="rId10"/>
    <p:sldId id="260" r:id="rId11"/>
    <p:sldId id="301" r:id="rId12"/>
    <p:sldId id="282" r:id="rId13"/>
    <p:sldId id="302" r:id="rId14"/>
    <p:sldId id="261" r:id="rId15"/>
    <p:sldId id="262" r:id="rId16"/>
    <p:sldId id="284" r:id="rId17"/>
    <p:sldId id="303" r:id="rId18"/>
    <p:sldId id="293" r:id="rId19"/>
    <p:sldId id="295" r:id="rId20"/>
    <p:sldId id="299" r:id="rId21"/>
    <p:sldId id="287" r:id="rId22"/>
    <p:sldId id="300" r:id="rId23"/>
    <p:sldId id="289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>
        <p:scale>
          <a:sx n="91" d="100"/>
          <a:sy n="91" d="100"/>
        </p:scale>
        <p:origin x="-762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6B32B-1C71-4D38-B5A8-E8D05F69C487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C500E-8DE2-4CAA-B02F-2E41AE4F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A57BCB-77DA-4557-85ED-7912A26FC99A}" type="slidenum">
              <a:rPr lang="en-US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6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ltGray">
          <a:xfrm flipH="1">
            <a:off x="2627313" y="3436144"/>
            <a:ext cx="647700" cy="323850"/>
          </a:xfrm>
          <a:prstGeom prst="homePlate">
            <a:avLst>
              <a:gd name="adj" fmla="val 375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 flipH="1">
            <a:off x="2843213" y="3436144"/>
            <a:ext cx="647700" cy="323850"/>
          </a:xfrm>
          <a:prstGeom prst="homePlate">
            <a:avLst>
              <a:gd name="adj" fmla="val 375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flipH="1">
            <a:off x="3132138" y="3436144"/>
            <a:ext cx="6011862" cy="323850"/>
            <a:chOff x="2381" y="0"/>
            <a:chExt cx="3016" cy="611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ltGray">
            <a:xfrm>
              <a:off x="2381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>
              <a:off x="5109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ltGray">
          <a:xfrm>
            <a:off x="152400" y="171456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EFEFE"/>
                </a:solidFill>
              </a:rPr>
              <a:t>LOGO</a:t>
            </a: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3276600" y="1597825"/>
            <a:ext cx="5638800" cy="1102519"/>
          </a:xfrm>
        </p:spPr>
        <p:txBody>
          <a:bodyPr/>
          <a:lstStyle>
            <a:lvl1pPr algn="l"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391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76600" y="3429000"/>
            <a:ext cx="5638800" cy="400050"/>
          </a:xfrm>
        </p:spPr>
        <p:txBody>
          <a:bodyPr/>
          <a:lstStyle>
            <a:lvl1pPr marL="0" indent="0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743451"/>
            <a:ext cx="2133600" cy="297656"/>
          </a:xfrm>
        </p:spPr>
        <p:txBody>
          <a:bodyPr/>
          <a:lstStyle>
            <a:lvl1pPr>
              <a:defRPr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43451"/>
            <a:ext cx="2895600" cy="297656"/>
          </a:xfrm>
        </p:spPr>
        <p:txBody>
          <a:bodyPr/>
          <a:lstStyle>
            <a:lvl1pPr algn="ctr">
              <a:defRPr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43451"/>
            <a:ext cx="2133600" cy="297656"/>
          </a:xfrm>
        </p:spPr>
        <p:txBody>
          <a:bodyPr/>
          <a:lstStyle>
            <a:lvl1pPr>
              <a:defRPr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619601AD-D109-4B59-9284-50F0C5C82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44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89D14-60AE-4172-BEF8-3B1C17D44D69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00305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D6DC4-2DB3-4F09-B6C7-410D6DE3415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9276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742951"/>
            <a:ext cx="3314700" cy="38516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742951"/>
            <a:ext cx="3314700" cy="38516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ABAD-F882-440D-957F-E919C60C8F3F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70369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B865-EAC5-4CFD-936D-635E46575BD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9509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60A03-ADA8-4709-BBC7-46975735A58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98272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CADC-1EDD-446F-A1B3-DFD33DEE9AC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17260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D18BB-B14D-4292-8D3F-7CB0BC9BD56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12883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25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DAC2-E968-4931-AFFD-1F36C84F583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33513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32043-D347-4F65-B3A9-D1B309E5722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1708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82160"/>
            <a:ext cx="1885950" cy="45124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82160"/>
            <a:ext cx="5505450" cy="45124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E52B1-9E8B-4AD5-908E-3098BF27E9F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32493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2155"/>
            <a:ext cx="7162800" cy="4452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905000" y="742951"/>
            <a:ext cx="6781800" cy="38516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3B02B-B7DD-49D8-B508-869136C4C98A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87024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2155"/>
            <a:ext cx="7162800" cy="4452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05000" y="742951"/>
            <a:ext cx="3314700" cy="38516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742951"/>
            <a:ext cx="3314700" cy="38516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5C718-3702-42D3-B179-B38DE1A9FCC1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33991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ltGray">
          <a:xfrm flipH="1">
            <a:off x="2627313" y="3436144"/>
            <a:ext cx="647700" cy="323850"/>
          </a:xfrm>
          <a:prstGeom prst="homePlate">
            <a:avLst>
              <a:gd name="adj" fmla="val 375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 flipH="1">
            <a:off x="2843213" y="3436144"/>
            <a:ext cx="647700" cy="323850"/>
          </a:xfrm>
          <a:prstGeom prst="homePlate">
            <a:avLst>
              <a:gd name="adj" fmla="val 375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 flipH="1">
            <a:off x="3132138" y="3436144"/>
            <a:ext cx="6011862" cy="323850"/>
            <a:chOff x="2381" y="0"/>
            <a:chExt cx="3016" cy="611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ltGray">
            <a:xfrm>
              <a:off x="2381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>
              <a:off x="5109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ltGray">
          <a:xfrm>
            <a:off x="152400" y="171454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EFEFE"/>
                </a:solidFill>
              </a:rPr>
              <a:t>LOGO</a:t>
            </a: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3276600" y="1597823"/>
            <a:ext cx="5638800" cy="1102519"/>
          </a:xfrm>
        </p:spPr>
        <p:txBody>
          <a:bodyPr/>
          <a:lstStyle>
            <a:lvl1pPr algn="l"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391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76600" y="3429000"/>
            <a:ext cx="5638800" cy="400050"/>
          </a:xfrm>
        </p:spPr>
        <p:txBody>
          <a:bodyPr/>
          <a:lstStyle>
            <a:lvl1pPr marL="0" indent="0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743451"/>
            <a:ext cx="2133600" cy="297656"/>
          </a:xfrm>
        </p:spPr>
        <p:txBody>
          <a:bodyPr/>
          <a:lstStyle>
            <a:lvl1pPr>
              <a:defRPr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43451"/>
            <a:ext cx="2895600" cy="297656"/>
          </a:xfrm>
        </p:spPr>
        <p:txBody>
          <a:bodyPr/>
          <a:lstStyle>
            <a:lvl1pPr algn="ctr">
              <a:defRPr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43451"/>
            <a:ext cx="2133600" cy="297656"/>
          </a:xfrm>
        </p:spPr>
        <p:txBody>
          <a:bodyPr/>
          <a:lstStyle>
            <a:lvl1pPr>
              <a:defRPr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619601AD-D109-4B59-9284-50F0C5C82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314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89D14-60AE-4172-BEF8-3B1C17D44D69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65119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D6DC4-2DB3-4F09-B6C7-410D6DE3415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51280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742951"/>
            <a:ext cx="3314700" cy="38516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742951"/>
            <a:ext cx="3314700" cy="38516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ABAD-F882-440D-957F-E919C60C8F3F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4044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B865-EAC5-4CFD-936D-635E46575BD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01049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0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60A03-ADA8-4709-BBC7-46975735A58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85720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CADC-1EDD-446F-A1B3-DFD33DEE9AC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04662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D18BB-B14D-4292-8D3F-7CB0BC9BD56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0511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DAC2-E968-4931-AFFD-1F36C84F583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90687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32043-D347-4F65-B3A9-D1B309E5722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63037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82158"/>
            <a:ext cx="1885950" cy="45124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82158"/>
            <a:ext cx="5505450" cy="45124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E52B1-9E8B-4AD5-908E-3098BF27E9F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09964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2155"/>
            <a:ext cx="7162800" cy="4452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905000" y="742951"/>
            <a:ext cx="6781800" cy="38516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3B02B-B7DD-49D8-B508-869136C4C98A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48295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2155"/>
            <a:ext cx="7162800" cy="4452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05000" y="742951"/>
            <a:ext cx="3314700" cy="38516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742951"/>
            <a:ext cx="3314700" cy="38516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5C718-3702-42D3-B179-B38DE1A9FCC1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83501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35918-8D36-4834-967E-D6E657D13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28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53BE4-33AA-4916-B27E-EF8D9B9165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9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D710E-82A6-4DC1-86D4-6BDC92A165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8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76CB9-14DD-4214-AEE9-894C58AAF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32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CE17D-B1BF-4C45-A393-899F10A2B0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67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35A66-4808-456F-8FF4-A46AD9AB4F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63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780CC-BE8A-4393-AC3C-C873365B36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99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A7E43-3586-4363-BD0A-1243FF71F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16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AF3CD-83DC-4067-82FF-C3053D796C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97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10BF5-FC1B-4469-B967-EDFA5C64D5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22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E6D72-1DB8-4BC6-B44D-84D6A9C749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12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0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565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50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21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45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23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50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02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43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90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0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7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4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1" y="1143000"/>
            <a:ext cx="7623175" cy="131445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971800"/>
            <a:ext cx="65532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5296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9627606-D29E-4054-8C1A-C17983FCEB5E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96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2729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9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80B0B1-A844-4C47-852B-6E2B73BD52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967" name="Freeform 7"/>
          <p:cNvSpPr>
            <a:spLocks noChangeArrowheads="1"/>
          </p:cNvSpPr>
          <p:nvPr/>
        </p:nvSpPr>
        <p:spPr bwMode="auto">
          <a:xfrm>
            <a:off x="609600" y="914400"/>
            <a:ext cx="7924800" cy="6858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552968" name="Line 8"/>
          <p:cNvSpPr>
            <a:spLocks noChangeShapeType="1"/>
          </p:cNvSpPr>
          <p:nvPr/>
        </p:nvSpPr>
        <p:spPr bwMode="auto">
          <a:xfrm>
            <a:off x="1981201" y="29718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FD0CF-022E-44C5-8075-0CD8A784B14E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1C8E6-4F4F-4089-ACD9-DDA9C5EE16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531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7FB61B-14E0-42FF-B655-23F422A16151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0DB0-EBF8-4F49-A162-4538D0E066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98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66E171-32E4-4C93-A421-C95D85812FB8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2CE59-59AB-46B8-83AD-3F6B568E33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282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CCBB0-2C96-483E-AF80-3CF85DC3CD12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8B27C-B9D7-4C23-BB57-FFF45ADE09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5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F56B3B-0D68-4D26-AC8C-EA689F9D620A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519A5-CB6D-4EFB-8FA5-2F25F11E57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08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FC0190-61B6-4139-ACD6-935AD35B9A72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91C52-E765-46D9-A6F8-C94DFA951C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046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0C6D3F-9B47-45B2-B7DD-AB59690854AF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3CA35-2AC3-4B60-8490-1BD693B485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38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BF2B20-BB20-4100-8F49-87C6C9D25AFD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89586-BC88-482D-A01F-880A063066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77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681138-0B28-4DCD-A590-D642D56A1373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5207B-F86C-4267-9DB4-683BC3EF07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3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263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038E80-FE7D-4690-956D-185DD90B1374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B322-E10A-46D0-8204-8562F122C9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9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7E29B000-5EE1-47D9-AF46-74CC0685F9C1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D991FD53-9901-4A52-9B4F-C8F7B92BE5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51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8AFCE978-30CB-46DC-973E-41A926E91D66}" type="datetime3">
              <a:rPr lang="en-US">
                <a:solidFill>
                  <a:srgbClr val="000000"/>
                </a:solidFill>
              </a:rPr>
              <a:pPr/>
              <a:t>28 March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5EEA4DF7-8936-40A0-B347-EE59F7630E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8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9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9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vmlDrawing" Target="../drawings/vmlDrawing2.v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C9886-F7C4-4A1D-82FE-F8C9B59602F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7657E-F514-4E55-B275-10A54D268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ltGray">
          <a:xfrm>
            <a:off x="8859838" y="1"/>
            <a:ext cx="284162" cy="4641056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1"/>
          <a:ext cx="3848100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Image" r:id="rId16" imgW="3847619" imgH="3796825" progId="Photoshop.Image.6">
                  <p:embed/>
                </p:oleObj>
              </mc:Choice>
              <mc:Fallback>
                <p:oleObj name="Image" r:id="rId16" imgW="3847619" imgH="379682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3848100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04800" y="4881563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ltGray">
          <a:xfrm>
            <a:off x="8461375" y="-4762"/>
            <a:ext cx="539750" cy="626269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ltGray">
          <a:xfrm>
            <a:off x="8145463" y="-4762"/>
            <a:ext cx="539750" cy="626269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3851275" y="0"/>
            <a:ext cx="4464050" cy="627460"/>
            <a:chOff x="2381" y="0"/>
            <a:chExt cx="3016" cy="611"/>
          </a:xfrm>
        </p:grpSpPr>
        <p:sp>
          <p:nvSpPr>
            <p:cNvPr id="122888" name="Rectangle 8"/>
            <p:cNvSpPr>
              <a:spLocks noChangeArrowheads="1"/>
            </p:cNvSpPr>
            <p:nvPr userDrawn="1"/>
          </p:nvSpPr>
          <p:spPr bwMode="ltGray">
            <a:xfrm>
              <a:off x="2381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038" name="AutoShape 9"/>
            <p:cNvSpPr>
              <a:spLocks noChangeArrowheads="1"/>
            </p:cNvSpPr>
            <p:nvPr userDrawn="1"/>
          </p:nvSpPr>
          <p:spPr bwMode="ltGray">
            <a:xfrm>
              <a:off x="5109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2289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82155"/>
            <a:ext cx="7162800" cy="4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742951"/>
            <a:ext cx="6781800" cy="38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89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14901"/>
            <a:ext cx="2133600" cy="1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  <a:latin typeface="Arial" charset="0"/>
              </a:rPr>
              <a:t>www.themegallery.com</a:t>
            </a:r>
          </a:p>
        </p:txBody>
      </p:sp>
      <p:sp>
        <p:nvSpPr>
          <p:cNvPr id="12289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9800" y="4914901"/>
            <a:ext cx="2895600" cy="1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  <a:latin typeface="Arial" charset="0"/>
              </a:rPr>
              <a:t>Company Logo</a:t>
            </a:r>
          </a:p>
        </p:txBody>
      </p:sp>
      <p:sp>
        <p:nvSpPr>
          <p:cNvPr id="12289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4914906"/>
            <a:ext cx="668338" cy="14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5BE8B-D48E-4E33-B2F5-293AC88BAF31}" type="slidenum">
              <a:rPr lang="en-US">
                <a:solidFill>
                  <a:srgbClr val="000066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0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/>
    </p:bld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ltGray">
          <a:xfrm>
            <a:off x="8859838" y="1"/>
            <a:ext cx="284162" cy="4641056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1"/>
          <a:ext cx="3848100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Image" r:id="rId16" imgW="3847619" imgH="3796825" progId="Photoshop.Image.6">
                  <p:embed/>
                </p:oleObj>
              </mc:Choice>
              <mc:Fallback>
                <p:oleObj name="Image" r:id="rId16" imgW="3847619" imgH="379682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3848100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04800" y="4881563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ltGray">
          <a:xfrm>
            <a:off x="8461375" y="-4762"/>
            <a:ext cx="539750" cy="626269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ltGray">
          <a:xfrm>
            <a:off x="8145463" y="-4762"/>
            <a:ext cx="539750" cy="626269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3851275" y="0"/>
            <a:ext cx="4464050" cy="627460"/>
            <a:chOff x="2381" y="0"/>
            <a:chExt cx="3016" cy="611"/>
          </a:xfrm>
        </p:grpSpPr>
        <p:sp>
          <p:nvSpPr>
            <p:cNvPr id="122888" name="Rectangle 8"/>
            <p:cNvSpPr>
              <a:spLocks noChangeArrowheads="1"/>
            </p:cNvSpPr>
            <p:nvPr userDrawn="1"/>
          </p:nvSpPr>
          <p:spPr bwMode="ltGray">
            <a:xfrm>
              <a:off x="2381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038" name="AutoShape 9"/>
            <p:cNvSpPr>
              <a:spLocks noChangeArrowheads="1"/>
            </p:cNvSpPr>
            <p:nvPr userDrawn="1"/>
          </p:nvSpPr>
          <p:spPr bwMode="ltGray">
            <a:xfrm>
              <a:off x="5109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2289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82155"/>
            <a:ext cx="7162800" cy="4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742951"/>
            <a:ext cx="6781800" cy="38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89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14901"/>
            <a:ext cx="2133600" cy="1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  <a:latin typeface="Arial" charset="0"/>
              </a:rPr>
              <a:t>www.themegallery.com</a:t>
            </a:r>
          </a:p>
        </p:txBody>
      </p:sp>
      <p:sp>
        <p:nvSpPr>
          <p:cNvPr id="12289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9800" y="4914901"/>
            <a:ext cx="2895600" cy="1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  <a:latin typeface="Arial" charset="0"/>
              </a:rPr>
              <a:t>Company Logo</a:t>
            </a:r>
          </a:p>
        </p:txBody>
      </p:sp>
      <p:sp>
        <p:nvSpPr>
          <p:cNvPr id="12289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4914904"/>
            <a:ext cx="668338" cy="14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5BE8B-D48E-4E33-B2F5-293AC88BAF31}" type="slidenum">
              <a:rPr lang="en-US">
                <a:solidFill>
                  <a:srgbClr val="000066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/>
    </p:bld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8FF66-18F2-4A8E-BA24-EC59E7B8D26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4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C9886-F7C4-4A1D-82FE-F8C9B59602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7657E-F514-4E55-B275-10A54D2683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3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0"/>
            <a:ext cx="8229600" cy="8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E04877-D578-4876-861D-231977C3B4B8}" type="datetime3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 March 2018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51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51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A1B94B-D2CE-4990-8420-E4A3BFFCD3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51943" name="Freeform 7"/>
          <p:cNvSpPr>
            <a:spLocks noChangeArrowheads="1"/>
          </p:cNvSpPr>
          <p:nvPr/>
        </p:nvSpPr>
        <p:spPr bwMode="auto">
          <a:xfrm>
            <a:off x="381000" y="171450"/>
            <a:ext cx="8229600" cy="4572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551944" name="Line 8"/>
          <p:cNvSpPr>
            <a:spLocks noChangeShapeType="1"/>
          </p:cNvSpPr>
          <p:nvPr/>
        </p:nv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0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276350"/>
            <a:ext cx="7315200" cy="2480072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</a:t>
            </a:r>
          </a:p>
          <a:p>
            <a:pPr marL="0" indent="0" algn="ctr">
              <a:buNone/>
            </a:pPr>
            <a:r>
              <a:rPr lang="en-US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QÚY THẦY CÔ VÀ</a:t>
            </a:r>
          </a:p>
          <a:p>
            <a:pPr marL="0" indent="0" algn="ctr">
              <a:buNone/>
            </a:pPr>
            <a:r>
              <a:rPr lang="en-US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HỌC SINH !</a:t>
            </a:r>
            <a:endParaRPr lang="en-US" sz="4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04" y="1200150"/>
            <a:ext cx="9372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- ĐỌC - HIỂU VĂN BẢN</a:t>
            </a:r>
            <a:b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Nội dung</a:t>
            </a:r>
            <a:b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1.1.Hình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Bê-li-cốp - người trong 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0504" y="2800350"/>
            <a:ext cx="67071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Ngoại hình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ight Arrow 57">
            <a:hlinkClick r:id="rId3" action="ppaction://hlinksldjump"/>
          </p:cNvPr>
          <p:cNvSpPr/>
          <p:nvPr/>
        </p:nvSpPr>
        <p:spPr>
          <a:xfrm>
            <a:off x="8534400" y="462915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A4CAA7-7B3B-46BE-8ECC-60A91DE4F9A0}" type="slidenum">
              <a:rPr lang="en-US" sz="1400">
                <a:solidFill>
                  <a:srgbClr val="000066"/>
                </a:solidFill>
              </a:rPr>
              <a:pPr eaLnBrk="1" hangingPunct="1"/>
              <a:t>11</a:t>
            </a:fld>
            <a:endParaRPr lang="en-US" sz="1400">
              <a:solidFill>
                <a:srgbClr val="000066"/>
              </a:solidFill>
            </a:endParaRPr>
          </a:p>
        </p:txBody>
      </p:sp>
      <p:pic>
        <p:nvPicPr>
          <p:cNvPr id="9221" name="Picture 13" descr="6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" y="-57150"/>
            <a:ext cx="9105379" cy="536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20" name="Oval 16"/>
          <p:cNvSpPr>
            <a:spLocks noChangeArrowheads="1"/>
          </p:cNvSpPr>
          <p:nvPr/>
        </p:nvSpPr>
        <p:spPr bwMode="gray">
          <a:xfrm>
            <a:off x="38633" y="857250"/>
            <a:ext cx="3237967" cy="33147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00721" name="AutoShape 17"/>
          <p:cNvSpPr>
            <a:spLocks noChangeArrowheads="1"/>
          </p:cNvSpPr>
          <p:nvPr/>
        </p:nvSpPr>
        <p:spPr bwMode="gray">
          <a:xfrm>
            <a:off x="3625262" y="954466"/>
            <a:ext cx="4952988" cy="56554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rgbClr val="FEFEF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00"/>
                </a:solidFill>
              </a:rPr>
              <a:t>1</a:t>
            </a:r>
            <a:r>
              <a:rPr lang="en-US" sz="3600" b="1" smtClean="0">
                <a:solidFill>
                  <a:srgbClr val="000000"/>
                </a:solidFill>
              </a:rPr>
              <a:t>. Thói quen sinh hoạt ? 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gray">
          <a:xfrm>
            <a:off x="3581400" y="1870591"/>
            <a:ext cx="5423776" cy="5143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rgbClr val="FEFEF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rgbClr val="000000"/>
                </a:solidFill>
              </a:rPr>
              <a:t> 2. Trong các mối quan hệ ?</a:t>
            </a: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gray">
          <a:xfrm>
            <a:off x="3521909" y="2724153"/>
            <a:ext cx="4962395" cy="54649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rgbClr val="FEFEF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rgbClr val="000000"/>
                </a:solidFill>
              </a:rPr>
              <a:t>3. Trong công việc ?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200724" name="AutoShape 20"/>
          <p:cNvSpPr>
            <a:spLocks noChangeArrowheads="1"/>
          </p:cNvSpPr>
          <p:nvPr/>
        </p:nvSpPr>
        <p:spPr bwMode="gray">
          <a:xfrm>
            <a:off x="3521909" y="3608801"/>
            <a:ext cx="5056341" cy="5715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rgbClr val="FEFEF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rgbClr val="000000"/>
                </a:solidFill>
              </a:rPr>
              <a:t>4. Trước cái mới ? 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200726" name="Text Box 22"/>
          <p:cNvSpPr txBox="1">
            <a:spLocks noChangeArrowheads="1"/>
          </p:cNvSpPr>
          <p:nvPr/>
        </p:nvSpPr>
        <p:spPr bwMode="gray">
          <a:xfrm>
            <a:off x="377881" y="1237243"/>
            <a:ext cx="2635658" cy="25545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Tính </a:t>
            </a:r>
            <a:endParaRPr lang="en-US" sz="8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cách</a:t>
            </a:r>
            <a:endParaRPr lang="en-US" sz="8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59404"/>
            <a:ext cx="7162800" cy="445294"/>
          </a:xfrm>
        </p:spPr>
        <p:txBody>
          <a:bodyPr/>
          <a:lstStyle/>
          <a:p>
            <a:r>
              <a:rPr lang="en-US" sz="4400" smtClean="0"/>
              <a:t>Thảo luận nhóm (5 phút)</a:t>
            </a:r>
            <a:endParaRPr lang="en-US" sz="4400"/>
          </a:p>
        </p:txBody>
      </p:sp>
      <p:sp>
        <p:nvSpPr>
          <p:cNvPr id="3" name="Right Arrow 2"/>
          <p:cNvSpPr/>
          <p:nvPr/>
        </p:nvSpPr>
        <p:spPr bwMode="auto">
          <a:xfrm>
            <a:off x="8409153" y="5010150"/>
            <a:ext cx="277653" cy="133350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695716" y="1123950"/>
            <a:ext cx="361684" cy="113290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264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0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0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20" grpId="0" animBg="1"/>
      <p:bldP spid="200721" grpId="0" animBg="1"/>
      <p:bldP spid="200721" grpId="1" animBg="1"/>
      <p:bldP spid="200722" grpId="0" animBg="1"/>
      <p:bldP spid="200722" grpId="1" animBg="1"/>
      <p:bldP spid="200723" grpId="0" animBg="1"/>
      <p:bldP spid="200723" grpId="1" animBg="1"/>
      <p:bldP spid="200723" grpId="2" animBg="1"/>
      <p:bldP spid="200724" grpId="0" animBg="1"/>
      <p:bldP spid="200724" grpId="1" animBg="1"/>
      <p:bldP spid="200724" grpId="2" animBg="1"/>
      <p:bldP spid="200726" grpId="0"/>
      <p:bldP spid="2007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9296400" cy="781050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1.1.  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Hình tượng nhân vật Bê-li-cốp </a:t>
            </a:r>
            <a:b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người trong bao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209" y="742950"/>
            <a:ext cx="8781393" cy="1219199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Biểu hiện qua các chi tiết : 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304800" y="1731578"/>
            <a:ext cx="8554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Thói </a:t>
            </a:r>
            <a:r>
              <a: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 sinh hoạt : đồ dùng bỏ trong bao; buồng ngủ chật như cái hộp, cửa đóng, then </a:t>
            </a:r>
            <a:r>
              <a:rPr lang="vi-VN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521169"/>
            <a:ext cx="880880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mối quan hệ 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ồng nghiệp</a:t>
            </a:r>
            <a:r>
              <a:rPr lang="en-US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 mói ; với 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 </a:t>
            </a:r>
            <a:r>
              <a:rPr lang="vi-VN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quyền 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vi-VN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sợ 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thái 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t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rong </a:t>
            </a:r>
            <a:r>
              <a:rPr lang="vi-VN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yêu với Va – ren – </a:t>
            </a:r>
            <a:r>
              <a:rPr lang="vi-VN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vi-VN" sz="2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3520823"/>
            <a:ext cx="899160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7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công việc : làm theo thông tư, chỉ thị, mê tiếng Hi Lạp</a:t>
            </a:r>
            <a:endParaRPr lang="en-US" sz="27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055679"/>
            <a:ext cx="9237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>
                <a:latin typeface="Times New Roman"/>
                <a:ea typeface="Times New Roman"/>
              </a:rPr>
              <a:t>Trước cái mới</a:t>
            </a:r>
            <a:r>
              <a:rPr lang="en-US" sz="2800" b="1">
                <a:latin typeface="Times New Roman"/>
                <a:ea typeface="Times New Roman"/>
              </a:rPr>
              <a:t> :</a:t>
            </a:r>
            <a:r>
              <a:rPr lang="en-US" sz="2800" i="1">
                <a:latin typeface="Times New Roman"/>
                <a:ea typeface="Times New Roman"/>
              </a:rPr>
              <a:t> </a:t>
            </a:r>
            <a:r>
              <a:rPr lang="en-US" sz="2800">
                <a:latin typeface="Times New Roman"/>
                <a:ea typeface="Times New Roman"/>
              </a:rPr>
              <a:t> không chịu được cách sống tự do, phóng khoáng của chị em Va-ren-ca,... 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"/>
            <a:ext cx="9296400" cy="857250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1.1. 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Hình tượng nhân vật Bê-li-cốp </a:t>
            </a:r>
            <a:b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người trong bao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0"/>
            <a:ext cx="8229600" cy="1295399"/>
          </a:xfrm>
        </p:spPr>
        <p:txBody>
          <a:bodyPr/>
          <a:lstStyle/>
          <a:p>
            <a:pPr marL="0" lvl="0" indent="0">
              <a:buNone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 hình </a:t>
            </a:r>
          </a:p>
          <a:p>
            <a:pPr marL="0" lvl="0" indent="0">
              <a:buNone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 cách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1" y="1962150"/>
            <a:ext cx="8915400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K</a:t>
            </a:r>
            <a:r>
              <a:rPr lang="en-US" sz="3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 </a:t>
            </a: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dị, </a:t>
            </a:r>
            <a:r>
              <a:rPr lang="en-US" sz="3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khát vọng mãnh </a:t>
            </a: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 thu mình vào một cái vỏ, tạo một thứ bao để ngăn cách...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111" y="3029894"/>
            <a:ext cx="525780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Cô độc, </a:t>
            </a:r>
            <a:r>
              <a:rPr lang="en-US" sz="3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hèn nhát, ích kỉ</a:t>
            </a:r>
            <a:endParaRPr lang="en-US" sz="3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1" y="3653942"/>
            <a:ext cx="899160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Máy móc, giáo </a:t>
            </a:r>
            <a:r>
              <a:rPr lang="en-US" sz="3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điều, </a:t>
            </a: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rập </a:t>
            </a:r>
            <a:r>
              <a:rPr lang="en-US" sz="3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khuôn. </a:t>
            </a:r>
            <a:endParaRPr lang="en-US" sz="3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090" y="4313179"/>
            <a:ext cx="9353812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en-US" sz="3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ảo thủ, tôn sùng quá khứ, ghê sợ hiện tại</a:t>
            </a:r>
            <a:endParaRPr lang="en-US" sz="3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209550"/>
            <a:ext cx="8458201" cy="857250"/>
          </a:xfrm>
        </p:spPr>
        <p:txBody>
          <a:bodyPr>
            <a:noAutofit/>
          </a:bodyPr>
          <a:lstStyle/>
          <a:p>
            <a:pPr algn="l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1.1. 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Hình tượng nhân vật Bê-li-cốp </a:t>
            </a: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 trong bao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48" y="1047750"/>
            <a:ext cx="8229600" cy="1295399"/>
          </a:xfrm>
        </p:spPr>
        <p:txBody>
          <a:bodyPr/>
          <a:lstStyle/>
          <a:p>
            <a:pPr marL="0" lvl="0" indent="0">
              <a:buNone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 hình </a:t>
            </a:r>
          </a:p>
          <a:p>
            <a:pPr marL="0" lvl="0" indent="0">
              <a:buNone/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 cách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219075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Times New Roman"/>
                <a:ea typeface="Times New Roman"/>
                <a:sym typeface="Wingdings 3"/>
              </a:rPr>
              <a:t>*</a:t>
            </a:r>
            <a:r>
              <a:rPr lang="en-US" sz="3200" b="1" i="1" smtClean="0">
                <a:latin typeface="Times New Roman"/>
                <a:ea typeface="Times New Roman"/>
                <a:sym typeface="Wingdings 3"/>
              </a:rPr>
              <a:t> </a:t>
            </a:r>
            <a:r>
              <a:rPr lang="en-US" sz="3200" b="1" i="1" smtClean="0">
                <a:latin typeface="Times New Roman"/>
                <a:ea typeface="Times New Roman"/>
              </a:rPr>
              <a:t>Thái </a:t>
            </a:r>
            <a:r>
              <a:rPr lang="en-US" sz="3200" b="1" i="1">
                <a:latin typeface="Times New Roman"/>
                <a:ea typeface="Times New Roman"/>
              </a:rPr>
              <a:t>độ của nhà văn </a:t>
            </a:r>
            <a:r>
              <a:rPr lang="en-US" sz="3200" b="1" i="1" smtClean="0">
                <a:latin typeface="Times New Roman"/>
                <a:ea typeface="Times New Roman"/>
              </a:rPr>
              <a:t>: </a:t>
            </a:r>
            <a:r>
              <a:rPr lang="vi-VN" sz="3200" i="1" smtClean="0">
                <a:latin typeface="Times New Roman"/>
                <a:ea typeface="Times New Roman"/>
              </a:rPr>
              <a:t>phê </a:t>
            </a:r>
            <a:r>
              <a:rPr lang="vi-VN" sz="3200" i="1">
                <a:latin typeface="Times New Roman"/>
                <a:ea typeface="Times New Roman"/>
              </a:rPr>
              <a:t>phán lối </a:t>
            </a:r>
            <a:r>
              <a:rPr lang="vi-VN" sz="3200" i="1" smtClean="0">
                <a:latin typeface="Times New Roman"/>
                <a:ea typeface="Times New Roman"/>
              </a:rPr>
              <a:t>sống</a:t>
            </a:r>
            <a:r>
              <a:rPr lang="en-US" sz="3200" i="1" smtClean="0">
                <a:latin typeface="Times New Roman"/>
                <a:ea typeface="Times New Roman"/>
              </a:rPr>
              <a:t> </a:t>
            </a:r>
            <a:r>
              <a:rPr lang="vi-VN" sz="3200" i="1" smtClean="0">
                <a:latin typeface="Times New Roman"/>
                <a:ea typeface="Times New Roman"/>
              </a:rPr>
              <a:t>, </a:t>
            </a:r>
            <a:r>
              <a:rPr lang="vi-VN" sz="3200" i="1">
                <a:latin typeface="Times New Roman"/>
                <a:ea typeface="Times New Roman"/>
              </a:rPr>
              <a:t>tính cách của Bê-li-cốp ; cảnh tỉnh về lối sống “</a:t>
            </a:r>
            <a:r>
              <a:rPr lang="vi-VN" sz="3200" i="1" smtClean="0">
                <a:latin typeface="Times New Roman"/>
                <a:ea typeface="Times New Roman"/>
              </a:rPr>
              <a:t>tron</a:t>
            </a:r>
            <a:r>
              <a:rPr lang="en-US" sz="3200" i="1" smtClean="0">
                <a:latin typeface="Times New Roman"/>
                <a:ea typeface="Times New Roman"/>
              </a:rPr>
              <a:t>g</a:t>
            </a:r>
            <a:r>
              <a:rPr lang="vi-VN" sz="3200" i="1" smtClean="0">
                <a:latin typeface="Times New Roman"/>
                <a:ea typeface="Times New Roman"/>
              </a:rPr>
              <a:t>bao”trong </a:t>
            </a:r>
            <a:r>
              <a:rPr lang="vi-VN" sz="3200" i="1">
                <a:latin typeface="Times New Roman"/>
                <a:ea typeface="Times New Roman"/>
              </a:rPr>
              <a:t>một bộ </a:t>
            </a:r>
            <a:r>
              <a:rPr lang="vi-VN" sz="3200" i="1" smtClean="0">
                <a:latin typeface="Times New Roman"/>
                <a:ea typeface="Times New Roman"/>
              </a:rPr>
              <a:t> </a:t>
            </a:r>
            <a:r>
              <a:rPr lang="vi-VN" sz="3200" i="1">
                <a:latin typeface="Times New Roman"/>
                <a:ea typeface="Times New Roman"/>
              </a:rPr>
              <a:t>phận trí thức nước Nga và tác hại ghê </a:t>
            </a:r>
            <a:r>
              <a:rPr lang="vi-VN" sz="3200" i="1" smtClean="0">
                <a:latin typeface="Times New Roman"/>
                <a:ea typeface="Times New Roman"/>
              </a:rPr>
              <a:t>gớm </a:t>
            </a:r>
            <a:r>
              <a:rPr lang="vi-VN" sz="3200" i="1">
                <a:latin typeface="Times New Roman"/>
                <a:ea typeface="Times New Roman"/>
              </a:rPr>
              <a:t>của nó, lên án chế độ </a:t>
            </a:r>
            <a:r>
              <a:rPr lang="vi-VN" sz="3200" i="1" smtClean="0">
                <a:latin typeface="Times New Roman"/>
                <a:ea typeface="Times New Roman"/>
              </a:rPr>
              <a:t>chuyên </a:t>
            </a:r>
            <a:r>
              <a:rPr lang="vi-VN" sz="3200" i="1">
                <a:latin typeface="Times New Roman"/>
                <a:ea typeface="Times New Roman"/>
              </a:rPr>
              <a:t>chế Nga hoàng.</a:t>
            </a:r>
            <a:endParaRPr lang="en-US" sz="32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2" name="WordArt 6"/>
          <p:cNvSpPr>
            <a:spLocks noChangeArrowheads="1" noChangeShapeType="1" noTextEdit="1"/>
          </p:cNvSpPr>
          <p:nvPr/>
        </p:nvSpPr>
        <p:spPr bwMode="auto">
          <a:xfrm>
            <a:off x="990600" y="143873"/>
            <a:ext cx="2447925" cy="485775"/>
          </a:xfrm>
          <a:prstGeom prst="rect">
            <a:avLst/>
          </a:prstGeom>
          <a:solidFill>
            <a:srgbClr val="92D050"/>
          </a:solidFill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 cap="sq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VNI-Cooper"/>
              </a:rPr>
              <a:t>LUYEÄN TAÄP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747340"/>
            <a:ext cx="3810000" cy="3810000"/>
          </a:xfrm>
        </p:spPr>
        <p:txBody>
          <a:bodyPr/>
          <a:lstStyle/>
          <a:p>
            <a:pPr lvl="0" algn="just" fontAlgn="auto">
              <a:spcAft>
                <a:spcPts val="0"/>
              </a:spcAft>
              <a:buClrTx/>
              <a:buSzTx/>
              <a:buNone/>
            </a:pPr>
            <a:r>
              <a:rPr lang="en-US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3600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đoạn văn </a:t>
            </a:r>
            <a:r>
              <a:rPr lang="vi-VN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vi-VN" sz="3600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 “lối sống trong bao” </a:t>
            </a:r>
            <a:r>
              <a:rPr lang="en-US" sz="3600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xã hội hiện nay</a:t>
            </a:r>
            <a:r>
              <a:rPr lang="vi-VN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vi-VN" sz="3600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 rút ra bài học cho bản thân</a:t>
            </a:r>
            <a:r>
              <a:rPr lang="en-US" sz="3600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1899" y="137434"/>
            <a:ext cx="510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- Một số sống </a:t>
            </a:r>
            <a:r>
              <a:rPr lang="en-US" sz="2600">
                <a:solidFill>
                  <a:srgbClr val="0000CC"/>
                </a:solidFill>
                <a:latin typeface="Times New Roman"/>
                <a:ea typeface="Calibri"/>
              </a:rPr>
              <a:t>thu mình, hèn nhát, ích </a:t>
            </a:r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kỉ,lo </a:t>
            </a:r>
            <a:r>
              <a:rPr lang="en-US" sz="2600">
                <a:solidFill>
                  <a:srgbClr val="0000CC"/>
                </a:solidFill>
                <a:latin typeface="Times New Roman"/>
                <a:ea typeface="Calibri"/>
              </a:rPr>
              <a:t>vun vén cho bản thân </a:t>
            </a:r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mình.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599" y="1007786"/>
            <a:ext cx="5088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- </a:t>
            </a:r>
            <a:r>
              <a:rPr lang="en-US" sz="2600">
                <a:solidFill>
                  <a:srgbClr val="0000CC"/>
                </a:solidFill>
                <a:latin typeface="Times New Roman"/>
                <a:ea typeface="Calibri"/>
              </a:rPr>
              <a:t>Sống cô độc, không tham gia vào các hoạt động tập thể, không hi sinh vì lợi ích chung</a:t>
            </a:r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.</a:t>
            </a:r>
            <a:endParaRPr lang="en-US" sz="2600">
              <a:solidFill>
                <a:srgbClr val="0000CC"/>
              </a:solidFill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5197" y="2203621"/>
            <a:ext cx="51983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- </a:t>
            </a:r>
            <a:r>
              <a:rPr lang="en-US" sz="2600">
                <a:solidFill>
                  <a:srgbClr val="0000CC"/>
                </a:solidFill>
                <a:latin typeface="Times New Roman"/>
                <a:ea typeface="Calibri"/>
              </a:rPr>
              <a:t>Con người vô cảm, lạnh lùng, làm việc như một cái máy, không hề quan tâm đến suy nghĩ của những người xung quanh</a:t>
            </a:r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.</a:t>
            </a:r>
            <a:endParaRPr lang="en-US" sz="2600">
              <a:solidFill>
                <a:srgbClr val="0000CC"/>
              </a:solidFill>
              <a:latin typeface="Times New Roman"/>
              <a:ea typeface="Calibri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038600" y="228600"/>
            <a:ext cx="0" cy="440054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060520" y="3787498"/>
            <a:ext cx="510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- </a:t>
            </a:r>
            <a:r>
              <a:rPr lang="en-US" sz="2600">
                <a:solidFill>
                  <a:srgbClr val="0000CC"/>
                </a:solidFill>
                <a:latin typeface="Times New Roman"/>
                <a:ea typeface="Calibri"/>
              </a:rPr>
              <a:t>Có nhiều bạn trẻ sống lạc hậu, không hòa nhập với cộng đồng</a:t>
            </a:r>
            <a:r>
              <a:rPr lang="en-US" sz="2600" smtClean="0">
                <a:solidFill>
                  <a:srgbClr val="0000CC"/>
                </a:solidFill>
                <a:latin typeface="Times New Roman"/>
                <a:ea typeface="Calibri"/>
              </a:rPr>
              <a:t>…</a:t>
            </a:r>
            <a:endParaRPr lang="en-US" sz="26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86_1(1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14600"/>
            <a:ext cx="4762500" cy="2628900"/>
          </a:xfrm>
        </p:spPr>
      </p:pic>
      <p:pic>
        <p:nvPicPr>
          <p:cNvPr id="5" name="Picture 4" descr="2015_11_28_4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5800" cy="2057400"/>
          </a:xfrm>
          <a:prstGeom prst="rect">
            <a:avLst/>
          </a:prstGeom>
        </p:spPr>
      </p:pic>
      <p:pic>
        <p:nvPicPr>
          <p:cNvPr id="6" name="Picture 5" descr="5752_HOW_ADDICTED_ARE_YOU_TO_SOCIAL_MEDIA__-_DEALING_WITH_SOCIAL_MEDIA_ADDICTION_0.32229300_1433350348__thum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36095"/>
            <a:ext cx="4495800" cy="2107407"/>
          </a:xfrm>
          <a:prstGeom prst="rect">
            <a:avLst/>
          </a:prstGeom>
        </p:spPr>
      </p:pic>
      <p:pic>
        <p:nvPicPr>
          <p:cNvPr id="7" name="Picture 6" descr="gamehubvn-nhin-ve-can-benh-song-ao-cua-gioi-tre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"/>
            <a:ext cx="4648200" cy="2511119"/>
          </a:xfrm>
          <a:prstGeom prst="rect">
            <a:avLst/>
          </a:prstGeom>
        </p:spPr>
      </p:pic>
      <p:pic>
        <p:nvPicPr>
          <p:cNvPr id="8" name="Picture 7" descr="hqdefaul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543050"/>
            <a:ext cx="4572000" cy="211455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752600" y="1828800"/>
            <a:ext cx="5486400" cy="1371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twitter,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04950"/>
            <a:ext cx="8560676" cy="2438399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mtClean="0">
                <a:latin typeface="Times New Roman"/>
                <a:ea typeface="Times New Roman"/>
              </a:rPr>
              <a:t>Q</a:t>
            </a:r>
            <a:r>
              <a:rPr lang="vi-VN" smtClean="0">
                <a:latin typeface="Times New Roman"/>
                <a:ea typeface="Times New Roman"/>
              </a:rPr>
              <a:t>ua </a:t>
            </a:r>
            <a:r>
              <a:rPr lang="vi-VN">
                <a:latin typeface="Times New Roman"/>
                <a:ea typeface="Times New Roman"/>
              </a:rPr>
              <a:t>nhân vật Bê-li-cốp, em lựa chọn lối sống như thế nào cho bản thân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gười Trong Bao (tóm tắt tác phẩ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763000" cy="4495800"/>
          </a:xfrm>
        </p:spPr>
      </p:pic>
    </p:spTree>
    <p:extLst>
      <p:ext uri="{BB962C8B-B14F-4D97-AF65-F5344CB8AC3E}">
        <p14:creationId xmlns:p14="http://schemas.microsoft.com/office/powerpoint/2010/main" val="41181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0" y="-114300"/>
            <a:ext cx="9144000" cy="685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1" y="543058"/>
            <a:ext cx="8839200" cy="464767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9" y="685279"/>
            <a:ext cx="8859033" cy="447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0" y="-114300"/>
            <a:ext cx="9144000" cy="685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08450"/>
            <a:ext cx="6781800" cy="4355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5" y="645402"/>
            <a:ext cx="4002079" cy="4136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45403"/>
            <a:ext cx="4114800" cy="42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5351"/>
            <a:ext cx="9220200" cy="339447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				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-- A.P.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Sê-khốp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--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1181129"/>
            <a:ext cx="5943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TRONG BAO 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876550"/>
            <a:ext cx="9220200" cy="23622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A.P. Sê-khốp (1860-1904) sinh trưởng trong một gia đình buôn bán nhỏ của nước Nga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>
                <a:latin typeface="Times New Roman" pitchFamily="18" charset="0"/>
                <a:cs typeface="Times New Roman" pitchFamily="18" charset="0"/>
              </a:rPr>
            </a:b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Tốt nghiệp đại học y khoa, vừa làm bác sĩ vừa viết báo, viết 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33350"/>
            <a:ext cx="929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- TÌM HIỂU CHUNG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3350"/>
            <a:ext cx="4876800" cy="470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9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553" y="514350"/>
            <a:ext cx="87974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Sự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tác :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Hơn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kịch.</a:t>
            </a:r>
            <a:br>
              <a:rPr lang="en-US" sz="36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trưng 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dị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xa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553" y="3062378"/>
            <a:ext cx="8492647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364990" algn="l"/>
              </a:tabLst>
            </a:pPr>
            <a:r>
              <a:rPr lang="fr-FR" sz="3600" b="1" i="1">
                <a:latin typeface="Times New Roman"/>
                <a:ea typeface="Times New Roman"/>
                <a:sym typeface="Wingdings 3"/>
              </a:rPr>
              <a:t></a:t>
            </a:r>
            <a:r>
              <a:rPr lang="fr-FR" sz="3600" b="1" i="1" smtClean="0">
                <a:latin typeface="Times New Roman"/>
                <a:ea typeface="Times New Roman"/>
              </a:rPr>
              <a:t> </a:t>
            </a:r>
            <a:r>
              <a:rPr lang="fr-FR" sz="3600" b="1" i="1">
                <a:latin typeface="Times New Roman"/>
                <a:ea typeface="Times New Roman"/>
              </a:rPr>
              <a:t>Là nhà văn Nga kiệt xuất, đại diện cuối cùng của chủ nghĩa hiện thực Nga </a:t>
            </a:r>
            <a:r>
              <a:rPr lang="fr-FR" sz="3600" b="1" i="1" smtClean="0">
                <a:latin typeface="Times New Roman"/>
                <a:ea typeface="Times New Roman"/>
              </a:rPr>
              <a:t>cuối </a:t>
            </a:r>
            <a:r>
              <a:rPr lang="fr-FR" sz="3600" b="1" i="1">
                <a:latin typeface="Times New Roman"/>
                <a:ea typeface="Times New Roman"/>
              </a:rPr>
              <a:t>thế kỉ XIX.</a:t>
            </a:r>
            <a:endParaRPr lang="en-US" sz="3600" b="1" i="1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5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5750"/>
            <a:ext cx="3124200" cy="4552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1950"/>
            <a:ext cx="3124200" cy="44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1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4800600" cy="6858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a)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Hoàn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cảnh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26" y="1123951"/>
            <a:ext cx="8963417" cy="2743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1898,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thời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I-an-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Crưm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Xã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ngạt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thở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bầu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cuối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XIX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419" y="3218670"/>
            <a:ext cx="792480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4364990" algn="l"/>
              </a:tabLst>
            </a:pPr>
            <a:r>
              <a:rPr lang="fr-FR" sz="3200" b="1">
                <a:solidFill>
                  <a:srgbClr val="0000CC"/>
                </a:solidFill>
                <a:latin typeface="Times New Roman"/>
                <a:ea typeface="Times New Roman"/>
              </a:rPr>
              <a:t>b) Chủ đề</a:t>
            </a:r>
            <a:r>
              <a:rPr lang="fr-FR" sz="3200" i="1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r>
              <a:rPr lang="fr-FR" sz="3200">
                <a:solidFill>
                  <a:prstClr val="black"/>
                </a:solidFill>
                <a:latin typeface="Times New Roman"/>
                <a:ea typeface="Times New Roman"/>
              </a:rPr>
              <a:t>: cuộc sống tầm thường, trong vỏ ốc của giới trí thức Nga</a:t>
            </a:r>
            <a:r>
              <a:rPr lang="en-US" sz="3200">
                <a:solidFill>
                  <a:prstClr val="black"/>
                </a:solidFill>
                <a:latin typeface="Times New Roman"/>
                <a:ea typeface="Times New Roman"/>
              </a:rPr>
              <a:t> cuối thế kỉ XIX</a:t>
            </a:r>
            <a:r>
              <a:rPr lang="fr-FR" sz="320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322" y="4257158"/>
            <a:ext cx="746760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4364990" algn="l"/>
              </a:tabLst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Tóm tắt văn bản 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8610600" y="4781550"/>
            <a:ext cx="152400" cy="112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026TGp">
  <a:themeElements>
    <a:clrScheme name="F026TGp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F026TG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026TGp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026TGp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026TGp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026TGp">
  <a:themeElements>
    <a:clrScheme name="F026TGp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F026TG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026TGp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026TGp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026TGp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NI-Times"/>
        <a:ea typeface=""/>
        <a:cs typeface=""/>
      </a:majorFont>
      <a:minorFont>
        <a:latin typeface="VNI-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</TotalTime>
  <Words>598</Words>
  <Application>Microsoft Office PowerPoint</Application>
  <PresentationFormat>On-screen Show (16:9)</PresentationFormat>
  <Paragraphs>60</Paragraphs>
  <Slides>18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Office Theme</vt:lpstr>
      <vt:lpstr>F026TGp</vt:lpstr>
      <vt:lpstr>1_F026TGp</vt:lpstr>
      <vt:lpstr>1_Default Design</vt:lpstr>
      <vt:lpstr>3_Office Theme</vt:lpstr>
      <vt:lpstr>1_Edge</vt:lpstr>
      <vt:lpstr>Image</vt:lpstr>
      <vt:lpstr>PowerPoint Presentation</vt:lpstr>
      <vt:lpstr>PowerPoint Presentation</vt:lpstr>
      <vt:lpstr>PowerPoint Presentation</vt:lpstr>
      <vt:lpstr>PowerPoint Presentation</vt:lpstr>
      <vt:lpstr>- A.P. Sê-khốp (1860-1904) sinh trưởng trong một gia đình buôn bán nhỏ của nước Nga - Tốt nghiệp đại học y khoa, vừa làm bác sĩ vừa viết báo, viết văn   </vt:lpstr>
      <vt:lpstr>PowerPoint Presentation</vt:lpstr>
      <vt:lpstr>PowerPoint Presentation</vt:lpstr>
      <vt:lpstr>PowerPoint Presentation</vt:lpstr>
      <vt:lpstr>2. Tác phẩm   a) Hoàn cảnh sáng tác </vt:lpstr>
      <vt:lpstr>II - ĐỌC - HIỂU VĂN BẢN 1. Nội dung  1.1.Hình tượng nhân vật Bê-li-cốp - người trong bao </vt:lpstr>
      <vt:lpstr>Thảo luận nhóm (5 phút)</vt:lpstr>
      <vt:lpstr>1.1.  Hình tượng nhân vật Bê-li-cốp  - người trong bao</vt:lpstr>
      <vt:lpstr>1.1.  Hình tượng nhân vật Bê-li-cốp  - người trong bao</vt:lpstr>
      <vt:lpstr>1.1. Hình tượng nhân vật Bê-li-cốp - người trong bao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98 +99</dc:title>
  <dc:creator>qwer</dc:creator>
  <cp:lastModifiedBy>Nguyen </cp:lastModifiedBy>
  <cp:revision>178</cp:revision>
  <dcterms:created xsi:type="dcterms:W3CDTF">2017-02-23T04:18:18Z</dcterms:created>
  <dcterms:modified xsi:type="dcterms:W3CDTF">2018-03-28T02:15:21Z</dcterms:modified>
</cp:coreProperties>
</file>