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79" r:id="rId3"/>
    <p:sldId id="256" r:id="rId4"/>
    <p:sldId id="257" r:id="rId5"/>
    <p:sldId id="258" r:id="rId6"/>
    <p:sldId id="262" r:id="rId7"/>
    <p:sldId id="259" r:id="rId8"/>
    <p:sldId id="260" r:id="rId9"/>
    <p:sldId id="263" r:id="rId10"/>
    <p:sldId id="266" r:id="rId11"/>
    <p:sldId id="264" r:id="rId12"/>
    <p:sldId id="267" r:id="rId13"/>
    <p:sldId id="268" r:id="rId14"/>
    <p:sldId id="269" r:id="rId15"/>
    <p:sldId id="270" r:id="rId16"/>
    <p:sldId id="277" r:id="rId17"/>
    <p:sldId id="272" r:id="rId18"/>
    <p:sldId id="273" r:id="rId19"/>
    <p:sldId id="275" r:id="rId20"/>
    <p:sldId id="276" r:id="rId21"/>
    <p:sldId id="278" r:id="rId22"/>
    <p:sldId id="285" r:id="rId23"/>
    <p:sldId id="265" r:id="rId24"/>
    <p:sldId id="283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20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7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45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3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4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5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2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40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66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0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9EB5A-2272-4789-9964-8A286C74BFD6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500186" y="-1"/>
            <a:ext cx="9730191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</a:bodyPr>
          <a:lstStyle/>
          <a:p>
            <a:pPr algn="ctr"/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156397" y="4785701"/>
            <a:ext cx="59436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Nguyễn Văn Lập</a:t>
            </a:r>
            <a:endParaRPr lang="vi-VN" sz="32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en-US" sz="5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30" y="1772544"/>
            <a:ext cx="5700878" cy="3967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2458" y="5924843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Bước 2: Vẽ nhân vật mới cho tranh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33" y="203201"/>
            <a:ext cx="5588423" cy="3952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5530" y="4350864"/>
            <a:ext cx="4893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Bước 1: Vẽ phác hình dựa theo cảnh vật trong mẫu</a:t>
            </a:r>
          </a:p>
        </p:txBody>
      </p:sp>
    </p:spTree>
    <p:extLst>
      <p:ext uri="{BB962C8B-B14F-4D97-AF65-F5344CB8AC3E}">
        <p14:creationId xmlns:p14="http://schemas.microsoft.com/office/powerpoint/2010/main" val="6556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11452412" y="6441141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72" y="1704166"/>
            <a:ext cx="5704113" cy="4069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915" y="5903893"/>
            <a:ext cx="4978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Bước 4: Vẽ màu chi tiết. Hoàn thiện tranh tranh.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181201"/>
            <a:ext cx="6060168" cy="4449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4842" y="4873379"/>
            <a:ext cx="4893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Bước 3: Vẽ màu khái quát theo đậm nhạt của tranh mẫu</a:t>
            </a:r>
          </a:p>
        </p:txBody>
      </p:sp>
    </p:spTree>
    <p:extLst>
      <p:ext uri="{BB962C8B-B14F-4D97-AF65-F5344CB8AC3E}">
        <p14:creationId xmlns:p14="http://schemas.microsoft.com/office/powerpoint/2010/main" val="37810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04/41/8d/04418d57d21a257a297d8f4358888f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59" y="1218245"/>
            <a:ext cx="4988117" cy="498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9055" y="6227058"/>
            <a:ext cx="368742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>
                <a:solidFill>
                  <a:srgbClr val="FF0000"/>
                </a:solidFill>
              </a:rPr>
              <a:t>Tahitian Mountains</a:t>
            </a:r>
          </a:p>
        </p:txBody>
      </p:sp>
      <p:pic>
        <p:nvPicPr>
          <p:cNvPr id="1028" name="Picture 4" descr="A seashore, 1887 - Paul Gauguin - WikiArt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97" y="1338558"/>
            <a:ext cx="6197649" cy="447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46689" y="5933746"/>
            <a:ext cx="221297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>
                <a:solidFill>
                  <a:srgbClr val="002060"/>
                </a:solidFill>
              </a:rPr>
              <a:t>A Seashore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937" y="206055"/>
            <a:ext cx="985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</a:rPr>
              <a:t>3. Cách vẽ tranh theo tác phẩm của họa sĩ</a:t>
            </a:r>
          </a:p>
        </p:txBody>
      </p:sp>
    </p:spTree>
    <p:extLst>
      <p:ext uri="{BB962C8B-B14F-4D97-AF65-F5344CB8AC3E}">
        <p14:creationId xmlns:p14="http://schemas.microsoft.com/office/powerpoint/2010/main" val="30986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dscape at Arles, 1888 - Paul Gaugu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1" y="266699"/>
            <a:ext cx="71437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58138" y="1065911"/>
            <a:ext cx="367773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>
                <a:solidFill>
                  <a:srgbClr val="002060"/>
                </a:solidFill>
              </a:rPr>
              <a:t>Landscape at  Arles</a:t>
            </a:r>
          </a:p>
        </p:txBody>
      </p:sp>
    </p:spTree>
    <p:extLst>
      <p:ext uri="{BB962C8B-B14F-4D97-AF65-F5344CB8AC3E}">
        <p14:creationId xmlns:p14="http://schemas.microsoft.com/office/powerpoint/2010/main" val="330736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510"/>
            <a:ext cx="7335699" cy="5198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37" y="206055"/>
            <a:ext cx="526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</a:rPr>
              <a:t>Tranh vẽ của học sinh</a:t>
            </a:r>
          </a:p>
        </p:txBody>
      </p:sp>
      <p:sp>
        <p:nvSpPr>
          <p:cNvPr id="4" name="Rectangle 3"/>
          <p:cNvSpPr/>
          <p:nvPr/>
        </p:nvSpPr>
        <p:spPr>
          <a:xfrm>
            <a:off x="7059706" y="1307958"/>
            <a:ext cx="531158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>
                <a:solidFill>
                  <a:srgbClr val="002060"/>
                </a:solidFill>
              </a:rPr>
              <a:t>Bảo Lâm -  Mô phỏng tranh </a:t>
            </a:r>
          </a:p>
          <a:p>
            <a:r>
              <a:rPr lang="en-US" sz="3500" i="1">
                <a:solidFill>
                  <a:srgbClr val="002060"/>
                </a:solidFill>
              </a:rPr>
              <a:t>  </a:t>
            </a:r>
            <a:r>
              <a:rPr lang="en-US" sz="3500" i="1">
                <a:solidFill>
                  <a:srgbClr val="FF0000"/>
                </a:solidFill>
              </a:rPr>
              <a:t>Bên Bờ Biển ( Màu nước 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867" y="898431"/>
            <a:ext cx="4559674" cy="57926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00047" y="3351910"/>
            <a:ext cx="531158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Thanh Bình-  Mô phỏng tranh </a:t>
            </a:r>
          </a:p>
          <a:p>
            <a:r>
              <a:rPr lang="en-US" sz="3500" i="1">
                <a:solidFill>
                  <a:srgbClr val="002060"/>
                </a:solidFill>
              </a:rPr>
              <a:t>  </a:t>
            </a:r>
            <a:endParaRPr lang="en-US" sz="3500" i="1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1" y="1171295"/>
            <a:ext cx="6405305" cy="47991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13494" y="4333545"/>
            <a:ext cx="531158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Nhã Kỳ - Mô phỏng tranh </a:t>
            </a:r>
          </a:p>
          <a:p>
            <a:r>
              <a:rPr lang="en-US" sz="3500" i="1">
                <a:solidFill>
                  <a:srgbClr val="002060"/>
                </a:solidFill>
              </a:rPr>
              <a:t>  </a:t>
            </a:r>
            <a:endParaRPr lang="en-US" sz="3500" i="1">
              <a:solidFill>
                <a:srgbClr val="FF0000"/>
              </a:solidFill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8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937" y="206055"/>
            <a:ext cx="7351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</a:rPr>
              <a:t>4. Trưng bày sản phẩm và chia sẻ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66165" y="968066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- Nêu cảm nhận và phân tích: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29236" y="1492501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Bài vẽ em ấn tượng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9236" y="2016937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Cảnh vật, không gian và con người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15789" y="2541372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Cách diễn tả mảng hình, đậm nhạt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02342" y="3052361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Hòa sắc trong bài vẽ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88895" y="3590243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Ý tưởng điều chỉnh để bài vẽ gần hơn với phong cách hõa sĩ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27530" y="4168466"/>
            <a:ext cx="9067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</a:rPr>
              <a:t>- Em rút ra được bài học gì, khi thể hiện tranh theo phong các họa sĩ Paul Gauguin ?</a:t>
            </a: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18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5" grpId="0" build="allAtOnce"/>
      <p:bldP spid="6" grpId="0" build="allAtOnce"/>
      <p:bldP spid="7" grpId="0" build="allAtOnce"/>
      <p:bldP spid="8" grpId="0" build="allAtOnce"/>
      <p:bldP spid="9" grpId="0" build="allAtOnce"/>
      <p:bldP spid="11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6997" y="809033"/>
            <a:ext cx="9220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Một số đặc điểm của trường phái hội hoạ Ấn tượng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50129" y="2511190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Các hoạ sĩ rất chú trọng vào ánh sáng, đặc biệt là ánh sáng mặt trời chiếu vào con người và cảnh vật.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93059" y="1532843"/>
            <a:ext cx="9067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- Ra đời từ thập niên 60 của thế kỉ XIX, ở nước Pháp do một nhóm hoạ sĩ trẻ ở Pa-ri khởi xướng.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6227" y="3534723"/>
            <a:ext cx="85198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Chủ đề là những sinh hoạt của con người và phong cảnh thiên nhiên với bảng màu trong sáng.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00" y="5042211"/>
            <a:ext cx="1191164" cy="11911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71375" y="6206475"/>
            <a:ext cx="4997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https://designs.vn/trao-luu-hoi-hoa-an-tuong-la-gi/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542" y="103024"/>
            <a:ext cx="11243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</a:rPr>
              <a:t>5. Tìm hiểu tác phẩm HH của trường phái Ấn Tượng</a:t>
            </a:r>
          </a:p>
        </p:txBody>
      </p:sp>
    </p:spTree>
    <p:extLst>
      <p:ext uri="{BB962C8B-B14F-4D97-AF65-F5344CB8AC3E}">
        <p14:creationId xmlns:p14="http://schemas.microsoft.com/office/powerpoint/2010/main" val="3647620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32" y="238540"/>
            <a:ext cx="3929359" cy="5018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9160" y="5479235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Hai vũ công trên sân khấu </a:t>
            </a:r>
            <a:r>
              <a:rPr lang="en-US" i="1">
                <a:solidFill>
                  <a:srgbClr val="111111"/>
                </a:solidFill>
                <a:latin typeface="Exo 2"/>
              </a:rPr>
              <a:t>– Egar Degas</a:t>
            </a:r>
            <a:endParaRPr lang="en-US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963421" y="681446"/>
            <a:ext cx="3427412" cy="5362576"/>
            <a:chOff x="3463" y="576"/>
            <a:chExt cx="2159" cy="3378"/>
          </a:xfrm>
        </p:grpSpPr>
        <p:pic>
          <p:nvPicPr>
            <p:cNvPr id="5" name="Picture 4" descr="A_EAR2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" y="576"/>
              <a:ext cx="1979" cy="3058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3463" y="3721"/>
              <a:ext cx="215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rgbClr val="FF0000"/>
                  </a:solidFill>
                </a:rPr>
                <a:t>Ngôi sao - </a:t>
              </a:r>
              <a:r>
                <a:rPr lang="en-US" i="1">
                  <a:solidFill>
                    <a:srgbClr val="111111"/>
                  </a:solidFill>
                  <a:latin typeface="Exo 2"/>
                </a:rPr>
                <a:t>Egar Degas</a:t>
              </a:r>
              <a:r>
                <a:rPr lang="en-US" altLang="en-US">
                  <a:solidFill>
                    <a:srgbClr val="FF0000"/>
                  </a:solidFill>
                </a:rPr>
                <a:t> </a:t>
              </a:r>
              <a:endParaRPr lang="en-US" altLang="en-US" i="1"/>
            </a:p>
          </p:txBody>
        </p:sp>
      </p:grpSp>
    </p:spTree>
    <p:extLst>
      <p:ext uri="{BB962C8B-B14F-4D97-AF65-F5344CB8AC3E}">
        <p14:creationId xmlns:p14="http://schemas.microsoft.com/office/powerpoint/2010/main" val="3288729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8" y="145742"/>
            <a:ext cx="5463732" cy="36424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293" y="3949729"/>
            <a:ext cx="4008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Mùa thu ở Argenteuil </a:t>
            </a:r>
            <a:r>
              <a:rPr lang="en-US" i="1">
                <a:solidFill>
                  <a:srgbClr val="111111"/>
                </a:solidFill>
                <a:latin typeface="Exo 2"/>
              </a:rPr>
              <a:t>– Claude Monet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246" y="1281119"/>
            <a:ext cx="5696702" cy="4509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70087" y="6004440"/>
            <a:ext cx="5857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Chiếc thuyền trong trận lũ tại cảng Marly </a:t>
            </a:r>
            <a:r>
              <a:rPr lang="en-US" i="1">
                <a:solidFill>
                  <a:srgbClr val="111111"/>
                </a:solidFill>
                <a:latin typeface="Exo 2"/>
              </a:rPr>
              <a:t>– Alfred Sisley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5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ogh_pic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2" y="168499"/>
            <a:ext cx="4984524" cy="37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746528" y="4248465"/>
            <a:ext cx="259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</a:rPr>
              <a:t>Hoa diên vĩ </a:t>
            </a:r>
            <a:r>
              <a:rPr lang="en-US" altLang="en-US" sz="1600">
                <a:latin typeface="Arial" panose="020B0604020202020204" pitchFamily="34" charset="0"/>
              </a:rPr>
              <a:t>-</a:t>
            </a: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Van Gốc</a:t>
            </a:r>
          </a:p>
        </p:txBody>
      </p:sp>
      <p:pic>
        <p:nvPicPr>
          <p:cNvPr id="4" name="Picture 6" descr="tuile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41" y="1384663"/>
            <a:ext cx="5952308" cy="417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280366" y="5752011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</a:rPr>
              <a:t>Buổi hòa nhạc ở Tu-le-ri-e </a:t>
            </a:r>
            <a:r>
              <a:rPr lang="en-US" altLang="en-US" sz="1600">
                <a:latin typeface="Arial" panose="020B0604020202020204" pitchFamily="34" charset="0"/>
              </a:rPr>
              <a:t>– Ma-nê</a:t>
            </a:r>
          </a:p>
        </p:txBody>
      </p:sp>
    </p:spTree>
    <p:extLst>
      <p:ext uri="{BB962C8B-B14F-4D97-AF65-F5344CB8AC3E}">
        <p14:creationId xmlns:p14="http://schemas.microsoft.com/office/powerpoint/2010/main" val="1808692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8541" y="839898"/>
            <a:ext cx="10377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VNI-Silver" pitchFamily="2" charset="0"/>
              </a:rPr>
              <a:t>NGHEÄ THUAÄT HIEÄN DAÏI THEÁ GIÔÙI</a:t>
            </a:r>
          </a:p>
        </p:txBody>
      </p:sp>
      <p:sp>
        <p:nvSpPr>
          <p:cNvPr id="7" name="Vertical Scroll 6"/>
          <p:cNvSpPr/>
          <p:nvPr/>
        </p:nvSpPr>
        <p:spPr>
          <a:xfrm>
            <a:off x="589437" y="2040670"/>
            <a:ext cx="10512151" cy="447604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93" y="2752796"/>
            <a:ext cx="977153" cy="97715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47985" y="2588654"/>
            <a:ext cx="7353592" cy="1326525"/>
          </a:xfrm>
        </p:spPr>
        <p:txBody>
          <a:bodyPr>
            <a:noAutofit/>
          </a:bodyPr>
          <a:lstStyle/>
          <a:p>
            <a:pPr algn="l"/>
            <a:r>
              <a:rPr lang="en-US" sz="4000" b="1">
                <a:solidFill>
                  <a:srgbClr val="002060"/>
                </a:solidFill>
              </a:rPr>
              <a:t>Bài 1: Thiên nhiên trong tranh của họa sĩ Paul Gauguin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98" y="4027805"/>
            <a:ext cx="977153" cy="97715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022226" y="3863663"/>
            <a:ext cx="8602844" cy="13265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C00000"/>
                </a:solidFill>
              </a:rPr>
              <a:t>Bài 2: Nghệ thuật tranh cắt dán ( Collage Art 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77" y="5148267"/>
            <a:ext cx="977153" cy="97715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983590" y="5318975"/>
            <a:ext cx="7353592" cy="6697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7030A0"/>
                </a:solidFill>
              </a:rPr>
              <a:t>Bài 3: Tranh chân dung biểu cảm</a:t>
            </a:r>
          </a:p>
        </p:txBody>
      </p:sp>
    </p:spTree>
    <p:extLst>
      <p:ext uri="{BB962C8B-B14F-4D97-AF65-F5344CB8AC3E}">
        <p14:creationId xmlns:p14="http://schemas.microsoft.com/office/powerpoint/2010/main" val="11734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2" grpId="0"/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42813" y="429768"/>
            <a:ext cx="4343400" cy="5277916"/>
            <a:chOff x="2948" y="629"/>
            <a:chExt cx="2256" cy="3114"/>
          </a:xfrm>
        </p:grpSpPr>
        <p:pic>
          <p:nvPicPr>
            <p:cNvPr id="3" name="Picture 5" descr="A_EAR2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" y="629"/>
              <a:ext cx="1892" cy="2708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2948" y="3471"/>
              <a:ext cx="225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solidFill>
                    <a:srgbClr val="FF0000"/>
                  </a:solidFill>
                </a:rPr>
                <a:t>Nhà thờ lớn  Ru-văng </a:t>
              </a:r>
              <a:r>
                <a:rPr lang="en-US" altLang="en-US" sz="2400"/>
                <a:t>- </a:t>
              </a:r>
              <a:r>
                <a:rPr lang="en-US" altLang="en-US" sz="2400" i="1"/>
                <a:t>Mone </a:t>
              </a:r>
            </a:p>
          </p:txBody>
        </p:sp>
      </p:grpSp>
      <p:pic>
        <p:nvPicPr>
          <p:cNvPr id="8" name="Picture 8" descr="An tuong Mat troi m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097" y="833718"/>
            <a:ext cx="6311974" cy="484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69448" y="5836024"/>
            <a:ext cx="4020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</a:rPr>
              <a:t>Ấn tượng mặt trời mọc </a:t>
            </a:r>
            <a:r>
              <a:rPr lang="en-US" altLang="en-US" sz="2400"/>
              <a:t>- </a:t>
            </a:r>
            <a:r>
              <a:rPr lang="en-US" altLang="en-US" sz="2400" i="1"/>
              <a:t>Mone 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51861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n tuong Mat troi m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9248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69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98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4706" y="874059"/>
            <a:ext cx="2581835" cy="192292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75012" y="1008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870" y="995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4249271" y="887506"/>
            <a:ext cx="2581835" cy="192292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9577" y="1021976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5096435" y="1008529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13494" y="900953"/>
            <a:ext cx="2581835" cy="1922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43800" y="103542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7960658" y="102197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41495" y="3146612"/>
            <a:ext cx="2581835" cy="192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71801" y="3281082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88659" y="3267635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05718" y="3160059"/>
            <a:ext cx="2581835" cy="192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36024" y="3294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hlinkClick r:id="rId4" action="ppaction://hlinksldjump"/>
          </p:cNvPr>
          <p:cNvSpPr txBox="1"/>
          <p:nvPr/>
        </p:nvSpPr>
        <p:spPr>
          <a:xfrm>
            <a:off x="6252882" y="3281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7030A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78029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4706" y="874059"/>
            <a:ext cx="2581835" cy="192292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75012" y="1008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870" y="995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4249271" y="887506"/>
            <a:ext cx="2581835" cy="192292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9577" y="1021976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5096435" y="1008529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13494" y="900953"/>
            <a:ext cx="2581835" cy="1922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43800" y="103542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7960658" y="102197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41495" y="3146612"/>
            <a:ext cx="2581835" cy="192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71801" y="3281082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88659" y="3267635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05718" y="3160059"/>
            <a:ext cx="2581835" cy="192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36024" y="3294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hlinkClick r:id="rId4" action="ppaction://hlinksldjump"/>
          </p:cNvPr>
          <p:cNvSpPr txBox="1"/>
          <p:nvPr/>
        </p:nvSpPr>
        <p:spPr>
          <a:xfrm>
            <a:off x="6252882" y="3281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7030A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23022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4706" y="874059"/>
            <a:ext cx="2581835" cy="192292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75012" y="1008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870" y="995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4249271" y="887506"/>
            <a:ext cx="2581835" cy="192292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9577" y="1021976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5096435" y="1008529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13494" y="900953"/>
            <a:ext cx="2581835" cy="1922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43800" y="103542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7960658" y="102197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41495" y="3146612"/>
            <a:ext cx="2581835" cy="192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71801" y="3281082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>
            <a:off x="3388659" y="3267635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05718" y="3160059"/>
            <a:ext cx="2581835" cy="192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36024" y="3294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hlinkClick r:id="rId5" action="ppaction://hlinksldjump"/>
          </p:cNvPr>
          <p:cNvSpPr txBox="1"/>
          <p:nvPr/>
        </p:nvSpPr>
        <p:spPr>
          <a:xfrm>
            <a:off x="6252882" y="3281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7030A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85193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 animBg="1"/>
      <p:bldP spid="17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4706" y="874059"/>
            <a:ext cx="2581835" cy="192292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75012" y="1008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870" y="995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4249271" y="887506"/>
            <a:ext cx="2581835" cy="192292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9577" y="1021976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5096435" y="1008529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13494" y="900953"/>
            <a:ext cx="2581835" cy="1922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43800" y="103542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7960658" y="102197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41495" y="3146612"/>
            <a:ext cx="2581835" cy="192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71801" y="3281082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>
            <a:off x="3388659" y="3267635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05718" y="3160059"/>
            <a:ext cx="2581835" cy="192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36024" y="3294529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hlinkClick r:id="rId5" action="ppaction://hlinksldjump"/>
          </p:cNvPr>
          <p:cNvSpPr txBox="1"/>
          <p:nvPr/>
        </p:nvSpPr>
        <p:spPr>
          <a:xfrm>
            <a:off x="6252882" y="3281082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7030A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093406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88434" y="2402823"/>
            <a:ext cx="3005069" cy="2387600"/>
          </a:xfrm>
        </p:spPr>
        <p:txBody>
          <a:bodyPr>
            <a:normAutofit fontScale="90000"/>
          </a:bodyPr>
          <a:lstStyle/>
          <a:p>
            <a:r>
              <a:rPr lang="en-US" sz="4400">
                <a:solidFill>
                  <a:srgbClr val="FF0000"/>
                </a:solidFill>
              </a:rPr>
              <a:t>Guiguin</a:t>
            </a:r>
            <a:br>
              <a:rPr lang="en-US" sz="4400">
                <a:solidFill>
                  <a:srgbClr val="FF0000"/>
                </a:solidFill>
              </a:rPr>
            </a:br>
            <a:r>
              <a:rPr lang="en-US" sz="4400">
                <a:solidFill>
                  <a:srgbClr val="FF0000"/>
                </a:solidFill>
              </a:rPr>
              <a:t>sinh ngày 7/06/1848</a:t>
            </a:r>
            <a:br>
              <a:rPr lang="en-US" sz="4400">
                <a:solidFill>
                  <a:srgbClr val="FF0000"/>
                </a:solidFill>
              </a:rPr>
            </a:br>
            <a:r>
              <a:rPr lang="en-US" sz="4400">
                <a:solidFill>
                  <a:srgbClr val="FF0000"/>
                </a:solidFill>
              </a:rPr>
              <a:t>tại Paris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71" y="5676351"/>
            <a:ext cx="9812884" cy="1290502"/>
          </a:xfrm>
        </p:spPr>
        <p:txBody>
          <a:bodyPr>
            <a:normAutofit/>
          </a:bodyPr>
          <a:lstStyle/>
          <a:p>
            <a:r>
              <a:rPr lang="vi-VN" b="1">
                <a:solidFill>
                  <a:srgbClr val="002060"/>
                </a:solidFill>
                <a:latin typeface="Calibri Light" panose="020F0302020204030204" pitchFamily="34" charset="0"/>
              </a:rPr>
              <a:t>Khi lên 6 tuổi Paul Gauguin bắt đầu nhận được sự nuôi dạy đặc quyền tại Peru nhờ người chú làm tổng thống Peru của</a:t>
            </a:r>
            <a:r>
              <a:rPr lang="en-US" b="1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en-US" b="1">
                <a:solidFill>
                  <a:srgbClr val="002060"/>
                </a:solidFill>
                <a:latin typeface="+mj-lt"/>
              </a:rPr>
              <a:t>mình</a:t>
            </a:r>
            <a:r>
              <a:rPr lang="vi-VN" b="1">
                <a:solidFill>
                  <a:srgbClr val="002060"/>
                </a:solidFill>
                <a:latin typeface="+mj-lt"/>
              </a:rPr>
              <a:t>.</a:t>
            </a:r>
            <a:r>
              <a:rPr lang="en-US" b="1">
                <a:solidFill>
                  <a:srgbClr val="002060"/>
                </a:solidFill>
                <a:latin typeface="+mj-lt"/>
              </a:rPr>
              <a:t>Nơi hình thành phong cách vẽ tranh của ông sau này.</a:t>
            </a:r>
            <a:r>
              <a:rPr lang="vi-VN" b="1">
                <a:solidFill>
                  <a:srgbClr val="002060"/>
                </a:solidFill>
                <a:latin typeface="+mj-lt"/>
              </a:rPr>
              <a:t> </a:t>
            </a:r>
            <a:endParaRPr lang="en-US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2" y="1471671"/>
            <a:ext cx="3172463" cy="4029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284" y="2002322"/>
            <a:ext cx="4221675" cy="35160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93331" y="6505807"/>
            <a:ext cx="32207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F0000"/>
                </a:solidFill>
              </a:rPr>
              <a:t>https://thegioitranhsondau.com/hoa-si-paul-gauguin.html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919" y="6090919"/>
            <a:ext cx="767081" cy="767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1153" y="0"/>
            <a:ext cx="977153" cy="97715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67527" y="943428"/>
            <a:ext cx="11624473" cy="5914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chemeClr val="bg1"/>
                </a:solidFill>
              </a:rPr>
              <a:t>Bài 1: Thiên Nhiên Trong Tranh Của Họa Sĩ Paul Gauguin</a:t>
            </a:r>
          </a:p>
        </p:txBody>
      </p:sp>
    </p:spTree>
    <p:extLst>
      <p:ext uri="{BB962C8B-B14F-4D97-AF65-F5344CB8AC3E}">
        <p14:creationId xmlns:p14="http://schemas.microsoft.com/office/powerpoint/2010/main" val="1948930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C 4.16667E-6 0.03495 0.02591 0.06203 0.05729 0.06203 C 0.08958 0.06203 0.11536 0.03495 0.11536 3.7037E-6 C 0.11536 -0.03496 0.14114 -0.06204 0.1733 -0.06204 C 0.20468 -0.06204 0.23059 -0.03496 0.23059 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21" y="261257"/>
            <a:ext cx="4667115" cy="5673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1599" y="395361"/>
            <a:ext cx="6529425" cy="2006767"/>
          </a:xfrm>
        </p:spPr>
        <p:txBody>
          <a:bodyPr>
            <a:no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Năm 1854 Gauguin trở về Pháp và bắt đầu theo học ở Học viện Loriol tại Paris từ năm 14 tuổi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65485" y="2678417"/>
            <a:ext cx="6981371" cy="3170839"/>
          </a:xfrm>
        </p:spPr>
        <p:txBody>
          <a:bodyPr>
            <a:no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Tháng 5/1886 Paul Gauguin bắt đầu triển lãm tranh của mình lần đầu tiên với 19 bức tranh sơn dầu và một bức tranh gỗ</a:t>
            </a:r>
            <a:endParaRPr lang="en-US" sz="4000" b="1">
              <a:solidFill>
                <a:srgbClr val="002060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44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21" y="103031"/>
            <a:ext cx="2382592" cy="3156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413" y="366017"/>
            <a:ext cx="4065431" cy="3232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276" y="1750662"/>
            <a:ext cx="4501166" cy="33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7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7621" y="1396573"/>
            <a:ext cx="2581835" cy="1922929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87927" y="153104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04785" y="151759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2186" y="1410020"/>
            <a:ext cx="2581835" cy="1922929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92492" y="1544490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5009350" y="1531043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26409" y="1423467"/>
            <a:ext cx="2581835" cy="19229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456715" y="1557937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873573" y="1544490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54410" y="3669126"/>
            <a:ext cx="2581835" cy="192292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84716" y="3803596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01574" y="3790149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18633" y="3682573"/>
            <a:ext cx="2581835" cy="192292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748939" y="3817043"/>
            <a:ext cx="1694330" cy="169433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165797" y="3803596"/>
            <a:ext cx="6589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8730" y="141722"/>
            <a:ext cx="40513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C00000"/>
                </a:solidFill>
              </a:rPr>
              <a:t>Cấu trúc bài học</a:t>
            </a:r>
          </a:p>
        </p:txBody>
      </p:sp>
    </p:spTree>
    <p:extLst>
      <p:ext uri="{BB962C8B-B14F-4D97-AF65-F5344CB8AC3E}">
        <p14:creationId xmlns:p14="http://schemas.microsoft.com/office/powerpoint/2010/main" val="165967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h Họa Paul Gauguin (1848 - 1903) | Vietnam arts | Vietnam antique |  Vietnam gall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6" y="1689983"/>
            <a:ext cx="4762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259" y="1082469"/>
            <a:ext cx="3677059" cy="48702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9092" y="5628060"/>
            <a:ext cx="4700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Sacred Pring – 1894 ( sơn dầu )                  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Kt: 74 x 100 cm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5187" y="6181853"/>
            <a:ext cx="489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Road in Tahiti – 1981 ( sơn dầu 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937" y="206055"/>
            <a:ext cx="985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C000"/>
                </a:solidFill>
              </a:rPr>
              <a:t>1. Quan sát – nhận thức về tranh của họa sĩ</a:t>
            </a:r>
          </a:p>
        </p:txBody>
      </p:sp>
    </p:spTree>
    <p:extLst>
      <p:ext uri="{BB962C8B-B14F-4D97-AF65-F5344CB8AC3E}">
        <p14:creationId xmlns:p14="http://schemas.microsoft.com/office/powerpoint/2010/main" val="4138255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17" y="942929"/>
            <a:ext cx="10554366" cy="460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2" y="1488033"/>
            <a:ext cx="10554369" cy="434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56" y="1993947"/>
            <a:ext cx="10620172" cy="407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59" y="2459449"/>
            <a:ext cx="10620170" cy="421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79" y="2941551"/>
            <a:ext cx="10580686" cy="460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617" y="3477125"/>
            <a:ext cx="8040795" cy="460602"/>
          </a:xfrm>
          <a:prstGeom prst="rect">
            <a:avLst/>
          </a:prstGeom>
        </p:spPr>
      </p:pic>
      <p:sp>
        <p:nvSpPr>
          <p:cNvPr id="2" name="Right Arrow 1">
            <a:hlinkClick r:id="rId8" action="ppaction://hlinksldjump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0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937" y="206055"/>
            <a:ext cx="985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2. Cách vẽ tranh theo tác phẩm của họa sĩ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62" y="997721"/>
            <a:ext cx="6843524" cy="5196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6558" y="1186750"/>
            <a:ext cx="389167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002060"/>
                </a:solidFill>
              </a:rPr>
              <a:t>Quan sát tranh mẫu, tìm ra đặc điểm cơ bản về: Bố cục, hình ảnh,  màu sắc</a:t>
            </a:r>
          </a:p>
        </p:txBody>
      </p:sp>
    </p:spTree>
    <p:extLst>
      <p:ext uri="{BB962C8B-B14F-4D97-AF65-F5344CB8AC3E}">
        <p14:creationId xmlns:p14="http://schemas.microsoft.com/office/powerpoint/2010/main" val="12184842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607</Words>
  <PresentationFormat>Widescreen</PresentationFormat>
  <Paragraphs>84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Exo 2</vt:lpstr>
      <vt:lpstr>Times New Roman</vt:lpstr>
      <vt:lpstr>VNI-Silver</vt:lpstr>
      <vt:lpstr>Office Theme</vt:lpstr>
      <vt:lpstr>PowerPoint Presentation</vt:lpstr>
      <vt:lpstr>Bài 1: Thiên nhiên trong tranh của họa sĩ Paul Gauguin</vt:lpstr>
      <vt:lpstr>Guiguin sinh ngày 7/06/1848 tại Paris</vt:lpstr>
      <vt:lpstr>Năm 1854 Gauguin trở về Pháp và bắt đầu theo học ở Học viện Loriol tại Paris từ năm 14 tuổi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2023-05-10T06:45:36Z</dcterms:created>
  <dcterms:modified xsi:type="dcterms:W3CDTF">2023-08-01T14:34:37Z</dcterms:modified>
</cp:coreProperties>
</file>