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7" r:id="rId17"/>
    <p:sldId id="278" r:id="rId18"/>
    <p:sldId id="279" r:id="rId19"/>
    <p:sldId id="280" r:id="rId20"/>
    <p:sldId id="273" r:id="rId21"/>
    <p:sldId id="275" r:id="rId22"/>
    <p:sldId id="276" r:id="rId23"/>
    <p:sldId id="281" r:id="rId24"/>
    <p:sldId id="257" r:id="rId25"/>
    <p:sldId id="27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62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103A4-CD75-4E62-9F9D-77DB327D1600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2E66D-FB77-4B64-907D-1BBF172F9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D2F73-CAB6-4A02-AF5A-D78609BF2CA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1244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7468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Trồng mới rừng.</a:t>
            </a:r>
          </a:p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Không chặt phá rừng, đốt rừng bừa bãi.</a:t>
            </a:r>
          </a:p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Phục hồi rừng theo hướng nông - lâm kết hợp.</a:t>
            </a:r>
          </a:p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Khai thác dần và khai thác chọn: phục hồi lại rừng bằng cách thúc đẩy tái sinh tự nhiên của rừng tự phục hồi.</a:t>
            </a:r>
          </a:p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Chỉ được khai thác chọn, không được khai thác trắng.</a:t>
            </a:r>
          </a:p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Chọn chặt cây đã già, cây có phẩm chất và sức sống kém, giữ lại cây còn non cây gỗ tốt và cây có sức sống mạnh.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384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611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Điền tên các quốc gia t</a:t>
            </a:r>
            <a:r>
              <a:rPr lang="vi-VN"/>
              <a:t>ư</a:t>
            </a:r>
            <a:r>
              <a:rPr lang="en-US"/>
              <a:t>ơng ứng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758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="" xmlns:p14="http://schemas.microsoft.com/office/powerpoint/2010/main" val="275988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197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sz="1200">
                <a:solidFill>
                  <a:srgbClr val="1B04FA"/>
                </a:solidFill>
              </a:rPr>
              <a:t>+ Do thời gian sử dụng lớn lượng phân bón và thuốc trừ sâu đất đã bị thoái hóa =&gt; các nước bắc Mỹ đẩy nhanh việc phát triển “nông nghiệp xanh”, ứng dụng khoa học kỹ thuật đem lại năng suất cao và bảo vệ tài nguyên đất.</a:t>
            </a:r>
            <a:endParaRPr lang="en-US">
              <a:solidFill>
                <a:srgbClr val="1B04F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761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Khai thác trên cơ sở đánh giá trữ lượng tài nguyên, nhu cầu sử dụng trong nước, các tác động kinh tế - xã hội và môi trường.</a:t>
            </a:r>
          </a:p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Áp dụng công nghệ hiện đại để khai thác hiệu quả, giảm thiểu tối đa thất thoát tài nguyên và mức độ tổn hại môi trường.</a:t>
            </a:r>
          </a:p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Sử dụng tiết kiệm, hạn chế xuất khẩu nguyên, nhiên liệu thô hoặc sơ chế, phát triển các nguyên vật liệu thay thế và năng lượng tái tạo.</a:t>
            </a:r>
          </a:p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Tăng cường nhập khẩu một số loại nguyên, nhiên liệu để tiết kiệm.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541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Trồng rừng để phục hồi các khu rừng đã mất.</a:t>
            </a:r>
          </a:p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Áp dụng các phương pháp khai thác rừng bền vững:</a:t>
            </a:r>
          </a:p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Khai thác dần trong thời gian dài để rừng có thể tự tái sinh tự nhiên.</a:t>
            </a:r>
          </a:p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Khai thác chặt chọn cây theo yêu cầu sử dụng và phù hợp với khả năng tái sinh tự nhiên của rừng.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333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Trồng rừng để phục hồi các khu rừng đã mất.</a:t>
            </a:r>
          </a:p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Áp dụng các phương pháp khai thác rừng bền vững:</a:t>
            </a:r>
          </a:p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Khai thác dần trong thời gian dài để rừng có thể tự tái sinh tự nhiên.</a:t>
            </a:r>
          </a:p>
          <a:p>
            <a:pPr rtl="0"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Khai thác chặt chọn cây theo yêu cầu sử dụng và phù hợp với khả năng tái sinh tự nhiên của rừng.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079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82F6-AC0D-4B6A-9E69-B06D96A1F398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BBE-DCB3-4A09-BF60-482D5AB06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82F6-AC0D-4B6A-9E69-B06D96A1F398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BBE-DCB3-4A09-BF60-482D5AB06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82F6-AC0D-4B6A-9E69-B06D96A1F398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BBE-DCB3-4A09-BF60-482D5AB06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82F6-AC0D-4B6A-9E69-B06D96A1F398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BBE-DCB3-4A09-BF60-482D5AB06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82F6-AC0D-4B6A-9E69-B06D96A1F398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BBE-DCB3-4A09-BF60-482D5AB06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82F6-AC0D-4B6A-9E69-B06D96A1F398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BBE-DCB3-4A09-BF60-482D5AB06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82F6-AC0D-4B6A-9E69-B06D96A1F398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BBE-DCB3-4A09-BF60-482D5AB06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82F6-AC0D-4B6A-9E69-B06D96A1F398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BBE-DCB3-4A09-BF60-482D5AB06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82F6-AC0D-4B6A-9E69-B06D96A1F398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BBE-DCB3-4A09-BF60-482D5AB06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82F6-AC0D-4B6A-9E69-B06D96A1F398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BBE-DCB3-4A09-BF60-482D5AB06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82F6-AC0D-4B6A-9E69-B06D96A1F398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BBE-DCB3-4A09-BF60-482D5AB06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B82F6-AC0D-4B6A-9E69-B06D96A1F398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68BBE-DCB3-4A09-BF60-482D5AB06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6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7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17.jpe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.mp4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26C1CB4-0AEA-4D21-B5C4-D93778FBC5CF}"/>
              </a:ext>
            </a:extLst>
          </p:cNvPr>
          <p:cNvGrpSpPr/>
          <p:nvPr/>
        </p:nvGrpSpPr>
        <p:grpSpPr>
          <a:xfrm>
            <a:off x="15" y="-154379"/>
            <a:ext cx="9143985" cy="7375936"/>
            <a:chOff x="20" y="-154379"/>
            <a:chExt cx="12191980" cy="737593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F9428B22-2DC3-4C02-9EB0-8BEDB98D7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49" b="23192"/>
            <a:stretch/>
          </p:blipFill>
          <p:spPr>
            <a:xfrm>
              <a:off x="20" y="165253"/>
              <a:ext cx="12191980" cy="70563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57B7748-C1A4-4E34-9CDF-FE094E7B5801}"/>
                </a:ext>
              </a:extLst>
            </p:cNvPr>
            <p:cNvSpPr txBox="1"/>
            <p:nvPr/>
          </p:nvSpPr>
          <p:spPr>
            <a:xfrm>
              <a:off x="6529907" y="-154379"/>
              <a:ext cx="1080655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400">
                  <a:solidFill>
                    <a:schemeClr val="accent5">
                      <a:lumMod val="75000"/>
                    </a:schemeClr>
                  </a:solidFill>
                  <a:latin typeface="#9Slide03 Bebas Neue Bold" panose="020B0606020202050201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20039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A1AFFF8-7849-45DD-8960-BA79FC452623}"/>
              </a:ext>
            </a:extLst>
          </p:cNvPr>
          <p:cNvSpPr/>
          <p:nvPr/>
        </p:nvSpPr>
        <p:spPr>
          <a:xfrm>
            <a:off x="39756" y="1443841"/>
            <a:ext cx="46604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3333CC"/>
                </a:solidFill>
              </a:rPr>
              <a:t>+ Bắc Mỹ có nguồn tài nguyên khoáng sản dồi dào, phong phú nhưng khai thác theo quy mô lớn và sử dụng không hợp lí </a:t>
            </a:r>
            <a:endParaRPr lang="en-US" sz="3600">
              <a:solidFill>
                <a:srgbClr val="3333CC"/>
              </a:solidFill>
            </a:endParaRPr>
          </a:p>
          <a:p>
            <a:pPr algn="just"/>
            <a:r>
              <a:rPr lang="vi-VN" sz="3600">
                <a:solidFill>
                  <a:srgbClr val="3333CC"/>
                </a:solidFill>
              </a:rPr>
              <a:t>=&gt; ô nhiễm môi trường và khoáng sản dần cạn kiệt.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5096281-8C80-4C86-A5E7-7F0C3BDF5900}"/>
              </a:ext>
            </a:extLst>
          </p:cNvPr>
          <p:cNvSpPr/>
          <p:nvPr/>
        </p:nvSpPr>
        <p:spPr>
          <a:xfrm>
            <a:off x="654304" y="52220"/>
            <a:ext cx="7973658" cy="584775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thác bền vững tài nguyên 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 sản</a:t>
            </a:r>
            <a:endParaRPr lang="vi-VN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259.jpg" descr="Description: 5">
            <a:extLst>
              <a:ext uri="{FF2B5EF4-FFF2-40B4-BE49-F238E27FC236}">
                <a16:creationId xmlns:a16="http://schemas.microsoft.com/office/drawing/2014/main" xmlns="" id="{808E1094-0640-43B9-ABF8-8B845ADF45A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700227" y="1100869"/>
            <a:ext cx="4443773" cy="5472737"/>
          </a:xfrm>
          <a:prstGeom prst="rect">
            <a:avLst/>
          </a:prstGeom>
          <a:ln/>
        </p:spPr>
      </p:pic>
      <p:pic>
        <p:nvPicPr>
          <p:cNvPr id="6" name="Picture 5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D4812BBF-A408-4FD8-8B22-C671C69ED65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287" y="-17692"/>
            <a:ext cx="548000" cy="654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062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A1AFFF8-7849-45DD-8960-BA79FC452623}"/>
              </a:ext>
            </a:extLst>
          </p:cNvPr>
          <p:cNvSpPr/>
          <p:nvPr/>
        </p:nvSpPr>
        <p:spPr>
          <a:xfrm>
            <a:off x="39756" y="1297592"/>
            <a:ext cx="46604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>
                <a:solidFill>
                  <a:srgbClr val="3333CC"/>
                </a:solidFill>
              </a:rPr>
              <a:t>+ </a:t>
            </a:r>
            <a:r>
              <a:rPr lang="en-US" sz="4000">
                <a:solidFill>
                  <a:srgbClr val="3333CC"/>
                </a:solidFill>
              </a:rPr>
              <a:t>B</a:t>
            </a:r>
            <a:r>
              <a:rPr lang="vi-VN" sz="4000">
                <a:solidFill>
                  <a:srgbClr val="3333CC"/>
                </a:solidFill>
              </a:rPr>
              <a:t>iện pháp sử dụng tiết kiệm và hiệu quả tài nguyên khoáng sản, đồng thời đẩy mạnh sử dụng các nguồn năng lượng tái tạo và vật liệu tha</a:t>
            </a:r>
            <a:r>
              <a:rPr lang="en-US" sz="4000">
                <a:solidFill>
                  <a:srgbClr val="3333CC"/>
                </a:solidFill>
              </a:rPr>
              <a:t>y </a:t>
            </a:r>
            <a:r>
              <a:rPr lang="vi-VN" sz="4000">
                <a:solidFill>
                  <a:srgbClr val="3333CC"/>
                </a:solidFill>
              </a:rPr>
              <a:t>thế.</a:t>
            </a:r>
            <a:endParaRPr lang="en-US" sz="4000">
              <a:solidFill>
                <a:srgbClr val="3333CC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5096281-8C80-4C86-A5E7-7F0C3BDF5900}"/>
              </a:ext>
            </a:extLst>
          </p:cNvPr>
          <p:cNvSpPr/>
          <p:nvPr/>
        </p:nvSpPr>
        <p:spPr>
          <a:xfrm>
            <a:off x="586408" y="114147"/>
            <a:ext cx="7024680" cy="52322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thác bền vững tài nguyên 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 sản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 descr="Hệ thống điện năng lượng mặt trời là gì?">
            <a:extLst>
              <a:ext uri="{FF2B5EF4-FFF2-40B4-BE49-F238E27FC236}">
                <a16:creationId xmlns:a16="http://schemas.microsoft.com/office/drawing/2014/main" xmlns="" id="{94F396AE-F6EF-4A6F-A7F6-3AFE419A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0628" y="1100868"/>
            <a:ext cx="3973616" cy="268634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âu hỏi thường gặp khi mua đèn năng lượng mặt trời?">
            <a:extLst>
              <a:ext uri="{FF2B5EF4-FFF2-40B4-BE49-F238E27FC236}">
                <a16:creationId xmlns:a16="http://schemas.microsoft.com/office/drawing/2014/main" xmlns="" id="{E24A8486-F4F4-4236-98F0-719C384B3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0628" y="3787211"/>
            <a:ext cx="3973616" cy="295664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Thông số không thể bỏ qua của Bộ Inverter hòa lưới - SUDO SOLAR">
            <a:extLst>
              <a:ext uri="{FF2B5EF4-FFF2-40B4-BE49-F238E27FC236}">
                <a16:creationId xmlns:a16="http://schemas.microsoft.com/office/drawing/2014/main" xmlns="" id="{BCFDDFEF-B7F8-4E3F-8C82-38B46E327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0113" y="1100869"/>
            <a:ext cx="4224131" cy="57571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73962BCF-9C6D-47F8-91E5-205FE993585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287" y="-17692"/>
            <a:ext cx="548000" cy="654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0540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AC8E2AD-47BF-418A-96C9-314A7FD4E780}"/>
              </a:ext>
            </a:extLst>
          </p:cNvPr>
          <p:cNvSpPr/>
          <p:nvPr/>
        </p:nvSpPr>
        <p:spPr>
          <a:xfrm>
            <a:off x="-4484" y="2320721"/>
            <a:ext cx="348994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CC"/>
                </a:solidFill>
              </a:rPr>
              <a:t>+ Bắc Mỹ sở hữu tài nguyên rừng giàu có, nhưng thời gian dài rừng bị khai thác mạnh nên diện tích rừng suy giảm nhanh.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DD7349F-7DCA-4841-A261-8A0038724D37}"/>
              </a:ext>
            </a:extLst>
          </p:cNvPr>
          <p:cNvSpPr/>
          <p:nvPr/>
        </p:nvSpPr>
        <p:spPr>
          <a:xfrm>
            <a:off x="810014" y="26173"/>
            <a:ext cx="5923416" cy="52322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thác bền vững tài nguyên </a:t>
            </a:r>
            <a:r>
              <a:rPr lang="vi-VN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vi-VN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AA95E41F-D55C-43EC-9041-01C295977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5463" y="808383"/>
            <a:ext cx="5658537" cy="57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8E148C02-1EAB-4221-91E6-21122DB5755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943" y="26174"/>
            <a:ext cx="516577" cy="58129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14282" y="1357298"/>
            <a:ext cx="2928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 nguyên </a:t>
            </a:r>
            <a:r>
              <a:rPr lang="en-US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vi-VN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30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DD7349F-7DCA-4841-A261-8A0038724D37}"/>
              </a:ext>
            </a:extLst>
          </p:cNvPr>
          <p:cNvSpPr/>
          <p:nvPr/>
        </p:nvSpPr>
        <p:spPr>
          <a:xfrm>
            <a:off x="795130" y="53221"/>
            <a:ext cx="5923416" cy="52322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thác bền vững tài nguyên </a:t>
            </a:r>
            <a:r>
              <a:rPr lang="vi-VN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vi-VN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66DE68-A8F7-42E3-8300-0966D451B479}"/>
              </a:ext>
            </a:extLst>
          </p:cNvPr>
          <p:cNvSpPr/>
          <p:nvPr/>
        </p:nvSpPr>
        <p:spPr>
          <a:xfrm>
            <a:off x="59634" y="2751608"/>
            <a:ext cx="457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CC"/>
                </a:solidFill>
              </a:rPr>
              <a:t>+ Hiện nay, Chính phủ đã đưa ra nhiều biện pháp quản lí và khai thác bền vững tài nguyên rừng như: thành lập vườn quốc gia, khai thác chọn lọc,...</a:t>
            </a:r>
            <a:endParaRPr lang="en-U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xmlns="" id="{00FEBF25-A5A6-4B66-9C73-FC921B8C02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45"/>
          <a:stretch/>
        </p:blipFill>
        <p:spPr>
          <a:xfrm>
            <a:off x="5090665" y="2832079"/>
            <a:ext cx="3230842" cy="308113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0010118F-7A49-4945-94EC-392AA33EFB5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308" y="26174"/>
            <a:ext cx="516577" cy="58129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42844" y="1285860"/>
            <a:ext cx="3643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 nguyên </a:t>
            </a:r>
            <a:r>
              <a:rPr lang="en-US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4906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Kiểm tra hoạt động du lịch sinh thái tại Vườn quốc gia, khu bảo tồn thiên  nhiên. - Thông tin chỉ đạo điều hành - Trang chủ">
            <a:extLst>
              <a:ext uri="{FF2B5EF4-FFF2-40B4-BE49-F238E27FC236}">
                <a16:creationId xmlns:a16="http://schemas.microsoft.com/office/drawing/2014/main" xmlns="" id="{ED7B6111-2C2F-4AEF-99D8-B9CDAA460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Tiềm năng phát triển năng lượng gió biển ở Việt Nam - Aeec.vn">
            <a:extLst>
              <a:ext uri="{FF2B5EF4-FFF2-40B4-BE49-F238E27FC236}">
                <a16:creationId xmlns:a16="http://schemas.microsoft.com/office/drawing/2014/main" xmlns="" id="{06446D03-2D66-4987-8A05-B75F10CAB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156" y="862644"/>
            <a:ext cx="4245048" cy="28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nh xây &quot;trang trại&quot; phong điện trên biển lớn nhất thế giới - Quy Nhơn  Computer">
            <a:extLst>
              <a:ext uri="{FF2B5EF4-FFF2-40B4-BE49-F238E27FC236}">
                <a16:creationId xmlns:a16="http://schemas.microsoft.com/office/drawing/2014/main" xmlns="" id="{BE956133-57E7-46EF-B39D-BB4800983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631" y="3929534"/>
            <a:ext cx="4281573" cy="292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95641DF-5D52-4EDE-ADA9-16E1637314AE}"/>
              </a:ext>
            </a:extLst>
          </p:cNvPr>
          <p:cNvSpPr txBox="1"/>
          <p:nvPr/>
        </p:nvSpPr>
        <p:spPr>
          <a:xfrm>
            <a:off x="761962" y="133345"/>
            <a:ext cx="2482703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gió</a:t>
            </a:r>
          </a:p>
        </p:txBody>
      </p:sp>
      <p:pic>
        <p:nvPicPr>
          <p:cNvPr id="13" name="Picture 2" descr="Năng Lượng Thủy Điện - Nguồn Năng Lượng Rẻ Nhất | Kingsolar">
            <a:extLst>
              <a:ext uri="{FF2B5EF4-FFF2-40B4-BE49-F238E27FC236}">
                <a16:creationId xmlns:a16="http://schemas.microsoft.com/office/drawing/2014/main" xmlns="" id="{D74C4C82-A489-4F5E-AE54-B3C4CCDF9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0093" y="862644"/>
            <a:ext cx="4061638" cy="28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ận dụng năng lượng nước">
            <a:extLst>
              <a:ext uri="{FF2B5EF4-FFF2-40B4-BE49-F238E27FC236}">
                <a16:creationId xmlns:a16="http://schemas.microsoft.com/office/drawing/2014/main" xmlns="" id="{8F30FEB4-0812-409D-B26F-DE075A280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4750093" y="3903727"/>
            <a:ext cx="4061638" cy="281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C4BFD8-B2C4-4C5B-9C14-FC6876223C89}"/>
              </a:ext>
            </a:extLst>
          </p:cNvPr>
          <p:cNvSpPr txBox="1"/>
          <p:nvPr/>
        </p:nvSpPr>
        <p:spPr>
          <a:xfrm>
            <a:off x="5692811" y="111408"/>
            <a:ext cx="2735573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nước</a:t>
            </a:r>
          </a:p>
        </p:txBody>
      </p:sp>
    </p:spTree>
    <p:extLst>
      <p:ext uri="{BB962C8B-B14F-4D97-AF65-F5344CB8AC3E}">
        <p14:creationId xmlns:p14="http://schemas.microsoft.com/office/powerpoint/2010/main" xmlns="" val="10229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055096-5D1F-4B98-9DD1-62FA04792978}"/>
              </a:ext>
            </a:extLst>
          </p:cNvPr>
          <p:cNvSpPr txBox="1"/>
          <p:nvPr/>
        </p:nvSpPr>
        <p:spPr>
          <a:xfrm>
            <a:off x="832539" y="175543"/>
            <a:ext cx="8060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động của con người đến thiên nhiên</a:t>
            </a:r>
            <a:endParaRPr lang="en-US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6" descr="Kiểm tra hoạt động du lịch sinh thái tại Vườn quốc gia, khu bảo tồn thiên  nhiên. - Thông tin chỉ đạo điều hành - Trang chủ">
            <a:extLst>
              <a:ext uri="{FF2B5EF4-FFF2-40B4-BE49-F238E27FC236}">
                <a16:creationId xmlns:a16="http://schemas.microsoft.com/office/drawing/2014/main" xmlns="" id="{ED7B6111-2C2F-4AEF-99D8-B9CDAA460DFA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6700137" y="-940843"/>
            <a:ext cx="270901" cy="36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Năng lượng thủy triều - Nguồn năng lượng tái tạo vô tận cho ngành công  nghiệp điện">
            <a:extLst>
              <a:ext uri="{FF2B5EF4-FFF2-40B4-BE49-F238E27FC236}">
                <a16:creationId xmlns:a16="http://schemas.microsoft.com/office/drawing/2014/main" xmlns="" id="{B5D065FC-D75D-4467-8644-2A04A8BE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633" y="859594"/>
            <a:ext cx="3337295" cy="27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hiết bị chuyển đổi năng lượng sóng biển | ĐẠI HỌC QUỐC GIA HÀ NỘI">
            <a:extLst>
              <a:ext uri="{FF2B5EF4-FFF2-40B4-BE49-F238E27FC236}">
                <a16:creationId xmlns:a16="http://schemas.microsoft.com/office/drawing/2014/main" xmlns="" id="{A1245009-65A1-44E3-A280-54456477C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855" y="3838848"/>
            <a:ext cx="3426851" cy="282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5014768-C3CD-4C34-9375-9D9BDFDAB30B}"/>
              </a:ext>
            </a:extLst>
          </p:cNvPr>
          <p:cNvSpPr txBox="1"/>
          <p:nvPr/>
        </p:nvSpPr>
        <p:spPr>
          <a:xfrm>
            <a:off x="2736243" y="76266"/>
            <a:ext cx="326951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thủy triều</a:t>
            </a:r>
          </a:p>
        </p:txBody>
      </p:sp>
      <p:pic>
        <p:nvPicPr>
          <p:cNvPr id="15" name="Hình ảnh 24">
            <a:extLst>
              <a:ext uri="{FF2B5EF4-FFF2-40B4-BE49-F238E27FC236}">
                <a16:creationId xmlns:a16="http://schemas.microsoft.com/office/drawing/2014/main" xmlns="" id="{D945918B-C28A-4B1A-8F5A-A7F593C44A6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62539" y="3653291"/>
            <a:ext cx="3673199" cy="3201035"/>
          </a:xfrm>
          <a:prstGeom prst="rect">
            <a:avLst/>
          </a:prstGeom>
        </p:spPr>
      </p:pic>
      <p:pic>
        <p:nvPicPr>
          <p:cNvPr id="16" name="Hình ảnh 25">
            <a:extLst>
              <a:ext uri="{FF2B5EF4-FFF2-40B4-BE49-F238E27FC236}">
                <a16:creationId xmlns:a16="http://schemas.microsoft.com/office/drawing/2014/main" xmlns="" id="{0F620B1C-1FFC-46B6-8D9A-36763520C76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817594" y="859594"/>
            <a:ext cx="3763090" cy="276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165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9CFDFE2-2C5E-488C-B127-CFDAF159A3A4}"/>
              </a:ext>
            </a:extLst>
          </p:cNvPr>
          <p:cNvGrpSpPr/>
          <p:nvPr/>
        </p:nvGrpSpPr>
        <p:grpSpPr>
          <a:xfrm>
            <a:off x="144994" y="57838"/>
            <a:ext cx="7570277" cy="872949"/>
            <a:chOff x="1133366" y="2220084"/>
            <a:chExt cx="5681780" cy="914400"/>
          </a:xfrm>
          <a:solidFill>
            <a:srgbClr val="FFFF9B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46135B1E-6B66-490B-8D86-B16FA79924A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E1D5C38-68B9-4EDE-9FCE-35F2AD31DA6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AE209A-7DF8-4C27-A5DF-498A7DE35901}"/>
              </a:ext>
            </a:extLst>
          </p:cNvPr>
          <p:cNvSpPr txBox="1"/>
          <p:nvPr/>
        </p:nvSpPr>
        <p:spPr>
          <a:xfrm>
            <a:off x="1060324" y="219409"/>
            <a:ext cx="6440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Bắc Mỹ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9B659726-F15D-43B4-A10C-CADA9610B0A1}"/>
              </a:ext>
            </a:extLst>
          </p:cNvPr>
          <p:cNvSpPr/>
          <p:nvPr/>
        </p:nvSpPr>
        <p:spPr>
          <a:xfrm>
            <a:off x="62630" y="54914"/>
            <a:ext cx="976464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A481E01A-DA59-44E6-AC62-4042C1E29FD6}"/>
              </a:ext>
            </a:extLst>
          </p:cNvPr>
          <p:cNvSpPr/>
          <p:nvPr/>
        </p:nvSpPr>
        <p:spPr>
          <a:xfrm rot="5400000">
            <a:off x="772880" y="394036"/>
            <a:ext cx="262394" cy="190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1ED1B28-E00D-46E8-BE7F-709114015ACE}"/>
              </a:ext>
            </a:extLst>
          </p:cNvPr>
          <p:cNvSpPr/>
          <p:nvPr/>
        </p:nvSpPr>
        <p:spPr>
          <a:xfrm>
            <a:off x="100465" y="3323112"/>
            <a:ext cx="4081799" cy="2677656"/>
          </a:xfrm>
          <a:prstGeom prst="rect">
            <a:avLst/>
          </a:prstGeom>
          <a:ln w="6350">
            <a:solidFill>
              <a:srgbClr val="2B26F6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15.3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xmlns="" id="{AB0AA484-AED5-4F05-A7CB-CC8900062CF1}"/>
              </a:ext>
            </a:extLst>
          </p:cNvPr>
          <p:cNvGrpSpPr/>
          <p:nvPr/>
        </p:nvGrpSpPr>
        <p:grpSpPr>
          <a:xfrm>
            <a:off x="4239043" y="962252"/>
            <a:ext cx="4949489" cy="6141969"/>
            <a:chOff x="5652056" y="962252"/>
            <a:chExt cx="6599319" cy="6141969"/>
          </a:xfrm>
        </p:grpSpPr>
        <p:pic>
          <p:nvPicPr>
            <p:cNvPr id="12" name="Picture 11" descr="Map&#10;&#10;Description automatically generated">
              <a:extLst>
                <a:ext uri="{FF2B5EF4-FFF2-40B4-BE49-F238E27FC236}">
                  <a16:creationId xmlns:a16="http://schemas.microsoft.com/office/drawing/2014/main" xmlns="" id="{004813D5-A62F-44A3-A93B-6DEB68712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35782" y="962252"/>
              <a:ext cx="6356162" cy="58625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EA1FA9C-8093-48EA-9B5E-1C9116659E94}"/>
                </a:ext>
              </a:extLst>
            </p:cNvPr>
            <p:cNvSpPr txBox="1"/>
            <p:nvPr/>
          </p:nvSpPr>
          <p:spPr>
            <a:xfrm>
              <a:off x="5652056" y="6519446"/>
              <a:ext cx="659931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1600" dirty="0" smtClean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15.3</a:t>
              </a:r>
              <a:r>
                <a:rPr lang="en-US" sz="1600" dirty="0" smtClean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kinh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Mĩ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2020</a:t>
              </a:r>
            </a:p>
          </p:txBody>
        </p:sp>
      </p:grpSp>
      <p:grpSp>
        <p:nvGrpSpPr>
          <p:cNvPr id="11" name="Group 14">
            <a:extLst>
              <a:ext uri="{FF2B5EF4-FFF2-40B4-BE49-F238E27FC236}">
                <a16:creationId xmlns:a16="http://schemas.microsoft.com/office/drawing/2014/main" xmlns="" id="{FF298D5E-7DD5-42FA-ADCD-A20C16B78F4E}"/>
              </a:ext>
            </a:extLst>
          </p:cNvPr>
          <p:cNvGrpSpPr/>
          <p:nvPr/>
        </p:nvGrpSpPr>
        <p:grpSpPr>
          <a:xfrm>
            <a:off x="785786" y="1397485"/>
            <a:ext cx="3556235" cy="1602887"/>
            <a:chOff x="3222881" y="908516"/>
            <a:chExt cx="3514971" cy="98790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D47F8E70-3B77-4E38-B45B-038942F1A9B3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16281A9-1BA2-49B5-BB31-902E61C45F66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887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xmlns="" id="{2AD2C798-C327-4A7E-B578-8068A05D062E}"/>
              </a:ext>
            </a:extLst>
          </p:cNvPr>
          <p:cNvGrpSpPr/>
          <p:nvPr/>
        </p:nvGrpSpPr>
        <p:grpSpPr>
          <a:xfrm>
            <a:off x="71406" y="1413166"/>
            <a:ext cx="636337" cy="796469"/>
            <a:chOff x="3634055" y="3302115"/>
            <a:chExt cx="848449" cy="7964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C5669147-0F88-4C05-92E9-BA49B64BB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2158BBB-AA55-4085-A7D5-C2501D4F1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59607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9CFDFE2-2C5E-488C-B127-CFDAF159A3A4}"/>
              </a:ext>
            </a:extLst>
          </p:cNvPr>
          <p:cNvGrpSpPr/>
          <p:nvPr/>
        </p:nvGrpSpPr>
        <p:grpSpPr>
          <a:xfrm>
            <a:off x="144995" y="57838"/>
            <a:ext cx="7873590" cy="872949"/>
            <a:chOff x="1133366" y="2220084"/>
            <a:chExt cx="5681780" cy="914400"/>
          </a:xfrm>
          <a:solidFill>
            <a:srgbClr val="FFFF9B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46135B1E-6B66-490B-8D86-B16FA79924A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E1D5C38-68B9-4EDE-9FCE-35F2AD31DA6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AE209A-7DF8-4C27-A5DF-498A7DE35901}"/>
              </a:ext>
            </a:extLst>
          </p:cNvPr>
          <p:cNvSpPr txBox="1"/>
          <p:nvPr/>
        </p:nvSpPr>
        <p:spPr>
          <a:xfrm>
            <a:off x="1060324" y="219409"/>
            <a:ext cx="6512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Bắc Mỹ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9B659726-F15D-43B4-A10C-CADA9610B0A1}"/>
              </a:ext>
            </a:extLst>
          </p:cNvPr>
          <p:cNvSpPr/>
          <p:nvPr/>
        </p:nvSpPr>
        <p:spPr>
          <a:xfrm>
            <a:off x="62630" y="54914"/>
            <a:ext cx="976464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A481E01A-DA59-44E6-AC62-4042C1E29FD6}"/>
              </a:ext>
            </a:extLst>
          </p:cNvPr>
          <p:cNvSpPr/>
          <p:nvPr/>
        </p:nvSpPr>
        <p:spPr>
          <a:xfrm rot="5400000">
            <a:off x="772880" y="394036"/>
            <a:ext cx="262394" cy="190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xmlns="" id="{AB0AA484-AED5-4F05-A7CB-CC8900062CF1}"/>
              </a:ext>
            </a:extLst>
          </p:cNvPr>
          <p:cNvGrpSpPr/>
          <p:nvPr/>
        </p:nvGrpSpPr>
        <p:grpSpPr>
          <a:xfrm>
            <a:off x="4239043" y="928670"/>
            <a:ext cx="4949489" cy="6085501"/>
            <a:chOff x="5652056" y="928670"/>
            <a:chExt cx="6599319" cy="6085501"/>
          </a:xfrm>
        </p:grpSpPr>
        <p:pic>
          <p:nvPicPr>
            <p:cNvPr id="12" name="Picture 11" descr="Map&#10;&#10;Description automatically generated">
              <a:extLst>
                <a:ext uri="{FF2B5EF4-FFF2-40B4-BE49-F238E27FC236}">
                  <a16:creationId xmlns:a16="http://schemas.microsoft.com/office/drawing/2014/main" xmlns="" id="{004813D5-A62F-44A3-A93B-6DEB68712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35781" y="928670"/>
              <a:ext cx="6356162" cy="58625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EA1FA9C-8093-48EA-9B5E-1C9116659E94}"/>
                </a:ext>
              </a:extLst>
            </p:cNvPr>
            <p:cNvSpPr txBox="1"/>
            <p:nvPr/>
          </p:nvSpPr>
          <p:spPr>
            <a:xfrm>
              <a:off x="5652056" y="6429396"/>
              <a:ext cx="659931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1600" dirty="0" smtClean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15.3</a:t>
              </a:r>
              <a:r>
                <a:rPr lang="en-US" sz="1600" dirty="0" smtClean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kinh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Mĩ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1600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2020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4FF9CF8-B591-44EE-870B-C85C3D6A456F}"/>
              </a:ext>
            </a:extLst>
          </p:cNvPr>
          <p:cNvSpPr/>
          <p:nvPr/>
        </p:nvSpPr>
        <p:spPr>
          <a:xfrm>
            <a:off x="112468" y="1443842"/>
            <a:ext cx="40308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Khu vực phía tây ven biển Thái Bình Dương: Van-cu-vơ, Xan-phran-xi-cô, Lốt-an-giơ-lét.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F47D23E-14E4-4995-8AFF-6BEF42FDC20B}"/>
              </a:ext>
            </a:extLst>
          </p:cNvPr>
          <p:cNvSpPr/>
          <p:nvPr/>
        </p:nvSpPr>
        <p:spPr>
          <a:xfrm>
            <a:off x="112468" y="4958213"/>
            <a:ext cx="4030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Khu vực phía Nam: Hau-xtơn, Niu Oóc-lin.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0957D2-9D36-4470-AC02-399720FA7941}"/>
              </a:ext>
            </a:extLst>
          </p:cNvPr>
          <p:cNvSpPr/>
          <p:nvPr/>
        </p:nvSpPr>
        <p:spPr>
          <a:xfrm>
            <a:off x="75042" y="2985583"/>
            <a:ext cx="40308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Khu vực phía đông ven biển Đại Tây Dương: Niu-Oóc, Oa-sinh-tơn, Tô-rôn-tô, Môn-trê-an, Si-ca-gô.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CD3A9DDF-9C9A-4DC5-AC59-2CFB1B09046C}"/>
              </a:ext>
            </a:extLst>
          </p:cNvPr>
          <p:cNvSpPr/>
          <p:nvPr/>
        </p:nvSpPr>
        <p:spPr>
          <a:xfrm>
            <a:off x="5836694" y="3648148"/>
            <a:ext cx="264255" cy="338554"/>
          </a:xfrm>
          <a:prstGeom prst="flowChartConnector">
            <a:avLst/>
          </a:prstGeom>
          <a:solidFill>
            <a:schemeClr val="accent1"/>
          </a:solidFill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xmlns="" id="{9A08ECF7-4034-4A27-A099-9CA4442A88B7}"/>
              </a:ext>
            </a:extLst>
          </p:cNvPr>
          <p:cNvSpPr/>
          <p:nvPr/>
        </p:nvSpPr>
        <p:spPr>
          <a:xfrm>
            <a:off x="5682623" y="4683716"/>
            <a:ext cx="264255" cy="338554"/>
          </a:xfrm>
          <a:prstGeom prst="flowChartConnector">
            <a:avLst/>
          </a:prstGeom>
          <a:solidFill>
            <a:schemeClr val="accent1"/>
          </a:solidFill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xmlns="" id="{F338E7FA-AB3E-4B4E-9D5A-F220D3652150}"/>
              </a:ext>
            </a:extLst>
          </p:cNvPr>
          <p:cNvSpPr/>
          <p:nvPr/>
        </p:nvSpPr>
        <p:spPr>
          <a:xfrm>
            <a:off x="5816783" y="5003670"/>
            <a:ext cx="264255" cy="338554"/>
          </a:xfrm>
          <a:prstGeom prst="flowChartConnector">
            <a:avLst/>
          </a:prstGeom>
          <a:solidFill>
            <a:schemeClr val="accent1"/>
          </a:solidFill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xmlns="" id="{3B378A97-550D-4C79-9055-4BF017A9D16C}"/>
              </a:ext>
            </a:extLst>
          </p:cNvPr>
          <p:cNvSpPr/>
          <p:nvPr/>
        </p:nvSpPr>
        <p:spPr>
          <a:xfrm>
            <a:off x="7849335" y="4345162"/>
            <a:ext cx="264255" cy="338554"/>
          </a:xfrm>
          <a:prstGeom prst="flowChartConnector">
            <a:avLst/>
          </a:prstGeom>
          <a:solidFill>
            <a:schemeClr val="accent1"/>
          </a:solidFill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xmlns="" id="{6894DD52-5A00-4E99-89EF-71B1E937F474}"/>
              </a:ext>
            </a:extLst>
          </p:cNvPr>
          <p:cNvSpPr/>
          <p:nvPr/>
        </p:nvSpPr>
        <p:spPr>
          <a:xfrm>
            <a:off x="7754728" y="4646961"/>
            <a:ext cx="264255" cy="338554"/>
          </a:xfrm>
          <a:prstGeom prst="flowChartConnector">
            <a:avLst/>
          </a:prstGeom>
          <a:solidFill>
            <a:schemeClr val="accent1"/>
          </a:solidFill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xmlns="" id="{7A2834F8-9263-4F7B-95A1-9B176B9E1200}"/>
              </a:ext>
            </a:extLst>
          </p:cNvPr>
          <p:cNvSpPr/>
          <p:nvPr/>
        </p:nvSpPr>
        <p:spPr>
          <a:xfrm>
            <a:off x="7547716" y="4136649"/>
            <a:ext cx="264255" cy="338554"/>
          </a:xfrm>
          <a:prstGeom prst="flowChartConnector">
            <a:avLst/>
          </a:prstGeom>
          <a:solidFill>
            <a:schemeClr val="accent1"/>
          </a:solidFill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xmlns="" id="{065FD87E-E96F-45C3-B08F-7DD381E367D6}"/>
              </a:ext>
            </a:extLst>
          </p:cNvPr>
          <p:cNvSpPr/>
          <p:nvPr/>
        </p:nvSpPr>
        <p:spPr>
          <a:xfrm>
            <a:off x="7743659" y="3920729"/>
            <a:ext cx="264255" cy="338554"/>
          </a:xfrm>
          <a:prstGeom prst="flowChartConnector">
            <a:avLst/>
          </a:prstGeom>
          <a:solidFill>
            <a:schemeClr val="accent1"/>
          </a:solidFill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xmlns="" id="{53384AB2-DBF2-47EA-B479-1A662030D81D}"/>
              </a:ext>
            </a:extLst>
          </p:cNvPr>
          <p:cNvSpPr/>
          <p:nvPr/>
        </p:nvSpPr>
        <p:spPr>
          <a:xfrm>
            <a:off x="7214141" y="4501707"/>
            <a:ext cx="264255" cy="338554"/>
          </a:xfrm>
          <a:prstGeom prst="flowChartConnector">
            <a:avLst/>
          </a:prstGeom>
          <a:solidFill>
            <a:schemeClr val="accent1"/>
          </a:solidFill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xmlns="" id="{31AE7E00-A977-4D06-9301-9477B299BDD7}"/>
              </a:ext>
            </a:extLst>
          </p:cNvPr>
          <p:cNvSpPr/>
          <p:nvPr/>
        </p:nvSpPr>
        <p:spPr>
          <a:xfrm>
            <a:off x="6949886" y="5510576"/>
            <a:ext cx="264255" cy="338554"/>
          </a:xfrm>
          <a:prstGeom prst="flowChartConnector">
            <a:avLst/>
          </a:prstGeom>
          <a:solidFill>
            <a:schemeClr val="accent1"/>
          </a:solidFill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xmlns="" id="{78905C8C-FF92-46BF-B324-0AA29AE9FD70}"/>
              </a:ext>
            </a:extLst>
          </p:cNvPr>
          <p:cNvSpPr/>
          <p:nvPr/>
        </p:nvSpPr>
        <p:spPr>
          <a:xfrm>
            <a:off x="7214141" y="5423004"/>
            <a:ext cx="264255" cy="338554"/>
          </a:xfrm>
          <a:prstGeom prst="flowChartConnector">
            <a:avLst/>
          </a:prstGeom>
          <a:solidFill>
            <a:schemeClr val="accent1"/>
          </a:solidFill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71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21" grpId="0"/>
      <p:bldP spid="22" grpId="0"/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xmlns="" id="{C6F97E2E-A7C8-4C19-A86D-BB20CAAD5131}"/>
              </a:ext>
            </a:extLst>
          </p:cNvPr>
          <p:cNvGrpSpPr/>
          <p:nvPr/>
        </p:nvGrpSpPr>
        <p:grpSpPr>
          <a:xfrm>
            <a:off x="4239043" y="962252"/>
            <a:ext cx="4949489" cy="6141969"/>
            <a:chOff x="5652056" y="962252"/>
            <a:chExt cx="6599319" cy="6141969"/>
          </a:xfrm>
        </p:grpSpPr>
        <p:pic>
          <p:nvPicPr>
            <p:cNvPr id="11" name="Picture 10" descr="Map&#10;&#10;Description automatically generated">
              <a:extLst>
                <a:ext uri="{FF2B5EF4-FFF2-40B4-BE49-F238E27FC236}">
                  <a16:creationId xmlns:a16="http://schemas.microsoft.com/office/drawing/2014/main" xmlns="" id="{AE826812-F001-4AD2-8EB3-1494F7902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35782" y="962252"/>
              <a:ext cx="6356162" cy="586254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000CA27-F458-4CDD-A439-14D4FF82FCE0}"/>
                </a:ext>
              </a:extLst>
            </p:cNvPr>
            <p:cNvSpPr txBox="1"/>
            <p:nvPr/>
          </p:nvSpPr>
          <p:spPr>
            <a:xfrm>
              <a:off x="5652056" y="6519446"/>
              <a:ext cx="659931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trung tâm kinh tế quan trọng ở Bắc Mĩ năm 2020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DAC8781-EC6F-4604-BBD6-5953D0A44988}"/>
              </a:ext>
            </a:extLst>
          </p:cNvPr>
          <p:cNvSpPr/>
          <p:nvPr/>
        </p:nvSpPr>
        <p:spPr>
          <a:xfrm>
            <a:off x="304458" y="1532691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>
                <a:solidFill>
                  <a:srgbClr val="1B04FA"/>
                </a:solidFill>
              </a:rPr>
              <a:t>+ Lốt-an-giơ-lét: </a:t>
            </a:r>
            <a:endParaRPr lang="en-US" sz="2800">
              <a:solidFill>
                <a:srgbClr val="1B04FA"/>
              </a:solidFill>
            </a:endParaRPr>
          </a:p>
          <a:p>
            <a:r>
              <a:rPr lang="vi-VN" sz="2800">
                <a:solidFill>
                  <a:srgbClr val="1B04FA"/>
                </a:solidFill>
              </a:rPr>
              <a:t>+ Niu-Oóc:.</a:t>
            </a:r>
          </a:p>
          <a:p>
            <a:r>
              <a:rPr lang="vi-VN" sz="2800">
                <a:solidFill>
                  <a:srgbClr val="1B04FA"/>
                </a:solidFill>
              </a:rPr>
              <a:t>+ Oa-sinh-tơn: </a:t>
            </a:r>
            <a:endParaRPr lang="en-US" sz="2800">
              <a:solidFill>
                <a:srgbClr val="1B04FA"/>
              </a:solidFill>
            </a:endParaRPr>
          </a:p>
          <a:p>
            <a:r>
              <a:rPr lang="vi-VN" sz="2800">
                <a:solidFill>
                  <a:srgbClr val="1B04FA"/>
                </a:solidFill>
              </a:rPr>
              <a:t>+ Tô-rôn-tô: </a:t>
            </a:r>
            <a:endParaRPr lang="en-US" sz="2800">
              <a:solidFill>
                <a:srgbClr val="1B04FA"/>
              </a:solidFill>
            </a:endParaRPr>
          </a:p>
          <a:p>
            <a:r>
              <a:rPr lang="vi-VN" sz="2800">
                <a:solidFill>
                  <a:srgbClr val="1B04FA"/>
                </a:solidFill>
              </a:rPr>
              <a:t>+ Môn-trê-an:.</a:t>
            </a:r>
          </a:p>
          <a:p>
            <a:r>
              <a:rPr lang="vi-VN" sz="2800">
                <a:solidFill>
                  <a:srgbClr val="1B04FA"/>
                </a:solidFill>
              </a:rPr>
              <a:t>+ Si-ca-gô:</a:t>
            </a:r>
          </a:p>
          <a:p>
            <a:r>
              <a:rPr lang="vi-VN" sz="2800">
                <a:solidFill>
                  <a:srgbClr val="1B04FA"/>
                </a:solidFill>
              </a:rPr>
              <a:t>+Hau-xtơn: </a:t>
            </a:r>
            <a:endParaRPr lang="en-US" sz="2800">
              <a:solidFill>
                <a:srgbClr val="1B04FA"/>
              </a:solidFill>
            </a:endParaRPr>
          </a:p>
          <a:p>
            <a:r>
              <a:rPr lang="vi-VN" sz="2800">
                <a:solidFill>
                  <a:srgbClr val="1B04FA"/>
                </a:solidFill>
              </a:rPr>
              <a:t>+</a:t>
            </a:r>
            <a:r>
              <a:rPr lang="en-US" sz="2800">
                <a:solidFill>
                  <a:srgbClr val="1B04FA"/>
                </a:solidFill>
              </a:rPr>
              <a:t> Niu Oóc-lin</a:t>
            </a:r>
            <a:r>
              <a:rPr lang="vi-VN" sz="2800">
                <a:solidFill>
                  <a:srgbClr val="1B04FA"/>
                </a:solidFill>
              </a:rPr>
              <a:t> :</a:t>
            </a:r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xmlns="" id="{0825C864-B640-47CB-A6DB-A5EA611308EA}"/>
              </a:ext>
            </a:extLst>
          </p:cNvPr>
          <p:cNvSpPr/>
          <p:nvPr/>
        </p:nvSpPr>
        <p:spPr>
          <a:xfrm>
            <a:off x="5816783" y="5003670"/>
            <a:ext cx="264255" cy="338554"/>
          </a:xfrm>
          <a:prstGeom prst="flowChartConnector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xmlns="" id="{8BF4E76E-A7A1-448F-B4A0-C1FC48C58A2F}"/>
              </a:ext>
            </a:extLst>
          </p:cNvPr>
          <p:cNvSpPr/>
          <p:nvPr/>
        </p:nvSpPr>
        <p:spPr>
          <a:xfrm>
            <a:off x="7849335" y="4345162"/>
            <a:ext cx="264255" cy="338554"/>
          </a:xfrm>
          <a:prstGeom prst="flowChartConnector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xmlns="" id="{0174D4AA-660A-4172-A2DB-CF9F29620A43}"/>
              </a:ext>
            </a:extLst>
          </p:cNvPr>
          <p:cNvSpPr/>
          <p:nvPr/>
        </p:nvSpPr>
        <p:spPr>
          <a:xfrm>
            <a:off x="7754728" y="4646961"/>
            <a:ext cx="264255" cy="338554"/>
          </a:xfrm>
          <a:prstGeom prst="flowChartConnector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CC7822D3-08F6-4CF0-A8E2-39E5BB275682}"/>
              </a:ext>
            </a:extLst>
          </p:cNvPr>
          <p:cNvSpPr/>
          <p:nvPr/>
        </p:nvSpPr>
        <p:spPr>
          <a:xfrm>
            <a:off x="7547716" y="4136649"/>
            <a:ext cx="264255" cy="338554"/>
          </a:xfrm>
          <a:prstGeom prst="flowChartConnector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C8905A69-1CA7-4EBF-9F0C-8E22B46ACEB7}"/>
              </a:ext>
            </a:extLst>
          </p:cNvPr>
          <p:cNvSpPr/>
          <p:nvPr/>
        </p:nvSpPr>
        <p:spPr>
          <a:xfrm>
            <a:off x="7214141" y="4501707"/>
            <a:ext cx="264255" cy="338554"/>
          </a:xfrm>
          <a:prstGeom prst="flowChartConnector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15507BEC-B72A-4003-9DD2-CB04A2C6B4BA}"/>
              </a:ext>
            </a:extLst>
          </p:cNvPr>
          <p:cNvSpPr/>
          <p:nvPr/>
        </p:nvSpPr>
        <p:spPr>
          <a:xfrm>
            <a:off x="6949886" y="5510576"/>
            <a:ext cx="264255" cy="338554"/>
          </a:xfrm>
          <a:prstGeom prst="flowChartConnector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4EA1681F-B8F9-4C36-B721-E95D4CD6A57E}"/>
              </a:ext>
            </a:extLst>
          </p:cNvPr>
          <p:cNvSpPr/>
          <p:nvPr/>
        </p:nvSpPr>
        <p:spPr>
          <a:xfrm>
            <a:off x="7214141" y="5423004"/>
            <a:ext cx="264255" cy="338554"/>
          </a:xfrm>
          <a:prstGeom prst="flowChartConnector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xmlns="" id="{55E1F2CD-D75B-4590-9A36-CC5D0A8E8E61}"/>
              </a:ext>
            </a:extLst>
          </p:cNvPr>
          <p:cNvSpPr/>
          <p:nvPr/>
        </p:nvSpPr>
        <p:spPr>
          <a:xfrm>
            <a:off x="7743659" y="3920729"/>
            <a:ext cx="264255" cy="338554"/>
          </a:xfrm>
          <a:prstGeom prst="flowChartConnector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1">
            <a:extLst>
              <a:ext uri="{FF2B5EF4-FFF2-40B4-BE49-F238E27FC236}">
                <a16:creationId xmlns:a16="http://schemas.microsoft.com/office/drawing/2014/main" xmlns="" id="{D8140E5A-51C1-4FF5-A09D-032EC160F708}"/>
              </a:ext>
            </a:extLst>
          </p:cNvPr>
          <p:cNvGrpSpPr/>
          <p:nvPr/>
        </p:nvGrpSpPr>
        <p:grpSpPr>
          <a:xfrm>
            <a:off x="144994" y="57838"/>
            <a:ext cx="8427533" cy="872949"/>
            <a:chOff x="1133366" y="2220084"/>
            <a:chExt cx="5681780" cy="914400"/>
          </a:xfrm>
          <a:solidFill>
            <a:srgbClr val="FFFF9B"/>
          </a:solidFill>
        </p:grpSpPr>
        <p:sp>
          <p:nvSpPr>
            <p:cNvPr id="23" name="Arrow: Pentagon 22">
              <a:extLst>
                <a:ext uri="{FF2B5EF4-FFF2-40B4-BE49-F238E27FC236}">
                  <a16:creationId xmlns:a16="http://schemas.microsoft.com/office/drawing/2014/main" xmlns="" id="{FF089502-0298-4FB7-93F3-5B1150996482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F5EC5B0-50E7-4487-A4A7-03D478689547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14DDA0-E125-46FB-82DE-E9D7B06BC41F}"/>
              </a:ext>
            </a:extLst>
          </p:cNvPr>
          <p:cNvSpPr txBox="1"/>
          <p:nvPr/>
        </p:nvSpPr>
        <p:spPr>
          <a:xfrm>
            <a:off x="1060324" y="219409"/>
            <a:ext cx="694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Bắc Mỹ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xmlns="" id="{06879F54-E142-4265-AAF6-078FD5E8DD32}"/>
              </a:ext>
            </a:extLst>
          </p:cNvPr>
          <p:cNvSpPr/>
          <p:nvPr/>
        </p:nvSpPr>
        <p:spPr>
          <a:xfrm>
            <a:off x="62630" y="54914"/>
            <a:ext cx="976464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7A9D94FC-19A6-4433-B916-72740E281B1A}"/>
              </a:ext>
            </a:extLst>
          </p:cNvPr>
          <p:cNvSpPr/>
          <p:nvPr/>
        </p:nvSpPr>
        <p:spPr>
          <a:xfrm rot="5400000">
            <a:off x="772880" y="394036"/>
            <a:ext cx="262394" cy="190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227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71B773-82C4-42B4-9FF7-622CE8AA4EAA}"/>
              </a:ext>
            </a:extLst>
          </p:cNvPr>
          <p:cNvSpPr/>
          <p:nvPr/>
        </p:nvSpPr>
        <p:spPr>
          <a:xfrm>
            <a:off x="159026" y="1389536"/>
            <a:ext cx="854765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1B04FA"/>
                </a:solidFill>
              </a:rPr>
              <a:t>Các trung tâm kinh tế quan trọng ở Bắc Mỹ:</a:t>
            </a:r>
          </a:p>
          <a:p>
            <a:pPr algn="just"/>
            <a:r>
              <a:rPr lang="vi-VN" sz="3600">
                <a:solidFill>
                  <a:srgbClr val="1B04FA"/>
                </a:solidFill>
              </a:rPr>
              <a:t>+ Khu vực phía tây ven biển Thái Bình Dương: Van-cu-vơ, Xan-phran-xi-cô, Lốt-an-giơ-lét.</a:t>
            </a:r>
          </a:p>
          <a:p>
            <a:pPr algn="just"/>
            <a:r>
              <a:rPr lang="vi-VN" sz="3600">
                <a:solidFill>
                  <a:srgbClr val="1B04FA"/>
                </a:solidFill>
              </a:rPr>
              <a:t>+ Khu vực phía đông ven biển Đại Tây Dương: Niu-Oóc, Oa-sinh-tơn, Tô-rôn-tô, Môn-trê-an, Si-ca-gô.</a:t>
            </a:r>
          </a:p>
          <a:p>
            <a:pPr algn="just"/>
            <a:r>
              <a:rPr lang="vi-VN" sz="3600">
                <a:solidFill>
                  <a:srgbClr val="1B04FA"/>
                </a:solidFill>
              </a:rPr>
              <a:t>+ Khu vực phía Nam: Hau-xtơn, Niu Oóc-lin.</a:t>
            </a:r>
            <a:endParaRPr lang="en-US" sz="3600">
              <a:solidFill>
                <a:srgbClr val="1B04FA"/>
              </a:solidFill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992CCA30-A82F-4758-B8B7-5A31BB4C41B7}"/>
              </a:ext>
            </a:extLst>
          </p:cNvPr>
          <p:cNvGrpSpPr/>
          <p:nvPr/>
        </p:nvGrpSpPr>
        <p:grpSpPr>
          <a:xfrm>
            <a:off x="144994" y="57838"/>
            <a:ext cx="8141781" cy="872949"/>
            <a:chOff x="1133366" y="2220084"/>
            <a:chExt cx="5681780" cy="914400"/>
          </a:xfrm>
          <a:solidFill>
            <a:srgbClr val="FFFF9B"/>
          </a:solidFill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xmlns="" id="{3E69E7A8-BEC9-4193-92DA-6C3CFA72B3F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5F0DEDB-D604-4985-BB61-4572A1F21FC3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547985-3D9E-4DB1-BD9C-A64EE9985228}"/>
              </a:ext>
            </a:extLst>
          </p:cNvPr>
          <p:cNvSpPr txBox="1"/>
          <p:nvPr/>
        </p:nvSpPr>
        <p:spPr>
          <a:xfrm>
            <a:off x="1060324" y="219409"/>
            <a:ext cx="715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Bắc Mỹ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xmlns="" id="{265F44CA-1972-423E-A950-0EE7B97210A9}"/>
              </a:ext>
            </a:extLst>
          </p:cNvPr>
          <p:cNvSpPr/>
          <p:nvPr/>
        </p:nvSpPr>
        <p:spPr>
          <a:xfrm>
            <a:off x="62630" y="54914"/>
            <a:ext cx="976464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xmlns="" id="{2D475FF6-5D74-451E-94C0-A96A39150A49}"/>
              </a:ext>
            </a:extLst>
          </p:cNvPr>
          <p:cNvSpPr/>
          <p:nvPr/>
        </p:nvSpPr>
        <p:spPr>
          <a:xfrm rot="5400000">
            <a:off x="772880" y="394036"/>
            <a:ext cx="262394" cy="190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407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227.jpg" descr="Image associée">
            <a:extLst>
              <a:ext uri="{FF2B5EF4-FFF2-40B4-BE49-F238E27FC236}">
                <a16:creationId xmlns:a16="http://schemas.microsoft.com/office/drawing/2014/main" xmlns="" id="{15D072DA-2F68-4858-B6ED-AF65981C54F9}"/>
              </a:ext>
            </a:extLst>
          </p:cNvPr>
          <p:cNvPicPr/>
          <p:nvPr/>
        </p:nvPicPr>
        <p:blipFill rotWithShape="1">
          <a:blip r:embed="rId3"/>
          <a:srcRect l="25337" r="23778"/>
          <a:stretch/>
        </p:blipFill>
        <p:spPr>
          <a:xfrm>
            <a:off x="6170732" y="47511"/>
            <a:ext cx="2946550" cy="39375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7369D0B-81DD-4065-8022-B7543B8FE231}"/>
              </a:ext>
            </a:extLst>
          </p:cNvPr>
          <p:cNvSpPr txBox="1"/>
          <p:nvPr/>
        </p:nvSpPr>
        <p:spPr>
          <a:xfrm>
            <a:off x="537156" y="4385510"/>
            <a:ext cx="5392166" cy="2258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15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vi-VN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NGƯỜI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 THÁC TỰ NHIÊN BỀN 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vi-VN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,MỘT SỐ TRUNG TÂM KINH TẾ CỦA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vi-VN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26.jpg" descr="Résultat de recherche d'images pour &quot;chicago city&quot;">
            <a:extLst>
              <a:ext uri="{FF2B5EF4-FFF2-40B4-BE49-F238E27FC236}">
                <a16:creationId xmlns:a16="http://schemas.microsoft.com/office/drawing/2014/main" xmlns="" id="{0148D53C-5A97-41E2-B67E-ACF61E0E092E}"/>
              </a:ext>
            </a:extLst>
          </p:cNvPr>
          <p:cNvPicPr/>
          <p:nvPr/>
        </p:nvPicPr>
        <p:blipFill rotWithShape="1">
          <a:blip r:embed="rId4"/>
          <a:srcRect t="5130" r="1" b="1"/>
          <a:stretch/>
        </p:blipFill>
        <p:spPr>
          <a:xfrm>
            <a:off x="6184106" y="4172046"/>
            <a:ext cx="2942082" cy="2513761"/>
          </a:xfrm>
          <a:prstGeom prst="rect">
            <a:avLst/>
          </a:prstGeom>
        </p:spPr>
      </p:pic>
      <p:pic>
        <p:nvPicPr>
          <p:cNvPr id="7" name="Hình ảnh 5">
            <a:extLst>
              <a:ext uri="{FF2B5EF4-FFF2-40B4-BE49-F238E27FC236}">
                <a16:creationId xmlns:a16="http://schemas.microsoft.com/office/drawing/2014/main" xmlns="" id="{8CF23664-0F4A-482A-BA12-9FE60D33E7B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3534" y="47511"/>
            <a:ext cx="6107198" cy="40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4449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xmlns="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403623" y="254000"/>
            <a:ext cx="8740378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572" y="533401"/>
            <a:ext cx="6848475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AAF909-09B6-4F77-A107-4E80ACD6B788}"/>
              </a:ext>
            </a:extLst>
          </p:cNvPr>
          <p:cNvSpPr txBox="1"/>
          <p:nvPr/>
        </p:nvSpPr>
        <p:spPr>
          <a:xfrm>
            <a:off x="235563" y="1770529"/>
            <a:ext cx="8431360" cy="1938992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ra các p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 thức khai thác theo hướng bền vững tài nguyên rừng ở Việt Nam:</a:t>
            </a:r>
            <a:endParaRPr lang="en-US" sz="4000" dirty="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230B021-2B94-48E6-A7EA-0D9C0115F5E3}"/>
              </a:ext>
            </a:extLst>
          </p:cNvPr>
          <p:cNvSpPr/>
          <p:nvPr/>
        </p:nvSpPr>
        <p:spPr>
          <a:xfrm>
            <a:off x="2498706" y="268761"/>
            <a:ext cx="5788070" cy="108296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41EB5C-3C41-4809-BC11-88DC0043499C}"/>
              </a:ext>
            </a:extLst>
          </p:cNvPr>
          <p:cNvSpPr txBox="1"/>
          <p:nvPr/>
        </p:nvSpPr>
        <p:spPr>
          <a:xfrm>
            <a:off x="2617645" y="460986"/>
            <a:ext cx="5692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THÁCH CHO 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19BD86-6859-4592-B989-CC989F4C2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45"/>
          <a:stretch/>
        </p:blipFill>
        <p:spPr>
          <a:xfrm>
            <a:off x="5108155" y="3521679"/>
            <a:ext cx="3156767" cy="2846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C96A73-CB0C-4751-A0E7-4A33F93D2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948" y="3521679"/>
            <a:ext cx="3156767" cy="291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64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7FD781-E026-4842-9A08-6B8F287C2960}"/>
              </a:ext>
            </a:extLst>
          </p:cNvPr>
          <p:cNvSpPr txBox="1"/>
          <p:nvPr/>
        </p:nvSpPr>
        <p:spPr>
          <a:xfrm>
            <a:off x="526774" y="1296509"/>
            <a:ext cx="8328992" cy="2062103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thông tin và chia sẻ với bạn về hoạt động sản xuất nông nghiệp ở khu vực Bắc Mỹ (cách thức canh tác, </a:t>
            </a:r>
            <a:endParaRPr lang="en-US" sz="32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lượng, các trang trại).</a:t>
            </a:r>
            <a:endParaRPr lang="en-US" sz="32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C0E14F9-A934-40C9-A966-234C3A14C8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00" t="8748" r="11440" b="18501"/>
          <a:stretch/>
        </p:blipFill>
        <p:spPr>
          <a:xfrm>
            <a:off x="1038026" y="165885"/>
            <a:ext cx="604287" cy="9435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165D76C-FE58-4B06-82CD-13E9265A4312}"/>
              </a:ext>
            </a:extLst>
          </p:cNvPr>
          <p:cNvSpPr/>
          <p:nvPr/>
        </p:nvSpPr>
        <p:spPr>
          <a:xfrm>
            <a:off x="4801696" y="2963546"/>
            <a:ext cx="61324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đoạn văn ngắn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5DDC94A-B737-438F-B1AD-2E47631CAF6F}"/>
              </a:ext>
            </a:extLst>
          </p:cNvPr>
          <p:cNvSpPr/>
          <p:nvPr/>
        </p:nvSpPr>
        <p:spPr>
          <a:xfrm>
            <a:off x="4801696" y="3548321"/>
            <a:ext cx="61324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Video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EEB0EDF-AE49-4207-92F0-783C2C8F24D8}"/>
              </a:ext>
            </a:extLst>
          </p:cNvPr>
          <p:cNvSpPr/>
          <p:nvPr/>
        </p:nvSpPr>
        <p:spPr>
          <a:xfrm>
            <a:off x="4801696" y="4178055"/>
            <a:ext cx="61324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Infographic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77B3F6-15D5-4615-ADB0-81A63A8A2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3" t="48222" r="77167" b="28445"/>
          <a:stretch/>
        </p:blipFill>
        <p:spPr>
          <a:xfrm>
            <a:off x="196243" y="2963545"/>
            <a:ext cx="914400" cy="1600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691258-C049-4ABF-B964-DCE751DE70C3}"/>
              </a:ext>
            </a:extLst>
          </p:cNvPr>
          <p:cNvSpPr txBox="1"/>
          <p:nvPr/>
        </p:nvSpPr>
        <p:spPr>
          <a:xfrm>
            <a:off x="1267406" y="3295363"/>
            <a:ext cx="2720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ABA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cách làm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AFD0C9-25B1-4015-A605-DA1EDAB20624}"/>
              </a:ext>
            </a:extLst>
          </p:cNvPr>
          <p:cNvSpPr txBox="1"/>
          <p:nvPr/>
        </p:nvSpPr>
        <p:spPr>
          <a:xfrm>
            <a:off x="2772150" y="69506"/>
            <a:ext cx="5728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3 IcielNovecento sans E" panose="00000900000000000000" pitchFamily="2" charset="0"/>
              </a:rPr>
              <a:t>VẬN DỤNG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C9CC0DA-D317-4E9D-9579-7F06379DB0F3}"/>
              </a:ext>
            </a:extLst>
          </p:cNvPr>
          <p:cNvSpPr txBox="1"/>
          <p:nvPr/>
        </p:nvSpPr>
        <p:spPr>
          <a:xfrm>
            <a:off x="933642" y="5085190"/>
            <a:ext cx="414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 nộp bài: </a:t>
            </a:r>
            <a:r>
              <a:rPr lang="en-US" sz="2800" b="1" i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tuần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01B2151-0D4B-45CA-BB24-832534EB4304}"/>
              </a:ext>
            </a:extLst>
          </p:cNvPr>
          <p:cNvSpPr txBox="1"/>
          <p:nvPr/>
        </p:nvSpPr>
        <p:spPr>
          <a:xfrm>
            <a:off x="4801696" y="6069654"/>
            <a:ext cx="414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nhân hoặc nhóm</a:t>
            </a:r>
            <a:endParaRPr lang="en-US" sz="2800" b="1" i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xmlns="" id="{9096D3B2-96C8-4F4F-86E8-A9BE87747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67" t="13295" r="14207" b="13729"/>
          <a:stretch/>
        </p:blipFill>
        <p:spPr bwMode="auto">
          <a:xfrm>
            <a:off x="4223171" y="5815244"/>
            <a:ext cx="623047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xmlns="" id="{D6765460-BCF6-40F8-9CE7-A3BE18454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17" t="33855" r="19901" b="41111"/>
          <a:stretch/>
        </p:blipFill>
        <p:spPr bwMode="auto">
          <a:xfrm>
            <a:off x="7985151" y="5954896"/>
            <a:ext cx="963287" cy="78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iểu tượng máy tính Đồng hồ báo thức Đồng hồ bấm giờ &amp; chấm công, thời  gian, Đồng hồ báo thức, đồng hồ png | PNGEgg">
            <a:extLst>
              <a:ext uri="{FF2B5EF4-FFF2-40B4-BE49-F238E27FC236}">
                <a16:creationId xmlns:a16="http://schemas.microsoft.com/office/drawing/2014/main" xmlns="" id="{581D5B66-0E78-41A0-A8BA-645774708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47" t="13005" r="31350" b="15971"/>
          <a:stretch/>
        </p:blipFill>
        <p:spPr bwMode="auto">
          <a:xfrm>
            <a:off x="196243" y="4882801"/>
            <a:ext cx="69599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313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6" grpId="0"/>
      <p:bldP spid="19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551959" y="1731680"/>
            <a:ext cx="2557952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2923541" y="-219541"/>
            <a:ext cx="5467754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231002" y="1261536"/>
            <a:ext cx="6764969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1723472" y="1126068"/>
            <a:ext cx="1015060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2526181" y="2887135"/>
            <a:ext cx="6469790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SBT</a:t>
            </a:r>
          </a:p>
        </p:txBody>
      </p:sp>
      <p:sp>
        <p:nvSpPr>
          <p:cNvPr id="9" name="Oval 8"/>
          <p:cNvSpPr/>
          <p:nvPr/>
        </p:nvSpPr>
        <p:spPr>
          <a:xfrm>
            <a:off x="2018652" y="2751666"/>
            <a:ext cx="1015060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231002" y="4241801"/>
            <a:ext cx="6764969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73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mới tiếp theo</a:t>
            </a:r>
            <a:endParaRPr lang="en-US" sz="4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23472" y="4377267"/>
            <a:ext cx="1015060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1462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27305"/>
            <a:endParaRPr lang="en-US" dirty="0">
              <a:latin typeface="Times New Roman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2.jpg" descr="Image result for MAP WORLD&quot;">
            <a:extLst>
              <a:ext uri="{FF2B5EF4-FFF2-40B4-BE49-F238E27FC236}">
                <a16:creationId xmlns="" xmlns:a16="http://schemas.microsoft.com/office/drawing/2014/main" id="{2033B08D-863D-4C8F-8F3D-7457E4D3FE9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460022" y="1088055"/>
            <a:ext cx="6683978" cy="5727809"/>
          </a:xfrm>
          <a:prstGeom prst="rect">
            <a:avLst/>
          </a:prstGeom>
          <a:ln/>
        </p:spPr>
      </p:pic>
      <p:pic>
        <p:nvPicPr>
          <p:cNvPr id="1028" name="image137.png" descr="F5402794">
            <a:extLst>
              <a:ext uri="{FF2B5EF4-FFF2-40B4-BE49-F238E27FC236}">
                <a16:creationId xmlns="" xmlns:a16="http://schemas.microsoft.com/office/drawing/2014/main" id="{6D8EA38A-60E2-41FB-82AB-DFF920B2D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484" y="6126730"/>
            <a:ext cx="748115" cy="6891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191.png" descr="Résultat de recherche d'images pour &quot;quốc kỳ Việt Nam&quot;">
            <a:extLst>
              <a:ext uri="{FF2B5EF4-FFF2-40B4-BE49-F238E27FC236}">
                <a16:creationId xmlns="" xmlns:a16="http://schemas.microsoft.com/office/drawing/2014/main" id="{9D858B71-6FCE-4F80-BC64-E37CCB808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571" y="6126729"/>
            <a:ext cx="649248" cy="6596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196.png" descr="4695F2E">
            <a:extLst>
              <a:ext uri="{FF2B5EF4-FFF2-40B4-BE49-F238E27FC236}">
                <a16:creationId xmlns="" xmlns:a16="http://schemas.microsoft.com/office/drawing/2014/main" id="{0711D85F-21D4-4ED1-A1B3-7C332B0D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463" y="6126729"/>
            <a:ext cx="649248" cy="6362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image34.png" descr="37C2E1C8">
            <a:extLst>
              <a:ext uri="{FF2B5EF4-FFF2-40B4-BE49-F238E27FC236}">
                <a16:creationId xmlns="" xmlns:a16="http://schemas.microsoft.com/office/drawing/2014/main" id="{78772B9E-ED55-4BCA-9DF6-0E89B5A2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129" y="6126728"/>
            <a:ext cx="748115" cy="689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33.png" descr="34A45316">
            <a:extLst>
              <a:ext uri="{FF2B5EF4-FFF2-40B4-BE49-F238E27FC236}">
                <a16:creationId xmlns="" xmlns:a16="http://schemas.microsoft.com/office/drawing/2014/main" id="{603262F6-3A5E-4435-ACF6-3D3212891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39" y="6126729"/>
            <a:ext cx="748115" cy="6891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28.png" descr="Image associée">
            <a:extLst>
              <a:ext uri="{FF2B5EF4-FFF2-40B4-BE49-F238E27FC236}">
                <a16:creationId xmlns="" xmlns:a16="http://schemas.microsoft.com/office/drawing/2014/main" id="{E2E05273-F2CB-4EBE-AC7D-58B3476B1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83" y="6092613"/>
            <a:ext cx="748114" cy="701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22756F7-8E01-4B0D-83EC-9F0B4C61C6D5}"/>
              </a:ext>
            </a:extLst>
          </p:cNvPr>
          <p:cNvSpPr/>
          <p:nvPr/>
        </p:nvSpPr>
        <p:spPr>
          <a:xfrm>
            <a:off x="28410" y="2147362"/>
            <a:ext cx="2586210" cy="319472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-T</a:t>
            </a:r>
            <a:r>
              <a:rPr lang="vi-VN" sz="28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 màu vào các quốc gia thuộc Bắc Mỹ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en-US" sz="2800">
                <a:solidFill>
                  <a:srgbClr val="1C11AF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Điền tên  các quốc gia đó vào bản đồ</a:t>
            </a:r>
            <a:endParaRPr lang="en-US" sz="2800">
              <a:solidFill>
                <a:srgbClr val="1C11AF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11" name="2 Minute Timer (To)">
            <a:hlinkClick r:id="" action="ppaction://media"/>
            <a:extLst>
              <a:ext uri="{FF2B5EF4-FFF2-40B4-BE49-F238E27FC236}">
                <a16:creationId xmlns="" xmlns:a16="http://schemas.microsoft.com/office/drawing/2014/main" id="{DF5531F5-6CB6-40DC-8969-6405DC017F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66080" y="4901860"/>
            <a:ext cx="1329931" cy="95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1DEB64-F097-40BF-B269-B3E08AF519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079" y="243901"/>
            <a:ext cx="1814766" cy="1276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FDB7C30-1826-4F9A-8C45-36C2CDD1C236}"/>
              </a:ext>
            </a:extLst>
          </p:cNvPr>
          <p:cNvSpPr txBox="1"/>
          <p:nvPr/>
        </p:nvSpPr>
        <p:spPr>
          <a:xfrm>
            <a:off x="277112" y="1561344"/>
            <a:ext cx="1814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4-5 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3D117D-6E4B-40FC-AB87-67E00D1FDEC4}"/>
              </a:ext>
            </a:extLst>
          </p:cNvPr>
          <p:cNvSpPr txBox="1"/>
          <p:nvPr/>
        </p:nvSpPr>
        <p:spPr>
          <a:xfrm>
            <a:off x="28410" y="5893140"/>
            <a:ext cx="2063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gian: 2 phút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CE85C3-110C-4619-9A97-157D4038BA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6656" y="68026"/>
            <a:ext cx="3329771" cy="10200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64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1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0B1436C5-8D05-4BD4-87A1-AB8D00A78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6496474"/>
              </p:ext>
            </p:extLst>
          </p:nvPr>
        </p:nvGraphicFramePr>
        <p:xfrm>
          <a:off x="110466" y="43904"/>
          <a:ext cx="8751594" cy="73616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7286">
                  <a:extLst>
                    <a:ext uri="{9D8B030D-6E8A-4147-A177-3AD203B41FA5}">
                      <a16:colId xmlns="" xmlns:a16="http://schemas.microsoft.com/office/drawing/2014/main" val="1203464129"/>
                    </a:ext>
                  </a:extLst>
                </a:gridCol>
                <a:gridCol w="2137958">
                  <a:extLst>
                    <a:ext uri="{9D8B030D-6E8A-4147-A177-3AD203B41FA5}">
                      <a16:colId xmlns="" xmlns:a16="http://schemas.microsoft.com/office/drawing/2014/main" val="153878060"/>
                    </a:ext>
                  </a:extLst>
                </a:gridCol>
                <a:gridCol w="2643613">
                  <a:extLst>
                    <a:ext uri="{9D8B030D-6E8A-4147-A177-3AD203B41FA5}">
                      <a16:colId xmlns="" xmlns:a16="http://schemas.microsoft.com/office/drawing/2014/main" val="2277200834"/>
                    </a:ext>
                  </a:extLst>
                </a:gridCol>
                <a:gridCol w="2052737">
                  <a:extLst>
                    <a:ext uri="{9D8B030D-6E8A-4147-A177-3AD203B41FA5}">
                      <a16:colId xmlns="" xmlns:a16="http://schemas.microsoft.com/office/drawing/2014/main" val="2314959000"/>
                    </a:ext>
                  </a:extLst>
                </a:gridCol>
              </a:tblGrid>
              <a:tr h="133785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+mn-lt"/>
                        </a:rPr>
                        <a:t>Một số</a:t>
                      </a:r>
                      <a:r>
                        <a:rPr lang="en-US" sz="2400">
                          <a:effectLst/>
                          <a:latin typeface="+mn-lt"/>
                        </a:rPr>
                        <a:t> </a:t>
                      </a:r>
                      <a:r>
                        <a:rPr lang="vi-VN" sz="2400">
                          <a:effectLst/>
                          <a:latin typeface="+mn-lt"/>
                        </a:rPr>
                        <a:t>nước đông dân trên thế giới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+mn-lt"/>
                        </a:rPr>
                        <a:t>Quốc kì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+mn-lt"/>
                        </a:rPr>
                        <a:t>Dân số ( triệu người)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+mn-lt"/>
                        </a:rPr>
                        <a:t>Tên quốc gia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774461848"/>
                  </a:ext>
                </a:extLst>
              </a:tr>
              <a:tr h="87870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+mn-lt"/>
                        </a:rPr>
                        <a:t>1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/>
                      </a:r>
                      <a:br>
                        <a:rPr lang="en-US" sz="2400">
                          <a:effectLst/>
                          <a:latin typeface="+mn-lt"/>
                        </a:rPr>
                      </a:b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1390,9 </a:t>
                      </a:r>
                      <a:endParaRPr lang="en-US" sz="24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44329080"/>
                  </a:ext>
                </a:extLst>
              </a:tr>
              <a:tr h="87870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+mn-lt"/>
                        </a:rPr>
                        <a:t>2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/>
                      </a:r>
                      <a:br>
                        <a:rPr lang="en-US" sz="2400">
                          <a:effectLst/>
                          <a:latin typeface="+mn-lt"/>
                        </a:rPr>
                      </a:b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1316,9</a:t>
                      </a:r>
                      <a:endParaRPr lang="en-US" sz="24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6045531"/>
                  </a:ext>
                </a:extLst>
              </a:tr>
              <a:tr h="48880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+mn-lt"/>
                        </a:rPr>
                        <a:t>3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vi-VN" sz="240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326,5</a:t>
                      </a:r>
                      <a:endParaRPr lang="en-US" sz="24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5042689"/>
                  </a:ext>
                </a:extLst>
              </a:tr>
              <a:tr h="98654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+mn-lt"/>
                        </a:rPr>
                        <a:t>10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130,2</a:t>
                      </a:r>
                      <a:endParaRPr lang="en-US" sz="24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72241320"/>
                  </a:ext>
                </a:extLst>
              </a:tr>
              <a:tr h="48880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+mn-lt"/>
                        </a:rPr>
                        <a:t>15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vi-VN" sz="240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96,2</a:t>
                      </a:r>
                      <a:endParaRPr lang="en-US" sz="24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129363"/>
                  </a:ext>
                </a:extLst>
              </a:tr>
              <a:tr h="48880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+mn-lt"/>
                        </a:rPr>
                        <a:t>38 </a:t>
                      </a:r>
                      <a:endParaRPr lang="en-US" sz="2400">
                        <a:effectLst/>
                        <a:latin typeface="+mn-lt"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vi-VN" sz="240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36,6</a:t>
                      </a:r>
                      <a:endParaRPr lang="en-US" sz="24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9842002"/>
                  </a:ext>
                </a:extLst>
              </a:tr>
            </a:tbl>
          </a:graphicData>
        </a:graphic>
      </p:graphicFrame>
      <p:pic>
        <p:nvPicPr>
          <p:cNvPr id="1028" name="image137.png" descr="F5402794">
            <a:extLst>
              <a:ext uri="{FF2B5EF4-FFF2-40B4-BE49-F238E27FC236}">
                <a16:creationId xmlns="" xmlns:a16="http://schemas.microsoft.com/office/drawing/2014/main" id="{6D8EA38A-60E2-41FB-82AB-DFF920B2D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343" y="3187837"/>
            <a:ext cx="1120140" cy="853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191.png" descr="Résultat de recherche d'images pour &quot;quốc kỳ Việt Nam&quot;">
            <a:extLst>
              <a:ext uri="{FF2B5EF4-FFF2-40B4-BE49-F238E27FC236}">
                <a16:creationId xmlns="" xmlns:a16="http://schemas.microsoft.com/office/drawing/2014/main" id="{9D858B71-6FCE-4F80-BC64-E37CCB808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713" y="5041473"/>
            <a:ext cx="1120140" cy="8531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196.png" descr="4695F2E">
            <a:extLst>
              <a:ext uri="{FF2B5EF4-FFF2-40B4-BE49-F238E27FC236}">
                <a16:creationId xmlns="" xmlns:a16="http://schemas.microsoft.com/office/drawing/2014/main" id="{0711D85F-21D4-4ED1-A1B3-7C332B0D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219" y="5943566"/>
            <a:ext cx="1137129" cy="8531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image34.png" descr="37C2E1C8">
            <a:extLst>
              <a:ext uri="{FF2B5EF4-FFF2-40B4-BE49-F238E27FC236}">
                <a16:creationId xmlns="" xmlns:a16="http://schemas.microsoft.com/office/drawing/2014/main" id="{78772B9E-ED55-4BCA-9DF6-0E89B5A2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343" y="1377081"/>
            <a:ext cx="1120140" cy="86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33.png" descr="34A45316">
            <a:extLst>
              <a:ext uri="{FF2B5EF4-FFF2-40B4-BE49-F238E27FC236}">
                <a16:creationId xmlns="" xmlns:a16="http://schemas.microsoft.com/office/drawing/2014/main" id="{603262F6-3A5E-4435-ACF6-3D3212891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343" y="2317052"/>
            <a:ext cx="1120140" cy="7996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28.png" descr="Image associée">
            <a:extLst>
              <a:ext uri="{FF2B5EF4-FFF2-40B4-BE49-F238E27FC236}">
                <a16:creationId xmlns="" xmlns:a16="http://schemas.microsoft.com/office/drawing/2014/main" id="{E2E05273-F2CB-4EBE-AC7D-58B3476B1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713" y="4091353"/>
            <a:ext cx="1126770" cy="9120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E4C4C33-7172-4F05-9115-188298BE045E}"/>
              </a:ext>
            </a:extLst>
          </p:cNvPr>
          <p:cNvSpPr txBox="1"/>
          <p:nvPr/>
        </p:nvSpPr>
        <p:spPr>
          <a:xfrm>
            <a:off x="7048500" y="1505639"/>
            <a:ext cx="1900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rung </a:t>
            </a:r>
            <a:r>
              <a:rPr lang="vi-VN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uốc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667728C-F91C-482F-AA99-1F32075EE479}"/>
              </a:ext>
            </a:extLst>
          </p:cNvPr>
          <p:cNvSpPr txBox="1"/>
          <p:nvPr/>
        </p:nvSpPr>
        <p:spPr>
          <a:xfrm>
            <a:off x="7147560" y="2391516"/>
            <a:ext cx="1379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3D2CA91-D261-4583-95B6-116C1020F5D6}"/>
              </a:ext>
            </a:extLst>
          </p:cNvPr>
          <p:cNvSpPr txBox="1"/>
          <p:nvPr/>
        </p:nvSpPr>
        <p:spPr>
          <a:xfrm>
            <a:off x="7147560" y="3263022"/>
            <a:ext cx="1379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Kì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348E91E-EBA4-40F6-8CAE-C87CABA2458D}"/>
              </a:ext>
            </a:extLst>
          </p:cNvPr>
          <p:cNvSpPr txBox="1"/>
          <p:nvPr/>
        </p:nvSpPr>
        <p:spPr>
          <a:xfrm>
            <a:off x="6918960" y="4298512"/>
            <a:ext cx="137922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>
              <a:lnSpc>
                <a:spcPct val="120000"/>
              </a:lnSpc>
              <a:spcAft>
                <a:spcPts val="600"/>
              </a:spcAft>
            </a:pPr>
            <a:r>
              <a:rPr lang="vi-VN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Mê-hi-cô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FE0A2E-3C04-4499-A5F2-9DB0CE3B1206}"/>
              </a:ext>
            </a:extLst>
          </p:cNvPr>
          <p:cNvSpPr txBox="1"/>
          <p:nvPr/>
        </p:nvSpPr>
        <p:spPr>
          <a:xfrm>
            <a:off x="6911817" y="6135410"/>
            <a:ext cx="183594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>
              <a:lnSpc>
                <a:spcPct val="120000"/>
              </a:lnSpc>
              <a:spcAft>
                <a:spcPts val="600"/>
              </a:spcAft>
            </a:pPr>
            <a:r>
              <a:rPr lang="vi-VN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– na - đa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52CF9AE-3EC6-4096-85A0-F3142F1C081E}"/>
              </a:ext>
            </a:extLst>
          </p:cNvPr>
          <p:cNvSpPr txBox="1"/>
          <p:nvPr/>
        </p:nvSpPr>
        <p:spPr>
          <a:xfrm>
            <a:off x="6911817" y="5170018"/>
            <a:ext cx="137922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>
              <a:lnSpc>
                <a:spcPct val="120000"/>
              </a:lnSpc>
              <a:spcAft>
                <a:spcPts val="600"/>
              </a:spcAft>
            </a:pP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1 Minute Timer- Nho">
            <a:hlinkClick r:id="" action="ppaction://media"/>
            <a:extLst>
              <a:ext uri="{FF2B5EF4-FFF2-40B4-BE49-F238E27FC236}">
                <a16:creationId xmlns="" xmlns:a16="http://schemas.microsoft.com/office/drawing/2014/main" id="{1D7F277F-8F92-4451-847F-62EDED99B9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787567" y="1377081"/>
            <a:ext cx="1067069" cy="7996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97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50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7" grpId="0"/>
      <p:bldP spid="8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12DF472-A0B7-4D3E-8997-DE623BE1581F}"/>
              </a:ext>
            </a:extLst>
          </p:cNvPr>
          <p:cNvSpPr txBox="1"/>
          <p:nvPr/>
        </p:nvSpPr>
        <p:spPr>
          <a:xfrm>
            <a:off x="2396652" y="172016"/>
            <a:ext cx="408432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="" xmlns:a16="http://schemas.microsoft.com/office/drawing/2014/main" id="{DB8D24DE-4F19-485C-8CA0-EED9F0F1CB81}"/>
              </a:ext>
            </a:extLst>
          </p:cNvPr>
          <p:cNvGrpSpPr/>
          <p:nvPr/>
        </p:nvGrpSpPr>
        <p:grpSpPr>
          <a:xfrm>
            <a:off x="1857356" y="1714488"/>
            <a:ext cx="7072362" cy="872949"/>
            <a:chOff x="1133366" y="2220084"/>
            <a:chExt cx="5681780" cy="914400"/>
          </a:xfrm>
        </p:grpSpPr>
        <p:sp>
          <p:nvSpPr>
            <p:cNvPr id="12" name="Arrow: Pentagon 11">
              <a:extLst>
                <a:ext uri="{FF2B5EF4-FFF2-40B4-BE49-F238E27FC236}">
                  <a16:creationId xmlns="" xmlns:a16="http://schemas.microsoft.com/office/drawing/2014/main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4">
            <a:extLst>
              <a:ext uri="{FF2B5EF4-FFF2-40B4-BE49-F238E27FC236}">
                <a16:creationId xmlns="" xmlns:a16="http://schemas.microsoft.com/office/drawing/2014/main" id="{C071D289-50AF-4819-9E5D-D29BB28A4021}"/>
              </a:ext>
            </a:extLst>
          </p:cNvPr>
          <p:cNvGrpSpPr/>
          <p:nvPr/>
        </p:nvGrpSpPr>
        <p:grpSpPr>
          <a:xfrm>
            <a:off x="1285503" y="1706135"/>
            <a:ext cx="976464" cy="872949"/>
            <a:chOff x="344605" y="154323"/>
            <a:chExt cx="1301952" cy="872949"/>
          </a:xfrm>
        </p:grpSpPr>
        <p:sp>
          <p:nvSpPr>
            <p:cNvPr id="16" name="Arrow: Pentagon 15">
              <a:extLst>
                <a:ext uri="{FF2B5EF4-FFF2-40B4-BE49-F238E27FC236}">
                  <a16:creationId xmlns="" xmlns:a16="http://schemas.microsoft.com/office/drawing/2014/main" id="{702268F8-107A-4D13-9700-C74E0BB67F40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="" xmlns:a16="http://schemas.microsoft.com/office/drawing/2014/main" id="{3F303E32-19B1-4EE8-961D-D50E097E223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24">
            <a:extLst>
              <a:ext uri="{FF2B5EF4-FFF2-40B4-BE49-F238E27FC236}">
                <a16:creationId xmlns=""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1367868" y="3329849"/>
            <a:ext cx="7418974" cy="872949"/>
            <a:chOff x="1133366" y="2220084"/>
            <a:chExt cx="5681780" cy="914400"/>
          </a:xfrm>
          <a:solidFill>
            <a:srgbClr val="FFFF9B"/>
          </a:solidFill>
        </p:grpSpPr>
        <p:sp>
          <p:nvSpPr>
            <p:cNvPr id="26" name="Arrow: Pentagon 25">
              <a:extLst>
                <a:ext uri="{FF2B5EF4-FFF2-40B4-BE49-F238E27FC236}">
                  <a16:creationId xmlns=""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2283196" y="3491420"/>
            <a:ext cx="6003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Bắc Mỹ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rrow: Pentagon 29">
            <a:extLst>
              <a:ext uri="{FF2B5EF4-FFF2-40B4-BE49-F238E27FC236}">
                <a16:creationId xmlns="" xmlns:a16="http://schemas.microsoft.com/office/drawing/2014/main" id="{5842362C-C37A-4057-BCCB-B6B9E2ED8C94}"/>
              </a:ext>
            </a:extLst>
          </p:cNvPr>
          <p:cNvSpPr/>
          <p:nvPr/>
        </p:nvSpPr>
        <p:spPr>
          <a:xfrm>
            <a:off x="1285503" y="3326925"/>
            <a:ext cx="976464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="" xmlns:a16="http://schemas.microsoft.com/office/drawing/2014/main" id="{8741D3F0-F5BE-44FA-BF40-469E5FBB420D}"/>
              </a:ext>
            </a:extLst>
          </p:cNvPr>
          <p:cNvSpPr/>
          <p:nvPr/>
        </p:nvSpPr>
        <p:spPr>
          <a:xfrm rot="5400000">
            <a:off x="1995753" y="3666047"/>
            <a:ext cx="262394" cy="190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1785918" y="1785926"/>
          <a:ext cx="6572296" cy="945834"/>
        </p:xfrm>
        <a:graphic>
          <a:graphicData uri="http://schemas.openxmlformats.org/drawingml/2006/table">
            <a:tbl>
              <a:tblPr/>
              <a:tblGrid>
                <a:gridCol w="6572296"/>
              </a:tblGrid>
              <a:tr h="945834">
                <a:tc>
                  <a:txBody>
                    <a:bodyPr/>
                    <a:lstStyle/>
                    <a:p>
                      <a:pPr marL="457200" marR="27305" algn="l">
                        <a:spcAft>
                          <a:spcPts val="0"/>
                        </a:spcAft>
                      </a:pPr>
                      <a:r>
                        <a:rPr lang="vi-VN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Phương </a:t>
                      </a:r>
                      <a:r>
                        <a:rPr lang="vi-VN" sz="2400" b="1" dirty="0">
                          <a:latin typeface="Times New Roman"/>
                          <a:ea typeface="Times New Roman"/>
                          <a:cs typeface="Times New Roman"/>
                        </a:rPr>
                        <a:t>thức khai thác các nguồn tài nguyên theo hướng bền vững</a:t>
                      </a:r>
                      <a:endParaRPr lang="en-US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7BCA1B1A-0631-48A2-8544-766037B8E6DC}"/>
              </a:ext>
            </a:extLst>
          </p:cNvPr>
          <p:cNvGrpSpPr/>
          <p:nvPr/>
        </p:nvGrpSpPr>
        <p:grpSpPr>
          <a:xfrm>
            <a:off x="0" y="-1"/>
            <a:ext cx="8786842" cy="2936780"/>
            <a:chOff x="13822" y="20156"/>
            <a:chExt cx="8506054" cy="883835"/>
          </a:xfrm>
        </p:grpSpPr>
        <p:grpSp>
          <p:nvGrpSpPr>
            <p:cNvPr id="9" name="Group 1">
              <a:extLst>
                <a:ext uri="{FF2B5EF4-FFF2-40B4-BE49-F238E27FC236}">
                  <a16:creationId xmlns:a16="http://schemas.microsoft.com/office/drawing/2014/main" xmlns="" id="{07C9C23A-6FE9-49B8-AE9D-42E86625FC97}"/>
                </a:ext>
              </a:extLst>
            </p:cNvPr>
            <p:cNvGrpSpPr/>
            <p:nvPr/>
          </p:nvGrpSpPr>
          <p:grpSpPr>
            <a:xfrm>
              <a:off x="13822" y="20156"/>
              <a:ext cx="8506054" cy="872949"/>
              <a:chOff x="1030419" y="2205618"/>
              <a:chExt cx="5979171" cy="914400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xmlns="" id="{B9A7C9C1-5958-4AE0-9984-16F2A178C9AD}"/>
                  </a:ext>
                </a:extLst>
              </p:cNvPr>
              <p:cNvSpPr/>
              <p:nvPr/>
            </p:nvSpPr>
            <p:spPr>
              <a:xfrm>
                <a:off x="1030419" y="2205618"/>
                <a:ext cx="5979171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AA53D5B1-8EEB-4E47-A1A7-CECAA6D47EF7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5581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1F14B91-A4F2-4A5E-A2B9-3EAB898BA95A}"/>
                </a:ext>
              </a:extLst>
            </p:cNvPr>
            <p:cNvSpPr txBox="1"/>
            <p:nvPr/>
          </p:nvSpPr>
          <p:spPr>
            <a:xfrm>
              <a:off x="1352407" y="37532"/>
              <a:ext cx="6392242" cy="157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xmlns="" id="{65BC6D79-0FAF-46FD-A98D-46620A766BF7}"/>
                </a:ext>
              </a:extLst>
            </p:cNvPr>
            <p:cNvSpPr/>
            <p:nvPr/>
          </p:nvSpPr>
          <p:spPr>
            <a:xfrm>
              <a:off x="50455" y="31042"/>
              <a:ext cx="1301952" cy="872949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4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C38DFA27-F932-4FBC-B70F-DBF04746D3BD}"/>
                </a:ext>
              </a:extLst>
            </p:cNvPr>
            <p:cNvSpPr/>
            <p:nvPr/>
          </p:nvSpPr>
          <p:spPr>
            <a:xfrm rot="5400000">
              <a:off x="1041187" y="338415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357290" y="928670"/>
            <a:ext cx="669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27305"/>
            <a:r>
              <a:rPr lang="vi-VN" sz="3200" b="1" dirty="0" smtClean="0">
                <a:latin typeface="Times New Roman"/>
                <a:ea typeface="Times New Roman"/>
                <a:cs typeface="Times New Roman"/>
              </a:rPr>
              <a:t>Phương thức khai thác các nguồn tài nguyên theo hướng bền vững</a:t>
            </a:r>
            <a:endParaRPr lang="en-US" sz="3200" dirty="0"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3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A4871F-766E-4BB0-8916-D6077FADF3B7}"/>
              </a:ext>
            </a:extLst>
          </p:cNvPr>
          <p:cNvSpPr txBox="1"/>
          <p:nvPr/>
        </p:nvSpPr>
        <p:spPr>
          <a:xfrm>
            <a:off x="2784757" y="373802"/>
            <a:ext cx="4792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NHANH – ĐÁP GỌN </a:t>
            </a: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xmlns="" id="{CA0CED94-B6B6-4931-A2D8-B2F1797DC23F}"/>
              </a:ext>
            </a:extLst>
          </p:cNvPr>
          <p:cNvGrpSpPr/>
          <p:nvPr/>
        </p:nvGrpSpPr>
        <p:grpSpPr>
          <a:xfrm>
            <a:off x="1714480" y="94450"/>
            <a:ext cx="4886737" cy="1467352"/>
            <a:chOff x="3332480" y="250577"/>
            <a:chExt cx="6604000" cy="1467352"/>
          </a:xfrm>
          <a:solidFill>
            <a:srgbClr val="00B050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32E8CFB-5653-404A-AF82-2769B48E01DF}"/>
                </a:ext>
              </a:extLst>
            </p:cNvPr>
            <p:cNvSpPr/>
            <p:nvPr/>
          </p:nvSpPr>
          <p:spPr>
            <a:xfrm>
              <a:off x="3332480" y="250577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C15F688-2A0C-42DD-95B4-64FD19EDBD00}"/>
                </a:ext>
              </a:extLst>
            </p:cNvPr>
            <p:cNvSpPr txBox="1"/>
            <p:nvPr/>
          </p:nvSpPr>
          <p:spPr>
            <a:xfrm>
              <a:off x="3545839" y="394490"/>
              <a:ext cx="63906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20FE98-D76D-467D-AF59-C803FCCBC98A}"/>
              </a:ext>
            </a:extLst>
          </p:cNvPr>
          <p:cNvSpPr/>
          <p:nvPr/>
        </p:nvSpPr>
        <p:spPr>
          <a:xfrm>
            <a:off x="548089" y="1198766"/>
            <a:ext cx="8047822" cy="2728952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>
            <a:spAutoFit/>
          </a:bodyPr>
          <a:lstStyle/>
          <a:p>
            <a:pPr marR="74295" algn="just">
              <a:spcBef>
                <a:spcPts val="405"/>
              </a:spcBef>
              <a:spcAft>
                <a:spcPts val="0"/>
              </a:spcAft>
            </a:pPr>
            <a:r>
              <a:rPr lang="en-US" sz="2800" b="1" spc="-5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spc="-5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spc="-5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 nhóm</a:t>
            </a:r>
            <a:endParaRPr lang="en-US" sz="2800" spc="-5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Nhiệm </a:t>
            </a:r>
            <a:r>
              <a:rPr lang="en-US" sz="2800" b="1" spc="-5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>
                <a:solidFill>
                  <a:srgbClr val="FF0000"/>
                </a:solidFill>
              </a:rPr>
              <a:t>Dựa thông tin trong mục 3, hãy phân tích phương thức con người khai thác tự nhiên bền vững ở Bắc Mỹ thông qua việc sử dụng tài nguyên rừng, nước, đất, khoáng sản.</a:t>
            </a:r>
            <a:endParaRPr lang="en-US" sz="2800">
              <a:solidFill>
                <a:srgbClr val="FF0000"/>
              </a:solidFill>
            </a:endParaRPr>
          </a:p>
          <a:p>
            <a:pPr marR="74295" algn="just">
              <a:spcBef>
                <a:spcPts val="405"/>
              </a:spcBef>
              <a:spcAft>
                <a:spcPts val="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2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loa 2">
            <a:extLst>
              <a:ext uri="{FF2B5EF4-FFF2-40B4-BE49-F238E27FC236}">
                <a16:creationId xmlns:a16="http://schemas.microsoft.com/office/drawing/2014/main" xmlns="" id="{11436AE4-CA76-43DF-B86B-BAE7A199D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523203">
            <a:off x="838" y="-254815"/>
            <a:ext cx="1243103" cy="1657470"/>
          </a:xfrm>
          <a:prstGeom prst="rect">
            <a:avLst/>
          </a:prstGeom>
        </p:spPr>
      </p:pic>
      <p:grpSp>
        <p:nvGrpSpPr>
          <p:cNvPr id="3" name="Group 24">
            <a:extLst>
              <a:ext uri="{FF2B5EF4-FFF2-40B4-BE49-F238E27FC236}">
                <a16:creationId xmlns:a16="http://schemas.microsoft.com/office/drawing/2014/main" xmlns="" id="{3389793E-87FB-4646-A072-4DB4B28C9E1D}"/>
              </a:ext>
            </a:extLst>
          </p:cNvPr>
          <p:cNvGrpSpPr/>
          <p:nvPr/>
        </p:nvGrpSpPr>
        <p:grpSpPr>
          <a:xfrm>
            <a:off x="1418838" y="3663544"/>
            <a:ext cx="6601688" cy="824752"/>
            <a:chOff x="2772424" y="3596453"/>
            <a:chExt cx="8802251" cy="82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0C8F114-29AA-4084-90EE-236DAE2010B3}"/>
                </a:ext>
              </a:extLst>
            </p:cNvPr>
            <p:cNvSpPr/>
            <p:nvPr/>
          </p:nvSpPr>
          <p:spPr>
            <a:xfrm>
              <a:off x="2844681" y="3857106"/>
              <a:ext cx="8657736" cy="564099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AFF21C6E-0CC4-4798-823D-F15F5C11DE19}"/>
                </a:ext>
              </a:extLst>
            </p:cNvPr>
            <p:cNvSpPr/>
            <p:nvPr/>
          </p:nvSpPr>
          <p:spPr>
            <a:xfrm>
              <a:off x="2772424" y="3596453"/>
              <a:ext cx="8802251" cy="590400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Nhóm 1: </a:t>
              </a:r>
              <a:r>
                <a:rPr lang="vi-VN" sz="2400"/>
                <a:t>Phương thức khai thác bền vững </a:t>
              </a:r>
              <a:r>
                <a:rPr lang="en-US" sz="2400"/>
                <a:t>TN </a:t>
              </a:r>
              <a:r>
                <a:rPr lang="vi-VN" sz="2400"/>
                <a:t>đất</a:t>
              </a:r>
              <a:endPara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xmlns="" id="{28CA63AF-FB54-4BC5-8D80-B5C534B9D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17" t="33855" r="19901" b="41111"/>
          <a:stretch/>
        </p:blipFill>
        <p:spPr bwMode="auto">
          <a:xfrm>
            <a:off x="107832" y="4217093"/>
            <a:ext cx="1225909" cy="121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F980639F-EF43-4473-8DE5-C80D76AEC2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477699" y="135911"/>
            <a:ext cx="1042243" cy="781072"/>
          </a:xfrm>
          <a:prstGeom prst="rect">
            <a:avLst/>
          </a:prstGeom>
        </p:spPr>
      </p:pic>
      <p:grpSp>
        <p:nvGrpSpPr>
          <p:cNvPr id="10" name="Group 13">
            <a:extLst>
              <a:ext uri="{FF2B5EF4-FFF2-40B4-BE49-F238E27FC236}">
                <a16:creationId xmlns:a16="http://schemas.microsoft.com/office/drawing/2014/main" xmlns="" id="{9596A4C6-2382-4CFE-A9BD-14D5293AFF8E}"/>
              </a:ext>
            </a:extLst>
          </p:cNvPr>
          <p:cNvGrpSpPr/>
          <p:nvPr/>
        </p:nvGrpSpPr>
        <p:grpSpPr>
          <a:xfrm>
            <a:off x="1418838" y="4429768"/>
            <a:ext cx="6601688" cy="804612"/>
            <a:chOff x="2772424" y="4362677"/>
            <a:chExt cx="8802251" cy="8046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84B387C-CA22-4575-93FB-005460F5FE90}"/>
                </a:ext>
              </a:extLst>
            </p:cNvPr>
            <p:cNvSpPr/>
            <p:nvPr/>
          </p:nvSpPr>
          <p:spPr>
            <a:xfrm>
              <a:off x="2844681" y="4663289"/>
              <a:ext cx="8616532" cy="504000"/>
            </a:xfrm>
            <a:prstGeom prst="rect">
              <a:avLst/>
            </a:prstGeom>
          </p:spPr>
          <p:style>
            <a:lnRef idx="2">
              <a:schemeClr val="accent5">
                <a:hueOff val="-2252848"/>
                <a:satOff val="-5806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9A1F6402-91B5-4312-8F60-BDFA4FA065DA}"/>
                </a:ext>
              </a:extLst>
            </p:cNvPr>
            <p:cNvSpPr/>
            <p:nvPr/>
          </p:nvSpPr>
          <p:spPr>
            <a:xfrm>
              <a:off x="2772424" y="4362677"/>
              <a:ext cx="8802251" cy="590400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Nhóm 2: </a:t>
              </a:r>
              <a:r>
                <a:rPr lang="vi-VN" sz="2400"/>
                <a:t>Phương thức khai thác bền vững </a:t>
              </a:r>
              <a:r>
                <a:rPr lang="en-US" sz="2400"/>
                <a:t>TN n</a:t>
              </a:r>
              <a:r>
                <a:rPr lang="vi-VN" sz="2400"/>
                <a:t>ư</a:t>
              </a:r>
              <a:r>
                <a:rPr lang="en-US" sz="2400"/>
                <a:t>ớc</a:t>
              </a:r>
              <a:endPara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xmlns="" id="{7284F132-575C-4503-A9A5-0056686008A6}"/>
              </a:ext>
            </a:extLst>
          </p:cNvPr>
          <p:cNvGrpSpPr/>
          <p:nvPr/>
        </p:nvGrpSpPr>
        <p:grpSpPr>
          <a:xfrm>
            <a:off x="1418838" y="5315368"/>
            <a:ext cx="6601688" cy="723580"/>
            <a:chOff x="2844680" y="5156373"/>
            <a:chExt cx="8802251" cy="7235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E185566-91EB-4B5D-80D3-49E528B80286}"/>
                </a:ext>
              </a:extLst>
            </p:cNvPr>
            <p:cNvSpPr/>
            <p:nvPr/>
          </p:nvSpPr>
          <p:spPr>
            <a:xfrm>
              <a:off x="2844680" y="5375953"/>
              <a:ext cx="8616531" cy="504000"/>
            </a:xfrm>
            <a:prstGeom prst="rect">
              <a:avLst/>
            </a:prstGeom>
          </p:spPr>
          <p:style>
            <a:lnRef idx="2">
              <a:schemeClr val="accent5">
                <a:hueOff val="-4505695"/>
                <a:satOff val="-11613"/>
                <a:lumOff val="-784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0DF75962-4EB1-454A-A1AA-B8F191FAED69}"/>
                </a:ext>
              </a:extLst>
            </p:cNvPr>
            <p:cNvSpPr/>
            <p:nvPr/>
          </p:nvSpPr>
          <p:spPr>
            <a:xfrm>
              <a:off x="2844680" y="5156373"/>
              <a:ext cx="8802251" cy="590400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Nhóm</a:t>
              </a:r>
              <a:r>
                <a:rPr lang="en-US" sz="24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3: </a:t>
              </a:r>
              <a:r>
                <a:rPr lang="vi-VN" sz="2400" dirty="0"/>
                <a:t>Phương thức khai thác bền vững </a:t>
              </a:r>
              <a:r>
                <a:rPr lang="en-US" sz="2400" dirty="0"/>
                <a:t>TN </a:t>
              </a:r>
              <a:r>
                <a:rPr lang="en-US" sz="2400" dirty="0" err="1" smtClean="0"/>
                <a:t>khoáng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sản</a:t>
              </a:r>
              <a:endPara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5E31774F-9FAD-44D5-9025-A111CC571284}"/>
              </a:ext>
            </a:extLst>
          </p:cNvPr>
          <p:cNvGrpSpPr/>
          <p:nvPr/>
        </p:nvGrpSpPr>
        <p:grpSpPr>
          <a:xfrm>
            <a:off x="1418838" y="6143696"/>
            <a:ext cx="6601688" cy="723621"/>
            <a:chOff x="2703256" y="5998468"/>
            <a:chExt cx="8802251" cy="72362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74311D94-3E23-41E0-95D4-118B9CD7FA2F}"/>
                </a:ext>
              </a:extLst>
            </p:cNvPr>
            <p:cNvSpPr/>
            <p:nvPr/>
          </p:nvSpPr>
          <p:spPr>
            <a:xfrm>
              <a:off x="2772424" y="6293668"/>
              <a:ext cx="8616530" cy="428421"/>
            </a:xfrm>
            <a:prstGeom prst="rect">
              <a:avLst/>
            </a:prstGeom>
          </p:spPr>
          <p:style>
            <a:lnRef idx="2">
              <a:schemeClr val="accent5">
                <a:hueOff val="-4505695"/>
                <a:satOff val="-11613"/>
                <a:lumOff val="-784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097953ED-4A81-4B90-B11B-73BDBE75568F}"/>
                </a:ext>
              </a:extLst>
            </p:cNvPr>
            <p:cNvSpPr/>
            <p:nvPr/>
          </p:nvSpPr>
          <p:spPr>
            <a:xfrm>
              <a:off x="2703256" y="5998468"/>
              <a:ext cx="8802251" cy="590400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1503B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Nhóm</a:t>
              </a:r>
              <a:r>
                <a:rPr lang="en-US" sz="24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4: </a:t>
              </a:r>
              <a:r>
                <a:rPr lang="vi-VN" sz="2400" dirty="0"/>
                <a:t>Phương thức khai thác bền vững </a:t>
              </a:r>
              <a:r>
                <a:rPr lang="en-US" sz="2400" dirty="0" smtClean="0"/>
                <a:t>TN</a:t>
              </a:r>
              <a:r>
                <a:rPr lang="vi-VN" sz="2400" dirty="0" smtClean="0"/>
                <a:t> khác</a:t>
              </a:r>
              <a:endPara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8975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50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8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86E967-F1D2-4929-8A10-C39095F47B3B}"/>
              </a:ext>
            </a:extLst>
          </p:cNvPr>
          <p:cNvSpPr/>
          <p:nvPr/>
        </p:nvSpPr>
        <p:spPr>
          <a:xfrm>
            <a:off x="53301" y="792031"/>
            <a:ext cx="4535041" cy="3539430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 nước bắc Mỹ đẩy nhanh việc phát triển “nông nghiệp xanh”, ứng dụng khoa học kỹ thuật đem lại năng suất cao và bảo vệ tài nguyên đất.</a:t>
            </a:r>
            <a:endParaRPr lang="en-US" sz="3200" dirty="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2B078A7-4A73-4B15-A9B8-046197929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480" y="581500"/>
            <a:ext cx="4392314" cy="36989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87D378D-9EB0-4FA4-87CE-CAC6C95770CB}"/>
              </a:ext>
            </a:extLst>
          </p:cNvPr>
          <p:cNvSpPr/>
          <p:nvPr/>
        </p:nvSpPr>
        <p:spPr>
          <a:xfrm>
            <a:off x="676754" y="46776"/>
            <a:ext cx="5763116" cy="52322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thác bền vững tài nguyên 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6068538-3731-4215-B253-4C3FE37DE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22" y="4143380"/>
            <a:ext cx="3947678" cy="26378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13E725C-F729-4BAC-AA2D-328C5B367E34}"/>
              </a:ext>
            </a:extLst>
          </p:cNvPr>
          <p:cNvSpPr/>
          <p:nvPr/>
        </p:nvSpPr>
        <p:spPr>
          <a:xfrm>
            <a:off x="4375638" y="4442013"/>
            <a:ext cx="4535041" cy="2554545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 canh và luân canh, bảo vệ tài nguyên đất, kết hợp chăn nuôi, trồng trọt và sản xuất nông lâm kết hợp.</a:t>
            </a: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295A00EE-BEC8-47A3-B628-BF8EDBAF816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03" b="19192"/>
          <a:stretch/>
        </p:blipFill>
        <p:spPr bwMode="auto">
          <a:xfrm>
            <a:off x="53301" y="5399"/>
            <a:ext cx="524015" cy="685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5336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078493-78A0-4030-883F-9392AEB328A1}"/>
              </a:ext>
            </a:extLst>
          </p:cNvPr>
          <p:cNvSpPr/>
          <p:nvPr/>
        </p:nvSpPr>
        <p:spPr>
          <a:xfrm>
            <a:off x="57971" y="1100868"/>
            <a:ext cx="41562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3333CC"/>
                </a:solidFill>
              </a:rPr>
              <a:t>+ Bắc Mỹ có nguồn nước phong phú, nhiều sông và hồ lớn nhưng trước đây bị ô nhiễm do chất thải từ sản xuất và sinh hoạt.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DBF9E0C-4749-49F2-9AAF-BDC01B252F1D}"/>
              </a:ext>
            </a:extLst>
          </p:cNvPr>
          <p:cNvSpPr/>
          <p:nvPr/>
        </p:nvSpPr>
        <p:spPr>
          <a:xfrm>
            <a:off x="743771" y="143257"/>
            <a:ext cx="6019597" cy="52322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thác bền vững tài nguyên 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xmlns="" id="{DCDC4092-2CCB-48FF-9F8F-CA05561C38CC}"/>
              </a:ext>
            </a:extLst>
          </p:cNvPr>
          <p:cNvGrpSpPr/>
          <p:nvPr/>
        </p:nvGrpSpPr>
        <p:grpSpPr>
          <a:xfrm>
            <a:off x="4114800" y="781880"/>
            <a:ext cx="5011520" cy="6298177"/>
            <a:chOff x="4787358" y="0"/>
            <a:chExt cx="7381068" cy="7145877"/>
          </a:xfrm>
        </p:grpSpPr>
        <p:pic>
          <p:nvPicPr>
            <p:cNvPr id="12" name="Picture 11" descr="Diagram, map&#10;&#10;Description automatically generated">
              <a:extLst>
                <a:ext uri="{FF2B5EF4-FFF2-40B4-BE49-F238E27FC236}">
                  <a16:creationId xmlns:a16="http://schemas.microsoft.com/office/drawing/2014/main" xmlns="" id="{9BC5F6D4-6BE7-4109-B87B-9579B0CB3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87358" y="0"/>
              <a:ext cx="7381068" cy="6858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F067E91-A93C-4B57-96C6-3C6ECE89AAD0}"/>
                </a:ext>
              </a:extLst>
            </p:cNvPr>
            <p:cNvSpPr txBox="1"/>
            <p:nvPr/>
          </p:nvSpPr>
          <p:spPr>
            <a:xfrm>
              <a:off x="5248692" y="6412553"/>
              <a:ext cx="6458398" cy="733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Bắc Mĩ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45B0905-C171-4A1E-B035-84693906AA1B}"/>
              </a:ext>
            </a:extLst>
          </p:cNvPr>
          <p:cNvSpPr/>
          <p:nvPr/>
        </p:nvSpPr>
        <p:spPr>
          <a:xfrm>
            <a:off x="37559" y="3079565"/>
            <a:ext cx="41562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2800" dirty="0" smtClean="0">
              <a:solidFill>
                <a:srgbClr val="3333CC"/>
              </a:solidFill>
            </a:endParaRPr>
          </a:p>
          <a:p>
            <a:endParaRPr lang="vi-VN" sz="2800" dirty="0" smtClean="0">
              <a:solidFill>
                <a:srgbClr val="3333CC"/>
              </a:solidFill>
            </a:endParaRPr>
          </a:p>
          <a:p>
            <a:r>
              <a:rPr lang="vi-VN" sz="2800" dirty="0" smtClean="0">
                <a:solidFill>
                  <a:srgbClr val="3333CC"/>
                </a:solidFill>
              </a:rPr>
              <a:t>+ </a:t>
            </a:r>
            <a:r>
              <a:rPr lang="vi-VN" sz="2800" dirty="0">
                <a:solidFill>
                  <a:srgbClr val="3333CC"/>
                </a:solidFill>
              </a:rPr>
              <a:t>Hiện nay chất lượng nguồn nước đã được cải thiện nhờ các biện pháp hợp lí và tài nguyên nước được khai thác tổng hợp.</a:t>
            </a:r>
            <a:endParaRPr lang="en-US" sz="2800" dirty="0">
              <a:solidFill>
                <a:srgbClr val="3333CC"/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B1334A5F-61F5-4A2B-86F5-5D50DB06190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71" y="72176"/>
            <a:ext cx="594500" cy="8114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39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1399</Words>
  <PresentationFormat>On-screen Show (4:3)</PresentationFormat>
  <Paragraphs>155</Paragraphs>
  <Slides>25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2022-07-29T01:44:09Z</dcterms:created>
  <dcterms:modified xsi:type="dcterms:W3CDTF">2022-07-30T10:17:23Z</dcterms:modified>
</cp:coreProperties>
</file>