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5" r:id="rId3"/>
    <p:sldId id="257" r:id="rId4"/>
    <p:sldId id="276" r:id="rId5"/>
    <p:sldId id="258" r:id="rId6"/>
    <p:sldId id="273" r:id="rId7"/>
    <p:sldId id="260" r:id="rId8"/>
    <p:sldId id="277" r:id="rId9"/>
    <p:sldId id="261" r:id="rId10"/>
    <p:sldId id="262" r:id="rId11"/>
    <p:sldId id="279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F16649"/>
    <a:srgbClr val="008000"/>
    <a:srgbClr val="F47A69"/>
    <a:srgbClr val="A3E7FF"/>
    <a:srgbClr val="0088EE"/>
    <a:srgbClr val="EDE4BC"/>
    <a:srgbClr val="EF008D"/>
    <a:srgbClr val="FFFFFF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218" y="60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7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answers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40-50 words about your school. You can refer to the reading passages to help you.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228" y="1469353"/>
            <a:ext cx="9514112" cy="538864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1828800" y="383900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828800" y="439650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828800" y="495152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828800" y="550902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28800" y="607290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57602" y="2728657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28800" y="3286158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30828" y="2432088"/>
            <a:ext cx="226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My school is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7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answers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40-50 words about your school. You can refer to the reading passages to help you.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228" y="1469353"/>
            <a:ext cx="9514112" cy="5388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0586" y="2852749"/>
            <a:ext cx="636045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200" algn="just"/>
            <a:r>
              <a:rPr lang="en-US" sz="2600" dirty="0" smtClean="0">
                <a:solidFill>
                  <a:srgbClr val="221E1F"/>
                </a:solidFill>
                <a:latin typeface="Comic Sans MS" panose="030F0702030302020204" pitchFamily="66" charset="0"/>
              </a:rPr>
              <a:t>My </a:t>
            </a:r>
            <a:r>
              <a:rPr lang="en-US" sz="2600" dirty="0">
                <a:solidFill>
                  <a:srgbClr val="221E1F"/>
                </a:solidFill>
                <a:latin typeface="Comic Sans MS" panose="030F0702030302020204" pitchFamily="66" charset="0"/>
              </a:rPr>
              <a:t>school is </a:t>
            </a:r>
            <a:r>
              <a:rPr lang="en-US" sz="2600" dirty="0" err="1">
                <a:solidFill>
                  <a:srgbClr val="221E1F"/>
                </a:solidFill>
                <a:latin typeface="Comic Sans MS" panose="030F0702030302020204" pitchFamily="66" charset="0"/>
              </a:rPr>
              <a:t>Giang</a:t>
            </a:r>
            <a:r>
              <a:rPr lang="en-US" sz="2600" dirty="0">
                <a:solidFill>
                  <a:srgbClr val="221E1F"/>
                </a:solidFill>
                <a:latin typeface="Comic Sans MS" panose="030F0702030302020204" pitchFamily="66" charset="0"/>
              </a:rPr>
              <a:t> Son School. It is in the </a:t>
            </a:r>
            <a:r>
              <a:rPr lang="en-US" sz="2600" dirty="0" err="1">
                <a:solidFill>
                  <a:srgbClr val="221E1F"/>
                </a:solidFill>
                <a:latin typeface="Comic Sans MS" panose="030F0702030302020204" pitchFamily="66" charset="0"/>
              </a:rPr>
              <a:t>centre</a:t>
            </a:r>
            <a:r>
              <a:rPr lang="en-US" sz="2600" dirty="0">
                <a:solidFill>
                  <a:srgbClr val="221E1F"/>
                </a:solidFill>
                <a:latin typeface="Comic Sans MS" panose="030F0702030302020204" pitchFamily="66" charset="0"/>
              </a:rPr>
              <a:t> of my village. It has 12 classes with over 500 students. We study many subjects: </a:t>
            </a:r>
            <a:r>
              <a:rPr lang="en-US" sz="2600" dirty="0" err="1">
                <a:solidFill>
                  <a:srgbClr val="221E1F"/>
                </a:solidFill>
                <a:latin typeface="Comic Sans MS" panose="030F0702030302020204" pitchFamily="66" charset="0"/>
              </a:rPr>
              <a:t>maths</a:t>
            </a:r>
            <a:r>
              <a:rPr lang="en-US" sz="2600" dirty="0">
                <a:solidFill>
                  <a:srgbClr val="221E1F"/>
                </a:solidFill>
                <a:latin typeface="Comic Sans MS" panose="030F0702030302020204" pitchFamily="66" charset="0"/>
              </a:rPr>
              <a:t>, history, science, and of course, English. We often play games during break time. My teachers are friendly, and my friends are helpful. I like my school. </a:t>
            </a:r>
            <a:endParaRPr lang="en-US" sz="2600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0586" y="2295512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R="2200" algn="just"/>
            <a:r>
              <a:rPr lang="en-US" sz="2600" b="1" i="1" dirty="0" smtClean="0">
                <a:solidFill>
                  <a:srgbClr val="221E1F"/>
                </a:solidFill>
              </a:rPr>
              <a:t>Sample </a:t>
            </a:r>
            <a:r>
              <a:rPr lang="en-US" sz="2600" b="1" i="1" dirty="0">
                <a:solidFill>
                  <a:srgbClr val="221E1F"/>
                </a:solidFill>
              </a:rPr>
              <a:t>paragraph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463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09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40263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536061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06712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189563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4051875"/>
            <a:ext cx="363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Janet, a student at Palmer School in America, is talking about her school. Guess the answers to these questions.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5348883"/>
            <a:ext cx="3484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choose the correct answer A or B.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4026356"/>
            <a:ext cx="391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answers to the following questions about your school.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557" y="5162221"/>
            <a:ext cx="385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answers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to write a paragraph of 40-50 words about your school. You can refer to the reading passages to help you.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8938"/>
            <a:ext cx="6291943" cy="232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09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2" y="25323"/>
            <a:ext cx="76200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Janet, a student at Palmer School in America, is talking about her school. Guess the answers to these questions.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159" y="1796142"/>
            <a:ext cx="7307683" cy="1458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52245" y="19702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6185" y="1978888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Do you think the students there wear uniforms?</a:t>
            </a:r>
            <a:endParaRPr lang="en-US" sz="2400" i="1"/>
          </a:p>
        </p:txBody>
      </p:sp>
      <p:sp>
        <p:nvSpPr>
          <p:cNvPr id="23" name="TextBox 22"/>
          <p:cNvSpPr txBox="1"/>
          <p:nvPr/>
        </p:nvSpPr>
        <p:spPr>
          <a:xfrm>
            <a:off x="1252245" y="26146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16185" y="2623297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Do they learn Vietnamese as a foreign language?</a:t>
            </a:r>
            <a:endParaRPr lang="en-US" sz="2400" i="1"/>
          </a:p>
        </p:txBody>
      </p:sp>
      <p:sp>
        <p:nvSpPr>
          <p:cNvPr id="29" name="TextBox 28"/>
          <p:cNvSpPr txBox="1"/>
          <p:nvPr/>
        </p:nvSpPr>
        <p:spPr>
          <a:xfrm>
            <a:off x="1273628" y="3505200"/>
            <a:ext cx="6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Listen to the talk and check your guesses.</a:t>
            </a:r>
          </a:p>
        </p:txBody>
      </p:sp>
      <p:pic>
        <p:nvPicPr>
          <p:cNvPr id="3" name="Bản sao của B1_08">
            <a:hlinkClick r:id="" action="ppaction://media"/>
            <a:extLst>
              <a:ext uri="{FF2B5EF4-FFF2-40B4-BE49-F238E27FC236}">
                <a16:creationId xmlns="" xmlns:a16="http://schemas.microsoft.com/office/drawing/2014/main" id="{94DA427D-E1E9-43D9-B563-1E92491E3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0252" y="3505200"/>
            <a:ext cx="487363" cy="487363"/>
          </a:xfrm>
          <a:prstGeom prst="rect">
            <a:avLst/>
          </a:prstGeom>
        </p:spPr>
      </p:pic>
      <p:sp>
        <p:nvSpPr>
          <p:cNvPr id="4" name="Rounded Rectangle 3">
            <a:hlinkClick r:id="rId8" action="ppaction://hlinksldjump"/>
          </p:cNvPr>
          <p:cNvSpPr/>
          <p:nvPr/>
        </p:nvSpPr>
        <p:spPr>
          <a:xfrm>
            <a:off x="7298900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Audio </a:t>
            </a:r>
            <a:r>
              <a:rPr lang="en-US" sz="2400" b="1" dirty="0">
                <a:solidFill>
                  <a:schemeClr val="bg1"/>
                </a:solidFill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86041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Hi. My name's Janet. I'm eleven years old. I'm now in year 6 at Palmer School. I like it here. My classmates are friendly. The teachers at my school are nice and very helpful, and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 teacher is Mrs. Smith. She teaches us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maths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. I have two hours to study Vietnamese every week. I usually do my homework in the library. We wear our uniforms every day, but today we aren't. We're going to have a biology lesson on a farm.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2_20">
            <a:hlinkClick r:id="" action="ppaction://media"/>
            <a:extLst>
              <a:ext uri="{FF2B5EF4-FFF2-40B4-BE49-F238E27FC236}">
                <a16:creationId xmlns="" xmlns:a16="http://schemas.microsoft.com/office/drawing/2014/main" id="{1502ACA2-581C-43DD-BC20-9ECC50E48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1483" y="178031"/>
            <a:ext cx="392410" cy="3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72065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choose the correct answer A or B.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85599" y="1755600"/>
            <a:ext cx="2684640" cy="461665"/>
            <a:chOff x="1230086" y="1785257"/>
            <a:chExt cx="2684640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</a:t>
              </a:r>
              <a:r>
                <a:rPr lang="en-US" sz="2400" dirty="0">
                  <a:solidFill>
                    <a:srgbClr val="0088EE"/>
                  </a:solidFill>
                </a:rPr>
                <a:t>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11085" y="1785257"/>
              <a:ext cx="2303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maths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27179" y="1749262"/>
            <a:ext cx="2499351" cy="461665"/>
            <a:chOff x="1230086" y="1785257"/>
            <a:chExt cx="2499351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21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82834" y="2300323"/>
            <a:ext cx="7111847" cy="461665"/>
            <a:chOff x="363373" y="2525685"/>
            <a:chExt cx="7111847" cy="461665"/>
          </a:xfrm>
        </p:grpSpPr>
        <p:grpSp>
          <p:nvGrpSpPr>
            <p:cNvPr id="24" name="Group 23"/>
            <p:cNvGrpSpPr/>
            <p:nvPr/>
          </p:nvGrpSpPr>
          <p:grpSpPr>
            <a:xfrm>
              <a:off x="363373" y="2525685"/>
              <a:ext cx="7111847" cy="461665"/>
              <a:chOff x="369902" y="2142097"/>
              <a:chExt cx="7111847" cy="461665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69902" y="21420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76153" y="2142097"/>
                <a:ext cx="67055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Today Janet           her uniform.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2329886" y="28520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296486" y="2778381"/>
            <a:ext cx="2340436" cy="461665"/>
            <a:chOff x="1230086" y="1785257"/>
            <a:chExt cx="2340436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1959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 wearing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35343" y="2772043"/>
            <a:ext cx="2319736" cy="461665"/>
            <a:chOff x="1230086" y="1785257"/>
            <a:chExt cx="2319736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11086" y="1785257"/>
              <a:ext cx="1938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isn’t wearing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82834" y="3312216"/>
            <a:ext cx="7061016" cy="470318"/>
            <a:chOff x="838203" y="3668444"/>
            <a:chExt cx="7061016" cy="470318"/>
          </a:xfrm>
        </p:grpSpPr>
        <p:grpSp>
          <p:nvGrpSpPr>
            <p:cNvPr id="35" name="Group 34"/>
            <p:cNvGrpSpPr/>
            <p:nvPr/>
          </p:nvGrpSpPr>
          <p:grpSpPr>
            <a:xfrm>
              <a:off x="838203" y="3668444"/>
              <a:ext cx="7061016" cy="470318"/>
              <a:chOff x="363373" y="4026312"/>
              <a:chExt cx="7061016" cy="470318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363373" y="403496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38203" y="4026312"/>
                <a:ext cx="6586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 studies          for two hours a week.</a:t>
                </a:r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 flipV="1">
              <a:off x="3032770" y="3984168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263827" y="3856574"/>
            <a:ext cx="3374583" cy="461665"/>
            <a:chOff x="1230086" y="1785257"/>
            <a:chExt cx="3374583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English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31530" y="3850236"/>
            <a:ext cx="3002378" cy="461665"/>
            <a:chOff x="1230086" y="1785257"/>
            <a:chExt cx="3002378" cy="461665"/>
          </a:xfrm>
        </p:grpSpPr>
        <p:sp>
          <p:nvSpPr>
            <p:cNvPr id="43" name="TextBox 4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Vietnamese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93720" y="4453491"/>
            <a:ext cx="6812122" cy="470318"/>
            <a:chOff x="685414" y="6027003"/>
            <a:chExt cx="6812122" cy="470318"/>
          </a:xfrm>
        </p:grpSpPr>
        <p:grpSp>
          <p:nvGrpSpPr>
            <p:cNvPr id="46" name="Group 45"/>
            <p:cNvGrpSpPr/>
            <p:nvPr/>
          </p:nvGrpSpPr>
          <p:grpSpPr>
            <a:xfrm>
              <a:off x="685414" y="6027003"/>
              <a:ext cx="6812122" cy="470318"/>
              <a:chOff x="363373" y="3312302"/>
              <a:chExt cx="6812122" cy="470318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363373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81053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 usually does her homework          .</a:t>
                </a:r>
              </a:p>
            </p:txBody>
          </p:sp>
        </p:grpSp>
        <p:cxnSp>
          <p:nvCxnSpPr>
            <p:cNvPr id="47" name="Straight Connector 46"/>
            <p:cNvCxnSpPr/>
            <p:nvPr/>
          </p:nvCxnSpPr>
          <p:spPr>
            <a:xfrm flipV="1">
              <a:off x="5380694" y="63572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270570" y="4954111"/>
            <a:ext cx="4018906" cy="461665"/>
            <a:chOff x="1230086" y="1785257"/>
            <a:chExt cx="4018906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11086" y="1785257"/>
              <a:ext cx="3637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the library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043670" y="4937149"/>
            <a:ext cx="4153626" cy="461665"/>
            <a:chOff x="1230086" y="1785257"/>
            <a:chExt cx="4153626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11086" y="1785257"/>
              <a:ext cx="37726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at home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50176" y="1298331"/>
            <a:ext cx="6973597" cy="470318"/>
            <a:chOff x="794659" y="707494"/>
            <a:chExt cx="6973597" cy="470318"/>
          </a:xfrm>
        </p:grpSpPr>
        <p:grpSp>
          <p:nvGrpSpPr>
            <p:cNvPr id="57" name="Group 56"/>
            <p:cNvGrpSpPr/>
            <p:nvPr/>
          </p:nvGrpSpPr>
          <p:grpSpPr>
            <a:xfrm>
              <a:off x="794659" y="707494"/>
              <a:ext cx="6973597" cy="470318"/>
              <a:chOff x="363373" y="1262747"/>
              <a:chExt cx="6973597" cy="470318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63373" y="126274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7313" y="1271400"/>
                <a:ext cx="6509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Janet’s favourite teacher is her          teacher.</a:t>
                </a:r>
                <a:endParaRPr lang="en-US" sz="2400" i="1"/>
              </a:p>
            </p:txBody>
          </p:sp>
        </p:grpSp>
        <p:cxnSp>
          <p:nvCxnSpPr>
            <p:cNvPr id="58" name="Straight Connector 57"/>
            <p:cNvCxnSpPr/>
            <p:nvPr/>
          </p:nvCxnSpPr>
          <p:spPr>
            <a:xfrm>
              <a:off x="5158194" y="1034375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904606" y="5542063"/>
            <a:ext cx="6869272" cy="470318"/>
            <a:chOff x="685414" y="6027003"/>
            <a:chExt cx="6869272" cy="470318"/>
          </a:xfrm>
        </p:grpSpPr>
        <p:grpSp>
          <p:nvGrpSpPr>
            <p:cNvPr id="62" name="Group 61"/>
            <p:cNvGrpSpPr/>
            <p:nvPr/>
          </p:nvGrpSpPr>
          <p:grpSpPr>
            <a:xfrm>
              <a:off x="685414" y="6027003"/>
              <a:ext cx="6869272" cy="470318"/>
              <a:chOff x="363373" y="3312302"/>
              <a:chExt cx="6869272" cy="470318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363373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38203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Her class is going to have a biology lesson          .</a:t>
                </a:r>
              </a:p>
            </p:txBody>
          </p:sp>
        </p:grpSp>
        <p:cxnSp>
          <p:nvCxnSpPr>
            <p:cNvPr id="63" name="Straight Connector 62"/>
            <p:cNvCxnSpPr/>
            <p:nvPr/>
          </p:nvCxnSpPr>
          <p:spPr>
            <a:xfrm flipV="1">
              <a:off x="6383263" y="63572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281456" y="6042683"/>
            <a:ext cx="2688784" cy="461665"/>
            <a:chOff x="1230086" y="1785257"/>
            <a:chExt cx="2688784" cy="461665"/>
          </a:xfrm>
        </p:grpSpPr>
        <p:sp>
          <p:nvSpPr>
            <p:cNvPr id="67" name="TextBox 6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on a farm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044761" y="6025721"/>
            <a:ext cx="2726153" cy="461665"/>
            <a:chOff x="1230086" y="1785257"/>
            <a:chExt cx="2726153" cy="461665"/>
          </a:xfrm>
        </p:grpSpPr>
        <p:sp>
          <p:nvSpPr>
            <p:cNvPr id="70" name="TextBox 6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11085" y="1785257"/>
              <a:ext cx="23451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the classroom</a:t>
              </a:r>
            </a:p>
          </p:txBody>
        </p:sp>
      </p:grp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0679A8F5-8AD2-492D-B2EF-4B8ECFFA2C0C}"/>
              </a:ext>
            </a:extLst>
          </p:cNvPr>
          <p:cNvSpPr/>
          <p:nvPr/>
        </p:nvSpPr>
        <p:spPr>
          <a:xfrm>
            <a:off x="1270570" y="17684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99EE6A51-99CB-4760-92AA-D0E9572833D8}"/>
              </a:ext>
            </a:extLst>
          </p:cNvPr>
          <p:cNvSpPr/>
          <p:nvPr/>
        </p:nvSpPr>
        <p:spPr>
          <a:xfrm>
            <a:off x="4027179" y="3844792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12176BDC-15EA-4A5F-B524-1CA58989543F}"/>
              </a:ext>
            </a:extLst>
          </p:cNvPr>
          <p:cNvSpPr/>
          <p:nvPr/>
        </p:nvSpPr>
        <p:spPr>
          <a:xfrm>
            <a:off x="1263827" y="4969573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44C6E867-6148-49C1-B8FB-5CC5AB71085C}"/>
              </a:ext>
            </a:extLst>
          </p:cNvPr>
          <p:cNvSpPr/>
          <p:nvPr/>
        </p:nvSpPr>
        <p:spPr>
          <a:xfrm>
            <a:off x="1282210" y="607745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8DA91430-0BFF-49BA-BFE4-311608045006}"/>
              </a:ext>
            </a:extLst>
          </p:cNvPr>
          <p:cNvSpPr/>
          <p:nvPr/>
        </p:nvSpPr>
        <p:spPr>
          <a:xfrm>
            <a:off x="4043670" y="2800943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5" grpId="0" animBg="1"/>
      <p:bldP spid="76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answers to the following questions about your school.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-28757" y="1242949"/>
            <a:ext cx="9022673" cy="571105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36117" y="1788127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is the name of your school?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36117" y="2785146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your school?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336117" y="3773512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classes does your school have?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336117" y="4761878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 students do at your school?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336117" y="5767550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 you like about your school?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607505" y="262633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607505" y="369313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611630" y="470075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611630" y="576755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611630" y="667433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347547" y="249174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347547" y="359283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347547" y="454152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1347547" y="564261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1347547" y="654939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1048</TotalTime>
  <Words>510</Words>
  <Application>Microsoft Office PowerPoint</Application>
  <PresentationFormat>On-screen Show (4:3)</PresentationFormat>
  <Paragraphs>64</Paragraphs>
  <Slides>12</Slides>
  <Notes>0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TrangDTT</cp:lastModifiedBy>
  <cp:revision>83</cp:revision>
  <dcterms:created xsi:type="dcterms:W3CDTF">2020-12-09T02:04:09Z</dcterms:created>
  <dcterms:modified xsi:type="dcterms:W3CDTF">2021-06-09T09:49:37Z</dcterms:modified>
</cp:coreProperties>
</file>