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57" r:id="rId6"/>
    <p:sldId id="258" r:id="rId7"/>
    <p:sldId id="295" r:id="rId8"/>
    <p:sldId id="267" r:id="rId9"/>
    <p:sldId id="307" r:id="rId10"/>
    <p:sldId id="310" r:id="rId11"/>
    <p:sldId id="300" r:id="rId12"/>
    <p:sldId id="308" r:id="rId13"/>
    <p:sldId id="270" r:id="rId14"/>
    <p:sldId id="309" r:id="rId15"/>
    <p:sldId id="279"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1F4E79"/>
    <a:srgbClr val="15142A"/>
    <a:srgbClr val="FAED3B"/>
    <a:srgbClr val="70AD47"/>
    <a:srgbClr val="A7FDFF"/>
    <a:srgbClr val="3CDFE6"/>
    <a:srgbClr val="0C0D0E"/>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varScale="1">
        <p:scale>
          <a:sx n="62" d="100"/>
          <a:sy n="62" d="100"/>
        </p:scale>
        <p:origin x="-12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24/6/2022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138703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138703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24/6/2022</a:t>
            </a:fld>
            <a:endParaRPr lang="en-US" dirty="0"/>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24/6/2022</a:t>
            </a:fld>
            <a:endParaRPr lang="en-US" dirty="0"/>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24/6/2022</a:t>
            </a:fld>
            <a:endParaRPr lang="en-US" dirty="0"/>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24/6/2022</a:t>
            </a:fld>
            <a:endParaRPr lang="en-US" dirty="0"/>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24/6/2022</a:t>
            </a:fld>
            <a:endParaRPr lang="en-US" dirty="0"/>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24/6/2022</a:t>
            </a:fld>
            <a:endParaRPr lang="en-US" dirty="0"/>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24/6/2022</a:t>
            </a:fld>
            <a:endParaRPr lang="en-US" dirty="0"/>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24/6/2022</a:t>
            </a:fld>
            <a:endParaRPr lang="en-US" dirty="0"/>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24/6/2022</a:t>
            </a:fld>
            <a:endParaRPr lang="en-US" dirty="0"/>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24/6/2022</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6.bin"/><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2.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4.bin"/><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 xmlns:a16="http://schemas.microsoft.com/office/drawing/2014/main" id="{F4B5F415-7490-4054-85B4-10F7AE6D3385}"/>
              </a:ext>
            </a:extLst>
          </p:cNvPr>
          <p:cNvSpPr>
            <a:spLocks noGrp="1"/>
          </p:cNvSpPr>
          <p:nvPr>
            <p:ph type="ctrTitle"/>
          </p:nvPr>
        </p:nvSpPr>
        <p:spPr>
          <a:xfrm>
            <a:off x="239628" y="2323835"/>
            <a:ext cx="11952372" cy="1417123"/>
          </a:xfrm>
        </p:spPr>
        <p:txBody>
          <a:bodyPr>
            <a:noAutofit/>
          </a:bodyPr>
          <a:lstStyle/>
          <a:p>
            <a:r>
              <a:rPr lang="en-US" sz="5000" b="1" dirty="0" smtClean="0">
                <a:solidFill>
                  <a:schemeClr val="accent2">
                    <a:lumMod val="75000"/>
                  </a:schemeClr>
                </a:solidFill>
                <a:latin typeface="Times New Roman" panose="02020603050405020304" pitchFamily="18" charset="0"/>
                <a:cs typeface="Times New Roman" panose="02020603050405020304" pitchFamily="18" charset="0"/>
              </a:rPr>
              <a:t>ÔN TẬP GIỮA KÌ II</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vi</a:t>
            </a:r>
            <a:r>
              <a:rPr lang="vi-VN"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ên</a:t>
            </a:r>
            <a:r>
              <a:rPr lang="vi-VN"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1">
            <a:extLst>
              <a:ext uri="{FF2B5EF4-FFF2-40B4-BE49-F238E27FC236}">
                <a16:creationId xmlns="" xmlns:a16="http://schemas.microsoft.com/office/drawing/2014/main" id="{0E246211-C9C9-4B3E-9DDF-914AB989AE93}"/>
              </a:ext>
            </a:extLst>
          </p:cNvPr>
          <p:cNvSpPr txBox="1"/>
          <p:nvPr/>
        </p:nvSpPr>
        <p:spPr>
          <a:xfrm>
            <a:off x="4397104" y="2046235"/>
            <a:ext cx="6762750" cy="861774"/>
          </a:xfrm>
          <a:prstGeom prst="rect">
            <a:avLst/>
          </a:prstGeom>
          <a:noFill/>
        </p:spPr>
        <p:txBody>
          <a:bodyPr wrap="square">
            <a:spAutoFit/>
          </a:bodyPr>
          <a:lstStyle/>
          <a:p>
            <a:r>
              <a:rPr lang="en-US" sz="4800" b="1" dirty="0" smtClean="0">
                <a:solidFill>
                  <a:schemeClr val="accent2">
                    <a:lumMod val="75000"/>
                  </a:schemeClr>
                </a:solidFill>
                <a:latin typeface="Times New Roman" panose="02020603050405020304" pitchFamily="18" charset="0"/>
                <a:cs typeface="Times New Roman" panose="02020603050405020304" pitchFamily="18" charset="0"/>
              </a:rPr>
              <a:t>Đ</a:t>
            </a:r>
            <a:r>
              <a:rPr lang="vi-VN" sz="4800" b="1" dirty="0" smtClean="0">
                <a:solidFill>
                  <a:schemeClr val="accent2">
                    <a:lumMod val="75000"/>
                  </a:schemeClr>
                </a:solidFill>
                <a:latin typeface="Times New Roman" panose="02020603050405020304" pitchFamily="18" charset="0"/>
                <a:cs typeface="Times New Roman" panose="02020603050405020304" pitchFamily="18" charset="0"/>
              </a:rPr>
              <a:t>7 </a:t>
            </a:r>
            <a:r>
              <a:rPr lang="en-US" sz="4800" b="1" dirty="0" smtClean="0">
                <a:solidFill>
                  <a:schemeClr val="accent2">
                    <a:lumMod val="75000"/>
                  </a:schemeClr>
                </a:solidFill>
                <a:latin typeface="Times New Roman" panose="02020603050405020304" pitchFamily="18" charset="0"/>
                <a:cs typeface="Times New Roman" panose="02020603050405020304" pitchFamily="18" charset="0"/>
              </a:rPr>
              <a:t>-</a:t>
            </a:r>
            <a:r>
              <a:rPr lang="vi-VN" sz="4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smtClean="0">
                <a:solidFill>
                  <a:schemeClr val="accent2">
                    <a:lumMod val="75000"/>
                  </a:schemeClr>
                </a:solidFill>
                <a:latin typeface="Times New Roman" panose="02020603050405020304" pitchFamily="18" charset="0"/>
                <a:cs typeface="Times New Roman" panose="02020603050405020304" pitchFamily="18" charset="0"/>
              </a:rPr>
              <a:t>C</a:t>
            </a:r>
            <a:r>
              <a:rPr lang="vi-VN" sz="4800" b="1" dirty="0" smtClean="0">
                <a:solidFill>
                  <a:schemeClr val="accent2">
                    <a:lumMod val="75000"/>
                  </a:schemeClr>
                </a:solidFill>
                <a:latin typeface="Times New Roman" panose="02020603050405020304" pitchFamily="18" charset="0"/>
                <a:cs typeface="Times New Roman" panose="02020603050405020304" pitchFamily="18" charset="0"/>
              </a:rPr>
              <a:t>5 </a:t>
            </a:r>
            <a:r>
              <a:rPr lang="en-US" sz="4800" b="1" dirty="0" smtClean="0">
                <a:solidFill>
                  <a:schemeClr val="accent2">
                    <a:lumMod val="75000"/>
                  </a:schemeClr>
                </a:solidFill>
                <a:latin typeface="Times New Roman" panose="02020603050405020304" pitchFamily="18" charset="0"/>
                <a:cs typeface="Times New Roman" panose="02020603050405020304" pitchFamily="18" charset="0"/>
              </a:rPr>
              <a:t>–</a:t>
            </a:r>
            <a:r>
              <a:rPr lang="vi-VN" sz="4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smtClean="0">
                <a:solidFill>
                  <a:schemeClr val="accent2">
                    <a:lumMod val="75000"/>
                  </a:schemeClr>
                </a:solidFill>
                <a:latin typeface="Times New Roman" panose="02020603050405020304" pitchFamily="18" charset="0"/>
                <a:cs typeface="Times New Roman" panose="02020603050405020304" pitchFamily="18" charset="0"/>
              </a:rPr>
              <a:t>T</a:t>
            </a:r>
            <a:r>
              <a:rPr lang="vi-VN" sz="4800" b="1" dirty="0" smtClean="0">
                <a:solidFill>
                  <a:schemeClr val="accent2">
                    <a:lumMod val="75000"/>
                  </a:schemeClr>
                </a:solidFill>
                <a:latin typeface="Times New Roman" panose="02020603050405020304" pitchFamily="18" charset="0"/>
                <a:cs typeface="Times New Roman" panose="02020603050405020304" pitchFamily="18" charset="0"/>
              </a:rPr>
              <a:t>iết...</a:t>
            </a:r>
            <a:endParaRPr lang="en-US" sz="4800" dirty="0"/>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HOẠT ĐỘNG </a:t>
            </a:r>
            <a:r>
              <a:rPr lang="en-US" sz="2800" b="1" dirty="0" smtClean="0">
                <a:latin typeface="Times New Roman" panose="02020603050405020304" pitchFamily="18" charset="0"/>
                <a:cs typeface="Times New Roman" panose="02020603050405020304" pitchFamily="18" charset="0"/>
              </a:rPr>
              <a:t>VẬN DỤNG</a:t>
            </a:r>
            <a:endParaRPr lang="en-US"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60981" y="609551"/>
            <a:ext cx="9915579" cy="523220"/>
          </a:xfrm>
          <a:prstGeom prst="rect">
            <a:avLst/>
          </a:prstGeom>
          <a:noFill/>
        </p:spPr>
        <p:txBody>
          <a:bodyPr wrap="square" rtlCol="0">
            <a:spAutoFit/>
          </a:bodyPr>
          <a:lstStyle/>
          <a:p>
            <a:r>
              <a:rPr lang="nl-NL" sz="2800" dirty="0">
                <a:solidFill>
                  <a:srgbClr val="FF0000"/>
                </a:solidFill>
                <a:latin typeface="Times New Roman" pitchFamily="18" charset="0"/>
                <a:cs typeface="Times New Roman" pitchFamily="18" charset="0"/>
              </a:rPr>
              <a:t>Học sinh được</a:t>
            </a:r>
            <a:r>
              <a:rPr lang="vi-VN" sz="2800" dirty="0">
                <a:solidFill>
                  <a:srgbClr val="FF0000"/>
                </a:solidFill>
                <a:latin typeface="Times New Roman" pitchFamily="18" charset="0"/>
                <a:cs typeface="Times New Roman" pitchFamily="18" charset="0"/>
              </a:rPr>
              <a:t> yêu cầu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nl-NL" sz="2800" dirty="0">
                <a:solidFill>
                  <a:srgbClr val="FF0000"/>
                </a:solidFill>
                <a:latin typeface="Times New Roman" pitchFamily="18" charset="0"/>
                <a:cs typeface="Times New Roman" pitchFamily="18" charset="0"/>
              </a:rPr>
              <a:t>bài tập </a:t>
            </a:r>
            <a:r>
              <a:rPr lang="nl-NL" sz="2800" dirty="0" smtClean="0">
                <a:solidFill>
                  <a:srgbClr val="FF0000"/>
                </a:solidFill>
                <a:latin typeface="Times New Roman" pitchFamily="18" charset="0"/>
                <a:cs typeface="Times New Roman" pitchFamily="18" charset="0"/>
              </a:rPr>
              <a:t>4 trong PHT số 2.</a:t>
            </a:r>
            <a:endParaRPr lang="en-US" sz="2800" dirty="0">
              <a:solidFill>
                <a:srgbClr val="FF0000"/>
              </a:solidFill>
              <a:latin typeface="Times New Roman" pitchFamily="18" charset="0"/>
              <a:cs typeface="Times New Roman" pitchFamily="18" charset="0"/>
            </a:endParaRPr>
          </a:p>
        </p:txBody>
      </p:sp>
      <p:sp>
        <p:nvSpPr>
          <p:cNvPr id="8" name="TextBox 7"/>
          <p:cNvSpPr txBox="1"/>
          <p:nvPr/>
        </p:nvSpPr>
        <p:spPr>
          <a:xfrm>
            <a:off x="279980" y="1132772"/>
            <a:ext cx="6440859" cy="4893647"/>
          </a:xfrm>
          <a:prstGeom prst="rect">
            <a:avLst/>
          </a:prstGeom>
          <a:noFill/>
        </p:spPr>
        <p:txBody>
          <a:bodyPr wrap="square" rtlCol="0">
            <a:spAutoFit/>
          </a:bodyPr>
          <a:lstStyle/>
          <a:p>
            <a:pPr algn="ctr"/>
            <a:r>
              <a:rPr lang="nl-NL" sz="2400" b="1" dirty="0">
                <a:latin typeface="Times New Roman" pitchFamily="18" charset="0"/>
                <a:cs typeface="Times New Roman" pitchFamily="18" charset="0"/>
              </a:rPr>
              <a:t>PHIẾU HỌC TẬP SỐ </a:t>
            </a:r>
            <a:r>
              <a:rPr lang="nl-NL" sz="2400" b="1" dirty="0" smtClean="0">
                <a:latin typeface="Times New Roman" pitchFamily="18" charset="0"/>
                <a:cs typeface="Times New Roman" pitchFamily="18" charset="0"/>
              </a:rPr>
              <a:t>3</a:t>
            </a:r>
            <a:endParaRPr lang="en-US" sz="2400" dirty="0">
              <a:latin typeface="Times New Roman" pitchFamily="18" charset="0"/>
              <a:cs typeface="Times New Roman" pitchFamily="18" charset="0"/>
            </a:endParaRPr>
          </a:p>
          <a:p>
            <a:r>
              <a:rPr lang="nl-NL" sz="2400" b="1" u="sng" dirty="0">
                <a:latin typeface="Times New Roman" pitchFamily="18" charset="0"/>
                <a:cs typeface="Times New Roman" pitchFamily="18" charset="0"/>
              </a:rPr>
              <a:t>Bài tập 4</a:t>
            </a:r>
            <a:endParaRPr lang="en-US" sz="2400" u="sng" dirty="0">
              <a:latin typeface="Times New Roman" pitchFamily="18" charset="0"/>
              <a:cs typeface="Times New Roman" pitchFamily="18" charset="0"/>
            </a:endParaRPr>
          </a:p>
          <a:p>
            <a:r>
              <a:rPr lang="nl-NL" sz="2400" dirty="0">
                <a:latin typeface="Times New Roman" pitchFamily="18" charset="0"/>
                <a:cs typeface="Times New Roman" pitchFamily="18" charset="0"/>
              </a:rPr>
              <a:t>Biểu đồ </a:t>
            </a:r>
            <a:r>
              <a:rPr lang="nl-NL" sz="2400" i="1" dirty="0">
                <a:latin typeface="Times New Roman" pitchFamily="18" charset="0"/>
                <a:cs typeface="Times New Roman" pitchFamily="18" charset="0"/>
              </a:rPr>
              <a:t>Hình 1</a:t>
            </a:r>
            <a:r>
              <a:rPr lang="nl-NL" sz="2400" dirty="0">
                <a:latin typeface="Times New Roman" pitchFamily="18" charset="0"/>
                <a:cs typeface="Times New Roman" pitchFamily="18" charset="0"/>
              </a:rPr>
              <a:t> nói về độ lớn của một số âm thanh trong cuộc sống.</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Đơn vị được dùng để đo cường độ âm thanh là decibel(dB). Các âm thanh từ 85 dB trở lên( gọi là tiếng ồn) mà tai chúng ta phải tiếp xúc kéo dài hoặc lặp lại nhiều lần có thể làm giảm khả năng nghe hoặc gây điếc.</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a) Tỉ lệ độ lớn âm thanh lúc trò chuyện so với độ lớn âm thanh búa khoan là bao nhiêu phần trăm?</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b) Dựa vào biểu đồ trên, em hãy nêu ra những tiếng ồn chúng ta nên tránh hoặc hạn chế tiếp xúc.</a:t>
            </a:r>
            <a:endParaRPr lang="en-US" sz="2400" dirty="0">
              <a:latin typeface="Times New Roman" pitchFamily="18" charset="0"/>
              <a:cs typeface="Times New Roman" pitchFamily="18" charset="0"/>
            </a:endParaRPr>
          </a:p>
        </p:txBody>
      </p:sp>
      <p:pic>
        <p:nvPicPr>
          <p:cNvPr id="9" name="Picture 8" descr="C:\Users\Admin\AppData\Local\ZaloPC\1848841616609501886\ZaloDownloads\picture\3143182554878174856\z3300717681830_13d26d45683414576567c2cbd406d3c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537766" y="1255495"/>
            <a:ext cx="3623947" cy="5318760"/>
          </a:xfrm>
          <a:prstGeom prst="rect">
            <a:avLst/>
          </a:prstGeom>
          <a:noFill/>
          <a:ln>
            <a:noFill/>
          </a:ln>
        </p:spPr>
      </p:pic>
      <p:sp>
        <p:nvSpPr>
          <p:cNvPr id="10" name="TextBox 9"/>
          <p:cNvSpPr txBox="1"/>
          <p:nvPr/>
        </p:nvSpPr>
        <p:spPr>
          <a:xfrm>
            <a:off x="8816339" y="5795586"/>
            <a:ext cx="2103120" cy="461665"/>
          </a:xfrm>
          <a:prstGeom prst="rect">
            <a:avLst/>
          </a:prstGeom>
          <a:noFill/>
        </p:spPr>
        <p:txBody>
          <a:bodyPr wrap="square" rtlCol="0">
            <a:spAutoFit/>
          </a:bodyPr>
          <a:lstStyle/>
          <a:p>
            <a:r>
              <a:rPr lang="en-US" sz="2400" i="1" dirty="0" err="1" smtClean="0">
                <a:latin typeface="Times New Roman" pitchFamily="18" charset="0"/>
                <a:cs typeface="Times New Roman" pitchFamily="18" charset="0"/>
              </a:rPr>
              <a:t>Hình</a:t>
            </a:r>
            <a:r>
              <a:rPr lang="en-US" sz="2400" i="1" dirty="0" smtClean="0">
                <a:latin typeface="Times New Roman" pitchFamily="18" charset="0"/>
                <a:cs typeface="Times New Roman" pitchFamily="18" charset="0"/>
              </a:rPr>
              <a:t> 1</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HOẠT ĐỘNG </a:t>
            </a:r>
            <a:r>
              <a:rPr lang="en-US" sz="2800" b="1" dirty="0" smtClean="0">
                <a:latin typeface="Times New Roman" panose="02020603050405020304" pitchFamily="18" charset="0"/>
                <a:cs typeface="Times New Roman" panose="02020603050405020304" pitchFamily="18" charset="0"/>
              </a:rPr>
              <a:t>VẬN DỤNG</a:t>
            </a:r>
            <a:endParaRPr lang="en-US"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60981" y="609551"/>
            <a:ext cx="9915579" cy="523220"/>
          </a:xfrm>
          <a:prstGeom prst="rect">
            <a:avLst/>
          </a:prstGeom>
          <a:noFill/>
        </p:spPr>
        <p:txBody>
          <a:bodyPr wrap="square" rtlCol="0">
            <a:spAutoFit/>
          </a:bodyPr>
          <a:lstStyle/>
          <a:p>
            <a:r>
              <a:rPr lang="nl-NL" sz="2800" dirty="0">
                <a:solidFill>
                  <a:srgbClr val="FF0000"/>
                </a:solidFill>
                <a:latin typeface="Times New Roman" pitchFamily="18" charset="0"/>
                <a:cs typeface="Times New Roman" pitchFamily="18" charset="0"/>
              </a:rPr>
              <a:t>Học sinh được</a:t>
            </a:r>
            <a:r>
              <a:rPr lang="vi-VN" sz="2800" dirty="0">
                <a:solidFill>
                  <a:srgbClr val="FF0000"/>
                </a:solidFill>
                <a:latin typeface="Times New Roman" pitchFamily="18" charset="0"/>
                <a:cs typeface="Times New Roman" pitchFamily="18" charset="0"/>
              </a:rPr>
              <a:t> yêu cầu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nl-NL" sz="2800" dirty="0">
                <a:solidFill>
                  <a:srgbClr val="FF0000"/>
                </a:solidFill>
                <a:latin typeface="Times New Roman" pitchFamily="18" charset="0"/>
                <a:cs typeface="Times New Roman" pitchFamily="18" charset="0"/>
              </a:rPr>
              <a:t>bài tập </a:t>
            </a:r>
            <a:r>
              <a:rPr lang="nl-NL" sz="2800" dirty="0" smtClean="0">
                <a:solidFill>
                  <a:srgbClr val="FF0000"/>
                </a:solidFill>
                <a:latin typeface="Times New Roman" pitchFamily="18" charset="0"/>
                <a:cs typeface="Times New Roman" pitchFamily="18" charset="0"/>
              </a:rPr>
              <a:t>4 trong PHT số 2.</a:t>
            </a:r>
            <a:endParaRPr lang="en-US" sz="2800" dirty="0">
              <a:solidFill>
                <a:srgbClr val="FF0000"/>
              </a:solidFill>
              <a:latin typeface="Times New Roman" pitchFamily="18" charset="0"/>
              <a:cs typeface="Times New Roman" pitchFamily="18" charset="0"/>
            </a:endParaRPr>
          </a:p>
        </p:txBody>
      </p:sp>
      <p:sp>
        <p:nvSpPr>
          <p:cNvPr id="8" name="TextBox 7"/>
          <p:cNvSpPr txBox="1"/>
          <p:nvPr/>
        </p:nvSpPr>
        <p:spPr>
          <a:xfrm>
            <a:off x="279980" y="1132772"/>
            <a:ext cx="6440859" cy="830997"/>
          </a:xfrm>
          <a:prstGeom prst="rect">
            <a:avLst/>
          </a:prstGeom>
          <a:noFill/>
        </p:spPr>
        <p:txBody>
          <a:bodyPr wrap="square" rtlCol="0">
            <a:spAutoFit/>
          </a:bodyPr>
          <a:lstStyle/>
          <a:p>
            <a:pPr algn="ctr"/>
            <a:r>
              <a:rPr lang="nl-NL" sz="2400" b="1" dirty="0">
                <a:latin typeface="Times New Roman" pitchFamily="18" charset="0"/>
                <a:cs typeface="Times New Roman" pitchFamily="18" charset="0"/>
              </a:rPr>
              <a:t>PHIẾU HỌC TẬP SỐ 2</a:t>
            </a:r>
            <a:endParaRPr lang="en-US" sz="2400" dirty="0">
              <a:latin typeface="Times New Roman" pitchFamily="18" charset="0"/>
              <a:cs typeface="Times New Roman" pitchFamily="18" charset="0"/>
            </a:endParaRPr>
          </a:p>
          <a:p>
            <a:r>
              <a:rPr lang="nl-NL" sz="2400" b="1" u="sng" dirty="0">
                <a:latin typeface="Times New Roman" pitchFamily="18" charset="0"/>
                <a:cs typeface="Times New Roman" pitchFamily="18" charset="0"/>
              </a:rPr>
              <a:t>Bài tập </a:t>
            </a:r>
            <a:r>
              <a:rPr lang="nl-NL" sz="2400" b="1" u="sng" dirty="0" smtClean="0">
                <a:latin typeface="Times New Roman" pitchFamily="18" charset="0"/>
                <a:cs typeface="Times New Roman" pitchFamily="18" charset="0"/>
              </a:rPr>
              <a:t>4</a:t>
            </a:r>
            <a:endParaRPr lang="en-US" sz="2400" u="sng" dirty="0">
              <a:latin typeface="Times New Roman" pitchFamily="18" charset="0"/>
              <a:cs typeface="Times New Roman" pitchFamily="18" charset="0"/>
            </a:endParaRPr>
          </a:p>
        </p:txBody>
      </p:sp>
      <p:pic>
        <p:nvPicPr>
          <p:cNvPr id="9" name="Picture 8" descr="C:\Users\Admin\AppData\Local\ZaloPC\1848841616609501886\ZaloDownloads\picture\3143182554878174856\z3300717681830_13d26d45683414576567c2cbd406d3c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537766" y="1255495"/>
            <a:ext cx="3623947" cy="5318760"/>
          </a:xfrm>
          <a:prstGeom prst="rect">
            <a:avLst/>
          </a:prstGeom>
          <a:noFill/>
          <a:ln>
            <a:noFill/>
          </a:ln>
        </p:spPr>
      </p:pic>
      <p:sp>
        <p:nvSpPr>
          <p:cNvPr id="10" name="TextBox 9"/>
          <p:cNvSpPr txBox="1"/>
          <p:nvPr/>
        </p:nvSpPr>
        <p:spPr>
          <a:xfrm>
            <a:off x="8816339" y="5795586"/>
            <a:ext cx="2103120" cy="461665"/>
          </a:xfrm>
          <a:prstGeom prst="rect">
            <a:avLst/>
          </a:prstGeom>
          <a:noFill/>
        </p:spPr>
        <p:txBody>
          <a:bodyPr wrap="square" rtlCol="0">
            <a:spAutoFit/>
          </a:bodyPr>
          <a:lstStyle/>
          <a:p>
            <a:r>
              <a:rPr lang="en-US" sz="2400" i="1" dirty="0" err="1" smtClean="0">
                <a:latin typeface="Times New Roman" pitchFamily="18" charset="0"/>
                <a:cs typeface="Times New Roman" pitchFamily="18" charset="0"/>
              </a:rPr>
              <a:t>Hình</a:t>
            </a:r>
            <a:r>
              <a:rPr lang="en-US" sz="2400" i="1" dirty="0" smtClean="0">
                <a:latin typeface="Times New Roman" pitchFamily="18" charset="0"/>
                <a:cs typeface="Times New Roman" pitchFamily="18" charset="0"/>
              </a:rPr>
              <a:t> 1</a:t>
            </a:r>
            <a:endParaRPr lang="en-US" sz="2400" i="1" dirty="0">
              <a:latin typeface="Times New Roman" pitchFamily="18" charset="0"/>
              <a:cs typeface="Times New Roman" pitchFamily="18" charset="0"/>
            </a:endParaRPr>
          </a:p>
        </p:txBody>
      </p:sp>
      <p:sp>
        <p:nvSpPr>
          <p:cNvPr id="5" name="TextBox 4"/>
          <p:cNvSpPr txBox="1"/>
          <p:nvPr/>
        </p:nvSpPr>
        <p:spPr>
          <a:xfrm>
            <a:off x="200675" y="3579595"/>
            <a:ext cx="5953180" cy="2677656"/>
          </a:xfrm>
          <a:prstGeom prst="rect">
            <a:avLst/>
          </a:prstGeom>
          <a:noFill/>
        </p:spPr>
        <p:txBody>
          <a:bodyPr wrap="square" rtlCol="0">
            <a:spAutoFit/>
          </a:bodyPr>
          <a:lstStyle/>
          <a:p>
            <a:pPr algn="just"/>
            <a:r>
              <a:rPr lang="nl-NL" sz="2400" dirty="0">
                <a:solidFill>
                  <a:srgbClr val="FF0000"/>
                </a:solidFill>
                <a:latin typeface="Times New Roman" pitchFamily="18" charset="0"/>
                <a:cs typeface="Times New Roman" pitchFamily="18" charset="0"/>
              </a:rPr>
              <a:t>b) Dựa vào biểu đồ trên, </a:t>
            </a:r>
            <a:r>
              <a:rPr lang="nl-NL" sz="2400" dirty="0" smtClean="0">
                <a:solidFill>
                  <a:srgbClr val="FF0000"/>
                </a:solidFill>
                <a:latin typeface="Times New Roman" pitchFamily="18" charset="0"/>
                <a:cs typeface="Times New Roman" pitchFamily="18" charset="0"/>
              </a:rPr>
              <a:t>những </a:t>
            </a:r>
            <a:r>
              <a:rPr lang="nl-NL" sz="2400" dirty="0">
                <a:solidFill>
                  <a:srgbClr val="FF0000"/>
                </a:solidFill>
                <a:latin typeface="Times New Roman" pitchFamily="18" charset="0"/>
                <a:cs typeface="Times New Roman" pitchFamily="18" charset="0"/>
              </a:rPr>
              <a:t>tiếng ồn chúng ta nên tránh hoặc hạn chế tiếp </a:t>
            </a:r>
            <a:r>
              <a:rPr lang="nl-NL" sz="2400" dirty="0" smtClean="0">
                <a:solidFill>
                  <a:srgbClr val="FF0000"/>
                </a:solidFill>
                <a:latin typeface="Times New Roman" pitchFamily="18" charset="0"/>
                <a:cs typeface="Times New Roman" pitchFamily="18" charset="0"/>
              </a:rPr>
              <a:t>xúc </a:t>
            </a:r>
            <a:r>
              <a:rPr lang="nl-NL" sz="2400" dirty="0">
                <a:solidFill>
                  <a:srgbClr val="FF0000"/>
                </a:solidFill>
                <a:latin typeface="Times New Roman" pitchFamily="18" charset="0"/>
                <a:cs typeface="Times New Roman" pitchFamily="18" charset="0"/>
              </a:rPr>
              <a:t>kéo dài hoặc lặp lại nhiều lần có thể làm giảm khả năng nghe hoặc gây </a:t>
            </a:r>
            <a:r>
              <a:rPr lang="nl-NL" sz="2400" dirty="0" smtClean="0">
                <a:solidFill>
                  <a:srgbClr val="FF0000"/>
                </a:solidFill>
                <a:latin typeface="Times New Roman" pitchFamily="18" charset="0"/>
                <a:cs typeface="Times New Roman" pitchFamily="18" charset="0"/>
              </a:rPr>
              <a:t>điếc gồm: tiếng ồn do giao thông, do máy sấy tóc, do nghe nhạc rock thường xuyên, do máy cưa, do búa khoan. </a:t>
            </a:r>
            <a:endParaRPr lang="en-US" sz="2400" dirty="0">
              <a:solidFill>
                <a:srgbClr val="FF0000"/>
              </a:solidFill>
              <a:latin typeface="Times New Roman" pitchFamily="18" charset="0"/>
              <a:cs typeface="Times New Roman" pitchFamily="18" charset="0"/>
            </a:endParaRPr>
          </a:p>
          <a:p>
            <a:pPr algn="just"/>
            <a:endParaRPr lang="en-US" sz="2400" dirty="0">
              <a:solidFill>
                <a:srgbClr val="FF0000"/>
              </a:solidFill>
            </a:endParaRPr>
          </a:p>
        </p:txBody>
      </p:sp>
      <p:grpSp>
        <p:nvGrpSpPr>
          <p:cNvPr id="6" name="Group 5"/>
          <p:cNvGrpSpPr/>
          <p:nvPr/>
        </p:nvGrpSpPr>
        <p:grpSpPr>
          <a:xfrm>
            <a:off x="93995" y="2102901"/>
            <a:ext cx="6812828" cy="1309459"/>
            <a:chOff x="279980" y="1548270"/>
            <a:chExt cx="6812828" cy="1309459"/>
          </a:xfrm>
        </p:grpSpPr>
        <p:graphicFrame>
          <p:nvGraphicFramePr>
            <p:cNvPr id="3" name="Object 2"/>
            <p:cNvGraphicFramePr>
              <a:graphicFrameLocks noChangeAspect="1"/>
            </p:cNvGraphicFramePr>
            <p:nvPr>
              <p:extLst>
                <p:ext uri="{D42A27DB-BD31-4B8C-83A1-F6EECF244321}">
                  <p14:modId xmlns:p14="http://schemas.microsoft.com/office/powerpoint/2010/main" val="2694136419"/>
                </p:ext>
              </p:extLst>
            </p:nvPr>
          </p:nvGraphicFramePr>
          <p:xfrm>
            <a:off x="4932220" y="2117954"/>
            <a:ext cx="2160588" cy="739775"/>
          </p:xfrm>
          <a:graphic>
            <a:graphicData uri="http://schemas.openxmlformats.org/presentationml/2006/ole">
              <mc:AlternateContent xmlns:mc="http://schemas.openxmlformats.org/markup-compatibility/2006">
                <mc:Choice xmlns:v="urn:schemas-microsoft-com:vml" Requires="v">
                  <p:oleObj spid="_x0000_s19469" name="Equation" r:id="rId5" imgW="1117440" imgH="393480" progId="Equation.DSMT4">
                    <p:embed/>
                  </p:oleObj>
                </mc:Choice>
                <mc:Fallback>
                  <p:oleObj name="Equation" r:id="rId5" imgW="1117440" imgH="393480" progId="Equation.DSMT4">
                    <p:embed/>
                    <p:pic>
                      <p:nvPicPr>
                        <p:cNvPr id="0" name="Object 2"/>
                        <p:cNvPicPr>
                          <a:picLocks noChangeAspect="1" noChangeArrowheads="1"/>
                        </p:cNvPicPr>
                        <p:nvPr/>
                      </p:nvPicPr>
                      <p:blipFill>
                        <a:blip r:embed="rId6"/>
                        <a:srcRect/>
                        <a:stretch>
                          <a:fillRect/>
                        </a:stretch>
                      </p:blipFill>
                      <p:spPr bwMode="auto">
                        <a:xfrm>
                          <a:off x="4932220" y="2117954"/>
                          <a:ext cx="21605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279980" y="1548270"/>
              <a:ext cx="6440859" cy="1200329"/>
            </a:xfrm>
            <a:prstGeom prst="rect">
              <a:avLst/>
            </a:prstGeom>
            <a:noFill/>
          </p:spPr>
          <p:txBody>
            <a:bodyPr wrap="square" rtlCol="0">
              <a:spAutoFit/>
            </a:bodyPr>
            <a:lstStyle/>
            <a:p>
              <a:pPr>
                <a:lnSpc>
                  <a:spcPct val="150000"/>
                </a:lnSpc>
              </a:pPr>
              <a:r>
                <a:rPr lang="nl-NL" sz="2400" dirty="0" smtClean="0">
                  <a:latin typeface="Times New Roman" pitchFamily="18" charset="0"/>
                  <a:cs typeface="Times New Roman" pitchFamily="18" charset="0"/>
                </a:rPr>
                <a:t>a) Tỉ </a:t>
              </a:r>
              <a:r>
                <a:rPr lang="nl-NL" sz="2400" dirty="0">
                  <a:latin typeface="Times New Roman" pitchFamily="18" charset="0"/>
                  <a:cs typeface="Times New Roman" pitchFamily="18" charset="0"/>
                </a:rPr>
                <a:t>lệ </a:t>
              </a:r>
              <a:r>
                <a:rPr lang="nl-NL" sz="2400" dirty="0" smtClean="0">
                  <a:latin typeface="Times New Roman" pitchFamily="18" charset="0"/>
                  <a:cs typeface="Times New Roman" pitchFamily="18" charset="0"/>
                </a:rPr>
                <a:t> phần trăm độ </a:t>
              </a:r>
              <a:r>
                <a:rPr lang="nl-NL" sz="2400" dirty="0">
                  <a:latin typeface="Times New Roman" pitchFamily="18" charset="0"/>
                  <a:cs typeface="Times New Roman" pitchFamily="18" charset="0"/>
                </a:rPr>
                <a:t>lớn âm thanh lúc trò chuyện so với độ lớn âm thanh búa khoan </a:t>
              </a:r>
              <a:r>
                <a:rPr lang="nl-NL" sz="2400" dirty="0" smtClean="0">
                  <a:latin typeface="Times New Roman" pitchFamily="18" charset="0"/>
                  <a:cs typeface="Times New Roman" pitchFamily="18" charset="0"/>
                </a:rPr>
                <a:t>là: </a:t>
              </a:r>
            </a:p>
          </p:txBody>
        </p:sp>
      </p:grpSp>
    </p:spTree>
    <p:extLst>
      <p:ext uri="{BB962C8B-B14F-4D97-AF65-F5344CB8AC3E}">
        <p14:creationId xmlns:p14="http://schemas.microsoft.com/office/powerpoint/2010/main" val="1462783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mc="http://schemas.openxmlformats.org/markup-compatibility/2006" xmlns:a14="http://schemas.microsoft.com/office/drawing/2010/main" xmlns="" xmlns:a16="http://schemas.microsoft.com/office/drawing/2014/main" id="{CE530CE9-79B6-4A34-9DE8-7F769B44A120}"/>
              </a:ext>
            </a:extLst>
          </p:cNvPr>
          <p:cNvSpPr txBox="1"/>
          <p:nvPr/>
        </p:nvSpPr>
        <p:spPr>
          <a:xfrm>
            <a:off x="838200" y="1690723"/>
            <a:ext cx="10754360" cy="1384995"/>
          </a:xfrm>
          <a:prstGeom prst="rect">
            <a:avLst/>
          </a:prstGeom>
          <a:noFill/>
        </p:spPr>
        <p:txBody>
          <a:bodyPr wrap="square">
            <a:spAutoFit/>
          </a:bodyPr>
          <a:lstStyle/>
          <a:p>
            <a:r>
              <a:rPr lang="vi-VN" sz="2800"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vi-VN" sz="2800" dirty="0">
                <a:latin typeface="Times New Roman" pitchFamily="18" charset="0"/>
                <a:cs typeface="Times New Roman" pitchFamily="18" charset="0"/>
              </a:rPr>
              <a:t> lại toàn bộ nội dung bài đã học.</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4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PHT SỐ </a:t>
            </a:r>
            <a:r>
              <a:rPr lang="en-US" sz="2800" dirty="0" smtClean="0">
                <a:latin typeface="Times New Roman" pitchFamily="18" charset="0"/>
                <a:cs typeface="Times New Roman" pitchFamily="18" charset="0"/>
              </a:rPr>
              <a:t>3.</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0742257-3980-4551-868A-26DC3CB821EE}"/>
              </a:ext>
            </a:extLst>
          </p:cNvPr>
          <p:cNvSpPr>
            <a:spLocks noGrp="1"/>
          </p:cNvSpPr>
          <p:nvPr>
            <p:ph type="title"/>
          </p:nvPr>
        </p:nvSpPr>
        <p:spPr>
          <a:xfrm>
            <a:off x="-26844" y="561666"/>
            <a:ext cx="7677807" cy="784287"/>
          </a:xfrm>
        </p:spPr>
        <p:txBody>
          <a:bodyPr>
            <a:normAutofit/>
          </a:bodyPr>
          <a:lstStyle/>
          <a:p>
            <a:pPr algn="ctr"/>
            <a:r>
              <a:rPr lang="en-US" sz="2800" dirty="0" smtClean="0">
                <a:solidFill>
                  <a:srgbClr val="FF0000"/>
                </a:solidFill>
                <a:latin typeface="Times New Roman" pitchFamily="18" charset="0"/>
                <a:cs typeface="Times New Roman" pitchFamily="18" charset="0"/>
              </a:rPr>
              <a:t>HS </a:t>
            </a:r>
            <a:r>
              <a:rPr lang="en-US" sz="2800" dirty="0" err="1" smtClean="0">
                <a:solidFill>
                  <a:srgbClr val="FF0000"/>
                </a:solidFill>
                <a:latin typeface="Times New Roman" pitchFamily="18" charset="0"/>
                <a:cs typeface="Times New Roman" pitchFamily="18" charset="0"/>
              </a:rPr>
              <a:t>thực</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nhiệm</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vụ</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a:t>
            </a:r>
            <a:r>
              <a:rPr lang="en-US" sz="2800" dirty="0" err="1" smtClean="0">
                <a:solidFill>
                  <a:srgbClr val="FF0000"/>
                </a:solidFill>
                <a:latin typeface="Times New Roman" pitchFamily="18" charset="0"/>
                <a:cs typeface="Times New Roman" pitchFamily="18" charset="0"/>
              </a:rPr>
              <a:t>hận</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biểu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HOẠT ĐỘNG MỞ ĐẦU</a:t>
            </a:r>
            <a:endParaRPr lang="en-US" sz="2800" dirty="0">
              <a:solidFill>
                <a:srgbClr val="C55A11"/>
              </a:solidFill>
            </a:endParaRPr>
          </a:p>
        </p:txBody>
      </p:sp>
      <p:grpSp>
        <p:nvGrpSpPr>
          <p:cNvPr id="4" name="Group 3"/>
          <p:cNvGrpSpPr/>
          <p:nvPr/>
        </p:nvGrpSpPr>
        <p:grpSpPr>
          <a:xfrm>
            <a:off x="635080" y="368880"/>
            <a:ext cx="10022213" cy="6526756"/>
            <a:chOff x="635080" y="368880"/>
            <a:chExt cx="10022213" cy="6526756"/>
          </a:xfrm>
        </p:grpSpPr>
        <p:pic>
          <p:nvPicPr>
            <p:cNvPr id="12" name="Picture 11" descr="C:\Users\Admin\AppData\Local\ZaloPC\1848841616609501886\ZaloDownloads\picture\3143182554878174856\z3358241819847_20a1173cbeb590dc00bd8e9358c9594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80" y="1192136"/>
              <a:ext cx="3086100" cy="2619375"/>
            </a:xfrm>
            <a:prstGeom prst="rect">
              <a:avLst/>
            </a:prstGeom>
            <a:noFill/>
            <a:ln>
              <a:noFill/>
            </a:ln>
          </p:spPr>
        </p:pic>
        <p:pic>
          <p:nvPicPr>
            <p:cNvPr id="13" name="Picture 12" descr="C:\Users\Admin\AppData\Local\ZaloPC\1848841616609501886\ZaloDownloads\picture\3143182554878174856\z3358241816671_b970660d8eb147f9226b4371f999205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1193" y="368880"/>
              <a:ext cx="3086100" cy="3237865"/>
            </a:xfrm>
            <a:prstGeom prst="rect">
              <a:avLst/>
            </a:prstGeom>
            <a:noFill/>
            <a:ln>
              <a:noFill/>
            </a:ln>
          </p:spPr>
        </p:pic>
        <p:pic>
          <p:nvPicPr>
            <p:cNvPr id="14" name="Picture 13" descr="C:\Users\Admin\AppData\Local\ZaloPC\1848841616609501886\ZaloDownloads\picture\3143182554878174856\z3358241820199_c0f8dedf9e4959c865aa839e22a8bc8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0010" y="1192137"/>
              <a:ext cx="3163977" cy="2619374"/>
            </a:xfrm>
            <a:prstGeom prst="rect">
              <a:avLst/>
            </a:prstGeom>
            <a:noFill/>
            <a:ln>
              <a:noFill/>
            </a:ln>
          </p:spPr>
        </p:pic>
        <p:pic>
          <p:nvPicPr>
            <p:cNvPr id="15" name="Picture 14" descr="C:\Users\Admin\AppData\Local\ZaloPC\1848841616609501886\ZaloDownloads\picture\3143182554878174856\z3358241820309_95ade3c00101c4ed2e49492cc94c657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080" y="3908861"/>
              <a:ext cx="3086100" cy="2886075"/>
            </a:xfrm>
            <a:prstGeom prst="rect">
              <a:avLst/>
            </a:prstGeom>
            <a:noFill/>
            <a:ln>
              <a:noFill/>
            </a:ln>
          </p:spPr>
        </p:pic>
        <p:pic>
          <p:nvPicPr>
            <p:cNvPr id="16" name="Picture 15" descr="C:\Users\Admin\AppData\Local\ZaloPC\1848841616609501886\ZaloDownloads\picture\3143182554878174856\z3358241794174_8cba6fb5bf61f1711c17e0aa508dffe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3342" y="3923148"/>
              <a:ext cx="3091815" cy="2871788"/>
            </a:xfrm>
            <a:prstGeom prst="rect">
              <a:avLst/>
            </a:prstGeom>
            <a:noFill/>
            <a:ln>
              <a:noFill/>
            </a:ln>
          </p:spPr>
        </p:pic>
        <p:pic>
          <p:nvPicPr>
            <p:cNvPr id="17" name="Picture 16"/>
            <p:cNvPicPr/>
            <p:nvPr/>
          </p:nvPicPr>
          <p:blipFill>
            <a:blip r:embed="rId7"/>
            <a:stretch>
              <a:fillRect/>
            </a:stretch>
          </p:blipFill>
          <p:spPr>
            <a:xfrm>
              <a:off x="7548762" y="3723811"/>
              <a:ext cx="3062605" cy="3171825"/>
            </a:xfrm>
            <a:prstGeom prst="rect">
              <a:avLst/>
            </a:prstGeom>
          </p:spPr>
        </p:pic>
      </p:grpSp>
      <p:sp>
        <p:nvSpPr>
          <p:cNvPr id="3" name="TextBox 2"/>
          <p:cNvSpPr txBox="1"/>
          <p:nvPr/>
        </p:nvSpPr>
        <p:spPr>
          <a:xfrm>
            <a:off x="7739995" y="3077976"/>
            <a:ext cx="2680138"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Biểu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quạt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tròn</a:t>
            </a:r>
            <a:endParaRPr lang="en-US" sz="2800" dirty="0">
              <a:solidFill>
                <a:srgbClr val="FF0000"/>
              </a:solidFill>
              <a:latin typeface="Times New Roman" pitchFamily="18" charset="0"/>
              <a:cs typeface="Times New Roman" pitchFamily="18" charset="0"/>
            </a:endParaRPr>
          </a:p>
        </p:txBody>
      </p:sp>
      <p:sp>
        <p:nvSpPr>
          <p:cNvPr id="19" name="TextBox 18"/>
          <p:cNvSpPr txBox="1"/>
          <p:nvPr/>
        </p:nvSpPr>
        <p:spPr>
          <a:xfrm>
            <a:off x="3830391" y="3224893"/>
            <a:ext cx="3054766"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Biểu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đoạn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thẳng</a:t>
            </a:r>
            <a:endParaRPr lang="en-US" sz="2800" dirty="0">
              <a:solidFill>
                <a:srgbClr val="FF0000"/>
              </a:solidFill>
              <a:latin typeface="Times New Roman" pitchFamily="18" charset="0"/>
              <a:cs typeface="Times New Roman" pitchFamily="18" charset="0"/>
            </a:endParaRPr>
          </a:p>
        </p:txBody>
      </p:sp>
      <p:sp>
        <p:nvSpPr>
          <p:cNvPr id="21" name="TextBox 20"/>
          <p:cNvSpPr txBox="1"/>
          <p:nvPr/>
        </p:nvSpPr>
        <p:spPr>
          <a:xfrm>
            <a:off x="3999180" y="6178117"/>
            <a:ext cx="2680138"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Biểu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cột</a:t>
            </a:r>
            <a:endParaRPr lang="en-US" sz="2800" dirty="0">
              <a:solidFill>
                <a:srgbClr val="FF0000"/>
              </a:solidFill>
              <a:latin typeface="Times New Roman" pitchFamily="18" charset="0"/>
              <a:cs typeface="Times New Roman" pitchFamily="18" charset="0"/>
            </a:endParaRPr>
          </a:p>
        </p:txBody>
      </p:sp>
      <p:sp>
        <p:nvSpPr>
          <p:cNvPr id="22" name="TextBox 21"/>
          <p:cNvSpPr txBox="1"/>
          <p:nvPr/>
        </p:nvSpPr>
        <p:spPr>
          <a:xfrm>
            <a:off x="838061" y="3222315"/>
            <a:ext cx="2680138"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Biểu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kép</a:t>
            </a:r>
            <a:endParaRPr lang="en-US" sz="2800" dirty="0">
              <a:solidFill>
                <a:srgbClr val="FF0000"/>
              </a:solidFill>
              <a:latin typeface="Times New Roman" pitchFamily="18" charset="0"/>
              <a:cs typeface="Times New Roman" pitchFamily="18" charset="0"/>
            </a:endParaRPr>
          </a:p>
        </p:txBody>
      </p:sp>
      <p:sp>
        <p:nvSpPr>
          <p:cNvPr id="24" name="TextBox 23"/>
          <p:cNvSpPr txBox="1"/>
          <p:nvPr/>
        </p:nvSpPr>
        <p:spPr>
          <a:xfrm>
            <a:off x="650747" y="6213120"/>
            <a:ext cx="3054766"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Biểu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đoạn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thẳng</a:t>
            </a:r>
            <a:endParaRPr lang="en-US" sz="2800" dirty="0">
              <a:solidFill>
                <a:srgbClr val="FF0000"/>
              </a:solidFill>
              <a:latin typeface="Times New Roman" pitchFamily="18" charset="0"/>
              <a:cs typeface="Times New Roman" pitchFamily="18" charset="0"/>
            </a:endParaRPr>
          </a:p>
        </p:txBody>
      </p:sp>
      <p:sp>
        <p:nvSpPr>
          <p:cNvPr id="25" name="TextBox 24"/>
          <p:cNvSpPr txBox="1"/>
          <p:nvPr/>
        </p:nvSpPr>
        <p:spPr>
          <a:xfrm>
            <a:off x="7739995" y="6260256"/>
            <a:ext cx="2680138"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Biểu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quạt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tròn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9" grpId="0"/>
      <p:bldP spid="21" grpId="0"/>
      <p:bldP spid="22"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 xmlns:a16="http://schemas.microsoft.com/office/drawing/2014/main" id="{9512712A-CFC7-4140-8BF0-0E597115E512}"/>
                </a:ext>
              </a:extLst>
            </p:cNvPr>
            <p:cNvSpPr txBox="1"/>
            <p:nvPr/>
          </p:nvSpPr>
          <p:spPr>
            <a:xfrm>
              <a:off x="5268730" y="200010"/>
              <a:ext cx="7104248" cy="461665"/>
            </a:xfrm>
            <a:prstGeom prst="rect">
              <a:avLst/>
            </a:prstGeom>
            <a:noFill/>
          </p:spPr>
          <p:txBody>
            <a:bodyPr wrap="square">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HOẠT ĐỘNG </a:t>
              </a:r>
              <a:r>
                <a:rPr lang="vi-VN" sz="2400" b="1" dirty="0" smtClean="0">
                  <a:solidFill>
                    <a:srgbClr val="FFFF00"/>
                  </a:solidFill>
                  <a:latin typeface="Times New Roman" panose="02020603050405020304" pitchFamily="18" charset="0"/>
                  <a:cs typeface="Times New Roman" panose="02020603050405020304" pitchFamily="18" charset="0"/>
                </a:rPr>
                <a:t>ÔN TẬP</a:t>
              </a:r>
              <a:endParaRPr lang="en-US" sz="2400" dirty="0">
                <a:solidFill>
                  <a:srgbClr val="FFFF00"/>
                </a:solidFill>
              </a:endParaRPr>
            </a:p>
          </p:txBody>
        </p:sp>
      </p:grpSp>
      <p:sp>
        <p:nvSpPr>
          <p:cNvPr id="2" name="TextBox 1"/>
          <p:cNvSpPr txBox="1"/>
          <p:nvPr/>
        </p:nvSpPr>
        <p:spPr>
          <a:xfrm>
            <a:off x="563077" y="186990"/>
            <a:ext cx="6810233" cy="584775"/>
          </a:xfrm>
          <a:prstGeom prst="rect">
            <a:avLst/>
          </a:prstGeom>
          <a:noFill/>
        </p:spPr>
        <p:txBody>
          <a:bodyPr wrap="square" rtlCol="0">
            <a:spAutoFit/>
          </a:bodyPr>
          <a:lstStyle/>
          <a:p>
            <a:r>
              <a:rPr lang="en-US" sz="3200" b="1" dirty="0">
                <a:solidFill>
                  <a:schemeClr val="accent1"/>
                </a:solidFill>
                <a:latin typeface="Times New Roman" pitchFamily="18" charset="0"/>
                <a:cs typeface="Times New Roman" pitchFamily="18" charset="0"/>
              </a:rPr>
              <a:t>* </a:t>
            </a:r>
            <a:r>
              <a:rPr lang="en-US" sz="3200" b="1" dirty="0" err="1">
                <a:solidFill>
                  <a:schemeClr val="accent1"/>
                </a:solidFill>
                <a:latin typeface="Times New Roman" pitchFamily="18" charset="0"/>
                <a:cs typeface="Times New Roman" pitchFamily="18" charset="0"/>
              </a:rPr>
              <a:t>Hoạt</a:t>
            </a:r>
            <a:r>
              <a:rPr lang="en-US" sz="3200" b="1" dirty="0">
                <a:solidFill>
                  <a:schemeClr val="accent1"/>
                </a:solidFill>
                <a:latin typeface="Times New Roman" pitchFamily="18" charset="0"/>
                <a:cs typeface="Times New Roman" pitchFamily="18" charset="0"/>
              </a:rPr>
              <a:t> </a:t>
            </a:r>
            <a:r>
              <a:rPr lang="en-US" sz="3200" b="1" dirty="0" err="1">
                <a:solidFill>
                  <a:schemeClr val="accent1"/>
                </a:solidFill>
                <a:latin typeface="Times New Roman" pitchFamily="18" charset="0"/>
                <a:cs typeface="Times New Roman" pitchFamily="18" charset="0"/>
              </a:rPr>
              <a:t>động</a:t>
            </a:r>
            <a:r>
              <a:rPr lang="en-US" sz="3200" b="1" dirty="0">
                <a:solidFill>
                  <a:schemeClr val="accent1"/>
                </a:solidFill>
                <a:latin typeface="Times New Roman" pitchFamily="18" charset="0"/>
                <a:cs typeface="Times New Roman" pitchFamily="18" charset="0"/>
              </a:rPr>
              <a:t> 2</a:t>
            </a:r>
            <a:r>
              <a:rPr lang="vi-VN" sz="3200" b="1" dirty="0">
                <a:solidFill>
                  <a:schemeClr val="accent1"/>
                </a:solidFill>
                <a:latin typeface="Times New Roman" pitchFamily="18" charset="0"/>
                <a:cs typeface="Times New Roman" pitchFamily="18" charset="0"/>
              </a:rPr>
              <a:t>.</a:t>
            </a:r>
            <a:r>
              <a:rPr lang="en-US" sz="3200" b="1" dirty="0">
                <a:solidFill>
                  <a:schemeClr val="accent1"/>
                </a:solidFill>
                <a:latin typeface="Times New Roman" pitchFamily="18" charset="0"/>
                <a:cs typeface="Times New Roman" pitchFamily="18" charset="0"/>
              </a:rPr>
              <a:t>1: </a:t>
            </a:r>
            <a:r>
              <a:rPr lang="en-US" sz="3200" b="1" dirty="0" err="1">
                <a:solidFill>
                  <a:schemeClr val="accent1"/>
                </a:solidFill>
                <a:latin typeface="Times New Roman" pitchFamily="18" charset="0"/>
                <a:cs typeface="Times New Roman" pitchFamily="18" charset="0"/>
              </a:rPr>
              <a:t>Ôn</a:t>
            </a:r>
            <a:r>
              <a:rPr lang="en-US" sz="3200" b="1" dirty="0">
                <a:solidFill>
                  <a:schemeClr val="accent1"/>
                </a:solidFill>
                <a:latin typeface="Times New Roman" pitchFamily="18" charset="0"/>
                <a:cs typeface="Times New Roman" pitchFamily="18" charset="0"/>
              </a:rPr>
              <a:t> </a:t>
            </a:r>
            <a:r>
              <a:rPr lang="en-US" sz="3200" b="1" dirty="0" err="1">
                <a:solidFill>
                  <a:schemeClr val="accent1"/>
                </a:solidFill>
                <a:latin typeface="Times New Roman" pitchFamily="18" charset="0"/>
                <a:cs typeface="Times New Roman" pitchFamily="18" charset="0"/>
              </a:rPr>
              <a:t>tập</a:t>
            </a:r>
            <a:r>
              <a:rPr lang="en-US" sz="3200" b="1" dirty="0">
                <a:solidFill>
                  <a:schemeClr val="accent1"/>
                </a:solidFill>
                <a:latin typeface="Times New Roman" pitchFamily="18" charset="0"/>
                <a:cs typeface="Times New Roman" pitchFamily="18" charset="0"/>
              </a:rPr>
              <a:t> </a:t>
            </a:r>
            <a:r>
              <a:rPr lang="en-US" sz="3200" b="1" dirty="0" err="1">
                <a:solidFill>
                  <a:schemeClr val="accent1"/>
                </a:solidFill>
                <a:latin typeface="Times New Roman" pitchFamily="18" charset="0"/>
                <a:cs typeface="Times New Roman" pitchFamily="18" charset="0"/>
              </a:rPr>
              <a:t>về</a:t>
            </a:r>
            <a:r>
              <a:rPr lang="en-US" sz="3200" b="1" dirty="0">
                <a:solidFill>
                  <a:schemeClr val="accent1"/>
                </a:solidFill>
                <a:latin typeface="Times New Roman" pitchFamily="18" charset="0"/>
                <a:cs typeface="Times New Roman" pitchFamily="18" charset="0"/>
              </a:rPr>
              <a:t> </a:t>
            </a:r>
            <a:r>
              <a:rPr lang="en-US" sz="3200" b="1" dirty="0" err="1">
                <a:solidFill>
                  <a:schemeClr val="accent1"/>
                </a:solidFill>
                <a:latin typeface="Times New Roman" pitchFamily="18" charset="0"/>
                <a:cs typeface="Times New Roman" pitchFamily="18" charset="0"/>
              </a:rPr>
              <a:t>thống</a:t>
            </a:r>
            <a:r>
              <a:rPr lang="en-US" sz="3200" b="1" dirty="0">
                <a:solidFill>
                  <a:schemeClr val="accent1"/>
                </a:solidFill>
                <a:latin typeface="Times New Roman" pitchFamily="18" charset="0"/>
                <a:cs typeface="Times New Roman" pitchFamily="18" charset="0"/>
              </a:rPr>
              <a:t> </a:t>
            </a:r>
            <a:r>
              <a:rPr lang="en-US" sz="3200" b="1" dirty="0" err="1">
                <a:solidFill>
                  <a:schemeClr val="accent1"/>
                </a:solidFill>
                <a:latin typeface="Times New Roman" pitchFamily="18" charset="0"/>
                <a:cs typeface="Times New Roman" pitchFamily="18" charset="0"/>
              </a:rPr>
              <a:t>kê</a:t>
            </a:r>
            <a:endParaRPr lang="en-US" sz="3200" dirty="0">
              <a:solidFill>
                <a:schemeClr val="accent1"/>
              </a:solidFill>
              <a:latin typeface="Times New Roman" pitchFamily="18" charset="0"/>
              <a:cs typeface="Times New Roman" pitchFamily="18" charset="0"/>
            </a:endParaRPr>
          </a:p>
        </p:txBody>
      </p:sp>
      <p:sp>
        <p:nvSpPr>
          <p:cNvPr id="9" name="TextBox 8"/>
          <p:cNvSpPr txBox="1"/>
          <p:nvPr/>
        </p:nvSpPr>
        <p:spPr>
          <a:xfrm>
            <a:off x="792973" y="771765"/>
            <a:ext cx="5970440" cy="954107"/>
          </a:xfrm>
          <a:prstGeom prst="rect">
            <a:avLst/>
          </a:prstGeom>
          <a:noFill/>
        </p:spPr>
        <p:txBody>
          <a:bodyPr wrap="square" rtlCol="0">
            <a:spAutoFit/>
          </a:bodyPr>
          <a:lstStyle/>
          <a:p>
            <a:r>
              <a:rPr lang="nl-NL" sz="2800" dirty="0">
                <a:solidFill>
                  <a:srgbClr val="FF0000"/>
                </a:solidFill>
                <a:latin typeface="Times New Roman" pitchFamily="18" charset="0"/>
                <a:cs typeface="Times New Roman" pitchFamily="18" charset="0"/>
              </a:rPr>
              <a:t>- Học sinh được</a:t>
            </a:r>
            <a:r>
              <a:rPr lang="vi-VN" sz="2800" dirty="0">
                <a:solidFill>
                  <a:srgbClr val="FF0000"/>
                </a:solidFill>
                <a:latin typeface="Times New Roman" pitchFamily="18" charset="0"/>
                <a:cs typeface="Times New Roman" pitchFamily="18" charset="0"/>
              </a:rPr>
              <a:t> yêu cầu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nhóm</a:t>
            </a:r>
            <a:r>
              <a:rPr lang="en-US" sz="2800" dirty="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 </a:t>
            </a:r>
            <a:r>
              <a:rPr lang="nl-NL" sz="2800" dirty="0" smtClean="0">
                <a:solidFill>
                  <a:srgbClr val="FF0000"/>
                </a:solidFill>
                <a:latin typeface="Times New Roman" pitchFamily="18" charset="0"/>
                <a:cs typeface="Times New Roman" pitchFamily="18" charset="0"/>
              </a:rPr>
              <a:t>các </a:t>
            </a:r>
            <a:r>
              <a:rPr lang="nl-NL" sz="2800" dirty="0">
                <a:solidFill>
                  <a:srgbClr val="FF0000"/>
                </a:solidFill>
                <a:latin typeface="Times New Roman" pitchFamily="18" charset="0"/>
                <a:cs typeface="Times New Roman" pitchFamily="18" charset="0"/>
              </a:rPr>
              <a:t>bài tập 1; 2 trong PHT SỐ </a:t>
            </a:r>
            <a:r>
              <a:rPr lang="nl-NL" sz="2800" dirty="0" smtClean="0">
                <a:solidFill>
                  <a:srgbClr val="FF0000"/>
                </a:solidFill>
                <a:latin typeface="Times New Roman" pitchFamily="18" charset="0"/>
                <a:cs typeface="Times New Roman" pitchFamily="18" charset="0"/>
              </a:rPr>
              <a:t>1 </a:t>
            </a:r>
            <a:r>
              <a:rPr lang="en-US" sz="2800" dirty="0" err="1" smtClean="0">
                <a:solidFill>
                  <a:srgbClr val="FF0000"/>
                </a:solidFill>
                <a:latin typeface="Times New Roman" pitchFamily="18" charset="0"/>
                <a:cs typeface="Times New Roman" pitchFamily="18" charset="0"/>
              </a:rPr>
              <a:t>vào</a:t>
            </a:r>
            <a:r>
              <a:rPr lang="en-US" sz="2800" dirty="0" smtClean="0">
                <a:solidFill>
                  <a:srgbClr val="FF0000"/>
                </a:solidFill>
                <a:latin typeface="Times New Roman" pitchFamily="18" charset="0"/>
                <a:cs typeface="Times New Roman" pitchFamily="18" charset="0"/>
              </a:rPr>
              <a:t> BP</a:t>
            </a:r>
            <a:endParaRPr lang="en-US" sz="2800" dirty="0">
              <a:solidFill>
                <a:srgbClr val="FF0000"/>
              </a:solidFill>
              <a:latin typeface="Times New Roman" pitchFamily="18" charset="0"/>
              <a:cs typeface="Times New Roman" pitchFamily="18" charset="0"/>
            </a:endParaRPr>
          </a:p>
        </p:txBody>
      </p:sp>
      <p:grpSp>
        <p:nvGrpSpPr>
          <p:cNvPr id="11" name="Group 10"/>
          <p:cNvGrpSpPr/>
          <p:nvPr/>
        </p:nvGrpSpPr>
        <p:grpSpPr>
          <a:xfrm>
            <a:off x="7934123" y="501565"/>
            <a:ext cx="3258005" cy="3428750"/>
            <a:chOff x="7934123" y="501565"/>
            <a:chExt cx="3258005" cy="3428750"/>
          </a:xfrm>
        </p:grpSpPr>
        <p:sp>
          <p:nvSpPr>
            <p:cNvPr id="3" name="TextBox 2"/>
            <p:cNvSpPr txBox="1"/>
            <p:nvPr/>
          </p:nvSpPr>
          <p:spPr>
            <a:xfrm>
              <a:off x="8185220" y="501565"/>
              <a:ext cx="3006908" cy="523220"/>
            </a:xfrm>
            <a:prstGeom prst="rect">
              <a:avLst/>
            </a:prstGeom>
            <a:noFill/>
          </p:spPr>
          <p:txBody>
            <a:bodyPr wrap="square" rtlCol="0">
              <a:spAutoFit/>
            </a:bodyPr>
            <a:lstStyle/>
            <a:p>
              <a:r>
                <a:rPr lang="vi-VN" sz="2800" dirty="0" smtClean="0">
                  <a:solidFill>
                    <a:srgbClr val="FF0000"/>
                  </a:solidFill>
                  <a:latin typeface="Times New Roman" pitchFamily="18" charset="0"/>
                  <a:cs typeface="Times New Roman" pitchFamily="18" charset="0"/>
                </a:rPr>
                <a:t>Hoạt động </a:t>
              </a:r>
              <a:r>
                <a:rPr lang="en-US" sz="2800" dirty="0" err="1" smtClean="0">
                  <a:solidFill>
                    <a:srgbClr val="FF0000"/>
                  </a:solidFill>
                  <a:latin typeface="Times New Roman" pitchFamily="18" charset="0"/>
                  <a:cs typeface="Times New Roman" pitchFamily="18" charset="0"/>
                </a:rPr>
                <a:t>nhóm</a:t>
              </a:r>
              <a:endParaRPr lang="en-US" sz="2800" dirty="0">
                <a:latin typeface="Times New Roman" pitchFamily="18" charset="0"/>
                <a:cs typeface="Times New Roman" pitchFamily="18" charset="0"/>
              </a:endParaRPr>
            </a:p>
          </p:txBody>
        </p:sp>
        <p:pic>
          <p:nvPicPr>
            <p:cNvPr id="15" name="!!3">
              <a:extLst>
                <a:ext uri="{FF2B5EF4-FFF2-40B4-BE49-F238E27FC236}">
                  <a16:creationId xmlns="" xmlns:a16="http://schemas.microsoft.com/office/drawing/2014/main" id="{5B19332C-1BE9-4073-BC1C-34C9F014F4D4}"/>
                </a:ext>
              </a:extLst>
            </p:cNvPr>
            <p:cNvPicPr>
              <a:picLocks noChangeAspect="1"/>
            </p:cNvPicPr>
            <p:nvPr/>
          </p:nvPicPr>
          <p:blipFill>
            <a:blip r:embed="rId2"/>
            <a:stretch>
              <a:fillRect/>
            </a:stretch>
          </p:blipFill>
          <p:spPr>
            <a:xfrm>
              <a:off x="7934123" y="1024785"/>
              <a:ext cx="3258005" cy="2905530"/>
            </a:xfrm>
            <a:prstGeom prst="rect">
              <a:avLst/>
            </a:prstGeom>
          </p:spPr>
        </p:pic>
      </p:gr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 xmlns:a16="http://schemas.microsoft.com/office/drawing/2014/main" id="{9512712A-CFC7-4140-8BF0-0E597115E512}"/>
                </a:ext>
              </a:extLst>
            </p:cNvPr>
            <p:cNvSpPr txBox="1"/>
            <p:nvPr/>
          </p:nvSpPr>
          <p:spPr>
            <a:xfrm>
              <a:off x="5268730" y="200010"/>
              <a:ext cx="7104248" cy="461665"/>
            </a:xfrm>
            <a:prstGeom prst="rect">
              <a:avLst/>
            </a:prstGeom>
            <a:noFill/>
          </p:spPr>
          <p:txBody>
            <a:bodyPr wrap="square">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HOẠT ĐỘNG </a:t>
              </a:r>
              <a:r>
                <a:rPr lang="vi-VN" sz="2400" b="1" dirty="0" smtClean="0">
                  <a:solidFill>
                    <a:srgbClr val="FFFF00"/>
                  </a:solidFill>
                  <a:latin typeface="Times New Roman" panose="02020603050405020304" pitchFamily="18" charset="0"/>
                  <a:cs typeface="Times New Roman" panose="02020603050405020304" pitchFamily="18" charset="0"/>
                </a:rPr>
                <a:t>ÔN TẬP</a:t>
              </a:r>
              <a:endParaRPr lang="en-US" sz="2400" dirty="0">
                <a:solidFill>
                  <a:srgbClr val="FFFF00"/>
                </a:solidFill>
              </a:endParaRPr>
            </a:p>
          </p:txBody>
        </p:sp>
      </p:grpSp>
      <p:sp>
        <p:nvSpPr>
          <p:cNvPr id="14" name="TextBox 13"/>
          <p:cNvSpPr txBox="1"/>
          <p:nvPr/>
        </p:nvSpPr>
        <p:spPr>
          <a:xfrm>
            <a:off x="4130657" y="99749"/>
            <a:ext cx="4493173"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PHIẾU HỌC TẬP SỐ 1</a:t>
            </a:r>
            <a:endParaRPr lang="en-US" sz="2800" dirty="0">
              <a:solidFill>
                <a:srgbClr val="FF0000"/>
              </a:solidFill>
              <a:latin typeface="Times New Roman" pitchFamily="18" charset="0"/>
              <a:cs typeface="Times New Roman" pitchFamily="18" charset="0"/>
            </a:endParaRPr>
          </a:p>
        </p:txBody>
      </p:sp>
      <p:sp>
        <p:nvSpPr>
          <p:cNvPr id="15" name="TextBox 14"/>
          <p:cNvSpPr txBox="1"/>
          <p:nvPr/>
        </p:nvSpPr>
        <p:spPr>
          <a:xfrm>
            <a:off x="173421" y="684783"/>
            <a:ext cx="10972800" cy="1384995"/>
          </a:xfrm>
          <a:prstGeom prst="rect">
            <a:avLst/>
          </a:prstGeom>
          <a:noFill/>
        </p:spPr>
        <p:txBody>
          <a:bodyPr wrap="square" rtlCol="0">
            <a:spAutoFit/>
          </a:bodyPr>
          <a:lstStyle/>
          <a:p>
            <a:r>
              <a:rPr lang="en-US" sz="2800" b="1" u="sng" dirty="0" err="1">
                <a:latin typeface="Times New Roman" pitchFamily="18" charset="0"/>
                <a:cs typeface="Times New Roman" pitchFamily="18" charset="0"/>
              </a:rPr>
              <a:t>Bài</a:t>
            </a:r>
            <a:r>
              <a:rPr lang="en-US" sz="2800" b="1" u="sng" dirty="0">
                <a:latin typeface="Times New Roman" pitchFamily="18" charset="0"/>
                <a:cs typeface="Times New Roman" pitchFamily="18" charset="0"/>
              </a:rPr>
              <a:t> tập1</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kê</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phí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phí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2019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đây</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078735730"/>
              </p:ext>
            </p:extLst>
          </p:nvPr>
        </p:nvGraphicFramePr>
        <p:xfrm>
          <a:off x="725214" y="2069778"/>
          <a:ext cx="10421007" cy="2103120"/>
        </p:xfrm>
        <a:graphic>
          <a:graphicData uri="http://schemas.openxmlformats.org/drawingml/2006/table">
            <a:tbl>
              <a:tblPr firstRow="1" firstCol="1" bandRow="1">
                <a:tableStyleId>{5C22544A-7EE6-4342-B048-85BDC9FD1C3A}</a:tableStyleId>
              </a:tblPr>
              <a:tblGrid>
                <a:gridCol w="1450427"/>
                <a:gridCol w="4149791"/>
                <a:gridCol w="4820789"/>
              </a:tblGrid>
              <a:tr h="0">
                <a:tc>
                  <a:txBody>
                    <a:bodyPr/>
                    <a:lstStyle/>
                    <a:p>
                      <a:pPr algn="ctr">
                        <a:lnSpc>
                          <a:spcPct val="115000"/>
                        </a:lnSpc>
                        <a:spcAft>
                          <a:spcPts val="0"/>
                        </a:spcAft>
                      </a:pPr>
                      <a:r>
                        <a:rPr lang="en-US" sz="2400" dirty="0" err="1">
                          <a:effectLst/>
                          <a:latin typeface="Times New Roman" pitchFamily="18" charset="0"/>
                          <a:cs typeface="Times New Roman" pitchFamily="18" charset="0"/>
                        </a:rPr>
                        <a:t>Quý</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a:effectLst/>
                          <a:latin typeface="Times New Roman" pitchFamily="18" charset="0"/>
                          <a:cs typeface="Times New Roman" pitchFamily="18" charset="0"/>
                        </a:rPr>
                        <a:t>Chi phí dự kiến (triệu đồng)</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a:effectLst/>
                          <a:latin typeface="Times New Roman" pitchFamily="18" charset="0"/>
                          <a:cs typeface="Times New Roman" pitchFamily="18" charset="0"/>
                        </a:rPr>
                        <a:t>Chi phí thực tế (triệu đồng)</a:t>
                      </a:r>
                      <a:endParaRPr lang="en-US" sz="2400">
                        <a:effectLst/>
                        <a:latin typeface="Times New Roman" pitchFamily="18" charset="0"/>
                        <a:ea typeface="Times New Roman"/>
                        <a:cs typeface="Times New Roman" pitchFamily="18" charset="0"/>
                      </a:endParaRPr>
                    </a:p>
                  </a:txBody>
                  <a:tcPr marL="68580" marR="68580" marT="0" marB="0"/>
                </a:tc>
              </a:tr>
              <a:tr h="0">
                <a:tc>
                  <a:txBody>
                    <a:bodyPr/>
                    <a:lstStyle/>
                    <a:p>
                      <a:pPr algn="ctr">
                        <a:lnSpc>
                          <a:spcPct val="115000"/>
                        </a:lnSpc>
                        <a:spcAft>
                          <a:spcPts val="0"/>
                        </a:spcAft>
                      </a:pPr>
                      <a:r>
                        <a:rPr lang="en-US" sz="2400">
                          <a:effectLst/>
                          <a:latin typeface="Times New Roman" pitchFamily="18" charset="0"/>
                          <a:cs typeface="Times New Roman" pitchFamily="18" charset="0"/>
                        </a:rPr>
                        <a:t>I</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a:effectLst/>
                          <a:latin typeface="Times New Roman" pitchFamily="18" charset="0"/>
                          <a:cs typeface="Times New Roman" pitchFamily="18" charset="0"/>
                        </a:rPr>
                        <a:t>760</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a:effectLst/>
                          <a:latin typeface="Times New Roman" pitchFamily="18" charset="0"/>
                          <a:cs typeface="Times New Roman" pitchFamily="18" charset="0"/>
                        </a:rPr>
                        <a:t>810</a:t>
                      </a:r>
                      <a:endParaRPr lang="en-US" sz="2400">
                        <a:effectLst/>
                        <a:latin typeface="Times New Roman" pitchFamily="18" charset="0"/>
                        <a:ea typeface="Times New Roman"/>
                        <a:cs typeface="Times New Roman" pitchFamily="18" charset="0"/>
                      </a:endParaRPr>
                    </a:p>
                  </a:txBody>
                  <a:tcPr marL="68580" marR="68580" marT="0" marB="0"/>
                </a:tc>
              </a:tr>
              <a:tr h="0">
                <a:tc>
                  <a:txBody>
                    <a:bodyPr/>
                    <a:lstStyle/>
                    <a:p>
                      <a:pPr algn="ctr">
                        <a:lnSpc>
                          <a:spcPct val="115000"/>
                        </a:lnSpc>
                        <a:spcAft>
                          <a:spcPts val="0"/>
                        </a:spcAft>
                      </a:pPr>
                      <a:r>
                        <a:rPr lang="en-US" sz="2400" dirty="0">
                          <a:effectLst/>
                          <a:latin typeface="Times New Roman" pitchFamily="18" charset="0"/>
                          <a:cs typeface="Times New Roman" pitchFamily="18" charset="0"/>
                        </a:rPr>
                        <a:t>II</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dirty="0">
                          <a:effectLst/>
                          <a:latin typeface="Times New Roman" pitchFamily="18" charset="0"/>
                          <a:cs typeface="Times New Roman" pitchFamily="18" charset="0"/>
                        </a:rPr>
                        <a:t>790</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a:effectLst/>
                          <a:latin typeface="Times New Roman" pitchFamily="18" charset="0"/>
                          <a:cs typeface="Times New Roman" pitchFamily="18" charset="0"/>
                        </a:rPr>
                        <a:t>900</a:t>
                      </a:r>
                      <a:endParaRPr lang="en-US" sz="2400">
                        <a:effectLst/>
                        <a:latin typeface="Times New Roman" pitchFamily="18" charset="0"/>
                        <a:ea typeface="Times New Roman"/>
                        <a:cs typeface="Times New Roman" pitchFamily="18" charset="0"/>
                      </a:endParaRPr>
                    </a:p>
                  </a:txBody>
                  <a:tcPr marL="68580" marR="68580" marT="0" marB="0"/>
                </a:tc>
              </a:tr>
              <a:tr h="0">
                <a:tc>
                  <a:txBody>
                    <a:bodyPr/>
                    <a:lstStyle/>
                    <a:p>
                      <a:pPr algn="ctr">
                        <a:lnSpc>
                          <a:spcPct val="115000"/>
                        </a:lnSpc>
                        <a:spcAft>
                          <a:spcPts val="0"/>
                        </a:spcAft>
                      </a:pPr>
                      <a:r>
                        <a:rPr lang="en-US" sz="2400" dirty="0">
                          <a:effectLst/>
                          <a:latin typeface="Times New Roman" pitchFamily="18" charset="0"/>
                          <a:cs typeface="Times New Roman" pitchFamily="18" charset="0"/>
                        </a:rPr>
                        <a:t>III</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dirty="0">
                          <a:effectLst/>
                          <a:latin typeface="Times New Roman" pitchFamily="18" charset="0"/>
                          <a:cs typeface="Times New Roman" pitchFamily="18" charset="0"/>
                        </a:rPr>
                        <a:t>1100</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a:effectLst/>
                          <a:latin typeface="Times New Roman" pitchFamily="18" charset="0"/>
                          <a:cs typeface="Times New Roman" pitchFamily="18" charset="0"/>
                        </a:rPr>
                        <a:t>860</a:t>
                      </a:r>
                      <a:endParaRPr lang="en-US" sz="2400">
                        <a:effectLst/>
                        <a:latin typeface="Times New Roman" pitchFamily="18" charset="0"/>
                        <a:ea typeface="Times New Roman"/>
                        <a:cs typeface="Times New Roman" pitchFamily="18" charset="0"/>
                      </a:endParaRPr>
                    </a:p>
                  </a:txBody>
                  <a:tcPr marL="68580" marR="68580" marT="0" marB="0"/>
                </a:tc>
              </a:tr>
              <a:tr h="0">
                <a:tc>
                  <a:txBody>
                    <a:bodyPr/>
                    <a:lstStyle/>
                    <a:p>
                      <a:pPr algn="ctr">
                        <a:lnSpc>
                          <a:spcPct val="115000"/>
                        </a:lnSpc>
                        <a:spcAft>
                          <a:spcPts val="0"/>
                        </a:spcAft>
                      </a:pPr>
                      <a:r>
                        <a:rPr lang="en-US" sz="2400" dirty="0">
                          <a:effectLst/>
                          <a:latin typeface="Times New Roman" pitchFamily="18" charset="0"/>
                          <a:cs typeface="Times New Roman" pitchFamily="18" charset="0"/>
                        </a:rPr>
                        <a:t>IV</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dirty="0">
                          <a:effectLst/>
                          <a:latin typeface="Times New Roman" pitchFamily="18" charset="0"/>
                          <a:cs typeface="Times New Roman" pitchFamily="18" charset="0"/>
                        </a:rPr>
                        <a:t>1200</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dirty="0">
                          <a:effectLst/>
                          <a:latin typeface="Times New Roman" pitchFamily="18" charset="0"/>
                          <a:cs typeface="Times New Roman" pitchFamily="18" charset="0"/>
                        </a:rPr>
                        <a:t>895</a:t>
                      </a:r>
                      <a:endParaRPr lang="en-US" sz="2400"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28" name="TextBox 27"/>
          <p:cNvSpPr txBox="1"/>
          <p:nvPr/>
        </p:nvSpPr>
        <p:spPr>
          <a:xfrm>
            <a:off x="522884" y="4349894"/>
            <a:ext cx="10273874" cy="1815882"/>
          </a:xfrm>
          <a:prstGeom prst="rect">
            <a:avLst/>
          </a:prstGeom>
          <a:noFill/>
        </p:spPr>
        <p:txBody>
          <a:bodyPr wrap="square" rtlCol="0">
            <a:spAutoFit/>
          </a:bodyPr>
          <a:lstStyle/>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2019, </a:t>
            </a:r>
            <a:r>
              <a:rPr lang="en-US" sz="2800" dirty="0" err="1">
                <a:latin typeface="Times New Roman" pitchFamily="18" charset="0"/>
                <a:cs typeface="Times New Roman" pitchFamily="18" charset="0"/>
              </a:rPr>
              <a:t>quý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phí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phí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2019,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phí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so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phí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5541306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Rounded Corners 28">
            <a:extLst>
              <a:ext uri="{FF2B5EF4-FFF2-40B4-BE49-F238E27FC236}">
                <a16:creationId xmlns="" xmlns:a16="http://schemas.microsoft.com/office/drawing/2014/main" id="{8F343863-9DC9-48EE-8845-A5B504C915DF}"/>
              </a:ext>
            </a:extLst>
          </p:cNvPr>
          <p:cNvSpPr/>
          <p:nvPr/>
        </p:nvSpPr>
        <p:spPr>
          <a:xfrm rot="5400000">
            <a:off x="8507247"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TextBox 13">
            <a:extLst>
              <a:ext uri="{FF2B5EF4-FFF2-40B4-BE49-F238E27FC236}">
                <a16:creationId xmlns="" xmlns:a16="http://schemas.microsoft.com/office/drawing/2014/main" id="{CEF5EE85-C87E-4391-B9D7-C957829925F2}"/>
              </a:ext>
            </a:extLst>
          </p:cNvPr>
          <p:cNvSpPr txBox="1"/>
          <p:nvPr/>
        </p:nvSpPr>
        <p:spPr>
          <a:xfrm rot="5400000">
            <a:off x="10120098" y="2974345"/>
            <a:ext cx="3479326" cy="461665"/>
          </a:xfrm>
          <a:prstGeom prst="rect">
            <a:avLst/>
          </a:prstGeom>
          <a:noFill/>
        </p:spPr>
        <p:txBody>
          <a:bodyPr wrap="square">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HOẠT ĐỘNG </a:t>
            </a:r>
            <a:r>
              <a:rPr lang="en-US" sz="2400" b="1" dirty="0" smtClean="0">
                <a:solidFill>
                  <a:srgbClr val="FFFF00"/>
                </a:solidFill>
                <a:latin typeface="Times New Roman" panose="02020603050405020304" pitchFamily="18" charset="0"/>
                <a:cs typeface="Times New Roman" panose="02020603050405020304" pitchFamily="18" charset="0"/>
              </a:rPr>
              <a:t>ÔN TẬP</a:t>
            </a:r>
            <a:endParaRPr lang="en-US" sz="2400" dirty="0">
              <a:solidFill>
                <a:srgbClr val="FFFF00"/>
              </a:solidFill>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457201" y="440243"/>
            <a:ext cx="11028070" cy="1815882"/>
          </a:xfrm>
          <a:prstGeom prst="rect">
            <a:avLst/>
          </a:prstGeom>
          <a:noFill/>
        </p:spPr>
        <p:txBody>
          <a:bodyPr wrap="square" rtlCol="0">
            <a:spAutoFit/>
          </a:bodyPr>
          <a:lstStyle/>
          <a:p>
            <a:r>
              <a:rPr lang="en-US" sz="2800" b="1" u="sng" dirty="0" err="1">
                <a:latin typeface="Times New Roman" pitchFamily="18" charset="0"/>
                <a:cs typeface="Times New Roman" pitchFamily="18" charset="0"/>
              </a:rPr>
              <a:t>Bài</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đúng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ở </a:t>
            </a:r>
            <a:r>
              <a:rPr lang="en-US" sz="2800" i="1" dirty="0" err="1">
                <a:latin typeface="Times New Roman" pitchFamily="18" charset="0"/>
                <a:cs typeface="Times New Roman" pitchFamily="18" charset="0"/>
              </a:rPr>
              <a:t>Hình</a:t>
            </a:r>
            <a:r>
              <a:rPr lang="en-US" sz="2800" i="1" dirty="0">
                <a:latin typeface="Times New Roman" pitchFamily="18" charset="0"/>
                <a:cs typeface="Times New Roman" pitchFamily="18" charset="0"/>
              </a:rPr>
              <a:t> 13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smtClean="0">
                <a:latin typeface="Times New Roman" pitchFamily="18" charset="0"/>
                <a:cs typeface="Times New Roman" pitchFamily="18" charset="0"/>
              </a:rPr>
              <a:t>.</a:t>
            </a:r>
          </a:p>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7" name="TextBox 16"/>
          <p:cNvSpPr txBox="1"/>
          <p:nvPr/>
        </p:nvSpPr>
        <p:spPr>
          <a:xfrm>
            <a:off x="4130657" y="99749"/>
            <a:ext cx="4493173"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PHIẾU HỌC TẬP SỐ 2</a:t>
            </a:r>
            <a:endParaRPr lang="en-US" sz="2800" dirty="0">
              <a:solidFill>
                <a:srgbClr val="FF0000"/>
              </a:solidFill>
              <a:latin typeface="Times New Roman" pitchFamily="18" charset="0"/>
              <a:cs typeface="Times New Roman"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900893291"/>
              </p:ext>
            </p:extLst>
          </p:nvPr>
        </p:nvGraphicFramePr>
        <p:xfrm>
          <a:off x="1166209" y="2373630"/>
          <a:ext cx="4604593" cy="2453640"/>
        </p:xfrm>
        <a:graphic>
          <a:graphicData uri="http://schemas.openxmlformats.org/drawingml/2006/table">
            <a:tbl>
              <a:tblPr firstRow="1" firstCol="1" bandRow="1">
                <a:tableStyleId>{5C22544A-7EE6-4342-B048-85BDC9FD1C3A}</a:tableStyleId>
              </a:tblPr>
              <a:tblGrid>
                <a:gridCol w="1026795"/>
                <a:gridCol w="1738488"/>
                <a:gridCol w="1839310"/>
              </a:tblGrid>
              <a:tr h="210185">
                <a:tc rowSpan="2">
                  <a:txBody>
                    <a:bodyPr/>
                    <a:lstStyle/>
                    <a:p>
                      <a:pPr algn="ctr">
                        <a:lnSpc>
                          <a:spcPct val="115000"/>
                        </a:lnSpc>
                        <a:spcAft>
                          <a:spcPts val="0"/>
                        </a:spcAft>
                      </a:pPr>
                      <a:r>
                        <a:rPr lang="en-US" sz="2800" dirty="0" err="1">
                          <a:effectLst/>
                          <a:latin typeface="Times New Roman" pitchFamily="18" charset="0"/>
                          <a:cs typeface="Times New Roman" pitchFamily="18" charset="0"/>
                        </a:rPr>
                        <a:t>Tuần</a:t>
                      </a:r>
                      <a:endParaRPr lang="en-US" sz="2800" dirty="0">
                        <a:effectLst/>
                        <a:latin typeface="Times New Roman" pitchFamily="18" charset="0"/>
                        <a:ea typeface="Times New Roman"/>
                        <a:cs typeface="Times New Roman" pitchFamily="18" charset="0"/>
                      </a:endParaRPr>
                    </a:p>
                  </a:txBody>
                  <a:tcPr marL="68580" marR="68580" marT="0" marB="0" anchor="ctr"/>
                </a:tc>
                <a:tc gridSpan="2">
                  <a:txBody>
                    <a:bodyPr/>
                    <a:lstStyle/>
                    <a:p>
                      <a:pPr algn="ctr">
                        <a:lnSpc>
                          <a:spcPct val="115000"/>
                        </a:lnSpc>
                        <a:spcAft>
                          <a:spcPts val="0"/>
                        </a:spcAft>
                      </a:pPr>
                      <a:r>
                        <a:rPr lang="en-US" sz="2800">
                          <a:effectLst/>
                          <a:latin typeface="Times New Roman" pitchFamily="18" charset="0"/>
                          <a:cs typeface="Times New Roman" pitchFamily="18" charset="0"/>
                        </a:rPr>
                        <a:t>Số giờ làm thêm</a:t>
                      </a:r>
                      <a:endParaRPr lang="en-US" sz="2800">
                        <a:effectLst/>
                        <a:latin typeface="Times New Roman" pitchFamily="18" charset="0"/>
                        <a:ea typeface="Times New Roman"/>
                        <a:cs typeface="Times New Roman" pitchFamily="18" charset="0"/>
                      </a:endParaRPr>
                    </a:p>
                  </a:txBody>
                  <a:tcPr marL="68580" marR="68580" marT="0" marB="0"/>
                </a:tc>
                <a:tc hMerge="1">
                  <a:txBody>
                    <a:bodyPr/>
                    <a:lstStyle/>
                    <a:p>
                      <a:endParaRPr lang="en-US"/>
                    </a:p>
                  </a:txBody>
                  <a:tcPr/>
                </a:tc>
              </a:tr>
              <a:tr h="83820">
                <a:tc vMerge="1">
                  <a:txBody>
                    <a:bodyPr/>
                    <a:lstStyle/>
                    <a:p>
                      <a:endParaRPr lang="en-US"/>
                    </a:p>
                  </a:txBody>
                  <a:tcPr/>
                </a:tc>
                <a:tc>
                  <a:txBody>
                    <a:bodyPr/>
                    <a:lstStyle/>
                    <a:p>
                      <a:pPr algn="ctr">
                        <a:lnSpc>
                          <a:spcPct val="115000"/>
                        </a:lnSpc>
                        <a:spcAft>
                          <a:spcPts val="0"/>
                        </a:spcAft>
                      </a:pPr>
                      <a:r>
                        <a:rPr lang="en-US" sz="2800" dirty="0" err="1">
                          <a:effectLst/>
                          <a:latin typeface="Times New Roman" pitchFamily="18" charset="0"/>
                          <a:cs typeface="Times New Roman" pitchFamily="18" charset="0"/>
                        </a:rPr>
                        <a:t>Đội</a:t>
                      </a:r>
                      <a:r>
                        <a:rPr lang="en-US" sz="2800" dirty="0">
                          <a:effectLst/>
                          <a:latin typeface="Times New Roman" pitchFamily="18" charset="0"/>
                          <a:cs typeface="Times New Roman" pitchFamily="18" charset="0"/>
                        </a:rPr>
                        <a:t> 1</a:t>
                      </a:r>
                      <a:endParaRPr lang="en-US" sz="28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800">
                          <a:effectLst/>
                          <a:latin typeface="Times New Roman" pitchFamily="18" charset="0"/>
                          <a:cs typeface="Times New Roman" pitchFamily="18" charset="0"/>
                        </a:rPr>
                        <a:t>Đội 2</a:t>
                      </a:r>
                      <a:endParaRPr lang="en-US" sz="2800">
                        <a:effectLst/>
                        <a:latin typeface="Times New Roman" pitchFamily="18" charset="0"/>
                        <a:ea typeface="Times New Roman"/>
                        <a:cs typeface="Times New Roman" pitchFamily="18" charset="0"/>
                      </a:endParaRPr>
                    </a:p>
                  </a:txBody>
                  <a:tcPr marL="68580" marR="68580" marT="0" marB="0"/>
                </a:tc>
              </a:tr>
              <a:tr h="219075">
                <a:tc>
                  <a:txBody>
                    <a:bodyPr/>
                    <a:lstStyle/>
                    <a:p>
                      <a:pPr algn="ctr">
                        <a:lnSpc>
                          <a:spcPct val="115000"/>
                        </a:lnSpc>
                        <a:spcAft>
                          <a:spcPts val="0"/>
                        </a:spcAft>
                      </a:pPr>
                      <a:r>
                        <a:rPr lang="en-US" sz="2800" dirty="0">
                          <a:effectLst/>
                          <a:latin typeface="Times New Roman" pitchFamily="18" charset="0"/>
                          <a:cs typeface="Times New Roman" pitchFamily="18" charset="0"/>
                        </a:rPr>
                        <a:t>1</a:t>
                      </a:r>
                      <a:endParaRPr lang="en-US" sz="2800"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68580" marR="68580" marT="0" marB="0"/>
                </a:tc>
              </a:tr>
              <a:tr h="210185">
                <a:tc>
                  <a:txBody>
                    <a:bodyPr/>
                    <a:lstStyle/>
                    <a:p>
                      <a:pPr algn="ctr">
                        <a:lnSpc>
                          <a:spcPct val="115000"/>
                        </a:lnSpc>
                        <a:spcAft>
                          <a:spcPts val="0"/>
                        </a:spcAft>
                      </a:pPr>
                      <a:r>
                        <a:rPr lang="en-US" sz="2800" dirty="0">
                          <a:effectLst/>
                          <a:latin typeface="Times New Roman" pitchFamily="18" charset="0"/>
                          <a:cs typeface="Times New Roman" pitchFamily="18" charset="0"/>
                        </a:rPr>
                        <a:t>2</a:t>
                      </a:r>
                      <a:endParaRPr lang="en-US" sz="2800"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68580" marR="68580" marT="0" marB="0"/>
                </a:tc>
              </a:tr>
              <a:tr h="219075">
                <a:tc>
                  <a:txBody>
                    <a:bodyPr/>
                    <a:lstStyle/>
                    <a:p>
                      <a:pPr algn="ctr">
                        <a:lnSpc>
                          <a:spcPct val="115000"/>
                        </a:lnSpc>
                        <a:spcAft>
                          <a:spcPts val="0"/>
                        </a:spcAft>
                      </a:pPr>
                      <a:r>
                        <a:rPr lang="en-US" sz="2800">
                          <a:effectLst/>
                          <a:latin typeface="Times New Roman" pitchFamily="18" charset="0"/>
                          <a:cs typeface="Times New Roman" pitchFamily="18" charset="0"/>
                        </a:rPr>
                        <a:t>3</a:t>
                      </a:r>
                      <a:endParaRPr lang="en-US" sz="28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18" name="TextBox 17"/>
          <p:cNvSpPr txBox="1"/>
          <p:nvPr/>
        </p:nvSpPr>
        <p:spPr>
          <a:xfrm>
            <a:off x="689879" y="4840497"/>
            <a:ext cx="5687364" cy="1384995"/>
          </a:xfrm>
          <a:prstGeom prst="rect">
            <a:avLst/>
          </a:prstGeom>
          <a:noFill/>
        </p:spPr>
        <p:txBody>
          <a:bodyPr wrap="square" rtlCol="0">
            <a:spAutoFit/>
          </a:bodyPr>
          <a:lstStyle/>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150 000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a:t>
            </a:r>
          </a:p>
        </p:txBody>
      </p:sp>
      <p:pic>
        <p:nvPicPr>
          <p:cNvPr id="20" name="Picture 19" descr="C:\Users\Admin\AppData\Local\ZaloPC\1848841616609501886\ZaloDownloads\picture\3143182554878174856\z3299419930682_749296a6905279610e091d925dfb00d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6924" y="2084702"/>
            <a:ext cx="4666593" cy="4619976"/>
          </a:xfrm>
          <a:prstGeom prst="rect">
            <a:avLst/>
          </a:prstGeom>
          <a:noFill/>
          <a:ln>
            <a:noFill/>
          </a:ln>
        </p:spPr>
      </p:pic>
    </p:spTree>
    <p:extLst>
      <p:ext uri="{BB962C8B-B14F-4D97-AF65-F5344CB8AC3E}">
        <p14:creationId xmlns:p14="http://schemas.microsoft.com/office/powerpoint/2010/main" val="270509014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 xmlns:a16="http://schemas.microsoft.com/office/drawing/2014/main" id="{9512712A-CFC7-4140-8BF0-0E597115E512}"/>
                </a:ext>
              </a:extLst>
            </p:cNvPr>
            <p:cNvSpPr txBox="1"/>
            <p:nvPr/>
          </p:nvSpPr>
          <p:spPr>
            <a:xfrm>
              <a:off x="5268730" y="200010"/>
              <a:ext cx="7104248" cy="461665"/>
            </a:xfrm>
            <a:prstGeom prst="rect">
              <a:avLst/>
            </a:prstGeom>
            <a:noFill/>
          </p:spPr>
          <p:txBody>
            <a:bodyPr wrap="square">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HOẠT ĐỘNG </a:t>
              </a:r>
              <a:r>
                <a:rPr lang="vi-VN" sz="2400" b="1" dirty="0" smtClean="0">
                  <a:solidFill>
                    <a:srgbClr val="FFFF00"/>
                  </a:solidFill>
                  <a:latin typeface="Times New Roman" panose="02020603050405020304" pitchFamily="18" charset="0"/>
                  <a:cs typeface="Times New Roman" panose="02020603050405020304" pitchFamily="18" charset="0"/>
                </a:rPr>
                <a:t>ÔN TẬP</a:t>
              </a:r>
              <a:endParaRPr lang="en-US" sz="2400" dirty="0">
                <a:solidFill>
                  <a:srgbClr val="FFFF00"/>
                </a:solidFill>
              </a:endParaRPr>
            </a:p>
          </p:txBody>
        </p:sp>
      </p:grpSp>
      <p:sp>
        <p:nvSpPr>
          <p:cNvPr id="14" name="TextBox 13"/>
          <p:cNvSpPr txBox="1"/>
          <p:nvPr/>
        </p:nvSpPr>
        <p:spPr>
          <a:xfrm>
            <a:off x="3502015" y="161563"/>
            <a:ext cx="5139467"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ĐÁP ÁN PHIẾU HỌC TẬP SỐ 1</a:t>
            </a:r>
            <a:endParaRPr lang="en-US" sz="2800" dirty="0">
              <a:solidFill>
                <a:srgbClr val="FF0000"/>
              </a:solidFill>
              <a:latin typeface="Times New Roman" pitchFamily="18" charset="0"/>
              <a:cs typeface="Times New Roman" pitchFamily="18" charset="0"/>
            </a:endParaRPr>
          </a:p>
        </p:txBody>
      </p:sp>
      <p:sp>
        <p:nvSpPr>
          <p:cNvPr id="15" name="TextBox 14"/>
          <p:cNvSpPr txBox="1"/>
          <p:nvPr/>
        </p:nvSpPr>
        <p:spPr>
          <a:xfrm>
            <a:off x="173421" y="684783"/>
            <a:ext cx="11328752" cy="3323987"/>
          </a:xfrm>
          <a:prstGeom prst="rect">
            <a:avLst/>
          </a:prstGeom>
          <a:noFill/>
        </p:spPr>
        <p:txBody>
          <a:bodyPr wrap="square" rtlCol="0">
            <a:spAutoFit/>
          </a:bodyPr>
          <a:lstStyle/>
          <a:p>
            <a:pPr>
              <a:lnSpc>
                <a:spcPct val="150000"/>
              </a:lnSpc>
            </a:pPr>
            <a:r>
              <a:rPr lang="en-US" sz="2800" b="1" u="sng" dirty="0" err="1">
                <a:latin typeface="Times New Roman" pitchFamily="18" charset="0"/>
                <a:cs typeface="Times New Roman" pitchFamily="18" charset="0"/>
              </a:rPr>
              <a:t>Bài</a:t>
            </a:r>
            <a:r>
              <a:rPr lang="en-US" sz="2800" b="1" u="sng" dirty="0">
                <a:latin typeface="Times New Roman" pitchFamily="18" charset="0"/>
                <a:cs typeface="Times New Roman" pitchFamily="18" charset="0"/>
              </a:rPr>
              <a:t> tập1</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ý a: 4,0 </a:t>
            </a:r>
            <a:r>
              <a:rPr lang="en-US" sz="2800" dirty="0" err="1" smtClean="0">
                <a:solidFill>
                  <a:srgbClr val="FF0000"/>
                </a:solidFill>
                <a:latin typeface="Times New Roman" pitchFamily="18" charset="0"/>
                <a:cs typeface="Times New Roman" pitchFamily="18" charset="0"/>
              </a:rPr>
              <a:t>điểm</a:t>
            </a:r>
            <a:r>
              <a:rPr lang="en-US" sz="2800" dirty="0" smtClean="0">
                <a:solidFill>
                  <a:srgbClr val="FF0000"/>
                </a:solidFill>
                <a:latin typeface="Times New Roman" pitchFamily="18" charset="0"/>
                <a:cs typeface="Times New Roman" pitchFamily="18" charset="0"/>
              </a:rPr>
              <a:t>; ý b: 6,0 </a:t>
            </a:r>
            <a:r>
              <a:rPr lang="en-US" sz="2800" dirty="0" err="1" smtClean="0">
                <a:solidFill>
                  <a:srgbClr val="FF0000"/>
                </a:solidFill>
                <a:latin typeface="Times New Roman" pitchFamily="18" charset="0"/>
                <a:cs typeface="Times New Roman" pitchFamily="18" charset="0"/>
              </a:rPr>
              <a:t>điểm</a:t>
            </a:r>
            <a:r>
              <a:rPr lang="en-US" sz="2800" dirty="0" smtClean="0">
                <a:solidFill>
                  <a:srgbClr val="FF0000"/>
                </a:solidFill>
                <a:latin typeface="Times New Roman" pitchFamily="18" charset="0"/>
                <a:cs typeface="Times New Roman" pitchFamily="18" charset="0"/>
              </a:rPr>
              <a:t>.</a:t>
            </a:r>
          </a:p>
          <a:p>
            <a:pPr>
              <a:lnSpc>
                <a:spcPct val="150000"/>
              </a:lnSpc>
            </a:pPr>
            <a:r>
              <a:rPr lang="en-US" sz="2800" dirty="0" smtClean="0">
                <a:latin typeface="Times New Roman" pitchFamily="18" charset="0"/>
                <a:cs typeface="Times New Roman" pitchFamily="18" charset="0"/>
              </a:rPr>
              <a:t>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2019, </a:t>
            </a:r>
            <a:r>
              <a:rPr lang="en-US" sz="2800" dirty="0" err="1">
                <a:latin typeface="Times New Roman" pitchFamily="18" charset="0"/>
                <a:cs typeface="Times New Roman" pitchFamily="18" charset="0"/>
              </a:rPr>
              <a:t>quý</a:t>
            </a:r>
            <a:r>
              <a:rPr lang="en-US" sz="2800" dirty="0">
                <a:latin typeface="Times New Roman" pitchFamily="18" charset="0"/>
                <a:cs typeface="Times New Roman" pitchFamily="18" charset="0"/>
              </a:rPr>
              <a:t> III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quý</a:t>
            </a:r>
            <a:r>
              <a:rPr lang="en-US" sz="2800" dirty="0">
                <a:latin typeface="Times New Roman" pitchFamily="18" charset="0"/>
                <a:cs typeface="Times New Roman" pitchFamily="18" charset="0"/>
              </a:rPr>
              <a:t> IV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phí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phí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a:t>
            </a:r>
          </a:p>
          <a:p>
            <a:pPr>
              <a:lnSpc>
                <a:spcPct val="150000"/>
              </a:lnSpc>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2019,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phí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so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phí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764872856"/>
              </p:ext>
            </p:extLst>
          </p:nvPr>
        </p:nvGraphicFramePr>
        <p:xfrm>
          <a:off x="3658295" y="3296486"/>
          <a:ext cx="5058985" cy="829674"/>
        </p:xfrm>
        <a:graphic>
          <a:graphicData uri="http://schemas.openxmlformats.org/presentationml/2006/ole">
            <mc:AlternateContent xmlns:mc="http://schemas.openxmlformats.org/markup-compatibility/2006">
              <mc:Choice xmlns:v="urn:schemas-microsoft-com:vml" Requires="v">
                <p:oleObj spid="_x0000_s17448" name="Equation" r:id="rId3" imgW="2336800" imgH="393700" progId="Equation.DSMT4">
                  <p:embed/>
                </p:oleObj>
              </mc:Choice>
              <mc:Fallback>
                <p:oleObj name="Equation" r:id="rId3" imgW="23368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8295" y="3296486"/>
                        <a:ext cx="5058985" cy="829674"/>
                      </a:xfrm>
                      <a:prstGeom prst="rect">
                        <a:avLst/>
                      </a:prstGeom>
                      <a:noFill/>
                    </p:spPr>
                  </p:pic>
                </p:oleObj>
              </mc:Fallback>
            </mc:AlternateContent>
          </a:graphicData>
        </a:graphic>
      </p:graphicFrame>
      <p:sp>
        <p:nvSpPr>
          <p:cNvPr id="13"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6030978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 xmlns:a16="http://schemas.microsoft.com/office/drawing/2014/main" id="{9512712A-CFC7-4140-8BF0-0E597115E512}"/>
                </a:ext>
              </a:extLst>
            </p:cNvPr>
            <p:cNvSpPr txBox="1"/>
            <p:nvPr/>
          </p:nvSpPr>
          <p:spPr>
            <a:xfrm>
              <a:off x="5268730" y="200010"/>
              <a:ext cx="7104248" cy="461665"/>
            </a:xfrm>
            <a:prstGeom prst="rect">
              <a:avLst/>
            </a:prstGeom>
            <a:noFill/>
          </p:spPr>
          <p:txBody>
            <a:bodyPr wrap="square">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HOẠT ĐỘNG </a:t>
              </a:r>
              <a:r>
                <a:rPr lang="vi-VN" sz="2400" b="1" dirty="0" smtClean="0">
                  <a:solidFill>
                    <a:srgbClr val="FFFF00"/>
                  </a:solidFill>
                  <a:latin typeface="Times New Roman" panose="02020603050405020304" pitchFamily="18" charset="0"/>
                  <a:cs typeface="Times New Roman" panose="02020603050405020304" pitchFamily="18" charset="0"/>
                </a:rPr>
                <a:t>ÔN TẬP</a:t>
              </a:r>
              <a:endParaRPr lang="en-US" sz="2400" dirty="0">
                <a:solidFill>
                  <a:srgbClr val="FFFF00"/>
                </a:solidFill>
              </a:endParaRPr>
            </a:p>
          </p:txBody>
        </p:sp>
      </p:grpSp>
      <p:sp>
        <p:nvSpPr>
          <p:cNvPr id="14" name="TextBox 13"/>
          <p:cNvSpPr txBox="1"/>
          <p:nvPr/>
        </p:nvSpPr>
        <p:spPr>
          <a:xfrm>
            <a:off x="3502015" y="161563"/>
            <a:ext cx="5139467"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ĐÁP ÁN PHIẾU HỌC TẬP SỐ 2</a:t>
            </a:r>
            <a:endParaRPr lang="en-US" sz="2800" dirty="0">
              <a:solidFill>
                <a:srgbClr val="FF0000"/>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446678" y="851119"/>
            <a:ext cx="10799379" cy="954107"/>
          </a:xfrm>
          <a:prstGeom prst="rect">
            <a:avLst/>
          </a:prstGeom>
          <a:noFill/>
        </p:spPr>
        <p:txBody>
          <a:bodyPr wrap="square" rtlCol="0">
            <a:spAutoFit/>
          </a:bodyPr>
          <a:lstStyle/>
          <a:p>
            <a:r>
              <a:rPr lang="nl-NL" sz="2800" b="1" u="sng" dirty="0">
                <a:latin typeface="Times New Roman" pitchFamily="18" charset="0"/>
                <a:cs typeface="Times New Roman" pitchFamily="18" charset="0"/>
              </a:rPr>
              <a:t>Bài tập </a:t>
            </a:r>
            <a:r>
              <a:rPr lang="nl-NL" sz="2800" b="1" u="sng" dirty="0" smtClean="0">
                <a:latin typeface="Times New Roman" pitchFamily="18" charset="0"/>
                <a:cs typeface="Times New Roman" pitchFamily="18" charset="0"/>
              </a:rPr>
              <a:t>2</a:t>
            </a:r>
            <a:r>
              <a:rPr lang="nl-NL" sz="2800" dirty="0" smtClean="0">
                <a:latin typeface="Times New Roman" pitchFamily="18" charset="0"/>
                <a:cs typeface="Times New Roman" pitchFamily="18" charset="0"/>
              </a:rPr>
              <a:t> :</a:t>
            </a:r>
            <a:r>
              <a:rPr lang="nl-NL" sz="2800" b="1" dirty="0" smtClean="0">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ý a: </a:t>
            </a:r>
            <a:r>
              <a:rPr lang="en-US" sz="2800" dirty="0" smtClean="0">
                <a:solidFill>
                  <a:srgbClr val="FF0000"/>
                </a:solidFill>
                <a:latin typeface="Times New Roman" pitchFamily="18" charset="0"/>
                <a:cs typeface="Times New Roman" pitchFamily="18" charset="0"/>
              </a:rPr>
              <a:t>4,0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ý b: </a:t>
            </a:r>
            <a:r>
              <a:rPr lang="en-US" sz="2800" dirty="0" smtClean="0">
                <a:solidFill>
                  <a:srgbClr val="FF0000"/>
                </a:solidFill>
                <a:latin typeface="Times New Roman" pitchFamily="18" charset="0"/>
                <a:cs typeface="Times New Roman" pitchFamily="18" charset="0"/>
              </a:rPr>
              <a:t>6,0 </a:t>
            </a:r>
            <a:r>
              <a:rPr lang="en-US" sz="2800" dirty="0" err="1">
                <a:solidFill>
                  <a:srgbClr val="FF0000"/>
                </a:solidFill>
                <a:latin typeface="Times New Roman" pitchFamily="18" charset="0"/>
                <a:cs typeface="Times New Roman" pitchFamily="18" charset="0"/>
              </a:rPr>
              <a:t>điểm</a:t>
            </a:r>
            <a:r>
              <a:rPr lang="en-US" sz="2800" dirty="0" smtClean="0">
                <a:solidFill>
                  <a:srgbClr val="FF0000"/>
                </a:solidFill>
                <a:latin typeface="Times New Roman" pitchFamily="18" charset="0"/>
                <a:cs typeface="Times New Roman" pitchFamily="18" charset="0"/>
              </a:rPr>
              <a:t>.</a:t>
            </a:r>
            <a:r>
              <a:rPr lang="nl-NL" sz="2800" b="1"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436012889"/>
              </p:ext>
            </p:extLst>
          </p:nvPr>
        </p:nvGraphicFramePr>
        <p:xfrm>
          <a:off x="490121" y="2242307"/>
          <a:ext cx="4523742" cy="2103120"/>
        </p:xfrm>
        <a:graphic>
          <a:graphicData uri="http://schemas.openxmlformats.org/drawingml/2006/table">
            <a:tbl>
              <a:tblPr firstRow="1" firstCol="1" bandRow="1">
                <a:tableStyleId>{5C22544A-7EE6-4342-B048-85BDC9FD1C3A}</a:tableStyleId>
              </a:tblPr>
              <a:tblGrid>
                <a:gridCol w="1026795"/>
                <a:gridCol w="1683913"/>
                <a:gridCol w="1813034"/>
              </a:tblGrid>
              <a:tr h="210185">
                <a:tc rowSpan="2">
                  <a:txBody>
                    <a:bodyPr/>
                    <a:lstStyle/>
                    <a:p>
                      <a:pPr algn="ctr">
                        <a:lnSpc>
                          <a:spcPct val="115000"/>
                        </a:lnSpc>
                        <a:spcAft>
                          <a:spcPts val="0"/>
                        </a:spcAft>
                      </a:pPr>
                      <a:r>
                        <a:rPr lang="en-US" sz="2400" dirty="0" err="1">
                          <a:effectLst/>
                          <a:latin typeface="Times New Roman" pitchFamily="18" charset="0"/>
                          <a:cs typeface="Times New Roman" pitchFamily="18" charset="0"/>
                        </a:rPr>
                        <a:t>Tuần</a:t>
                      </a:r>
                      <a:endParaRPr lang="en-US" sz="2400" dirty="0">
                        <a:effectLst/>
                        <a:latin typeface="Times New Roman" pitchFamily="18" charset="0"/>
                        <a:ea typeface="Times New Roman"/>
                        <a:cs typeface="Times New Roman" pitchFamily="18" charset="0"/>
                      </a:endParaRPr>
                    </a:p>
                  </a:txBody>
                  <a:tcPr marL="68580" marR="68580" marT="0" marB="0" anchor="ctr"/>
                </a:tc>
                <a:tc gridSpan="2">
                  <a:txBody>
                    <a:bodyPr/>
                    <a:lstStyle/>
                    <a:p>
                      <a:pPr algn="ctr">
                        <a:lnSpc>
                          <a:spcPct val="115000"/>
                        </a:lnSpc>
                        <a:spcAft>
                          <a:spcPts val="0"/>
                        </a:spcAft>
                      </a:pPr>
                      <a:r>
                        <a:rPr lang="en-US" sz="2400">
                          <a:effectLst/>
                          <a:latin typeface="Times New Roman" pitchFamily="18" charset="0"/>
                          <a:cs typeface="Times New Roman" pitchFamily="18" charset="0"/>
                        </a:rPr>
                        <a:t>Số giờ làm thêm</a:t>
                      </a:r>
                      <a:endParaRPr lang="en-US" sz="2400">
                        <a:effectLst/>
                        <a:latin typeface="Times New Roman" pitchFamily="18" charset="0"/>
                        <a:ea typeface="Times New Roman"/>
                        <a:cs typeface="Times New Roman" pitchFamily="18" charset="0"/>
                      </a:endParaRPr>
                    </a:p>
                  </a:txBody>
                  <a:tcPr marL="68580" marR="68580" marT="0" marB="0"/>
                </a:tc>
                <a:tc hMerge="1">
                  <a:txBody>
                    <a:bodyPr/>
                    <a:lstStyle/>
                    <a:p>
                      <a:endParaRPr lang="en-US"/>
                    </a:p>
                  </a:txBody>
                  <a:tcPr/>
                </a:tc>
              </a:tr>
              <a:tr h="83820">
                <a:tc vMerge="1">
                  <a:txBody>
                    <a:bodyPr/>
                    <a:lstStyle/>
                    <a:p>
                      <a:endParaRPr lang="en-US"/>
                    </a:p>
                  </a:txBody>
                  <a:tcPr/>
                </a:tc>
                <a:tc>
                  <a:txBody>
                    <a:bodyPr/>
                    <a:lstStyle/>
                    <a:p>
                      <a:pPr algn="ctr">
                        <a:lnSpc>
                          <a:spcPct val="115000"/>
                        </a:lnSpc>
                        <a:spcAft>
                          <a:spcPts val="0"/>
                        </a:spcAft>
                      </a:pPr>
                      <a:r>
                        <a:rPr lang="en-US" sz="2400">
                          <a:effectLst/>
                          <a:latin typeface="Times New Roman" pitchFamily="18" charset="0"/>
                          <a:cs typeface="Times New Roman" pitchFamily="18" charset="0"/>
                        </a:rPr>
                        <a:t>Đội 1</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a:effectLst/>
                          <a:latin typeface="Times New Roman" pitchFamily="18" charset="0"/>
                          <a:cs typeface="Times New Roman" pitchFamily="18" charset="0"/>
                        </a:rPr>
                        <a:t>Đội 2</a:t>
                      </a:r>
                      <a:endParaRPr lang="en-US" sz="2400">
                        <a:effectLst/>
                        <a:latin typeface="Times New Roman" pitchFamily="18" charset="0"/>
                        <a:ea typeface="Times New Roman"/>
                        <a:cs typeface="Times New Roman" pitchFamily="18" charset="0"/>
                      </a:endParaRPr>
                    </a:p>
                  </a:txBody>
                  <a:tcPr marL="68580" marR="68580" marT="0" marB="0"/>
                </a:tc>
              </a:tr>
              <a:tr h="219075">
                <a:tc>
                  <a:txBody>
                    <a:bodyPr/>
                    <a:lstStyle/>
                    <a:p>
                      <a:pPr algn="ctr">
                        <a:lnSpc>
                          <a:spcPct val="115000"/>
                        </a:lnSpc>
                        <a:spcAft>
                          <a:spcPts val="0"/>
                        </a:spcAft>
                      </a:pPr>
                      <a:r>
                        <a:rPr lang="en-US" sz="2400">
                          <a:effectLst/>
                          <a:latin typeface="Times New Roman" pitchFamily="18" charset="0"/>
                          <a:cs typeface="Times New Roman" pitchFamily="18" charset="0"/>
                        </a:rPr>
                        <a:t>1</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a:effectLst/>
                          <a:latin typeface="Times New Roman" pitchFamily="18" charset="0"/>
                          <a:cs typeface="Times New Roman" pitchFamily="18" charset="0"/>
                        </a:rPr>
                        <a:t>9</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a:effectLst/>
                          <a:latin typeface="Times New Roman" pitchFamily="18" charset="0"/>
                          <a:cs typeface="Times New Roman" pitchFamily="18" charset="0"/>
                        </a:rPr>
                        <a:t>8</a:t>
                      </a:r>
                      <a:endParaRPr lang="en-US" sz="2400">
                        <a:effectLst/>
                        <a:latin typeface="Times New Roman" pitchFamily="18" charset="0"/>
                        <a:ea typeface="Times New Roman"/>
                        <a:cs typeface="Times New Roman" pitchFamily="18" charset="0"/>
                      </a:endParaRPr>
                    </a:p>
                  </a:txBody>
                  <a:tcPr marL="68580" marR="68580" marT="0" marB="0"/>
                </a:tc>
              </a:tr>
              <a:tr h="210185">
                <a:tc>
                  <a:txBody>
                    <a:bodyPr/>
                    <a:lstStyle/>
                    <a:p>
                      <a:pPr algn="ctr">
                        <a:lnSpc>
                          <a:spcPct val="115000"/>
                        </a:lnSpc>
                        <a:spcAft>
                          <a:spcPts val="0"/>
                        </a:spcAft>
                      </a:pPr>
                      <a:r>
                        <a:rPr lang="en-US" sz="2400">
                          <a:effectLst/>
                          <a:latin typeface="Times New Roman" pitchFamily="18" charset="0"/>
                          <a:cs typeface="Times New Roman" pitchFamily="18" charset="0"/>
                        </a:rPr>
                        <a:t>2</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a:effectLst/>
                          <a:latin typeface="Times New Roman" pitchFamily="18" charset="0"/>
                          <a:cs typeface="Times New Roman" pitchFamily="18" charset="0"/>
                        </a:rPr>
                        <a:t>14</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dirty="0">
                          <a:effectLst/>
                          <a:latin typeface="Times New Roman" pitchFamily="18" charset="0"/>
                          <a:cs typeface="Times New Roman" pitchFamily="18" charset="0"/>
                        </a:rPr>
                        <a:t>11</a:t>
                      </a:r>
                      <a:endParaRPr lang="en-US" sz="2400" dirty="0">
                        <a:effectLst/>
                        <a:latin typeface="Times New Roman" pitchFamily="18" charset="0"/>
                        <a:ea typeface="Times New Roman"/>
                        <a:cs typeface="Times New Roman" pitchFamily="18" charset="0"/>
                      </a:endParaRPr>
                    </a:p>
                  </a:txBody>
                  <a:tcPr marL="68580" marR="68580" marT="0" marB="0"/>
                </a:tc>
              </a:tr>
              <a:tr h="219075">
                <a:tc>
                  <a:txBody>
                    <a:bodyPr/>
                    <a:lstStyle/>
                    <a:p>
                      <a:pPr algn="ctr">
                        <a:lnSpc>
                          <a:spcPct val="115000"/>
                        </a:lnSpc>
                        <a:spcAft>
                          <a:spcPts val="0"/>
                        </a:spcAft>
                      </a:pPr>
                      <a:r>
                        <a:rPr lang="en-US" sz="2400">
                          <a:effectLst/>
                          <a:latin typeface="Times New Roman" pitchFamily="18" charset="0"/>
                          <a:cs typeface="Times New Roman" pitchFamily="18" charset="0"/>
                        </a:rPr>
                        <a:t>3</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a:effectLst/>
                          <a:latin typeface="Times New Roman" pitchFamily="18" charset="0"/>
                          <a:cs typeface="Times New Roman" pitchFamily="18" charset="0"/>
                        </a:rPr>
                        <a:t>10</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2400" dirty="0">
                          <a:effectLst/>
                          <a:latin typeface="Times New Roman" pitchFamily="18" charset="0"/>
                          <a:cs typeface="Times New Roman" pitchFamily="18" charset="0"/>
                        </a:rPr>
                        <a:t>16</a:t>
                      </a:r>
                      <a:endParaRPr lang="en-US" sz="2400"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12" name="TextBox 11"/>
          <p:cNvSpPr txBox="1"/>
          <p:nvPr/>
        </p:nvSpPr>
        <p:spPr>
          <a:xfrm>
            <a:off x="5293526" y="1263309"/>
            <a:ext cx="6283786" cy="3970318"/>
          </a:xfrm>
          <a:prstGeom prst="rect">
            <a:avLst/>
          </a:prstGeom>
          <a:noFill/>
        </p:spPr>
        <p:txBody>
          <a:bodyPr wrap="square" rtlCol="0">
            <a:spAutoFit/>
          </a:bodyPr>
          <a:lstStyle/>
          <a:p>
            <a:pPr>
              <a:lnSpc>
                <a:spcPct val="150000"/>
              </a:lnSpc>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đội</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p>
          <a:p>
            <a:pPr>
              <a:lnSpc>
                <a:spcPct val="150000"/>
              </a:lnSpc>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nSpc>
                <a:spcPct val="150000"/>
              </a:lnSpc>
            </a:pP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đội</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p>
          <a:p>
            <a:pPr>
              <a:lnSpc>
                <a:spcPct val="150000"/>
              </a:lnSpc>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3"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2222951784"/>
              </p:ext>
            </p:extLst>
          </p:nvPr>
        </p:nvGraphicFramePr>
        <p:xfrm>
          <a:off x="5700637" y="2768395"/>
          <a:ext cx="4189072" cy="422935"/>
        </p:xfrm>
        <a:graphic>
          <a:graphicData uri="http://schemas.openxmlformats.org/presentationml/2006/ole">
            <mc:AlternateContent xmlns:mc="http://schemas.openxmlformats.org/markup-compatibility/2006">
              <mc:Choice xmlns:v="urn:schemas-microsoft-com:vml" Requires="v">
                <p:oleObj spid="_x0000_s20490" name="Equation" r:id="rId3" imgW="1943100" imgH="203200" progId="Equation.DSMT4">
                  <p:embed/>
                </p:oleObj>
              </mc:Choice>
              <mc:Fallback>
                <p:oleObj name="Equation" r:id="rId3" imgW="1943100" imgH="203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637" y="2768395"/>
                        <a:ext cx="4189072" cy="422935"/>
                      </a:xfrm>
                      <a:prstGeom prst="rect">
                        <a:avLst/>
                      </a:prstGeom>
                      <a:noFill/>
                    </p:spPr>
                  </p:pic>
                </p:oleObj>
              </mc:Fallback>
            </mc:AlternateContent>
          </a:graphicData>
        </a:graphic>
      </p:graphicFrame>
      <p:sp>
        <p:nvSpPr>
          <p:cNvPr id="18"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3387978365"/>
              </p:ext>
            </p:extLst>
          </p:nvPr>
        </p:nvGraphicFramePr>
        <p:xfrm>
          <a:off x="5772194" y="4688197"/>
          <a:ext cx="4042063" cy="414065"/>
        </p:xfrm>
        <a:graphic>
          <a:graphicData uri="http://schemas.openxmlformats.org/presentationml/2006/ole">
            <mc:AlternateContent xmlns:mc="http://schemas.openxmlformats.org/markup-compatibility/2006">
              <mc:Choice xmlns:v="urn:schemas-microsoft-com:vml" Requires="v">
                <p:oleObj spid="_x0000_s20491" name="Equation" r:id="rId5" imgW="1916868" imgH="203112" progId="Equation.DSMT4">
                  <p:embed/>
                </p:oleObj>
              </mc:Choice>
              <mc:Fallback>
                <p:oleObj name="Equation" r:id="rId5" imgW="1916868"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2194" y="4688197"/>
                        <a:ext cx="4042063" cy="414065"/>
                      </a:xfrm>
                      <a:prstGeom prst="rect">
                        <a:avLst/>
                      </a:prstGeom>
                      <a:noFill/>
                    </p:spPr>
                  </p:pic>
                </p:oleObj>
              </mc:Fallback>
            </mc:AlternateContent>
          </a:graphicData>
        </a:graphic>
      </p:graphicFrame>
    </p:spTree>
    <p:extLst>
      <p:ext uri="{BB962C8B-B14F-4D97-AF65-F5344CB8AC3E}">
        <p14:creationId xmlns:p14="http://schemas.microsoft.com/office/powerpoint/2010/main" val="240436749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00"/>
              </a:solidFill>
            </a:endParaRPr>
          </a:p>
        </p:txBody>
      </p:sp>
      <p:sp>
        <p:nvSpPr>
          <p:cNvPr id="15" name="TextBox 14">
            <a:extLst>
              <a:ext uri="{FF2B5EF4-FFF2-40B4-BE49-F238E27FC236}">
                <a16:creationId xmlns="" xmlns:a16="http://schemas.microsoft.com/office/drawing/2014/main" id="{CEF5EE85-C87E-4391-B9D7-C957829925F2}"/>
              </a:ext>
            </a:extLst>
          </p:cNvPr>
          <p:cNvSpPr txBox="1"/>
          <p:nvPr/>
        </p:nvSpPr>
        <p:spPr>
          <a:xfrm rot="5400000">
            <a:off x="10120098" y="2974345"/>
            <a:ext cx="3479326" cy="461665"/>
          </a:xfrm>
          <a:prstGeom prst="rect">
            <a:avLst/>
          </a:prstGeom>
          <a:noFill/>
        </p:spPr>
        <p:txBody>
          <a:bodyPr wrap="square">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HOẠT ĐỘNG </a:t>
            </a:r>
            <a:r>
              <a:rPr lang="en-US" sz="2400" b="1" dirty="0" smtClean="0">
                <a:solidFill>
                  <a:srgbClr val="FFFF00"/>
                </a:solidFill>
                <a:latin typeface="Times New Roman" panose="02020603050405020304" pitchFamily="18" charset="0"/>
                <a:cs typeface="Times New Roman" panose="02020603050405020304" pitchFamily="18" charset="0"/>
              </a:rPr>
              <a:t>ÔN TẬP</a:t>
            </a:r>
            <a:endParaRPr lang="en-US" sz="2400" dirty="0">
              <a:solidFill>
                <a:srgbClr val="FFFF00"/>
              </a:solidFill>
            </a:endParaRPr>
          </a:p>
        </p:txBody>
      </p:sp>
      <p:sp>
        <p:nvSpPr>
          <p:cNvPr id="2" name="TextBox 1"/>
          <p:cNvSpPr txBox="1"/>
          <p:nvPr/>
        </p:nvSpPr>
        <p:spPr>
          <a:xfrm>
            <a:off x="1524000" y="134636"/>
            <a:ext cx="6492240" cy="523220"/>
          </a:xfrm>
          <a:prstGeom prst="rect">
            <a:avLst/>
          </a:prstGeom>
          <a:noFill/>
        </p:spPr>
        <p:txBody>
          <a:bodyPr wrap="square" rtlCol="0">
            <a:spAutoFit/>
          </a:bodyPr>
          <a:lstStyle/>
          <a:p>
            <a:pPr algn="ctr"/>
            <a:r>
              <a:rPr lang="en-US" sz="2800" b="1" dirty="0" err="1">
                <a:solidFill>
                  <a:srgbClr val="0070C0"/>
                </a:solidFill>
                <a:latin typeface="Times New Roman" pitchFamily="18" charset="0"/>
                <a:cs typeface="Times New Roman" pitchFamily="18" charset="0"/>
              </a:rPr>
              <a:t>Hoạt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động</a:t>
            </a:r>
            <a:r>
              <a:rPr lang="en-US" sz="2800" b="1" dirty="0">
                <a:solidFill>
                  <a:srgbClr val="0070C0"/>
                </a:solidFill>
                <a:latin typeface="Times New Roman" pitchFamily="18" charset="0"/>
                <a:cs typeface="Times New Roman" pitchFamily="18" charset="0"/>
              </a:rPr>
              <a:t> 2</a:t>
            </a:r>
            <a:r>
              <a:rPr lang="vi-VN" sz="2800" b="1" dirty="0">
                <a:solidFill>
                  <a:srgbClr val="0070C0"/>
                </a:solidFill>
                <a:latin typeface="Times New Roman" pitchFamily="18" charset="0"/>
                <a:cs typeface="Times New Roman" pitchFamily="18" charset="0"/>
              </a:rPr>
              <a:t>.</a:t>
            </a:r>
            <a:r>
              <a:rPr lang="en-US" sz="2800" b="1" dirty="0">
                <a:solidFill>
                  <a:srgbClr val="0070C0"/>
                </a:solidFill>
                <a:latin typeface="Times New Roman" pitchFamily="18" charset="0"/>
                <a:cs typeface="Times New Roman" pitchFamily="18" charset="0"/>
              </a:rPr>
              <a:t>1: </a:t>
            </a:r>
            <a:r>
              <a:rPr lang="en-US" sz="2800" b="1" dirty="0" err="1">
                <a:solidFill>
                  <a:srgbClr val="0070C0"/>
                </a:solidFill>
                <a:latin typeface="Times New Roman" pitchFamily="18" charset="0"/>
                <a:cs typeface="Times New Roman" pitchFamily="18" charset="0"/>
              </a:rPr>
              <a:t>Ôn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tập</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về</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xác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suất</a:t>
            </a:r>
            <a:r>
              <a:rPr lang="en-US" sz="2800" b="1" dirty="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p:txBody>
      </p:sp>
      <p:sp>
        <p:nvSpPr>
          <p:cNvPr id="3" name="TextBox 2"/>
          <p:cNvSpPr txBox="1"/>
          <p:nvPr/>
        </p:nvSpPr>
        <p:spPr>
          <a:xfrm>
            <a:off x="1080408" y="603707"/>
            <a:ext cx="7985760" cy="523220"/>
          </a:xfrm>
          <a:prstGeom prst="rect">
            <a:avLst/>
          </a:prstGeom>
          <a:noFill/>
        </p:spPr>
        <p:txBody>
          <a:bodyPr wrap="square" rtlCol="0">
            <a:spAutoFit/>
          </a:bodyPr>
          <a:lstStyle/>
          <a:p>
            <a:pPr algn="ctr"/>
            <a:r>
              <a:rPr lang="en-US" sz="2800" dirty="0" err="1">
                <a:solidFill>
                  <a:srgbClr val="FF0000"/>
                </a:solidFill>
                <a:latin typeface="Times New Roman" pitchFamily="18" charset="0"/>
                <a:cs typeface="Times New Roman" pitchFamily="18" charset="0"/>
              </a:rPr>
              <a:t>Chơi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Truyền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điện</a:t>
            </a:r>
            <a:r>
              <a:rPr lang="en-US" sz="2800" dirty="0" smtClean="0">
                <a:solidFill>
                  <a:srgbClr val="FF0000"/>
                </a:solidFill>
                <a:latin typeface="Times New Roman" pitchFamily="18" charset="0"/>
                <a:cs typeface="Times New Roman" pitchFamily="18" charset="0"/>
              </a:rPr>
              <a:t>”</a:t>
            </a:r>
            <a:r>
              <a:rPr lang="nl-NL" sz="2800" dirty="0">
                <a:latin typeface="Times New Roman" pitchFamily="18" charset="0"/>
                <a:cs typeface="Times New Roman" pitchFamily="18" charset="0"/>
              </a:rPr>
              <a:t> </a:t>
            </a:r>
            <a:r>
              <a:rPr lang="nl-NL" sz="2800" dirty="0" smtClean="0">
                <a:latin typeface="Times New Roman" pitchFamily="18" charset="0"/>
                <a:cs typeface="Times New Roman" pitchFamily="18" charset="0"/>
              </a:rPr>
              <a:t>bằng </a:t>
            </a:r>
            <a:r>
              <a:rPr lang="nl-NL" sz="2800" dirty="0">
                <a:latin typeface="Times New Roman" pitchFamily="18" charset="0"/>
                <a:cs typeface="Times New Roman" pitchFamily="18" charset="0"/>
              </a:rPr>
              <a:t>cách </a:t>
            </a:r>
            <a:r>
              <a:rPr lang="nl-NL" sz="2800" dirty="0" smtClean="0">
                <a:latin typeface="Times New Roman" pitchFamily="18" charset="0"/>
                <a:cs typeface="Times New Roman" pitchFamily="18" charset="0"/>
              </a:rPr>
              <a:t>làm </a:t>
            </a:r>
            <a:r>
              <a:rPr lang="nl-NL" sz="2800" dirty="0">
                <a:latin typeface="Times New Roman" pitchFamily="18" charset="0"/>
                <a:cs typeface="Times New Roman" pitchFamily="18" charset="0"/>
              </a:rPr>
              <a:t>bài tập </a:t>
            </a:r>
            <a:r>
              <a:rPr lang="nl-NL" sz="2800" dirty="0" smtClean="0">
                <a:latin typeface="Times New Roman" pitchFamily="18" charset="0"/>
                <a:cs typeface="Times New Roman" pitchFamily="18" charset="0"/>
              </a:rPr>
              <a:t>3.</a:t>
            </a:r>
            <a:endParaRPr lang="en-US" sz="2800" dirty="0">
              <a:latin typeface="Times New Roman" pitchFamily="18" charset="0"/>
              <a:cs typeface="Times New Roman" pitchFamily="18" charset="0"/>
            </a:endParaRPr>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19"/>
          <p:cNvSpPr txBox="1"/>
          <p:nvPr/>
        </p:nvSpPr>
        <p:spPr>
          <a:xfrm>
            <a:off x="525780" y="1153164"/>
            <a:ext cx="10256520" cy="2308324"/>
          </a:xfrm>
          <a:prstGeom prst="rect">
            <a:avLst/>
          </a:prstGeom>
          <a:noFill/>
        </p:spPr>
        <p:txBody>
          <a:bodyPr wrap="square" rtlCol="0">
            <a:spAutoFit/>
          </a:bodyPr>
          <a:lstStyle/>
          <a:p>
            <a:r>
              <a:rPr lang="en-US" sz="2400" b="1" u="sng" dirty="0" err="1">
                <a:solidFill>
                  <a:srgbClr val="0070C0"/>
                </a:solidFill>
                <a:latin typeface="Times New Roman" pitchFamily="18" charset="0"/>
                <a:cs typeface="Times New Roman" pitchFamily="18" charset="0"/>
              </a:rPr>
              <a:t>Luật</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chơi</a:t>
            </a:r>
            <a:r>
              <a:rPr lang="en-US" sz="2400" b="1" dirty="0">
                <a:solidFill>
                  <a:srgbClr val="0070C0"/>
                </a:solidFill>
                <a:latin typeface="Times New Roman" pitchFamily="18" charset="0"/>
                <a:cs typeface="Times New Roman" pitchFamily="18" charset="0"/>
              </a:rPr>
              <a:t>:</a:t>
            </a:r>
            <a:r>
              <a:rPr lang="en-US" sz="2400" dirty="0">
                <a:solidFill>
                  <a:srgbClr val="0070C0"/>
                </a:solidFill>
                <a:latin typeface="Times New Roman" pitchFamily="18" charset="0"/>
                <a:cs typeface="Times New Roman" pitchFamily="18" charset="0"/>
              </a:rPr>
              <a:t> </a:t>
            </a:r>
            <a:r>
              <a:rPr lang="en-US" sz="2400" dirty="0">
                <a:latin typeface="Times New Roman" pitchFamily="18" charset="0"/>
                <a:cs typeface="Times New Roman" pitchFamily="18" charset="0"/>
              </a:rPr>
              <a:t>Chia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nhỏ</a:t>
            </a:r>
            <a:r>
              <a:rPr lang="en-US" sz="2400" dirty="0">
                <a:latin typeface="Times New Roman" pitchFamily="18" charset="0"/>
                <a:cs typeface="Times New Roman" pitchFamily="18" charset="0"/>
              </a:rPr>
              <a:t>( 4HS)</a:t>
            </a:r>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GV,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1" name="TextBox 20"/>
          <p:cNvSpPr txBox="1"/>
          <p:nvPr/>
        </p:nvSpPr>
        <p:spPr>
          <a:xfrm>
            <a:off x="642093" y="3486101"/>
            <a:ext cx="10907813" cy="2308324"/>
          </a:xfrm>
          <a:prstGeom prst="rect">
            <a:avLst/>
          </a:prstGeom>
          <a:noFill/>
        </p:spPr>
        <p:txBody>
          <a:bodyPr wrap="square" rtlCol="0">
            <a:spAutoFit/>
          </a:bodyPr>
          <a:lstStyle/>
          <a:p>
            <a:r>
              <a:rPr lang="vi-VN" sz="2400" b="1" u="sng" dirty="0">
                <a:solidFill>
                  <a:srgbClr val="0070C0"/>
                </a:solidFill>
                <a:latin typeface="Times New Roman" pitchFamily="18" charset="0"/>
                <a:cs typeface="Times New Roman" pitchFamily="18" charset="0"/>
              </a:rPr>
              <a:t>Nội </a:t>
            </a:r>
            <a:r>
              <a:rPr lang="vi-VN" sz="2400" b="1" u="sng" dirty="0" smtClean="0">
                <a:solidFill>
                  <a:srgbClr val="0070C0"/>
                </a:solidFill>
                <a:latin typeface="Times New Roman" pitchFamily="18" charset="0"/>
                <a:cs typeface="Times New Roman" pitchFamily="18" charset="0"/>
              </a:rPr>
              <a:t>dung</a:t>
            </a:r>
            <a:r>
              <a:rPr lang="vi-VN" sz="2400" dirty="0" smtClean="0">
                <a:solidFill>
                  <a:srgbClr val="0070C0"/>
                </a:solidFill>
                <a:latin typeface="Times New Roman" pitchFamily="18" charset="0"/>
                <a:cs typeface="Times New Roman" pitchFamily="18" charset="0"/>
              </a:rPr>
              <a:t>:</a:t>
            </a:r>
            <a:r>
              <a:rPr lang="en-US" sz="2400" dirty="0">
                <a:solidFill>
                  <a:srgbClr val="0070C0"/>
                </a:solidFill>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Bài</a:t>
            </a:r>
            <a:r>
              <a:rPr lang="en-US" sz="2400" b="1" u="sng" dirty="0" smtClean="0">
                <a:latin typeface="Times New Roman" pitchFamily="18" charset="0"/>
                <a:cs typeface="Times New Roman" pitchFamily="18" charset="0"/>
              </a:rPr>
              <a:t> </a:t>
            </a:r>
            <a:r>
              <a:rPr lang="en-US" sz="2400" b="1" u="sng" dirty="0" err="1">
                <a:latin typeface="Times New Roman" pitchFamily="18" charset="0"/>
                <a:cs typeface="Times New Roman" pitchFamily="18" charset="0"/>
              </a:rPr>
              <a:t>tập</a:t>
            </a:r>
            <a:r>
              <a:rPr lang="en-US" sz="2400" b="1" u="sng" dirty="0">
                <a:latin typeface="Times New Roman" pitchFamily="18" charset="0"/>
                <a:cs typeface="Times New Roman" pitchFamily="18" charset="0"/>
              </a:rPr>
              <a:t> 3</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ngẫu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4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a:t>
            </a:r>
            <a:r>
              <a:rPr lang="en-US" sz="2400" dirty="0">
                <a:latin typeface="Times New Roman" pitchFamily="18" charset="0"/>
                <a:cs typeface="Times New Roman" pitchFamily="18" charset="0"/>
              </a:rPr>
              <a:t> 2”</a:t>
            </a:r>
          </a:p>
          <a:p>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ngẫu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trên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grpSp>
        <p:nvGrpSpPr>
          <p:cNvPr id="25" name="Group 24"/>
          <p:cNvGrpSpPr/>
          <p:nvPr/>
        </p:nvGrpSpPr>
        <p:grpSpPr>
          <a:xfrm>
            <a:off x="8244840" y="134636"/>
            <a:ext cx="3384088" cy="1552761"/>
            <a:chOff x="8316055" y="-55601"/>
            <a:chExt cx="3471588" cy="2275232"/>
          </a:xfrm>
        </p:grpSpPr>
        <p:sp>
          <p:nvSpPr>
            <p:cNvPr id="27" name="TextBox 26"/>
            <p:cNvSpPr txBox="1"/>
            <p:nvPr/>
          </p:nvSpPr>
          <p:spPr>
            <a:xfrm>
              <a:off x="8316055" y="-55601"/>
              <a:ext cx="3471588" cy="766665"/>
            </a:xfrm>
            <a:prstGeom prst="rect">
              <a:avLst/>
            </a:prstGeom>
            <a:noFill/>
          </p:spPr>
          <p:txBody>
            <a:bodyPr wrap="square" rtlCol="0">
              <a:spAutoFit/>
            </a:bodyPr>
            <a:lstStyle/>
            <a:p>
              <a:r>
                <a:rPr lang="vi-VN" sz="2800" dirty="0" smtClean="0">
                  <a:solidFill>
                    <a:srgbClr val="FF0000"/>
                  </a:solidFill>
                  <a:latin typeface="Times New Roman" pitchFamily="18" charset="0"/>
                  <a:cs typeface="Times New Roman" pitchFamily="18" charset="0"/>
                </a:rPr>
                <a:t>Hoạt động </a:t>
              </a:r>
              <a:r>
                <a:rPr lang="en-US" sz="2800" dirty="0" err="1" smtClean="0">
                  <a:solidFill>
                    <a:srgbClr val="FF0000"/>
                  </a:solidFill>
                  <a:latin typeface="Times New Roman" pitchFamily="18" charset="0"/>
                  <a:cs typeface="Times New Roman" pitchFamily="18" charset="0"/>
                </a:rPr>
                <a:t>nhóm</a:t>
              </a:r>
              <a:r>
                <a:rPr lang="en-US" sz="2800" dirty="0" smtClean="0">
                  <a:solidFill>
                    <a:srgbClr val="FF0000"/>
                  </a:solidFill>
                  <a:latin typeface="Times New Roman" pitchFamily="18" charset="0"/>
                  <a:cs typeface="Times New Roman" pitchFamily="18" charset="0"/>
                </a:rPr>
                <a:t> 4HS</a:t>
              </a:r>
              <a:endParaRPr lang="en-US" sz="2800" dirty="0">
                <a:latin typeface="Times New Roman" pitchFamily="18" charset="0"/>
                <a:cs typeface="Times New Roman" pitchFamily="18" charset="0"/>
              </a:endParaRPr>
            </a:p>
          </p:txBody>
        </p:sp>
        <p:pic>
          <p:nvPicPr>
            <p:cNvPr id="28" name="!!3">
              <a:extLst>
                <a:ext uri="{FF2B5EF4-FFF2-40B4-BE49-F238E27FC236}">
                  <a16:creationId xmlns="" xmlns:a16="http://schemas.microsoft.com/office/drawing/2014/main" id="{5B19332C-1BE9-4073-BC1C-34C9F014F4D4}"/>
                </a:ext>
              </a:extLst>
            </p:cNvPr>
            <p:cNvPicPr>
              <a:picLocks noChangeAspect="1"/>
            </p:cNvPicPr>
            <p:nvPr/>
          </p:nvPicPr>
          <p:blipFill>
            <a:blip r:embed="rId3"/>
            <a:stretch>
              <a:fillRect/>
            </a:stretch>
          </p:blipFill>
          <p:spPr>
            <a:xfrm>
              <a:off x="9158619" y="577140"/>
              <a:ext cx="1841744" cy="1642491"/>
            </a:xfrm>
            <a:prstGeom prst="rect">
              <a:avLst/>
            </a:prstGeom>
          </p:spPr>
        </p:pic>
      </p:grpSp>
    </p:spTree>
    <p:extLst>
      <p:ext uri="{BB962C8B-B14F-4D97-AF65-F5344CB8AC3E}">
        <p14:creationId xmlns:p14="http://schemas.microsoft.com/office/powerpoint/2010/main" val="7095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00"/>
              </a:solidFill>
            </a:endParaRPr>
          </a:p>
        </p:txBody>
      </p:sp>
      <p:sp>
        <p:nvSpPr>
          <p:cNvPr id="15" name="TextBox 14">
            <a:extLst>
              <a:ext uri="{FF2B5EF4-FFF2-40B4-BE49-F238E27FC236}">
                <a16:creationId xmlns="" xmlns:a16="http://schemas.microsoft.com/office/drawing/2014/main" id="{CEF5EE85-C87E-4391-B9D7-C957829925F2}"/>
              </a:ext>
            </a:extLst>
          </p:cNvPr>
          <p:cNvSpPr txBox="1"/>
          <p:nvPr/>
        </p:nvSpPr>
        <p:spPr>
          <a:xfrm rot="5400000">
            <a:off x="10120098" y="2974345"/>
            <a:ext cx="3479326" cy="461665"/>
          </a:xfrm>
          <a:prstGeom prst="rect">
            <a:avLst/>
          </a:prstGeom>
          <a:noFill/>
        </p:spPr>
        <p:txBody>
          <a:bodyPr wrap="square">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HOẠT ĐỘNG </a:t>
            </a:r>
            <a:r>
              <a:rPr lang="en-US" sz="2400" b="1" dirty="0" smtClean="0">
                <a:solidFill>
                  <a:srgbClr val="FFFF00"/>
                </a:solidFill>
                <a:latin typeface="Times New Roman" panose="02020603050405020304" pitchFamily="18" charset="0"/>
                <a:cs typeface="Times New Roman" panose="02020603050405020304" pitchFamily="18" charset="0"/>
              </a:rPr>
              <a:t>ÔN TẬP</a:t>
            </a:r>
            <a:endParaRPr lang="en-US" sz="2400" dirty="0">
              <a:solidFill>
                <a:srgbClr val="FFFF00"/>
              </a:solidFill>
            </a:endParaRPr>
          </a:p>
        </p:txBody>
      </p:sp>
      <p:sp>
        <p:nvSpPr>
          <p:cNvPr id="2" name="TextBox 1"/>
          <p:cNvSpPr txBox="1"/>
          <p:nvPr/>
        </p:nvSpPr>
        <p:spPr>
          <a:xfrm>
            <a:off x="1524000" y="134636"/>
            <a:ext cx="6492240" cy="523220"/>
          </a:xfrm>
          <a:prstGeom prst="rect">
            <a:avLst/>
          </a:prstGeom>
          <a:noFill/>
        </p:spPr>
        <p:txBody>
          <a:bodyPr wrap="square" rtlCol="0">
            <a:spAutoFit/>
          </a:bodyPr>
          <a:lstStyle/>
          <a:p>
            <a:pPr algn="ctr"/>
            <a:r>
              <a:rPr lang="en-US" sz="2800" b="1" dirty="0" err="1">
                <a:solidFill>
                  <a:srgbClr val="0070C0"/>
                </a:solidFill>
                <a:latin typeface="Times New Roman" pitchFamily="18" charset="0"/>
                <a:cs typeface="Times New Roman" pitchFamily="18" charset="0"/>
              </a:rPr>
              <a:t>Hoạt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động</a:t>
            </a:r>
            <a:r>
              <a:rPr lang="en-US" sz="2800" b="1" dirty="0">
                <a:solidFill>
                  <a:srgbClr val="0070C0"/>
                </a:solidFill>
                <a:latin typeface="Times New Roman" pitchFamily="18" charset="0"/>
                <a:cs typeface="Times New Roman" pitchFamily="18" charset="0"/>
              </a:rPr>
              <a:t> 2</a:t>
            </a:r>
            <a:r>
              <a:rPr lang="vi-VN" sz="2800" b="1" dirty="0">
                <a:solidFill>
                  <a:srgbClr val="0070C0"/>
                </a:solidFill>
                <a:latin typeface="Times New Roman" pitchFamily="18" charset="0"/>
                <a:cs typeface="Times New Roman" pitchFamily="18" charset="0"/>
              </a:rPr>
              <a:t>.</a:t>
            </a:r>
            <a:r>
              <a:rPr lang="en-US" sz="2800" b="1" dirty="0">
                <a:solidFill>
                  <a:srgbClr val="0070C0"/>
                </a:solidFill>
                <a:latin typeface="Times New Roman" pitchFamily="18" charset="0"/>
                <a:cs typeface="Times New Roman" pitchFamily="18" charset="0"/>
              </a:rPr>
              <a:t>1: </a:t>
            </a:r>
            <a:r>
              <a:rPr lang="en-US" sz="2800" b="1" dirty="0" err="1">
                <a:solidFill>
                  <a:srgbClr val="0070C0"/>
                </a:solidFill>
                <a:latin typeface="Times New Roman" pitchFamily="18" charset="0"/>
                <a:cs typeface="Times New Roman" pitchFamily="18" charset="0"/>
              </a:rPr>
              <a:t>Ôn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tập</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về</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xác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suất</a:t>
            </a:r>
            <a:r>
              <a:rPr lang="en-US" sz="2800" b="1" dirty="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p:txBody>
      </p:sp>
      <p:sp>
        <p:nvSpPr>
          <p:cNvPr id="3" name="TextBox 2"/>
          <p:cNvSpPr txBox="1"/>
          <p:nvPr/>
        </p:nvSpPr>
        <p:spPr>
          <a:xfrm>
            <a:off x="746761" y="719974"/>
            <a:ext cx="8319408" cy="523220"/>
          </a:xfrm>
          <a:prstGeom prst="rect">
            <a:avLst/>
          </a:prstGeom>
          <a:noFill/>
        </p:spPr>
        <p:txBody>
          <a:bodyPr wrap="square" rtlCol="0">
            <a:spAutoFit/>
          </a:bodyPr>
          <a:lstStyle/>
          <a:p>
            <a:pPr algn="ctr"/>
            <a:r>
              <a:rPr lang="en-US" sz="2800" dirty="0" err="1">
                <a:solidFill>
                  <a:srgbClr val="FF0000"/>
                </a:solidFill>
                <a:latin typeface="Times New Roman" pitchFamily="18" charset="0"/>
                <a:cs typeface="Times New Roman" pitchFamily="18" charset="0"/>
              </a:rPr>
              <a:t>Chơi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Truyền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điện</a:t>
            </a:r>
            <a:r>
              <a:rPr lang="en-US" sz="2800" dirty="0" smtClean="0">
                <a:solidFill>
                  <a:srgbClr val="FF0000"/>
                </a:solidFill>
                <a:latin typeface="Times New Roman" pitchFamily="18" charset="0"/>
                <a:cs typeface="Times New Roman" pitchFamily="18" charset="0"/>
              </a:rPr>
              <a:t>”</a:t>
            </a:r>
            <a:r>
              <a:rPr lang="nl-NL" sz="2800" dirty="0">
                <a:latin typeface="Times New Roman" pitchFamily="18" charset="0"/>
                <a:cs typeface="Times New Roman" pitchFamily="18" charset="0"/>
              </a:rPr>
              <a:t> </a:t>
            </a:r>
            <a:r>
              <a:rPr lang="nl-NL" sz="2800" dirty="0" smtClean="0">
                <a:latin typeface="Times New Roman" pitchFamily="18" charset="0"/>
                <a:cs typeface="Times New Roman" pitchFamily="18" charset="0"/>
              </a:rPr>
              <a:t>bằng </a:t>
            </a:r>
            <a:r>
              <a:rPr lang="nl-NL" sz="2800" dirty="0">
                <a:latin typeface="Times New Roman" pitchFamily="18" charset="0"/>
                <a:cs typeface="Times New Roman" pitchFamily="18" charset="0"/>
              </a:rPr>
              <a:t>cách </a:t>
            </a:r>
            <a:r>
              <a:rPr lang="nl-NL" sz="2800" dirty="0" smtClean="0">
                <a:latin typeface="Times New Roman" pitchFamily="18" charset="0"/>
                <a:cs typeface="Times New Roman" pitchFamily="18" charset="0"/>
              </a:rPr>
              <a:t>làm </a:t>
            </a:r>
            <a:r>
              <a:rPr lang="nl-NL" sz="2800" dirty="0">
                <a:latin typeface="Times New Roman" pitchFamily="18" charset="0"/>
                <a:cs typeface="Times New Roman" pitchFamily="18" charset="0"/>
              </a:rPr>
              <a:t>bài </a:t>
            </a:r>
            <a:r>
              <a:rPr lang="nl-NL" sz="2800" dirty="0" smtClean="0">
                <a:latin typeface="Times New Roman" pitchFamily="18" charset="0"/>
                <a:cs typeface="Times New Roman" pitchFamily="18" charset="0"/>
              </a:rPr>
              <a:t>tập 3.</a:t>
            </a:r>
            <a:endParaRPr lang="en-US" sz="2800" dirty="0">
              <a:latin typeface="Times New Roman" pitchFamily="18" charset="0"/>
              <a:cs typeface="Times New Roman" pitchFamily="18" charset="0"/>
            </a:endParaRPr>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5" name="Group 24"/>
          <p:cNvGrpSpPr/>
          <p:nvPr/>
        </p:nvGrpSpPr>
        <p:grpSpPr>
          <a:xfrm>
            <a:off x="8244840" y="134636"/>
            <a:ext cx="3384088" cy="1552761"/>
            <a:chOff x="8316055" y="-55601"/>
            <a:chExt cx="3471588" cy="2275232"/>
          </a:xfrm>
        </p:grpSpPr>
        <p:sp>
          <p:nvSpPr>
            <p:cNvPr id="27" name="TextBox 26"/>
            <p:cNvSpPr txBox="1"/>
            <p:nvPr/>
          </p:nvSpPr>
          <p:spPr>
            <a:xfrm>
              <a:off x="8316055" y="-55601"/>
              <a:ext cx="3471588" cy="766665"/>
            </a:xfrm>
            <a:prstGeom prst="rect">
              <a:avLst/>
            </a:prstGeom>
            <a:noFill/>
          </p:spPr>
          <p:txBody>
            <a:bodyPr wrap="square" rtlCol="0">
              <a:spAutoFit/>
            </a:bodyPr>
            <a:lstStyle/>
            <a:p>
              <a:r>
                <a:rPr lang="vi-VN" sz="2800" dirty="0" smtClean="0">
                  <a:solidFill>
                    <a:srgbClr val="FF0000"/>
                  </a:solidFill>
                  <a:latin typeface="Times New Roman" pitchFamily="18" charset="0"/>
                  <a:cs typeface="Times New Roman" pitchFamily="18" charset="0"/>
                </a:rPr>
                <a:t>Hoạt động </a:t>
              </a:r>
              <a:r>
                <a:rPr lang="en-US" sz="2800" dirty="0" err="1" smtClean="0">
                  <a:solidFill>
                    <a:srgbClr val="FF0000"/>
                  </a:solidFill>
                  <a:latin typeface="Times New Roman" pitchFamily="18" charset="0"/>
                  <a:cs typeface="Times New Roman" pitchFamily="18" charset="0"/>
                </a:rPr>
                <a:t>nhóm</a:t>
              </a:r>
              <a:r>
                <a:rPr lang="en-US" sz="2800" dirty="0" smtClean="0">
                  <a:solidFill>
                    <a:srgbClr val="FF0000"/>
                  </a:solidFill>
                  <a:latin typeface="Times New Roman" pitchFamily="18" charset="0"/>
                  <a:cs typeface="Times New Roman" pitchFamily="18" charset="0"/>
                </a:rPr>
                <a:t> 4HS</a:t>
              </a:r>
              <a:endParaRPr lang="en-US" sz="2800" dirty="0">
                <a:latin typeface="Times New Roman" pitchFamily="18" charset="0"/>
                <a:cs typeface="Times New Roman" pitchFamily="18" charset="0"/>
              </a:endParaRPr>
            </a:p>
          </p:txBody>
        </p:sp>
        <p:pic>
          <p:nvPicPr>
            <p:cNvPr id="28" name="!!3">
              <a:extLst>
                <a:ext uri="{FF2B5EF4-FFF2-40B4-BE49-F238E27FC236}">
                  <a16:creationId xmlns="" xmlns:a16="http://schemas.microsoft.com/office/drawing/2014/main" id="{5B19332C-1BE9-4073-BC1C-34C9F014F4D4}"/>
                </a:ext>
              </a:extLst>
            </p:cNvPr>
            <p:cNvPicPr>
              <a:picLocks noChangeAspect="1"/>
            </p:cNvPicPr>
            <p:nvPr/>
          </p:nvPicPr>
          <p:blipFill>
            <a:blip r:embed="rId4"/>
            <a:stretch>
              <a:fillRect/>
            </a:stretch>
          </p:blipFill>
          <p:spPr>
            <a:xfrm>
              <a:off x="9158619" y="577140"/>
              <a:ext cx="1841744" cy="1642491"/>
            </a:xfrm>
            <a:prstGeom prst="rect">
              <a:avLst/>
            </a:prstGeom>
          </p:spPr>
        </p:pic>
      </p:grpSp>
      <p:sp>
        <p:nvSpPr>
          <p:cNvPr id="16"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3" name="Group 32"/>
          <p:cNvGrpSpPr/>
          <p:nvPr/>
        </p:nvGrpSpPr>
        <p:grpSpPr>
          <a:xfrm>
            <a:off x="487680" y="1465514"/>
            <a:ext cx="10805160" cy="4616648"/>
            <a:chOff x="487680" y="1866349"/>
            <a:chExt cx="10805160" cy="4616648"/>
          </a:xfrm>
        </p:grpSpPr>
        <p:sp>
          <p:nvSpPr>
            <p:cNvPr id="13" name="TextBox 12"/>
            <p:cNvSpPr txBox="1"/>
            <p:nvPr/>
          </p:nvSpPr>
          <p:spPr>
            <a:xfrm>
              <a:off x="487680" y="1866349"/>
              <a:ext cx="10805160" cy="4616648"/>
            </a:xfrm>
            <a:prstGeom prst="rect">
              <a:avLst/>
            </a:prstGeom>
            <a:noFill/>
          </p:spPr>
          <p:txBody>
            <a:bodyPr wrap="square" rtlCol="0">
              <a:spAutoFit/>
            </a:bodyPr>
            <a:lstStyle/>
            <a:p>
              <a:pPr>
                <a:lnSpc>
                  <a:spcPct val="150000"/>
                </a:lnSpc>
              </a:pPr>
              <a:r>
                <a:rPr lang="nl-NL" sz="2800" b="1" u="sng" dirty="0">
                  <a:latin typeface="Times New Roman" pitchFamily="18" charset="0"/>
                  <a:cs typeface="Times New Roman" pitchFamily="18" charset="0"/>
                </a:rPr>
                <a:t>Bài tập 3</a:t>
              </a:r>
              <a:endParaRPr lang="en-US" sz="2800" dirty="0">
                <a:latin typeface="Times New Roman" pitchFamily="18" charset="0"/>
                <a:cs typeface="Times New Roman" pitchFamily="18" charset="0"/>
              </a:endParaRPr>
            </a:p>
            <a:p>
              <a:pPr>
                <a:lnSpc>
                  <a:spcPct val="150000"/>
                </a:lnSpc>
              </a:pP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p>
            <a:p>
              <a:pPr>
                <a:lnSpc>
                  <a:spcPct val="150000"/>
                </a:lnSpc>
              </a:pPr>
              <a:endParaRPr lang="en-US" sz="2800" dirty="0">
                <a:latin typeface="Times New Roman" pitchFamily="18" charset="0"/>
                <a:cs typeface="Times New Roman" pitchFamily="18" charset="0"/>
              </a:endParaRPr>
            </a:p>
            <a:p>
              <a:pPr>
                <a:lnSpc>
                  <a:spcPct val="150000"/>
                </a:lnSpc>
              </a:pPr>
              <a:r>
                <a:rPr lang="nl-NL" sz="2800" dirty="0">
                  <a:latin typeface="Times New Roman" pitchFamily="18" charset="0"/>
                  <a:cs typeface="Times New Roman" pitchFamily="18" charset="0"/>
                </a:rPr>
                <a:t>Tập hợp  có 90 phần tử. </a:t>
              </a:r>
              <a:endParaRPr lang="en-US" sz="2800" dirty="0">
                <a:latin typeface="Times New Roman" pitchFamily="18" charset="0"/>
                <a:cs typeface="Times New Roman" pitchFamily="18" charset="0"/>
              </a:endParaRPr>
            </a:p>
            <a:p>
              <a:pPr>
                <a:lnSpc>
                  <a:spcPct val="150000"/>
                </a:lnSpc>
              </a:pPr>
              <a:r>
                <a:rPr lang="nl-NL" sz="2800" b="1" dirty="0">
                  <a:latin typeface="Times New Roman" pitchFamily="18" charset="0"/>
                  <a:cs typeface="Times New Roman" pitchFamily="18" charset="0"/>
                </a:rPr>
                <a:t> </a:t>
              </a:r>
              <a:r>
                <a:rPr lang="nl-NL" sz="2800" dirty="0">
                  <a:latin typeface="Times New Roman" pitchFamily="18" charset="0"/>
                  <a:cs typeface="Times New Roman" pitchFamily="18" charset="0"/>
                </a:rPr>
                <a:t>1</a:t>
              </a:r>
              <a:r>
                <a:rPr lang="nl-NL"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Xác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chia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4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nSpc>
                  <a:spcPct val="150000"/>
                </a:lnSpc>
              </a:pPr>
              <a:r>
                <a:rPr lang="en-US" sz="2800" dirty="0" smtClean="0">
                  <a:latin typeface="Times New Roman" pitchFamily="18" charset="0"/>
                  <a:cs typeface="Times New Roman" pitchFamily="18" charset="0"/>
                </a:rPr>
                <a:t>2) ….</a:t>
              </a:r>
              <a:endParaRPr lang="en-US" sz="2800" dirty="0">
                <a:latin typeface="Times New Roman" pitchFamily="18" charset="0"/>
                <a:cs typeface="Times New Roman"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145036563"/>
                </p:ext>
              </p:extLst>
            </p:nvPr>
          </p:nvGraphicFramePr>
          <p:xfrm>
            <a:off x="579120" y="3323148"/>
            <a:ext cx="4587240" cy="593374"/>
          </p:xfrm>
          <a:graphic>
            <a:graphicData uri="http://schemas.openxmlformats.org/presentationml/2006/ole">
              <mc:AlternateContent xmlns:mc="http://schemas.openxmlformats.org/markup-compatibility/2006">
                <mc:Choice xmlns:v="urn:schemas-microsoft-com:vml" Requires="v">
                  <p:oleObj spid="_x0000_s18474" name="Equation" r:id="rId5" imgW="1879600" imgH="254000" progId="Equation.DSMT4">
                    <p:embed/>
                  </p:oleObj>
                </mc:Choice>
                <mc:Fallback>
                  <p:oleObj name="Equation" r:id="rId5" imgW="1879600" imgH="2540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 y="3323148"/>
                          <a:ext cx="4587240" cy="593374"/>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584856188"/>
                </p:ext>
              </p:extLst>
            </p:nvPr>
          </p:nvGraphicFramePr>
          <p:xfrm>
            <a:off x="3322319" y="5029200"/>
            <a:ext cx="1293541" cy="914400"/>
          </p:xfrm>
          <a:graphic>
            <a:graphicData uri="http://schemas.openxmlformats.org/presentationml/2006/ole">
              <mc:AlternateContent xmlns:mc="http://schemas.openxmlformats.org/markup-compatibility/2006">
                <mc:Choice xmlns:v="urn:schemas-microsoft-com:vml" Requires="v">
                  <p:oleObj spid="_x0000_s18475" name="Equation" r:id="rId7" imgW="545863" imgH="393529" progId="Equation.DSMT4">
                    <p:embed/>
                  </p:oleObj>
                </mc:Choice>
                <mc:Fallback>
                  <p:oleObj name="Equation" r:id="rId7" imgW="545863" imgH="393529"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2319" y="5029200"/>
                          <a:ext cx="1293541" cy="914400"/>
                        </a:xfrm>
                        <a:prstGeom prst="rect">
                          <a:avLst/>
                        </a:prstGeom>
                        <a:noFill/>
                      </p:spPr>
                    </p:pic>
                  </p:oleObj>
                </mc:Fallback>
              </mc:AlternateContent>
            </a:graphicData>
          </a:graphic>
        </p:graphicFrame>
      </p:grpSp>
    </p:spTree>
    <p:extLst>
      <p:ext uri="{BB962C8B-B14F-4D97-AF65-F5344CB8AC3E}">
        <p14:creationId xmlns:p14="http://schemas.microsoft.com/office/powerpoint/2010/main" val="38059524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822</TotalTime>
  <Words>1152</Words>
  <PresentationFormat>Custom</PresentationFormat>
  <Paragraphs>127</Paragraphs>
  <Slides>13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ÔN TẬP GIỮA KÌ II</vt:lpstr>
      <vt:lpstr>HS thực hiện nhiệm vụ cá nhân: Nhận biết biểu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2021-06-07T13:44:30Z</dcterms:created>
  <dcterms:modified xsi:type="dcterms:W3CDTF">2022-06-24T07:40:28Z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