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6"/>
  </p:notesMasterIdLst>
  <p:sldIdLst>
    <p:sldId id="271" r:id="rId2"/>
    <p:sldId id="323" r:id="rId3"/>
    <p:sldId id="324" r:id="rId4"/>
    <p:sldId id="281" r:id="rId5"/>
    <p:sldId id="365" r:id="rId6"/>
    <p:sldId id="264" r:id="rId7"/>
    <p:sldId id="366" r:id="rId8"/>
    <p:sldId id="367" r:id="rId9"/>
    <p:sldId id="368" r:id="rId10"/>
    <p:sldId id="369" r:id="rId11"/>
    <p:sldId id="370" r:id="rId12"/>
    <p:sldId id="353" r:id="rId13"/>
    <p:sldId id="332" r:id="rId14"/>
    <p:sldId id="363" r:id="rId15"/>
    <p:sldId id="362" r:id="rId16"/>
    <p:sldId id="364" r:id="rId17"/>
    <p:sldId id="336" r:id="rId18"/>
    <p:sldId id="311" r:id="rId19"/>
    <p:sldId id="355" r:id="rId20"/>
    <p:sldId id="314" r:id="rId21"/>
    <p:sldId id="322" r:id="rId22"/>
    <p:sldId id="325" r:id="rId23"/>
    <p:sldId id="317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53D"/>
    <a:srgbClr val="CCCCFF"/>
    <a:srgbClr val="E0A4A5"/>
    <a:srgbClr val="FFFF99"/>
    <a:srgbClr val="E36427"/>
    <a:srgbClr val="000000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8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3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82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656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17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1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5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E080DE-25CE-DD1E-BD35-349155804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44103" r="38928" b="38699"/>
          <a:stretch/>
        </p:blipFill>
        <p:spPr>
          <a:xfrm>
            <a:off x="2547476" y="1931517"/>
            <a:ext cx="8571041" cy="1716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7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Laws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Education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6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FAB2D452-5505-BA03-9147-0C4FC7F384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46752" r="40238" b="34884"/>
          <a:stretch/>
        </p:blipFill>
        <p:spPr>
          <a:xfrm>
            <a:off x="2284569" y="1694947"/>
            <a:ext cx="8735349" cy="1769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95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15251" y="1098272"/>
            <a:ext cx="10390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pairs. Discuss the following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E55D9-D738-4BAE-87C0-0E52D0661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1" y="1924111"/>
            <a:ext cx="11699178" cy="946319"/>
          </a:xfrm>
          <a:prstGeom prst="rect">
            <a:avLst/>
          </a:prstGeom>
        </p:spPr>
      </p:pic>
      <p:pic>
        <p:nvPicPr>
          <p:cNvPr id="1026" name="Picture 2" descr="News illustration Images | Free Vectors, Stock Photos &amp; PSD">
            <a:extLst>
              <a:ext uri="{FF2B5EF4-FFF2-40B4-BE49-F238E27FC236}">
                <a16:creationId xmlns:a16="http://schemas.microsoft.com/office/drawing/2014/main" id="{A03AFD04-5618-4775-8757-5DC884C9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04" y="3111494"/>
            <a:ext cx="5476591" cy="3648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r</a:t>
            </a:r>
            <a:r>
              <a:rPr lang="en-US" sz="4800" b="1" dirty="0" smtClean="0">
                <a:solidFill>
                  <a:srgbClr val="E36427"/>
                </a:solidFill>
              </a:rPr>
              <a:t>elation </a:t>
            </a:r>
            <a:r>
              <a:rPr lang="en-US" sz="4800" b="1" dirty="0">
                <a:solidFill>
                  <a:srgbClr val="E36427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0850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connection </a:t>
            </a:r>
            <a:r>
              <a:rPr lang="en-US" sz="2800" dirty="0"/>
              <a:t>between people, groups, organizations, or countries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5870" y="2771761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rɪˈ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leɪʃən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relation">
            <a:hlinkClick r:id="" action="ppaction://media"/>
            <a:extLst>
              <a:ext uri="{FF2B5EF4-FFF2-40B4-BE49-F238E27FC236}">
                <a16:creationId xmlns:a16="http://schemas.microsoft.com/office/drawing/2014/main" id="{9FB6009E-4107-4753-8162-61284703BD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329" y="3645688"/>
            <a:ext cx="487363" cy="487363"/>
          </a:xfrm>
          <a:prstGeom prst="rect">
            <a:avLst/>
          </a:prstGeom>
        </p:spPr>
      </p:pic>
      <p:pic>
        <p:nvPicPr>
          <p:cNvPr id="5" name="Picture 2" descr="759,628 Human Relationship Illustrations &amp; Clip Art - iStock">
            <a:extLst>
              <a:ext uri="{FF2B5EF4-FFF2-40B4-BE49-F238E27FC236}">
                <a16:creationId xmlns:a16="http://schemas.microsoft.com/office/drawing/2014/main" id="{14A8AEDD-60CA-43A0-A43C-8AC4719F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483513"/>
            <a:ext cx="58293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eye-opening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5" y="4417940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surprising, and teaching you new facts about life, people, </a:t>
            </a:r>
            <a:r>
              <a:rPr lang="en-US" sz="2800" dirty="0" smtClean="0"/>
              <a:t>etc.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398933" y="2771761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aɪˌ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əʊpənɪŋ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eo">
            <a:hlinkClick r:id="" action="ppaction://media"/>
            <a:extLst>
              <a:ext uri="{FF2B5EF4-FFF2-40B4-BE49-F238E27FC236}">
                <a16:creationId xmlns:a16="http://schemas.microsoft.com/office/drawing/2014/main" id="{4AA6BC7A-366D-4801-84D7-634008DB8E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2654" y="3612779"/>
            <a:ext cx="487363" cy="487363"/>
          </a:xfrm>
          <a:prstGeom prst="rect">
            <a:avLst/>
          </a:prstGeom>
        </p:spPr>
      </p:pic>
      <p:pic>
        <p:nvPicPr>
          <p:cNvPr id="3074" name="Picture 2" descr="Preparation for learning new knowledge online Vector Image">
            <a:extLst>
              <a:ext uri="{FF2B5EF4-FFF2-40B4-BE49-F238E27FC236}">
                <a16:creationId xmlns:a16="http://schemas.microsoft.com/office/drawing/2014/main" id="{E184E388-E6FE-4F3A-A41E-A1B97B4F9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 b="8794"/>
          <a:stretch/>
        </p:blipFill>
        <p:spPr bwMode="auto">
          <a:xfrm>
            <a:off x="6714787" y="1088451"/>
            <a:ext cx="5298473" cy="50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1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r</a:t>
            </a:r>
            <a:r>
              <a:rPr lang="en-US" sz="4800" b="1" dirty="0" smtClean="0">
                <a:solidFill>
                  <a:schemeClr val="accent2"/>
                </a:solidFill>
              </a:rPr>
              <a:t>epresent </a:t>
            </a:r>
            <a:r>
              <a:rPr lang="en-US" sz="4800" b="1" dirty="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6" y="4343513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speak, act, or be present officially for another person or people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2516" y="2771761"/>
            <a:ext cx="207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reprɪ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ˈzent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074" name="Picture 2" descr="Smart Man Images | Free Vectors, Stock Photos &amp; PSD | Page 2">
            <a:extLst>
              <a:ext uri="{FF2B5EF4-FFF2-40B4-BE49-F238E27FC236}">
                <a16:creationId xmlns:a16="http://schemas.microsoft.com/office/drawing/2014/main" id="{14847FB0-2E2D-409E-ACD2-2B362650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33" y="1420135"/>
            <a:ext cx="4726682" cy="47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present">
            <a:hlinkClick r:id="" action="ppaction://media"/>
            <a:extLst>
              <a:ext uri="{FF2B5EF4-FFF2-40B4-BE49-F238E27FC236}">
                <a16:creationId xmlns:a16="http://schemas.microsoft.com/office/drawing/2014/main" id="{9F798D32-E886-4B6B-9654-BB1E178FD0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6330" y="3658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live stream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5" y="4360266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broadcast of the video and sound of an event over the internet as it happens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4180" y="2771761"/>
            <a:ext cx="2091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laɪvstriːm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ls">
            <a:hlinkClick r:id="" action="ppaction://media"/>
            <a:extLst>
              <a:ext uri="{FF2B5EF4-FFF2-40B4-BE49-F238E27FC236}">
                <a16:creationId xmlns:a16="http://schemas.microsoft.com/office/drawing/2014/main" id="{6F4A088E-533C-4670-AEFD-2BF97E1B9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2654" y="3583942"/>
            <a:ext cx="487363" cy="487363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F839EF0-C141-4DD2-8B44-34311E47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76" y="1850754"/>
            <a:ext cx="5199564" cy="34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50603"/>
              </p:ext>
            </p:extLst>
          </p:nvPr>
        </p:nvGraphicFramePr>
        <p:xfrm>
          <a:off x="778257" y="670068"/>
          <a:ext cx="10770952" cy="58381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86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7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Form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</a:rPr>
                        <a:t>Pronunciation</a:t>
                      </a:r>
                      <a:endParaRPr lang="en-US" sz="2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Meaning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smtClean="0">
                          <a:effectLst/>
                        </a:rPr>
                        <a:t>relation </a:t>
                      </a:r>
                      <a:r>
                        <a:rPr lang="en-US" sz="2800" dirty="0">
                          <a:effectLst/>
                        </a:rPr>
                        <a:t>(n)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</a:t>
                      </a:r>
                      <a:r>
                        <a:rPr lang="en-US" sz="2800" dirty="0" err="1">
                          <a:effectLst/>
                        </a:rPr>
                        <a:t>rɪˈ</a:t>
                      </a:r>
                      <a:r>
                        <a:rPr lang="en-US" sz="2800" dirty="0" err="1" smtClean="0">
                          <a:effectLst/>
                        </a:rPr>
                        <a:t>leɪʃən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the connection </a:t>
                      </a:r>
                      <a:r>
                        <a:rPr lang="en-US" sz="2800" dirty="0">
                          <a:effectLst/>
                        </a:rPr>
                        <a:t>between people, groups, organizations, or countries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27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 eye-opening (</a:t>
                      </a:r>
                      <a:r>
                        <a:rPr lang="en-US" sz="2800" dirty="0" err="1">
                          <a:effectLst/>
                        </a:rPr>
                        <a:t>adj</a:t>
                      </a:r>
                      <a:r>
                        <a:rPr lang="en-US" sz="2800" dirty="0" smtClean="0">
                          <a:effectLst/>
                        </a:rPr>
                        <a:t>)</a:t>
                      </a:r>
                      <a:endParaRPr lang="en-US" sz="2800" dirty="0">
                        <a:effectLst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/ˈ</a:t>
                      </a:r>
                      <a:r>
                        <a:rPr lang="en-US" sz="2800" dirty="0" err="1">
                          <a:effectLst/>
                        </a:rPr>
                        <a:t>aɪˌ</a:t>
                      </a:r>
                      <a:r>
                        <a:rPr lang="en-US" sz="2800" dirty="0" err="1" smtClean="0">
                          <a:effectLst/>
                        </a:rPr>
                        <a:t>əʊpənɪŋ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surprising, and teaching you new facts about life, people, </a:t>
                      </a:r>
                      <a:r>
                        <a:rPr lang="en-US" sz="2800" dirty="0" smtClean="0">
                          <a:effectLst/>
                        </a:rPr>
                        <a:t>etc.</a:t>
                      </a:r>
                      <a:endParaRPr lang="en-US" sz="2800" dirty="0">
                        <a:effectLst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smtClean="0">
                          <a:effectLst/>
                        </a:rPr>
                        <a:t>represent </a:t>
                      </a:r>
                      <a:r>
                        <a:rPr lang="en-US" sz="2800" dirty="0">
                          <a:effectLst/>
                        </a:rPr>
                        <a:t>(v)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/ˌ</a:t>
                      </a:r>
                      <a:r>
                        <a:rPr lang="en-US" sz="2800" dirty="0" err="1" smtClean="0">
                          <a:effectLst/>
                        </a:rPr>
                        <a:t>reprɪ</a:t>
                      </a:r>
                      <a:r>
                        <a:rPr lang="en-US" sz="2800" dirty="0" err="1">
                          <a:effectLst/>
                        </a:rPr>
                        <a:t>ˈzent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 speak, act, or be present officially for another person or people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 live stream (n)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/ˈ</a:t>
                      </a:r>
                      <a:r>
                        <a:rPr lang="en-US" sz="2800" dirty="0" err="1" smtClean="0">
                          <a:effectLst/>
                        </a:rPr>
                        <a:t>laɪvstriːm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 broadcast of the video and sound of an event over the internet as it happens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0842" y="104384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20" y="9544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30826" y="1056517"/>
            <a:ext cx="11136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news items and choose the most suitable headline for each one.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0C354-8135-4527-B8E7-C3DD41CE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090"/>
            <a:ext cx="6632812" cy="493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CD470-7E25-4B4C-87AB-83CDA6033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697" y="2903561"/>
            <a:ext cx="5351288" cy="116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BE66B6-400A-4E4B-8501-AA57FD11F6E7}"/>
              </a:ext>
            </a:extLst>
          </p:cNvPr>
          <p:cNvSpPr txBox="1"/>
          <p:nvPr/>
        </p:nvSpPr>
        <p:spPr>
          <a:xfrm>
            <a:off x="7755638" y="5228603"/>
            <a:ext cx="3271406" cy="1379339"/>
          </a:xfrm>
          <a:prstGeom prst="roundRect">
            <a:avLst>
              <a:gd name="adj" fmla="val 384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Answer key:</a:t>
            </a:r>
            <a:endParaRPr lang="en-US" sz="32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1</a:t>
            </a:r>
            <a:r>
              <a:rPr lang="pt-B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. D</a:t>
            </a:r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	2</a:t>
            </a:r>
            <a:r>
              <a:rPr lang="pt-B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. A</a:t>
            </a:r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	3. C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7D3099-729A-AE15-97A2-DB2406C8BD04}"/>
              </a:ext>
            </a:extLst>
          </p:cNvPr>
          <p:cNvSpPr/>
          <p:nvPr/>
        </p:nvSpPr>
        <p:spPr>
          <a:xfrm>
            <a:off x="567699" y="3575569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C00000"/>
                </a:solidFill>
                <a:effectLst/>
              </a:rPr>
              <a:t>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5C8A4-BB98-2012-E4FA-E5D7F7A30BB7}"/>
              </a:ext>
            </a:extLst>
          </p:cNvPr>
          <p:cNvSpPr/>
          <p:nvPr/>
        </p:nvSpPr>
        <p:spPr>
          <a:xfrm>
            <a:off x="3007770" y="1854046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C00000"/>
                </a:solidFill>
              </a:rPr>
              <a:t>A</a:t>
            </a:r>
            <a:endParaRPr lang="en-US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87E4BF-26F0-DAE8-B5B7-8789A570637A}"/>
              </a:ext>
            </a:extLst>
          </p:cNvPr>
          <p:cNvSpPr/>
          <p:nvPr/>
        </p:nvSpPr>
        <p:spPr>
          <a:xfrm>
            <a:off x="3161235" y="4425796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C00000"/>
                </a:solidFill>
              </a:rPr>
              <a:t>C</a:t>
            </a:r>
            <a:endParaRPr lang="en-US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2" grpId="0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Read the news items again and match the highlighted words with their meanings.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3E381-1B27-4FC5-BED8-00A4F47BA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8" y="2644986"/>
            <a:ext cx="11523591" cy="27333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45C5E4-8520-4CCA-B11A-BC711D80DA10}"/>
              </a:ext>
            </a:extLst>
          </p:cNvPr>
          <p:cNvCxnSpPr/>
          <p:nvPr/>
        </p:nvCxnSpPr>
        <p:spPr>
          <a:xfrm>
            <a:off x="2966936" y="2957209"/>
            <a:ext cx="2451370" cy="115759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0E5F86-F173-42E0-A24E-F93627C8FA91}"/>
              </a:ext>
            </a:extLst>
          </p:cNvPr>
          <p:cNvCxnSpPr>
            <a:cxnSpLocks/>
          </p:cNvCxnSpPr>
          <p:nvPr/>
        </p:nvCxnSpPr>
        <p:spPr>
          <a:xfrm>
            <a:off x="2966936" y="3680601"/>
            <a:ext cx="2451370" cy="133403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0C5099-F5B3-4DB0-99E3-16919CF03F7F}"/>
              </a:ext>
            </a:extLst>
          </p:cNvPr>
          <p:cNvCxnSpPr>
            <a:cxnSpLocks/>
          </p:cNvCxnSpPr>
          <p:nvPr/>
        </p:nvCxnSpPr>
        <p:spPr>
          <a:xfrm flipV="1">
            <a:off x="2966936" y="3140449"/>
            <a:ext cx="2451370" cy="18741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33F0A3-3454-4DA5-851B-E531F00E5010}"/>
              </a:ext>
            </a:extLst>
          </p:cNvPr>
          <p:cNvCxnSpPr>
            <a:cxnSpLocks/>
          </p:cNvCxnSpPr>
          <p:nvPr/>
        </p:nvCxnSpPr>
        <p:spPr>
          <a:xfrm flipV="1">
            <a:off x="2966936" y="3600619"/>
            <a:ext cx="2451370" cy="7047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06929"/>
            <a:ext cx="7589171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ASEAN news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  <a:cs typeface="+mn-cs"/>
              </a:rPr>
              <a:t>Asean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</a:rPr>
              <a:t> and Viet Nam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acebook K&amp;T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65BA5-9429-D647-05A7-92028527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23" y="5205126"/>
            <a:ext cx="3559154" cy="16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news items again and answer each question below with no more than FOUR words and/or a number.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784DF-F6DA-4C2E-B199-DC9443675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8" y="2184184"/>
            <a:ext cx="11103558" cy="2302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FD749F-FD08-9B41-A279-6F81BFB564F6}"/>
              </a:ext>
            </a:extLst>
          </p:cNvPr>
          <p:cNvSpPr txBox="1"/>
          <p:nvPr/>
        </p:nvSpPr>
        <p:spPr>
          <a:xfrm>
            <a:off x="7297099" y="4314602"/>
            <a:ext cx="4553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121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students)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50 days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current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 issues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December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(on) the 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ASEAN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3F81AE9-476F-B4B2-AEF0-040B5B4B874F}"/>
              </a:ext>
            </a:extLst>
          </p:cNvPr>
          <p:cNvSpPr/>
          <p:nvPr/>
        </p:nvSpPr>
        <p:spPr>
          <a:xfrm>
            <a:off x="4724400" y="4987347"/>
            <a:ext cx="2242457" cy="9012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istory - Vietnam International Business">
            <a:extLst>
              <a:ext uri="{FF2B5EF4-FFF2-40B4-BE49-F238E27FC236}">
                <a16:creationId xmlns:a16="http://schemas.microsoft.com/office/drawing/2014/main" id="{7419F357-E124-AB5E-1280-038AADBF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6" y="5392201"/>
            <a:ext cx="4042229" cy="157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uiExpand="1" build="p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groups. Discuss the following questions.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2735D-FB6A-44D3-AC24-7D52FDFF2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63" y="1942186"/>
            <a:ext cx="11108675" cy="664747"/>
          </a:xfrm>
          <a:prstGeom prst="rect">
            <a:avLst/>
          </a:prstGeom>
        </p:spPr>
      </p:pic>
      <p:pic>
        <p:nvPicPr>
          <p:cNvPr id="3074" name="Picture 2" descr="Woman Reading Some Shocking News Royalty Free SVG, Cliparts, Vectors, And  Stock Illustration. Image 8900182.">
            <a:extLst>
              <a:ext uri="{FF2B5EF4-FFF2-40B4-BE49-F238E27FC236}">
                <a16:creationId xmlns:a16="http://schemas.microsoft.com/office/drawing/2014/main" id="{E72E4C83-D047-47C2-3D38-426C1DD0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05" y="2571750"/>
            <a:ext cx="34956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18315" y="2004078"/>
            <a:ext cx="10124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for main ideas and specific information in news items about ASEAN countries.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vocabulary words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954" y="2096318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for Lesson 4 - Unit 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237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4098" name="Picture 2" descr="Boy Doing Homework Clipart">
            <a:extLst>
              <a:ext uri="{FF2B5EF4-FFF2-40B4-BE49-F238E27FC236}">
                <a16:creationId xmlns:a16="http://schemas.microsoft.com/office/drawing/2014/main" id="{AB5D084B-7950-04DA-DDC0-4510F5B9C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9847" r="24160" b="11981"/>
          <a:stretch/>
        </p:blipFill>
        <p:spPr bwMode="auto">
          <a:xfrm>
            <a:off x="6096000" y="2244395"/>
            <a:ext cx="5915985" cy="45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PRE-READING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Labelling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1: </a:t>
            </a:r>
            <a:r>
              <a:rPr lang="en-US" dirty="0">
                <a:solidFill>
                  <a:schemeClr val="tx1"/>
                </a:solidFill>
              </a:rPr>
              <a:t>Discuss the questions.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Read the news items and choose the most suitable headline for each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Match 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4: </a:t>
            </a:r>
            <a:r>
              <a:rPr lang="en-US" dirty="0">
                <a:solidFill>
                  <a:schemeClr val="tx1"/>
                </a:solidFill>
              </a:rPr>
              <a:t>Answer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32114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66406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Task 5: Discussion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READING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AN - hơn nửa thế kỷ hình thành và phát triển">
            <a:extLst>
              <a:ext uri="{FF2B5EF4-FFF2-40B4-BE49-F238E27FC236}">
                <a16:creationId xmlns:a16="http://schemas.microsoft.com/office/drawing/2014/main" id="{0A206041-9B73-350F-6D08-16A554E2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91" y="770266"/>
            <a:ext cx="6532417" cy="4443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B1F5E-B8E4-480F-0DAF-994CB254DF21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6058F-A9D1-7BB9-6827-21D08A8114CB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#sl-pollquestion()">
            <a:extLst>
              <a:ext uri="{FF2B5EF4-FFF2-40B4-BE49-F238E27FC236}">
                <a16:creationId xmlns:a16="http://schemas.microsoft.com/office/drawing/2014/main" id="{E1082ECA-E2FE-65E7-92D7-5BDBDC4F81DA}"/>
              </a:ext>
            </a:extLst>
          </p:cNvPr>
          <p:cNvSpPr txBox="1">
            <a:spLocks/>
          </p:cNvSpPr>
          <p:nvPr/>
        </p:nvSpPr>
        <p:spPr>
          <a:xfrm>
            <a:off x="1611843" y="5660434"/>
            <a:ext cx="9259358" cy="646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badi" panose="020B0604020104020204" pitchFamily="34" charset="0"/>
              </a:rPr>
              <a:t>Labelling </a:t>
            </a:r>
            <a:r>
              <a:rPr lang="en-US" dirty="0" smtClean="0">
                <a:latin typeface="Abadi" panose="020B0604020104020204" pitchFamily="34" charset="0"/>
              </a:rPr>
              <a:t>game</a:t>
            </a:r>
            <a:endParaRPr lang="de-D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AN - hơn nửa thế kỷ hình thành và phát triển">
            <a:extLst>
              <a:ext uri="{FF2B5EF4-FFF2-40B4-BE49-F238E27FC236}">
                <a16:creationId xmlns:a16="http://schemas.microsoft.com/office/drawing/2014/main" id="{0A206041-9B73-350F-6D08-16A554E2F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76"/>
          <a:stretch/>
        </p:blipFill>
        <p:spPr bwMode="auto">
          <a:xfrm>
            <a:off x="1382822" y="4214998"/>
            <a:ext cx="9426355" cy="264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B1F5E-B8E4-480F-0DAF-994CB254DF21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6058F-A9D1-7BB9-6827-21D08A8114CB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88D0F4-E0C4-A2AC-2DA5-59A9D1CFD368}"/>
              </a:ext>
            </a:extLst>
          </p:cNvPr>
          <p:cNvSpPr/>
          <p:nvPr/>
        </p:nvSpPr>
        <p:spPr>
          <a:xfrm>
            <a:off x="1207977" y="1234694"/>
            <a:ext cx="9601200" cy="2980305"/>
          </a:xfrm>
          <a:prstGeom prst="roundRect">
            <a:avLst>
              <a:gd name="adj" fmla="val 40840"/>
            </a:avLst>
          </a:prstGeom>
          <a:solidFill>
            <a:srgbClr val="61953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Students work in 4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There are some news headlines and some categories: Sport, Laws, Education, </a:t>
            </a:r>
            <a:r>
              <a:rPr lang="en-US" sz="3600" dirty="0" err="1">
                <a:solidFill>
                  <a:schemeClr val="tx1"/>
                </a:solidFill>
              </a:rPr>
              <a:t>etc</a:t>
            </a:r>
            <a:r>
              <a:rPr lang="en-US" sz="36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Raise your hands to </a:t>
            </a:r>
            <a:r>
              <a:rPr lang="en-US" sz="3600">
                <a:solidFill>
                  <a:schemeClr val="tx1"/>
                </a:solidFill>
              </a:rPr>
              <a:t>get </a:t>
            </a:r>
            <a:r>
              <a:rPr lang="en-US" sz="3600" smtClean="0">
                <a:solidFill>
                  <a:schemeClr val="tx1"/>
                </a:solidFill>
              </a:rPr>
              <a:t>turns </a:t>
            </a:r>
            <a:r>
              <a:rPr lang="en-US" sz="3600">
                <a:solidFill>
                  <a:schemeClr val="tx1"/>
                </a:solidFill>
              </a:rPr>
              <a:t>and </a:t>
            </a:r>
            <a:r>
              <a:rPr lang="en-US" sz="3600" smtClean="0">
                <a:solidFill>
                  <a:schemeClr val="tx1"/>
                </a:solidFill>
              </a:rPr>
              <a:t>choose the </a:t>
            </a:r>
            <a:r>
              <a:rPr lang="en-US" sz="3600">
                <a:solidFill>
                  <a:schemeClr val="tx1"/>
                </a:solidFill>
              </a:rPr>
              <a:t>correct </a:t>
            </a:r>
            <a:r>
              <a:rPr lang="en-US" sz="3600" smtClean="0">
                <a:solidFill>
                  <a:schemeClr val="tx1"/>
                </a:solidFill>
              </a:rPr>
              <a:t>category for the headlines.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smtClean="0">
                <a:latin typeface="Abadi" panose="020B0604020104020204" pitchFamily="34" charset="0"/>
              </a:rPr>
              <a:t>Choose the correct </a:t>
            </a:r>
            <a:r>
              <a:rPr lang="en-US" sz="3999">
                <a:latin typeface="Abadi" panose="020B0604020104020204" pitchFamily="34" charset="0"/>
              </a:rPr>
              <a:t>category </a:t>
            </a:r>
            <a:r>
              <a:rPr lang="en-US" sz="3999" smtClean="0">
                <a:latin typeface="Abadi" panose="020B0604020104020204" pitchFamily="34" charset="0"/>
              </a:rPr>
              <a:t>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1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9144E847-8D63-16B6-1D9D-362EE8D1DD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38981" r="50310" b="49136"/>
          <a:stretch/>
        </p:blipFill>
        <p:spPr>
          <a:xfrm>
            <a:off x="2374997" y="1972493"/>
            <a:ext cx="8419716" cy="1192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0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Law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838359" y="1274634"/>
            <a:ext cx="1623589" cy="1009387"/>
            <a:chOff x="836990" y="1274072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159149" y="1274072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836990" y="1455731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2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344E26-C7C7-F89D-A8D2-C124B7F8A2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17365" r="13452" b="72988"/>
          <a:stretch/>
        </p:blipFill>
        <p:spPr>
          <a:xfrm>
            <a:off x="320949" y="2629058"/>
            <a:ext cx="11460062" cy="1087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4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3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59BF3D-2E67-295B-B467-E54CF8FC1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5847" r="46363" b="57735"/>
          <a:stretch/>
        </p:blipFill>
        <p:spPr>
          <a:xfrm>
            <a:off x="2500958" y="1976485"/>
            <a:ext cx="7689612" cy="1571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3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Education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Put the news headlines in the correct category 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4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88592492-E2C9-B5CA-AF99-ECD7CC4DF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23902" r="43625" b="60465"/>
          <a:stretch/>
        </p:blipFill>
        <p:spPr>
          <a:xfrm>
            <a:off x="2430910" y="1945839"/>
            <a:ext cx="8000768" cy="1483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8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3002</TotalTime>
  <Words>562</Words>
  <PresentationFormat>Widescreen</PresentationFormat>
  <Paragraphs>140</Paragraphs>
  <Slides>24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Abadi</vt:lpstr>
      <vt:lpstr>Adobe Gothic Std B</vt:lpstr>
      <vt:lpstr>Lato</vt:lpstr>
      <vt:lpstr>Lato Black</vt:lpstr>
      <vt:lpstr>Montserrat Medium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the correct category for the headline.</vt:lpstr>
      <vt:lpstr>Choose the correct category for the headline.</vt:lpstr>
      <vt:lpstr>Choose the correct category for the headline.</vt:lpstr>
      <vt:lpstr>Put the news headlines in the correct category </vt:lpstr>
      <vt:lpstr>Choose the correct category for the headline.</vt:lpstr>
      <vt:lpstr>Choose the correct category for the headline.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2023-06-13T10:05:24Z</dcterms:modified>
</cp:coreProperties>
</file>