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 id="2147483754" r:id="rId2"/>
  </p:sldMasterIdLst>
  <p:notesMasterIdLst>
    <p:notesMasterId r:id="rId24"/>
  </p:notesMasterIdLst>
  <p:sldIdLst>
    <p:sldId id="641" r:id="rId3"/>
    <p:sldId id="332" r:id="rId4"/>
    <p:sldId id="353" r:id="rId5"/>
    <p:sldId id="394" r:id="rId6"/>
    <p:sldId id="326" r:id="rId7"/>
    <p:sldId id="327" r:id="rId8"/>
    <p:sldId id="328" r:id="rId9"/>
    <p:sldId id="329" r:id="rId10"/>
    <p:sldId id="330" r:id="rId11"/>
    <p:sldId id="331" r:id="rId12"/>
    <p:sldId id="648" r:id="rId13"/>
    <p:sldId id="649" r:id="rId14"/>
    <p:sldId id="650" r:id="rId15"/>
    <p:sldId id="651" r:id="rId16"/>
    <p:sldId id="652" r:id="rId17"/>
    <p:sldId id="653" r:id="rId18"/>
    <p:sldId id="655" r:id="rId19"/>
    <p:sldId id="656" r:id="rId20"/>
    <p:sldId id="657" r:id="rId21"/>
    <p:sldId id="658" r:id="rId22"/>
    <p:sldId id="659" r:id="rId23"/>
  </p:sldIdLst>
  <p:sldSz cx="24384000" cy="13716000"/>
  <p:notesSz cx="6858000" cy="9144000"/>
  <p:custDataLst>
    <p:tags r:id="rId25"/>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F7FE"/>
    <a:srgbClr val="E7F7FF"/>
    <a:srgbClr val="E3E2EC"/>
    <a:srgbClr val="DDDDDD"/>
    <a:srgbClr val="242452"/>
    <a:srgbClr val="3333FF"/>
    <a:srgbClr val="EEF7E9"/>
    <a:srgbClr val="0000FF"/>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139" autoAdjust="0"/>
  </p:normalViewPr>
  <p:slideViewPr>
    <p:cSldViewPr>
      <p:cViewPr varScale="1">
        <p:scale>
          <a:sx n="24" d="100"/>
          <a:sy n="24" d="100"/>
        </p:scale>
        <p:origin x="106" y="75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878444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5</a:t>
            </a:fld>
            <a:endParaRPr lang="en-US"/>
          </a:p>
        </p:txBody>
      </p:sp>
    </p:spTree>
    <p:extLst>
      <p:ext uri="{BB962C8B-B14F-4D97-AF65-F5344CB8AC3E}">
        <p14:creationId xmlns:p14="http://schemas.microsoft.com/office/powerpoint/2010/main" val="2393862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2259671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7</a:t>
            </a:fld>
            <a:endParaRPr lang="en-US"/>
          </a:p>
        </p:txBody>
      </p:sp>
    </p:spTree>
    <p:extLst>
      <p:ext uri="{BB962C8B-B14F-4D97-AF65-F5344CB8AC3E}">
        <p14:creationId xmlns:p14="http://schemas.microsoft.com/office/powerpoint/2010/main" val="1850503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8</a:t>
            </a:fld>
            <a:endParaRPr lang="en-US"/>
          </a:p>
        </p:txBody>
      </p:sp>
    </p:spTree>
    <p:extLst>
      <p:ext uri="{BB962C8B-B14F-4D97-AF65-F5344CB8AC3E}">
        <p14:creationId xmlns:p14="http://schemas.microsoft.com/office/powerpoint/2010/main" val="156266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9</a:t>
            </a:fld>
            <a:endParaRPr lang="en-US"/>
          </a:p>
        </p:txBody>
      </p:sp>
    </p:spTree>
    <p:extLst>
      <p:ext uri="{BB962C8B-B14F-4D97-AF65-F5344CB8AC3E}">
        <p14:creationId xmlns:p14="http://schemas.microsoft.com/office/powerpoint/2010/main" val="89074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37626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10/14/2022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10/14/2022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10/14/2022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10/14/2022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openxmlformats.org/officeDocument/2006/relationships/image" Target="../media/image28.jpeg"/><Relationship Id="rId2" Type="http://schemas.openxmlformats.org/officeDocument/2006/relationships/image" Target="../media/image31.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4.png"/><Relationship Id="rId7" Type="http://schemas.openxmlformats.org/officeDocument/2006/relationships/image" Target="../media/image28.jpeg"/><Relationship Id="rId2" Type="http://schemas.openxmlformats.org/officeDocument/2006/relationships/image" Target="../media/image43.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5.png"/><Relationship Id="rId7" Type="http://schemas.openxmlformats.org/officeDocument/2006/relationships/image" Target="../media/image28.jpeg"/><Relationship Id="rId12" Type="http://schemas.openxmlformats.org/officeDocument/2006/relationships/image" Target="../media/image62.png"/><Relationship Id="rId2" Type="http://schemas.openxmlformats.org/officeDocument/2006/relationships/image" Target="../media/image54.png"/><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image" Target="../media/image61.png"/><Relationship Id="rId5" Type="http://schemas.openxmlformats.org/officeDocument/2006/relationships/image" Target="../media/image57.png"/><Relationship Id="rId10" Type="http://schemas.openxmlformats.org/officeDocument/2006/relationships/image" Target="../media/image60.png"/><Relationship Id="rId4" Type="http://schemas.openxmlformats.org/officeDocument/2006/relationships/image" Target="../media/image56.png"/><Relationship Id="rId9" Type="http://schemas.openxmlformats.org/officeDocument/2006/relationships/image" Target="../media/image59.png"/></Relationships>
</file>

<file path=ppt/slides/_rels/slide18.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4.png"/><Relationship Id="rId7" Type="http://schemas.openxmlformats.org/officeDocument/2006/relationships/image" Target="../media/image28.jpeg"/><Relationship Id="rId12" Type="http://schemas.openxmlformats.org/officeDocument/2006/relationships/image" Target="../media/image71.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image" Target="../media/image70.png"/><Relationship Id="rId5" Type="http://schemas.openxmlformats.org/officeDocument/2006/relationships/image" Target="../media/image66.png"/><Relationship Id="rId10" Type="http://schemas.openxmlformats.org/officeDocument/2006/relationships/image" Target="../media/image69.png"/><Relationship Id="rId4" Type="http://schemas.openxmlformats.org/officeDocument/2006/relationships/image" Target="../media/image65.png"/><Relationship Id="rId9"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3.png"/><Relationship Id="rId7" Type="http://schemas.openxmlformats.org/officeDocument/2006/relationships/image" Target="../media/image28.jpeg"/><Relationship Id="rId2" Type="http://schemas.openxmlformats.org/officeDocument/2006/relationships/image" Target="../media/image72.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7.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emf"/><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9.png"/><Relationship Id="rId7" Type="http://schemas.openxmlformats.org/officeDocument/2006/relationships/image" Target="../media/image28.jpeg"/><Relationship Id="rId2" Type="http://schemas.openxmlformats.org/officeDocument/2006/relationships/image" Target="../media/image78.png"/><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81.png"/><Relationship Id="rId10" Type="http://schemas.openxmlformats.org/officeDocument/2006/relationships/image" Target="../media/image84.png"/><Relationship Id="rId4" Type="http://schemas.openxmlformats.org/officeDocument/2006/relationships/image" Target="../media/image80.png"/><Relationship Id="rId9" Type="http://schemas.openxmlformats.org/officeDocument/2006/relationships/image" Target="../media/image83.png"/></Relationships>
</file>

<file path=ppt/slides/_rels/slide2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86.png"/><Relationship Id="rId7" Type="http://schemas.openxmlformats.org/officeDocument/2006/relationships/image" Target="../media/image89.png"/><Relationship Id="rId12" Type="http://schemas.openxmlformats.org/officeDocument/2006/relationships/image" Target="../media/image92.png"/><Relationship Id="rId2" Type="http://schemas.openxmlformats.org/officeDocument/2006/relationships/image" Target="../media/image85.png"/><Relationship Id="rId1" Type="http://schemas.openxmlformats.org/officeDocument/2006/relationships/slideLayout" Target="../slideLayouts/slideLayout11.xml"/><Relationship Id="rId6" Type="http://schemas.openxmlformats.org/officeDocument/2006/relationships/image" Target="../media/image27.png"/><Relationship Id="rId11" Type="http://schemas.openxmlformats.org/officeDocument/2006/relationships/image" Target="../media/image91.png"/><Relationship Id="rId5" Type="http://schemas.openxmlformats.org/officeDocument/2006/relationships/image" Target="../media/image88.png"/><Relationship Id="rId10" Type="http://schemas.openxmlformats.org/officeDocument/2006/relationships/image" Target="../media/image90.png"/><Relationship Id="rId4" Type="http://schemas.openxmlformats.org/officeDocument/2006/relationships/image" Target="../media/image87.png"/><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17C9077-2F0E-4830-9CBB-2CF87E745444}"/>
              </a:ext>
            </a:extLst>
          </p:cNvPr>
          <p:cNvGrpSpPr/>
          <p:nvPr/>
        </p:nvGrpSpPr>
        <p:grpSpPr>
          <a:xfrm>
            <a:off x="686052" y="1551143"/>
            <a:ext cx="22808131" cy="11677583"/>
            <a:chOff x="1447796" y="1793813"/>
            <a:chExt cx="22808131" cy="11677583"/>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VIII. ĐẠI SỐ TỔ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6" y="6229930"/>
              <a:ext cx="4513697" cy="1583583"/>
              <a:chOff x="7459665" y="8052071"/>
              <a:chExt cx="4514219" cy="1583782"/>
            </a:xfrm>
          </p:grpSpPr>
          <p:sp>
            <p:nvSpPr>
              <p:cNvPr id="57" name="Rectangle 56"/>
              <p:cNvSpPr/>
              <p:nvPr/>
            </p:nvSpPr>
            <p:spPr>
              <a:xfrm>
                <a:off x="9111872" y="8052071"/>
                <a:ext cx="2862012"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HOÁN VỊ</a:t>
                </a:r>
              </a:p>
            </p:txBody>
          </p:sp>
          <p:grpSp>
            <p:nvGrpSpPr>
              <p:cNvPr id="58" name="Group 26"/>
              <p:cNvGrpSpPr/>
              <p:nvPr/>
            </p:nvGrpSpPr>
            <p:grpSpPr>
              <a:xfrm>
                <a:off x="7459665" y="8066128"/>
                <a:ext cx="1392614" cy="1569725"/>
                <a:chOff x="7459669" y="8523328"/>
                <a:chExt cx="1381118" cy="1569725"/>
              </a:xfrm>
            </p:grpSpPr>
            <p:sp>
              <p:nvSpPr>
                <p:cNvPr id="59" name="Isosceles Triangle 44"/>
                <p:cNvSpPr/>
                <p:nvPr/>
              </p:nvSpPr>
              <p:spPr>
                <a:xfrm rot="16200000">
                  <a:off x="7469936" y="993909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523328"/>
                  <a:ext cx="1371600" cy="731520"/>
                  <a:chOff x="7469187" y="8523328"/>
                  <a:chExt cx="1371600" cy="731520"/>
                </a:xfrm>
              </p:grpSpPr>
              <p:sp>
                <p:nvSpPr>
                  <p:cNvPr id="61" name="Round Same Side Corner Rectangle 60"/>
                  <p:cNvSpPr/>
                  <p:nvPr/>
                </p:nvSpPr>
                <p:spPr>
                  <a:xfrm rot="5400000">
                    <a:off x="7789227" y="8203288"/>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546811"/>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796" y="7531408"/>
              <a:ext cx="5262116" cy="1426280"/>
              <a:chOff x="7459670" y="7241737"/>
              <a:chExt cx="5262727" cy="1426446"/>
            </a:xfrm>
          </p:grpSpPr>
          <p:sp>
            <p:nvSpPr>
              <p:cNvPr id="75" name="Rectangle 74"/>
              <p:cNvSpPr/>
              <p:nvPr/>
            </p:nvSpPr>
            <p:spPr>
              <a:xfrm>
                <a:off x="9092456" y="7241737"/>
                <a:ext cx="3629941"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CHỈNH HỢP</a:t>
                </a:r>
              </a:p>
            </p:txBody>
          </p:sp>
          <p:grpSp>
            <p:nvGrpSpPr>
              <p:cNvPr id="76" name="Group 32"/>
              <p:cNvGrpSpPr/>
              <p:nvPr/>
            </p:nvGrpSpPr>
            <p:grpSpPr>
              <a:xfrm>
                <a:off x="7459670" y="7268840"/>
                <a:ext cx="1392615" cy="1399343"/>
                <a:chOff x="7459669" y="6288145"/>
                <a:chExt cx="1381118" cy="1399343"/>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6288145"/>
                  <a:ext cx="1371600" cy="731520"/>
                  <a:chOff x="7469187" y="6288145"/>
                  <a:chExt cx="1371600" cy="731520"/>
                </a:xfrm>
              </p:grpSpPr>
              <p:sp>
                <p:nvSpPr>
                  <p:cNvPr id="79" name="Round Same Side Corner Rectangle 78"/>
                  <p:cNvSpPr/>
                  <p:nvPr/>
                </p:nvSpPr>
                <p:spPr>
                  <a:xfrm rot="5400000">
                    <a:off x="7789227" y="59681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291822"/>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8880412"/>
              <a:ext cx="4042918" cy="1245456"/>
              <a:chOff x="7459670" y="7422583"/>
              <a:chExt cx="5227161" cy="1245600"/>
            </a:xfrm>
          </p:grpSpPr>
          <p:sp>
            <p:nvSpPr>
              <p:cNvPr id="48" name="Rectangle 47"/>
              <p:cNvSpPr/>
              <p:nvPr/>
            </p:nvSpPr>
            <p:spPr>
              <a:xfrm>
                <a:off x="9529921" y="7422618"/>
                <a:ext cx="3156910"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TỔ HỢP</a:t>
                </a:r>
              </a:p>
            </p:txBody>
          </p:sp>
          <p:grpSp>
            <p:nvGrpSpPr>
              <p:cNvPr id="49" name="Group 32"/>
              <p:cNvGrpSpPr/>
              <p:nvPr/>
            </p:nvGrpSpPr>
            <p:grpSpPr>
              <a:xfrm>
                <a:off x="7459670" y="7422583"/>
                <a:ext cx="1800333" cy="1245600"/>
                <a:chOff x="7459669" y="6441888"/>
                <a:chExt cx="1785470" cy="1245600"/>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3" y="6441888"/>
                  <a:ext cx="1775946" cy="798414"/>
                  <a:chOff x="7469193" y="6441888"/>
                  <a:chExt cx="1775946" cy="798414"/>
                </a:xfrm>
              </p:grpSpPr>
              <p:sp>
                <p:nvSpPr>
                  <p:cNvPr id="52" name="Round Same Side Corner Rectangle 51"/>
                  <p:cNvSpPr/>
                  <p:nvPr/>
                </p:nvSpPr>
                <p:spPr>
                  <a:xfrm rot="5400000">
                    <a:off x="7962887" y="5948194"/>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251499" y="6532334"/>
                    <a:ext cx="282939" cy="707968"/>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55" y="12246863"/>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2403546" y="276713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3679848" y="365737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sp>
        <p:nvSpPr>
          <p:cNvPr id="102" name="Rectangle 101">
            <a:extLst>
              <a:ext uri="{FF2B5EF4-FFF2-40B4-BE49-F238E27FC236}">
                <a16:creationId xmlns:a16="http://schemas.microsoft.com/office/drawing/2014/main" id="{97722FBB-848C-4653-8AB3-3BCD62C8D5C5}"/>
              </a:ext>
            </a:extLst>
          </p:cNvPr>
          <p:cNvSpPr/>
          <p:nvPr/>
        </p:nvSpPr>
        <p:spPr>
          <a:xfrm>
            <a:off x="2286000" y="10004792"/>
            <a:ext cx="19648328"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ỨNG DỤNG HOÁN VỊ, CHỈNH HỢP, TỔ HỢP VÀO CÁC BÀI TOÁN ĐẾM</a:t>
            </a:r>
          </a:p>
        </p:txBody>
      </p:sp>
      <p:sp>
        <p:nvSpPr>
          <p:cNvPr id="110" name="Round Same Side Corner Rectangle 51">
            <a:extLst>
              <a:ext uri="{FF2B5EF4-FFF2-40B4-BE49-F238E27FC236}">
                <a16:creationId xmlns:a16="http://schemas.microsoft.com/office/drawing/2014/main" id="{08C669F3-0518-4D42-8DA5-DFA0E29D388B}"/>
              </a:ext>
            </a:extLst>
          </p:cNvPr>
          <p:cNvSpPr/>
          <p:nvPr/>
        </p:nvSpPr>
        <p:spPr>
          <a:xfrm rot="5400000">
            <a:off x="990482" y="9727775"/>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1" name="Rectangle 110">
            <a:extLst>
              <a:ext uri="{FF2B5EF4-FFF2-40B4-BE49-F238E27FC236}">
                <a16:creationId xmlns:a16="http://schemas.microsoft.com/office/drawing/2014/main" id="{8135E3F3-4B6B-491B-B801-9BE3C69FAD12}"/>
              </a:ext>
            </a:extLst>
          </p:cNvPr>
          <p:cNvSpPr/>
          <p:nvPr/>
        </p:nvSpPr>
        <p:spPr>
          <a:xfrm>
            <a:off x="2362200" y="11376392"/>
            <a:ext cx="8754320" cy="815608"/>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SỬ DỤNG MÁY TÍNH CẦM TAY</a:t>
            </a:r>
          </a:p>
        </p:txBody>
      </p:sp>
      <p:sp>
        <p:nvSpPr>
          <p:cNvPr id="116" name="Round Same Side Corner Rectangle 51">
            <a:extLst>
              <a:ext uri="{FF2B5EF4-FFF2-40B4-BE49-F238E27FC236}">
                <a16:creationId xmlns:a16="http://schemas.microsoft.com/office/drawing/2014/main" id="{B2AB4CEF-95FC-4DEC-8CC1-77831745EEC9}"/>
              </a:ext>
            </a:extLst>
          </p:cNvPr>
          <p:cNvSpPr/>
          <p:nvPr/>
        </p:nvSpPr>
        <p:spPr>
          <a:xfrm rot="5400000">
            <a:off x="1066682" y="11078109"/>
            <a:ext cx="788466" cy="138503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9" name="TextBox 118">
            <a:extLst>
              <a:ext uri="{FF2B5EF4-FFF2-40B4-BE49-F238E27FC236}">
                <a16:creationId xmlns:a16="http://schemas.microsoft.com/office/drawing/2014/main" id="{E89631BD-CD63-4656-A9AA-F44354D044C8}"/>
              </a:ext>
            </a:extLst>
          </p:cNvPr>
          <p:cNvSpPr txBox="1"/>
          <p:nvPr/>
        </p:nvSpPr>
        <p:spPr>
          <a:xfrm rot="10800000" flipH="1" flipV="1">
            <a:off x="914400" y="10102258"/>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4</a:t>
            </a:r>
          </a:p>
        </p:txBody>
      </p:sp>
      <p:sp>
        <p:nvSpPr>
          <p:cNvPr id="121" name="TextBox 120">
            <a:extLst>
              <a:ext uri="{FF2B5EF4-FFF2-40B4-BE49-F238E27FC236}">
                <a16:creationId xmlns:a16="http://schemas.microsoft.com/office/drawing/2014/main" id="{607186FA-2A21-406F-A4D8-0EE013791786}"/>
              </a:ext>
            </a:extLst>
          </p:cNvPr>
          <p:cNvSpPr txBox="1"/>
          <p:nvPr/>
        </p:nvSpPr>
        <p:spPr>
          <a:xfrm rot="10800000" flipH="1" flipV="1">
            <a:off x="914400" y="11452592"/>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 name="Group 3">
            <a:extLst>
              <a:ext uri="{FF2B5EF4-FFF2-40B4-BE49-F238E27FC236}">
                <a16:creationId xmlns:a16="http://schemas.microsoft.com/office/drawing/2014/main" id="{D13165BD-C290-2D32-9B2C-D8089414FD92}"/>
              </a:ext>
            </a:extLst>
          </p:cNvPr>
          <p:cNvGrpSpPr/>
          <p:nvPr/>
        </p:nvGrpSpPr>
        <p:grpSpPr>
          <a:xfrm>
            <a:off x="7050466" y="3048000"/>
            <a:ext cx="15621908" cy="2551358"/>
            <a:chOff x="61141" y="134810"/>
            <a:chExt cx="6776932" cy="872484"/>
          </a:xfrm>
        </p:grpSpPr>
        <p:pic>
          <p:nvPicPr>
            <p:cNvPr id="5" name="Picture 4">
              <a:extLst>
                <a:ext uri="{FF2B5EF4-FFF2-40B4-BE49-F238E27FC236}">
                  <a16:creationId xmlns:a16="http://schemas.microsoft.com/office/drawing/2014/main" id="{771342B2-44B6-6E96-AE70-B27BE900E1EC}"/>
                </a:ext>
              </a:extLst>
            </p:cNvPr>
            <p:cNvPicPr>
              <a:picLocks noChangeAspect="1"/>
            </p:cNvPicPr>
            <p:nvPr/>
          </p:nvPicPr>
          <p:blipFill>
            <a:blip r:embed="rId4"/>
            <a:stretch>
              <a:fillRect/>
            </a:stretch>
          </p:blipFill>
          <p:spPr>
            <a:xfrm>
              <a:off x="61141" y="138049"/>
              <a:ext cx="6776932" cy="824094"/>
            </a:xfrm>
            <a:prstGeom prst="rect">
              <a:avLst/>
            </a:prstGeom>
          </p:spPr>
        </p:pic>
        <p:sp>
          <p:nvSpPr>
            <p:cNvPr id="6" name="TextBox 321">
              <a:extLst>
                <a:ext uri="{FF2B5EF4-FFF2-40B4-BE49-F238E27FC236}">
                  <a16:creationId xmlns:a16="http://schemas.microsoft.com/office/drawing/2014/main" id="{92891FEA-8214-E070-C051-82C3CF70613D}"/>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24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7" name="Rectangle 6">
            <a:extLst>
              <a:ext uri="{FF2B5EF4-FFF2-40B4-BE49-F238E27FC236}">
                <a16:creationId xmlns:a16="http://schemas.microsoft.com/office/drawing/2014/main" id="{894D865B-E08C-899D-FC81-3653A2EDF73E}"/>
              </a:ext>
            </a:extLst>
          </p:cNvPr>
          <p:cNvSpPr/>
          <p:nvPr/>
        </p:nvSpPr>
        <p:spPr>
          <a:xfrm>
            <a:off x="8741247" y="3323814"/>
            <a:ext cx="12653445" cy="1709442"/>
          </a:xfrm>
          <a:prstGeom prst="rect">
            <a:avLst/>
          </a:prstGeom>
        </p:spPr>
        <p:txBody>
          <a:bodyPr wrap="square">
            <a:spAutoFit/>
          </a:bodyPr>
          <a:lstStyle/>
          <a:p>
            <a:pPr algn="ctr">
              <a:lnSpc>
                <a:spcPct val="106000"/>
              </a:lnSpc>
              <a:spcAft>
                <a:spcPts val="800"/>
              </a:spcAft>
            </a:pPr>
            <a:r>
              <a:rPr lang="en-US" sz="4800" b="1" dirty="0">
                <a:solidFill>
                  <a:srgbClr val="FCFFEF"/>
                </a:solidFill>
                <a:latin typeface="Times New Roman" pitchFamily="18" charset="0"/>
                <a:ea typeface="Cascadia Mono"/>
                <a:cs typeface="Times New Roman" pitchFamily="18" charset="0"/>
              </a:rPr>
              <a:t>HOÁN VỊ - CHỈNH HỢP – TỔ HỢP</a:t>
            </a:r>
          </a:p>
          <a:p>
            <a:pPr algn="ctr">
              <a:lnSpc>
                <a:spcPct val="106000"/>
              </a:lnSpc>
              <a:spcAft>
                <a:spcPts val="800"/>
              </a:spcAft>
            </a:pPr>
            <a:r>
              <a:rPr lang="en-US" sz="4800" b="1" dirty="0">
                <a:solidFill>
                  <a:srgbClr val="FCFFEF"/>
                </a:solidFill>
                <a:effectLst/>
                <a:latin typeface="Times New Roman" pitchFamily="18" charset="0"/>
                <a:ea typeface="Calibri"/>
                <a:cs typeface="Times New Roman" pitchFamily="18" charset="0"/>
              </a:rPr>
              <a:t>(4 </a:t>
            </a:r>
            <a:r>
              <a:rPr lang="en-US" sz="4800" b="1" dirty="0" err="1">
                <a:solidFill>
                  <a:srgbClr val="FCFFEF"/>
                </a:solidFill>
                <a:effectLst/>
                <a:latin typeface="Times New Roman" pitchFamily="18" charset="0"/>
                <a:ea typeface="Calibri"/>
                <a:cs typeface="Times New Roman" pitchFamily="18" charset="0"/>
              </a:rPr>
              <a:t>tiết</a:t>
            </a:r>
            <a:r>
              <a:rPr lang="en-US" sz="4800" b="1" dirty="0">
                <a:solidFill>
                  <a:srgbClr val="FCFFEF"/>
                </a:solidFill>
                <a:effectLst/>
                <a:latin typeface="Times New Roman" pitchFamily="18" charset="0"/>
                <a:ea typeface="Calibri"/>
                <a:cs typeface="Times New Roman" pitchFamily="18" charset="0"/>
              </a:rPr>
              <a:t>)</a:t>
            </a:r>
            <a:endParaRPr lang="en-US" sz="4800" dirty="0">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50754099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id="{15956DCF-BE81-49BD-AEFD-E1B23CD9355B}"/>
              </a:ext>
            </a:extLst>
          </p:cNvPr>
          <p:cNvGrpSpPr/>
          <p:nvPr/>
        </p:nvGrpSpPr>
        <p:grpSpPr>
          <a:xfrm>
            <a:off x="304800" y="1905000"/>
            <a:ext cx="23665149" cy="1752600"/>
            <a:chOff x="304800" y="2971797"/>
            <a:chExt cx="23665149" cy="1752600"/>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id="{77A07A8C-0C66-46F5-9492-F3FF15272385}"/>
                    </a:ext>
                  </a:extLst>
                </p:cNvPr>
                <p:cNvSpPr/>
                <p:nvPr/>
              </p:nvSpPr>
              <p:spPr>
                <a:xfrm>
                  <a:off x="457200" y="3047999"/>
                  <a:ext cx="23512749" cy="167639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3600" dirty="0">
                    <a:solidFill>
                      <a:schemeClr val="tx1"/>
                    </a:solidFill>
                    <a:latin typeface="Tomaho"/>
                  </a:endParaRPr>
                </a:p>
                <a:p>
                  <a:pPr>
                    <a:spcAft>
                      <a:spcPts val="600"/>
                    </a:spcAft>
                  </a:pPr>
                  <a:r>
                    <a:rPr lang="en-US" sz="4800" dirty="0">
                      <a:solidFill>
                        <a:schemeClr val="tx1"/>
                      </a:solidFill>
                      <a:latin typeface="Tomaho"/>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Có bao nhiêu số tự nhiên chia hết cho </a:t>
                  </a:r>
                  <a14:m>
                    <m:oMath xmlns:m="http://schemas.openxmlformats.org/officeDocument/2006/math">
                      <m:r>
                        <a:rPr lang="vi-VN" sz="4400" b="1" i="1">
                          <a:solidFill>
                            <a:schemeClr val="tx1"/>
                          </a:solidFill>
                          <a:latin typeface="Cambria Math" panose="02040503050406030204" pitchFamily="18" charset="0"/>
                        </a:rPr>
                        <m:t>𝟓</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mà mỗi số có bốn chữ số khác nhau?</a:t>
                  </a:r>
                  <a:endParaRPr lang="vi-VN" sz="4400" b="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7999"/>
                  <a:ext cx="23512749" cy="1676398"/>
                </a:xfrm>
                <a:prstGeom prst="roundRect">
                  <a:avLst>
                    <a:gd name="adj" fmla="val 4496"/>
                  </a:avLst>
                </a:prstGeom>
                <a:blipFill>
                  <a:blip r:embed="rId3"/>
                  <a:stretch>
                    <a:fillRect l="-1062" b="-12274"/>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8.11</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028E2662-96C6-448E-B336-8219888BFA71}"/>
              </a:ext>
            </a:extLst>
          </p:cNvPr>
          <p:cNvGrpSpPr/>
          <p:nvPr/>
        </p:nvGrpSpPr>
        <p:grpSpPr>
          <a:xfrm>
            <a:off x="533400" y="3810000"/>
            <a:ext cx="23506006" cy="9525000"/>
            <a:chOff x="1222851" y="5331408"/>
            <a:chExt cx="23580257" cy="7189396"/>
          </a:xfrm>
        </p:grpSpPr>
        <p:sp>
          <p:nvSpPr>
            <p:cNvPr id="14" name="Rounded Rectangle 34">
              <a:extLst>
                <a:ext uri="{FF2B5EF4-FFF2-40B4-BE49-F238E27FC236}">
                  <a16:creationId xmlns:a16="http://schemas.microsoft.com/office/drawing/2014/main" id="{24FCA161-848A-4AC4-BB87-39B39A856683}"/>
                </a:ext>
              </a:extLst>
            </p:cNvPr>
            <p:cNvSpPr/>
            <p:nvPr/>
          </p:nvSpPr>
          <p:spPr>
            <a:xfrm>
              <a:off x="1261071" y="5503955"/>
              <a:ext cx="23542037" cy="701684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4800" dirty="0">
                <a:solidFill>
                  <a:schemeClr val="tx1"/>
                </a:solidFill>
                <a:latin typeface="Tomaho"/>
              </a:endParaRPr>
            </a:p>
            <a:p>
              <a:pPr>
                <a:lnSpc>
                  <a:spcPct val="107000"/>
                </a:lnSpc>
                <a:spcAft>
                  <a:spcPts val="600"/>
                </a:spcAft>
              </a:pPr>
              <a:r>
                <a:rPr lang="vi-VN" sz="4800" dirty="0">
                  <a:solidFill>
                    <a:schemeClr val="tx1"/>
                  </a:solidFill>
                  <a:effectLst/>
                  <a:latin typeface="Tomaho"/>
                  <a:ea typeface="Arial" panose="020B0604020202020204" pitchFamily="34" charset="0"/>
                  <a:cs typeface="Times New Roman" panose="02020603050405020304" pitchFamily="18" charset="0"/>
                </a:rPr>
                <a:t>                        </a:t>
              </a:r>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E5FF71-C765-4477-BE71-6DE5F73217E4}"/>
                  </a:ext>
                </a:extLst>
              </p:cNvPr>
              <p:cNvSpPr txBox="1"/>
              <p:nvPr/>
            </p:nvSpPr>
            <p:spPr>
              <a:xfrm>
                <a:off x="769088" y="4038600"/>
                <a:ext cx="23622000" cy="9144555"/>
              </a:xfrm>
              <a:prstGeom prst="rect">
                <a:avLst/>
              </a:prstGeom>
              <a:noFill/>
            </p:spPr>
            <p:txBody>
              <a:bodyPr wrap="square" rtlCol="0">
                <a:spAutoFit/>
              </a:bodyPr>
              <a:lstStyle/>
              <a:p>
                <a:endParaRPr lang="vi-VN" sz="4800" dirty="0">
                  <a:latin typeface="Tomaho"/>
                </a:endParaRP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Gọi số cần tìm có dạng </a:t>
                </a:r>
                <a14:m>
                  <m:oMath xmlns:m="http://schemas.openxmlformats.org/officeDocument/2006/math">
                    <m:bar>
                      <m:barPr>
                        <m:pos m:val="top"/>
                        <m:ctrlPr>
                          <a:rPr lang="vi-VN" sz="4400" b="1" i="1">
                            <a:latin typeface="Cambria Math" panose="02040503050406030204" pitchFamily="18" charset="0"/>
                            <a:ea typeface="Arial" panose="020B0604020202020204" pitchFamily="34" charset="0"/>
                            <a:cs typeface="Times New Roman" panose="02020603050405020304" pitchFamily="18" charset="0"/>
                          </a:rPr>
                        </m:ctrlPr>
                      </m:barPr>
                      <m:e>
                        <m:r>
                          <a:rPr lang="vi-VN" sz="4400" b="1" i="1">
                            <a:latin typeface="Cambria Math" panose="02040503050406030204" pitchFamily="18" charset="0"/>
                            <a:ea typeface="Arial" panose="020B0604020202020204" pitchFamily="34" charset="0"/>
                            <a:cs typeface="Times New Roman" panose="02020603050405020304" pitchFamily="18" charset="0"/>
                          </a:rPr>
                          <m:t>𝒂𝒃𝒄𝒅</m:t>
                        </m:r>
                      </m:e>
                    </m:bar>
                  </m:oMath>
                </a14:m>
                <a:r>
                  <a:rPr lang="vi-VN" sz="4400" b="1" dirty="0">
                    <a:latin typeface="Tahoma" panose="020B0604030504040204" pitchFamily="34" charset="0"/>
                    <a:ea typeface="Tahoma" panose="020B0604030504040204" pitchFamily="34" charset="0"/>
                    <a:cs typeface="Tahoma" panose="020B0604030504040204" pitchFamily="34" charset="0"/>
                  </a:rPr>
                  <a:t> trong đó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𝒂</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𝟎</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𝒄</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𝒅</m:t>
                    </m:r>
                    <m:r>
                      <a:rPr lang="vi-VN" sz="4400" b="1" i="1">
                        <a:latin typeface="Cambria Math" panose="02040503050406030204" pitchFamily="18" charset="0"/>
                        <a:ea typeface="Arial" panose="020B0604020202020204" pitchFamily="34" charset="0"/>
                        <a:cs typeface="Cambria Math" panose="02040503050406030204" pitchFamily="18" charset="0"/>
                      </a:rPr>
                      <m:t>∈</m:t>
                    </m:r>
                    <m:d>
                      <m:dPr>
                        <m:begChr m:val="{"/>
                        <m:endChr m:val="}"/>
                        <m:ctrlPr>
                          <a:rPr lang="vi-VN" sz="4400" b="1" i="1">
                            <a:latin typeface="Cambria Math" panose="02040503050406030204" pitchFamily="18" charset="0"/>
                            <a:ea typeface="Arial" panose="020B0604020202020204" pitchFamily="34" charset="0"/>
                            <a:cs typeface="Times New Roman" panose="02020603050405020304" pitchFamily="18" charset="0"/>
                          </a:rPr>
                        </m:ctrlPr>
                      </m:dPr>
                      <m:e>
                        <m:r>
                          <a:rPr lang="vi-VN" sz="4400" b="1" i="1">
                            <a:latin typeface="Cambria Math" panose="02040503050406030204" pitchFamily="18" charset="0"/>
                            <a:ea typeface="Arial" panose="020B0604020202020204" pitchFamily="34" charset="0"/>
                            <a:cs typeface="Times New Roman" panose="02020603050405020304" pitchFamily="18" charset="0"/>
                          </a:rPr>
                          <m:t>𝟎</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𝟓</m:t>
                        </m:r>
                      </m:e>
                    </m:d>
                  </m:oMath>
                </a14:m>
                <a:r>
                  <a:rPr lang="vi-VN" sz="4400" b="1" dirty="0">
                    <a:latin typeface="Tahoma" panose="020B0604030504040204" pitchFamily="34" charset="0"/>
                    <a:ea typeface="Tahoma" panose="020B0604030504040204" pitchFamily="34" charset="0"/>
                    <a:cs typeface="Tahoma" panose="020B0604030504040204" pitchFamily="34" charset="0"/>
                  </a:rPr>
                  <a:t>.</a:t>
                </a:r>
              </a:p>
              <a:p>
                <a:pPr>
                  <a:lnSpc>
                    <a:spcPct val="107000"/>
                  </a:lnSpc>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TH1: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𝒅</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𝟎</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Chọn chữ số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𝒂</m:t>
                    </m:r>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𝟗</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Ứng với mỗi cách chọn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𝒂</m:t>
                    </m:r>
                  </m:oMath>
                </a14:m>
                <a:r>
                  <a:rPr lang="vi-VN" sz="4400" b="1" dirty="0">
                    <a:latin typeface="Tahoma" panose="020B0604030504040204" pitchFamily="34" charset="0"/>
                    <a:ea typeface="Tahoma" panose="020B0604030504040204" pitchFamily="34" charset="0"/>
                    <a:cs typeface="Tahoma" panose="020B0604030504040204" pitchFamily="34" charset="0"/>
                  </a:rPr>
                  <a:t> có số cách chọn bộ </a:t>
                </a:r>
                <a14:m>
                  <m:oMath xmlns:m="http://schemas.openxmlformats.org/officeDocument/2006/math">
                    <m:bar>
                      <m:barPr>
                        <m:pos m:val="top"/>
                        <m:ctrlPr>
                          <a:rPr lang="vi-VN" sz="4400" b="1" i="1">
                            <a:latin typeface="Cambria Math" panose="02040503050406030204" pitchFamily="18" charset="0"/>
                            <a:ea typeface="Arial" panose="020B0604020202020204" pitchFamily="34" charset="0"/>
                            <a:cs typeface="Times New Roman" panose="02020603050405020304" pitchFamily="18" charset="0"/>
                          </a:rPr>
                        </m:ctrlPr>
                      </m:barPr>
                      <m:e>
                        <m:r>
                          <a:rPr lang="vi-VN" sz="4400" b="1" i="1">
                            <a:latin typeface="Cambria Math" panose="02040503050406030204" pitchFamily="18" charset="0"/>
                            <a:ea typeface="Arial" panose="020B0604020202020204" pitchFamily="34" charset="0"/>
                            <a:cs typeface="Times New Roman" panose="02020603050405020304" pitchFamily="18" charset="0"/>
                          </a:rPr>
                          <m:t>𝒃𝒄</m:t>
                        </m:r>
                      </m:e>
                    </m:bar>
                  </m:oMath>
                </a14:m>
                <a:r>
                  <a:rPr lang="vi-VN" sz="4400" b="1" dirty="0">
                    <a:latin typeface="Tahoma" panose="020B0604030504040204" pitchFamily="34" charset="0"/>
                    <a:ea typeface="Tahoma" panose="020B0604030504040204" pitchFamily="34" charset="0"/>
                    <a:cs typeface="Tahoma" panose="020B0604030504040204" pitchFamily="34" charset="0"/>
                  </a:rPr>
                  <a:t> từ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𝟖</m:t>
                    </m:r>
                  </m:oMath>
                </a14:m>
                <a:r>
                  <a:rPr lang="vi-VN" sz="4400" b="1" dirty="0">
                    <a:latin typeface="Tahoma" panose="020B0604030504040204" pitchFamily="34" charset="0"/>
                    <a:ea typeface="Tahoma" panose="020B0604030504040204" pitchFamily="34" charset="0"/>
                    <a:cs typeface="Tahoma" panose="020B0604030504040204" pitchFamily="34" charset="0"/>
                  </a:rPr>
                  <a:t> chữ số còn lại là </a:t>
                </a:r>
                <a14:m>
                  <m:oMath xmlns:m="http://schemas.openxmlformats.org/officeDocument/2006/math">
                    <m:sSubSup>
                      <m:sSubSupPr>
                        <m:ctrlPr>
                          <a:rPr lang="vi-VN" sz="4400" b="1" i="1">
                            <a:latin typeface="Cambria Math" panose="02040503050406030204" pitchFamily="18" charset="0"/>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𝑨</m:t>
                        </m:r>
                      </m:e>
                      <m:sub>
                        <m:r>
                          <a:rPr lang="vi-VN" sz="4400" b="1" i="1">
                            <a:latin typeface="Cambria Math" panose="02040503050406030204" pitchFamily="18" charset="0"/>
                            <a:ea typeface="Arial" panose="020B0604020202020204" pitchFamily="34" charset="0"/>
                            <a:cs typeface="Times New Roman" panose="02020603050405020304" pitchFamily="18" charset="0"/>
                          </a:rPr>
                          <m:t>𝟖</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𝟐</m:t>
                        </m:r>
                      </m:sup>
                    </m:sSubSup>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Số các số lập được là: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𝟗</m:t>
                    </m:r>
                    <m:r>
                      <a:rPr lang="vi-VN" sz="4400" b="1" i="1">
                        <a:latin typeface="Cambria Math" panose="02040503050406030204" pitchFamily="18" charset="0"/>
                        <a:ea typeface="Arial" panose="020B0604020202020204" pitchFamily="34" charset="0"/>
                        <a:cs typeface="Times New Roman" panose="02020603050405020304" pitchFamily="18" charset="0"/>
                      </a:rPr>
                      <m:t>.</m:t>
                    </m:r>
                    <m:sSubSup>
                      <m:sSubSupPr>
                        <m:ctrlPr>
                          <a:rPr lang="vi-VN" sz="4400" b="1" i="1">
                            <a:latin typeface="Cambria Math" panose="02040503050406030204" pitchFamily="18" charset="0"/>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𝑨</m:t>
                        </m:r>
                      </m:e>
                      <m:sub>
                        <m:r>
                          <a:rPr lang="vi-VN" sz="4400" b="1" i="1">
                            <a:latin typeface="Cambria Math" panose="02040503050406030204" pitchFamily="18" charset="0"/>
                            <a:ea typeface="Arial" panose="020B0604020202020204" pitchFamily="34" charset="0"/>
                            <a:cs typeface="Times New Roman" panose="02020603050405020304" pitchFamily="18" charset="0"/>
                          </a:rPr>
                          <m:t>𝟖</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𝟐</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𝟓𝟎𝟒</m:t>
                    </m:r>
                  </m:oMath>
                </a14:m>
                <a:r>
                  <a:rPr lang="vi-VN" sz="4400" b="1" dirty="0">
                    <a:latin typeface="Tahoma" panose="020B0604030504040204" pitchFamily="34" charset="0"/>
                    <a:ea typeface="Tahoma" panose="020B0604030504040204" pitchFamily="34" charset="0"/>
                    <a:cs typeface="Tahoma" panose="020B0604030504040204" pitchFamily="34" charset="0"/>
                  </a:rPr>
                  <a:t> (số).</a:t>
                </a:r>
              </a:p>
              <a:p>
                <a:pPr>
                  <a:lnSpc>
                    <a:spcPct val="107000"/>
                  </a:lnSpc>
                </a:pP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TH2:</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𝒅</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𝟓</m:t>
                    </m:r>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Chọn chữ số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𝒂</m:t>
                    </m:r>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𝟖</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Ứng với mỗi cách chọn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𝒂</m:t>
                    </m:r>
                  </m:oMath>
                </a14:m>
                <a:r>
                  <a:rPr lang="vi-VN" sz="4400" b="1" dirty="0">
                    <a:latin typeface="Tahoma" panose="020B0604030504040204" pitchFamily="34" charset="0"/>
                    <a:ea typeface="Tahoma" panose="020B0604030504040204" pitchFamily="34" charset="0"/>
                    <a:cs typeface="Tahoma" panose="020B0604030504040204" pitchFamily="34" charset="0"/>
                  </a:rPr>
                  <a:t> có số cách chọn bộ </a:t>
                </a:r>
                <a14:m>
                  <m:oMath xmlns:m="http://schemas.openxmlformats.org/officeDocument/2006/math">
                    <m:bar>
                      <m:barPr>
                        <m:pos m:val="top"/>
                        <m:ctrlPr>
                          <a:rPr lang="vi-VN" sz="4400" b="1" i="1">
                            <a:latin typeface="Cambria Math" panose="02040503050406030204" pitchFamily="18" charset="0"/>
                            <a:ea typeface="Arial" panose="020B0604020202020204" pitchFamily="34" charset="0"/>
                            <a:cs typeface="Times New Roman" panose="02020603050405020304" pitchFamily="18" charset="0"/>
                          </a:rPr>
                        </m:ctrlPr>
                      </m:barPr>
                      <m:e>
                        <m:r>
                          <a:rPr lang="vi-VN" sz="4400" b="1" i="1">
                            <a:latin typeface="Cambria Math" panose="02040503050406030204" pitchFamily="18" charset="0"/>
                            <a:ea typeface="Arial" panose="020B0604020202020204" pitchFamily="34" charset="0"/>
                            <a:cs typeface="Times New Roman" panose="02020603050405020304" pitchFamily="18" charset="0"/>
                          </a:rPr>
                          <m:t>𝒃𝒄</m:t>
                        </m:r>
                      </m:e>
                    </m:bar>
                  </m:oMath>
                </a14:m>
                <a:r>
                  <a:rPr lang="vi-VN" sz="4400" b="1" dirty="0">
                    <a:latin typeface="Tahoma" panose="020B0604030504040204" pitchFamily="34" charset="0"/>
                    <a:ea typeface="Tahoma" panose="020B0604030504040204" pitchFamily="34" charset="0"/>
                    <a:cs typeface="Tahoma" panose="020B0604030504040204" pitchFamily="34" charset="0"/>
                  </a:rPr>
                  <a:t> từ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𝟖</m:t>
                    </m:r>
                  </m:oMath>
                </a14:m>
                <a:r>
                  <a:rPr lang="vi-VN" sz="4400" b="1" dirty="0">
                    <a:latin typeface="Tahoma" panose="020B0604030504040204" pitchFamily="34" charset="0"/>
                    <a:ea typeface="Tahoma" panose="020B0604030504040204" pitchFamily="34" charset="0"/>
                    <a:cs typeface="Tahoma" panose="020B0604030504040204" pitchFamily="34" charset="0"/>
                  </a:rPr>
                  <a:t> chữ số còn lại là </a:t>
                </a:r>
                <a14:m>
                  <m:oMath xmlns:m="http://schemas.openxmlformats.org/officeDocument/2006/math">
                    <m:sSubSup>
                      <m:sSubSupPr>
                        <m:ctrlPr>
                          <a:rPr lang="vi-VN" sz="4400" b="1" i="1">
                            <a:latin typeface="Cambria Math" panose="02040503050406030204" pitchFamily="18" charset="0"/>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𝑨</m:t>
                        </m:r>
                      </m:e>
                      <m:sub>
                        <m:r>
                          <a:rPr lang="vi-VN" sz="4400" b="1" i="1">
                            <a:latin typeface="Cambria Math" panose="02040503050406030204" pitchFamily="18" charset="0"/>
                            <a:ea typeface="Arial" panose="020B0604020202020204" pitchFamily="34" charset="0"/>
                            <a:cs typeface="Times New Roman" panose="02020603050405020304" pitchFamily="18" charset="0"/>
                          </a:rPr>
                          <m:t>𝟖</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𝟐</m:t>
                        </m:r>
                      </m:sup>
                    </m:sSubSup>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Số các số lập được là: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𝟖</m:t>
                    </m:r>
                    <m:r>
                      <a:rPr lang="vi-VN" sz="4400" b="1" i="1">
                        <a:latin typeface="Cambria Math" panose="02040503050406030204" pitchFamily="18" charset="0"/>
                        <a:ea typeface="Arial" panose="020B0604020202020204" pitchFamily="34" charset="0"/>
                        <a:cs typeface="Times New Roman" panose="02020603050405020304" pitchFamily="18" charset="0"/>
                      </a:rPr>
                      <m:t>.</m:t>
                    </m:r>
                    <m:sSubSup>
                      <m:sSubSupPr>
                        <m:ctrlPr>
                          <a:rPr lang="vi-VN" sz="4400" b="1" i="1">
                            <a:latin typeface="Cambria Math" panose="02040503050406030204" pitchFamily="18" charset="0"/>
                            <a:ea typeface="Arial" panose="020B0604020202020204" pitchFamily="34" charset="0"/>
                            <a:cs typeface="Times New Roman" panose="02020603050405020304" pitchFamily="18" charset="0"/>
                          </a:rPr>
                        </m:ctrlPr>
                      </m:sSubSupPr>
                      <m:e>
                        <m:r>
                          <a:rPr lang="vi-VN" sz="4400" b="1" i="1">
                            <a:latin typeface="Cambria Math" panose="02040503050406030204" pitchFamily="18" charset="0"/>
                            <a:ea typeface="Arial" panose="020B0604020202020204" pitchFamily="34" charset="0"/>
                            <a:cs typeface="Times New Roman" panose="02020603050405020304" pitchFamily="18" charset="0"/>
                          </a:rPr>
                          <m:t>𝑨</m:t>
                        </m:r>
                      </m:e>
                      <m:sub>
                        <m:r>
                          <a:rPr lang="vi-VN" sz="4400" b="1" i="1">
                            <a:latin typeface="Cambria Math" panose="02040503050406030204" pitchFamily="18" charset="0"/>
                            <a:ea typeface="Arial" panose="020B0604020202020204" pitchFamily="34" charset="0"/>
                            <a:cs typeface="Times New Roman" panose="02020603050405020304" pitchFamily="18" charset="0"/>
                          </a:rPr>
                          <m:t>𝟖</m:t>
                        </m:r>
                      </m:sub>
                      <m:sup>
                        <m:r>
                          <a:rPr lang="vi-VN" sz="4400" b="1" i="1">
                            <a:latin typeface="Cambria Math" panose="02040503050406030204" pitchFamily="18" charset="0"/>
                            <a:ea typeface="Arial" panose="020B0604020202020204" pitchFamily="34" charset="0"/>
                            <a:cs typeface="Times New Roman" panose="02020603050405020304" pitchFamily="18" charset="0"/>
                          </a:rPr>
                          <m:t>𝟐</m:t>
                        </m:r>
                      </m:sup>
                    </m:sSubSup>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𝟒𝟒𝟖</m:t>
                    </m:r>
                  </m:oMath>
                </a14:m>
                <a:r>
                  <a:rPr lang="vi-VN" sz="4400" b="1" dirty="0">
                    <a:latin typeface="Tahoma" panose="020B0604030504040204" pitchFamily="34" charset="0"/>
                    <a:ea typeface="Tahoma" panose="020B0604030504040204" pitchFamily="34" charset="0"/>
                    <a:cs typeface="Tahoma" panose="020B0604030504040204" pitchFamily="34" charset="0"/>
                  </a:rPr>
                  <a:t> (số).</a:t>
                </a:r>
              </a:p>
              <a:p>
                <a:pPr>
                  <a:lnSpc>
                    <a:spcPct val="107000"/>
                  </a:lnSpc>
                </a:pPr>
                <a:r>
                  <a:rPr lang="vi-VN" sz="4400" b="1" dirty="0">
                    <a:latin typeface="Tahoma" panose="020B0604030504040204" pitchFamily="34" charset="0"/>
                    <a:ea typeface="Tahoma" panose="020B0604030504040204" pitchFamily="34" charset="0"/>
                    <a:cs typeface="Tahoma" panose="020B0604030504040204" pitchFamily="34" charset="0"/>
                  </a:rPr>
                  <a:t>Vậy số các số tự nhiên chia hết cho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và có bốn chữ số khác nhau là: </a:t>
                </a:r>
                <a14:m>
                  <m:oMath xmlns:m="http://schemas.openxmlformats.org/officeDocument/2006/math">
                    <m:r>
                      <a:rPr lang="vi-VN" sz="4400" b="1" i="1">
                        <a:latin typeface="Cambria Math" panose="02040503050406030204" pitchFamily="18" charset="0"/>
                        <a:ea typeface="Arial" panose="020B0604020202020204" pitchFamily="34" charset="0"/>
                        <a:cs typeface="Times New Roman" panose="02020603050405020304" pitchFamily="18" charset="0"/>
                      </a:rPr>
                      <m:t>𝟒𝟒𝟖</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𝟓𝟎𝟒</m:t>
                    </m:r>
                    <m:r>
                      <a:rPr lang="vi-VN" sz="4400" b="1" i="1">
                        <a:latin typeface="Cambria Math" panose="02040503050406030204" pitchFamily="18" charset="0"/>
                        <a:ea typeface="Arial" panose="020B0604020202020204" pitchFamily="34" charset="0"/>
                        <a:cs typeface="Times New Roman" panose="02020603050405020304" pitchFamily="18" charset="0"/>
                      </a:rPr>
                      <m:t>=</m:t>
                    </m:r>
                    <m:r>
                      <a:rPr lang="vi-VN" sz="4400" b="1" i="1">
                        <a:latin typeface="Cambria Math" panose="02040503050406030204" pitchFamily="18" charset="0"/>
                        <a:ea typeface="Arial" panose="020B0604020202020204" pitchFamily="34" charset="0"/>
                        <a:cs typeface="Times New Roman" panose="02020603050405020304" pitchFamily="18" charset="0"/>
                      </a:rPr>
                      <m:t>𝟗𝟓𝟐</m:t>
                    </m:r>
                  </m:oMath>
                </a14:m>
                <a:r>
                  <a:rPr lang="vi-VN" sz="4400" b="1" dirty="0">
                    <a:latin typeface="Tahoma" panose="020B0604030504040204" pitchFamily="34" charset="0"/>
                    <a:ea typeface="Tahoma" panose="020B0604030504040204" pitchFamily="34" charset="0"/>
                    <a:cs typeface="Tahoma" panose="020B0604030504040204" pitchFamily="34" charset="0"/>
                  </a:rPr>
                  <a:t> (số).</a:t>
                </a:r>
              </a:p>
            </p:txBody>
          </p:sp>
        </mc:Choice>
        <mc:Fallback xmlns="">
          <p:sp>
            <p:nvSpPr>
              <p:cNvPr id="18" name="TextBox 17">
                <a:extLst>
                  <a:ext uri="{FF2B5EF4-FFF2-40B4-BE49-F238E27FC236}">
                    <a16:creationId xmlns:a16="http://schemas.microsoft.com/office/drawing/2014/main" id="{B5E5FF71-C765-4477-BE71-6DE5F73217E4}"/>
                  </a:ext>
                </a:extLst>
              </p:cNvPr>
              <p:cNvSpPr txBox="1">
                <a:spLocks noRot="1" noChangeAspect="1" noMove="1" noResize="1" noEditPoints="1" noAdjustHandles="1" noChangeArrowheads="1" noChangeShapeType="1" noTextEdit="1"/>
              </p:cNvSpPr>
              <p:nvPr/>
            </p:nvSpPr>
            <p:spPr>
              <a:xfrm>
                <a:off x="769088" y="4038600"/>
                <a:ext cx="23622000" cy="9144555"/>
              </a:xfrm>
              <a:prstGeom prst="rect">
                <a:avLst/>
              </a:prstGeom>
              <a:blipFill>
                <a:blip r:embed="rId4"/>
                <a:stretch>
                  <a:fillRect l="-1032" b="-2133"/>
                </a:stretch>
              </a:blipFill>
            </p:spPr>
            <p:txBody>
              <a:bodyPr/>
              <a:lstStyle/>
              <a:p>
                <a:r>
                  <a:rPr lang="en-US">
                    <a:noFill/>
                  </a:rPr>
                  <a:t> </a:t>
                </a:r>
              </a:p>
            </p:txBody>
          </p:sp>
        </mc:Fallback>
      </mc:AlternateContent>
    </p:spTree>
    <p:extLst>
      <p:ext uri="{BB962C8B-B14F-4D97-AF65-F5344CB8AC3E}">
        <p14:creationId xmlns:p14="http://schemas.microsoft.com/office/powerpoint/2010/main" val="2734657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6" end="6"/>
                                            </p:txEl>
                                          </p:spTgt>
                                        </p:tgtEl>
                                        <p:attrNameLst>
                                          <p:attrName>style.visibility</p:attrName>
                                        </p:attrNameLst>
                                      </p:cBhvr>
                                      <p:to>
                                        <p:strVal val="visible"/>
                                      </p:to>
                                    </p:set>
                                    <p:animEffect transition="in" filter="wipe(left)">
                                      <p:cBhvr>
                                        <p:cTn id="37" dur="500"/>
                                        <p:tgtEl>
                                          <p:spTgt spid="1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7" end="7"/>
                                            </p:txEl>
                                          </p:spTgt>
                                        </p:tgtEl>
                                        <p:attrNameLst>
                                          <p:attrName>style.visibility</p:attrName>
                                        </p:attrNameLst>
                                      </p:cBhvr>
                                      <p:to>
                                        <p:strVal val="visible"/>
                                      </p:to>
                                    </p:set>
                                    <p:animEffect transition="in" filter="wipe(left)">
                                      <p:cBhvr>
                                        <p:cTn id="42" dur="500"/>
                                        <p:tgtEl>
                                          <p:spTgt spid="1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8" end="8"/>
                                            </p:txEl>
                                          </p:spTgt>
                                        </p:tgtEl>
                                        <p:attrNameLst>
                                          <p:attrName>style.visibility</p:attrName>
                                        </p:attrNameLst>
                                      </p:cBhvr>
                                      <p:to>
                                        <p:strVal val="visible"/>
                                      </p:to>
                                    </p:set>
                                    <p:animEffect transition="in" filter="wipe(left)">
                                      <p:cBhvr>
                                        <p:cTn id="47" dur="500"/>
                                        <p:tgtEl>
                                          <p:spTgt spid="1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9" end="9"/>
                                            </p:txEl>
                                          </p:spTgt>
                                        </p:tgtEl>
                                        <p:attrNameLst>
                                          <p:attrName>style.visibility</p:attrName>
                                        </p:attrNameLst>
                                      </p:cBhvr>
                                      <p:to>
                                        <p:strVal val="visible"/>
                                      </p:to>
                                    </p:set>
                                    <p:animEffect transition="in" filter="wipe(left)">
                                      <p:cBhvr>
                                        <p:cTn id="52" dur="500"/>
                                        <p:tgtEl>
                                          <p:spTgt spid="1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10" end="10"/>
                                            </p:txEl>
                                          </p:spTgt>
                                        </p:tgtEl>
                                        <p:attrNameLst>
                                          <p:attrName>style.visibility</p:attrName>
                                        </p:attrNameLst>
                                      </p:cBhvr>
                                      <p:to>
                                        <p:strVal val="visible"/>
                                      </p:to>
                                    </p:set>
                                    <p:animEffect transition="in" filter="wipe(left)">
                                      <p:cBhvr>
                                        <p:cTn id="57"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TRẮC NGHIỆM</a:t>
              </a:r>
            </a:p>
          </p:txBody>
        </p:sp>
      </p:grpSp>
    </p:spTree>
    <p:extLst>
      <p:ext uri="{BB962C8B-B14F-4D97-AF65-F5344CB8AC3E}">
        <p14:creationId xmlns:p14="http://schemas.microsoft.com/office/powerpoint/2010/main" val="17338126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333997"/>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𝟏𝟖</m:t>
                      </m:r>
                      <m:r>
                        <a:rPr lang="en-US" sz="5400" b="1" i="1" smtClean="0">
                          <a:latin typeface="Cambria Math" panose="02040503050406030204" pitchFamily="18" charset="0"/>
                        </a:rPr>
                        <m:t>!</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𝟏𝟖</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sSup>
                        <m:sSupPr>
                          <m:ctrlPr>
                            <a:rPr lang="en-US" sz="4800" b="1" i="1" smtClean="0">
                              <a:latin typeface="Cambria Math" panose="02040503050406030204" pitchFamily="18" charset="0"/>
                            </a:rPr>
                          </m:ctrlPr>
                        </m:sSupPr>
                        <m:e>
                          <m:r>
                            <a:rPr lang="en-US" sz="4800" b="1" i="1" smtClean="0">
                              <a:latin typeface="Cambria Math" panose="02040503050406030204" pitchFamily="18" charset="0"/>
                            </a:rPr>
                            <m:t>𝟏𝟖</m:t>
                          </m:r>
                        </m:e>
                        <m:sup>
                          <m:r>
                            <a:rPr lang="en-US" sz="4800" b="1" i="1" smtClean="0">
                              <a:latin typeface="Cambria Math" panose="02040503050406030204" pitchFamily="18" charset="0"/>
                            </a:rPr>
                            <m:t>𝟏𝟖</m:t>
                          </m:r>
                        </m:sup>
                      </m:sSup>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a:latin typeface="Cambria Math" panose="02040503050406030204" pitchFamily="18" charset="0"/>
                        </a:rPr>
                        <m:t>𝟏</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692400" y="544027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2401467"/>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20060" y="3484349"/>
                <a:ext cx="23304511" cy="2308324"/>
              </a:xfrm>
              <a:prstGeom prst="rect">
                <a:avLst/>
              </a:prstGeom>
              <a:noFill/>
            </p:spPr>
            <p:txBody>
              <a:bodyPr wrap="square">
                <a:spAutoFit/>
              </a:bodyPr>
              <a:lstStyle/>
              <a:p>
                <a:pPr algn="ct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800" b="1" dirty="0">
                    <a:latin typeface="Tahoma" panose="020B0604030504040204" pitchFamily="34" charset="0"/>
                    <a:ea typeface="Tahoma" panose="020B0604030504040204" pitchFamily="34" charset="0"/>
                    <a:cs typeface="Tahoma" panose="020B0604030504040204" pitchFamily="34" charset="0"/>
                  </a:rPr>
                  <a:t>Có bao nhiêu cách sắp xếp </a:t>
                </a:r>
                <a14:m>
                  <m:oMath xmlns:m="http://schemas.openxmlformats.org/officeDocument/2006/math">
                    <m:r>
                      <m:rPr>
                        <m:nor/>
                      </m:rPr>
                      <a:rPr lang="vi-VN" sz="4800" b="1">
                        <a:latin typeface="Tahoma" panose="020B0604030504040204" pitchFamily="34" charset="0"/>
                        <a:ea typeface="Tahoma" panose="020B0604030504040204" pitchFamily="34" charset="0"/>
                        <a:cs typeface="Tahoma" panose="020B0604030504040204" pitchFamily="34" charset="0"/>
                      </a:rPr>
                      <m:t>18</m:t>
                    </m:r>
                  </m:oMath>
                </a14:m>
                <a:r>
                  <a:rPr lang="vi-VN" sz="4800" b="1" dirty="0">
                    <a:latin typeface="Tahoma" panose="020B0604030504040204" pitchFamily="34" charset="0"/>
                    <a:ea typeface="Tahoma" panose="020B0604030504040204" pitchFamily="34" charset="0"/>
                    <a:cs typeface="Tahoma" panose="020B0604030504040204" pitchFamily="34" charset="0"/>
                  </a:rPr>
                  <a:t> thí sinh vào một phòng thi có </a:t>
                </a:r>
                <a14:m>
                  <m:oMath xmlns:m="http://schemas.openxmlformats.org/officeDocument/2006/math">
                    <m:r>
                      <m:rPr>
                        <m:nor/>
                      </m:rPr>
                      <a:rPr lang="vi-VN" sz="4800" b="1">
                        <a:latin typeface="Tahoma" panose="020B0604030504040204" pitchFamily="34" charset="0"/>
                        <a:ea typeface="Tahoma" panose="020B0604030504040204" pitchFamily="34" charset="0"/>
                        <a:cs typeface="Tahoma" panose="020B0604030504040204" pitchFamily="34" charset="0"/>
                      </a:rPr>
                      <m:t>18</m:t>
                    </m:r>
                    <m:r>
                      <m:rPr>
                        <m:nor/>
                      </m:rPr>
                      <a:rPr lang="en-US" sz="4800" b="1">
                        <a:latin typeface="Tahoma" panose="020B0604030504040204" pitchFamily="34" charset="0"/>
                        <a:ea typeface="Tahoma" panose="020B0604030504040204" pitchFamily="34" charset="0"/>
                        <a:cs typeface="Tahoma" panose="020B0604030504040204" pitchFamily="34" charset="0"/>
                      </a:rPr>
                      <m:t> </m:t>
                    </m:r>
                  </m:oMath>
                </a14:m>
                <a:r>
                  <a:rPr lang="vi-VN" sz="4800" b="1" dirty="0">
                    <a:latin typeface="Tahoma" panose="020B0604030504040204" pitchFamily="34" charset="0"/>
                    <a:ea typeface="Tahoma" panose="020B0604030504040204" pitchFamily="34" charset="0"/>
                    <a:cs typeface="Tahoma" panose="020B0604030504040204" pitchFamily="34" charset="0"/>
                  </a:rPr>
                  <a:t>bàn mỗi bàn một thí sinh</a:t>
                </a:r>
                <a:r>
                  <a:rPr lang="en-US" sz="4800" b="1" dirty="0">
                    <a:latin typeface="Tahoma" panose="020B0604030504040204" pitchFamily="34" charset="0"/>
                    <a:ea typeface="Tahoma" panose="020B0604030504040204" pitchFamily="34" charset="0"/>
                    <a:cs typeface="Tahoma" panose="020B0604030504040204" pitchFamily="34" charset="0"/>
                  </a:rPr>
                  <a:t>?</a:t>
                </a: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20060" y="3484349"/>
                <a:ext cx="23304511" cy="2308324"/>
              </a:xfrm>
              <a:prstGeom prst="rect">
                <a:avLst/>
              </a:prstGeom>
              <a:blipFill>
                <a:blip r:embed="rId7"/>
                <a:stretch>
                  <a:fillRect t="-6349" r="-706"/>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id="{6B978967-EA9B-9F00-A7E0-18825A13BE93}"/>
              </a:ext>
            </a:extLst>
          </p:cNvPr>
          <p:cNvSpPr txBox="1"/>
          <p:nvPr/>
        </p:nvSpPr>
        <p:spPr>
          <a:xfrm>
            <a:off x="1037541" y="8655820"/>
            <a:ext cx="20474453" cy="1476110"/>
          </a:xfrm>
          <a:prstGeom prst="rect">
            <a:avLst/>
          </a:prstGeom>
          <a:noFill/>
        </p:spPr>
        <p:txBody>
          <a:bodyPr wrap="square" rtlCol="0">
            <a:spAutoFit/>
          </a:bodyPr>
          <a:lstStyle/>
          <a:p>
            <a:pPr marL="450215" algn="just">
              <a:lnSpc>
                <a:spcPct val="107000"/>
              </a:lnSpc>
              <a:tabLst>
                <a:tab pos="450215" algn="l"/>
              </a:tabLst>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Mỗi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cách</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xếp</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HS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vào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phòng</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thi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bàn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một</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hoán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18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01F31035-0968-8BB9-18A3-4A1C542D4EBC}"/>
                  </a:ext>
                </a:extLst>
              </p:cNvPr>
              <p:cNvSpPr txBox="1"/>
              <p:nvPr/>
            </p:nvSpPr>
            <p:spPr>
              <a:xfrm>
                <a:off x="762000" y="10553837"/>
                <a:ext cx="18665868" cy="799963"/>
              </a:xfrm>
              <a:prstGeom prst="rect">
                <a:avLst/>
              </a:prstGeom>
              <a:noFill/>
            </p:spPr>
            <p:txBody>
              <a:bodyPr wrap="square" rtlCol="0">
                <a:spAutoFit/>
              </a:bodyPr>
              <a:lstStyle/>
              <a:p>
                <a:pPr marL="629920">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Số cách xếp là </a:t>
                </a:r>
                <a14:m>
                  <m:oMath xmlns:m="http://schemas.openxmlformats.org/officeDocument/2006/math">
                    <m:r>
                      <m:rPr>
                        <m:nor/>
                      </m:rPr>
                      <a:rPr lang="vi-VN" sz="4400" b="1">
                        <a:effectLst/>
                        <a:latin typeface="Tahoma" panose="020B0604030504040204" pitchFamily="34" charset="0"/>
                        <a:ea typeface="Tahoma" panose="020B0604030504040204" pitchFamily="34" charset="0"/>
                        <a:cs typeface="Tahoma" panose="020B0604030504040204" pitchFamily="34" charset="0"/>
                      </a:rPr>
                      <m:t>18</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2" name="TextBox 31">
                <a:extLst>
                  <a:ext uri="{FF2B5EF4-FFF2-40B4-BE49-F238E27FC236}">
                    <a16:creationId xmlns:a16="http://schemas.microsoft.com/office/drawing/2014/main" id="{01F31035-0968-8BB9-18A3-4A1C542D4EBC}"/>
                  </a:ext>
                </a:extLst>
              </p:cNvPr>
              <p:cNvSpPr txBox="1">
                <a:spLocks noRot="1" noChangeAspect="1" noMove="1" noResize="1" noEditPoints="1" noAdjustHandles="1" noChangeArrowheads="1" noChangeShapeType="1" noTextEdit="1"/>
              </p:cNvSpPr>
              <p:nvPr/>
            </p:nvSpPr>
            <p:spPr>
              <a:xfrm>
                <a:off x="762000" y="10553837"/>
                <a:ext cx="18665868" cy="799963"/>
              </a:xfrm>
              <a:prstGeom prst="rect">
                <a:avLst/>
              </a:prstGeom>
              <a:blipFill>
                <a:blip r:embed="rId9"/>
                <a:stretch>
                  <a:fillRect t="-12121" b="-34091"/>
                </a:stretch>
              </a:blipFill>
            </p:spPr>
            <p:txBody>
              <a:bodyPr/>
              <a:lstStyle/>
              <a:p>
                <a:r>
                  <a:rPr lang="en-US">
                    <a:noFill/>
                  </a:rPr>
                  <a:t> </a:t>
                </a:r>
              </a:p>
            </p:txBody>
          </p:sp>
        </mc:Fallback>
      </mc:AlternateContent>
    </p:spTree>
    <p:extLst>
      <p:ext uri="{BB962C8B-B14F-4D97-AF65-F5344CB8AC3E}">
        <p14:creationId xmlns:p14="http://schemas.microsoft.com/office/powerpoint/2010/main" val="19680424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6996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𝟕</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𝟏𝟖</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𝟏𝟏</m:t>
                        </m:r>
                      </m:oMath>
                    </m:oMathPara>
                  </a14:m>
                  <a:endPar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𝟕𝟕</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270"/>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37821" y="582536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1"/>
            <a:ext cx="23943880" cy="2732510"/>
            <a:chOff x="923003" y="3917552"/>
            <a:chExt cx="23943880" cy="249579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98648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2</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p:sp>
        <p:nvSpPr>
          <p:cNvPr id="23" name="TextBox 22">
            <a:extLst>
              <a:ext uri="{FF2B5EF4-FFF2-40B4-BE49-F238E27FC236}">
                <a16:creationId xmlns:a16="http://schemas.microsoft.com/office/drawing/2014/main" id="{84E53EB0-6D81-C9D0-3480-AE8B3EDD8E39}"/>
              </a:ext>
            </a:extLst>
          </p:cNvPr>
          <p:cNvSpPr txBox="1"/>
          <p:nvPr/>
        </p:nvSpPr>
        <p:spPr>
          <a:xfrm>
            <a:off x="1190598" y="3915460"/>
            <a:ext cx="22352011" cy="1570879"/>
          </a:xfrm>
          <a:prstGeom prst="rect">
            <a:avLst/>
          </a:prstGeom>
          <a:noFill/>
        </p:spPr>
        <p:txBody>
          <a:bodyPr wrap="square">
            <a:spAutoFit/>
          </a:bodyPr>
          <a:lstStyle/>
          <a:p>
            <a:pPr lvl="0" fontAlgn="base">
              <a:lnSpc>
                <a:spcPct val="115000"/>
              </a:lnSpc>
              <a:spcAft>
                <a:spcPts val="1000"/>
              </a:spcAft>
              <a:buClr>
                <a:srgbClr val="0000FF"/>
              </a:buClr>
            </a:pP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Một</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người</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7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11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cái</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cà</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vạt</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Hỏi</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có</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bao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nhiêu</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cách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để</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chiếc</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cà</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vạt</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kern="14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2677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id="{6B978967-EA9B-9F00-A7E0-18825A13BE93}"/>
              </a:ext>
            </a:extLst>
          </p:cNvPr>
          <p:cNvSpPr txBox="1"/>
          <p:nvPr/>
        </p:nvSpPr>
        <p:spPr>
          <a:xfrm>
            <a:off x="1037541" y="8655820"/>
            <a:ext cx="20474453" cy="751616"/>
          </a:xfrm>
          <a:prstGeom prst="rect">
            <a:avLst/>
          </a:prstGeom>
          <a:noFill/>
        </p:spPr>
        <p:txBody>
          <a:bodyPr wrap="square" rtlCol="0">
            <a:spAutoFit/>
          </a:bodyPr>
          <a:lstStyle/>
          <a:p>
            <a:pPr marL="450215" algn="just">
              <a:lnSpc>
                <a:spcPct val="107000"/>
              </a:lnSpc>
              <a:tabLst>
                <a:tab pos="450215" algn="l"/>
              </a:tabLst>
            </a:pP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7 cách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1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cái</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prstClr val="black"/>
                </a:solidFill>
                <a:latin typeface="Tahoma" panose="020B0604030504040204" pitchFamily="34" charset="0"/>
                <a:ea typeface="Tahoma" panose="020B0604030504040204" pitchFamily="34" charset="0"/>
                <a:cs typeface="Tahoma" panose="020B0604030504040204" pitchFamily="34" charset="0"/>
              </a:rPr>
              <a:t>áo</a:t>
            </a:r>
            <a:r>
              <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rPr>
              <a:t>.</a:t>
            </a:r>
          </a:p>
        </p:txBody>
      </p:sp>
      <p:sp>
        <p:nvSpPr>
          <p:cNvPr id="32" name="TextBox 31">
            <a:extLst>
              <a:ext uri="{FF2B5EF4-FFF2-40B4-BE49-F238E27FC236}">
                <a16:creationId xmlns:a16="http://schemas.microsoft.com/office/drawing/2014/main" id="{01F31035-0968-8BB9-18A3-4A1C542D4EBC}"/>
              </a:ext>
            </a:extLst>
          </p:cNvPr>
          <p:cNvSpPr txBox="1"/>
          <p:nvPr/>
        </p:nvSpPr>
        <p:spPr>
          <a:xfrm>
            <a:off x="758238" y="9653146"/>
            <a:ext cx="18665868" cy="799963"/>
          </a:xfrm>
          <a:prstGeom prst="rect">
            <a:avLst/>
          </a:prstGeom>
          <a:noFill/>
        </p:spPr>
        <p:txBody>
          <a:bodyPr wrap="square" rtlCol="0">
            <a:spAutoFit/>
          </a:bodyPr>
          <a:lstStyle/>
          <a:p>
            <a:pPr marL="629920">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11 cách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cái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vạt</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6A296A66-EB87-FEAF-68DC-5A19C58C574E}"/>
                  </a:ext>
                </a:extLst>
              </p:cNvPr>
              <p:cNvSpPr txBox="1"/>
              <p:nvPr/>
            </p:nvSpPr>
            <p:spPr>
              <a:xfrm>
                <a:off x="1351186" y="10660559"/>
                <a:ext cx="18079814" cy="769441"/>
              </a:xfrm>
              <a:prstGeom prst="rect">
                <a:avLst/>
              </a:prstGeom>
              <a:noFill/>
            </p:spPr>
            <p:txBody>
              <a:bodyPr wrap="square">
                <a:spAutoFit/>
              </a:bodyPr>
              <a:lstStyle/>
              <a:p>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r>
                      <a:rPr lang="en-US" sz="4400" b="1" i="1" kern="140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𝟕</m:t>
                    </m:r>
                    <m:r>
                      <a:rPr lang="en-US" sz="4400" b="1" i="1" kern="140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kern="140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𝟏𝟏</m:t>
                    </m:r>
                    <m:r>
                      <a:rPr lang="en-US" sz="4400" b="1" i="1" kern="140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m:t>
                    </m:r>
                    <m:r>
                      <a:rPr lang="en-US" sz="4400" b="1" i="1" kern="140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𝟕𝟕</m:t>
                    </m:r>
                    <m:r>
                      <a:rPr lang="en-US" sz="4400" b="1" i="1" kern="1400" smtClean="0">
                        <a:solidFill>
                          <a:srgbClr val="000000"/>
                        </a:solidFill>
                        <a:effectLst/>
                        <a:latin typeface="Cambria Math" panose="02040503050406030204" pitchFamily="18" charset="0"/>
                        <a:ea typeface="Tahoma" panose="020B0604030504040204" pitchFamily="34" charset="0"/>
                        <a:cs typeface="Tahoma" panose="020B0604030504040204" pitchFamily="34" charset="0"/>
                      </a:rPr>
                      <m:t> </m:t>
                    </m:r>
                  </m:oMath>
                </a14:m>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cách để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chọn</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1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chiếc</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áo</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cà</a:t>
                </a:r>
                <a:r>
                  <a:rPr lang="en-US" sz="4400" b="1" kern="14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4400" b="1" kern="14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vạt</a:t>
                </a:r>
                <a:r>
                  <a:rPr lang="en-US" sz="4400" b="1" kern="1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dirty="0"/>
              </a:p>
            </p:txBody>
          </p:sp>
        </mc:Choice>
        <mc:Fallback xmlns="">
          <p:sp>
            <p:nvSpPr>
              <p:cNvPr id="36" name="TextBox 35">
                <a:extLst>
                  <a:ext uri="{FF2B5EF4-FFF2-40B4-BE49-F238E27FC236}">
                    <a16:creationId xmlns:a16="http://schemas.microsoft.com/office/drawing/2014/main" id="{6A296A66-EB87-FEAF-68DC-5A19C58C574E}"/>
                  </a:ext>
                </a:extLst>
              </p:cNvPr>
              <p:cNvSpPr txBox="1">
                <a:spLocks noRot="1" noChangeAspect="1" noMove="1" noResize="1" noEditPoints="1" noAdjustHandles="1" noChangeArrowheads="1" noChangeShapeType="1" noTextEdit="1"/>
              </p:cNvSpPr>
              <p:nvPr/>
            </p:nvSpPr>
            <p:spPr>
              <a:xfrm>
                <a:off x="1351186" y="10660559"/>
                <a:ext cx="18079814" cy="769441"/>
              </a:xfrm>
              <a:prstGeom prst="rect">
                <a:avLst/>
              </a:prstGeom>
              <a:blipFill>
                <a:blip r:embed="rId8"/>
                <a:stretch>
                  <a:fillRect l="-1382" t="-19841" b="-34127"/>
                </a:stretch>
              </a:blipFill>
            </p:spPr>
            <p:txBody>
              <a:bodyPr/>
              <a:lstStyle/>
              <a:p>
                <a:r>
                  <a:rPr lang="en-US">
                    <a:noFill/>
                  </a:rPr>
                  <a:t> </a:t>
                </a:r>
              </a:p>
            </p:txBody>
          </p:sp>
        </mc:Fallback>
      </mc:AlternateContent>
    </p:spTree>
    <p:extLst>
      <p:ext uri="{BB962C8B-B14F-4D97-AF65-F5344CB8AC3E}">
        <p14:creationId xmlns:p14="http://schemas.microsoft.com/office/powerpoint/2010/main" val="32949157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down)">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2"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60044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𝟐𝟕𝟐𝟔𝟐</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𝟑𝟎𝟒𝟐𝟎</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𝟐𝟕𝟐𝟏𝟔</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𝟑𝟎𝟐𝟒𝟎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21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753103" y="6146225"/>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3071931"/>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800219"/>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3</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168847" y="3430089"/>
                <a:ext cx="22352011" cy="3191643"/>
              </a:xfrm>
              <a:prstGeom prst="rect">
                <a:avLst/>
              </a:prstGeom>
              <a:noFill/>
            </p:spPr>
            <p:txBody>
              <a:bodyPr wrap="square">
                <a:spAutoFit/>
              </a:bodyPr>
              <a:lstStyle/>
              <a:p>
                <a:pPr marL="629920" indent="-629920" algn="just">
                  <a:lnSpc>
                    <a:spcPct val="106000"/>
                  </a:lnSpc>
                  <a:spcBef>
                    <a:spcPts val="600"/>
                  </a:spcBef>
                  <a:spcAft>
                    <a:spcPts val="0"/>
                  </a:spcAft>
                  <a:tabLst>
                    <a:tab pos="629920" algn="l"/>
                  </a:tabLst>
                </a:pPr>
                <a:r>
                  <a:rPr lang="en-US" sz="4400" b="1" dirty="0">
                    <a:latin typeface="Tahoma" panose="020B0604030504040204" pitchFamily="34" charset="0"/>
                    <a:ea typeface="Tahoma" panose="020B0604030504040204" pitchFamily="34" charset="0"/>
                    <a:cs typeface="Tahoma" panose="020B0604030504040204" pitchFamily="34" charset="0"/>
                  </a:rPr>
                  <a:t>		</a:t>
                </a:r>
              </a:p>
              <a:p>
                <a:pPr marL="629920" indent="-629920" algn="just">
                  <a:lnSpc>
                    <a:spcPct val="106000"/>
                  </a:lnSpc>
                  <a:spcBef>
                    <a:spcPts val="600"/>
                  </a:spcBef>
                  <a:spcAft>
                    <a:spcPts val="0"/>
                  </a:spcAft>
                  <a:tabLst>
                    <a:tab pos="629920" algn="l"/>
                  </a:tabLst>
                </a:pPr>
                <a:r>
                  <a:rPr lang="vi-VN" sz="4800" b="1" dirty="0">
                    <a:latin typeface="Tahoma" panose="020B0604030504040204" pitchFamily="34" charset="0"/>
                    <a:ea typeface="Tahoma" panose="020B0604030504040204" pitchFamily="34" charset="0"/>
                    <a:cs typeface="Tahoma" panose="020B0604030504040204" pitchFamily="34" charset="0"/>
                  </a:rPr>
                  <a:t>Cho tập </a:t>
                </a:r>
                <a14:m>
                  <m:oMath xmlns:m="http://schemas.openxmlformats.org/officeDocument/2006/math">
                    <m:r>
                      <a:rPr lang="vi-VN" sz="4800" b="1" i="1">
                        <a:latin typeface="Cambria Math" panose="02040503050406030204" pitchFamily="18" charset="0"/>
                        <a:ea typeface="Calibri" panose="020F0502020204030204" pitchFamily="34" charset="0"/>
                        <a:cs typeface="Times New Roman" panose="02020603050405020304" pitchFamily="18" charset="0"/>
                      </a:rPr>
                      <m:t>𝑨</m:t>
                    </m:r>
                    <m:r>
                      <a:rPr lang="vi-VN" sz="4800"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800" b="1" i="1">
                            <a:latin typeface="Cambria Math" panose="02040503050406030204" pitchFamily="18" charset="0"/>
                            <a:ea typeface="Calibri" panose="020F0502020204030204" pitchFamily="34" charset="0"/>
                            <a:cs typeface="Times New Roman" panose="02020603050405020304" pitchFamily="18" charset="0"/>
                          </a:rPr>
                        </m:ctrlPr>
                      </m:dPr>
                      <m:e>
                        <m:r>
                          <a:rPr lang="vi-VN" sz="4800" b="1" i="1">
                            <a:latin typeface="Cambria Math" panose="02040503050406030204" pitchFamily="18" charset="0"/>
                            <a:ea typeface="Calibri" panose="020F0502020204030204" pitchFamily="34" charset="0"/>
                            <a:cs typeface="Times New Roman" panose="02020603050405020304" pitchFamily="18" charset="0"/>
                          </a:rPr>
                          <m:t>𝟎</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𝟏</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𝟐</m:t>
                        </m:r>
                        <m:r>
                          <a:rPr lang="vi-VN" sz="4800" b="1" i="1">
                            <a:latin typeface="Cambria Math" panose="02040503050406030204" pitchFamily="18" charset="0"/>
                            <a:ea typeface="Calibri" panose="020F0502020204030204" pitchFamily="34" charset="0"/>
                            <a:cs typeface="Times New Roman" panose="02020603050405020304" pitchFamily="18" charset="0"/>
                          </a:rPr>
                          <m:t>,...,</m:t>
                        </m:r>
                        <m:r>
                          <a:rPr lang="vi-VN" sz="4800" b="1" i="1">
                            <a:latin typeface="Cambria Math" panose="02040503050406030204" pitchFamily="18" charset="0"/>
                            <a:ea typeface="Calibri" panose="020F0502020204030204" pitchFamily="34" charset="0"/>
                            <a:cs typeface="Times New Roman" panose="02020603050405020304" pitchFamily="18" charset="0"/>
                          </a:rPr>
                          <m:t>𝟗</m:t>
                        </m:r>
                      </m:e>
                    </m:d>
                  </m:oMath>
                </a14:m>
                <a:r>
                  <a:rPr lang="vi-VN" sz="4800" b="1" dirty="0">
                    <a:latin typeface="Tahoma" panose="020B0604030504040204" pitchFamily="34" charset="0"/>
                    <a:ea typeface="Tahoma" panose="020B0604030504040204" pitchFamily="34" charset="0"/>
                    <a:cs typeface="Tahoma" panose="020B0604030504040204" pitchFamily="34" charset="0"/>
                  </a:rPr>
                  <a:t> Số các số tự nhiên có 5 chữ số đôi một khác nhau lấy ra từ tập </a:t>
                </a:r>
                <a14:m>
                  <m:oMath xmlns:m="http://schemas.openxmlformats.org/officeDocument/2006/math">
                    <m:r>
                      <a:rPr lang="vi-VN" sz="4800" b="1" i="1">
                        <a:latin typeface="Cambria Math" panose="02040503050406030204" pitchFamily="18" charset="0"/>
                        <a:ea typeface="Calibri" panose="020F0502020204030204" pitchFamily="34" charset="0"/>
                        <a:cs typeface="Times New Roman" panose="02020603050405020304" pitchFamily="18" charset="0"/>
                      </a:rPr>
                      <m:t>𝑨</m:t>
                    </m:r>
                  </m:oMath>
                </a14:m>
                <a:r>
                  <a:rPr lang="vi-VN" sz="4800" b="1" dirty="0">
                    <a:latin typeface="Tahoma" panose="020B0604030504040204" pitchFamily="34" charset="0"/>
                    <a:ea typeface="Tahoma" panose="020B0604030504040204" pitchFamily="34" charset="0"/>
                    <a:cs typeface="Tahoma" panose="020B0604030504040204" pitchFamily="34" charset="0"/>
                  </a:rPr>
                  <a:t> là?</a:t>
                </a:r>
                <a:endParaRPr lang="en-US" sz="4800" b="1" dirty="0">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168847" y="3430089"/>
                <a:ext cx="22352011" cy="3191643"/>
              </a:xfrm>
              <a:prstGeom prst="rect">
                <a:avLst/>
              </a:prstGeom>
              <a:blipFill>
                <a:blip r:embed="rId7"/>
                <a:stretch>
                  <a:fillRect l="-1255" r="-122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5725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86D5FA5D-E8AC-AB88-BD02-337768D6CFEE}"/>
                  </a:ext>
                </a:extLst>
              </p:cNvPr>
              <p:cNvSpPr txBox="1"/>
              <p:nvPr/>
            </p:nvSpPr>
            <p:spPr>
              <a:xfrm>
                <a:off x="4159091" y="7937007"/>
                <a:ext cx="18558409" cy="1123321"/>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Gọi số có 5 chữ số là </a:t>
                </a:r>
                <a14:m>
                  <m:oMath xmlns:m="http://schemas.openxmlformats.org/officeDocument/2006/math">
                    <m:bar>
                      <m:barPr>
                        <m:pos m:val="top"/>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𝒂𝒃𝒄</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𝒅𝒆</m:t>
                        </m:r>
                      </m:e>
                    </m:bar>
                  </m:oMath>
                </a14:m>
                <a:r>
                  <a:rPr lang="vi-VN"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3" name="TextBox 32">
                <a:extLst>
                  <a:ext uri="{FF2B5EF4-FFF2-40B4-BE49-F238E27FC236}">
                    <a16:creationId xmlns:a16="http://schemas.microsoft.com/office/drawing/2014/main" id="{86D5FA5D-E8AC-AB88-BD02-337768D6CFEE}"/>
                  </a:ext>
                </a:extLst>
              </p:cNvPr>
              <p:cNvSpPr txBox="1">
                <a:spLocks noRot="1" noChangeAspect="1" noMove="1" noResize="1" noEditPoints="1" noAdjustHandles="1" noChangeArrowheads="1" noChangeShapeType="1" noTextEdit="1"/>
              </p:cNvSpPr>
              <p:nvPr/>
            </p:nvSpPr>
            <p:spPr>
              <a:xfrm>
                <a:off x="4159091" y="7937007"/>
                <a:ext cx="18558409" cy="1123321"/>
              </a:xfrm>
              <a:prstGeom prst="rect">
                <a:avLst/>
              </a:prstGeom>
              <a:blipFill>
                <a:blip r:embed="rId9"/>
                <a:stretch>
                  <a:fillRect b="-21196"/>
                </a:stretch>
              </a:blipFill>
            </p:spPr>
            <p:txBody>
              <a:bodyPr/>
              <a:lstStyle/>
              <a:p>
                <a:r>
                  <a:rPr lang="en-US">
                    <a:noFill/>
                  </a:rPr>
                  <a:t> </a:t>
                </a:r>
              </a:p>
            </p:txBody>
          </p:sp>
        </mc:Fallback>
      </mc:AlternateContent>
      <p:sp>
        <p:nvSpPr>
          <p:cNvPr id="34" name="TextBox 33">
            <a:extLst>
              <a:ext uri="{FF2B5EF4-FFF2-40B4-BE49-F238E27FC236}">
                <a16:creationId xmlns:a16="http://schemas.microsoft.com/office/drawing/2014/main" id="{D93AA27E-6A4F-AE9B-6BDF-23803DE3F964}"/>
              </a:ext>
            </a:extLst>
          </p:cNvPr>
          <p:cNvSpPr txBox="1"/>
          <p:nvPr/>
        </p:nvSpPr>
        <p:spPr>
          <a:xfrm>
            <a:off x="4159090" y="9089085"/>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Chọn a: có 9 cách chọn (a khác 0).</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2B3240B-4489-E524-3DF2-1191BF842471}"/>
                  </a:ext>
                </a:extLst>
              </p:cNvPr>
              <p:cNvSpPr txBox="1"/>
              <p:nvPr/>
            </p:nvSpPr>
            <p:spPr>
              <a:xfrm>
                <a:off x="2133600" y="10035635"/>
                <a:ext cx="20583899" cy="2191369"/>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Mỗi cách chọn 4 chữ số trong 9 chữ số còn lại để xếp vào 4 vị trí còn lại là một chỉnh hợp chập</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4 của 9. Vậy có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3024 (cách chọn).</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62B3240B-4489-E524-3DF2-1191BF842471}"/>
                  </a:ext>
                </a:extLst>
              </p:cNvPr>
              <p:cNvSpPr txBox="1">
                <a:spLocks noRot="1" noChangeAspect="1" noMove="1" noResize="1" noEditPoints="1" noAdjustHandles="1" noChangeArrowheads="1" noChangeShapeType="1" noTextEdit="1"/>
              </p:cNvSpPr>
              <p:nvPr/>
            </p:nvSpPr>
            <p:spPr>
              <a:xfrm>
                <a:off x="2133600" y="10035635"/>
                <a:ext cx="20583899" cy="2191369"/>
              </a:xfrm>
              <a:prstGeom prst="rect">
                <a:avLst/>
              </a:prstGeom>
              <a:blipFill>
                <a:blip r:embed="rId10"/>
                <a:stretch>
                  <a:fillRect b="-5278"/>
                </a:stretch>
              </a:blipFill>
            </p:spPr>
            <p:txBody>
              <a:bodyPr/>
              <a:lstStyle/>
              <a:p>
                <a:r>
                  <a:rPr lang="en-US">
                    <a:noFill/>
                  </a:rPr>
                  <a:t> </a:t>
                </a:r>
              </a:p>
            </p:txBody>
          </p:sp>
        </mc:Fallback>
      </mc:AlternateContent>
      <p:sp>
        <p:nvSpPr>
          <p:cNvPr id="36" name="TextBox 35">
            <a:extLst>
              <a:ext uri="{FF2B5EF4-FFF2-40B4-BE49-F238E27FC236}">
                <a16:creationId xmlns:a16="http://schemas.microsoft.com/office/drawing/2014/main" id="{3878CBA9-513B-5A7F-17A1-E86D1D32DDB5}"/>
              </a:ext>
            </a:extLst>
          </p:cNvPr>
          <p:cNvSpPr txBox="1"/>
          <p:nvPr/>
        </p:nvSpPr>
        <p:spPr>
          <a:xfrm>
            <a:off x="2133600" y="12227004"/>
            <a:ext cx="18558409" cy="1107996"/>
          </a:xfrm>
          <a:prstGeom prst="rect">
            <a:avLst/>
          </a:prstGeom>
          <a:noFill/>
        </p:spPr>
        <p:txBody>
          <a:bodyPr wrap="square" rtlCol="0">
            <a:spAutoFit/>
          </a:bodyPr>
          <a:lstStyle/>
          <a:p>
            <a:pPr marL="629920">
              <a:lnSpc>
                <a:spcPct val="150000"/>
              </a:lnSpc>
              <a:spcBef>
                <a:spcPts val="600"/>
              </a:spcBef>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Theo qui tắc nhân, có tất cả: 3024.9 = 27216 (số).</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39195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left)">
                                      <p:cBhvr>
                                        <p:cTn id="3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3"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62484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𝟑𝟕𝟔𝟔𝟑𝟒𝟕</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21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𝟑𝟕𝟔𝟒𝟔𝟑𝟕</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𝟑𝟕𝟔𝟒𝟑𝟕𝟔</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𝟑𝟕𝟔𝟒𝟑𝟔𝟕</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21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2753103" y="6387600"/>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4235252"/>
            <a:chOff x="923003" y="3917552"/>
            <a:chExt cx="23943880" cy="3184331"/>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675026"/>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4</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1" y="3179020"/>
            <a:ext cx="23783654" cy="3702039"/>
          </a:xfrm>
          <a:prstGeom prst="rect">
            <a:avLst/>
          </a:prstGeom>
          <a:noFill/>
        </p:spPr>
        <p:txBody>
          <a:bodyPr wrap="square">
            <a:spAutoFit/>
          </a:bodyPr>
          <a:lstStyle/>
          <a:p>
            <a:pPr marL="629920" indent="-629920" algn="just">
              <a:lnSpc>
                <a:spcPct val="106000"/>
              </a:lnSpc>
              <a:spcBef>
                <a:spcPts val="600"/>
              </a:spcBef>
              <a:spcAft>
                <a:spcPts val="0"/>
              </a:spcAft>
              <a:tabLst>
                <a:tab pos="629920" algn="l"/>
              </a:tabLs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spc="-70" dirty="0">
                <a:latin typeface="Tahoma" panose="020B0604030504040204" pitchFamily="34" charset="0"/>
                <a:ea typeface="Tahoma" panose="020B0604030504040204" pitchFamily="34" charset="0"/>
                <a:cs typeface="Tahoma" panose="020B0604030504040204" pitchFamily="34" charset="0"/>
              </a:rPr>
              <a:t>Trong một dạ hội cuối năm ở một cơ quan, ban tổ chức phát ra 100 vé xổ số đánh số từ 1 đến 100 cho 100 người. Xổ số có 4 giải: 1 giải nhất, 1 giải nhì, 1 giải ba, 1 giải tư. Kết quả là việc công bố ai trúng giải nhất, giải nhì, giải ba, giải tư. Hỏi có bao nhiêu kết quả có thể nếu biết rằng người giữ vé số 47 trúng một trong bốn giải?</a:t>
            </a:r>
            <a:endParaRPr lang="en-US" sz="4400" b="1" spc="-70" dirty="0">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5725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24" name="TextBox 23">
            <a:extLst>
              <a:ext uri="{FF2B5EF4-FFF2-40B4-BE49-F238E27FC236}">
                <a16:creationId xmlns:a16="http://schemas.microsoft.com/office/drawing/2014/main" id="{9CCA35B3-3A98-6D49-6BC7-191C20546ECB}"/>
              </a:ext>
            </a:extLst>
          </p:cNvPr>
          <p:cNvSpPr txBox="1"/>
          <p:nvPr/>
        </p:nvSpPr>
        <p:spPr>
          <a:xfrm>
            <a:off x="2379406" y="9066777"/>
            <a:ext cx="18558409" cy="152785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Người giữ vé số 47 trúng một trong 4 giải nên có 4 khả năng có thể xảy ra.</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84DB3937-CDB2-0762-B890-F06F06FB3DCF}"/>
                  </a:ext>
                </a:extLst>
              </p:cNvPr>
              <p:cNvSpPr txBox="1"/>
              <p:nvPr/>
            </p:nvSpPr>
            <p:spPr>
              <a:xfrm>
                <a:off x="2362200" y="10785994"/>
                <a:ext cx="20583899" cy="863250"/>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Số cách chọn ba số trúng 3 giải còn lại là :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𝟗𝟗</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𝟗𝟒𝟏𝟎𝟗𝟒</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84DB3937-CDB2-0762-B890-F06F06FB3DCF}"/>
                  </a:ext>
                </a:extLst>
              </p:cNvPr>
              <p:cNvSpPr txBox="1">
                <a:spLocks noRot="1" noChangeAspect="1" noMove="1" noResize="1" noEditPoints="1" noAdjustHandles="1" noChangeArrowheads="1" noChangeShapeType="1" noTextEdit="1"/>
              </p:cNvSpPr>
              <p:nvPr/>
            </p:nvSpPr>
            <p:spPr>
              <a:xfrm>
                <a:off x="2362200" y="10785994"/>
                <a:ext cx="20583899" cy="863250"/>
              </a:xfrm>
              <a:prstGeom prst="rect">
                <a:avLst/>
              </a:prstGeom>
              <a:blipFill>
                <a:blip r:embed="rId8"/>
                <a:stretch>
                  <a:fillRect t="-11972" b="-23944"/>
                </a:stretch>
              </a:blipFill>
            </p:spPr>
            <p:txBody>
              <a:bodyPr/>
              <a:lstStyle/>
              <a:p>
                <a:r>
                  <a:rPr lang="en-US">
                    <a:noFill/>
                  </a:rPr>
                  <a:t> </a:t>
                </a:r>
              </a:p>
            </p:txBody>
          </p:sp>
        </mc:Fallback>
      </mc:AlternateContent>
      <p:sp>
        <p:nvSpPr>
          <p:cNvPr id="32" name="TextBox 31">
            <a:extLst>
              <a:ext uri="{FF2B5EF4-FFF2-40B4-BE49-F238E27FC236}">
                <a16:creationId xmlns:a16="http://schemas.microsoft.com/office/drawing/2014/main" id="{88A9BCFA-3B22-8690-E8EC-22F6A243124D}"/>
              </a:ext>
            </a:extLst>
          </p:cNvPr>
          <p:cNvSpPr txBox="1"/>
          <p:nvPr/>
        </p:nvSpPr>
        <p:spPr>
          <a:xfrm>
            <a:off x="2379406" y="11991506"/>
            <a:ext cx="20583899" cy="810094"/>
          </a:xfrm>
          <a:prstGeom prst="rect">
            <a:avLst/>
          </a:prstGeom>
          <a:noFill/>
        </p:spPr>
        <p:txBody>
          <a:bodyPr wrap="square" rtlCol="0">
            <a:spAutoFit/>
          </a:bodyPr>
          <a:lstStyle/>
          <a:p>
            <a:pPr marL="629920" algn="just">
              <a:lnSpc>
                <a:spcPct val="106000"/>
              </a:lnSpc>
              <a:spcAft>
                <a:spcPts val="800"/>
              </a:spcAft>
              <a:tabLst>
                <a:tab pos="630555" algn="l"/>
              </a:tabLst>
            </a:pPr>
            <a:r>
              <a:rPr lang="vi-VN" sz="4400" b="1" dirty="0">
                <a:latin typeface="Tahoma" panose="020B0604030504040204" pitchFamily="34" charset="0"/>
                <a:ea typeface="Tahoma" panose="020B0604030504040204" pitchFamily="34" charset="0"/>
                <a:cs typeface="Tahoma" panose="020B0604030504040204" pitchFamily="34" charset="0"/>
              </a:rPr>
              <a:t>Vậy có tất cả: 4. 941094 = 3764376 (kết quả).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102130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6004464"/>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5400" b="1" i="1" smtClean="0">
                          <a:latin typeface="Cambria Math" panose="02040503050406030204" pitchFamily="18" charset="0"/>
                        </a:rPr>
                        <m:t>𝟑𝟎𝟎</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3270"/>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𝟑𝟓</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𝟏𝟓</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254178"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21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99203" y="609160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2819400"/>
            <a:ext cx="23943880" cy="3071931"/>
            <a:chOff x="923003" y="3917552"/>
            <a:chExt cx="23943880" cy="2401466"/>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92161"/>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5</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grpSp>
        <p:nvGrpSpPr>
          <p:cNvPr id="19" name="Group 18">
            <a:extLst>
              <a:ext uri="{FF2B5EF4-FFF2-40B4-BE49-F238E27FC236}">
                <a16:creationId xmlns:a16="http://schemas.microsoft.com/office/drawing/2014/main" id="{B75851CE-163D-E150-15B4-D46B2C25F56B}"/>
              </a:ext>
            </a:extLst>
          </p:cNvPr>
          <p:cNvGrpSpPr/>
          <p:nvPr/>
        </p:nvGrpSpPr>
        <p:grpSpPr>
          <a:xfrm>
            <a:off x="6076" y="1800653"/>
            <a:ext cx="19656044" cy="830997"/>
            <a:chOff x="-288924" y="1892299"/>
            <a:chExt cx="19659599" cy="830996"/>
          </a:xfrm>
        </p:grpSpPr>
        <p:sp>
          <p:nvSpPr>
            <p:cNvPr id="20" name="Rounded Rectangle 2">
              <a:extLst>
                <a:ext uri="{FF2B5EF4-FFF2-40B4-BE49-F238E27FC236}">
                  <a16:creationId xmlns:a16="http://schemas.microsoft.com/office/drawing/2014/main" id="{74FE6275-B7E9-DAD2-3AE0-482A0C6BEA12}"/>
                </a:ext>
              </a:extLst>
            </p:cNvPr>
            <p:cNvSpPr/>
            <p:nvPr/>
          </p:nvSpPr>
          <p:spPr>
            <a:xfrm>
              <a:off x="-288924" y="1905000"/>
              <a:ext cx="2362200" cy="804672"/>
            </a:xfrm>
            <a:prstGeom prst="roundRect">
              <a:avLst/>
            </a:prstGeom>
            <a:solidFill>
              <a:srgbClr val="14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167C850C-3131-19EE-36C3-6638125E49C6}"/>
                </a:ext>
              </a:extLst>
            </p:cNvPr>
            <p:cNvSpPr txBox="1"/>
            <p:nvPr/>
          </p:nvSpPr>
          <p:spPr>
            <a:xfrm>
              <a:off x="1082674" y="1922269"/>
              <a:ext cx="184764" cy="754052"/>
            </a:xfrm>
            <a:prstGeom prst="rect">
              <a:avLst/>
            </a:prstGeom>
            <a:noFill/>
          </p:spPr>
          <p:txBody>
            <a:bodyPr wrap="non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endParaRPr>
            </a:p>
          </p:txBody>
        </p:sp>
        <p:sp>
          <p:nvSpPr>
            <p:cNvPr id="22" name="TextBox 21">
              <a:extLst>
                <a:ext uri="{FF2B5EF4-FFF2-40B4-BE49-F238E27FC236}">
                  <a16:creationId xmlns:a16="http://schemas.microsoft.com/office/drawing/2014/main" id="{EB0D0D9F-715B-8424-BFC2-4CD5B5579F91}"/>
                </a:ext>
              </a:extLst>
            </p:cNvPr>
            <p:cNvSpPr txBox="1"/>
            <p:nvPr/>
          </p:nvSpPr>
          <p:spPr>
            <a:xfrm>
              <a:off x="2087562" y="1892299"/>
              <a:ext cx="17283113" cy="830996"/>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145F82"/>
                  </a:solidFill>
                  <a:effectLst/>
                  <a:uLnTx/>
                  <a:uFillTx/>
                  <a:latin typeface="Tahoma" pitchFamily="34" charset="0"/>
                  <a:ea typeface="Tahoma" pitchFamily="34" charset="0"/>
                  <a:cs typeface="Tahoma" pitchFamily="34" charset="0"/>
                </a:rPr>
                <a:t>  BÀI TẬP BỔ SUNG</a:t>
              </a: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1168847" y="3430089"/>
                <a:ext cx="22352011" cy="3129446"/>
              </a:xfrm>
              <a:prstGeom prst="rect">
                <a:avLst/>
              </a:prstGeom>
              <a:noFill/>
            </p:spPr>
            <p:txBody>
              <a:bodyPr wrap="square">
                <a:spAutoFit/>
              </a:bodyPr>
              <a:lstStyle/>
              <a:p>
                <a:pPr marL="629920" indent="-629920" algn="just">
                  <a:lnSpc>
                    <a:spcPct val="106000"/>
                  </a:lnSpc>
                  <a:spcBef>
                    <a:spcPts val="600"/>
                  </a:spcBef>
                  <a:spcAft>
                    <a:spcPts val="0"/>
                  </a:spcAft>
                  <a:tabLst>
                    <a:tab pos="629920" algn="l"/>
                  </a:tabLst>
                </a:pPr>
                <a:r>
                  <a:rPr lang="en-US" sz="4400" b="1" dirty="0">
                    <a:latin typeface="Tahoma" panose="020B0604030504040204" pitchFamily="34" charset="0"/>
                    <a:ea typeface="Tahoma" panose="020B0604030504040204" pitchFamily="34" charset="0"/>
                    <a:cs typeface="Tahoma" panose="020B0604030504040204" pitchFamily="34" charset="0"/>
                  </a:rPr>
                  <a:t>		</a:t>
                </a:r>
              </a:p>
              <a:p>
                <a:pPr marL="630555" indent="-630555" algn="just">
                  <a:lnSpc>
                    <a:spcPct val="107000"/>
                  </a:lnSpc>
                  <a:tabLst>
                    <a:tab pos="629920" algn="l"/>
                  </a:tabLst>
                </a:pPr>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Một lớp học có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𝟏𝟓</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nam và </a:t>
                </a:r>
                <a14:m>
                  <m:oMath xmlns:m="http://schemas.openxmlformats.org/officeDocument/2006/math">
                    <m:r>
                      <a:rPr lang="vi-VN" sz="4800"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𝟐𝟎</m:t>
                    </m:r>
                  </m:oMath>
                </a14:m>
                <a:r>
                  <a:rPr lang="vi-VN" sz="4800" b="1" dirty="0">
                    <a:solidFill>
                      <a:srgbClr val="000000"/>
                    </a:solidFill>
                    <a:latin typeface="Tahoma" panose="020B0604030504040204" pitchFamily="34" charset="0"/>
                    <a:ea typeface="Tahoma" panose="020B0604030504040204" pitchFamily="34" charset="0"/>
                    <a:cs typeface="Tahoma" panose="020B0604030504040204" pitchFamily="34" charset="0"/>
                  </a:rPr>
                  <a:t> học sinh nữ. Hỏi có bao nhiêu cách chọn ra một học sinh trong lớp học này đi dự trại hè của trường</a:t>
                </a:r>
                <a:r>
                  <a:rPr lang="en-US" sz="48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1168847" y="3430089"/>
                <a:ext cx="22352011" cy="3129446"/>
              </a:xfrm>
              <a:prstGeom prst="rect">
                <a:avLst/>
              </a:prstGeom>
              <a:blipFill>
                <a:blip r:embed="rId7"/>
                <a:stretch>
                  <a:fillRect l="-1255" r="-1227"/>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41341" y="7572511"/>
            <a:ext cx="23862374" cy="5716250"/>
            <a:chOff x="48567" y="4381499"/>
            <a:chExt cx="23018772" cy="57162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1561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0F38A44-0AD3-BD4D-8CA8-0EEA92329E66}"/>
                  </a:ext>
                </a:extLst>
              </p:cNvPr>
              <p:cNvSpPr txBox="1"/>
              <p:nvPr/>
            </p:nvSpPr>
            <p:spPr>
              <a:xfrm>
                <a:off x="1700981" y="8874393"/>
                <a:ext cx="18558409" cy="1107996"/>
              </a:xfrm>
              <a:prstGeom prst="rect">
                <a:avLst/>
              </a:prstGeom>
              <a:noFill/>
            </p:spPr>
            <p:txBody>
              <a:bodyPr wrap="square" rtlCol="0">
                <a:spAutoFit/>
              </a:bodyPr>
              <a:lstStyle/>
              <a:p>
                <a:pPr marL="629920">
                  <a:lnSpc>
                    <a:spcPct val="150000"/>
                  </a:lnSpc>
                  <a:spcBef>
                    <a:spcPts val="600"/>
                  </a:spcBef>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Số học sinh trong lớp là </a:t>
                </a:r>
                <a14:m>
                  <m:oMath xmlns:m="http://schemas.openxmlformats.org/officeDocument/2006/math">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𝟏𝟓</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𝟐𝟎</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m:t>
                    </m:r>
                    <m:r>
                      <a:rPr lang="vi-VN" sz="4400" b="1" i="1">
                        <a:solidFill>
                          <a:srgbClr val="000000"/>
                        </a:solidFill>
                        <a:latin typeface="Cambria Math" panose="02040503050406030204" pitchFamily="18" charset="0"/>
                        <a:ea typeface="Wingdings" panose="05000000000000000000" pitchFamily="2" charset="2"/>
                        <a:cs typeface="Times New Roman" panose="02020603050405020304" pitchFamily="18" charset="0"/>
                      </a:rPr>
                      <m:t>𝟑𝟓</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50F38A44-0AD3-BD4D-8CA8-0EEA92329E66}"/>
                  </a:ext>
                </a:extLst>
              </p:cNvPr>
              <p:cNvSpPr txBox="1">
                <a:spLocks noRot="1" noChangeAspect="1" noMove="1" noResize="1" noEditPoints="1" noAdjustHandles="1" noChangeArrowheads="1" noChangeShapeType="1" noTextEdit="1"/>
              </p:cNvSpPr>
              <p:nvPr/>
            </p:nvSpPr>
            <p:spPr>
              <a:xfrm>
                <a:off x="1700981" y="8874393"/>
                <a:ext cx="18558409" cy="1107996"/>
              </a:xfrm>
              <a:prstGeom prst="rect">
                <a:avLst/>
              </a:prstGeom>
              <a:blipFill>
                <a:blip r:embed="rId9"/>
                <a:stretch>
                  <a:fillRect b="-13187"/>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DC2E5886-DFE5-6429-D210-F93CA56ACC64}"/>
              </a:ext>
            </a:extLst>
          </p:cNvPr>
          <p:cNvSpPr txBox="1"/>
          <p:nvPr/>
        </p:nvSpPr>
        <p:spPr>
          <a:xfrm>
            <a:off x="1676400" y="10460773"/>
            <a:ext cx="20583899" cy="816827"/>
          </a:xfrm>
          <a:prstGeom prst="rect">
            <a:avLst/>
          </a:prstGeom>
          <a:noFill/>
        </p:spPr>
        <p:txBody>
          <a:bodyPr wrap="square" rtlCol="0">
            <a:spAutoFit/>
          </a:bodyPr>
          <a:lstStyle/>
          <a:p>
            <a:pPr marL="630555">
              <a:lnSpc>
                <a:spcPct val="107000"/>
              </a:lnSpc>
              <a:spcAft>
                <a:spcPts val="8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Suy ra, có 35 cách lấy ra một bạn để tham dự trại hè.</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79726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7150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𝟗𝟎𝟓𝟕𝟔</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69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𝟗𝟎𝟓𝟔𝟕</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𝟐𝟖𝟖𝟎𝟎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69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𝟏𝟒𝟒𝟎𝟎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69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753165" y="584129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3693768"/>
            <a:chOff x="923003" y="3917552"/>
            <a:chExt cx="23943880" cy="277720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2679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6</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1" y="3179020"/>
            <a:ext cx="23783654" cy="3107069"/>
          </a:xfrm>
          <a:prstGeom prst="rect">
            <a:avLst/>
          </a:prstGeom>
          <a:noFill/>
        </p:spPr>
        <p:txBody>
          <a:bodyPr wrap="square">
            <a:spAutoFit/>
          </a:bodyPr>
          <a:lstStyle/>
          <a:p>
            <a:pPr marL="628650" indent="-628650">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lớp có 30 học sinh gồm 12 học sinh nam, 18 học sinh nữ, cần chọn ra 5 học sinh gồm cả nam và nữ đi thi giới thiệu sách. Hỏi có bao nhiêu cách chọn để trong đó có ít nhất 3 nữ?</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161550"/>
            <a:ext cx="23862374" cy="6173450"/>
            <a:chOff x="48567" y="4381499"/>
            <a:chExt cx="23018772" cy="61734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6133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6" name="TextBox 35">
            <a:extLst>
              <a:ext uri="{FF2B5EF4-FFF2-40B4-BE49-F238E27FC236}">
                <a16:creationId xmlns:a16="http://schemas.microsoft.com/office/drawing/2014/main" id="{2158189E-C4DC-9200-CDB9-4FF60CB60A9D}"/>
              </a:ext>
            </a:extLst>
          </p:cNvPr>
          <p:cNvSpPr txBox="1"/>
          <p:nvPr/>
        </p:nvSpPr>
        <p:spPr>
          <a:xfrm>
            <a:off x="3665168" y="7757444"/>
            <a:ext cx="20082287" cy="871008"/>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1: Chọn 3 nữ, 2 nam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3CBCBA4-44E1-7146-1BDA-700ED5AF1612}"/>
                  </a:ext>
                </a:extLst>
              </p:cNvPr>
              <p:cNvSpPr txBox="1"/>
              <p:nvPr/>
            </p:nvSpPr>
            <p:spPr>
              <a:xfrm>
                <a:off x="1361165" y="8584974"/>
                <a:ext cx="22274095" cy="870688"/>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TextBox 36">
                <a:extLst>
                  <a:ext uri="{FF2B5EF4-FFF2-40B4-BE49-F238E27FC236}">
                    <a16:creationId xmlns:a16="http://schemas.microsoft.com/office/drawing/2014/main" id="{53CBCBA4-44E1-7146-1BDA-700ED5AF1612}"/>
                  </a:ext>
                </a:extLst>
              </p:cNvPr>
              <p:cNvSpPr txBox="1">
                <a:spLocks noRot="1" noChangeAspect="1" noMove="1" noResize="1" noEditPoints="1" noAdjustHandles="1" noChangeArrowheads="1" noChangeShapeType="1" noTextEdit="1"/>
              </p:cNvSpPr>
              <p:nvPr/>
            </p:nvSpPr>
            <p:spPr>
              <a:xfrm>
                <a:off x="1361165" y="8584974"/>
                <a:ext cx="22274095" cy="870688"/>
              </a:xfrm>
              <a:prstGeom prst="rect">
                <a:avLst/>
              </a:prstGeom>
              <a:blipFill>
                <a:blip r:embed="rId8"/>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BEF07AE-18A3-5BA2-40F1-B93069419C47}"/>
                  </a:ext>
                </a:extLst>
              </p:cNvPr>
              <p:cNvSpPr txBox="1"/>
              <p:nvPr/>
            </p:nvSpPr>
            <p:spPr>
              <a:xfrm>
                <a:off x="1361165" y="9607549"/>
                <a:ext cx="20082287" cy="863634"/>
              </a:xfrm>
              <a:prstGeom prst="rect">
                <a:avLst/>
              </a:prstGeom>
              <a:noFill/>
            </p:spPr>
            <p:txBody>
              <a:bodyPr wrap="square" rtlCol="0">
                <a:spAutoFit/>
              </a:bodyPr>
              <a:lstStyle/>
              <a:p>
                <a:pPr marL="630555">
                  <a:lnSpc>
                    <a:spcPct val="107000"/>
                  </a:lnSpc>
                  <a:spcAft>
                    <a:spcPts val="80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12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TextBox 37">
                <a:extLst>
                  <a:ext uri="{FF2B5EF4-FFF2-40B4-BE49-F238E27FC236}">
                    <a16:creationId xmlns:a16="http://schemas.microsoft.com/office/drawing/2014/main" id="{FBEF07AE-18A3-5BA2-40F1-B93069419C47}"/>
                  </a:ext>
                </a:extLst>
              </p:cNvPr>
              <p:cNvSpPr txBox="1">
                <a:spLocks noRot="1" noChangeAspect="1" noMove="1" noResize="1" noEditPoints="1" noAdjustHandles="1" noChangeArrowheads="1" noChangeShapeType="1" noTextEdit="1"/>
              </p:cNvSpPr>
              <p:nvPr/>
            </p:nvSpPr>
            <p:spPr>
              <a:xfrm>
                <a:off x="1361165" y="9607549"/>
                <a:ext cx="20082287" cy="863634"/>
              </a:xfrm>
              <a:prstGeom prst="rect">
                <a:avLst/>
              </a:prstGeom>
              <a:blipFill>
                <a:blip r:embed="rId9"/>
                <a:stretch>
                  <a:fillRect t="-11972" b="-23944"/>
                </a:stretch>
              </a:blipFill>
            </p:spPr>
            <p:txBody>
              <a:bodyPr/>
              <a:lstStyle/>
              <a:p>
                <a:r>
                  <a:rPr lang="en-US">
                    <a:noFill/>
                  </a:rPr>
                  <a:t> </a:t>
                </a:r>
              </a:p>
            </p:txBody>
          </p:sp>
        </mc:Fallback>
      </mc:AlternateContent>
      <p:sp>
        <p:nvSpPr>
          <p:cNvPr id="39" name="TextBox 38">
            <a:extLst>
              <a:ext uri="{FF2B5EF4-FFF2-40B4-BE49-F238E27FC236}">
                <a16:creationId xmlns:a16="http://schemas.microsoft.com/office/drawing/2014/main" id="{4AD1F727-DDFC-2E99-A166-328C804047E4}"/>
              </a:ext>
            </a:extLst>
          </p:cNvPr>
          <p:cNvSpPr txBox="1"/>
          <p:nvPr/>
        </p:nvSpPr>
        <p:spPr>
          <a:xfrm>
            <a:off x="3665167" y="11353800"/>
            <a:ext cx="20082287" cy="871008"/>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Trường hợp 2: Chọn 4 nữ, 1 nam</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FBF005B-AFB6-ECB1-16FD-2FE23E9A5D15}"/>
                  </a:ext>
                </a:extLst>
              </p:cNvPr>
              <p:cNvSpPr txBox="1"/>
              <p:nvPr/>
            </p:nvSpPr>
            <p:spPr>
              <a:xfrm>
                <a:off x="1406113" y="12200939"/>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Do đó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𝟗𝟎𝟓𝟕𝟔</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TextBox 39">
                <a:extLst>
                  <a:ext uri="{FF2B5EF4-FFF2-40B4-BE49-F238E27FC236}">
                    <a16:creationId xmlns:a16="http://schemas.microsoft.com/office/drawing/2014/main" id="{FFBF005B-AFB6-ECB1-16FD-2FE23E9A5D15}"/>
                  </a:ext>
                </a:extLst>
              </p:cNvPr>
              <p:cNvSpPr txBox="1">
                <a:spLocks noRot="1" noChangeAspect="1" noMove="1" noResize="1" noEditPoints="1" noAdjustHandles="1" noChangeArrowheads="1" noChangeShapeType="1" noTextEdit="1"/>
              </p:cNvSpPr>
              <p:nvPr/>
            </p:nvSpPr>
            <p:spPr>
              <a:xfrm>
                <a:off x="1406113" y="12200939"/>
                <a:ext cx="20082287" cy="928909"/>
              </a:xfrm>
              <a:prstGeom prst="rect">
                <a:avLst/>
              </a:prstGeom>
              <a:blipFill>
                <a:blip r:embed="rId10"/>
                <a:stretch>
                  <a:fillRect t="-5882" b="-202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45C861-5D76-FE3D-97AC-346B8F555B5E}"/>
                  </a:ext>
                </a:extLst>
              </p:cNvPr>
              <p:cNvSpPr txBox="1"/>
              <p:nvPr/>
            </p:nvSpPr>
            <p:spPr>
              <a:xfrm>
                <a:off x="7328226" y="10329681"/>
                <a:ext cx="20082287" cy="92890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dirty="0">
                    <a:effectLst/>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𝟑</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𝟐</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1" name="TextBox 40">
                <a:extLst>
                  <a:ext uri="{FF2B5EF4-FFF2-40B4-BE49-F238E27FC236}">
                    <a16:creationId xmlns:a16="http://schemas.microsoft.com/office/drawing/2014/main" id="{B245C861-5D76-FE3D-97AC-346B8F555B5E}"/>
                  </a:ext>
                </a:extLst>
              </p:cNvPr>
              <p:cNvSpPr txBox="1">
                <a:spLocks noRot="1" noChangeAspect="1" noMove="1" noResize="1" noEditPoints="1" noAdjustHandles="1" noChangeArrowheads="1" noChangeShapeType="1" noTextEdit="1"/>
              </p:cNvSpPr>
              <p:nvPr/>
            </p:nvSpPr>
            <p:spPr>
              <a:xfrm>
                <a:off x="7328226" y="10329681"/>
                <a:ext cx="20082287" cy="928909"/>
              </a:xfrm>
              <a:prstGeom prst="rect">
                <a:avLst/>
              </a:prstGeom>
              <a:blipFill>
                <a:blip r:embed="rId11"/>
                <a:stretch>
                  <a:fillRect t="-6579" b="-22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C40F22CA-1DB9-1649-0186-5416C16E2823}"/>
                  </a:ext>
                </a:extLst>
              </p:cNvPr>
              <p:cNvSpPr txBox="1"/>
              <p:nvPr/>
            </p:nvSpPr>
            <p:spPr>
              <a:xfrm>
                <a:off x="13233571" y="11279280"/>
                <a:ext cx="7924800" cy="854849"/>
              </a:xfrm>
              <a:prstGeom prst="rect">
                <a:avLst/>
              </a:prstGeom>
              <a:noFill/>
            </p:spPr>
            <p:txBody>
              <a:bodyPr wrap="square" rtlCol="0">
                <a:spAutoFit/>
              </a:bodyPr>
              <a:lstStyle/>
              <a:p>
                <a:pPr marL="630555" algn="just">
                  <a:lnSpc>
                    <a:spcPct val="115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𝟏𝟖</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vi-VN"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vi-VN"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 chọn</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TextBox 41">
                <a:extLst>
                  <a:ext uri="{FF2B5EF4-FFF2-40B4-BE49-F238E27FC236}">
                    <a16:creationId xmlns:a16="http://schemas.microsoft.com/office/drawing/2014/main" id="{C40F22CA-1DB9-1649-0186-5416C16E2823}"/>
                  </a:ext>
                </a:extLst>
              </p:cNvPr>
              <p:cNvSpPr txBox="1">
                <a:spLocks noRot="1" noChangeAspect="1" noMove="1" noResize="1" noEditPoints="1" noAdjustHandles="1" noChangeArrowheads="1" noChangeShapeType="1" noTextEdit="1"/>
              </p:cNvSpPr>
              <p:nvPr/>
            </p:nvSpPr>
            <p:spPr>
              <a:xfrm>
                <a:off x="13233571" y="11279280"/>
                <a:ext cx="7924800" cy="854849"/>
              </a:xfrm>
              <a:prstGeom prst="rect">
                <a:avLst/>
              </a:prstGeom>
              <a:blipFill>
                <a:blip r:embed="rId12"/>
                <a:stretch>
                  <a:fillRect t="-7092" b="-29787"/>
                </a:stretch>
              </a:blipFill>
            </p:spPr>
            <p:txBody>
              <a:bodyPr/>
              <a:lstStyle/>
              <a:p>
                <a:r>
                  <a:rPr lang="en-US">
                    <a:noFill/>
                  </a:rPr>
                  <a:t> </a:t>
                </a:r>
              </a:p>
            </p:txBody>
          </p:sp>
        </mc:Fallback>
      </mc:AlternateContent>
    </p:spTree>
    <p:extLst>
      <p:ext uri="{BB962C8B-B14F-4D97-AF65-F5344CB8AC3E}">
        <p14:creationId xmlns:p14="http://schemas.microsoft.com/office/powerpoint/2010/main" val="16767986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wipe(left)">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p:bldP spid="37" grpId="0"/>
      <p:bldP spid="38" grpId="0"/>
      <p:bldP spid="39" grpId="0"/>
      <p:bldP spid="40" grpId="0"/>
      <p:bldP spid="4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7150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𝟐𝟎𝟕𝟗𝟎𝟎</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69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𝟏𝟐𝟖𝟖𝟎𝟎</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6635"/>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𝟏𝟒𝟑𝟒𝟎𝟎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69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kumimoji="0" lang="en-US" sz="4800" b="1" i="1" u="none" strike="noStrike" kern="1200" cap="none" spc="0" normalizeH="0" baseline="0" noProof="0" smtClean="0">
                          <a:ln>
                            <a:noFill/>
                          </a:ln>
                          <a:solidFill>
                            <a:prstClr val="white"/>
                          </a:solidFill>
                          <a:effectLst/>
                          <a:uLnTx/>
                          <a:uFillTx/>
                          <a:latin typeface="Cambria Math" panose="02040503050406030204" pitchFamily="18" charset="0"/>
                          <a:ea typeface="Tahoma" panose="020B0604030504040204" pitchFamily="34" charset="0"/>
                          <a:cs typeface="Tahoma" panose="020B0604030504040204" pitchFamily="34" charset="0"/>
                        </a:rPr>
                        <m:t>𝟐𝟔𝟖𝟐𝟎𝟎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69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753165" y="5841299"/>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3693768"/>
            <a:chOff x="923003" y="3917552"/>
            <a:chExt cx="23943880" cy="277720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2679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7</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1" y="3179020"/>
            <a:ext cx="23783654" cy="3107069"/>
          </a:xfrm>
          <a:prstGeom prst="rect">
            <a:avLst/>
          </a:prstGeom>
          <a:noFill/>
        </p:spPr>
        <p:txBody>
          <a:bodyPr wrap="square">
            <a:spAutoFit/>
          </a:bodyPr>
          <a:lstStyle/>
          <a:p>
            <a:pPr marL="628650" indent="-628650"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Một đội thanh niên tình nguyện gồm 15 người, gồm 12 nam và 3 nữ. Hỏi có bao nhiêu cách phân công đội thanh niên tình nguyện đó về 3 vùng núi khó khăn để thực hiện công tác tình nguy</a:t>
            </a:r>
            <a:r>
              <a:rPr lang="en-US" sz="4400" b="1" dirty="0">
                <a:latin typeface="Tahoma" panose="020B0604030504040204" pitchFamily="34" charset="0"/>
                <a:ea typeface="Tahoma" panose="020B0604030504040204" pitchFamily="34" charset="0"/>
                <a:cs typeface="Tahoma" panose="020B0604030504040204" pitchFamily="34" charset="0"/>
              </a:rPr>
              <a:t>ệ</a:t>
            </a:r>
            <a:r>
              <a:rPr lang="vi-VN" sz="4400" b="1" dirty="0">
                <a:latin typeface="Tahoma" panose="020B0604030504040204" pitchFamily="34" charset="0"/>
                <a:ea typeface="Tahoma" panose="020B0604030504040204" pitchFamily="34" charset="0"/>
                <a:cs typeface="Tahoma" panose="020B0604030504040204" pitchFamily="34" charset="0"/>
              </a:rPr>
              <a:t>n, sao cho mỗi vùng có 4 nam và 1 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effectLst/>
                <a:latin typeface="Tahoma" panose="020B0604030504040204" pitchFamily="34" charset="0"/>
                <a:ea typeface="Tahoma" panose="020B0604030504040204" pitchFamily="34" charset="0"/>
                <a:cs typeface="Tahoma" panose="020B0604030504040204" pitchFamily="34" charset="0"/>
              </a:rPr>
              <a:t> </a:t>
            </a: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161550"/>
            <a:ext cx="23862374" cy="6173450"/>
            <a:chOff x="48567" y="4381499"/>
            <a:chExt cx="23018772" cy="61734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6133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3026F80-DD65-466E-E366-F9A27991FAAF}"/>
                  </a:ext>
                </a:extLst>
              </p:cNvPr>
              <p:cNvSpPr txBox="1"/>
              <p:nvPr/>
            </p:nvSpPr>
            <p:spPr>
              <a:xfrm>
                <a:off x="3768313" y="7699366"/>
                <a:ext cx="20082287" cy="919226"/>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Phân công 4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12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về vùng núi thứ nhất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9" name="TextBox 18">
                <a:extLst>
                  <a:ext uri="{FF2B5EF4-FFF2-40B4-BE49-F238E27FC236}">
                    <a16:creationId xmlns:a16="http://schemas.microsoft.com/office/drawing/2014/main" id="{23026F80-DD65-466E-E366-F9A27991FAAF}"/>
                  </a:ext>
                </a:extLst>
              </p:cNvPr>
              <p:cNvSpPr txBox="1">
                <a:spLocks noRot="1" noChangeAspect="1" noMove="1" noResize="1" noEditPoints="1" noAdjustHandles="1" noChangeArrowheads="1" noChangeShapeType="1" noTextEdit="1"/>
              </p:cNvSpPr>
              <p:nvPr/>
            </p:nvSpPr>
            <p:spPr>
              <a:xfrm>
                <a:off x="3768313" y="7699366"/>
                <a:ext cx="20082287" cy="919226"/>
              </a:xfrm>
              <a:prstGeom prst="rect">
                <a:avLst/>
              </a:prstGeom>
              <a:blipFill>
                <a:blip r:embed="rId8"/>
                <a:stretch>
                  <a:fillRect t="-6623"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71B1782-C23C-EA5F-59A7-639FB84245B2}"/>
                  </a:ext>
                </a:extLst>
              </p:cNvPr>
              <p:cNvSpPr txBox="1"/>
              <p:nvPr/>
            </p:nvSpPr>
            <p:spPr>
              <a:xfrm>
                <a:off x="2327327" y="8696149"/>
                <a:ext cx="20082287" cy="92313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0" name="TextBox 19">
                <a:extLst>
                  <a:ext uri="{FF2B5EF4-FFF2-40B4-BE49-F238E27FC236}">
                    <a16:creationId xmlns:a16="http://schemas.microsoft.com/office/drawing/2014/main" id="{B71B1782-C23C-EA5F-59A7-639FB84245B2}"/>
                  </a:ext>
                </a:extLst>
              </p:cNvPr>
              <p:cNvSpPr txBox="1">
                <a:spLocks noRot="1" noChangeAspect="1" noMove="1" noResize="1" noEditPoints="1" noAdjustHandles="1" noChangeArrowheads="1" noChangeShapeType="1" noTextEdit="1"/>
              </p:cNvSpPr>
              <p:nvPr/>
            </p:nvSpPr>
            <p:spPr>
              <a:xfrm>
                <a:off x="2327327" y="8696149"/>
                <a:ext cx="20082287" cy="923138"/>
              </a:xfrm>
              <a:prstGeom prst="rect">
                <a:avLst/>
              </a:prstGeom>
              <a:blipFill>
                <a:blip r:embed="rId9"/>
                <a:stretch>
                  <a:fillRect t="-7285" b="-21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D8C6749-8C53-6305-67E8-DBDD0BA1637C}"/>
                  </a:ext>
                </a:extLst>
              </p:cNvPr>
              <p:cNvSpPr txBox="1"/>
              <p:nvPr/>
            </p:nvSpPr>
            <p:spPr>
              <a:xfrm>
                <a:off x="2327326" y="9850194"/>
                <a:ext cx="20082287" cy="917174"/>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từ</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TextBox 20">
                <a:extLst>
                  <a:ext uri="{FF2B5EF4-FFF2-40B4-BE49-F238E27FC236}">
                    <a16:creationId xmlns:a16="http://schemas.microsoft.com/office/drawing/2014/main" id="{DD8C6749-8C53-6305-67E8-DBDD0BA1637C}"/>
                  </a:ext>
                </a:extLst>
              </p:cNvPr>
              <p:cNvSpPr txBox="1">
                <a:spLocks noRot="1" noChangeAspect="1" noMove="1" noResize="1" noEditPoints="1" noAdjustHandles="1" noChangeArrowheads="1" noChangeShapeType="1" noTextEdit="1"/>
              </p:cNvSpPr>
              <p:nvPr/>
            </p:nvSpPr>
            <p:spPr>
              <a:xfrm>
                <a:off x="2327326" y="9850194"/>
                <a:ext cx="20082287" cy="917174"/>
              </a:xfrm>
              <a:prstGeom prst="rect">
                <a:avLst/>
              </a:prstGeom>
              <a:blipFill>
                <a:blip r:embed="rId10"/>
                <a:stretch>
                  <a:fillRect t="-7333" b="-2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D4FBF57-621B-DD5E-AB2F-51AB9B0BD27E}"/>
                  </a:ext>
                </a:extLst>
              </p:cNvPr>
              <p:cNvSpPr txBox="1"/>
              <p:nvPr/>
            </p:nvSpPr>
            <p:spPr>
              <a:xfrm>
                <a:off x="2409606" y="11107589"/>
                <a:ext cx="20082287" cy="871008"/>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phân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về</a:t>
                </a:r>
                <a:r>
                  <a:rPr lang="en-US" sz="4400" b="1" dirty="0">
                    <a:latin typeface="Tahoma" panose="020B0604030504040204" pitchFamily="34" charset="0"/>
                    <a:ea typeface="Tahoma" panose="020B0604030504040204" pitchFamily="34" charset="0"/>
                    <a:cs typeface="Tahoma" panose="020B0604030504040204" pitchFamily="34" charset="0"/>
                  </a:rPr>
                  <a:t> 3 </a:t>
                </a:r>
                <a:r>
                  <a:rPr lang="en-US" sz="4400" b="1" dirty="0" err="1">
                    <a:latin typeface="Tahoma" panose="020B0604030504040204" pitchFamily="34" charset="0"/>
                    <a:ea typeface="Tahoma" panose="020B0604030504040204" pitchFamily="34" charset="0"/>
                    <a:cs typeface="Tahoma" panose="020B0604030504040204" pitchFamily="34" charset="0"/>
                  </a:rPr>
                  <a:t>vùng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núi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2" name="TextBox 21">
                <a:extLst>
                  <a:ext uri="{FF2B5EF4-FFF2-40B4-BE49-F238E27FC236}">
                    <a16:creationId xmlns:a16="http://schemas.microsoft.com/office/drawing/2014/main" id="{CD4FBF57-621B-DD5E-AB2F-51AB9B0BD27E}"/>
                  </a:ext>
                </a:extLst>
              </p:cNvPr>
              <p:cNvSpPr txBox="1">
                <a:spLocks noRot="1" noChangeAspect="1" noMove="1" noResize="1" noEditPoints="1" noAdjustHandles="1" noChangeArrowheads="1" noChangeShapeType="1" noTextEdit="1"/>
              </p:cNvSpPr>
              <p:nvPr/>
            </p:nvSpPr>
            <p:spPr>
              <a:xfrm>
                <a:off x="2409606" y="11107589"/>
                <a:ext cx="20082287" cy="871008"/>
              </a:xfrm>
              <a:prstGeom prst="rect">
                <a:avLst/>
              </a:prstGeom>
              <a:blipFill>
                <a:blip r:embed="rId11"/>
                <a:stretch>
                  <a:fillRect t="-11189" b="-237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C8CBD00-4DFF-7E5E-5B18-00BA98597A1F}"/>
                  </a:ext>
                </a:extLst>
              </p:cNvPr>
              <p:cNvSpPr txBox="1"/>
              <p:nvPr/>
            </p:nvSpPr>
            <p:spPr>
              <a:xfrm>
                <a:off x="2405124" y="12195229"/>
                <a:ext cx="20082287" cy="923138"/>
              </a:xfrm>
              <a:prstGeom prst="rect">
                <a:avLst/>
              </a:prstGeom>
              <a:noFill/>
            </p:spPr>
            <p:txBody>
              <a:bodyPr wrap="square" rtlCol="0">
                <a:spAutoFit/>
              </a:bodyPr>
              <a:lstStyle/>
              <a:p>
                <a:pPr marL="173990" indent="457200" algn="just">
                  <a:lnSpc>
                    <a:spcPct val="115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Vậy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𝟏𝟐</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𝟐𝟎𝟕𝟗𝟎𝟎</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4" name="TextBox 23">
                <a:extLst>
                  <a:ext uri="{FF2B5EF4-FFF2-40B4-BE49-F238E27FC236}">
                    <a16:creationId xmlns:a16="http://schemas.microsoft.com/office/drawing/2014/main" id="{6C8CBD00-4DFF-7E5E-5B18-00BA98597A1F}"/>
                  </a:ext>
                </a:extLst>
              </p:cNvPr>
              <p:cNvSpPr txBox="1">
                <a:spLocks noRot="1" noChangeAspect="1" noMove="1" noResize="1" noEditPoints="1" noAdjustHandles="1" noChangeArrowheads="1" noChangeShapeType="1" noTextEdit="1"/>
              </p:cNvSpPr>
              <p:nvPr/>
            </p:nvSpPr>
            <p:spPr>
              <a:xfrm>
                <a:off x="2405124" y="12195229"/>
                <a:ext cx="20082287" cy="923138"/>
              </a:xfrm>
              <a:prstGeom prst="rect">
                <a:avLst/>
              </a:prstGeom>
              <a:blipFill>
                <a:blip r:embed="rId12"/>
                <a:stretch>
                  <a:fillRect t="-7285" b="-21192"/>
                </a:stretch>
              </a:blipFill>
            </p:spPr>
            <p:txBody>
              <a:bodyPr/>
              <a:lstStyle/>
              <a:p>
                <a:r>
                  <a:rPr lang="en-US">
                    <a:noFill/>
                  </a:rPr>
                  <a:t> </a:t>
                </a:r>
              </a:p>
            </p:txBody>
          </p:sp>
        </mc:Fallback>
      </mc:AlternateContent>
    </p:spTree>
    <p:extLst>
      <p:ext uri="{BB962C8B-B14F-4D97-AF65-F5344CB8AC3E}">
        <p14:creationId xmlns:p14="http://schemas.microsoft.com/office/powerpoint/2010/main" val="1465326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left)">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p:bldP spid="20" grpId="0"/>
      <p:bldP spid="21"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34062" y="51816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sz="4800" b="1" i="1" smtClean="0">
                          <a:latin typeface="Cambria Math" panose="02040503050406030204" pitchFamily="18" charset="0"/>
                          <a:ea typeface="Calibri" panose="020F0502020204030204" pitchFamily="34" charset="0"/>
                          <a:cs typeface="Times New Roman" panose="02020603050405020304" pitchFamily="18" charset="0"/>
                        </a:rPr>
                        <m:t>𝟕</m:t>
                      </m:r>
                      <m:r>
                        <a:rPr lang="vi-VN" sz="4800" b="1" i="1" smtClean="0">
                          <a:latin typeface="Cambria Math" panose="02040503050406030204" pitchFamily="18" charset="0"/>
                          <a:ea typeface="Calibri" panose="020F0502020204030204" pitchFamily="34" charset="0"/>
                          <a:cs typeface="Times New Roman" panose="02020603050405020304" pitchFamily="18" charset="0"/>
                        </a:rPr>
                        <m:t>!.</m:t>
                      </m:r>
                      <m:r>
                        <a:rPr lang="en-US" sz="4800" b="1" i="1" smtClean="0">
                          <a:latin typeface="Cambria Math" panose="02040503050406030204" pitchFamily="18" charset="0"/>
                          <a:ea typeface="Calibri" panose="020F0502020204030204" pitchFamily="34" charset="0"/>
                          <a:cs typeface="Times New Roman" panose="02020603050405020304" pitchFamily="18" charset="0"/>
                        </a:rPr>
                        <m:t>𝟔</m:t>
                      </m:r>
                      <m:r>
                        <a:rPr lang="en-US" sz="4800" b="1" i="1" smtClean="0">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21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sz="4800" b="1" i="1" smtClean="0">
                          <a:latin typeface="Cambria Math" panose="02040503050406030204" pitchFamily="18" charset="0"/>
                          <a:ea typeface="Calibri" panose="020F0502020204030204" pitchFamily="34" charset="0"/>
                          <a:cs typeface="Times New Roman" panose="02020603050405020304" pitchFamily="18" charset="0"/>
                        </a:rPr>
                        <m:t>𝟕</m:t>
                      </m:r>
                      <m:r>
                        <a:rPr lang="vi-VN" sz="4800" b="1" i="1" smtClean="0">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smtClean="0">
                              <a:latin typeface="Cambria Math" panose="02040503050406030204" pitchFamily="18" charset="0"/>
                              <a:ea typeface="Calibri" panose="020F0502020204030204" pitchFamily="34" charset="0"/>
                              <a:cs typeface="Times New Roman" panose="02020603050405020304" pitchFamily="18" charset="0"/>
                            </a:rPr>
                            <m:t>𝑪</m:t>
                          </m:r>
                        </m:e>
                        <m:sub>
                          <m:r>
                            <a:rPr lang="vi-VN" sz="4800" b="1" i="1">
                              <a:latin typeface="Cambria Math" panose="02040503050406030204" pitchFamily="18" charset="0"/>
                              <a:ea typeface="Calibri" panose="020F0502020204030204" pitchFamily="34" charset="0"/>
                              <a:cs typeface="Times New Roman" panose="02020603050405020304" pitchFamily="18" charset="0"/>
                            </a:rPr>
                            <m:t>𝟖</m:t>
                          </m:r>
                        </m:sub>
                        <m:sup>
                          <m:r>
                            <a:rPr lang="vi-VN" sz="4800" b="1" i="1">
                              <a:latin typeface="Cambria Math" panose="02040503050406030204" pitchFamily="18" charset="0"/>
                              <a:ea typeface="Calibri" panose="020F0502020204030204" pitchFamily="34" charset="0"/>
                              <a:cs typeface="Times New Roman" panose="02020603050405020304" pitchFamily="18" charset="0"/>
                            </a:rPr>
                            <m:t>𝟔</m:t>
                          </m:r>
                        </m:sup>
                      </m:sSubSup>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7109"/>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rPr>
                        <m:t>𝟏𝟑</m:t>
                      </m:r>
                      <m:r>
                        <a:rPr lang="en-US" sz="4800" b="1" i="1" smtClean="0">
                          <a:latin typeface="Cambria Math" panose="02040503050406030204" pitchFamily="18" charset="0"/>
                        </a:rPr>
                        <m:t>!</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vi-VN" sz="4800" b="1" i="1">
                          <a:latin typeface="Cambria Math" panose="02040503050406030204" pitchFamily="18" charset="0"/>
                          <a:ea typeface="Calibri" panose="020F0502020204030204" pitchFamily="34" charset="0"/>
                          <a:cs typeface="Times New Roman" panose="02020603050405020304" pitchFamily="18" charset="0"/>
                        </a:rPr>
                        <m:t>𝟕</m:t>
                      </m:r>
                      <m:r>
                        <a:rPr lang="vi-VN" sz="4800" b="1"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vi-VN" sz="4800" b="1" i="1">
                              <a:latin typeface="Cambria Math" panose="02040503050406030204" pitchFamily="18" charset="0"/>
                              <a:ea typeface="Calibri" panose="020F0502020204030204" pitchFamily="34" charset="0"/>
                              <a:cs typeface="Times New Roman" panose="02020603050405020304" pitchFamily="18" charset="0"/>
                            </a:rPr>
                            <m:t>𝑨</m:t>
                          </m:r>
                        </m:e>
                        <m:sub>
                          <m:r>
                            <a:rPr lang="vi-VN" sz="4800" b="1" i="1">
                              <a:latin typeface="Cambria Math" panose="02040503050406030204" pitchFamily="18" charset="0"/>
                              <a:ea typeface="Calibri" panose="020F0502020204030204" pitchFamily="34" charset="0"/>
                              <a:cs typeface="Times New Roman" panose="02020603050405020304" pitchFamily="18" charset="0"/>
                            </a:rPr>
                            <m:t>𝟖</m:t>
                          </m:r>
                        </m:sub>
                        <m:sup>
                          <m:r>
                            <a:rPr lang="vi-VN" sz="4800" b="1" i="1">
                              <a:latin typeface="Cambria Math" panose="02040503050406030204" pitchFamily="18" charset="0"/>
                              <a:ea typeface="Calibri" panose="020F0502020204030204" pitchFamily="34" charset="0"/>
                              <a:cs typeface="Times New Roman" panose="02020603050405020304" pitchFamily="18" charset="0"/>
                            </a:rPr>
                            <m:t>𝟔</m:t>
                          </m:r>
                        </m:sup>
                      </m:sSubSup>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3744"/>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18713770" y="528817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4999"/>
            <a:ext cx="23943880" cy="3104078"/>
            <a:chOff x="923003" y="3917552"/>
            <a:chExt cx="23943880" cy="2333843"/>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1824538"/>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8</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1" y="3179020"/>
            <a:ext cx="23783654" cy="2388346"/>
          </a:xfrm>
          <a:prstGeom prst="rect">
            <a:avLst/>
          </a:prstGeom>
          <a:noFill/>
        </p:spPr>
        <p:txBody>
          <a:bodyPr wrap="square">
            <a:spAutoFit/>
          </a:bodyPr>
          <a:lstStyle/>
          <a:p>
            <a:pPr marL="628650" indent="-628650" algn="just">
              <a:lnSpc>
                <a:spcPct val="115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cách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tất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ngang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đặt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nhau</a:t>
            </a:r>
            <a:r>
              <a:rPr lang="en-US" sz="4400" b="1" dirty="0">
                <a:latin typeface="Tahoma" panose="020B0604030504040204" pitchFamily="34" charset="0"/>
                <a:ea typeface="Tahoma" panose="020B0604030504040204" pitchFamily="34" charset="0"/>
                <a:cs typeface="Tahoma" panose="020B0604030504040204" pitchFamily="34" charset="0"/>
              </a:rPr>
              <a:t>?</a:t>
            </a:r>
          </a:p>
          <a:p>
            <a:pPr lvl="0" algn="ctr"/>
            <a:endParaRPr lang="en-US" sz="4800" b="1" dirty="0">
              <a:latin typeface="Tahoma" panose="020B0604030504040204" pitchFamily="34" charset="0"/>
              <a:ea typeface="Tahoma" panose="020B0604030504040204" pitchFamily="34" charset="0"/>
              <a:cs typeface="Tahoma" panose="020B0604030504040204" pitchFamily="34" charset="0"/>
            </a:endParaRP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76200" y="6628150"/>
            <a:ext cx="23862374" cy="6554450"/>
            <a:chOff x="48567" y="4381499"/>
            <a:chExt cx="23018772" cy="65544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9943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p:sp>
        <p:nvSpPr>
          <p:cNvPr id="31" name="TextBox 30">
            <a:extLst>
              <a:ext uri="{FF2B5EF4-FFF2-40B4-BE49-F238E27FC236}">
                <a16:creationId xmlns:a16="http://schemas.microsoft.com/office/drawing/2014/main" id="{E1493380-0CEC-1F20-11F3-A4B0B97FC8F2}"/>
              </a:ext>
            </a:extLst>
          </p:cNvPr>
          <p:cNvSpPr txBox="1"/>
          <p:nvPr/>
        </p:nvSpPr>
        <p:spPr>
          <a:xfrm>
            <a:off x="3710269" y="7391400"/>
            <a:ext cx="20082287" cy="871008"/>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Xếp 7 cuốn sách Văn lên kệ có 7!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32" name="TextBox 31">
            <a:extLst>
              <a:ext uri="{FF2B5EF4-FFF2-40B4-BE49-F238E27FC236}">
                <a16:creationId xmlns:a16="http://schemas.microsoft.com/office/drawing/2014/main" id="{46811277-8837-311D-0111-E0B269EA94D9}"/>
              </a:ext>
            </a:extLst>
          </p:cNvPr>
          <p:cNvSpPr txBox="1"/>
          <p:nvPr/>
        </p:nvSpPr>
        <p:spPr>
          <a:xfrm>
            <a:off x="2199925" y="8527646"/>
            <a:ext cx="20082287" cy="1649682"/>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Sau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Văn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7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vừa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tạo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tính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cả</a:t>
            </a:r>
            <a:r>
              <a:rPr lang="en-US" sz="4400" b="1" dirty="0">
                <a:latin typeface="Tahoma" panose="020B0604030504040204" pitchFamily="34" charset="0"/>
                <a:ea typeface="Tahoma" panose="020B0604030504040204" pitchFamily="34" charset="0"/>
                <a:cs typeface="Tahoma" panose="020B0604030504040204" pitchFamily="34" charset="0"/>
              </a:rPr>
              <a:t> 2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FFA030D-46D4-456A-0C5A-0DB9237B4AB5}"/>
                  </a:ext>
                </a:extLst>
              </p:cNvPr>
              <p:cNvSpPr txBox="1"/>
              <p:nvPr/>
            </p:nvSpPr>
            <p:spPr>
              <a:xfrm>
                <a:off x="2209757" y="10599347"/>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chỗ</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trống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6 </a:t>
                </a:r>
                <a:r>
                  <a:rPr lang="en-US" sz="4400" b="1" dirty="0" err="1">
                    <a:latin typeface="Tahoma" panose="020B0604030504040204" pitchFamily="34" charset="0"/>
                    <a:ea typeface="Tahoma" panose="020B0604030504040204" pitchFamily="34" charset="0"/>
                    <a:cs typeface="Tahoma" panose="020B0604030504040204" pitchFamily="34" charset="0"/>
                  </a:rPr>
                  <a:t>cuốn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Toán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lên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kệ</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3" name="TextBox 32">
                <a:extLst>
                  <a:ext uri="{FF2B5EF4-FFF2-40B4-BE49-F238E27FC236}">
                    <a16:creationId xmlns:a16="http://schemas.microsoft.com/office/drawing/2014/main" id="{BFFA030D-46D4-456A-0C5A-0DB9237B4AB5}"/>
                  </a:ext>
                </a:extLst>
              </p:cNvPr>
              <p:cNvSpPr txBox="1">
                <a:spLocks noRot="1" noChangeAspect="1" noMove="1" noResize="1" noEditPoints="1" noAdjustHandles="1" noChangeArrowheads="1" noChangeShapeType="1" noTextEdit="1"/>
              </p:cNvSpPr>
              <p:nvPr/>
            </p:nvSpPr>
            <p:spPr>
              <a:xfrm>
                <a:off x="2209757" y="10599347"/>
                <a:ext cx="20082287" cy="928909"/>
              </a:xfrm>
              <a:prstGeom prst="rect">
                <a:avLst/>
              </a:prstGeom>
              <a:blipFill>
                <a:blip r:embed="rId8"/>
                <a:stretch>
                  <a:fillRect t="-6579" r="-698"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9FF23BE9-B9F5-84FD-4AD8-7AF9296ABE5A}"/>
                  </a:ext>
                </a:extLst>
              </p:cNvPr>
              <p:cNvSpPr txBox="1"/>
              <p:nvPr/>
            </p:nvSpPr>
            <p:spPr>
              <a:xfrm>
                <a:off x="2927657" y="12112647"/>
                <a:ext cx="20082287" cy="928909"/>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Suy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𝟕</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𝟖</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p>
                    </m:sSubSup>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TextBox 33">
                <a:extLst>
                  <a:ext uri="{FF2B5EF4-FFF2-40B4-BE49-F238E27FC236}">
                    <a16:creationId xmlns:a16="http://schemas.microsoft.com/office/drawing/2014/main" id="{9FF23BE9-B9F5-84FD-4AD8-7AF9296ABE5A}"/>
                  </a:ext>
                </a:extLst>
              </p:cNvPr>
              <p:cNvSpPr txBox="1">
                <a:spLocks noRot="1" noChangeAspect="1" noMove="1" noResize="1" noEditPoints="1" noAdjustHandles="1" noChangeArrowheads="1" noChangeShapeType="1" noTextEdit="1"/>
              </p:cNvSpPr>
              <p:nvPr/>
            </p:nvSpPr>
            <p:spPr>
              <a:xfrm>
                <a:off x="2927657" y="12112647"/>
                <a:ext cx="20082287" cy="928909"/>
              </a:xfrm>
              <a:prstGeom prst="rect">
                <a:avLst/>
              </a:prstGeom>
              <a:blipFill>
                <a:blip r:embed="rId9"/>
                <a:stretch>
                  <a:fillRect t="-6579" b="-21053"/>
                </a:stretch>
              </a:blipFill>
            </p:spPr>
            <p:txBody>
              <a:bodyPr/>
              <a:lstStyle/>
              <a:p>
                <a:r>
                  <a:rPr lang="en-US">
                    <a:noFill/>
                  </a:rPr>
                  <a:t> </a:t>
                </a:r>
              </a:p>
            </p:txBody>
          </p:sp>
        </mc:Fallback>
      </mc:AlternateContent>
    </p:spTree>
    <p:extLst>
      <p:ext uri="{BB962C8B-B14F-4D97-AF65-F5344CB8AC3E}">
        <p14:creationId xmlns:p14="http://schemas.microsoft.com/office/powerpoint/2010/main" val="3388726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a:extLst>
              <a:ext uri="{FF2B5EF4-FFF2-40B4-BE49-F238E27FC236}">
                <a16:creationId xmlns:a16="http://schemas.microsoft.com/office/drawing/2014/main" id="{F0C13852-86E4-DBAE-7D30-A1DE106E2BC8}"/>
              </a:ext>
            </a:extLst>
          </p:cNvPr>
          <p:cNvSpPr>
            <a:spLocks noChangeAspect="1" noChangeArrowheads="1" noTextEdit="1"/>
          </p:cNvSpPr>
          <p:nvPr/>
        </p:nvSpPr>
        <p:spPr bwMode="gray">
          <a:xfrm flipH="1">
            <a:off x="13165739" y="654377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5" name="Text Box 20">
            <a:extLst>
              <a:ext uri="{FF2B5EF4-FFF2-40B4-BE49-F238E27FC236}">
                <a16:creationId xmlns:a16="http://schemas.microsoft.com/office/drawing/2014/main" id="{B81C52B3-51E2-70F9-069A-4841329FDDA6}"/>
              </a:ext>
            </a:extLst>
          </p:cNvPr>
          <p:cNvSpPr txBox="1">
            <a:spLocks noChangeArrowheads="1"/>
          </p:cNvSpPr>
          <p:nvPr/>
        </p:nvSpPr>
        <p:spPr bwMode="auto">
          <a:xfrm>
            <a:off x="14945931" y="11180132"/>
            <a:ext cx="8812368" cy="1046432"/>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Hoán vị của n phần tử</a:t>
            </a:r>
          </a:p>
        </p:txBody>
      </p:sp>
      <p:sp>
        <p:nvSpPr>
          <p:cNvPr id="6" name="Text Box 21">
            <a:extLst>
              <a:ext uri="{FF2B5EF4-FFF2-40B4-BE49-F238E27FC236}">
                <a16:creationId xmlns:a16="http://schemas.microsoft.com/office/drawing/2014/main" id="{5C43EC0D-5099-3FB4-54EF-10FEB5900379}"/>
              </a:ext>
            </a:extLst>
          </p:cNvPr>
          <p:cNvSpPr txBox="1">
            <a:spLocks noChangeArrowheads="1"/>
          </p:cNvSpPr>
          <p:nvPr/>
        </p:nvSpPr>
        <p:spPr bwMode="auto">
          <a:xfrm>
            <a:off x="14985002" y="3690362"/>
            <a:ext cx="8765648"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Chỉnh hợp chập k của n phần tử </a:t>
            </a:r>
          </a:p>
        </p:txBody>
      </p:sp>
      <p:sp>
        <p:nvSpPr>
          <p:cNvPr id="7" name="Text Box 21">
            <a:extLst>
              <a:ext uri="{FF2B5EF4-FFF2-40B4-BE49-F238E27FC236}">
                <a16:creationId xmlns:a16="http://schemas.microsoft.com/office/drawing/2014/main" id="{FEDDF6EF-AA41-5691-C86A-042EB7BD55C4}"/>
              </a:ext>
            </a:extLst>
          </p:cNvPr>
          <p:cNvSpPr txBox="1">
            <a:spLocks noChangeArrowheads="1"/>
          </p:cNvSpPr>
          <p:nvPr/>
        </p:nvSpPr>
        <p:spPr bwMode="auto">
          <a:xfrm>
            <a:off x="14938282" y="7396650"/>
            <a:ext cx="8812367" cy="19082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lumMod val="95000"/>
                    <a:lumOff val="5000"/>
                  </a:sysClr>
                </a:solidFill>
                <a:effectLst>
                  <a:outerShdw blurRad="38100" dist="38100" dir="2700000" algn="tl">
                    <a:srgbClr val="C0C0C0"/>
                  </a:outerShdw>
                </a:effectLst>
                <a:latin typeface="Times New Roman" pitchFamily="18" charset="0"/>
              </a:rPr>
              <a:t>     Tổ hợp chập k của n phần tử</a:t>
            </a:r>
          </a:p>
        </p:txBody>
      </p:sp>
      <p:sp>
        <p:nvSpPr>
          <p:cNvPr id="8" name="Rectangle 7">
            <a:extLst>
              <a:ext uri="{FF2B5EF4-FFF2-40B4-BE49-F238E27FC236}">
                <a16:creationId xmlns:a16="http://schemas.microsoft.com/office/drawing/2014/main" id="{8A9E8566-F65D-06F2-FF7A-5EA45B6869DB}"/>
              </a:ext>
            </a:extLst>
          </p:cNvPr>
          <p:cNvSpPr/>
          <p:nvPr/>
        </p:nvSpPr>
        <p:spPr>
          <a:xfrm>
            <a:off x="9242747" y="372035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9" name="Rectangle 8">
            <a:extLst>
              <a:ext uri="{FF2B5EF4-FFF2-40B4-BE49-F238E27FC236}">
                <a16:creationId xmlns:a16="http://schemas.microsoft.com/office/drawing/2014/main" id="{58395452-9ACA-A497-A32B-E1F9C3F20A5E}"/>
              </a:ext>
            </a:extLst>
          </p:cNvPr>
          <p:cNvSpPr/>
          <p:nvPr/>
        </p:nvSpPr>
        <p:spPr>
          <a:xfrm>
            <a:off x="9499323" y="7407167"/>
            <a:ext cx="1284591" cy="1415764"/>
          </a:xfrm>
          <a:prstGeom prst="rect">
            <a:avLst/>
          </a:prstGeom>
        </p:spPr>
        <p:txBody>
          <a:bodyPr wrap="non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sp>
        <p:nvSpPr>
          <p:cNvPr id="10" name="Rectangle 9">
            <a:extLst>
              <a:ext uri="{FF2B5EF4-FFF2-40B4-BE49-F238E27FC236}">
                <a16:creationId xmlns:a16="http://schemas.microsoft.com/office/drawing/2014/main" id="{0E65498C-7D44-D053-6995-864A2C6F7E69}"/>
              </a:ext>
            </a:extLst>
          </p:cNvPr>
          <p:cNvSpPr/>
          <p:nvPr/>
        </p:nvSpPr>
        <p:spPr>
          <a:xfrm>
            <a:off x="9453037" y="11038477"/>
            <a:ext cx="1097294" cy="1415764"/>
          </a:xfrm>
          <a:prstGeom prst="rect">
            <a:avLst/>
          </a:prstGeom>
        </p:spPr>
        <p:txBody>
          <a:bodyPr wrap="square" lIns="182852" tIns="91436" rIns="182852" bIns="91436">
            <a:spAutoFit/>
          </a:bodyPr>
          <a:lstStyle/>
          <a:p>
            <a:pPr defTabSz="1828482"/>
            <a:r>
              <a:rPr lang="en-US" altLang="en-US" sz="8000" b="1" kern="0">
                <a:solidFill>
                  <a:srgbClr val="70AD47">
                    <a:lumMod val="50000"/>
                  </a:srgbClr>
                </a:solidFill>
                <a:effectLst>
                  <a:outerShdw blurRad="38100" dist="38100" dir="2700000" algn="tl">
                    <a:srgbClr val="C0C0C0"/>
                  </a:outerShdw>
                </a:effectLst>
                <a:latin typeface="Times New Roman" pitchFamily="18" charset="0"/>
                <a:sym typeface="Wingdings 2" panose="05020102010507070707" pitchFamily="18" charset="2"/>
              </a:rPr>
              <a:t></a:t>
            </a:r>
            <a:endParaRPr lang="en-US" sz="8000" kern="0">
              <a:solidFill>
                <a:srgbClr val="70AD47">
                  <a:lumMod val="50000"/>
                </a:srgbClr>
              </a:solidFill>
            </a:endParaRPr>
          </a:p>
        </p:txBody>
      </p:sp>
      <p:grpSp>
        <p:nvGrpSpPr>
          <p:cNvPr id="11" name="Group 10">
            <a:extLst>
              <a:ext uri="{FF2B5EF4-FFF2-40B4-BE49-F238E27FC236}">
                <a16:creationId xmlns:a16="http://schemas.microsoft.com/office/drawing/2014/main" id="{F841EA16-39F6-A2DC-2CD9-AC342BF0F0D8}"/>
              </a:ext>
            </a:extLst>
          </p:cNvPr>
          <p:cNvGrpSpPr/>
          <p:nvPr/>
        </p:nvGrpSpPr>
        <p:grpSpPr>
          <a:xfrm>
            <a:off x="13712521" y="3640675"/>
            <a:ext cx="1029278" cy="1323439"/>
            <a:chOff x="5897218" y="1199099"/>
            <a:chExt cx="514638" cy="661713"/>
          </a:xfrm>
        </p:grpSpPr>
        <p:sp>
          <p:nvSpPr>
            <p:cNvPr id="12" name="Oval 11">
              <a:extLst>
                <a:ext uri="{FF2B5EF4-FFF2-40B4-BE49-F238E27FC236}">
                  <a16:creationId xmlns:a16="http://schemas.microsoft.com/office/drawing/2014/main" id="{ABA8784A-E0D7-683D-3CA8-C68DE5CB5470}"/>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13" name="TextBox 12">
              <a:extLst>
                <a:ext uri="{FF2B5EF4-FFF2-40B4-BE49-F238E27FC236}">
                  <a16:creationId xmlns:a16="http://schemas.microsoft.com/office/drawing/2014/main" id="{5324E2AA-41B7-7812-BBBD-C13E50380691}"/>
                </a:ext>
              </a:extLst>
            </p:cNvPr>
            <p:cNvSpPr txBox="1"/>
            <p:nvPr/>
          </p:nvSpPr>
          <p:spPr>
            <a:xfrm>
              <a:off x="5908273" y="1199099"/>
              <a:ext cx="503583" cy="661713"/>
            </a:xfrm>
            <a:prstGeom prst="rect">
              <a:avLst/>
            </a:prstGeom>
            <a:noFill/>
          </p:spPr>
          <p:txBody>
            <a:bodyPr wrap="square" rtlCol="0">
              <a:spAutoFit/>
            </a:bodyPr>
            <a:lstStyle/>
            <a:p>
              <a:pPr defTabSz="1828482"/>
              <a:r>
                <a:rPr lang="en-US" sz="8000" b="1" kern="0">
                  <a:solidFill>
                    <a:srgbClr val="0000CC"/>
                  </a:solidFill>
                  <a:latin typeface="Vapada"/>
                </a:rPr>
                <a:t>A</a:t>
              </a:r>
            </a:p>
          </p:txBody>
        </p:sp>
      </p:grpSp>
      <p:grpSp>
        <p:nvGrpSpPr>
          <p:cNvPr id="14" name="Group 13">
            <a:extLst>
              <a:ext uri="{FF2B5EF4-FFF2-40B4-BE49-F238E27FC236}">
                <a16:creationId xmlns:a16="http://schemas.microsoft.com/office/drawing/2014/main" id="{E28FAD3D-91B1-4C3C-DB75-6FEF5B615B33}"/>
              </a:ext>
            </a:extLst>
          </p:cNvPr>
          <p:cNvGrpSpPr/>
          <p:nvPr/>
        </p:nvGrpSpPr>
        <p:grpSpPr>
          <a:xfrm>
            <a:off x="13716013" y="7332777"/>
            <a:ext cx="1051410" cy="1323439"/>
            <a:chOff x="5897218" y="1221445"/>
            <a:chExt cx="525705" cy="661713"/>
          </a:xfrm>
        </p:grpSpPr>
        <p:sp>
          <p:nvSpPr>
            <p:cNvPr id="15" name="Oval 14">
              <a:extLst>
                <a:ext uri="{FF2B5EF4-FFF2-40B4-BE49-F238E27FC236}">
                  <a16:creationId xmlns:a16="http://schemas.microsoft.com/office/drawing/2014/main" id="{DEED4623-3562-22ED-1605-CA25EC427AB3}"/>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16" name="TextBox 15">
              <a:extLst>
                <a:ext uri="{FF2B5EF4-FFF2-40B4-BE49-F238E27FC236}">
                  <a16:creationId xmlns:a16="http://schemas.microsoft.com/office/drawing/2014/main" id="{774ECA2C-AD45-68E8-6950-0483B797DF67}"/>
                </a:ext>
              </a:extLst>
            </p:cNvPr>
            <p:cNvSpPr txBox="1"/>
            <p:nvPr/>
          </p:nvSpPr>
          <p:spPr>
            <a:xfrm>
              <a:off x="5919341" y="1221445"/>
              <a:ext cx="503582" cy="661713"/>
            </a:xfrm>
            <a:prstGeom prst="rect">
              <a:avLst/>
            </a:prstGeom>
            <a:noFill/>
          </p:spPr>
          <p:txBody>
            <a:bodyPr wrap="square" rtlCol="0">
              <a:spAutoFit/>
            </a:bodyPr>
            <a:lstStyle/>
            <a:p>
              <a:pPr defTabSz="1828482"/>
              <a:r>
                <a:rPr lang="en-US" sz="8000" b="1" kern="0">
                  <a:solidFill>
                    <a:srgbClr val="0000CC"/>
                  </a:solidFill>
                  <a:latin typeface="Vapada"/>
                </a:rPr>
                <a:t>B</a:t>
              </a:r>
            </a:p>
          </p:txBody>
        </p:sp>
      </p:grpSp>
      <p:grpSp>
        <p:nvGrpSpPr>
          <p:cNvPr id="22" name="Group 21">
            <a:extLst>
              <a:ext uri="{FF2B5EF4-FFF2-40B4-BE49-F238E27FC236}">
                <a16:creationId xmlns:a16="http://schemas.microsoft.com/office/drawing/2014/main" id="{76B551F1-7582-F0F1-1E18-E175B421BAEB}"/>
              </a:ext>
            </a:extLst>
          </p:cNvPr>
          <p:cNvGrpSpPr/>
          <p:nvPr/>
        </p:nvGrpSpPr>
        <p:grpSpPr>
          <a:xfrm>
            <a:off x="13687333" y="10921479"/>
            <a:ext cx="1017406" cy="1323439"/>
            <a:chOff x="5897218" y="1195466"/>
            <a:chExt cx="508702" cy="661713"/>
          </a:xfrm>
        </p:grpSpPr>
        <p:sp>
          <p:nvSpPr>
            <p:cNvPr id="23" name="Oval 22">
              <a:extLst>
                <a:ext uri="{FF2B5EF4-FFF2-40B4-BE49-F238E27FC236}">
                  <a16:creationId xmlns:a16="http://schemas.microsoft.com/office/drawing/2014/main" id="{BA20FAD9-9F4A-50C2-4D80-4D968C04591D}"/>
                </a:ext>
              </a:extLst>
            </p:cNvPr>
            <p:cNvSpPr/>
            <p:nvPr/>
          </p:nvSpPr>
          <p:spPr>
            <a:xfrm>
              <a:off x="5897218" y="1328944"/>
              <a:ext cx="503582" cy="475000"/>
            </a:xfrm>
            <a:prstGeom prst="ellipse">
              <a:avLst/>
            </a:prstGeom>
            <a:solidFill>
              <a:srgbClr val="FFC000">
                <a:lumMod val="40000"/>
                <a:lumOff val="60000"/>
              </a:srgbClr>
            </a:solidFill>
            <a:ln w="12700" cap="flat" cmpd="sng" algn="ctr">
              <a:solidFill>
                <a:srgbClr val="4472C4">
                  <a:shade val="50000"/>
                </a:srgbClr>
              </a:solidFill>
              <a:prstDash val="solid"/>
              <a:miter lim="800000"/>
            </a:ln>
            <a:effectLst/>
          </p:spPr>
          <p:txBody>
            <a:bodyPr rtlCol="0" anchor="ctr"/>
            <a:lstStyle/>
            <a:p>
              <a:pPr algn="ctr" defTabSz="1828482"/>
              <a:endParaRPr lang="en-US" sz="3800" kern="0">
                <a:solidFill>
                  <a:sysClr val="window" lastClr="FFFFFF"/>
                </a:solidFill>
              </a:endParaRPr>
            </a:p>
          </p:txBody>
        </p:sp>
        <p:sp>
          <p:nvSpPr>
            <p:cNvPr id="26" name="TextBox 25">
              <a:extLst>
                <a:ext uri="{FF2B5EF4-FFF2-40B4-BE49-F238E27FC236}">
                  <a16:creationId xmlns:a16="http://schemas.microsoft.com/office/drawing/2014/main" id="{5D94873B-C54D-08A4-9F1B-27A3D720E050}"/>
                </a:ext>
              </a:extLst>
            </p:cNvPr>
            <p:cNvSpPr txBox="1"/>
            <p:nvPr/>
          </p:nvSpPr>
          <p:spPr>
            <a:xfrm>
              <a:off x="5902338" y="1195466"/>
              <a:ext cx="503582" cy="661713"/>
            </a:xfrm>
            <a:prstGeom prst="rect">
              <a:avLst/>
            </a:prstGeom>
            <a:noFill/>
          </p:spPr>
          <p:txBody>
            <a:bodyPr wrap="square" rtlCol="0">
              <a:spAutoFit/>
            </a:bodyPr>
            <a:lstStyle/>
            <a:p>
              <a:pPr defTabSz="1828482"/>
              <a:r>
                <a:rPr lang="en-US" sz="8000" b="1" kern="0">
                  <a:solidFill>
                    <a:srgbClr val="0000CC"/>
                  </a:solidFill>
                  <a:latin typeface="Vapada"/>
                </a:rPr>
                <a:t>C</a:t>
              </a:r>
            </a:p>
          </p:txBody>
        </p:sp>
      </p:grpSp>
      <p:sp>
        <p:nvSpPr>
          <p:cNvPr id="27" name="Text Box 12">
            <a:extLst>
              <a:ext uri="{FF2B5EF4-FFF2-40B4-BE49-F238E27FC236}">
                <a16:creationId xmlns:a16="http://schemas.microsoft.com/office/drawing/2014/main" id="{5C669040-54D0-0FC1-1D4D-589F8ADDDEEA}"/>
              </a:ext>
            </a:extLst>
          </p:cNvPr>
          <p:cNvSpPr txBox="1">
            <a:spLocks noChangeArrowheads="1"/>
          </p:cNvSpPr>
          <p:nvPr/>
        </p:nvSpPr>
        <p:spPr bwMode="auto">
          <a:xfrm>
            <a:off x="5588792" y="1974301"/>
            <a:ext cx="12741680" cy="1169543"/>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6400" b="1" kern="0">
                <a:solidFill>
                  <a:srgbClr val="0000FF"/>
                </a:solidFill>
                <a:effectLst>
                  <a:outerShdw blurRad="38100" dist="38100" dir="2700000" algn="tl">
                    <a:srgbClr val="C0C0C0"/>
                  </a:outerShdw>
                </a:effectLst>
                <a:latin typeface="Times New Roman" pitchFamily="18" charset="0"/>
              </a:rPr>
              <a:t>Cho tập A gồm </a:t>
            </a:r>
            <a:r>
              <a:rPr lang="en-US" altLang="en-US" sz="6400" b="1" kern="0">
                <a:solidFill>
                  <a:srgbClr val="FF0000"/>
                </a:solidFill>
                <a:effectLst>
                  <a:outerShdw blurRad="38100" dist="38100" dir="2700000" algn="tl">
                    <a:srgbClr val="C0C0C0"/>
                  </a:outerShdw>
                </a:effectLst>
                <a:latin typeface="Times New Roman" pitchFamily="18" charset="0"/>
              </a:rPr>
              <a:t>n</a:t>
            </a:r>
            <a:r>
              <a:rPr lang="en-US" altLang="en-US" sz="6400" b="1" kern="0">
                <a:solidFill>
                  <a:srgbClr val="0000FF"/>
                </a:solidFill>
                <a:effectLst>
                  <a:outerShdw blurRad="38100" dist="38100" dir="2700000" algn="tl">
                    <a:srgbClr val="C0C0C0"/>
                  </a:outerShdw>
                </a:effectLst>
                <a:latin typeface="Times New Roman" pitchFamily="18" charset="0"/>
              </a:rPr>
              <a:t> phần tử</a:t>
            </a:r>
          </a:p>
        </p:txBody>
      </p:sp>
      <p:cxnSp>
        <p:nvCxnSpPr>
          <p:cNvPr id="28" name="Straight Arrow Connector 27">
            <a:extLst>
              <a:ext uri="{FF2B5EF4-FFF2-40B4-BE49-F238E27FC236}">
                <a16:creationId xmlns:a16="http://schemas.microsoft.com/office/drawing/2014/main" id="{D8CDE622-E898-05E4-DC12-9F96ACBD405D}"/>
              </a:ext>
            </a:extLst>
          </p:cNvPr>
          <p:cNvCxnSpPr>
            <a:cxnSpLocks/>
          </p:cNvCxnSpPr>
          <p:nvPr/>
        </p:nvCxnSpPr>
        <p:spPr>
          <a:xfrm>
            <a:off x="10176435" y="4679227"/>
            <a:ext cx="3536086" cy="6611606"/>
          </a:xfrm>
          <a:prstGeom prst="straightConnector1">
            <a:avLst/>
          </a:prstGeom>
          <a:noFill/>
          <a:ln w="76200" cap="flat" cmpd="sng" algn="ctr">
            <a:solidFill>
              <a:schemeClr val="accent6">
                <a:lumMod val="50000"/>
              </a:schemeClr>
            </a:solidFill>
            <a:prstDash val="solid"/>
            <a:miter lim="800000"/>
            <a:headEnd type="triangle"/>
            <a:tailEnd type="triangle"/>
          </a:ln>
          <a:effectLst/>
        </p:spPr>
      </p:cxnSp>
      <p:cxnSp>
        <p:nvCxnSpPr>
          <p:cNvPr id="29" name="Straight Arrow Connector 28">
            <a:extLst>
              <a:ext uri="{FF2B5EF4-FFF2-40B4-BE49-F238E27FC236}">
                <a16:creationId xmlns:a16="http://schemas.microsoft.com/office/drawing/2014/main" id="{1144D36E-8AE8-27DC-E871-C6326FA0D406}"/>
              </a:ext>
            </a:extLst>
          </p:cNvPr>
          <p:cNvCxnSpPr>
            <a:cxnSpLocks/>
          </p:cNvCxnSpPr>
          <p:nvPr/>
        </p:nvCxnSpPr>
        <p:spPr>
          <a:xfrm flipH="1">
            <a:off x="10550312" y="4704411"/>
            <a:ext cx="3116672" cy="3464674"/>
          </a:xfrm>
          <a:prstGeom prst="straightConnector1">
            <a:avLst/>
          </a:prstGeom>
          <a:noFill/>
          <a:ln w="76200" cap="flat" cmpd="sng" algn="ctr">
            <a:solidFill>
              <a:srgbClr val="FF0000"/>
            </a:solidFill>
            <a:prstDash val="solid"/>
            <a:miter lim="800000"/>
            <a:headEnd type="triangle"/>
            <a:tailEnd type="triangle"/>
          </a:ln>
          <a:effectLst/>
        </p:spPr>
      </p:cxnSp>
      <p:cxnSp>
        <p:nvCxnSpPr>
          <p:cNvPr id="30" name="Straight Arrow Connector 29">
            <a:extLst>
              <a:ext uri="{FF2B5EF4-FFF2-40B4-BE49-F238E27FC236}">
                <a16:creationId xmlns:a16="http://schemas.microsoft.com/office/drawing/2014/main" id="{BDAC02D2-48A1-636B-7648-949851EF0985}"/>
              </a:ext>
            </a:extLst>
          </p:cNvPr>
          <p:cNvCxnSpPr>
            <a:cxnSpLocks/>
          </p:cNvCxnSpPr>
          <p:nvPr/>
        </p:nvCxnSpPr>
        <p:spPr>
          <a:xfrm flipH="1">
            <a:off x="10617973" y="8350759"/>
            <a:ext cx="3116674" cy="3143102"/>
          </a:xfrm>
          <a:prstGeom prst="straightConnector1">
            <a:avLst/>
          </a:prstGeom>
          <a:noFill/>
          <a:ln w="76200" cap="flat" cmpd="sng" algn="ctr">
            <a:solidFill>
              <a:srgbClr val="0000CC"/>
            </a:solidFill>
            <a:prstDash val="solid"/>
            <a:miter lim="800000"/>
            <a:headEnd type="triangle"/>
            <a:tailEnd type="triangle"/>
          </a:ln>
          <a:effectLst/>
        </p:spPr>
      </p:cxnSp>
      <p:sp>
        <p:nvSpPr>
          <p:cNvPr id="31" name="Text Box 15">
            <a:extLst>
              <a:ext uri="{FF2B5EF4-FFF2-40B4-BE49-F238E27FC236}">
                <a16:creationId xmlns:a16="http://schemas.microsoft.com/office/drawing/2014/main" id="{44FF5E95-207B-A8A1-4EA8-058A227669FA}"/>
              </a:ext>
            </a:extLst>
          </p:cNvPr>
          <p:cNvSpPr txBox="1">
            <a:spLocks noChangeArrowheads="1"/>
          </p:cNvSpPr>
          <p:nvPr/>
        </p:nvSpPr>
        <p:spPr bwMode="auto">
          <a:xfrm>
            <a:off x="880233" y="3551525"/>
            <a:ext cx="855979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kern="0">
                <a:solidFill>
                  <a:srgbClr val="0000CC"/>
                </a:solidFill>
                <a:effectLst>
                  <a:outerShdw blurRad="38100" dist="38100" dir="2700000" algn="tl">
                    <a:srgbClr val="C0C0C0"/>
                  </a:outerShdw>
                </a:effectLst>
                <a:latin typeface="Times New Roman" pitchFamily="18" charset="0"/>
              </a:rPr>
              <a:t>sắp </a:t>
            </a:r>
            <a:r>
              <a:rPr lang="en-US" altLang="en-US" sz="5600" b="1" kern="0" err="1">
                <a:solidFill>
                  <a:srgbClr val="0000CC"/>
                </a:solidFill>
                <a:effectLst>
                  <a:outerShdw blurRad="38100" dist="38100" dir="2700000" algn="tl">
                    <a:srgbClr val="C0C0C0"/>
                  </a:outerShdw>
                </a:effectLst>
                <a:latin typeface="Times New Roman" pitchFamily="18" charset="0"/>
              </a:rPr>
              <a:t>thứ</a:t>
            </a:r>
            <a:r>
              <a:rPr lang="en-US" altLang="en-US" sz="5600" b="1" kern="0">
                <a:solidFill>
                  <a:srgbClr val="0000CC"/>
                </a:solidFill>
                <a:effectLst>
                  <a:outerShdw blurRad="38100" dist="38100" dir="2700000" algn="tl">
                    <a:srgbClr val="C0C0C0"/>
                  </a:outerShdw>
                </a:effectLst>
                <a:latin typeface="Times New Roman" pitchFamily="18" charset="0"/>
              </a:rPr>
              <a:t> tự n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32" name="Text Box 17">
            <a:extLst>
              <a:ext uri="{FF2B5EF4-FFF2-40B4-BE49-F238E27FC236}">
                <a16:creationId xmlns:a16="http://schemas.microsoft.com/office/drawing/2014/main" id="{CF0005ED-2157-B8F8-D690-00E1735AB2E7}"/>
              </a:ext>
            </a:extLst>
          </p:cNvPr>
          <p:cNvSpPr txBox="1">
            <a:spLocks noChangeArrowheads="1"/>
          </p:cNvSpPr>
          <p:nvPr/>
        </p:nvSpPr>
        <p:spPr bwMode="auto">
          <a:xfrm>
            <a:off x="880233" y="6794265"/>
            <a:ext cx="8780682" cy="2769981"/>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 là</a:t>
            </a:r>
          </a:p>
        </p:txBody>
      </p:sp>
      <p:sp>
        <p:nvSpPr>
          <p:cNvPr id="33" name="Text Box 19">
            <a:extLst>
              <a:ext uri="{FF2B5EF4-FFF2-40B4-BE49-F238E27FC236}">
                <a16:creationId xmlns:a16="http://schemas.microsoft.com/office/drawing/2014/main" id="{4B0C988E-85F0-6C21-FE09-1F89DF9FAD62}"/>
              </a:ext>
            </a:extLst>
          </p:cNvPr>
          <p:cNvSpPr txBox="1">
            <a:spLocks noChangeArrowheads="1"/>
          </p:cNvSpPr>
          <p:nvPr/>
        </p:nvSpPr>
        <p:spPr bwMode="auto">
          <a:xfrm>
            <a:off x="811473" y="11026292"/>
            <a:ext cx="8780682" cy="1908207"/>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lIns="182852" tIns="91436" rIns="182852" bIns="91436">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482" eaLnBrk="1" hangingPunct="1">
              <a:spcBef>
                <a:spcPct val="50000"/>
              </a:spcBef>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kern="0">
                <a:solidFill>
                  <a:srgbClr val="0000CC"/>
                </a:solidFill>
                <a:effectLst>
                  <a:outerShdw blurRad="38100" dist="38100" dir="2700000" algn="tl">
                    <a:srgbClr val="C0C0C0"/>
                  </a:outerShdw>
                </a:effectLst>
                <a:latin typeface="Times New Roman" pitchFamily="18" charset="0"/>
              </a:rPr>
              <a:t>tập con gồm k phần tử</a:t>
            </a:r>
            <a:r>
              <a:rPr lang="en-US" altLang="en-US" sz="5600" b="1" kern="0">
                <a:solidFill>
                  <a:sysClr val="windowText" lastClr="000000"/>
                </a:solidFill>
                <a:effectLst>
                  <a:outerShdw blurRad="38100" dist="38100" dir="2700000" algn="tl">
                    <a:srgbClr val="C0C0C0"/>
                  </a:outerShdw>
                </a:effectLst>
                <a:latin typeface="Times New Roman" pitchFamily="18" charset="0"/>
              </a:rPr>
              <a:t> của A là</a:t>
            </a:r>
          </a:p>
        </p:txBody>
      </p:sp>
      <p:graphicFrame>
        <p:nvGraphicFramePr>
          <p:cNvPr id="41" name="Object 40">
            <a:extLst>
              <a:ext uri="{FF2B5EF4-FFF2-40B4-BE49-F238E27FC236}">
                <a16:creationId xmlns:a16="http://schemas.microsoft.com/office/drawing/2014/main" id="{6D55E175-793A-1FCA-135A-530089EDC203}"/>
              </a:ext>
            </a:extLst>
          </p:cNvPr>
          <p:cNvGraphicFramePr>
            <a:graphicFrameLocks noChangeAspect="1"/>
          </p:cNvGraphicFramePr>
          <p:nvPr/>
        </p:nvGraphicFramePr>
        <p:xfrm>
          <a:off x="14838337" y="2013323"/>
          <a:ext cx="2800130" cy="1161142"/>
        </p:xfrm>
        <a:graphic>
          <a:graphicData uri="http://schemas.openxmlformats.org/presentationml/2006/ole">
            <mc:AlternateContent xmlns:mc="http://schemas.openxmlformats.org/markup-compatibility/2006">
              <mc:Choice xmlns:v="urn:schemas-microsoft-com:vml" Requires="v">
                <p:oleObj name="Equation" r:id="rId3" imgW="444307" imgH="190417" progId="Equation.DSMT4">
                  <p:embed/>
                </p:oleObj>
              </mc:Choice>
              <mc:Fallback>
                <p:oleObj name="Equation" r:id="rId3" imgW="444307" imgH="190417" progId="Equation.DSMT4">
                  <p:embed/>
                  <p:pic>
                    <p:nvPicPr>
                      <p:cNvPr id="71" name="Object 70">
                        <a:extLst>
                          <a:ext uri="{FF2B5EF4-FFF2-40B4-BE49-F238E27FC236}">
                            <a16:creationId xmlns:a16="http://schemas.microsoft.com/office/drawing/2014/main" id="{526A0D39-18CD-4036-8025-31D35E3746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38337" y="2013323"/>
                        <a:ext cx="2800130" cy="1161142"/>
                      </a:xfrm>
                      <a:prstGeom prst="rect">
                        <a:avLst/>
                      </a:prstGeom>
                      <a:noFill/>
                    </p:spPr>
                  </p:pic>
                </p:oleObj>
              </mc:Fallback>
            </mc:AlternateContent>
          </a:graphicData>
        </a:graphic>
      </p:graphicFrame>
      <p:pic>
        <p:nvPicPr>
          <p:cNvPr id="43" name="Picture 2">
            <a:extLst>
              <a:ext uri="{FF2B5EF4-FFF2-40B4-BE49-F238E27FC236}">
                <a16:creationId xmlns:a16="http://schemas.microsoft.com/office/drawing/2014/main" id="{421E47B1-A9E9-45DB-5AC2-4358E288829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0233" y="1974301"/>
            <a:ext cx="4016554"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4030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down)">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715000"/>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𝟒</m:t>
                          </m:r>
                        </m:sub>
                        <m:sup>
                          <m:r>
                            <a:rPr lang="en-US" sz="4800" b="1" i="1">
                              <a:latin typeface="Cambria Math" panose="02040503050406030204" pitchFamily="18" charset="0"/>
                              <a:ea typeface="Calibri" panose="020F0502020204030204" pitchFamily="34" charset="0"/>
                              <a:cs typeface="Times New Roman" panose="02020603050405020304" pitchFamily="18" charset="0"/>
                            </a:rPr>
                            <m:t>𝟏</m:t>
                          </m:r>
                        </m:sup>
                      </m:sSubSup>
                      <m:r>
                        <a:rPr lang="en-US" sz="4800" b="1"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up>
                          <m:r>
                            <a:rPr lang="en-US" sz="4800" b="1" i="1">
                              <a:latin typeface="Cambria Math" panose="02040503050406030204" pitchFamily="18" charset="0"/>
                              <a:ea typeface="Calibri" panose="020F0502020204030204" pitchFamily="34" charset="0"/>
                              <a:cs typeface="Times New Roman" panose="02020603050405020304" pitchFamily="18" charset="0"/>
                            </a:rPr>
                            <m:t>𝟏</m:t>
                          </m:r>
                        </m:sup>
                      </m:sSubSup>
                      <m:r>
                        <a:rPr lang="en-US"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a:latin typeface="Cambria Math" panose="02040503050406030204" pitchFamily="18" charset="0"/>
                          <a:ea typeface="Calibri" panose="020F0502020204030204" pitchFamily="34" charset="0"/>
                          <a:cs typeface="Times New Roman" panose="02020603050405020304" pitchFamily="18" charset="0"/>
                        </a:rPr>
                        <m:t>𝟏𝟔</m:t>
                      </m:r>
                      <m:r>
                        <a:rPr lang="en-US" sz="4800" b="1" i="1">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218"/>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𝟒</m:t>
                          </m:r>
                        </m:sub>
                        <m:sup>
                          <m:r>
                            <a:rPr lang="en-US" sz="4800" b="1" i="1">
                              <a:latin typeface="Cambria Math" panose="02040503050406030204" pitchFamily="18" charset="0"/>
                              <a:ea typeface="Calibri" panose="020F0502020204030204" pitchFamily="34" charset="0"/>
                              <a:cs typeface="Times New Roman" panose="02020603050405020304" pitchFamily="18" charset="0"/>
                            </a:rPr>
                            <m:t>𝟏</m:t>
                          </m:r>
                        </m:sup>
                      </m:sSubSup>
                      <m:r>
                        <a:rPr lang="en-US" sz="4800" b="1"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up>
                          <m:r>
                            <a:rPr lang="en-US" sz="4800" b="1" i="1">
                              <a:latin typeface="Cambria Math" panose="02040503050406030204" pitchFamily="18" charset="0"/>
                              <a:ea typeface="Calibri" panose="020F0502020204030204" pitchFamily="34" charset="0"/>
                              <a:cs typeface="Times New Roman" panose="02020603050405020304" pitchFamily="18" charset="0"/>
                            </a:rPr>
                            <m:t>𝟏</m:t>
                          </m:r>
                        </m:sup>
                      </m:sSubSup>
                      <m:r>
                        <a:rPr lang="en-US"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a:latin typeface="Cambria Math" panose="02040503050406030204" pitchFamily="18" charset="0"/>
                          <a:ea typeface="Calibri" panose="020F0502020204030204" pitchFamily="34" charset="0"/>
                          <a:cs typeface="Times New Roman" panose="02020603050405020304" pitchFamily="18" charset="0"/>
                        </a:rPr>
                        <m:t>𝟏𝟔</m:t>
                      </m:r>
                      <m:r>
                        <a:rPr lang="en-US" sz="4800" b="1" i="1">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7583"/>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𝟐</m:t>
                      </m:r>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𝟒</m:t>
                          </m:r>
                        </m:sub>
                        <m:sup>
                          <m:r>
                            <a:rPr lang="en-US" sz="4800" b="1" i="1">
                              <a:latin typeface="Cambria Math" panose="02040503050406030204" pitchFamily="18" charset="0"/>
                              <a:ea typeface="Calibri" panose="020F0502020204030204" pitchFamily="34" charset="0"/>
                              <a:cs typeface="Times New Roman" panose="02020603050405020304" pitchFamily="18" charset="0"/>
                            </a:rPr>
                            <m:t>𝟏</m:t>
                          </m:r>
                        </m:sup>
                      </m:sSubSup>
                      <m:r>
                        <a:rPr lang="en-US" sz="4800" b="1" i="1">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up>
                          <m:r>
                            <a:rPr lang="en-US" sz="4800" b="1" i="1">
                              <a:latin typeface="Cambria Math" panose="02040503050406030204" pitchFamily="18" charset="0"/>
                              <a:ea typeface="Calibri" panose="020F0502020204030204" pitchFamily="34" charset="0"/>
                              <a:cs typeface="Times New Roman" panose="02020603050405020304" pitchFamily="18" charset="0"/>
                            </a:rPr>
                            <m:t>𝟏</m:t>
                          </m:r>
                        </m:sup>
                      </m:sSubSup>
                      <m:r>
                        <a:rPr lang="en-US"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a:latin typeface="Cambria Math" panose="02040503050406030204" pitchFamily="18" charset="0"/>
                          <a:ea typeface="Calibri" panose="020F0502020204030204" pitchFamily="34" charset="0"/>
                          <a:cs typeface="Times New Roman" panose="02020603050405020304" pitchFamily="18" charset="0"/>
                        </a:rPr>
                        <m:t>𝟏𝟒</m:t>
                      </m:r>
                      <m:r>
                        <a:rPr lang="en-US" sz="4800" b="1" i="1">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218"/>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sSubSup>
                        <m:sSubSupPr>
                          <m:ctrlPr>
                            <a:rPr lang="en-US" sz="4800" b="1" i="1" smtClean="0">
                              <a:latin typeface="Cambria Math" panose="02040503050406030204" pitchFamily="18" charset="0"/>
                              <a:ea typeface="Calibri" panose="020F0502020204030204" pitchFamily="34" charset="0"/>
                              <a:cs typeface="Times New Roman" panose="02020603050405020304" pitchFamily="18" charset="0"/>
                            </a:rPr>
                          </m:ctrlPr>
                        </m:sSubSupPr>
                        <m:e>
                          <m:r>
                            <a:rPr lang="en-US" sz="4800" b="1" i="1" smtClean="0">
                              <a:latin typeface="Cambria Math" panose="02040503050406030204" pitchFamily="18" charset="0"/>
                              <a:ea typeface="Calibri" panose="020F0502020204030204" pitchFamily="34" charset="0"/>
                              <a:cs typeface="Times New Roman" panose="02020603050405020304" pitchFamily="18" charset="0"/>
                            </a:rPr>
                            <m:t>𝑨</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up>
                          <m:r>
                            <a:rPr lang="en-US" sz="4800" b="1" i="1" smtClean="0">
                              <a:latin typeface="Cambria Math" panose="02040503050406030204" pitchFamily="18" charset="0"/>
                              <a:ea typeface="Calibri" panose="020F0502020204030204" pitchFamily="34" charset="0"/>
                              <a:cs typeface="Times New Roman" panose="02020603050405020304" pitchFamily="18" charset="0"/>
                            </a:rPr>
                            <m:t>𝟐</m:t>
                          </m:r>
                        </m:sup>
                      </m:sSubSup>
                      <m:r>
                        <a:rPr lang="en-US"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a:latin typeface="Cambria Math" panose="02040503050406030204" pitchFamily="18" charset="0"/>
                          <a:ea typeface="Calibri" panose="020F0502020204030204" pitchFamily="34" charset="0"/>
                          <a:cs typeface="Times New Roman" panose="02020603050405020304" pitchFamily="18" charset="0"/>
                        </a:rPr>
                        <m:t>𝟏𝟔</m:t>
                      </m:r>
                      <m:r>
                        <a:rPr lang="en-US" sz="4800" b="1" i="1">
                          <a:latin typeface="Cambria Math" panose="02040503050406030204" pitchFamily="18" charset="0"/>
                          <a:ea typeface="Calibri" panose="020F0502020204030204" pitchFamily="34" charset="0"/>
                          <a:cs typeface="Times New Roman" panose="02020603050405020304" pitchFamily="18" charset="0"/>
                        </a:rPr>
                        <m:t>!</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218"/>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59102" y="5840158"/>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905000"/>
            <a:ext cx="23943880" cy="3693768"/>
            <a:chOff x="923003" y="3917552"/>
            <a:chExt cx="23943880" cy="277720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2679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9</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p:sp>
        <p:nvSpPr>
          <p:cNvPr id="23" name="TextBox 22">
            <a:extLst>
              <a:ext uri="{FF2B5EF4-FFF2-40B4-BE49-F238E27FC236}">
                <a16:creationId xmlns:a16="http://schemas.microsoft.com/office/drawing/2014/main" id="{84E53EB0-6D81-C9D0-3480-AE8B3EDD8E39}"/>
              </a:ext>
            </a:extLst>
          </p:cNvPr>
          <p:cNvSpPr txBox="1"/>
          <p:nvPr/>
        </p:nvSpPr>
        <p:spPr>
          <a:xfrm>
            <a:off x="220061" y="3179020"/>
            <a:ext cx="23783654" cy="2200602"/>
          </a:xfrm>
          <a:prstGeom prst="rect">
            <a:avLst/>
          </a:prstGeom>
          <a:noFill/>
        </p:spPr>
        <p:txBody>
          <a:bodyPr wrap="square">
            <a:spAutoFit/>
          </a:bodyPr>
          <a:lstStyle/>
          <a:p>
            <a:pPr marL="628650" indent="-628650" algn="just">
              <a:lnSpc>
                <a:spcPct val="107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nhóm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gồm</a:t>
            </a:r>
            <a:r>
              <a:rPr lang="en-US" sz="4400" b="1" dirty="0">
                <a:latin typeface="Tahoma" panose="020B0604030504040204" pitchFamily="34" charset="0"/>
                <a:ea typeface="Tahoma" panose="020B0604030504040204" pitchFamily="34" charset="0"/>
                <a:cs typeface="Tahoma" panose="020B0604030504040204" pitchFamily="34" charset="0"/>
              </a:rPr>
              <a:t> 8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(4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10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 (6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4 </a:t>
            </a:r>
            <a:r>
              <a:rPr lang="en-US" sz="4400" b="1" dirty="0" err="1">
                <a:latin typeface="Tahoma" panose="020B0604030504040204" pitchFamily="34" charset="0"/>
                <a:ea typeface="Tahoma" panose="020B0604030504040204" pitchFamily="34" charset="0"/>
                <a:cs typeface="Tahoma" panose="020B0604030504040204" pitchFamily="34" charset="0"/>
              </a:rPr>
              <a:t>nữ</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bao </a:t>
            </a:r>
            <a:r>
              <a:rPr lang="en-US" sz="4400" b="1" dirty="0" err="1">
                <a:latin typeface="Tahoma" panose="020B0604030504040204" pitchFamily="34" charset="0"/>
                <a:ea typeface="Tahoma" panose="020B0604030504040204" pitchFamily="34" charset="0"/>
                <a:cs typeface="Tahoma" panose="020B0604030504040204" pitchFamily="34" charset="0"/>
              </a:rPr>
              <a:t>nhiêu</a:t>
            </a:r>
            <a:r>
              <a:rPr lang="en-US" sz="4400" b="1" dirty="0">
                <a:latin typeface="Tahoma" panose="020B0604030504040204" pitchFamily="34" charset="0"/>
                <a:ea typeface="Tahoma" panose="020B0604030504040204" pitchFamily="34" charset="0"/>
                <a:cs typeface="Tahoma" panose="020B0604030504040204" pitchFamily="34" charset="0"/>
              </a:rPr>
              <a:t> cách </a:t>
            </a: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các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và </a:t>
            </a:r>
            <a:r>
              <a:rPr lang="en-US" sz="4400" b="1" dirty="0" err="1">
                <a:latin typeface="Tahoma" panose="020B0604030504040204" pitchFamily="34" charset="0"/>
                <a:ea typeface="Tahoma" panose="020B0604030504040204" pitchFamily="34" charset="0"/>
                <a:cs typeface="Tahoma" panose="020B0604030504040204" pitchFamily="34" charset="0"/>
              </a:rPr>
              <a:t>cuối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luôn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nam</a:t>
            </a:r>
            <a:r>
              <a:rPr lang="en-US" sz="4400" b="1" dirty="0">
                <a:latin typeface="Tahoma" panose="020B0604030504040204" pitchFamily="34" charset="0"/>
                <a:ea typeface="Tahoma" panose="020B0604030504040204" pitchFamily="34" charset="0"/>
                <a:cs typeface="Tahoma" panose="020B0604030504040204" pitchFamily="34" charset="0"/>
              </a:rPr>
              <a:t>,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A và 1 </a:t>
            </a:r>
            <a:r>
              <a:rPr lang="en-US" sz="4400" b="1" dirty="0" err="1">
                <a:latin typeface="Tahoma" panose="020B0604030504040204" pitchFamily="34" charset="0"/>
                <a:ea typeface="Tahoma" panose="020B0604030504040204" pitchFamily="34" charset="0"/>
                <a:cs typeface="Tahoma" panose="020B0604030504040204" pitchFamily="34" charset="0"/>
              </a:rPr>
              <a:t>em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lớp</a:t>
            </a:r>
            <a:r>
              <a:rPr lang="en-US" sz="4400" b="1" dirty="0">
                <a:latin typeface="Tahoma" panose="020B0604030504040204" pitchFamily="34" charset="0"/>
                <a:ea typeface="Tahoma" panose="020B0604030504040204" pitchFamily="34" charset="0"/>
                <a:cs typeface="Tahoma" panose="020B0604030504040204" pitchFamily="34" charset="0"/>
              </a:rPr>
              <a:t> B?</a:t>
            </a:r>
          </a:p>
        </p:txBody>
      </p:sp>
      <p:grpSp>
        <p:nvGrpSpPr>
          <p:cNvPr id="25" name="Group 24">
            <a:extLst>
              <a:ext uri="{FF2B5EF4-FFF2-40B4-BE49-F238E27FC236}">
                <a16:creationId xmlns:a16="http://schemas.microsoft.com/office/drawing/2014/main" id="{C37EE2FA-AEC6-92CF-2594-955CAB62A19A}"/>
              </a:ext>
            </a:extLst>
          </p:cNvPr>
          <p:cNvGrpSpPr/>
          <p:nvPr/>
        </p:nvGrpSpPr>
        <p:grpSpPr>
          <a:xfrm>
            <a:off x="141341" y="7161550"/>
            <a:ext cx="23862374" cy="6173450"/>
            <a:chOff x="48567" y="4381499"/>
            <a:chExt cx="23018772" cy="617344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61339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8CA0FDD-722D-C0B9-8DEC-587AE84F9021}"/>
                  </a:ext>
                </a:extLst>
              </p:cNvPr>
              <p:cNvSpPr txBox="1"/>
              <p:nvPr/>
            </p:nvSpPr>
            <p:spPr>
              <a:xfrm>
                <a:off x="867092" y="8263668"/>
                <a:ext cx="22983507" cy="1633204"/>
              </a:xfrm>
              <a:prstGeom prst="rect">
                <a:avLst/>
              </a:prstGeom>
              <a:noFill/>
            </p:spPr>
            <p:txBody>
              <a:bodyPr wrap="square" rtlCol="0">
                <a:spAutoFit/>
              </a:bodyPr>
              <a:lstStyle/>
              <a:p>
                <a:pPr marL="631190" algn="just">
                  <a:lnSpc>
                    <a:spcPct val="115000"/>
                  </a:lnSpc>
                  <a:spcAft>
                    <a:spcPts val="0"/>
                  </a:spcAft>
                </a:pPr>
                <a:r>
                  <a:rPr lang="vi-VN" sz="4400" b="1" dirty="0">
                    <a:latin typeface="Tahoma" panose="020B0604030504040204" pitchFamily="34" charset="0"/>
                    <a:ea typeface="Tahoma" panose="020B0604030504040204" pitchFamily="34" charset="0"/>
                    <a:cs typeface="Tahoma" panose="020B0604030504040204" pitchFamily="34" charset="0"/>
                  </a:rPr>
                  <a:t>Chọn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A, 1 học sinh nam </a:t>
                </a:r>
                <a:r>
                  <a:rPr lang="en-US" sz="4400" b="1" dirty="0" err="1">
                    <a:effectLst/>
                    <a:latin typeface="Tahoma" panose="020B0604030504040204" pitchFamily="34" charset="0"/>
                    <a:ea typeface="Tahoma" panose="020B0604030504040204" pitchFamily="34" charset="0"/>
                    <a:cs typeface="Tahoma" panose="020B0604030504040204" pitchFamily="34" charset="0"/>
                  </a:rPr>
                  <a:t>từ</a:t>
                </a:r>
                <a:r>
                  <a:rPr lang="en-US" sz="4400" b="1" dirty="0">
                    <a:effectLst/>
                    <a:latin typeface="Tahoma" panose="020B0604030504040204" pitchFamily="34" charset="0"/>
                    <a:ea typeface="Tahoma" panose="020B0604030504040204" pitchFamily="34" charset="0"/>
                    <a:cs typeface="Tahoma" panose="020B0604030504040204" pitchFamily="34" charset="0"/>
                  </a:rPr>
                  <a:t> 4 </a:t>
                </a:r>
                <a:r>
                  <a:rPr lang="en-US" sz="4400" b="1" dirty="0" err="1">
                    <a:effectLst/>
                    <a:latin typeface="Tahoma" panose="020B0604030504040204" pitchFamily="34" charset="0"/>
                    <a:ea typeface="Tahoma" panose="020B0604030504040204" pitchFamily="34" charset="0"/>
                    <a:cs typeface="Tahoma" panose="020B0604030504040204" pitchFamily="34" charset="0"/>
                  </a:rPr>
                  <a:t>học</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sinh</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nam</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vi-VN" sz="4400" b="1" dirty="0">
                    <a:effectLst/>
                    <a:latin typeface="Tahoma" panose="020B0604030504040204" pitchFamily="34" charset="0"/>
                    <a:ea typeface="Tahoma" panose="020B0604030504040204" pitchFamily="34" charset="0"/>
                    <a:cs typeface="Tahoma" panose="020B0604030504040204" pitchFamily="34" charset="0"/>
                  </a:rPr>
                  <a:t>lớp B để đứng đầu hoặc cuối hàng có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4400" b="1" dirty="0">
                    <a:effectLst/>
                    <a:latin typeface="Tahoma" panose="020B0604030504040204" pitchFamily="34" charset="0"/>
                    <a:ea typeface="Tahoma" panose="020B0604030504040204" pitchFamily="34" charset="0"/>
                    <a:cs typeface="Tahoma" panose="020B0604030504040204" pitchFamily="34" charset="0"/>
                  </a:rPr>
                  <a:t> cách.</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1" name="TextBox 30">
                <a:extLst>
                  <a:ext uri="{FF2B5EF4-FFF2-40B4-BE49-F238E27FC236}">
                    <a16:creationId xmlns:a16="http://schemas.microsoft.com/office/drawing/2014/main" id="{58CA0FDD-722D-C0B9-8DEC-587AE84F9021}"/>
                  </a:ext>
                </a:extLst>
              </p:cNvPr>
              <p:cNvSpPr txBox="1">
                <a:spLocks noRot="1" noChangeAspect="1" noMove="1" noResize="1" noEditPoints="1" noAdjustHandles="1" noChangeArrowheads="1" noChangeShapeType="1" noTextEdit="1"/>
              </p:cNvSpPr>
              <p:nvPr/>
            </p:nvSpPr>
            <p:spPr>
              <a:xfrm>
                <a:off x="867092" y="8263668"/>
                <a:ext cx="22983507" cy="1633204"/>
              </a:xfrm>
              <a:prstGeom prst="rect">
                <a:avLst/>
              </a:prstGeom>
              <a:blipFill>
                <a:blip r:embed="rId8"/>
                <a:stretch>
                  <a:fillRect t="-6343" r="-1777" b="-156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2FF8AB2-3F87-76A2-1B16-A05D1D5A50A0}"/>
                  </a:ext>
                </a:extLst>
              </p:cNvPr>
              <p:cNvSpPr txBox="1"/>
              <p:nvPr/>
            </p:nvSpPr>
            <p:spPr>
              <a:xfrm>
                <a:off x="867091" y="10373065"/>
                <a:ext cx="22983507" cy="799963"/>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Xếp</a:t>
                </a:r>
                <a:r>
                  <a:rPr lang="en-US" sz="4400" b="1" dirty="0">
                    <a:latin typeface="Tahoma" panose="020B0604030504040204" pitchFamily="34" charset="0"/>
                    <a:ea typeface="Tahoma" panose="020B0604030504040204" pitchFamily="34" charset="0"/>
                    <a:cs typeface="Tahoma" panose="020B0604030504040204" pitchFamily="34" charset="0"/>
                  </a:rPr>
                  <a:t> 16 </a:t>
                </a:r>
                <a:r>
                  <a:rPr lang="en-US" sz="4400" b="1" dirty="0" err="1">
                    <a:latin typeface="Tahoma" panose="020B0604030504040204" pitchFamily="34" charset="0"/>
                    <a:ea typeface="Tahoma" panose="020B0604030504040204" pitchFamily="34" charset="0"/>
                    <a:cs typeface="Tahoma" panose="020B0604030504040204" pitchFamily="34" charset="0"/>
                  </a:rPr>
                  <a:t>học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sinh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còn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lại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vào</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giữa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hàng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a:extLst>
                  <a:ext uri="{FF2B5EF4-FFF2-40B4-BE49-F238E27FC236}">
                    <a16:creationId xmlns:a16="http://schemas.microsoft.com/office/drawing/2014/main" id="{42FF8AB2-3F87-76A2-1B16-A05D1D5A50A0}"/>
                  </a:ext>
                </a:extLst>
              </p:cNvPr>
              <p:cNvSpPr txBox="1">
                <a:spLocks noRot="1" noChangeAspect="1" noMove="1" noResize="1" noEditPoints="1" noAdjustHandles="1" noChangeArrowheads="1" noChangeShapeType="1" noTextEdit="1"/>
              </p:cNvSpPr>
              <p:nvPr/>
            </p:nvSpPr>
            <p:spPr>
              <a:xfrm>
                <a:off x="867091" y="10373065"/>
                <a:ext cx="22983507" cy="799963"/>
              </a:xfrm>
              <a:prstGeom prst="rect">
                <a:avLst/>
              </a:prstGeom>
              <a:blipFill>
                <a:blip r:embed="rId9"/>
                <a:stretch>
                  <a:fillRect t="-12977" b="-35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539FA75-4D7C-9518-CA86-D7C93004E662}"/>
                  </a:ext>
                </a:extLst>
              </p:cNvPr>
              <p:cNvSpPr txBox="1"/>
              <p:nvPr/>
            </p:nvSpPr>
            <p:spPr>
              <a:xfrm>
                <a:off x="867091" y="11670944"/>
                <a:ext cx="20583899" cy="924997"/>
              </a:xfrm>
              <a:prstGeom prst="rect">
                <a:avLst/>
              </a:prstGeom>
              <a:noFill/>
            </p:spPr>
            <p:txBody>
              <a:bodyPr wrap="square" rtlCol="0">
                <a:spAutoFit/>
              </a:bodyPr>
              <a:lstStyle/>
              <a:p>
                <a:pPr marL="631190" algn="just">
                  <a:lnSpc>
                    <a:spcPct val="115000"/>
                  </a:lnSpc>
                  <a:spcAft>
                    <a:spcPts val="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sub>
                      <m:sup>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sup>
                    </m:sSubSup>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cách</a:t>
                </a:r>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3" name="TextBox 32">
                <a:extLst>
                  <a:ext uri="{FF2B5EF4-FFF2-40B4-BE49-F238E27FC236}">
                    <a16:creationId xmlns:a16="http://schemas.microsoft.com/office/drawing/2014/main" id="{3539FA75-4D7C-9518-CA86-D7C93004E662}"/>
                  </a:ext>
                </a:extLst>
              </p:cNvPr>
              <p:cNvSpPr txBox="1">
                <a:spLocks noRot="1" noChangeAspect="1" noMove="1" noResize="1" noEditPoints="1" noAdjustHandles="1" noChangeArrowheads="1" noChangeShapeType="1" noTextEdit="1"/>
              </p:cNvSpPr>
              <p:nvPr/>
            </p:nvSpPr>
            <p:spPr>
              <a:xfrm>
                <a:off x="867091" y="11670944"/>
                <a:ext cx="20583899" cy="924997"/>
              </a:xfrm>
              <a:prstGeom prst="rect">
                <a:avLst/>
              </a:prstGeom>
              <a:blipFill>
                <a:blip r:embed="rId10"/>
                <a:stretch>
                  <a:fillRect t="-7285" b="-21192"/>
                </a:stretch>
              </a:blipFill>
            </p:spPr>
            <p:txBody>
              <a:bodyPr/>
              <a:lstStyle/>
              <a:p>
                <a:r>
                  <a:rPr lang="en-US">
                    <a:noFill/>
                  </a:rPr>
                  <a:t> </a:t>
                </a:r>
              </a:p>
            </p:txBody>
          </p:sp>
        </mc:Fallback>
      </mc:AlternateContent>
    </p:spTree>
    <p:extLst>
      <p:ext uri="{BB962C8B-B14F-4D97-AF65-F5344CB8AC3E}">
        <p14:creationId xmlns:p14="http://schemas.microsoft.com/office/powerpoint/2010/main" val="10589234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ipe(left)">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p:bldP spid="32"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CAE1B80-235C-FCB0-7C49-00665B98DC46}"/>
              </a:ext>
            </a:extLst>
          </p:cNvPr>
          <p:cNvGrpSpPr/>
          <p:nvPr/>
        </p:nvGrpSpPr>
        <p:grpSpPr>
          <a:xfrm>
            <a:off x="699203" y="5461095"/>
            <a:ext cx="23556178" cy="1234536"/>
            <a:chOff x="241306" y="2243792"/>
            <a:chExt cx="11778089" cy="617268"/>
          </a:xfrm>
          <a:solidFill>
            <a:srgbClr val="327E3B"/>
          </a:solidFill>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48428A4-F198-A003-78D9-31DE63E551FE}"/>
                    </a:ext>
                  </a:extLst>
                </p:cNvPr>
                <p:cNvSpPr/>
                <p:nvPr/>
              </p:nvSpPr>
              <p:spPr>
                <a:xfrm>
                  <a:off x="3538287"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𝟖𝟖</m:t>
                      </m:r>
                    </m:oMath>
                  </a14:m>
                  <a:r>
                    <a:rPr kumimoji="0" lang="en-US" sz="5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3" name="Rectangle 2">
                  <a:extLst>
                    <a:ext uri="{FF2B5EF4-FFF2-40B4-BE49-F238E27FC236}">
                      <a16:creationId xmlns:a16="http://schemas.microsoft.com/office/drawing/2014/main" id="{B48428A4-F198-A003-78D9-31DE63E551FE}"/>
                    </a:ext>
                  </a:extLst>
                </p:cNvPr>
                <p:cNvSpPr>
                  <a:spLocks noRot="1" noChangeAspect="1" noMove="1" noResize="1" noEditPoints="1" noAdjustHandles="1" noChangeArrowheads="1" noChangeShapeType="1" noTextEdit="1"/>
                </p:cNvSpPr>
                <p:nvPr/>
              </p:nvSpPr>
              <p:spPr>
                <a:xfrm>
                  <a:off x="3538287" y="2243792"/>
                  <a:ext cx="2468235" cy="617268"/>
                </a:xfrm>
                <a:prstGeom prst="rect">
                  <a:avLst/>
                </a:prstGeom>
                <a:blipFill>
                  <a:blip r:embed="rId2"/>
                  <a:stretch>
                    <a:fillRect b="-14762"/>
                  </a:stretch>
                </a:blipFill>
                <a:ln w="19050">
                  <a:solidFill>
                    <a:schemeClr val="bg1"/>
                  </a:solidFill>
                </a:ln>
              </p:spPr>
              <p:txBody>
                <a:bodyPr/>
                <a:lstStyle/>
                <a:p>
                  <a:r>
                    <a:rPr lang="en-US">
                      <a:noFill/>
                    </a:rPr>
                    <a:t> </a:t>
                  </a:r>
                </a:p>
              </p:txBody>
            </p:sp>
          </mc:Fallback>
        </mc:AlternateContent>
        <p:sp>
          <p:nvSpPr>
            <p:cNvPr id="4" name="Oval 3">
              <a:extLst>
                <a:ext uri="{FF2B5EF4-FFF2-40B4-BE49-F238E27FC236}">
                  <a16:creationId xmlns:a16="http://schemas.microsoft.com/office/drawing/2014/main" id="{84C83E8D-93AF-AB77-60F0-B14EB14475A7}"/>
                </a:ext>
              </a:extLst>
            </p:cNvPr>
            <p:cNvSpPr/>
            <p:nvPr/>
          </p:nvSpPr>
          <p:spPr>
            <a:xfrm>
              <a:off x="3247742"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B</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81EF2102-63C4-8277-3E8F-BA8CDFDCDD1C}"/>
                    </a:ext>
                  </a:extLst>
                </p:cNvPr>
                <p:cNvSpPr/>
                <p:nvPr/>
              </p:nvSpPr>
              <p:spPr>
                <a:xfrm>
                  <a:off x="531851"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𝟗𝟔</m:t>
                      </m:r>
                    </m:oMath>
                  </a14:m>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t>
                  </a:r>
                </a:p>
              </p:txBody>
            </p:sp>
          </mc:Choice>
          <mc:Fallback xmlns="">
            <p:sp>
              <p:nvSpPr>
                <p:cNvPr id="5" name="Rectangle 4">
                  <a:extLst>
                    <a:ext uri="{FF2B5EF4-FFF2-40B4-BE49-F238E27FC236}">
                      <a16:creationId xmlns:a16="http://schemas.microsoft.com/office/drawing/2014/main" id="{81EF2102-63C4-8277-3E8F-BA8CDFDCDD1C}"/>
                    </a:ext>
                  </a:extLst>
                </p:cNvPr>
                <p:cNvSpPr>
                  <a:spLocks noRot="1" noChangeAspect="1" noMove="1" noResize="1" noEditPoints="1" noAdjustHandles="1" noChangeArrowheads="1" noChangeShapeType="1" noTextEdit="1"/>
                </p:cNvSpPr>
                <p:nvPr/>
              </p:nvSpPr>
              <p:spPr>
                <a:xfrm>
                  <a:off x="531851" y="2243792"/>
                  <a:ext cx="2468235" cy="617268"/>
                </a:xfrm>
                <a:prstGeom prst="rect">
                  <a:avLst/>
                </a:prstGeom>
                <a:blipFill>
                  <a:blip r:embed="rId3"/>
                  <a:stretch>
                    <a:fillRect b="-7143"/>
                  </a:stretch>
                </a:blipFill>
                <a:ln w="19050">
                  <a:solidFill>
                    <a:schemeClr val="bg1"/>
                  </a:solidFill>
                </a:ln>
              </p:spPr>
              <p:txBody>
                <a:bodyPr/>
                <a:lstStyle/>
                <a:p>
                  <a:r>
                    <a:rPr lang="en-US">
                      <a:noFill/>
                    </a:rPr>
                    <a:t> </a:t>
                  </a:r>
                </a:p>
              </p:txBody>
            </p:sp>
          </mc:Fallback>
        </mc:AlternateContent>
        <p:sp>
          <p:nvSpPr>
            <p:cNvPr id="6" name="Oval 5">
              <a:extLst>
                <a:ext uri="{FF2B5EF4-FFF2-40B4-BE49-F238E27FC236}">
                  <a16:creationId xmlns:a16="http://schemas.microsoft.com/office/drawing/2014/main" id="{5D97137C-6FE4-7037-9E6D-24323F88C867}"/>
                </a:ext>
              </a:extLst>
            </p:cNvPr>
            <p:cNvSpPr/>
            <p:nvPr/>
          </p:nvSpPr>
          <p:spPr>
            <a:xfrm>
              <a:off x="241306"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10C72F87-07A2-0B3A-953A-978CE05518ED}"/>
                    </a:ext>
                  </a:extLst>
                </p:cNvPr>
                <p:cNvSpPr/>
                <p:nvPr/>
              </p:nvSpPr>
              <p:spPr>
                <a:xfrm>
                  <a:off x="6647108"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𝟔𝟗</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7" name="Rectangle 6">
                  <a:extLst>
                    <a:ext uri="{FF2B5EF4-FFF2-40B4-BE49-F238E27FC236}">
                      <a16:creationId xmlns:a16="http://schemas.microsoft.com/office/drawing/2014/main" id="{10C72F87-07A2-0B3A-953A-978CE05518ED}"/>
                    </a:ext>
                  </a:extLst>
                </p:cNvPr>
                <p:cNvSpPr>
                  <a:spLocks noRot="1" noChangeAspect="1" noMove="1" noResize="1" noEditPoints="1" noAdjustHandles="1" noChangeArrowheads="1" noChangeShapeType="1" noTextEdit="1"/>
                </p:cNvSpPr>
                <p:nvPr/>
              </p:nvSpPr>
              <p:spPr>
                <a:xfrm>
                  <a:off x="6647108" y="2243792"/>
                  <a:ext cx="2468235" cy="617268"/>
                </a:xfrm>
                <a:prstGeom prst="rect">
                  <a:avLst/>
                </a:prstGeom>
                <a:blipFill>
                  <a:blip r:embed="rId4"/>
                  <a:stretch>
                    <a:fillRect b="-14762"/>
                  </a:stretch>
                </a:blipFill>
                <a:ln w="19050">
                  <a:solidFill>
                    <a:schemeClr val="bg1"/>
                  </a:solidFill>
                </a:ln>
              </p:spPr>
              <p:txBody>
                <a:bodyPr/>
                <a:lstStyle/>
                <a:p>
                  <a:r>
                    <a:rPr lang="en-US">
                      <a:noFill/>
                    </a:rPr>
                    <a:t> </a:t>
                  </a:r>
                </a:p>
              </p:txBody>
            </p:sp>
          </mc:Fallback>
        </mc:AlternateContent>
        <p:sp>
          <p:nvSpPr>
            <p:cNvPr id="8" name="Oval 7">
              <a:extLst>
                <a:ext uri="{FF2B5EF4-FFF2-40B4-BE49-F238E27FC236}">
                  <a16:creationId xmlns:a16="http://schemas.microsoft.com/office/drawing/2014/main" id="{16C1D00A-EFB8-1843-305C-B459E52641DB}"/>
                </a:ext>
              </a:extLst>
            </p:cNvPr>
            <p:cNvSpPr/>
            <p:nvPr/>
          </p:nvSpPr>
          <p:spPr>
            <a:xfrm>
              <a:off x="632400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C</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80AA816-24B0-A1AB-B512-1B69A8802E48}"/>
                    </a:ext>
                  </a:extLst>
                </p:cNvPr>
                <p:cNvSpPr/>
                <p:nvPr/>
              </p:nvSpPr>
              <p:spPr>
                <a:xfrm>
                  <a:off x="9551160" y="2243792"/>
                  <a:ext cx="2468235" cy="617268"/>
                </a:xfrm>
                <a:prstGeom prst="rect">
                  <a:avLst/>
                </a:prstGeom>
                <a:grpFill/>
                <a:ln w="190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14:m>
                    <m:oMath xmlns:m="http://schemas.openxmlformats.org/officeDocument/2006/math">
                      <m:r>
                        <a:rPr lang="en-US" sz="4800" b="1" i="1" smtClean="0">
                          <a:latin typeface="Cambria Math" panose="02040503050406030204" pitchFamily="18" charset="0"/>
                          <a:ea typeface="Calibri" panose="020F0502020204030204" pitchFamily="34" charset="0"/>
                          <a:cs typeface="Times New Roman" panose="02020603050405020304" pitchFamily="18" charset="0"/>
                        </a:rPr>
                        <m:t>𝟏𝟎𝟎</m:t>
                      </m:r>
                    </m:oMath>
                  </a14:m>
                  <a:r>
                    <a:rPr kumimoji="0" lang="en-US" sz="5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 name="Rectangle 8">
                  <a:extLst>
                    <a:ext uri="{FF2B5EF4-FFF2-40B4-BE49-F238E27FC236}">
                      <a16:creationId xmlns:a16="http://schemas.microsoft.com/office/drawing/2014/main" id="{E80AA816-24B0-A1AB-B512-1B69A8802E48}"/>
                    </a:ext>
                  </a:extLst>
                </p:cNvPr>
                <p:cNvSpPr>
                  <a:spLocks noRot="1" noChangeAspect="1" noMove="1" noResize="1" noEditPoints="1" noAdjustHandles="1" noChangeArrowheads="1" noChangeShapeType="1" noTextEdit="1"/>
                </p:cNvSpPr>
                <p:nvPr/>
              </p:nvSpPr>
              <p:spPr>
                <a:xfrm>
                  <a:off x="9551160" y="2243792"/>
                  <a:ext cx="2468235" cy="617268"/>
                </a:xfrm>
                <a:prstGeom prst="rect">
                  <a:avLst/>
                </a:prstGeom>
                <a:blipFill>
                  <a:blip r:embed="rId5"/>
                  <a:stretch>
                    <a:fillRect b="-14762"/>
                  </a:stretch>
                </a:blipFill>
                <a:ln w="19050">
                  <a:solidFill>
                    <a:schemeClr val="bg1"/>
                  </a:solidFill>
                </a:ln>
              </p:spPr>
              <p:txBody>
                <a:bodyPr/>
                <a:lstStyle/>
                <a:p>
                  <a:r>
                    <a:rPr lang="en-US">
                      <a:noFill/>
                    </a:rPr>
                    <a:t> </a:t>
                  </a:r>
                </a:p>
              </p:txBody>
            </p:sp>
          </mc:Fallback>
        </mc:AlternateContent>
        <p:sp>
          <p:nvSpPr>
            <p:cNvPr id="10" name="Oval 9">
              <a:extLst>
                <a:ext uri="{FF2B5EF4-FFF2-40B4-BE49-F238E27FC236}">
                  <a16:creationId xmlns:a16="http://schemas.microsoft.com/office/drawing/2014/main" id="{F511A7FA-8488-F918-906D-7310A1E0F367}"/>
                </a:ext>
              </a:extLst>
            </p:cNvPr>
            <p:cNvSpPr/>
            <p:nvPr/>
          </p:nvSpPr>
          <p:spPr>
            <a:xfrm>
              <a:off x="9260615" y="2303047"/>
              <a:ext cx="540000" cy="540000"/>
            </a:xfrm>
            <a:prstGeom prst="ellipse">
              <a:avLst/>
            </a:prstGeom>
            <a:grp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D</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Oval 10">
            <a:extLst>
              <a:ext uri="{FF2B5EF4-FFF2-40B4-BE49-F238E27FC236}">
                <a16:creationId xmlns:a16="http://schemas.microsoft.com/office/drawing/2014/main" id="{E5D913EC-0752-FE03-22AC-1A64D3990366}"/>
              </a:ext>
            </a:extLst>
          </p:cNvPr>
          <p:cNvSpPr/>
          <p:nvPr/>
        </p:nvSpPr>
        <p:spPr>
          <a:xfrm>
            <a:off x="659102" y="5586253"/>
            <a:ext cx="1080000" cy="108000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en-US" sz="6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rPr>
              <a:t>A</a:t>
            </a:r>
            <a:endParaRPr kumimoji="0" lang="en-US" sz="6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155F507-DD34-3FE0-680C-9586B8AE806D}"/>
              </a:ext>
            </a:extLst>
          </p:cNvPr>
          <p:cNvGrpSpPr/>
          <p:nvPr/>
        </p:nvGrpSpPr>
        <p:grpSpPr>
          <a:xfrm>
            <a:off x="220060" y="1676400"/>
            <a:ext cx="23943880" cy="3693768"/>
            <a:chOff x="923003" y="3917552"/>
            <a:chExt cx="23943880" cy="2777209"/>
          </a:xfrm>
        </p:grpSpPr>
        <p:sp>
          <p:nvSpPr>
            <p:cNvPr id="13" name="Rounded Rectangle 41">
              <a:extLst>
                <a:ext uri="{FF2B5EF4-FFF2-40B4-BE49-F238E27FC236}">
                  <a16:creationId xmlns:a16="http://schemas.microsoft.com/office/drawing/2014/main" id="{CF200796-2C05-26D5-EDA1-17D43F34D327}"/>
                </a:ext>
              </a:extLst>
            </p:cNvPr>
            <p:cNvSpPr/>
            <p:nvPr/>
          </p:nvSpPr>
          <p:spPr>
            <a:xfrm>
              <a:off x="1272211" y="4426857"/>
              <a:ext cx="23594672" cy="2267904"/>
            </a:xfrm>
            <a:prstGeom prst="roundRect">
              <a:avLst>
                <a:gd name="adj" fmla="val 10158"/>
              </a:avLst>
            </a:prstGeom>
            <a:solidFill>
              <a:srgbClr val="FEEBB0"/>
            </a:solidFill>
            <a:ln w="12700">
              <a:solidFill>
                <a:srgbClr val="91720D"/>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4" name="Group 13">
              <a:extLst>
                <a:ext uri="{FF2B5EF4-FFF2-40B4-BE49-F238E27FC236}">
                  <a16:creationId xmlns:a16="http://schemas.microsoft.com/office/drawing/2014/main" id="{AE44BCC2-5BA7-C501-7AE9-A4AE9580E3A7}"/>
                </a:ext>
              </a:extLst>
            </p:cNvPr>
            <p:cNvGrpSpPr/>
            <p:nvPr/>
          </p:nvGrpSpPr>
          <p:grpSpPr>
            <a:xfrm>
              <a:off x="923003" y="3917552"/>
              <a:ext cx="3942102" cy="1040476"/>
              <a:chOff x="923003" y="3917552"/>
              <a:chExt cx="3942102" cy="1040476"/>
            </a:xfrm>
          </p:grpSpPr>
          <p:grpSp>
            <p:nvGrpSpPr>
              <p:cNvPr id="15" name="Group 14">
                <a:extLst>
                  <a:ext uri="{FF2B5EF4-FFF2-40B4-BE49-F238E27FC236}">
                    <a16:creationId xmlns:a16="http://schemas.microsoft.com/office/drawing/2014/main" id="{C7AD3F96-4B55-CEDD-548C-77B12FE670F5}"/>
                  </a:ext>
                </a:extLst>
              </p:cNvPr>
              <p:cNvGrpSpPr/>
              <p:nvPr/>
            </p:nvGrpSpPr>
            <p:grpSpPr>
              <a:xfrm>
                <a:off x="1362045" y="4022855"/>
                <a:ext cx="3503060" cy="865576"/>
                <a:chOff x="2028795" y="4384805"/>
                <a:chExt cx="3503060" cy="865576"/>
              </a:xfrm>
            </p:grpSpPr>
            <p:sp>
              <p:nvSpPr>
                <p:cNvPr id="17" name="Freeform 20">
                  <a:extLst>
                    <a:ext uri="{FF2B5EF4-FFF2-40B4-BE49-F238E27FC236}">
                      <a16:creationId xmlns:a16="http://schemas.microsoft.com/office/drawing/2014/main" id="{80502513-A25B-0835-4109-DB952381BDEC}"/>
                    </a:ext>
                  </a:extLst>
                </p:cNvPr>
                <p:cNvSpPr>
                  <a:spLocks/>
                </p:cNvSpPr>
                <p:nvPr/>
              </p:nvSpPr>
              <p:spPr bwMode="auto">
                <a:xfrm rot="5400000">
                  <a:off x="3364273" y="3082799"/>
                  <a:ext cx="832104" cy="3503060"/>
                </a:xfrm>
                <a:prstGeom prst="round2SameRect">
                  <a:avLst>
                    <a:gd name="adj1" fmla="val 19445"/>
                    <a:gd name="adj2" fmla="val 0"/>
                  </a:avLst>
                </a:prstGeom>
                <a:solidFill>
                  <a:srgbClr val="FFF9BC"/>
                </a:solidFill>
                <a:ln w="57150">
                  <a:solidFill>
                    <a:srgbClr val="91720D"/>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1" i="0" u="none" strike="noStrike" kern="1200" cap="none" spc="0" normalizeH="0" baseline="0" noProof="0">
                    <a:ln>
                      <a:noFill/>
                    </a:ln>
                    <a:solidFill>
                      <a:prstClr val="black"/>
                    </a:solidFill>
                    <a:effectLst/>
                    <a:uLnTx/>
                    <a:uFillTx/>
                    <a:latin typeface="Tahoma" pitchFamily="34" charset="0"/>
                    <a:ea typeface="Tahoma" pitchFamily="34" charset="0"/>
                    <a:cs typeface="Tahoma" pitchFamily="34" charset="0"/>
                  </a:endParaRPr>
                </a:p>
              </p:txBody>
            </p:sp>
            <p:sp>
              <p:nvSpPr>
                <p:cNvPr id="18" name="TextBox 17">
                  <a:extLst>
                    <a:ext uri="{FF2B5EF4-FFF2-40B4-BE49-F238E27FC236}">
                      <a16:creationId xmlns:a16="http://schemas.microsoft.com/office/drawing/2014/main" id="{82699666-CC20-6F86-87E2-AEE0883EEB1F}"/>
                    </a:ext>
                  </a:extLst>
                </p:cNvPr>
                <p:cNvSpPr txBox="1"/>
                <p:nvPr/>
              </p:nvSpPr>
              <p:spPr>
                <a:xfrm>
                  <a:off x="2542253" y="4384805"/>
                  <a:ext cx="2895398" cy="625567"/>
                </a:xfrm>
                <a:prstGeom prst="rect">
                  <a:avLst/>
                </a:prstGeom>
                <a:no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CÂU</a:t>
                  </a:r>
                  <a:r>
                    <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10</a:t>
                  </a: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 </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grpSp>
          <p:pic>
            <p:nvPicPr>
              <p:cNvPr id="16" name="Picture 15">
                <a:extLst>
                  <a:ext uri="{FF2B5EF4-FFF2-40B4-BE49-F238E27FC236}">
                    <a16:creationId xmlns:a16="http://schemas.microsoft.com/office/drawing/2014/main" id="{085EF6A8-BBD4-97C5-E898-A64BAB3D1F6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599" t="21515" r="9759" b="14519"/>
              <a:stretch/>
            </p:blipFill>
            <p:spPr>
              <a:xfrm>
                <a:off x="923003" y="3917552"/>
                <a:ext cx="1076356" cy="1040476"/>
              </a:xfrm>
              <a:prstGeom prst="round2DiagRect">
                <a:avLst>
                  <a:gd name="adj1" fmla="val 30509"/>
                  <a:gd name="adj2" fmla="val 0"/>
                </a:avLst>
              </a:prstGeom>
              <a:ln w="38100" cap="sq">
                <a:solidFill>
                  <a:srgbClr val="91720D"/>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84E53EB0-6D81-C9D0-3480-AE8B3EDD8E39}"/>
                  </a:ext>
                </a:extLst>
              </p:cNvPr>
              <p:cNvSpPr txBox="1"/>
              <p:nvPr/>
            </p:nvSpPr>
            <p:spPr>
              <a:xfrm>
                <a:off x="220061" y="2950420"/>
                <a:ext cx="23783654" cy="2925096"/>
              </a:xfrm>
              <a:prstGeom prst="rect">
                <a:avLst/>
              </a:prstGeom>
              <a:noFill/>
            </p:spPr>
            <p:txBody>
              <a:bodyPr wrap="square">
                <a:spAutoFit/>
              </a:bodyPr>
              <a:lstStyle/>
              <a:p>
                <a:pPr marL="628650" indent="-628650" algn="just">
                  <a:lnSpc>
                    <a:spcPct val="107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kern="1400" dirty="0">
                    <a:effectLst/>
                    <a:latin typeface="Tahoma" panose="020B0604030504040204" pitchFamily="34" charset="0"/>
                    <a:ea typeface="Tahoma" panose="020B0604030504040204" pitchFamily="34" charset="0"/>
                    <a:cs typeface="Tahoma" panose="020B0604030504040204" pitchFamily="34" charset="0"/>
                  </a:rPr>
                  <a:t>Cho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𝟏𝟎</m:t>
                    </m:r>
                  </m:oMath>
                </a14:m>
                <a:r>
                  <a:rPr lang="vi-VN" sz="4400" b="1" kern="1400" dirty="0">
                    <a:effectLst/>
                    <a:latin typeface="Tahoma" panose="020B0604030504040204" pitchFamily="34" charset="0"/>
                    <a:ea typeface="Tahoma" panose="020B0604030504040204" pitchFamily="34" charset="0"/>
                    <a:cs typeface="Tahoma" panose="020B0604030504040204" pitchFamily="34" charset="0"/>
                  </a:rPr>
                  <a:t> câu hỏi, trong đó có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𝟒</m:t>
                    </m:r>
                  </m:oMath>
                </a14:m>
                <a:r>
                  <a:rPr lang="vi-VN" sz="4400" b="1" kern="1400" dirty="0">
                    <a:effectLst/>
                    <a:latin typeface="Tahoma" panose="020B0604030504040204" pitchFamily="34" charset="0"/>
                    <a:ea typeface="Tahoma" panose="020B0604030504040204" pitchFamily="34" charset="0"/>
                    <a:cs typeface="Tahoma" panose="020B0604030504040204" pitchFamily="34" charset="0"/>
                  </a:rPr>
                  <a:t> câu lý thuyết và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𝟔</m:t>
                    </m:r>
                  </m:oMath>
                </a14:m>
                <a:r>
                  <a:rPr lang="vi-VN" sz="4400" b="1" kern="1400" dirty="0">
                    <a:effectLst/>
                    <a:latin typeface="Tahoma" panose="020B0604030504040204" pitchFamily="34" charset="0"/>
                    <a:ea typeface="Tahoma" panose="020B0604030504040204" pitchFamily="34" charset="0"/>
                    <a:cs typeface="Tahoma" panose="020B0604030504040204" pitchFamily="34" charset="0"/>
                  </a:rPr>
                  <a:t> câu bài tập, người ta cấu tạo thành các đề thi. Biết rằng trong đề thi phải gồm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𝟑</m:t>
                    </m:r>
                  </m:oMath>
                </a14:m>
                <a:r>
                  <a:rPr lang="vi-VN" sz="4400" b="1" kern="1400" dirty="0">
                    <a:effectLst/>
                    <a:latin typeface="Tahoma" panose="020B0604030504040204" pitchFamily="34" charset="0"/>
                    <a:ea typeface="Tahoma" panose="020B0604030504040204" pitchFamily="34" charset="0"/>
                    <a:cs typeface="Tahoma" panose="020B0604030504040204" pitchFamily="34" charset="0"/>
                  </a:rPr>
                  <a:t> câu hỏi trong đó có ít nhất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𝟏</m:t>
                    </m:r>
                  </m:oMath>
                </a14:m>
                <a:r>
                  <a:rPr lang="vi-VN" sz="4400" b="1" kern="1400" dirty="0">
                    <a:effectLst/>
                    <a:latin typeface="Tahoma" panose="020B0604030504040204" pitchFamily="34" charset="0"/>
                    <a:ea typeface="Tahoma" panose="020B0604030504040204" pitchFamily="34" charset="0"/>
                    <a:cs typeface="Tahoma" panose="020B0604030504040204" pitchFamily="34" charset="0"/>
                  </a:rPr>
                  <a:t> câu lý thuyết và </a:t>
                </a:r>
                <a14:m>
                  <m:oMath xmlns:m="http://schemas.openxmlformats.org/officeDocument/2006/math">
                    <m:r>
                      <a:rPr lang="vi-VN" sz="4400" b="1" i="1" kern="1400">
                        <a:effectLst/>
                        <a:latin typeface="Cambria Math" panose="02040503050406030204" pitchFamily="18" charset="0"/>
                        <a:ea typeface="Arial" panose="020B0604020202020204" pitchFamily="34" charset="0"/>
                        <a:cs typeface="Calibri Light" panose="020F0302020204030204" pitchFamily="34" charset="0"/>
                      </a:rPr>
                      <m:t>𝟏</m:t>
                    </m:r>
                  </m:oMath>
                </a14:m>
                <a:r>
                  <a:rPr lang="vi-VN" sz="4400" b="1" kern="1400" dirty="0">
                    <a:effectLst/>
                    <a:latin typeface="Tahoma" panose="020B0604030504040204" pitchFamily="34" charset="0"/>
                    <a:ea typeface="Tahoma" panose="020B0604030504040204" pitchFamily="34" charset="0"/>
                    <a:cs typeface="Tahoma" panose="020B0604030504040204" pitchFamily="34" charset="0"/>
                  </a:rPr>
                  <a:t> câu hỏi bài tập. Hỏi có thể tạo được bao nhiêu đề như trên?</a:t>
                </a:r>
                <a:endParaRPr lang="en-US" sz="4400" b="1" kern="1400" dirty="0">
                  <a:effectLst/>
                  <a:latin typeface="Tahoma" panose="020B0604030504040204" pitchFamily="34" charset="0"/>
                  <a:ea typeface="Tahoma" panose="020B0604030504040204" pitchFamily="34" charset="0"/>
                  <a:cs typeface="Tahoma" panose="020B0604030504040204" pitchFamily="34" charset="0"/>
                </a:endParaRPr>
              </a:p>
              <a:p>
                <a:pPr marL="628650" indent="-628650" algn="just">
                  <a:lnSpc>
                    <a:spcPct val="107000"/>
                  </a:lnSpc>
                </a:pP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84E53EB0-6D81-C9D0-3480-AE8B3EDD8E39}"/>
                  </a:ext>
                </a:extLst>
              </p:cNvPr>
              <p:cNvSpPr txBox="1">
                <a:spLocks noRot="1" noChangeAspect="1" noMove="1" noResize="1" noEditPoints="1" noAdjustHandles="1" noChangeArrowheads="1" noChangeShapeType="1" noTextEdit="1"/>
              </p:cNvSpPr>
              <p:nvPr/>
            </p:nvSpPr>
            <p:spPr>
              <a:xfrm>
                <a:off x="220061" y="2950420"/>
                <a:ext cx="23783654" cy="2925096"/>
              </a:xfrm>
              <a:prstGeom prst="rect">
                <a:avLst/>
              </a:prstGeom>
              <a:blipFill>
                <a:blip r:embed="rId7"/>
                <a:stretch>
                  <a:fillRect t="-5000" r="-1025"/>
                </a:stretch>
              </a:blipFill>
            </p:spPr>
            <p:txBody>
              <a:bodyPr/>
              <a:lstStyle/>
              <a:p>
                <a:r>
                  <a:rPr lang="en-US">
                    <a:noFill/>
                  </a:rPr>
                  <a:t> </a:t>
                </a:r>
              </a:p>
            </p:txBody>
          </p:sp>
        </mc:Fallback>
      </mc:AlternateContent>
      <p:grpSp>
        <p:nvGrpSpPr>
          <p:cNvPr id="25" name="Group 24">
            <a:extLst>
              <a:ext uri="{FF2B5EF4-FFF2-40B4-BE49-F238E27FC236}">
                <a16:creationId xmlns:a16="http://schemas.microsoft.com/office/drawing/2014/main" id="{C37EE2FA-AEC6-92CF-2594-955CAB62A19A}"/>
              </a:ext>
            </a:extLst>
          </p:cNvPr>
          <p:cNvGrpSpPr/>
          <p:nvPr/>
        </p:nvGrpSpPr>
        <p:grpSpPr>
          <a:xfrm>
            <a:off x="198060" y="6920681"/>
            <a:ext cx="23862374" cy="6553200"/>
            <a:chOff x="48567" y="4381499"/>
            <a:chExt cx="23018772" cy="6553199"/>
          </a:xfrm>
          <a:solidFill>
            <a:srgbClr val="DAE3F3"/>
          </a:solidFill>
        </p:grpSpPr>
        <p:sp>
          <p:nvSpPr>
            <p:cNvPr id="26" name="Rounded Rectangle 52">
              <a:extLst>
                <a:ext uri="{FF2B5EF4-FFF2-40B4-BE49-F238E27FC236}">
                  <a16:creationId xmlns:a16="http://schemas.microsoft.com/office/drawing/2014/main" id="{E7544F39-6343-495F-6150-CB95CB1743DD}"/>
                </a:ext>
              </a:extLst>
            </p:cNvPr>
            <p:cNvSpPr/>
            <p:nvPr/>
          </p:nvSpPr>
          <p:spPr>
            <a:xfrm>
              <a:off x="385312" y="4941556"/>
              <a:ext cx="22682027" cy="5993142"/>
            </a:xfrm>
            <a:prstGeom prst="roundRect">
              <a:avLst>
                <a:gd name="adj" fmla="val 2239"/>
              </a:avLst>
            </a:prstGeom>
            <a:grpFill/>
            <a:ln w="28575">
              <a:solidFill>
                <a:schemeClr val="accent3">
                  <a:lumMod val="50000"/>
                </a:schemeClr>
              </a:solidFill>
            </a:ln>
            <a:effectLst>
              <a:innerShdw blurRad="114300">
                <a:prstClr val="black"/>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7" name="Group 26">
              <a:extLst>
                <a:ext uri="{FF2B5EF4-FFF2-40B4-BE49-F238E27FC236}">
                  <a16:creationId xmlns:a16="http://schemas.microsoft.com/office/drawing/2014/main" id="{5EB8AB53-A836-EB8E-52C9-9E71BAA9E134}"/>
                </a:ext>
              </a:extLst>
            </p:cNvPr>
            <p:cNvGrpSpPr/>
            <p:nvPr/>
          </p:nvGrpSpPr>
          <p:grpSpPr>
            <a:xfrm>
              <a:off x="48567" y="4381499"/>
              <a:ext cx="3991940" cy="1079474"/>
              <a:chOff x="410517" y="4648199"/>
              <a:chExt cx="3991940" cy="1079474"/>
            </a:xfrm>
            <a:grpFill/>
          </p:grpSpPr>
          <p:sp>
            <p:nvSpPr>
              <p:cNvPr id="28" name="Freeform 20">
                <a:extLst>
                  <a:ext uri="{FF2B5EF4-FFF2-40B4-BE49-F238E27FC236}">
                    <a16:creationId xmlns:a16="http://schemas.microsoft.com/office/drawing/2014/main" id="{C400BFB7-A84E-C2FC-CF40-0D695F075AC3}"/>
                  </a:ext>
                </a:extLst>
              </p:cNvPr>
              <p:cNvSpPr>
                <a:spLocks/>
              </p:cNvSpPr>
              <p:nvPr/>
            </p:nvSpPr>
            <p:spPr bwMode="auto">
              <a:xfrm rot="16200000" flipV="1">
                <a:off x="2421084" y="3633167"/>
                <a:ext cx="966341" cy="2996405"/>
              </a:xfrm>
              <a:prstGeom prst="round1Rect">
                <a:avLst/>
              </a:prstGeom>
              <a:grpFill/>
              <a:ln w="57150">
                <a:solidFill>
                  <a:schemeClr val="accent6">
                    <a:lumMod val="75000"/>
                  </a:schemeClr>
                </a:solidFill>
              </a:ln>
              <a:effectLst>
                <a:innerShdw blurRad="63500" dist="50800" dir="189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21D3D6AB-0C38-4A08-2633-39461CFFB4ED}"/>
                  </a:ext>
                </a:extLst>
              </p:cNvPr>
              <p:cNvSpPr txBox="1"/>
              <p:nvPr/>
            </p:nvSpPr>
            <p:spPr>
              <a:xfrm>
                <a:off x="1406054" y="4732063"/>
                <a:ext cx="2872839" cy="800219"/>
              </a:xfrm>
              <a:prstGeom prst="rect">
                <a:avLst/>
              </a:prstGeom>
              <a:grpFill/>
            </p:spPr>
            <p:txBody>
              <a:bodyPr wrap="square" rtlCol="0">
                <a:spAutoFit/>
              </a:bodyPr>
              <a:lstStyle/>
              <a:p>
                <a:pPr marL="0" marR="0" lvl="0" indent="0" algn="ctr" defTabSz="2177278" rtl="0" eaLnBrk="1" fontAlgn="auto" latinLnBrk="0" hangingPunct="1">
                  <a:lnSpc>
                    <a:spcPct val="100000"/>
                  </a:lnSpc>
                  <a:spcBef>
                    <a:spcPts val="0"/>
                  </a:spcBef>
                  <a:spcAft>
                    <a:spcPts val="0"/>
                  </a:spcAft>
                  <a:buClrTx/>
                  <a:buSzTx/>
                  <a:buFontTx/>
                  <a:buNone/>
                  <a:tabLst/>
                  <a:defRPr/>
                </a:pPr>
                <a:r>
                  <a:rPr kumimoji="0" lang="vi-VN"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rPr>
                  <a:t>Bài giải</a:t>
                </a:r>
                <a:endParaRPr kumimoji="0" lang="en-US" sz="4600" b="1" i="0" u="none" strike="noStrike" kern="1200" cap="none" spc="0" normalizeH="0" baseline="0" noProof="0" dirty="0">
                  <a:ln>
                    <a:noFill/>
                  </a:ln>
                  <a:solidFill>
                    <a:prstClr val="black"/>
                  </a:solidFill>
                  <a:effectLst/>
                  <a:uLnTx/>
                  <a:uFillTx/>
                  <a:latin typeface="Tahoma" pitchFamily="34" charset="0"/>
                  <a:ea typeface="Tahoma" pitchFamily="34" charset="0"/>
                  <a:cs typeface="Tahoma" pitchFamily="34" charset="0"/>
                </a:endParaRPr>
              </a:p>
            </p:txBody>
          </p:sp>
          <p:pic>
            <p:nvPicPr>
              <p:cNvPr id="30" name="Picture 29">
                <a:extLst>
                  <a:ext uri="{FF2B5EF4-FFF2-40B4-BE49-F238E27FC236}">
                    <a16:creationId xmlns:a16="http://schemas.microsoft.com/office/drawing/2014/main" id="{EAEEEB99-4B95-5D15-D11B-15E38404F72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7950" t="14860" r="18922" b="25555"/>
              <a:stretch/>
            </p:blipFill>
            <p:spPr>
              <a:xfrm>
                <a:off x="410517" y="4648200"/>
                <a:ext cx="1058947" cy="1079473"/>
              </a:xfrm>
              <a:prstGeom prst="round2DiagRect">
                <a:avLst>
                  <a:gd name="adj1" fmla="val 27632"/>
                  <a:gd name="adj2" fmla="val 0"/>
                </a:avLst>
              </a:prstGeom>
              <a:grpFill/>
              <a:ln w="38100" cap="sq">
                <a:solidFill>
                  <a:schemeClr val="accent6">
                    <a:lumMod val="50000"/>
                  </a:schemeClr>
                </a:solidFill>
                <a:miter lim="800000"/>
              </a:ln>
              <a:effectLst>
                <a:outerShdw blurRad="254000" algn="tl" rotWithShape="0">
                  <a:srgbClr val="000000">
                    <a:alpha val="43000"/>
                  </a:srgbClr>
                </a:outerShdw>
              </a:effectLst>
            </p:spPr>
          </p:pic>
        </p:grp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A72659D-1C59-EAF4-0865-9C8365D8FAAE}"/>
                  </a:ext>
                </a:extLst>
              </p:cNvPr>
              <p:cNvSpPr txBox="1"/>
              <p:nvPr/>
            </p:nvSpPr>
            <p:spPr>
              <a:xfrm>
                <a:off x="0" y="8493998"/>
                <a:ext cx="23783431" cy="799963"/>
              </a:xfrm>
              <a:prstGeom prst="rect">
                <a:avLst/>
              </a:prstGeom>
              <a:noFill/>
            </p:spPr>
            <p:txBody>
              <a:bodyPr wrap="square">
                <a:spAutoFit/>
              </a:bodyPr>
              <a:lstStyle/>
              <a:p>
                <a:pPr marL="635000" algn="just">
                  <a:lnSpc>
                    <a:spcPct val="115000"/>
                  </a:lnSpc>
                  <a:spcAft>
                    <a:spcPts val="1000"/>
                  </a:spcAft>
                </a:pPr>
                <a:r>
                  <a:rPr lang="vi-VN" sz="4400" kern="1400" spc="-140" dirty="0">
                    <a:effectLst/>
                    <a:latin typeface="Tahoma" panose="020B0604030504040204" pitchFamily="34" charset="0"/>
                    <a:ea typeface="Tahoma" panose="020B0604030504040204" pitchFamily="34" charset="0"/>
                    <a:cs typeface="Tahoma" panose="020B0604030504040204" pitchFamily="34" charset="0"/>
                  </a:rPr>
                  <a:t>Theo bài ra, một đề thi gồm </a:t>
                </a:r>
                <a14:m>
                  <m:oMath xmlns:m="http://schemas.openxmlformats.org/officeDocument/2006/math">
                    <m:r>
                      <a:rPr lang="vi-VN" sz="4400" b="0" i="1" kern="1400" spc="-140">
                        <a:effectLst/>
                        <a:latin typeface="Cambria Math" panose="02040503050406030204" pitchFamily="18" charset="0"/>
                        <a:ea typeface="Arial" panose="020B0604020202020204" pitchFamily="34" charset="0"/>
                        <a:cs typeface="Calibri Light" panose="020F0302020204030204" pitchFamily="34" charset="0"/>
                      </a:rPr>
                      <m:t>3</m:t>
                    </m:r>
                  </m:oMath>
                </a14:m>
                <a:r>
                  <a:rPr lang="vi-VN" sz="4400" kern="1400" spc="-140" dirty="0">
                    <a:effectLst/>
                    <a:latin typeface="Tahoma" panose="020B0604030504040204" pitchFamily="34" charset="0"/>
                    <a:ea typeface="Tahoma" panose="020B0604030504040204" pitchFamily="34" charset="0"/>
                    <a:cs typeface="Tahoma" panose="020B0604030504040204" pitchFamily="34" charset="0"/>
                  </a:rPr>
                  <a:t> câu hỏi vừa có câu hỏi lý thuyết vừa có câu hỏi bài tập nên ta xét:</a:t>
                </a:r>
                <a:endParaRPr lang="en-US" sz="4400" kern="1400" spc="-14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TextBox 19">
                <a:extLst>
                  <a:ext uri="{FF2B5EF4-FFF2-40B4-BE49-F238E27FC236}">
                    <a16:creationId xmlns:a16="http://schemas.microsoft.com/office/drawing/2014/main" id="{2A72659D-1C59-EAF4-0865-9C8365D8FAAE}"/>
                  </a:ext>
                </a:extLst>
              </p:cNvPr>
              <p:cNvSpPr txBox="1">
                <a:spLocks noRot="1" noChangeAspect="1" noMove="1" noResize="1" noEditPoints="1" noAdjustHandles="1" noChangeArrowheads="1" noChangeShapeType="1" noTextEdit="1"/>
              </p:cNvSpPr>
              <p:nvPr/>
            </p:nvSpPr>
            <p:spPr>
              <a:xfrm>
                <a:off x="0" y="8493998"/>
                <a:ext cx="23783431" cy="799963"/>
              </a:xfrm>
              <a:prstGeom prst="rect">
                <a:avLst/>
              </a:prstGeom>
              <a:blipFill>
                <a:blip r:embed="rId9"/>
                <a:stretch>
                  <a:fillRect t="-12121" b="-340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A628CAF-A4AB-7945-BDFC-49577774ED79}"/>
                  </a:ext>
                </a:extLst>
              </p:cNvPr>
              <p:cNvSpPr txBox="1"/>
              <p:nvPr/>
            </p:nvSpPr>
            <p:spPr>
              <a:xfrm>
                <a:off x="27865" y="9371617"/>
                <a:ext cx="23954550" cy="1596463"/>
              </a:xfrm>
              <a:prstGeom prst="rect">
                <a:avLst/>
              </a:prstGeom>
              <a:noFill/>
            </p:spPr>
            <p:txBody>
              <a:bodyPr wrap="square">
                <a:spAutoFit/>
              </a:bodyPr>
              <a:lstStyle/>
              <a:p>
                <a:pPr marL="635000" algn="just">
                  <a:lnSpc>
                    <a:spcPct val="115000"/>
                  </a:lnSpc>
                  <a:spcAft>
                    <a:spcPts val="1000"/>
                  </a:spcAft>
                </a:pPr>
                <a:r>
                  <a:rPr lang="vi-VN" sz="4400" b="1" kern="1400" dirty="0">
                    <a:effectLst/>
                    <a:latin typeface="Tahoma" panose="020B0604030504040204" pitchFamily="34" charset="0"/>
                    <a:ea typeface="Tahoma" panose="020B0604030504040204" pitchFamily="34" charset="0"/>
                    <a:cs typeface="Tahoma" panose="020B0604030504040204" pitchFamily="34" charset="0"/>
                  </a:rPr>
                  <a:t>TH1</a:t>
                </a:r>
                <a:r>
                  <a:rPr lang="vi-VN" sz="4400" kern="1400" dirty="0">
                    <a:effectLst/>
                    <a:latin typeface="Tahoma" panose="020B0604030504040204" pitchFamily="34" charset="0"/>
                    <a:ea typeface="Tahoma" panose="020B0604030504040204" pitchFamily="34" charset="0"/>
                    <a:cs typeface="Tahoma" panose="020B0604030504040204" pitchFamily="34" charset="0"/>
                  </a:rPr>
                  <a:t>: Đề thi gồm </a:t>
                </a:r>
                <a14:m>
                  <m:oMath xmlns:m="http://schemas.openxmlformats.org/officeDocument/2006/math">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1</m:t>
                    </m:r>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câu lý thuyết, </a:t>
                </a:r>
                <a14:m>
                  <m:oMath xmlns:m="http://schemas.openxmlformats.org/officeDocument/2006/math">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2</m:t>
                    </m:r>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câu bài tập. Lấy </a:t>
                </a:r>
                <a14:m>
                  <m:oMath xmlns:m="http://schemas.openxmlformats.org/officeDocument/2006/math">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1</m:t>
                    </m:r>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câu lý thuyết trong </a:t>
                </a:r>
                <a14:m>
                  <m:oMath xmlns:m="http://schemas.openxmlformats.org/officeDocument/2006/math">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4</m:t>
                    </m:r>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câu lý thuyết có </a:t>
                </a:r>
                <a14:m>
                  <m:oMath xmlns:m="http://schemas.openxmlformats.org/officeDocument/2006/math">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4</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1</m:t>
                        </m:r>
                      </m:sup>
                    </m:sSubSup>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cách, tương ứng lấy </a:t>
                </a:r>
                <a14:m>
                  <m:oMath xmlns:m="http://schemas.openxmlformats.org/officeDocument/2006/math">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2</m:t>
                    </m:r>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câu bài tập trong </a:t>
                </a:r>
                <a14:m>
                  <m:oMath xmlns:m="http://schemas.openxmlformats.org/officeDocument/2006/math">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6</m:t>
                    </m:r>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câu bài tập có </a:t>
                </a:r>
                <a14:m>
                  <m:oMath xmlns:m="http://schemas.openxmlformats.org/officeDocument/2006/math">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6</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2</m:t>
                        </m:r>
                      </m:sup>
                    </m:sSubSup>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cách. Vậy có </a:t>
                </a:r>
                <a14:m>
                  <m:oMath xmlns:m="http://schemas.openxmlformats.org/officeDocument/2006/math">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4</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1</m:t>
                        </m:r>
                      </m:sup>
                    </m:sSubSup>
                    <m:r>
                      <a:rPr lang="vi-VN" sz="4400" b="0" kern="1400">
                        <a:effectLst/>
                        <a:latin typeface="Cambria Math" panose="02040503050406030204" pitchFamily="18" charset="0"/>
                        <a:ea typeface="Arial" panose="020B0604020202020204" pitchFamily="34" charset="0"/>
                        <a:cs typeface="Calibri Light" panose="020F0302020204030204" pitchFamily="34" charset="0"/>
                      </a:rPr>
                      <m:t>.</m:t>
                    </m:r>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6</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2</m:t>
                        </m:r>
                      </m:sup>
                    </m:sSubSup>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đề.</a:t>
                </a:r>
                <a:endParaRPr lang="en-US" sz="4400" kern="1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a:extLst>
                  <a:ext uri="{FF2B5EF4-FFF2-40B4-BE49-F238E27FC236}">
                    <a16:creationId xmlns:a16="http://schemas.microsoft.com/office/drawing/2014/main" id="{5A628CAF-A4AB-7945-BDFC-49577774ED79}"/>
                  </a:ext>
                </a:extLst>
              </p:cNvPr>
              <p:cNvSpPr txBox="1">
                <a:spLocks noRot="1" noChangeAspect="1" noMove="1" noResize="1" noEditPoints="1" noAdjustHandles="1" noChangeArrowheads="1" noChangeShapeType="1" noTextEdit="1"/>
              </p:cNvSpPr>
              <p:nvPr/>
            </p:nvSpPr>
            <p:spPr>
              <a:xfrm>
                <a:off x="27865" y="9371617"/>
                <a:ext cx="23954550" cy="1596463"/>
              </a:xfrm>
              <a:prstGeom prst="rect">
                <a:avLst/>
              </a:prstGeom>
              <a:blipFill>
                <a:blip r:embed="rId10"/>
                <a:stretch>
                  <a:fillRect t="-6107" r="-1018" b="-164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8C98B97-4F6C-CDB8-F85C-4A6C537586F2}"/>
                  </a:ext>
                </a:extLst>
              </p:cNvPr>
              <p:cNvSpPr txBox="1"/>
              <p:nvPr/>
            </p:nvSpPr>
            <p:spPr>
              <a:xfrm>
                <a:off x="77524" y="10994751"/>
                <a:ext cx="23897831" cy="816249"/>
              </a:xfrm>
              <a:prstGeom prst="rect">
                <a:avLst/>
              </a:prstGeom>
              <a:noFill/>
            </p:spPr>
            <p:txBody>
              <a:bodyPr wrap="square">
                <a:spAutoFit/>
              </a:bodyPr>
              <a:lstStyle/>
              <a:p>
                <a:pPr marL="635000" algn="just">
                  <a:lnSpc>
                    <a:spcPct val="115000"/>
                  </a:lnSpc>
                  <a:spcAft>
                    <a:spcPts val="1000"/>
                  </a:spcAft>
                </a:pPr>
                <a:r>
                  <a:rPr lang="vi-VN" sz="4400" b="1" kern="1400" spc="-130" dirty="0">
                    <a:effectLst/>
                    <a:latin typeface="Tahoma" panose="020B0604030504040204" pitchFamily="34" charset="0"/>
                    <a:ea typeface="Tahoma" panose="020B0604030504040204" pitchFamily="34" charset="0"/>
                    <a:cs typeface="Tahoma" panose="020B0604030504040204" pitchFamily="34" charset="0"/>
                  </a:rPr>
                  <a:t>TH2</a:t>
                </a:r>
                <a:r>
                  <a:rPr lang="vi-VN" sz="4400" kern="1400" spc="-130" dirty="0">
                    <a:effectLst/>
                    <a:latin typeface="Tahoma" panose="020B0604030504040204" pitchFamily="34" charset="0"/>
                    <a:ea typeface="Tahoma" panose="020B0604030504040204" pitchFamily="34" charset="0"/>
                    <a:cs typeface="Tahoma" panose="020B0604030504040204" pitchFamily="34" charset="0"/>
                  </a:rPr>
                  <a:t>: Đề thi gồm </a:t>
                </a:r>
                <a14:m>
                  <m:oMath xmlns:m="http://schemas.openxmlformats.org/officeDocument/2006/math">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2</m:t>
                    </m:r>
                  </m:oMath>
                </a14:m>
                <a:r>
                  <a:rPr lang="vi-VN" sz="4400" kern="1400" spc="-130" dirty="0">
                    <a:effectLst/>
                    <a:latin typeface="Tahoma" panose="020B0604030504040204" pitchFamily="34" charset="0"/>
                    <a:ea typeface="Tahoma" panose="020B0604030504040204" pitchFamily="34" charset="0"/>
                    <a:cs typeface="Tahoma" panose="020B0604030504040204" pitchFamily="34" charset="0"/>
                  </a:rPr>
                  <a:t> câu lý thuyết, </a:t>
                </a:r>
                <a14:m>
                  <m:oMath xmlns:m="http://schemas.openxmlformats.org/officeDocument/2006/math">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1</m:t>
                    </m:r>
                  </m:oMath>
                </a14:m>
                <a:r>
                  <a:rPr lang="vi-VN" sz="4400" kern="1400" spc="-130" dirty="0">
                    <a:effectLst/>
                    <a:latin typeface="Tahoma" panose="020B0604030504040204" pitchFamily="34" charset="0"/>
                    <a:ea typeface="Tahoma" panose="020B0604030504040204" pitchFamily="34" charset="0"/>
                    <a:cs typeface="Tahoma" panose="020B0604030504040204" pitchFamily="34" charset="0"/>
                  </a:rPr>
                  <a:t> câu bài tập. Lập luận tương tự TH1, ta sẽ tạo được </a:t>
                </a:r>
                <a14:m>
                  <m:oMath xmlns:m="http://schemas.openxmlformats.org/officeDocument/2006/math">
                    <m:sSubSup>
                      <m:sSubSupPr>
                        <m:ctrlPr>
                          <a:rPr lang="en-US" sz="4400" i="1" kern="1400" spc="-13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4</m:t>
                        </m:r>
                      </m:sub>
                      <m:sup>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2</m:t>
                        </m:r>
                      </m:sup>
                    </m:sSubSup>
                    <m:r>
                      <a:rPr lang="vi-VN" sz="4400" b="0" kern="1400" spc="-130">
                        <a:effectLst/>
                        <a:latin typeface="Cambria Math" panose="02040503050406030204" pitchFamily="18" charset="0"/>
                        <a:ea typeface="Arial" panose="020B0604020202020204" pitchFamily="34" charset="0"/>
                        <a:cs typeface="Calibri Light" panose="020F0302020204030204" pitchFamily="34" charset="0"/>
                      </a:rPr>
                      <m:t>.</m:t>
                    </m:r>
                    <m:sSubSup>
                      <m:sSubSupPr>
                        <m:ctrlPr>
                          <a:rPr lang="en-US" sz="4400" i="1" kern="1400" spc="-13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6</m:t>
                        </m:r>
                      </m:sub>
                      <m:sup>
                        <m:r>
                          <a:rPr lang="vi-VN" sz="4400" b="0" i="1" kern="1400" spc="-130">
                            <a:effectLst/>
                            <a:latin typeface="Cambria Math" panose="02040503050406030204" pitchFamily="18" charset="0"/>
                            <a:ea typeface="Arial" panose="020B0604020202020204" pitchFamily="34" charset="0"/>
                            <a:cs typeface="Calibri Light" panose="020F0302020204030204" pitchFamily="34" charset="0"/>
                          </a:rPr>
                          <m:t>1</m:t>
                        </m:r>
                      </m:sup>
                    </m:sSubSup>
                  </m:oMath>
                </a14:m>
                <a:r>
                  <a:rPr lang="vi-VN" sz="4400" kern="1400" spc="-130" dirty="0">
                    <a:effectLst/>
                    <a:latin typeface="Tahoma" panose="020B0604030504040204" pitchFamily="34" charset="0"/>
                    <a:ea typeface="Tahoma" panose="020B0604030504040204" pitchFamily="34" charset="0"/>
                    <a:cs typeface="Tahoma" panose="020B0604030504040204" pitchFamily="34" charset="0"/>
                  </a:rPr>
                  <a:t> đề.</a:t>
                </a:r>
                <a:endParaRPr lang="en-US" sz="4400" kern="1400" spc="-13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5" name="TextBox 34">
                <a:extLst>
                  <a:ext uri="{FF2B5EF4-FFF2-40B4-BE49-F238E27FC236}">
                    <a16:creationId xmlns:a16="http://schemas.microsoft.com/office/drawing/2014/main" id="{C8C98B97-4F6C-CDB8-F85C-4A6C537586F2}"/>
                  </a:ext>
                </a:extLst>
              </p:cNvPr>
              <p:cNvSpPr txBox="1">
                <a:spLocks noRot="1" noChangeAspect="1" noMove="1" noResize="1" noEditPoints="1" noAdjustHandles="1" noChangeArrowheads="1" noChangeShapeType="1" noTextEdit="1"/>
              </p:cNvSpPr>
              <p:nvPr/>
            </p:nvSpPr>
            <p:spPr>
              <a:xfrm>
                <a:off x="77524" y="10994751"/>
                <a:ext cx="23897831" cy="816249"/>
              </a:xfrm>
              <a:prstGeom prst="rect">
                <a:avLst/>
              </a:prstGeom>
              <a:blipFill>
                <a:blip r:embed="rId11"/>
                <a:stretch>
                  <a:fillRect t="-11194" b="-335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2B79380-306D-A6C2-41EB-616DA88C8D43}"/>
                  </a:ext>
                </a:extLst>
              </p:cNvPr>
              <p:cNvSpPr txBox="1"/>
              <p:nvPr/>
            </p:nvSpPr>
            <p:spPr>
              <a:xfrm>
                <a:off x="167623" y="11861444"/>
                <a:ext cx="22920977" cy="817788"/>
              </a:xfrm>
              <a:prstGeom prst="rect">
                <a:avLst/>
              </a:prstGeom>
              <a:noFill/>
            </p:spPr>
            <p:txBody>
              <a:bodyPr wrap="square">
                <a:spAutoFit/>
              </a:bodyPr>
              <a:lstStyle/>
              <a:p>
                <a:pPr marL="635000" algn="just">
                  <a:lnSpc>
                    <a:spcPct val="115000"/>
                  </a:lnSpc>
                  <a:spcAft>
                    <a:spcPts val="1000"/>
                  </a:spcAft>
                </a:pPr>
                <a:r>
                  <a:rPr lang="vi-VN" sz="4400" kern="1400" dirty="0">
                    <a:effectLst/>
                    <a:latin typeface="Tahoma" panose="020B0604030504040204" pitchFamily="34" charset="0"/>
                    <a:ea typeface="Tahoma" panose="020B0604030504040204" pitchFamily="34" charset="0"/>
                    <a:cs typeface="Tahoma" panose="020B0604030504040204" pitchFamily="34" charset="0"/>
                  </a:rPr>
                  <a:t>Vậy có thể tạo được </a:t>
                </a:r>
                <a14:m>
                  <m:oMath xmlns:m="http://schemas.openxmlformats.org/officeDocument/2006/math">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4</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1</m:t>
                        </m:r>
                      </m:sup>
                    </m:sSub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m:t>
                    </m:r>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6</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2</m:t>
                        </m:r>
                      </m:sup>
                    </m:sSub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m:t>
                    </m:r>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4</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2</m:t>
                        </m:r>
                      </m:sup>
                    </m:sSub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m:t>
                    </m:r>
                    <m:sSubSup>
                      <m:sSubSupPr>
                        <m:ctrlPr>
                          <a:rPr lang="en-US" sz="4400" i="1" kern="1400">
                            <a:effectLst/>
                            <a:latin typeface="Cambria Math" panose="02040503050406030204" pitchFamily="18" charset="0"/>
                            <a:ea typeface="Arial" panose="020B0604020202020204" pitchFamily="34" charset="0"/>
                            <a:cs typeface="Times New Roman" panose="02020603050405020304" pitchFamily="18" charset="0"/>
                          </a:rPr>
                        </m:ctrlPr>
                      </m:sSubSupPr>
                      <m:e>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𝐶</m:t>
                        </m:r>
                      </m:e>
                      <m:sub>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6</m:t>
                        </m:r>
                      </m:sub>
                      <m: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1</m:t>
                        </m:r>
                      </m:sup>
                    </m:sSubSup>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m:t>
                    </m:r>
                    <m:r>
                      <a:rPr lang="vi-VN" sz="4400" b="0" i="1" kern="1400">
                        <a:effectLst/>
                        <a:latin typeface="Cambria Math" panose="02040503050406030204" pitchFamily="18" charset="0"/>
                        <a:ea typeface="Arial" panose="020B0604020202020204" pitchFamily="34" charset="0"/>
                        <a:cs typeface="Calibri Light" panose="020F0302020204030204" pitchFamily="34" charset="0"/>
                      </a:rPr>
                      <m:t>96</m:t>
                    </m:r>
                  </m:oMath>
                </a14:m>
                <a:r>
                  <a:rPr lang="vi-VN" sz="4400" kern="1400" dirty="0">
                    <a:effectLst/>
                    <a:latin typeface="Tahoma" panose="020B0604030504040204" pitchFamily="34" charset="0"/>
                    <a:ea typeface="Tahoma" panose="020B0604030504040204" pitchFamily="34" charset="0"/>
                    <a:cs typeface="Tahoma" panose="020B0604030504040204" pitchFamily="34" charset="0"/>
                  </a:rPr>
                  <a:t> đề thi thỏa mãn yêu cầu bài toán.</a:t>
                </a:r>
                <a:endParaRPr lang="en-US" sz="4400" kern="1400"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TextBox 36">
                <a:extLst>
                  <a:ext uri="{FF2B5EF4-FFF2-40B4-BE49-F238E27FC236}">
                    <a16:creationId xmlns:a16="http://schemas.microsoft.com/office/drawing/2014/main" id="{82B79380-306D-A6C2-41EB-616DA88C8D43}"/>
                  </a:ext>
                </a:extLst>
              </p:cNvPr>
              <p:cNvSpPr txBox="1">
                <a:spLocks noRot="1" noChangeAspect="1" noMove="1" noResize="1" noEditPoints="1" noAdjustHandles="1" noChangeArrowheads="1" noChangeShapeType="1" noTextEdit="1"/>
              </p:cNvSpPr>
              <p:nvPr/>
            </p:nvSpPr>
            <p:spPr>
              <a:xfrm>
                <a:off x="167623" y="11861444"/>
                <a:ext cx="22920977" cy="817788"/>
              </a:xfrm>
              <a:prstGeom prst="rect">
                <a:avLst/>
              </a:prstGeom>
              <a:blipFill>
                <a:blip r:embed="rId12"/>
                <a:stretch>
                  <a:fillRect t="-11194" b="-33582"/>
                </a:stretch>
              </a:blipFill>
            </p:spPr>
            <p:txBody>
              <a:bodyPr/>
              <a:lstStyle/>
              <a:p>
                <a:r>
                  <a:rPr lang="en-US">
                    <a:noFill/>
                  </a:rPr>
                  <a:t> </a:t>
                </a:r>
              </a:p>
            </p:txBody>
          </p:sp>
        </mc:Fallback>
      </mc:AlternateContent>
    </p:spTree>
    <p:extLst>
      <p:ext uri="{BB962C8B-B14F-4D97-AF65-F5344CB8AC3E}">
        <p14:creationId xmlns:p14="http://schemas.microsoft.com/office/powerpoint/2010/main" val="13585601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up)">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0" grpId="0"/>
      <p:bldP spid="24" grpId="0"/>
      <p:bldP spid="35" grpId="0"/>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8">
            <a:extLst>
              <a:ext uri="{FF2B5EF4-FFF2-40B4-BE49-F238E27FC236}">
                <a16:creationId xmlns:a16="http://schemas.microsoft.com/office/drawing/2014/main" id="{040BB1F2-CF40-D8A1-8921-2339A2F63DA4}"/>
              </a:ext>
            </a:extLst>
          </p:cNvPr>
          <p:cNvSpPr>
            <a:spLocks noChangeAspect="1" noChangeArrowheads="1" noTextEdit="1"/>
          </p:cNvSpPr>
          <p:nvPr/>
        </p:nvSpPr>
        <p:spPr bwMode="gray">
          <a:xfrm flipH="1">
            <a:off x="13247627" y="6816738"/>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5" name="AutoShape 8">
            <a:extLst>
              <a:ext uri="{FF2B5EF4-FFF2-40B4-BE49-F238E27FC236}">
                <a16:creationId xmlns:a16="http://schemas.microsoft.com/office/drawing/2014/main" id="{B4FAA6E8-C4AD-0446-E5A0-40B433991D45}"/>
              </a:ext>
            </a:extLst>
          </p:cNvPr>
          <p:cNvSpPr>
            <a:spLocks noChangeAspect="1" noChangeArrowheads="1" noTextEdit="1"/>
          </p:cNvSpPr>
          <p:nvPr/>
        </p:nvSpPr>
        <p:spPr bwMode="gray">
          <a:xfrm flipH="1">
            <a:off x="12962627" y="6982990"/>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52" tIns="91436" rIns="182852" bIns="91436"/>
          <a:lstStyle/>
          <a:p>
            <a:pPr defTabSz="1828482"/>
            <a:endParaRPr lang="en-US" sz="5600" kern="0">
              <a:solidFill>
                <a:sysClr val="windowText" lastClr="000000"/>
              </a:solidFill>
            </a:endParaRPr>
          </a:p>
        </p:txBody>
      </p:sp>
      <p:sp>
        <p:nvSpPr>
          <p:cNvPr id="6" name="AutoShape 8">
            <a:extLst>
              <a:ext uri="{FF2B5EF4-FFF2-40B4-BE49-F238E27FC236}">
                <a16:creationId xmlns:a16="http://schemas.microsoft.com/office/drawing/2014/main" id="{93BE8A6B-E3F6-79E3-81DB-5DDEB145F754}"/>
              </a:ext>
            </a:extLst>
          </p:cNvPr>
          <p:cNvSpPr>
            <a:spLocks noChangeAspect="1" noChangeArrowheads="1" noTextEdit="1"/>
          </p:cNvSpPr>
          <p:nvPr/>
        </p:nvSpPr>
        <p:spPr bwMode="gray">
          <a:xfrm flipH="1">
            <a:off x="12731137" y="7252072"/>
            <a:ext cx="1819274"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1828800">
              <a:defRPr/>
            </a:pPr>
            <a:endParaRPr lang="en-US" sz="5600" kern="0">
              <a:solidFill>
                <a:sysClr val="windowText" lastClr="000000"/>
              </a:solidFill>
            </a:endParaRPr>
          </a:p>
        </p:txBody>
      </p:sp>
      <p:grpSp>
        <p:nvGrpSpPr>
          <p:cNvPr id="7" name="Group 10">
            <a:extLst>
              <a:ext uri="{FF2B5EF4-FFF2-40B4-BE49-F238E27FC236}">
                <a16:creationId xmlns:a16="http://schemas.microsoft.com/office/drawing/2014/main" id="{E6697727-DEDF-BA4D-8F40-34B7785B0312}"/>
              </a:ext>
            </a:extLst>
          </p:cNvPr>
          <p:cNvGrpSpPr>
            <a:grpSpLocks/>
          </p:cNvGrpSpPr>
          <p:nvPr/>
        </p:nvGrpSpPr>
        <p:grpSpPr bwMode="auto">
          <a:xfrm>
            <a:off x="4587290" y="1515127"/>
            <a:ext cx="14589780" cy="1122038"/>
            <a:chOff x="1997" y="1314"/>
            <a:chExt cx="1868" cy="845"/>
          </a:xfrm>
        </p:grpSpPr>
        <p:sp>
          <p:nvSpPr>
            <p:cNvPr id="8" name="Oval 13">
              <a:extLst>
                <a:ext uri="{FF2B5EF4-FFF2-40B4-BE49-F238E27FC236}">
                  <a16:creationId xmlns:a16="http://schemas.microsoft.com/office/drawing/2014/main" id="{F77CA73A-1E76-2D26-E9A7-02AE7CF55467}"/>
                </a:ext>
              </a:extLst>
            </p:cNvPr>
            <p:cNvSpPr>
              <a:spLocks noChangeArrowheads="1"/>
            </p:cNvSpPr>
            <p:nvPr/>
          </p:nvSpPr>
          <p:spPr bwMode="gray">
            <a:xfrm>
              <a:off x="1997" y="1404"/>
              <a:ext cx="1868" cy="671"/>
            </a:xfrm>
            <a:prstGeom prst="ellipse">
              <a:avLst/>
            </a:prstGeom>
            <a:gradFill rotWithShape="1">
              <a:gsLst>
                <a:gs pos="0">
                  <a:srgbClr val="0563C1">
                    <a:gamma/>
                    <a:tint val="44314"/>
                    <a:invGamma/>
                  </a:srgbClr>
                </a:gs>
                <a:gs pos="100000">
                  <a:srgbClr val="0563C1"/>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828800">
                <a:defRPr/>
              </a:pPr>
              <a:endParaRPr lang="en-US" sz="3600" kern="0">
                <a:solidFill>
                  <a:sysClr val="windowText" lastClr="000000"/>
                </a:solidFill>
              </a:endParaRPr>
            </a:p>
          </p:txBody>
        </p:sp>
        <p:sp>
          <p:nvSpPr>
            <p:cNvPr id="9" name="Oval 14">
              <a:extLst>
                <a:ext uri="{FF2B5EF4-FFF2-40B4-BE49-F238E27FC236}">
                  <a16:creationId xmlns:a16="http://schemas.microsoft.com/office/drawing/2014/main" id="{92932ADD-6D6F-9338-4229-5D81D2F7019F}"/>
                </a:ext>
              </a:extLst>
            </p:cNvPr>
            <p:cNvSpPr>
              <a:spLocks noChangeArrowheads="1"/>
            </p:cNvSpPr>
            <p:nvPr/>
          </p:nvSpPr>
          <p:spPr bwMode="gray">
            <a:xfrm>
              <a:off x="2086" y="1314"/>
              <a:ext cx="1691" cy="845"/>
            </a:xfrm>
            <a:prstGeom prst="ellipse">
              <a:avLst/>
            </a:prstGeom>
            <a:gradFill rotWithShape="1">
              <a:gsLst>
                <a:gs pos="0">
                  <a:srgbClr val="4472C4">
                    <a:gamma/>
                    <a:shade val="46275"/>
                    <a:invGamma/>
                  </a:srgbClr>
                </a:gs>
                <a:gs pos="100000">
                  <a:srgbClr val="4472C4"/>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0" name="Oval 15">
              <a:extLst>
                <a:ext uri="{FF2B5EF4-FFF2-40B4-BE49-F238E27FC236}">
                  <a16:creationId xmlns:a16="http://schemas.microsoft.com/office/drawing/2014/main" id="{6F897241-C65B-B625-69D3-E0455A40E362}"/>
                </a:ext>
              </a:extLst>
            </p:cNvPr>
            <p:cNvSpPr>
              <a:spLocks noChangeArrowheads="1"/>
            </p:cNvSpPr>
            <p:nvPr/>
          </p:nvSpPr>
          <p:spPr bwMode="gray">
            <a:xfrm>
              <a:off x="2108" y="1319"/>
              <a:ext cx="1650" cy="824"/>
            </a:xfrm>
            <a:prstGeom prst="ellipse">
              <a:avLst/>
            </a:prstGeom>
            <a:gradFill rotWithShape="1">
              <a:gsLst>
                <a:gs pos="0">
                  <a:srgbClr val="4472C4">
                    <a:alpha val="0"/>
                  </a:srgbClr>
                </a:gs>
                <a:gs pos="100000">
                  <a:srgbClr val="4472C4">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1" name="Oval 16">
              <a:extLst>
                <a:ext uri="{FF2B5EF4-FFF2-40B4-BE49-F238E27FC236}">
                  <a16:creationId xmlns:a16="http://schemas.microsoft.com/office/drawing/2014/main" id="{8027F0FE-7313-5C32-56B7-06037D653A1C}"/>
                </a:ext>
              </a:extLst>
            </p:cNvPr>
            <p:cNvSpPr>
              <a:spLocks noChangeArrowheads="1"/>
            </p:cNvSpPr>
            <p:nvPr/>
          </p:nvSpPr>
          <p:spPr bwMode="gray">
            <a:xfrm>
              <a:off x="2125" y="1327"/>
              <a:ext cx="1570" cy="770"/>
            </a:xfrm>
            <a:prstGeom prst="ellipse">
              <a:avLst/>
            </a:prstGeom>
            <a:gradFill rotWithShape="1">
              <a:gsLst>
                <a:gs pos="0">
                  <a:srgbClr val="4472C4">
                    <a:gamma/>
                    <a:shade val="79216"/>
                    <a:invGamma/>
                  </a:srgbClr>
                </a:gs>
                <a:gs pos="100000">
                  <a:srgbClr val="4472C4">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sp>
          <p:nvSpPr>
            <p:cNvPr id="12" name="Oval 17">
              <a:extLst>
                <a:ext uri="{FF2B5EF4-FFF2-40B4-BE49-F238E27FC236}">
                  <a16:creationId xmlns:a16="http://schemas.microsoft.com/office/drawing/2014/main" id="{80AF29AD-C8CB-4724-F795-A77DEAE487DC}"/>
                </a:ext>
              </a:extLst>
            </p:cNvPr>
            <p:cNvSpPr>
              <a:spLocks noChangeArrowheads="1"/>
            </p:cNvSpPr>
            <p:nvPr/>
          </p:nvSpPr>
          <p:spPr bwMode="gray">
            <a:xfrm>
              <a:off x="2208" y="1344"/>
              <a:ext cx="1382" cy="624"/>
            </a:xfrm>
            <a:prstGeom prst="ellipse">
              <a:avLst/>
            </a:prstGeom>
            <a:solidFill>
              <a:srgbClr val="FFC000">
                <a:lumMod val="20000"/>
                <a:lumOff val="80000"/>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defTabSz="1828800">
                <a:defRPr/>
              </a:pPr>
              <a:endParaRPr lang="en-US" sz="3600" kern="0">
                <a:solidFill>
                  <a:sysClr val="windowText" lastClr="000000"/>
                </a:solidFill>
              </a:endParaRPr>
            </a:p>
          </p:txBody>
        </p:sp>
      </p:grpSp>
      <p:sp>
        <p:nvSpPr>
          <p:cNvPr id="13" name="Line 14">
            <a:extLst>
              <a:ext uri="{FF2B5EF4-FFF2-40B4-BE49-F238E27FC236}">
                <a16:creationId xmlns:a16="http://schemas.microsoft.com/office/drawing/2014/main" id="{86629350-A865-C075-D99B-DFDF0C64A2CB}"/>
              </a:ext>
            </a:extLst>
          </p:cNvPr>
          <p:cNvSpPr>
            <a:spLocks noChangeShapeType="1"/>
          </p:cNvSpPr>
          <p:nvPr/>
        </p:nvSpPr>
        <p:spPr bwMode="auto">
          <a:xfrm>
            <a:off x="4075586" y="6632915"/>
            <a:ext cx="0" cy="1382514"/>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4" name="Text Box 15">
            <a:extLst>
              <a:ext uri="{FF2B5EF4-FFF2-40B4-BE49-F238E27FC236}">
                <a16:creationId xmlns:a16="http://schemas.microsoft.com/office/drawing/2014/main" id="{5A7F31F2-1B1C-E1B4-7B80-147EFC85763F}"/>
              </a:ext>
            </a:extLst>
          </p:cNvPr>
          <p:cNvSpPr txBox="1">
            <a:spLocks noChangeArrowheads="1"/>
          </p:cNvSpPr>
          <p:nvPr/>
        </p:nvSpPr>
        <p:spPr bwMode="auto">
          <a:xfrm>
            <a:off x="540276" y="4597899"/>
            <a:ext cx="7361060"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kết quả </a:t>
            </a:r>
            <a:r>
              <a:rPr lang="en-US" altLang="en-US" sz="5600" b="1" i="1" u="sng" kern="0">
                <a:solidFill>
                  <a:srgbClr val="0000CC"/>
                </a:solidFill>
                <a:effectLst>
                  <a:outerShdw blurRad="38100" dist="38100" dir="2700000" algn="tl">
                    <a:srgbClr val="C0C0C0"/>
                  </a:outerShdw>
                </a:effectLst>
                <a:latin typeface="Times New Roman" pitchFamily="18" charset="0"/>
              </a:rPr>
              <a:t>sắp </a:t>
            </a:r>
            <a:r>
              <a:rPr lang="en-US" altLang="en-US" sz="5600" b="1" i="1" u="sng" kern="0" err="1">
                <a:solidFill>
                  <a:srgbClr val="0000CC"/>
                </a:solidFill>
                <a:effectLst>
                  <a:outerShdw blurRad="38100" dist="38100" dir="2700000" algn="tl">
                    <a:srgbClr val="C0C0C0"/>
                  </a:outerShdw>
                </a:effectLst>
                <a:latin typeface="Times New Roman" pitchFamily="18" charset="0"/>
              </a:rPr>
              <a:t>thứ</a:t>
            </a:r>
            <a:r>
              <a:rPr lang="en-US" altLang="en-US" sz="5600" b="1" i="1" u="sng" kern="0">
                <a:solidFill>
                  <a:srgbClr val="0000CC"/>
                </a:solidFill>
                <a:effectLst>
                  <a:outerShdw blurRad="38100" dist="38100" dir="2700000" algn="tl">
                    <a:srgbClr val="C0C0C0"/>
                  </a:outerShdw>
                </a:effectLst>
                <a:latin typeface="Times New Roman" pitchFamily="18" charset="0"/>
              </a:rPr>
              <a:t> tự n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endParaRPr lang="en-US" altLang="en-US" sz="5600" b="1" kern="0" dirty="0">
              <a:solidFill>
                <a:sysClr val="windowText" lastClr="000000"/>
              </a:solidFill>
              <a:effectLst>
                <a:outerShdw blurRad="38100" dist="38100" dir="2700000" algn="tl">
                  <a:srgbClr val="C0C0C0"/>
                </a:outerShdw>
              </a:effectLst>
              <a:latin typeface="Times New Roman" pitchFamily="18" charset="0"/>
            </a:endParaRPr>
          </a:p>
        </p:txBody>
      </p:sp>
      <p:sp>
        <p:nvSpPr>
          <p:cNvPr id="15" name="Line 16">
            <a:extLst>
              <a:ext uri="{FF2B5EF4-FFF2-40B4-BE49-F238E27FC236}">
                <a16:creationId xmlns:a16="http://schemas.microsoft.com/office/drawing/2014/main" id="{E45D2DB4-B0AD-E5D8-8281-639102158F87}"/>
              </a:ext>
            </a:extLst>
          </p:cNvPr>
          <p:cNvSpPr>
            <a:spLocks noChangeShapeType="1"/>
          </p:cNvSpPr>
          <p:nvPr/>
        </p:nvSpPr>
        <p:spPr bwMode="auto">
          <a:xfrm flipH="1">
            <a:off x="11361336" y="7498180"/>
            <a:ext cx="0" cy="538712"/>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16" name="Text Box 17">
            <a:extLst>
              <a:ext uri="{FF2B5EF4-FFF2-40B4-BE49-F238E27FC236}">
                <a16:creationId xmlns:a16="http://schemas.microsoft.com/office/drawing/2014/main" id="{AB923B05-923F-2295-912C-8AA1758DBB12}"/>
              </a:ext>
            </a:extLst>
          </p:cNvPr>
          <p:cNvSpPr txBox="1">
            <a:spLocks noChangeArrowheads="1"/>
          </p:cNvSpPr>
          <p:nvPr/>
        </p:nvSpPr>
        <p:spPr bwMode="auto">
          <a:xfrm>
            <a:off x="8459247" y="4558433"/>
            <a:ext cx="8780682" cy="2677656"/>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Lấy k phần tử khác nhau từ n phần tử của A và </a:t>
            </a:r>
            <a:r>
              <a:rPr lang="en-US" altLang="en-US" sz="5600" b="1" i="1" u="sng" kern="0">
                <a:solidFill>
                  <a:srgbClr val="0000CC"/>
                </a:solidFill>
                <a:effectLst>
                  <a:outerShdw blurRad="38100" dist="38100" dir="2700000" algn="tl">
                    <a:srgbClr val="C0C0C0"/>
                  </a:outerShdw>
                </a:effectLst>
                <a:latin typeface="Times New Roman" pitchFamily="18" charset="0"/>
              </a:rPr>
              <a:t>sắp xếp thứ tự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đó</a:t>
            </a:r>
          </a:p>
        </p:txBody>
      </p:sp>
      <p:sp>
        <p:nvSpPr>
          <p:cNvPr id="22" name="Line 18">
            <a:extLst>
              <a:ext uri="{FF2B5EF4-FFF2-40B4-BE49-F238E27FC236}">
                <a16:creationId xmlns:a16="http://schemas.microsoft.com/office/drawing/2014/main" id="{6681CC86-EF02-CEF8-E6F2-5D56145F8052}"/>
              </a:ext>
            </a:extLst>
          </p:cNvPr>
          <p:cNvSpPr>
            <a:spLocks noChangeShapeType="1"/>
          </p:cNvSpPr>
          <p:nvPr/>
        </p:nvSpPr>
        <p:spPr bwMode="auto">
          <a:xfrm flipH="1">
            <a:off x="19408014" y="6506112"/>
            <a:ext cx="0" cy="1530780"/>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23" name="Text Box 19">
            <a:extLst>
              <a:ext uri="{FF2B5EF4-FFF2-40B4-BE49-F238E27FC236}">
                <a16:creationId xmlns:a16="http://schemas.microsoft.com/office/drawing/2014/main" id="{3F158B1C-B22F-44D4-2E7D-5DD8FB5AB3F3}"/>
              </a:ext>
            </a:extLst>
          </p:cNvPr>
          <p:cNvSpPr txBox="1">
            <a:spLocks noChangeArrowheads="1"/>
          </p:cNvSpPr>
          <p:nvPr/>
        </p:nvSpPr>
        <p:spPr bwMode="auto">
          <a:xfrm>
            <a:off x="17797838" y="4533096"/>
            <a:ext cx="5852396" cy="1815882"/>
          </a:xfrm>
          <a:prstGeom prst="rect">
            <a:avLst/>
          </a:prstGeom>
          <a:solidFill>
            <a:srgbClr val="FFC000">
              <a:lumMod val="20000"/>
              <a:lumOff val="80000"/>
            </a:srgbClr>
          </a:solidFill>
          <a:ln w="12700" cmpd="dbl">
            <a:solidFill>
              <a:srgbClr val="C00000"/>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Mỗi </a:t>
            </a:r>
            <a:r>
              <a:rPr lang="en-US" altLang="en-US" sz="5600" b="1" i="1" u="sng" kern="0">
                <a:solidFill>
                  <a:srgbClr val="0000CC"/>
                </a:solidFill>
                <a:effectLst>
                  <a:outerShdw blurRad="38100" dist="38100" dir="2700000" algn="tl">
                    <a:srgbClr val="C0C0C0"/>
                  </a:outerShdw>
                </a:effectLst>
                <a:latin typeface="Times New Roman" pitchFamily="18" charset="0"/>
              </a:rPr>
              <a:t>tập con gồm k phần tử </a:t>
            </a:r>
            <a:r>
              <a:rPr lang="en-US" altLang="en-US" sz="5600" b="1" kern="0">
                <a:solidFill>
                  <a:sysClr val="windowText" lastClr="000000"/>
                </a:solidFill>
                <a:effectLst>
                  <a:outerShdw blurRad="38100" dist="38100" dir="2700000" algn="tl">
                    <a:srgbClr val="C0C0C0"/>
                  </a:outerShdw>
                </a:effectLst>
                <a:latin typeface="Times New Roman" pitchFamily="18" charset="0"/>
              </a:rPr>
              <a:t>của A </a:t>
            </a:r>
          </a:p>
        </p:txBody>
      </p:sp>
      <p:sp>
        <p:nvSpPr>
          <p:cNvPr id="26" name="Text Box 20">
            <a:extLst>
              <a:ext uri="{FF2B5EF4-FFF2-40B4-BE49-F238E27FC236}">
                <a16:creationId xmlns:a16="http://schemas.microsoft.com/office/drawing/2014/main" id="{969D2B67-9296-8F9A-5794-5DBCD73BEC82}"/>
              </a:ext>
            </a:extLst>
          </p:cNvPr>
          <p:cNvSpPr txBox="1">
            <a:spLocks noChangeArrowheads="1"/>
          </p:cNvSpPr>
          <p:nvPr/>
        </p:nvSpPr>
        <p:spPr bwMode="auto">
          <a:xfrm>
            <a:off x="1683502" y="7957820"/>
            <a:ext cx="4378328"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Hoán vị </a:t>
            </a:r>
          </a:p>
        </p:txBody>
      </p:sp>
      <p:sp>
        <p:nvSpPr>
          <p:cNvPr id="27" name="Text Box 21">
            <a:extLst>
              <a:ext uri="{FF2B5EF4-FFF2-40B4-BE49-F238E27FC236}">
                <a16:creationId xmlns:a16="http://schemas.microsoft.com/office/drawing/2014/main" id="{ECC61DD4-E4E2-490B-0BDE-E19C9AC90760}"/>
              </a:ext>
            </a:extLst>
          </p:cNvPr>
          <p:cNvSpPr txBox="1">
            <a:spLocks noChangeArrowheads="1"/>
          </p:cNvSpPr>
          <p:nvPr/>
        </p:nvSpPr>
        <p:spPr bwMode="auto">
          <a:xfrm>
            <a:off x="7649663" y="7990144"/>
            <a:ext cx="786578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Chỉnh hợp chập k của n</a:t>
            </a:r>
          </a:p>
        </p:txBody>
      </p:sp>
      <p:sp>
        <p:nvSpPr>
          <p:cNvPr id="28" name="Text Box 24">
            <a:extLst>
              <a:ext uri="{FF2B5EF4-FFF2-40B4-BE49-F238E27FC236}">
                <a16:creationId xmlns:a16="http://schemas.microsoft.com/office/drawing/2014/main" id="{DE2BCA52-F8FD-FF19-2D7B-86E14B0876D8}"/>
              </a:ext>
            </a:extLst>
          </p:cNvPr>
          <p:cNvSpPr txBox="1">
            <a:spLocks noChangeArrowheads="1"/>
          </p:cNvSpPr>
          <p:nvPr/>
        </p:nvSpPr>
        <p:spPr bwMode="auto">
          <a:xfrm>
            <a:off x="1533753" y="9855756"/>
            <a:ext cx="503582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hoán vị </a:t>
            </a:r>
          </a:p>
        </p:txBody>
      </p:sp>
      <p:sp>
        <p:nvSpPr>
          <p:cNvPr id="29" name="Text Box 26">
            <a:extLst>
              <a:ext uri="{FF2B5EF4-FFF2-40B4-BE49-F238E27FC236}">
                <a16:creationId xmlns:a16="http://schemas.microsoft.com/office/drawing/2014/main" id="{2BF803F9-5F7C-A0E6-60B1-A55908AEC484}"/>
              </a:ext>
            </a:extLst>
          </p:cNvPr>
          <p:cNvSpPr txBox="1">
            <a:spLocks noChangeArrowheads="1"/>
          </p:cNvSpPr>
          <p:nvPr/>
        </p:nvSpPr>
        <p:spPr bwMode="auto">
          <a:xfrm>
            <a:off x="8727611" y="9776668"/>
            <a:ext cx="6011362"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chỉnh hợp </a:t>
            </a:r>
          </a:p>
        </p:txBody>
      </p:sp>
      <p:sp>
        <p:nvSpPr>
          <p:cNvPr id="30" name="Text Box 28">
            <a:extLst>
              <a:ext uri="{FF2B5EF4-FFF2-40B4-BE49-F238E27FC236}">
                <a16:creationId xmlns:a16="http://schemas.microsoft.com/office/drawing/2014/main" id="{BB782E04-0F22-556A-55B1-5DAA584CC586}"/>
              </a:ext>
            </a:extLst>
          </p:cNvPr>
          <p:cNvSpPr txBox="1">
            <a:spLocks noChangeArrowheads="1"/>
          </p:cNvSpPr>
          <p:nvPr/>
        </p:nvSpPr>
        <p:spPr bwMode="auto">
          <a:xfrm>
            <a:off x="17300447" y="9709126"/>
            <a:ext cx="4938566" cy="954107"/>
          </a:xfrm>
          <a:prstGeom prst="rect">
            <a:avLst/>
          </a:prstGeom>
          <a:solidFill>
            <a:srgbClr val="A5A5A5">
              <a:lumMod val="20000"/>
              <a:lumOff val="80000"/>
            </a:srgbClr>
          </a:solidFill>
          <a:ln w="9525">
            <a:solidFill>
              <a:srgbClr val="0000CC"/>
            </a:solidFill>
            <a:miter lim="800000"/>
            <a:headEnd/>
            <a:tailEnd/>
          </a:ln>
          <a:effectLst/>
          <a:scene3d>
            <a:camera prst="orthographicFront">
              <a:rot lat="0" lon="0" rev="0"/>
            </a:camera>
            <a:lightRig rig="contrasting" dir="t">
              <a:rot lat="0" lon="0" rev="7800000"/>
            </a:lightRig>
          </a:scene3d>
          <a:sp3d>
            <a:bevelT w="139700" h="1397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Số các tổ hợp </a:t>
            </a:r>
          </a:p>
        </p:txBody>
      </p:sp>
      <p:graphicFrame>
        <p:nvGraphicFramePr>
          <p:cNvPr id="31" name="Object 29">
            <a:extLst>
              <a:ext uri="{FF2B5EF4-FFF2-40B4-BE49-F238E27FC236}">
                <a16:creationId xmlns:a16="http://schemas.microsoft.com/office/drawing/2014/main" id="{33EE2F14-94BF-8904-5CD8-1F97E07C0A6B}"/>
              </a:ext>
            </a:extLst>
          </p:cNvPr>
          <p:cNvGraphicFramePr>
            <a:graphicFrameLocks noChangeAspect="1"/>
          </p:cNvGraphicFramePr>
          <p:nvPr>
            <p:extLst>
              <p:ext uri="{D42A27DB-BD31-4B8C-83A1-F6EECF244321}">
                <p14:modId xmlns:p14="http://schemas.microsoft.com/office/powerpoint/2010/main" val="3841988507"/>
              </p:ext>
            </p:extLst>
          </p:nvPr>
        </p:nvGraphicFramePr>
        <p:xfrm>
          <a:off x="8525507" y="11734800"/>
          <a:ext cx="6213474" cy="1882776"/>
        </p:xfrm>
        <a:graphic>
          <a:graphicData uri="http://schemas.openxmlformats.org/presentationml/2006/ole">
            <mc:AlternateContent xmlns:mc="http://schemas.openxmlformats.org/markup-compatibility/2006">
              <mc:Choice xmlns:v="urn:schemas-microsoft-com:vml" Requires="v">
                <p:oleObj name="Equation" r:id="rId3" imgW="1701720" imgH="431640" progId="Equation.DSMT4">
                  <p:embed/>
                </p:oleObj>
              </mc:Choice>
              <mc:Fallback>
                <p:oleObj name="Equation" r:id="rId3" imgW="1701720" imgH="431640" progId="Equation.DSMT4">
                  <p:embed/>
                  <p:pic>
                    <p:nvPicPr>
                      <p:cNvPr id="161" name="Object 29">
                        <a:extLst>
                          <a:ext uri="{FF2B5EF4-FFF2-40B4-BE49-F238E27FC236}">
                            <a16:creationId xmlns:a16="http://schemas.microsoft.com/office/drawing/2014/main" id="{29F20CDF-472A-4016-BE8B-E1BD58A55FB5}"/>
                          </a:ext>
                        </a:extLst>
                      </p:cNvPr>
                      <p:cNvPicPr preferRelativeResize="0">
                        <a:picLocks noChangeAspect="1" noChangeArrowheads="1"/>
                      </p:cNvPicPr>
                      <p:nvPr/>
                    </p:nvPicPr>
                    <p:blipFill>
                      <a:blip r:embed="rId4"/>
                      <a:srcRect/>
                      <a:stretch>
                        <a:fillRect/>
                      </a:stretch>
                    </p:blipFill>
                    <p:spPr bwMode="auto">
                      <a:xfrm>
                        <a:off x="8525507" y="11734800"/>
                        <a:ext cx="6213474" cy="1882776"/>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32" name="Text Box 30">
            <a:extLst>
              <a:ext uri="{FF2B5EF4-FFF2-40B4-BE49-F238E27FC236}">
                <a16:creationId xmlns:a16="http://schemas.microsoft.com/office/drawing/2014/main" id="{E1FF6789-25C6-4CF8-743E-980F4C144D04}"/>
              </a:ext>
            </a:extLst>
          </p:cNvPr>
          <p:cNvSpPr txBox="1">
            <a:spLocks noChangeArrowheads="1"/>
          </p:cNvSpPr>
          <p:nvPr/>
        </p:nvSpPr>
        <p:spPr bwMode="auto">
          <a:xfrm>
            <a:off x="2535079" y="11894316"/>
            <a:ext cx="2624154" cy="954107"/>
          </a:xfrm>
          <a:prstGeom prst="rect">
            <a:avLst/>
          </a:prstGeom>
          <a:solidFill>
            <a:srgbClr val="FFC000">
              <a:lumMod val="40000"/>
              <a:lumOff val="60000"/>
            </a:srgbClr>
          </a:solidFill>
          <a:ln w="38100" cmpd="dbl">
            <a:solidFill>
              <a:srgbClr val="FF0000"/>
            </a:solidFill>
            <a:miter lim="800000"/>
            <a:headEnd/>
            <a:tailEnd/>
          </a:ln>
          <a:effectLst>
            <a:outerShdw blurRad="57785" dist="33020" dir="3180000" algn="ctr">
              <a:srgbClr val="000000">
                <a:alpha val="30000"/>
              </a:srgbClr>
            </a:outerShdw>
          </a:effectLst>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kern="0">
                <a:solidFill>
                  <a:srgbClr val="0000FF"/>
                </a:solidFill>
                <a:latin typeface="Times New Roman" pitchFamily="18" charset="0"/>
              </a:rPr>
              <a:t>P</a:t>
            </a:r>
            <a:r>
              <a:rPr lang="en-US" altLang="en-US" sz="5600" kern="0" baseline="-25000">
                <a:solidFill>
                  <a:srgbClr val="0000FF"/>
                </a:solidFill>
                <a:latin typeface="Times New Roman" pitchFamily="18" charset="0"/>
              </a:rPr>
              <a:t>n </a:t>
            </a:r>
            <a:r>
              <a:rPr lang="en-US" altLang="en-US" sz="5600" kern="0">
                <a:solidFill>
                  <a:srgbClr val="0000FF"/>
                </a:solidFill>
                <a:latin typeface="Times New Roman" pitchFamily="18" charset="0"/>
              </a:rPr>
              <a:t>= n!</a:t>
            </a:r>
          </a:p>
        </p:txBody>
      </p:sp>
      <p:graphicFrame>
        <p:nvGraphicFramePr>
          <p:cNvPr id="33" name="Object 31">
            <a:extLst>
              <a:ext uri="{FF2B5EF4-FFF2-40B4-BE49-F238E27FC236}">
                <a16:creationId xmlns:a16="http://schemas.microsoft.com/office/drawing/2014/main" id="{78793B6F-6FB8-0697-5448-729895C13654}"/>
              </a:ext>
            </a:extLst>
          </p:cNvPr>
          <p:cNvGraphicFramePr>
            <a:graphicFrameLocks noChangeAspect="1"/>
          </p:cNvGraphicFramePr>
          <p:nvPr>
            <p:extLst>
              <p:ext uri="{D42A27DB-BD31-4B8C-83A1-F6EECF244321}">
                <p14:modId xmlns:p14="http://schemas.microsoft.com/office/powerpoint/2010/main" val="333428987"/>
              </p:ext>
            </p:extLst>
          </p:nvPr>
        </p:nvGraphicFramePr>
        <p:xfrm>
          <a:off x="16347800" y="11680826"/>
          <a:ext cx="7579000" cy="1882774"/>
        </p:xfrm>
        <a:graphic>
          <a:graphicData uri="http://schemas.openxmlformats.org/presentationml/2006/ole">
            <mc:AlternateContent xmlns:mc="http://schemas.openxmlformats.org/markup-compatibility/2006">
              <mc:Choice xmlns:v="urn:schemas-microsoft-com:vml" Requires="v">
                <p:oleObj name="Equation" r:id="rId5" imgW="1879560" imgH="431640" progId="Equation.DSMT4">
                  <p:embed/>
                </p:oleObj>
              </mc:Choice>
              <mc:Fallback>
                <p:oleObj name="Equation" r:id="rId5" imgW="1879560" imgH="431640" progId="Equation.DSMT4">
                  <p:embed/>
                  <p:pic>
                    <p:nvPicPr>
                      <p:cNvPr id="163" name="Object 31">
                        <a:extLst>
                          <a:ext uri="{FF2B5EF4-FFF2-40B4-BE49-F238E27FC236}">
                            <a16:creationId xmlns:a16="http://schemas.microsoft.com/office/drawing/2014/main" id="{301B1721-FEB1-4480-8CE1-714C041F6752}"/>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47800" y="11680826"/>
                        <a:ext cx="7579000" cy="1882774"/>
                      </a:xfrm>
                      <a:prstGeom prst="rect">
                        <a:avLst/>
                      </a:prstGeom>
                      <a:solidFill>
                        <a:srgbClr val="FFC000">
                          <a:lumMod val="40000"/>
                          <a:lumOff val="60000"/>
                        </a:srgbClr>
                      </a:solidFill>
                      <a:ln w="38100" cmpd="dbl">
                        <a:solidFill>
                          <a:srgbClr val="FF0000"/>
                        </a:solidFill>
                        <a:miter lim="800000"/>
                        <a:headEnd/>
                        <a:tailEnd/>
                      </a:ln>
                      <a:effectLst/>
                    </p:spPr>
                  </p:pic>
                </p:oleObj>
              </mc:Fallback>
            </mc:AlternateContent>
          </a:graphicData>
        </a:graphic>
      </p:graphicFrame>
      <p:sp>
        <p:nvSpPr>
          <p:cNvPr id="41" name="Line 14">
            <a:extLst>
              <a:ext uri="{FF2B5EF4-FFF2-40B4-BE49-F238E27FC236}">
                <a16:creationId xmlns:a16="http://schemas.microsoft.com/office/drawing/2014/main" id="{EB6BED84-555C-60DE-DDF8-6F771ED27373}"/>
              </a:ext>
            </a:extLst>
          </p:cNvPr>
          <p:cNvSpPr>
            <a:spLocks noChangeShapeType="1"/>
          </p:cNvSpPr>
          <p:nvPr/>
        </p:nvSpPr>
        <p:spPr bwMode="auto">
          <a:xfrm flipH="1">
            <a:off x="5201299" y="3838967"/>
            <a:ext cx="6160034" cy="632130"/>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42" name="Line 16">
            <a:extLst>
              <a:ext uri="{FF2B5EF4-FFF2-40B4-BE49-F238E27FC236}">
                <a16:creationId xmlns:a16="http://schemas.microsoft.com/office/drawing/2014/main" id="{9CE069B1-533D-25EB-39E4-545B04FAFBF1}"/>
              </a:ext>
            </a:extLst>
          </p:cNvPr>
          <p:cNvSpPr>
            <a:spLocks noChangeShapeType="1"/>
          </p:cNvSpPr>
          <p:nvPr/>
        </p:nvSpPr>
        <p:spPr bwMode="auto">
          <a:xfrm>
            <a:off x="11395286" y="3814298"/>
            <a:ext cx="23568" cy="824924"/>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43" name="Line 16">
            <a:extLst>
              <a:ext uri="{FF2B5EF4-FFF2-40B4-BE49-F238E27FC236}">
                <a16:creationId xmlns:a16="http://schemas.microsoft.com/office/drawing/2014/main" id="{F501C3F4-E50F-4CCB-07DE-A8DFF1115ED7}"/>
              </a:ext>
            </a:extLst>
          </p:cNvPr>
          <p:cNvSpPr>
            <a:spLocks noChangeShapeType="1"/>
          </p:cNvSpPr>
          <p:nvPr/>
        </p:nvSpPr>
        <p:spPr bwMode="auto">
          <a:xfrm>
            <a:off x="11466247" y="3854597"/>
            <a:ext cx="6780838" cy="557446"/>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44" name="Text Box 21">
            <a:extLst>
              <a:ext uri="{FF2B5EF4-FFF2-40B4-BE49-F238E27FC236}">
                <a16:creationId xmlns:a16="http://schemas.microsoft.com/office/drawing/2014/main" id="{B01AD80F-E621-8FF3-0D12-358B80549F9E}"/>
              </a:ext>
            </a:extLst>
          </p:cNvPr>
          <p:cNvSpPr txBox="1">
            <a:spLocks noChangeArrowheads="1"/>
          </p:cNvSpPr>
          <p:nvPr/>
        </p:nvSpPr>
        <p:spPr bwMode="auto">
          <a:xfrm>
            <a:off x="16348013" y="8015428"/>
            <a:ext cx="7513922" cy="954107"/>
          </a:xfrm>
          <a:prstGeom prst="rect">
            <a:avLst/>
          </a:prstGeom>
          <a:solidFill>
            <a:srgbClr val="ED7D31">
              <a:lumMod val="40000"/>
              <a:lumOff val="60000"/>
            </a:srgbClr>
          </a:solidFill>
          <a:ln w="9525">
            <a:solidFill>
              <a:srgbClr val="C00000"/>
            </a:solid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5600" b="1" kern="0">
                <a:solidFill>
                  <a:sysClr val="windowText" lastClr="000000"/>
                </a:solidFill>
                <a:effectLst>
                  <a:outerShdw blurRad="38100" dist="38100" dir="2700000" algn="tl">
                    <a:srgbClr val="C0C0C0"/>
                  </a:outerShdw>
                </a:effectLst>
                <a:latin typeface="Times New Roman" pitchFamily="18" charset="0"/>
              </a:rPr>
              <a:t>     Tổ hợp chập k của n</a:t>
            </a:r>
          </a:p>
        </p:txBody>
      </p:sp>
      <p:sp>
        <p:nvSpPr>
          <p:cNvPr id="45" name="Line 14">
            <a:extLst>
              <a:ext uri="{FF2B5EF4-FFF2-40B4-BE49-F238E27FC236}">
                <a16:creationId xmlns:a16="http://schemas.microsoft.com/office/drawing/2014/main" id="{2E5C2521-7910-D3E3-FB51-C3C7D2A4603B}"/>
              </a:ext>
            </a:extLst>
          </p:cNvPr>
          <p:cNvSpPr>
            <a:spLocks noChangeShapeType="1"/>
          </p:cNvSpPr>
          <p:nvPr/>
        </p:nvSpPr>
        <p:spPr bwMode="auto">
          <a:xfrm>
            <a:off x="4065020" y="9011852"/>
            <a:ext cx="0" cy="792196"/>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46" name="Line 14">
            <a:extLst>
              <a:ext uri="{FF2B5EF4-FFF2-40B4-BE49-F238E27FC236}">
                <a16:creationId xmlns:a16="http://schemas.microsoft.com/office/drawing/2014/main" id="{4682CA26-D77D-E1EB-86B5-82D647896EEE}"/>
              </a:ext>
            </a:extLst>
          </p:cNvPr>
          <p:cNvSpPr>
            <a:spLocks noChangeShapeType="1"/>
          </p:cNvSpPr>
          <p:nvPr/>
        </p:nvSpPr>
        <p:spPr bwMode="auto">
          <a:xfrm>
            <a:off x="4065020" y="10992064"/>
            <a:ext cx="0" cy="92332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47" name="Line 14">
            <a:extLst>
              <a:ext uri="{FF2B5EF4-FFF2-40B4-BE49-F238E27FC236}">
                <a16:creationId xmlns:a16="http://schemas.microsoft.com/office/drawing/2014/main" id="{0995EA41-FF2F-A5C0-F8D2-7FFAB6C9A96D}"/>
              </a:ext>
            </a:extLst>
          </p:cNvPr>
          <p:cNvSpPr>
            <a:spLocks noChangeShapeType="1"/>
          </p:cNvSpPr>
          <p:nvPr/>
        </p:nvSpPr>
        <p:spPr bwMode="auto">
          <a:xfrm>
            <a:off x="11361336" y="9060026"/>
            <a:ext cx="0" cy="69584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48" name="Line 14">
            <a:extLst>
              <a:ext uri="{FF2B5EF4-FFF2-40B4-BE49-F238E27FC236}">
                <a16:creationId xmlns:a16="http://schemas.microsoft.com/office/drawing/2014/main" id="{25F565E1-2C14-1773-91AF-6AFE881156DD}"/>
              </a:ext>
            </a:extLst>
          </p:cNvPr>
          <p:cNvSpPr>
            <a:spLocks noChangeShapeType="1"/>
          </p:cNvSpPr>
          <p:nvPr/>
        </p:nvSpPr>
        <p:spPr bwMode="auto">
          <a:xfrm>
            <a:off x="11395286" y="10847876"/>
            <a:ext cx="0" cy="92332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49" name="Line 14">
            <a:extLst>
              <a:ext uri="{FF2B5EF4-FFF2-40B4-BE49-F238E27FC236}">
                <a16:creationId xmlns:a16="http://schemas.microsoft.com/office/drawing/2014/main" id="{91AC232B-02EA-8EB7-D01E-4ADE08B10F79}"/>
              </a:ext>
            </a:extLst>
          </p:cNvPr>
          <p:cNvSpPr>
            <a:spLocks noChangeShapeType="1"/>
          </p:cNvSpPr>
          <p:nvPr/>
        </p:nvSpPr>
        <p:spPr bwMode="auto">
          <a:xfrm>
            <a:off x="19408014" y="9083333"/>
            <a:ext cx="0" cy="672542"/>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sp>
        <p:nvSpPr>
          <p:cNvPr id="50" name="Line 14">
            <a:extLst>
              <a:ext uri="{FF2B5EF4-FFF2-40B4-BE49-F238E27FC236}">
                <a16:creationId xmlns:a16="http://schemas.microsoft.com/office/drawing/2014/main" id="{AA5EF14C-07FE-CA72-D13D-AB9420780869}"/>
              </a:ext>
            </a:extLst>
          </p:cNvPr>
          <p:cNvSpPr>
            <a:spLocks noChangeShapeType="1"/>
          </p:cNvSpPr>
          <p:nvPr/>
        </p:nvSpPr>
        <p:spPr bwMode="auto">
          <a:xfrm>
            <a:off x="19408014" y="10802314"/>
            <a:ext cx="0" cy="923328"/>
          </a:xfrm>
          <a:prstGeom prst="line">
            <a:avLst/>
          </a:prstGeom>
          <a:noFill/>
          <a:ln w="76200">
            <a:solidFill>
              <a:srgbClr val="C00000"/>
            </a:solidFill>
            <a:miter lim="800000"/>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defTabSz="1828800">
              <a:defRPr/>
            </a:pPr>
            <a:endParaRPr lang="en-US" sz="5600" kern="0">
              <a:solidFill>
                <a:sysClr val="windowText" lastClr="000000"/>
              </a:solidFill>
            </a:endParaRPr>
          </a:p>
        </p:txBody>
      </p:sp>
      <p:grpSp>
        <p:nvGrpSpPr>
          <p:cNvPr id="59" name="Group 58">
            <a:extLst>
              <a:ext uri="{FF2B5EF4-FFF2-40B4-BE49-F238E27FC236}">
                <a16:creationId xmlns:a16="http://schemas.microsoft.com/office/drawing/2014/main" id="{F14104C6-5416-B4C4-7733-55AC57BC85C8}"/>
              </a:ext>
            </a:extLst>
          </p:cNvPr>
          <p:cNvGrpSpPr/>
          <p:nvPr/>
        </p:nvGrpSpPr>
        <p:grpSpPr>
          <a:xfrm>
            <a:off x="3931500" y="2584905"/>
            <a:ext cx="14556184" cy="1170440"/>
            <a:chOff x="1859552" y="820101"/>
            <a:chExt cx="7092396" cy="585220"/>
          </a:xfrm>
        </p:grpSpPr>
        <p:sp>
          <p:nvSpPr>
            <p:cNvPr id="60" name="Text Box 12">
              <a:extLst>
                <a:ext uri="{FF2B5EF4-FFF2-40B4-BE49-F238E27FC236}">
                  <a16:creationId xmlns:a16="http://schemas.microsoft.com/office/drawing/2014/main" id="{A972A658-6961-10AE-BDC7-5BAC55FA750A}"/>
                </a:ext>
              </a:extLst>
            </p:cNvPr>
            <p:cNvSpPr txBox="1">
              <a:spLocks noChangeArrowheads="1"/>
            </p:cNvSpPr>
            <p:nvPr/>
          </p:nvSpPr>
          <p:spPr bwMode="auto">
            <a:xfrm>
              <a:off x="1859552" y="820101"/>
              <a:ext cx="7092396" cy="538609"/>
            </a:xfrm>
            <a:prstGeom prst="rect">
              <a:avLst/>
            </a:prstGeom>
            <a:solidFill>
              <a:srgbClr val="FFC000">
                <a:lumMod val="20000"/>
                <a:lumOff val="80000"/>
              </a:srgbClr>
            </a:solidFill>
            <a:ln w="19050" cmpd="dbl">
              <a:solidFill>
                <a:srgbClr val="C0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1828800" eaLnBrk="1" hangingPunct="1">
                <a:spcBef>
                  <a:spcPct val="50000"/>
                </a:spcBef>
                <a:defRPr/>
              </a:pPr>
              <a:r>
                <a:rPr lang="en-US" altLang="en-US" sz="6400" b="1" kern="0">
                  <a:solidFill>
                    <a:sysClr val="windowText" lastClr="000000"/>
                  </a:solidFill>
                  <a:effectLst>
                    <a:outerShdw blurRad="38100" dist="38100" dir="2700000" algn="tl">
                      <a:srgbClr val="C0C0C0"/>
                    </a:outerShdw>
                  </a:effectLst>
                  <a:latin typeface="Times New Roman" pitchFamily="18" charset="0"/>
                </a:rPr>
                <a:t>Cho tập A gồm n phần tử</a:t>
              </a:r>
            </a:p>
          </p:txBody>
        </p:sp>
        <p:graphicFrame>
          <p:nvGraphicFramePr>
            <p:cNvPr id="61" name="Object 60">
              <a:extLst>
                <a:ext uri="{FF2B5EF4-FFF2-40B4-BE49-F238E27FC236}">
                  <a16:creationId xmlns:a16="http://schemas.microsoft.com/office/drawing/2014/main" id="{AA18761E-92F2-77C2-9601-D039C76C28D0}"/>
                </a:ext>
              </a:extLst>
            </p:cNvPr>
            <p:cNvGraphicFramePr>
              <a:graphicFrameLocks noChangeAspect="1"/>
            </p:cNvGraphicFramePr>
            <p:nvPr/>
          </p:nvGraphicFramePr>
          <p:xfrm>
            <a:off x="7633552" y="844302"/>
            <a:ext cx="1318395" cy="561019"/>
          </p:xfrm>
          <a:graphic>
            <a:graphicData uri="http://schemas.openxmlformats.org/presentationml/2006/ole">
              <mc:AlternateContent xmlns:mc="http://schemas.openxmlformats.org/markup-compatibility/2006">
                <mc:Choice xmlns:v="urn:schemas-microsoft-com:vml" Requires="v">
                  <p:oleObj name="Equation" r:id="rId7" imgW="444307" imgH="190417" progId="Equation.DSMT4">
                    <p:embed/>
                  </p:oleObj>
                </mc:Choice>
                <mc:Fallback>
                  <p:oleObj name="Equation" r:id="rId7" imgW="444307" imgH="190417" progId="Equation.DSMT4">
                    <p:embed/>
                    <p:pic>
                      <p:nvPicPr>
                        <p:cNvPr id="177" name="Object 176">
                          <a:extLst>
                            <a:ext uri="{FF2B5EF4-FFF2-40B4-BE49-F238E27FC236}">
                              <a16:creationId xmlns:a16="http://schemas.microsoft.com/office/drawing/2014/main" id="{3158FB9B-9087-4A23-9EEC-251FC390089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3552" y="844302"/>
                          <a:ext cx="1318395" cy="561019"/>
                        </a:xfrm>
                        <a:prstGeom prst="rect">
                          <a:avLst/>
                        </a:prstGeom>
                        <a:noFill/>
                      </p:spPr>
                    </p:pic>
                  </p:oleObj>
                </mc:Fallback>
              </mc:AlternateContent>
            </a:graphicData>
          </a:graphic>
        </p:graphicFrame>
      </p:grpSp>
      <p:sp>
        <p:nvSpPr>
          <p:cNvPr id="62" name="Text Box 18">
            <a:extLst>
              <a:ext uri="{FF2B5EF4-FFF2-40B4-BE49-F238E27FC236}">
                <a16:creationId xmlns:a16="http://schemas.microsoft.com/office/drawing/2014/main" id="{A44F0F43-4DDB-33F5-A4B8-432D3B5D5E94}"/>
              </a:ext>
            </a:extLst>
          </p:cNvPr>
          <p:cNvSpPr txBox="1">
            <a:spLocks noChangeArrowheads="1"/>
          </p:cNvSpPr>
          <p:nvPr/>
        </p:nvSpPr>
        <p:spPr bwMode="auto">
          <a:xfrm>
            <a:off x="3992566" y="1586504"/>
            <a:ext cx="1541544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1828482">
              <a:spcBef>
                <a:spcPct val="0"/>
              </a:spcBef>
              <a:buClrTx/>
              <a:buNone/>
            </a:pPr>
            <a:r>
              <a:rPr lang="en-US" altLang="en-US" sz="5200" b="1">
                <a:solidFill>
                  <a:srgbClr val="C00000"/>
                </a:solidFill>
                <a:latin typeface="Vani" panose="020B0502040204020203" pitchFamily="34" charset="0"/>
                <a:cs typeface="Vani" panose="020B0502040204020203" pitchFamily="34" charset="0"/>
              </a:rPr>
              <a:t>Ghi nhớ</a:t>
            </a:r>
            <a:endParaRPr lang="en-US" altLang="en-US" sz="5200" b="1" dirty="0">
              <a:solidFill>
                <a:srgbClr val="C00000"/>
              </a:solidFill>
              <a:latin typeface="Vani" panose="020B0502040204020203" pitchFamily="34" charset="0"/>
              <a:cs typeface="Vani" panose="020B0502040204020203" pitchFamily="34" charset="0"/>
            </a:endParaRPr>
          </a:p>
        </p:txBody>
      </p:sp>
    </p:spTree>
    <p:extLst>
      <p:ext uri="{BB962C8B-B14F-4D97-AF65-F5344CB8AC3E}">
        <p14:creationId xmlns:p14="http://schemas.microsoft.com/office/powerpoint/2010/main" val="38588322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up)">
                                      <p:cBhvr>
                                        <p:cTn id="7" dur="10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up)">
                                      <p:cBhvr>
                                        <p:cTn id="22" dur="1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up)">
                                      <p:cBhvr>
                                        <p:cTn id="27" dur="1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up)">
                                      <p:cBhvr>
                                        <p:cTn id="32" dur="1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up)">
                                      <p:cBhvr>
                                        <p:cTn id="42" dur="1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10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10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up)">
                                      <p:cBhvr>
                                        <p:cTn id="57" dur="10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up)">
                                      <p:cBhvr>
                                        <p:cTn id="62" dur="10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wipe(up)">
                                      <p:cBhvr>
                                        <p:cTn id="67" dur="10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10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up)">
                                      <p:cBhvr>
                                        <p:cTn id="77" dur="1000"/>
                                        <p:tgtEl>
                                          <p:spTgt spid="48"/>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ipe(up)">
                                      <p:cBhvr>
                                        <p:cTn id="82" dur="10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up)">
                                      <p:cBhvr>
                                        <p:cTn id="87" dur="1000"/>
                                        <p:tgtEl>
                                          <p:spTgt spid="4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wipe(up)">
                                      <p:cBhvr>
                                        <p:cTn id="92" dur="1000"/>
                                        <p:tgtEl>
                                          <p:spTgt spid="23"/>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wipe(up)">
                                      <p:cBhvr>
                                        <p:cTn id="97" dur="10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wipe(up)">
                                      <p:cBhvr>
                                        <p:cTn id="102" dur="1000"/>
                                        <p:tgtEl>
                                          <p:spTgt spid="4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1"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wipe(up)">
                                      <p:cBhvr>
                                        <p:cTn id="107" dur="10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up)">
                                      <p:cBhvr>
                                        <p:cTn id="112" dur="1000"/>
                                        <p:tgtEl>
                                          <p:spTgt spid="3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wipe(up)">
                                      <p:cBhvr>
                                        <p:cTn id="117" dur="10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wipe(up)">
                                      <p:cBhvr>
                                        <p:cTn id="12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2" grpId="0" animBg="1"/>
      <p:bldP spid="23" grpId="0" animBg="1"/>
      <p:bldP spid="26" grpId="0" animBg="1"/>
      <p:bldP spid="27" grpId="0" animBg="1"/>
      <p:bldP spid="28" grpId="0" animBg="1"/>
      <p:bldP spid="29" grpId="0" animBg="1"/>
      <p:bldP spid="30" grpId="0" animBg="1"/>
      <p:bldP spid="32"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A73C2D5-CA9B-47BC-9AD0-ECA015C1C325}"/>
              </a:ext>
            </a:extLst>
          </p:cNvPr>
          <p:cNvGrpSpPr/>
          <p:nvPr/>
        </p:nvGrpSpPr>
        <p:grpSpPr>
          <a:xfrm>
            <a:off x="839679" y="5486579"/>
            <a:ext cx="22172722" cy="2701196"/>
            <a:chOff x="839787" y="6087168"/>
            <a:chExt cx="22175609" cy="2701548"/>
          </a:xfrm>
        </p:grpSpPr>
        <p:sp>
          <p:nvSpPr>
            <p:cNvPr id="3" name="Freeform 71">
              <a:extLst>
                <a:ext uri="{FF2B5EF4-FFF2-40B4-BE49-F238E27FC236}">
                  <a16:creationId xmlns:a16="http://schemas.microsoft.com/office/drawing/2014/main" id="{E1DE1FB5-671A-4611-8EE8-31248E438454}"/>
                </a:ext>
              </a:extLst>
            </p:cNvPr>
            <p:cNvSpPr>
              <a:spLocks/>
            </p:cNvSpPr>
            <p:nvPr/>
          </p:nvSpPr>
          <p:spPr bwMode="auto">
            <a:xfrm flipH="1" flipV="1">
              <a:off x="16460787" y="8381999"/>
              <a:ext cx="6551512" cy="406715"/>
            </a:xfrm>
            <a:prstGeom prst="rect">
              <a:avLst/>
            </a:pr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4" name="Freeform 71">
              <a:extLst>
                <a:ext uri="{FF2B5EF4-FFF2-40B4-BE49-F238E27FC236}">
                  <a16:creationId xmlns:a16="http://schemas.microsoft.com/office/drawing/2014/main" id="{1E70EDEF-46E1-429A-B86A-3AB2597BC5FA}"/>
                </a:ext>
              </a:extLst>
            </p:cNvPr>
            <p:cNvSpPr>
              <a:spLocks/>
            </p:cNvSpPr>
            <p:nvPr/>
          </p:nvSpPr>
          <p:spPr bwMode="auto">
            <a:xfrm>
              <a:off x="839787" y="7614323"/>
              <a:ext cx="19585088" cy="1174393"/>
            </a:xfrm>
            <a:custGeom>
              <a:avLst/>
              <a:gdLst>
                <a:gd name="T0" fmla="*/ 1849 w 1857"/>
                <a:gd name="T1" fmla="*/ 72 h 111"/>
                <a:gd name="T2" fmla="*/ 376 w 1857"/>
                <a:gd name="T3" fmla="*/ 72 h 111"/>
                <a:gd name="T4" fmla="*/ 360 w 1857"/>
                <a:gd name="T5" fmla="*/ 52 h 111"/>
                <a:gd name="T6" fmla="*/ 374 w 1857"/>
                <a:gd name="T7" fmla="*/ 20 h 111"/>
                <a:gd name="T8" fmla="*/ 366 w 1857"/>
                <a:gd name="T9" fmla="*/ 0 h 111"/>
                <a:gd name="T10" fmla="*/ 85 w 1857"/>
                <a:gd name="T11" fmla="*/ 0 h 111"/>
                <a:gd name="T12" fmla="*/ 53 w 1857"/>
                <a:gd name="T13" fmla="*/ 20 h 111"/>
                <a:gd name="T14" fmla="*/ 6 w 1857"/>
                <a:gd name="T15" fmla="*/ 91 h 111"/>
                <a:gd name="T16" fmla="*/ 15 w 1857"/>
                <a:gd name="T17" fmla="*/ 111 h 111"/>
                <a:gd name="T18" fmla="*/ 199 w 1857"/>
                <a:gd name="T19" fmla="*/ 111 h 111"/>
                <a:gd name="T20" fmla="*/ 296 w 1857"/>
                <a:gd name="T21" fmla="*/ 111 h 111"/>
                <a:gd name="T22" fmla="*/ 1849 w 1857"/>
                <a:gd name="T23" fmla="*/ 111 h 111"/>
                <a:gd name="T24" fmla="*/ 1857 w 1857"/>
                <a:gd name="T25" fmla="*/ 103 h 111"/>
                <a:gd name="T26" fmla="*/ 1857 w 1857"/>
                <a:gd name="T27" fmla="*/ 81 h 111"/>
                <a:gd name="T28" fmla="*/ 1849 w 1857"/>
                <a:gd name="T29" fmla="*/ 7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57" h="111">
                  <a:moveTo>
                    <a:pt x="1849" y="72"/>
                  </a:moveTo>
                  <a:cubicBezTo>
                    <a:pt x="1849" y="72"/>
                    <a:pt x="423" y="72"/>
                    <a:pt x="376" y="72"/>
                  </a:cubicBezTo>
                  <a:cubicBezTo>
                    <a:pt x="350" y="72"/>
                    <a:pt x="355" y="63"/>
                    <a:pt x="360" y="52"/>
                  </a:cubicBezTo>
                  <a:cubicBezTo>
                    <a:pt x="365" y="40"/>
                    <a:pt x="374" y="20"/>
                    <a:pt x="374" y="20"/>
                  </a:cubicBezTo>
                  <a:cubicBezTo>
                    <a:pt x="381" y="9"/>
                    <a:pt x="377" y="0"/>
                    <a:pt x="366" y="0"/>
                  </a:cubicBezTo>
                  <a:cubicBezTo>
                    <a:pt x="85" y="0"/>
                    <a:pt x="85" y="0"/>
                    <a:pt x="85" y="0"/>
                  </a:cubicBezTo>
                  <a:cubicBezTo>
                    <a:pt x="74" y="0"/>
                    <a:pt x="59" y="9"/>
                    <a:pt x="53" y="20"/>
                  </a:cubicBezTo>
                  <a:cubicBezTo>
                    <a:pt x="6" y="91"/>
                    <a:pt x="6" y="91"/>
                    <a:pt x="6" y="91"/>
                  </a:cubicBezTo>
                  <a:cubicBezTo>
                    <a:pt x="0" y="102"/>
                    <a:pt x="4" y="111"/>
                    <a:pt x="15" y="111"/>
                  </a:cubicBezTo>
                  <a:cubicBezTo>
                    <a:pt x="199" y="111"/>
                    <a:pt x="199" y="111"/>
                    <a:pt x="199" y="111"/>
                  </a:cubicBezTo>
                  <a:cubicBezTo>
                    <a:pt x="296" y="111"/>
                    <a:pt x="296" y="111"/>
                    <a:pt x="296" y="111"/>
                  </a:cubicBezTo>
                  <a:cubicBezTo>
                    <a:pt x="1849" y="111"/>
                    <a:pt x="1849" y="111"/>
                    <a:pt x="1849" y="111"/>
                  </a:cubicBezTo>
                  <a:cubicBezTo>
                    <a:pt x="1853" y="111"/>
                    <a:pt x="1857" y="107"/>
                    <a:pt x="1857" y="103"/>
                  </a:cubicBezTo>
                  <a:cubicBezTo>
                    <a:pt x="1857" y="81"/>
                    <a:pt x="1857" y="81"/>
                    <a:pt x="1857" y="81"/>
                  </a:cubicBezTo>
                  <a:cubicBezTo>
                    <a:pt x="1857" y="76"/>
                    <a:pt x="1853" y="72"/>
                    <a:pt x="1849" y="72"/>
                  </a:cubicBezTo>
                  <a:close/>
                </a:path>
              </a:pathLst>
            </a:custGeom>
            <a:solidFill>
              <a:srgbClr val="B9EA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5" name="Oval 72">
              <a:extLst>
                <a:ext uri="{FF2B5EF4-FFF2-40B4-BE49-F238E27FC236}">
                  <a16:creationId xmlns:a16="http://schemas.microsoft.com/office/drawing/2014/main" id="{061809A4-DFA0-48FD-A9B1-C4C761DE351E}"/>
                </a:ext>
              </a:extLst>
            </p:cNvPr>
            <p:cNvSpPr>
              <a:spLocks noChangeArrowheads="1"/>
            </p:cNvSpPr>
            <p:nvPr/>
          </p:nvSpPr>
          <p:spPr bwMode="auto">
            <a:xfrm>
              <a:off x="2621467" y="6087168"/>
              <a:ext cx="803766" cy="790373"/>
            </a:xfrm>
            <a:prstGeom prst="ellipse">
              <a:avLst/>
            </a:pr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6" name="Freeform 73">
              <a:extLst>
                <a:ext uri="{FF2B5EF4-FFF2-40B4-BE49-F238E27FC236}">
                  <a16:creationId xmlns:a16="http://schemas.microsoft.com/office/drawing/2014/main" id="{8A17BDFD-C5E8-4E1C-915C-5CFAC4A8881E}"/>
                </a:ext>
              </a:extLst>
            </p:cNvPr>
            <p:cNvSpPr>
              <a:spLocks/>
            </p:cNvSpPr>
            <p:nvPr/>
          </p:nvSpPr>
          <p:spPr bwMode="auto">
            <a:xfrm>
              <a:off x="2420524" y="6815024"/>
              <a:ext cx="589429" cy="535844"/>
            </a:xfrm>
            <a:custGeom>
              <a:avLst/>
              <a:gdLst>
                <a:gd name="T0" fmla="*/ 0 w 56"/>
                <a:gd name="T1" fmla="*/ 18 h 51"/>
                <a:gd name="T2" fmla="*/ 45 w 56"/>
                <a:gd name="T3" fmla="*/ 10 h 51"/>
                <a:gd name="T4" fmla="*/ 56 w 56"/>
                <a:gd name="T5" fmla="*/ 12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7" y="0"/>
                    <a:pt x="45" y="10"/>
                  </a:cubicBezTo>
                  <a:cubicBezTo>
                    <a:pt x="51" y="12"/>
                    <a:pt x="52" y="12"/>
                    <a:pt x="56" y="12"/>
                  </a:cubicBezTo>
                  <a:cubicBezTo>
                    <a:pt x="55" y="30"/>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7" name="Freeform 74">
              <a:extLst>
                <a:ext uri="{FF2B5EF4-FFF2-40B4-BE49-F238E27FC236}">
                  <a16:creationId xmlns:a16="http://schemas.microsoft.com/office/drawing/2014/main" id="{E741B86F-E7B9-4220-8DE8-16F61058D5E7}"/>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8" name="Freeform 75">
              <a:extLst>
                <a:ext uri="{FF2B5EF4-FFF2-40B4-BE49-F238E27FC236}">
                  <a16:creationId xmlns:a16="http://schemas.microsoft.com/office/drawing/2014/main" id="{A09A0D33-4C85-476E-BFFE-F1FD8CCE41F6}"/>
                </a:ext>
              </a:extLst>
            </p:cNvPr>
            <p:cNvSpPr>
              <a:spLocks/>
            </p:cNvSpPr>
            <p:nvPr/>
          </p:nvSpPr>
          <p:spPr bwMode="auto">
            <a:xfrm>
              <a:off x="2420524" y="6815024"/>
              <a:ext cx="589429" cy="535844"/>
            </a:xfrm>
            <a:custGeom>
              <a:avLst/>
              <a:gdLst>
                <a:gd name="T0" fmla="*/ 0 w 56"/>
                <a:gd name="T1" fmla="*/ 18 h 51"/>
                <a:gd name="T2" fmla="*/ 39 w 56"/>
                <a:gd name="T3" fmla="*/ 8 h 51"/>
                <a:gd name="T4" fmla="*/ 56 w 56"/>
                <a:gd name="T5" fmla="*/ 11 h 51"/>
                <a:gd name="T6" fmla="*/ 56 w 56"/>
                <a:gd name="T7" fmla="*/ 51 h 51"/>
                <a:gd name="T8" fmla="*/ 0 w 56"/>
                <a:gd name="T9" fmla="*/ 18 h 51"/>
              </a:gdLst>
              <a:ahLst/>
              <a:cxnLst>
                <a:cxn ang="0">
                  <a:pos x="T0" y="T1"/>
                </a:cxn>
                <a:cxn ang="0">
                  <a:pos x="T2" y="T3"/>
                </a:cxn>
                <a:cxn ang="0">
                  <a:pos x="T4" y="T5"/>
                </a:cxn>
                <a:cxn ang="0">
                  <a:pos x="T6" y="T7"/>
                </a:cxn>
                <a:cxn ang="0">
                  <a:pos x="T8" y="T9"/>
                </a:cxn>
              </a:cxnLst>
              <a:rect l="0" t="0" r="r" b="b"/>
              <a:pathLst>
                <a:path w="56" h="51">
                  <a:moveTo>
                    <a:pt x="0" y="18"/>
                  </a:moveTo>
                  <a:cubicBezTo>
                    <a:pt x="0" y="18"/>
                    <a:pt x="10" y="0"/>
                    <a:pt x="39" y="8"/>
                  </a:cubicBezTo>
                  <a:cubicBezTo>
                    <a:pt x="48" y="11"/>
                    <a:pt x="52" y="11"/>
                    <a:pt x="56" y="11"/>
                  </a:cubicBezTo>
                  <a:cubicBezTo>
                    <a:pt x="56" y="51"/>
                    <a:pt x="56" y="51"/>
                    <a:pt x="56" y="51"/>
                  </a:cubicBezTo>
                  <a:cubicBezTo>
                    <a:pt x="56" y="51"/>
                    <a:pt x="30" y="24"/>
                    <a:pt x="0" y="1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9" name="Freeform 76">
              <a:extLst>
                <a:ext uri="{FF2B5EF4-FFF2-40B4-BE49-F238E27FC236}">
                  <a16:creationId xmlns:a16="http://schemas.microsoft.com/office/drawing/2014/main" id="{DDAC5A5E-FBC2-42F3-A656-E3FDFB130D35}"/>
                </a:ext>
              </a:extLst>
            </p:cNvPr>
            <p:cNvSpPr>
              <a:spLocks/>
            </p:cNvSpPr>
            <p:nvPr/>
          </p:nvSpPr>
          <p:spPr bwMode="auto">
            <a:xfrm>
              <a:off x="2420524" y="6815024"/>
              <a:ext cx="1169926" cy="535844"/>
            </a:xfrm>
            <a:custGeom>
              <a:avLst/>
              <a:gdLst>
                <a:gd name="T0" fmla="*/ 72 w 111"/>
                <a:gd name="T1" fmla="*/ 8 h 51"/>
                <a:gd name="T2" fmla="*/ 56 w 111"/>
                <a:gd name="T3" fmla="*/ 11 h 51"/>
                <a:gd name="T4" fmla="*/ 39 w 111"/>
                <a:gd name="T5" fmla="*/ 8 h 51"/>
                <a:gd name="T6" fmla="*/ 0 w 111"/>
                <a:gd name="T7" fmla="*/ 18 h 51"/>
                <a:gd name="T8" fmla="*/ 56 w 111"/>
                <a:gd name="T9" fmla="*/ 51 h 51"/>
                <a:gd name="T10" fmla="*/ 111 w 111"/>
                <a:gd name="T11" fmla="*/ 18 h 51"/>
                <a:gd name="T12" fmla="*/ 72 w 111"/>
                <a:gd name="T13" fmla="*/ 8 h 51"/>
              </a:gdLst>
              <a:ahLst/>
              <a:cxnLst>
                <a:cxn ang="0">
                  <a:pos x="T0" y="T1"/>
                </a:cxn>
                <a:cxn ang="0">
                  <a:pos x="T2" y="T3"/>
                </a:cxn>
                <a:cxn ang="0">
                  <a:pos x="T4" y="T5"/>
                </a:cxn>
                <a:cxn ang="0">
                  <a:pos x="T6" y="T7"/>
                </a:cxn>
                <a:cxn ang="0">
                  <a:pos x="T8" y="T9"/>
                </a:cxn>
                <a:cxn ang="0">
                  <a:pos x="T10" y="T11"/>
                </a:cxn>
                <a:cxn ang="0">
                  <a:pos x="T12" y="T13"/>
                </a:cxn>
              </a:cxnLst>
              <a:rect l="0" t="0" r="r" b="b"/>
              <a:pathLst>
                <a:path w="111" h="51">
                  <a:moveTo>
                    <a:pt x="72" y="8"/>
                  </a:moveTo>
                  <a:cubicBezTo>
                    <a:pt x="63" y="11"/>
                    <a:pt x="59" y="11"/>
                    <a:pt x="56" y="11"/>
                  </a:cubicBezTo>
                  <a:cubicBezTo>
                    <a:pt x="52" y="11"/>
                    <a:pt x="48" y="11"/>
                    <a:pt x="39" y="8"/>
                  </a:cubicBezTo>
                  <a:cubicBezTo>
                    <a:pt x="10" y="0"/>
                    <a:pt x="0" y="18"/>
                    <a:pt x="0" y="18"/>
                  </a:cubicBezTo>
                  <a:cubicBezTo>
                    <a:pt x="30" y="24"/>
                    <a:pt x="56" y="51"/>
                    <a:pt x="56" y="51"/>
                  </a:cubicBezTo>
                  <a:cubicBezTo>
                    <a:pt x="56" y="51"/>
                    <a:pt x="82" y="24"/>
                    <a:pt x="111" y="18"/>
                  </a:cubicBezTo>
                  <a:cubicBezTo>
                    <a:pt x="111" y="18"/>
                    <a:pt x="101" y="0"/>
                    <a:pt x="72" y="8"/>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0" name="Freeform 77">
              <a:extLst>
                <a:ext uri="{FF2B5EF4-FFF2-40B4-BE49-F238E27FC236}">
                  <a16:creationId xmlns:a16="http://schemas.microsoft.com/office/drawing/2014/main" id="{C2BB2173-F867-4E7A-8E0E-8B9F2F13E704}"/>
                </a:ext>
              </a:extLst>
            </p:cNvPr>
            <p:cNvSpPr>
              <a:spLocks/>
            </p:cNvSpPr>
            <p:nvPr/>
          </p:nvSpPr>
          <p:spPr bwMode="auto">
            <a:xfrm>
              <a:off x="2210654" y="7038293"/>
              <a:ext cx="1594133" cy="495658"/>
            </a:xfrm>
            <a:custGeom>
              <a:avLst/>
              <a:gdLst>
                <a:gd name="T0" fmla="*/ 142 w 151"/>
                <a:gd name="T1" fmla="*/ 1 h 47"/>
                <a:gd name="T2" fmla="*/ 76 w 151"/>
                <a:gd name="T3" fmla="*/ 40 h 47"/>
                <a:gd name="T4" fmla="*/ 10 w 151"/>
                <a:gd name="T5" fmla="*/ 1 h 47"/>
                <a:gd name="T6" fmla="*/ 0 w 151"/>
                <a:gd name="T7" fmla="*/ 7 h 47"/>
                <a:gd name="T8" fmla="*/ 72 w 151"/>
                <a:gd name="T9" fmla="*/ 47 h 47"/>
                <a:gd name="T10" fmla="*/ 76 w 151"/>
                <a:gd name="T11" fmla="*/ 47 h 47"/>
                <a:gd name="T12" fmla="*/ 79 w 151"/>
                <a:gd name="T13" fmla="*/ 47 h 47"/>
                <a:gd name="T14" fmla="*/ 151 w 151"/>
                <a:gd name="T15" fmla="*/ 7 h 47"/>
                <a:gd name="T16" fmla="*/ 142 w 151"/>
                <a:gd name="T1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7">
                  <a:moveTo>
                    <a:pt x="142" y="1"/>
                  </a:moveTo>
                  <a:cubicBezTo>
                    <a:pt x="116" y="7"/>
                    <a:pt x="76" y="40"/>
                    <a:pt x="76" y="40"/>
                  </a:cubicBezTo>
                  <a:cubicBezTo>
                    <a:pt x="76" y="40"/>
                    <a:pt x="36" y="7"/>
                    <a:pt x="10" y="1"/>
                  </a:cubicBezTo>
                  <a:cubicBezTo>
                    <a:pt x="3" y="0"/>
                    <a:pt x="0" y="6"/>
                    <a:pt x="0" y="7"/>
                  </a:cubicBezTo>
                  <a:cubicBezTo>
                    <a:pt x="8" y="11"/>
                    <a:pt x="18" y="4"/>
                    <a:pt x="72" y="47"/>
                  </a:cubicBezTo>
                  <a:cubicBezTo>
                    <a:pt x="73" y="47"/>
                    <a:pt x="76" y="47"/>
                    <a:pt x="76" y="47"/>
                  </a:cubicBezTo>
                  <a:cubicBezTo>
                    <a:pt x="76" y="47"/>
                    <a:pt x="77" y="47"/>
                    <a:pt x="79" y="47"/>
                  </a:cubicBezTo>
                  <a:cubicBezTo>
                    <a:pt x="132" y="4"/>
                    <a:pt x="143" y="11"/>
                    <a:pt x="151" y="7"/>
                  </a:cubicBezTo>
                  <a:cubicBezTo>
                    <a:pt x="151" y="6"/>
                    <a:pt x="148" y="0"/>
                    <a:pt x="142" y="1"/>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1" name="Freeform 78">
              <a:extLst>
                <a:ext uri="{FF2B5EF4-FFF2-40B4-BE49-F238E27FC236}">
                  <a16:creationId xmlns:a16="http://schemas.microsoft.com/office/drawing/2014/main" id="{81E049EF-5FCC-4AF7-BFB8-2376327199D4}"/>
                </a:ext>
              </a:extLst>
            </p:cNvPr>
            <p:cNvSpPr>
              <a:spLocks/>
            </p:cNvSpPr>
            <p:nvPr/>
          </p:nvSpPr>
          <p:spPr bwMode="auto">
            <a:xfrm>
              <a:off x="3023349" y="7194577"/>
              <a:ext cx="861815" cy="1330678"/>
            </a:xfrm>
            <a:custGeom>
              <a:avLst/>
              <a:gdLst>
                <a:gd name="T0" fmla="*/ 0 w 82"/>
                <a:gd name="T1" fmla="*/ 40 h 126"/>
                <a:gd name="T2" fmla="*/ 8 w 82"/>
                <a:gd name="T3" fmla="*/ 40 h 126"/>
                <a:gd name="T4" fmla="*/ 68 w 82"/>
                <a:gd name="T5" fmla="*/ 0 h 126"/>
                <a:gd name="T6" fmla="*/ 82 w 82"/>
                <a:gd name="T7" fmla="*/ 0 h 126"/>
                <a:gd name="T8" fmla="*/ 75 w 82"/>
                <a:gd name="T9" fmla="*/ 89 h 126"/>
                <a:gd name="T10" fmla="*/ 8 w 82"/>
                <a:gd name="T11" fmla="*/ 126 h 126"/>
                <a:gd name="T12" fmla="*/ 0 w 82"/>
                <a:gd name="T13" fmla="*/ 126 h 126"/>
                <a:gd name="T14" fmla="*/ 0 w 82"/>
                <a:gd name="T15" fmla="*/ 40 h 126"/>
                <a:gd name="T16" fmla="*/ 0 w 82"/>
                <a:gd name="T17" fmla="*/ 4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26">
                  <a:moveTo>
                    <a:pt x="0" y="40"/>
                  </a:moveTo>
                  <a:cubicBezTo>
                    <a:pt x="8" y="40"/>
                    <a:pt x="8" y="40"/>
                    <a:pt x="8" y="40"/>
                  </a:cubicBezTo>
                  <a:cubicBezTo>
                    <a:pt x="8" y="40"/>
                    <a:pt x="37" y="9"/>
                    <a:pt x="68" y="0"/>
                  </a:cubicBezTo>
                  <a:cubicBezTo>
                    <a:pt x="71" y="0"/>
                    <a:pt x="82" y="0"/>
                    <a:pt x="82" y="0"/>
                  </a:cubicBezTo>
                  <a:cubicBezTo>
                    <a:pt x="82" y="0"/>
                    <a:pt x="75" y="71"/>
                    <a:pt x="75" y="89"/>
                  </a:cubicBezTo>
                  <a:cubicBezTo>
                    <a:pt x="68" y="89"/>
                    <a:pt x="40" y="90"/>
                    <a:pt x="8" y="126"/>
                  </a:cubicBezTo>
                  <a:cubicBezTo>
                    <a:pt x="0" y="126"/>
                    <a:pt x="0" y="126"/>
                    <a:pt x="0" y="126"/>
                  </a:cubicBezTo>
                  <a:cubicBezTo>
                    <a:pt x="0" y="40"/>
                    <a:pt x="0" y="40"/>
                    <a:pt x="0" y="40"/>
                  </a:cubicBezTo>
                  <a:cubicBezTo>
                    <a:pt x="0" y="40"/>
                    <a:pt x="0" y="40"/>
                    <a:pt x="0" y="4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2" name="Freeform 79">
              <a:extLst>
                <a:ext uri="{FF2B5EF4-FFF2-40B4-BE49-F238E27FC236}">
                  <a16:creationId xmlns:a16="http://schemas.microsoft.com/office/drawing/2014/main" id="{13AE2C48-248E-44C5-9188-340518D57A1F}"/>
                </a:ext>
              </a:extLst>
            </p:cNvPr>
            <p:cNvSpPr>
              <a:spLocks/>
            </p:cNvSpPr>
            <p:nvPr/>
          </p:nvSpPr>
          <p:spPr bwMode="auto">
            <a:xfrm>
              <a:off x="2148137" y="7194577"/>
              <a:ext cx="1737027" cy="1330678"/>
            </a:xfrm>
            <a:custGeom>
              <a:avLst/>
              <a:gdLst>
                <a:gd name="T0" fmla="*/ 151 w 165"/>
                <a:gd name="T1" fmla="*/ 0 h 126"/>
                <a:gd name="T2" fmla="*/ 91 w 165"/>
                <a:gd name="T3" fmla="*/ 40 h 126"/>
                <a:gd name="T4" fmla="*/ 84 w 165"/>
                <a:gd name="T5" fmla="*/ 40 h 126"/>
                <a:gd name="T6" fmla="*/ 81 w 165"/>
                <a:gd name="T7" fmla="*/ 40 h 126"/>
                <a:gd name="T8" fmla="*/ 75 w 165"/>
                <a:gd name="T9" fmla="*/ 40 h 126"/>
                <a:gd name="T10" fmla="*/ 16 w 165"/>
                <a:gd name="T11" fmla="*/ 0 h 126"/>
                <a:gd name="T12" fmla="*/ 0 w 165"/>
                <a:gd name="T13" fmla="*/ 0 h 126"/>
                <a:gd name="T14" fmla="*/ 9 w 165"/>
                <a:gd name="T15" fmla="*/ 89 h 126"/>
                <a:gd name="T16" fmla="*/ 75 w 165"/>
                <a:gd name="T17" fmla="*/ 126 h 126"/>
                <a:gd name="T18" fmla="*/ 83 w 165"/>
                <a:gd name="T19" fmla="*/ 126 h 126"/>
                <a:gd name="T20" fmla="*/ 91 w 165"/>
                <a:gd name="T21" fmla="*/ 126 h 126"/>
                <a:gd name="T22" fmla="*/ 158 w 165"/>
                <a:gd name="T23" fmla="*/ 89 h 126"/>
                <a:gd name="T24" fmla="*/ 165 w 165"/>
                <a:gd name="T25" fmla="*/ 0 h 126"/>
                <a:gd name="T26" fmla="*/ 151 w 165"/>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26">
                  <a:moveTo>
                    <a:pt x="151" y="0"/>
                  </a:moveTo>
                  <a:cubicBezTo>
                    <a:pt x="120" y="9"/>
                    <a:pt x="91" y="40"/>
                    <a:pt x="91" y="40"/>
                  </a:cubicBezTo>
                  <a:cubicBezTo>
                    <a:pt x="84" y="40"/>
                    <a:pt x="84" y="40"/>
                    <a:pt x="84" y="40"/>
                  </a:cubicBezTo>
                  <a:cubicBezTo>
                    <a:pt x="81" y="40"/>
                    <a:pt x="81" y="40"/>
                    <a:pt x="81" y="40"/>
                  </a:cubicBezTo>
                  <a:cubicBezTo>
                    <a:pt x="75" y="40"/>
                    <a:pt x="75" y="40"/>
                    <a:pt x="75" y="40"/>
                  </a:cubicBezTo>
                  <a:cubicBezTo>
                    <a:pt x="75" y="40"/>
                    <a:pt x="46" y="9"/>
                    <a:pt x="16" y="0"/>
                  </a:cubicBezTo>
                  <a:cubicBezTo>
                    <a:pt x="12" y="0"/>
                    <a:pt x="0" y="0"/>
                    <a:pt x="0" y="0"/>
                  </a:cubicBezTo>
                  <a:cubicBezTo>
                    <a:pt x="0" y="0"/>
                    <a:pt x="9" y="71"/>
                    <a:pt x="9" y="89"/>
                  </a:cubicBezTo>
                  <a:cubicBezTo>
                    <a:pt x="14" y="89"/>
                    <a:pt x="43" y="90"/>
                    <a:pt x="75" y="126"/>
                  </a:cubicBezTo>
                  <a:cubicBezTo>
                    <a:pt x="83" y="126"/>
                    <a:pt x="83" y="126"/>
                    <a:pt x="83" y="126"/>
                  </a:cubicBezTo>
                  <a:cubicBezTo>
                    <a:pt x="83" y="126"/>
                    <a:pt x="83" y="126"/>
                    <a:pt x="91" y="126"/>
                  </a:cubicBezTo>
                  <a:cubicBezTo>
                    <a:pt x="123" y="90"/>
                    <a:pt x="151" y="89"/>
                    <a:pt x="158" y="89"/>
                  </a:cubicBezTo>
                  <a:cubicBezTo>
                    <a:pt x="158" y="71"/>
                    <a:pt x="165" y="0"/>
                    <a:pt x="165" y="0"/>
                  </a:cubicBezTo>
                  <a:cubicBezTo>
                    <a:pt x="165" y="0"/>
                    <a:pt x="154" y="0"/>
                    <a:pt x="151" y="0"/>
                  </a:cubicBez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3" name="Freeform 80">
              <a:extLst>
                <a:ext uri="{FF2B5EF4-FFF2-40B4-BE49-F238E27FC236}">
                  <a16:creationId xmlns:a16="http://schemas.microsoft.com/office/drawing/2014/main" id="{C7094C98-BEEA-438E-99C0-6AA683EC0063}"/>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 name="T8" fmla="*/ 0 w 19"/>
                <a:gd name="T9" fmla="*/ 204 h 204"/>
                <a:gd name="T10" fmla="*/ 0 w 19"/>
                <a:gd name="T11" fmla="*/ 204 h 204"/>
              </a:gdLst>
              <a:ahLst/>
              <a:cxnLst>
                <a:cxn ang="0">
                  <a:pos x="T0" y="T1"/>
                </a:cxn>
                <a:cxn ang="0">
                  <a:pos x="T2" y="T3"/>
                </a:cxn>
                <a:cxn ang="0">
                  <a:pos x="T4" y="T5"/>
                </a:cxn>
                <a:cxn ang="0">
                  <a:pos x="T6" y="T7"/>
                </a:cxn>
                <a:cxn ang="0">
                  <a:pos x="T8" y="T9"/>
                </a:cxn>
                <a:cxn ang="0">
                  <a:pos x="T10" y="T11"/>
                </a:cxn>
              </a:cxnLst>
              <a:rect l="0" t="0" r="r" b="b"/>
              <a:pathLst>
                <a:path w="19" h="204">
                  <a:moveTo>
                    <a:pt x="0" y="204"/>
                  </a:moveTo>
                  <a:lnTo>
                    <a:pt x="0" y="0"/>
                  </a:lnTo>
                  <a:lnTo>
                    <a:pt x="19" y="0"/>
                  </a:lnTo>
                  <a:lnTo>
                    <a:pt x="0" y="204"/>
                  </a:lnTo>
                  <a:lnTo>
                    <a:pt x="0" y="204"/>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4" name="Freeform 81">
              <a:extLst>
                <a:ext uri="{FF2B5EF4-FFF2-40B4-BE49-F238E27FC236}">
                  <a16:creationId xmlns:a16="http://schemas.microsoft.com/office/drawing/2014/main" id="{6060D6D9-15A5-4D95-94BC-A9B51A4B0AF6}"/>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 name="T6" fmla="*/ 0 w 19"/>
                <a:gd name="T7" fmla="*/ 204 h 204"/>
              </a:gdLst>
              <a:ahLst/>
              <a:cxnLst>
                <a:cxn ang="0">
                  <a:pos x="T0" y="T1"/>
                </a:cxn>
                <a:cxn ang="0">
                  <a:pos x="T2" y="T3"/>
                </a:cxn>
                <a:cxn ang="0">
                  <a:pos x="T4" y="T5"/>
                </a:cxn>
                <a:cxn ang="0">
                  <a:pos x="T6" y="T7"/>
                </a:cxn>
              </a:cxnLst>
              <a:rect l="0" t="0" r="r" b="b"/>
              <a:pathLst>
                <a:path w="19" h="204">
                  <a:moveTo>
                    <a:pt x="0" y="204"/>
                  </a:moveTo>
                  <a:lnTo>
                    <a:pt x="0" y="0"/>
                  </a:lnTo>
                  <a:lnTo>
                    <a:pt x="19" y="0"/>
                  </a:lnTo>
                  <a:lnTo>
                    <a:pt x="0" y="204"/>
                  </a:lnTo>
                  <a:close/>
                </a:path>
              </a:pathLst>
            </a:custGeom>
            <a:solidFill>
              <a:srgbClr val="25771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5" name="Freeform 82">
              <a:extLst>
                <a:ext uri="{FF2B5EF4-FFF2-40B4-BE49-F238E27FC236}">
                  <a16:creationId xmlns:a16="http://schemas.microsoft.com/office/drawing/2014/main" id="{AE1B44B1-DBFA-419C-A487-CF00758C4E29}"/>
                </a:ext>
              </a:extLst>
            </p:cNvPr>
            <p:cNvSpPr>
              <a:spLocks/>
            </p:cNvSpPr>
            <p:nvPr/>
          </p:nvSpPr>
          <p:spPr bwMode="auto">
            <a:xfrm>
              <a:off x="3023349" y="7614323"/>
              <a:ext cx="84842" cy="910936"/>
            </a:xfrm>
            <a:custGeom>
              <a:avLst/>
              <a:gdLst>
                <a:gd name="T0" fmla="*/ 0 w 19"/>
                <a:gd name="T1" fmla="*/ 204 h 204"/>
                <a:gd name="T2" fmla="*/ 0 w 19"/>
                <a:gd name="T3" fmla="*/ 0 h 204"/>
                <a:gd name="T4" fmla="*/ 19 w 19"/>
                <a:gd name="T5" fmla="*/ 0 h 204"/>
              </a:gdLst>
              <a:ahLst/>
              <a:cxnLst>
                <a:cxn ang="0">
                  <a:pos x="T0" y="T1"/>
                </a:cxn>
                <a:cxn ang="0">
                  <a:pos x="T2" y="T3"/>
                </a:cxn>
                <a:cxn ang="0">
                  <a:pos x="T4" y="T5"/>
                </a:cxn>
              </a:cxnLst>
              <a:rect l="0" t="0" r="r" b="b"/>
              <a:pathLst>
                <a:path w="19" h="204">
                  <a:moveTo>
                    <a:pt x="0" y="204"/>
                  </a:moveTo>
                  <a:lnTo>
                    <a:pt x="0" y="0"/>
                  </a:lnTo>
                  <a:lnTo>
                    <a:pt x="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7" tIns="45709" rIns="91417" bIns="45709" numCol="1" anchor="t" anchorCtr="0" compatLnSpc="1">
              <a:prstTxWarp prst="textNoShape">
                <a:avLst/>
              </a:prstTxWarp>
            </a:bodyPr>
            <a:lstStyle/>
            <a:p>
              <a:endParaRPr lang="en-US"/>
            </a:p>
          </p:txBody>
        </p:sp>
        <p:sp>
          <p:nvSpPr>
            <p:cNvPr id="16" name="TextBox 15">
              <a:extLst>
                <a:ext uri="{FF2B5EF4-FFF2-40B4-BE49-F238E27FC236}">
                  <a16:creationId xmlns:a16="http://schemas.microsoft.com/office/drawing/2014/main" id="{91CDE3B4-A1DE-4B75-9DCD-FB34DD583B3E}"/>
                </a:ext>
              </a:extLst>
            </p:cNvPr>
            <p:cNvSpPr txBox="1"/>
            <p:nvPr/>
          </p:nvSpPr>
          <p:spPr>
            <a:xfrm>
              <a:off x="4760377" y="6624160"/>
              <a:ext cx="18255019" cy="1692771"/>
            </a:xfrm>
            <a:prstGeom prst="rect">
              <a:avLst/>
            </a:prstGeom>
            <a:noFill/>
          </p:spPr>
          <p:txBody>
            <a:bodyPr wrap="square" rtlCol="0">
              <a:spAutoFit/>
            </a:bodyPr>
            <a:lstStyle/>
            <a:p>
              <a:r>
                <a:rPr lang="en-US" sz="10399" b="1" dirty="0">
                  <a:ln>
                    <a:solidFill>
                      <a:srgbClr val="008000"/>
                    </a:solidFill>
                  </a:ln>
                  <a:solidFill>
                    <a:srgbClr val="008000"/>
                  </a:solidFill>
                  <a:latin typeface="Arial" panose="020B0604020202020204" pitchFamily="34" charset="0"/>
                  <a:ea typeface="Tahoma" panose="020B0604030504040204" pitchFamily="34" charset="0"/>
                  <a:cs typeface="Arial" panose="020B0604020202020204" pitchFamily="34" charset="0"/>
                </a:rPr>
                <a:t>BÀI TẬP LUYỆN TẬP</a:t>
              </a:r>
            </a:p>
          </p:txBody>
        </p:sp>
      </p:grpSp>
    </p:spTree>
    <p:extLst>
      <p:ext uri="{BB962C8B-B14F-4D97-AF65-F5344CB8AC3E}">
        <p14:creationId xmlns:p14="http://schemas.microsoft.com/office/powerpoint/2010/main" val="11617364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Một họa sĩ cần trưng bày </a:t>
                  </a:r>
                  <a14:m>
                    <m:oMath xmlns:m="http://schemas.openxmlformats.org/officeDocument/2006/math">
                      <m:r>
                        <a:rPr lang="vi-VN" sz="4400" b="1" i="1">
                          <a:solidFill>
                            <a:schemeClr val="tx1"/>
                          </a:solidFill>
                          <a:latin typeface="Cambria Math" panose="02040503050406030204" pitchFamily="18" charset="0"/>
                        </a:rPr>
                        <m:t>𝟏𝟎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bức tranh nghệ thuật khác nhau thành một hàng ngang. Hỏi có bao nhiêu cách để họa sĩ sắp xếp các bức tranh?</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855" b="-6897"/>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8.6</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23" name="TextBox 22">
                <a:extLst>
                  <a:ext uri="{FF2B5EF4-FFF2-40B4-BE49-F238E27FC236}">
                    <a16:creationId xmlns:a16="http://schemas.microsoft.com/office/drawing/2014/main" id="{B14E1CB5-60A9-4AAF-92BA-75633892D372}"/>
                  </a:ext>
                </a:extLst>
              </p:cNvPr>
              <p:cNvSpPr txBox="1"/>
              <p:nvPr/>
            </p:nvSpPr>
            <p:spPr>
              <a:xfrm>
                <a:off x="838200" y="6629400"/>
                <a:ext cx="22936200" cy="4896982"/>
              </a:xfrm>
              <a:prstGeom prst="rect">
                <a:avLst/>
              </a:prstGeom>
              <a:noFill/>
            </p:spPr>
            <p:txBody>
              <a:bodyPr wrap="square" rtlCol="0">
                <a:spAutoFit/>
              </a:bodyPr>
              <a:lstStyle/>
              <a:p>
                <a:pPr algn="just">
                  <a:spcAft>
                    <a:spcPts val="600"/>
                  </a:spcAft>
                </a:pPr>
                <a:endParaRPr lang="vi-VN" sz="5400" i="1" dirty="0">
                  <a:latin typeface="Tomaho"/>
                  <a:ea typeface="Arial" panose="020B0604020202020204" pitchFamily="34" charset="0"/>
                  <a:cs typeface="Times New Roman" panose="02020603050405020304" pitchFamily="18"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Mỗi cách sắp xếp </a:t>
                </a:r>
                <a14:m>
                  <m:oMath xmlns:m="http://schemas.openxmlformats.org/officeDocument/2006/math">
                    <m:r>
                      <a:rPr lang="vi-VN" sz="4400" b="1" i="1">
                        <a:latin typeface="Cambria Math" panose="02040503050406030204" pitchFamily="18" charset="0"/>
                      </a:rPr>
                      <m:t>𝟏𝟎</m:t>
                    </m:r>
                  </m:oMath>
                </a14:m>
                <a:r>
                  <a:rPr lang="vi-VN" sz="4400" b="1" dirty="0">
                    <a:latin typeface="Tahoma" panose="020B0604030504040204" pitchFamily="34" charset="0"/>
                    <a:ea typeface="Tahoma" panose="020B0604030504040204" pitchFamily="34" charset="0"/>
                    <a:cs typeface="Tahoma" panose="020B0604030504040204" pitchFamily="34" charset="0"/>
                  </a:rPr>
                  <a:t> bức tranh khác nhau thành một hàng ngang là một hoán vị của </a:t>
                </a:r>
                <a14:m>
                  <m:oMath xmlns:m="http://schemas.openxmlformats.org/officeDocument/2006/math">
                    <m:r>
                      <a:rPr lang="vi-VN" sz="4400" b="1" i="1">
                        <a:latin typeface="Cambria Math" panose="02040503050406030204" pitchFamily="18" charset="0"/>
                      </a:rPr>
                      <m:t>𝟏𝟎</m:t>
                    </m:r>
                  </m:oMath>
                </a14:m>
                <a:r>
                  <a:rPr lang="vi-VN" sz="4400" b="1" dirty="0">
                    <a:latin typeface="Tahoma" panose="020B0604030504040204" pitchFamily="34" charset="0"/>
                    <a:ea typeface="Tahoma" panose="020B0604030504040204" pitchFamily="34" charset="0"/>
                    <a:cs typeface="Tahoma" panose="020B0604030504040204" pitchFamily="34" charset="0"/>
                  </a:rPr>
                  <a:t> phần tử.</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Vậy số cách sắp xếp các bức tranh là: </a:t>
                </a:r>
                <a14:m>
                  <m:oMath xmlns:m="http://schemas.openxmlformats.org/officeDocument/2006/math">
                    <m:r>
                      <a:rPr lang="vi-VN" sz="4400" b="1" i="1">
                        <a:latin typeface="Cambria Math" panose="02040503050406030204" pitchFamily="18" charset="0"/>
                      </a:rPr>
                      <m:t>𝟏𝟎</m:t>
                    </m:r>
                    <m:r>
                      <a:rPr lang="vi-VN" sz="4400" b="1" i="1">
                        <a:latin typeface="Cambria Math" panose="02040503050406030204" pitchFamily="18" charset="0"/>
                      </a:rPr>
                      <m:t>!=</m:t>
                    </m:r>
                    <m:r>
                      <a:rPr lang="vi-VN" sz="4400" b="1" i="1">
                        <a:latin typeface="Cambria Math" panose="02040503050406030204" pitchFamily="18" charset="0"/>
                      </a:rPr>
                      <m:t>𝟑</m:t>
                    </m:r>
                    <m:r>
                      <a:rPr lang="en-US" sz="4400" b="1" i="1" smtClean="0">
                        <a:latin typeface="Cambria Math" panose="02040503050406030204" pitchFamily="18" charset="0"/>
                      </a:rPr>
                      <m:t> </m:t>
                    </m:r>
                    <m:r>
                      <a:rPr lang="vi-VN" sz="4400" b="1" i="1">
                        <a:latin typeface="Cambria Math" panose="02040503050406030204" pitchFamily="18" charset="0"/>
                      </a:rPr>
                      <m:t>𝟔𝟐𝟖</m:t>
                    </m:r>
                    <m:r>
                      <a:rPr lang="en-US" sz="4400" b="1" i="1" smtClean="0">
                        <a:latin typeface="Cambria Math" panose="02040503050406030204" pitchFamily="18" charset="0"/>
                      </a:rPr>
                      <m:t> </m:t>
                    </m:r>
                    <m:r>
                      <a:rPr lang="vi-VN" sz="4400" b="1" i="1">
                        <a:latin typeface="Cambria Math" panose="02040503050406030204" pitchFamily="18" charset="0"/>
                      </a:rPr>
                      <m:t>𝟖𝟎𝟎</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indent="57150">
                  <a:lnSpc>
                    <a:spcPct val="107000"/>
                  </a:lnSpc>
                  <a:spcAft>
                    <a:spcPts val="800"/>
                  </a:spcAft>
                </a:pPr>
                <a:endParaRPr lang="vi-VN" sz="5400" dirty="0">
                  <a:latin typeface="Tomaho"/>
                </a:endParaRPr>
              </a:p>
            </p:txBody>
          </p:sp>
        </mc:Choice>
        <mc:Fallback>
          <p:sp>
            <p:nvSpPr>
              <p:cNvPr id="23" name="TextBox 22">
                <a:extLst>
                  <a:ext uri="{FF2B5EF4-FFF2-40B4-BE49-F238E27FC236}">
                    <a16:creationId xmlns:a16="http://schemas.microsoft.com/office/drawing/2014/main" id="{B14E1CB5-60A9-4AAF-92BA-75633892D372}"/>
                  </a:ext>
                </a:extLst>
              </p:cNvPr>
              <p:cNvSpPr txBox="1">
                <a:spLocks noRot="1" noChangeAspect="1" noMove="1" noResize="1" noEditPoints="1" noAdjustHandles="1" noChangeArrowheads="1" noChangeShapeType="1" noTextEdit="1"/>
              </p:cNvSpPr>
              <p:nvPr/>
            </p:nvSpPr>
            <p:spPr>
              <a:xfrm>
                <a:off x="838200" y="6629400"/>
                <a:ext cx="22936200" cy="4896982"/>
              </a:xfrm>
              <a:prstGeom prst="rect">
                <a:avLst/>
              </a:prstGeom>
              <a:blipFill>
                <a:blip r:embed="rId4"/>
                <a:stretch>
                  <a:fillRect l="-1090"/>
                </a:stretch>
              </a:blipFill>
            </p:spPr>
            <p:txBody>
              <a:bodyPr/>
              <a:lstStyle/>
              <a:p>
                <a:r>
                  <a:rPr lang="en-US">
                    <a:noFill/>
                  </a:rPr>
                  <a:t> </a:t>
                </a:r>
              </a:p>
            </p:txBody>
          </p:sp>
        </mc:Fallback>
      </mc:AlternateContent>
    </p:spTree>
    <p:extLst>
      <p:ext uri="{BB962C8B-B14F-4D97-AF65-F5344CB8AC3E}">
        <p14:creationId xmlns:p14="http://schemas.microsoft.com/office/powerpoint/2010/main" val="3747815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pc="-14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spc="-140" dirty="0">
                      <a:solidFill>
                        <a:schemeClr val="tx1"/>
                      </a:solidFill>
                      <a:latin typeface="Tahoma" panose="020B0604030504040204" pitchFamily="34" charset="0"/>
                      <a:ea typeface="Tahoma" panose="020B0604030504040204" pitchFamily="34" charset="0"/>
                      <a:cs typeface="Tahoma" panose="020B0604030504040204" pitchFamily="34" charset="0"/>
                    </a:rPr>
                    <a:t>Từ các chữ số </a:t>
                  </a:r>
                  <a14:m>
                    <m:oMath xmlns:m="http://schemas.openxmlformats.org/officeDocument/2006/math">
                      <m:r>
                        <a:rPr lang="vi-VN" sz="4400" b="1" i="1" spc="-140">
                          <a:solidFill>
                            <a:schemeClr val="tx1"/>
                          </a:solidFill>
                          <a:latin typeface="Cambria Math" panose="02040503050406030204" pitchFamily="18" charset="0"/>
                        </a:rPr>
                        <m:t>𝟎</m:t>
                      </m:r>
                      <m:r>
                        <a:rPr lang="vi-VN" sz="4400" b="1" i="1" spc="-140">
                          <a:solidFill>
                            <a:schemeClr val="tx1"/>
                          </a:solidFill>
                          <a:latin typeface="Cambria Math" panose="02040503050406030204" pitchFamily="18" charset="0"/>
                        </a:rPr>
                        <m:t>,</m:t>
                      </m:r>
                      <m:r>
                        <a:rPr lang="vi-VN" sz="4400" b="1" i="1" spc="-140">
                          <a:solidFill>
                            <a:schemeClr val="tx1"/>
                          </a:solidFill>
                          <a:latin typeface="Cambria Math" panose="02040503050406030204" pitchFamily="18" charset="0"/>
                        </a:rPr>
                        <m:t>𝟏</m:t>
                      </m:r>
                      <m:r>
                        <a:rPr lang="vi-VN" sz="4400" b="1" i="1" spc="-140">
                          <a:solidFill>
                            <a:schemeClr val="tx1"/>
                          </a:solidFill>
                          <a:latin typeface="Cambria Math" panose="02040503050406030204" pitchFamily="18" charset="0"/>
                        </a:rPr>
                        <m:t>,</m:t>
                      </m:r>
                      <m:r>
                        <a:rPr lang="vi-VN" sz="4400" b="1" i="1" spc="-140">
                          <a:solidFill>
                            <a:schemeClr val="tx1"/>
                          </a:solidFill>
                          <a:latin typeface="Cambria Math" panose="02040503050406030204" pitchFamily="18" charset="0"/>
                        </a:rPr>
                        <m:t>𝟐</m:t>
                      </m:r>
                      <m:r>
                        <a:rPr lang="vi-VN" sz="4400" b="1" i="1" spc="-140">
                          <a:solidFill>
                            <a:schemeClr val="tx1"/>
                          </a:solidFill>
                          <a:latin typeface="Cambria Math" panose="02040503050406030204" pitchFamily="18" charset="0"/>
                        </a:rPr>
                        <m:t>,</m:t>
                      </m:r>
                      <m:r>
                        <a:rPr lang="vi-VN" sz="4400" b="1" i="1" spc="-140">
                          <a:solidFill>
                            <a:schemeClr val="tx1"/>
                          </a:solidFill>
                          <a:latin typeface="Cambria Math" panose="02040503050406030204" pitchFamily="18" charset="0"/>
                        </a:rPr>
                        <m:t>𝟑</m:t>
                      </m:r>
                      <m:r>
                        <a:rPr lang="vi-VN" sz="4400" b="1" i="1" spc="-140">
                          <a:solidFill>
                            <a:schemeClr val="tx1"/>
                          </a:solidFill>
                          <a:latin typeface="Cambria Math" panose="02040503050406030204" pitchFamily="18" charset="0"/>
                        </a:rPr>
                        <m:t>,</m:t>
                      </m:r>
                      <m:r>
                        <a:rPr lang="vi-VN" sz="4400" b="1" i="1" spc="-140">
                          <a:solidFill>
                            <a:schemeClr val="tx1"/>
                          </a:solidFill>
                          <a:latin typeface="Cambria Math" panose="02040503050406030204" pitchFamily="18" charset="0"/>
                        </a:rPr>
                        <m:t>𝟒</m:t>
                      </m:r>
                    </m:oMath>
                  </a14:m>
                  <a:r>
                    <a:rPr lang="vi-VN" sz="4400" b="1" spc="-140" dirty="0">
                      <a:solidFill>
                        <a:schemeClr val="tx1"/>
                      </a:solidFill>
                      <a:latin typeface="Tahoma" panose="020B0604030504040204" pitchFamily="34" charset="0"/>
                      <a:ea typeface="Tahoma" panose="020B0604030504040204" pitchFamily="34" charset="0"/>
                      <a:cs typeface="Tahoma" panose="020B0604030504040204" pitchFamily="34" charset="0"/>
                    </a:rPr>
                    <a:t> có thể lập được bao nhiêu số tự nhiên có ba chữ số khác</a:t>
                  </a:r>
                  <a:r>
                    <a:rPr lang="en-US" sz="4400" b="1" spc="-14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spc="-140" dirty="0">
                      <a:solidFill>
                        <a:schemeClr val="tx1"/>
                      </a:solidFill>
                      <a:latin typeface="Tahoma" panose="020B0604030504040204" pitchFamily="34" charset="0"/>
                      <a:ea typeface="Tahoma" panose="020B0604030504040204" pitchFamily="34" charset="0"/>
                      <a:cs typeface="Tahoma" panose="020B0604030504040204" pitchFamily="34" charset="0"/>
                    </a:rPr>
                    <a:t>nhau?</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r="-26"/>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8.7</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B8DEED5-0836-46BB-A99A-D27F7A1AF711}"/>
                  </a:ext>
                </a:extLst>
              </p:cNvPr>
              <p:cNvSpPr txBox="1"/>
              <p:nvPr/>
            </p:nvSpPr>
            <p:spPr>
              <a:xfrm>
                <a:off x="838200" y="6096000"/>
                <a:ext cx="22936200" cy="7270773"/>
              </a:xfrm>
              <a:prstGeom prst="rect">
                <a:avLst/>
              </a:prstGeom>
              <a:noFill/>
            </p:spPr>
            <p:txBody>
              <a:bodyPr wrap="square" rtlCol="0">
                <a:spAutoFit/>
              </a:bodyPr>
              <a:lstStyle/>
              <a:p>
                <a:pPr algn="just">
                  <a:spcAft>
                    <a:spcPts val="600"/>
                  </a:spcAft>
                </a:pPr>
                <a:endParaRPr lang="vi-VN" sz="5400" b="1" i="1" dirty="0">
                  <a:latin typeface="Tomaho"/>
                  <a:ea typeface="Arial" panose="020B0604020202020204" pitchFamily="34" charset="0"/>
                  <a:cs typeface="Times New Roman" panose="02020603050405020304" pitchFamily="18"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Gọi số cần tìm có dạng </a:t>
                </a:r>
                <a14:m>
                  <m:oMath xmlns:m="http://schemas.openxmlformats.org/officeDocument/2006/math">
                    <m:bar>
                      <m:barPr>
                        <m:pos m:val="top"/>
                        <m:ctrlPr>
                          <a:rPr lang="vi-VN" sz="4400" b="1" i="1">
                            <a:latin typeface="Cambria Math" panose="02040503050406030204" pitchFamily="18" charset="0"/>
                          </a:rPr>
                        </m:ctrlPr>
                      </m:barPr>
                      <m:e>
                        <m:r>
                          <a:rPr lang="vi-VN" sz="4400" b="1" i="1">
                            <a:latin typeface="Cambria Math" panose="02040503050406030204" pitchFamily="18" charset="0"/>
                          </a:rPr>
                          <m:t>𝒂𝒃𝒄</m:t>
                        </m:r>
                      </m:e>
                    </m:bar>
                    <m:d>
                      <m:dPr>
                        <m:ctrlPr>
                          <a:rPr lang="vi-VN" sz="4400" b="1" i="1">
                            <a:latin typeface="Cambria Math" panose="02040503050406030204" pitchFamily="18" charset="0"/>
                          </a:rPr>
                        </m:ctrlPr>
                      </m:dPr>
                      <m:e>
                        <m:r>
                          <a:rPr lang="vi-VN" sz="4400" b="1" i="1">
                            <a:latin typeface="Cambria Math" panose="02040503050406030204" pitchFamily="18" charset="0"/>
                          </a:rPr>
                          <m:t>𝒂</m:t>
                        </m:r>
                        <m:r>
                          <a:rPr lang="vi-VN" sz="4400" b="1" i="1">
                            <a:latin typeface="Cambria Math" panose="02040503050406030204" pitchFamily="18" charset="0"/>
                          </a:rPr>
                          <m:t>≠</m:t>
                        </m:r>
                        <m:r>
                          <a:rPr lang="vi-VN" sz="4400" b="1" i="1">
                            <a:latin typeface="Cambria Math" panose="02040503050406030204" pitchFamily="18" charset="0"/>
                          </a:rPr>
                          <m:t>𝟎</m:t>
                        </m:r>
                      </m:e>
                    </m:d>
                  </m:oMath>
                </a14:m>
                <a:r>
                  <a:rPr lang="vi-VN" sz="44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Chọn chữ số </a:t>
                </a:r>
                <a14:m>
                  <m:oMath xmlns:m="http://schemas.openxmlformats.org/officeDocument/2006/math">
                    <m:r>
                      <a:rPr lang="vi-VN" sz="4400" b="1" i="1">
                        <a:latin typeface="Cambria Math" panose="02040503050406030204" pitchFamily="18" charset="0"/>
                      </a:rPr>
                      <m:t>𝒂</m:t>
                    </m:r>
                  </m:oMath>
                </a14:m>
                <a:r>
                  <a:rPr lang="vi-VN" sz="4400" b="1" dirty="0">
                    <a:latin typeface="Tahoma" panose="020B0604030504040204" pitchFamily="34" charset="0"/>
                    <a:ea typeface="Tahoma" panose="020B0604030504040204" pitchFamily="34" charset="0"/>
                    <a:cs typeface="Tahoma" panose="020B0604030504040204" pitchFamily="34" charset="0"/>
                  </a:rPr>
                  <a:t> từ các chữ số </a:t>
                </a:r>
                <a14:m>
                  <m:oMath xmlns:m="http://schemas.openxmlformats.org/officeDocument/2006/math">
                    <m:r>
                      <a:rPr lang="vi-VN" sz="4400" b="1" i="1">
                        <a:latin typeface="Cambria Math" panose="02040503050406030204" pitchFamily="18" charset="0"/>
                      </a:rPr>
                      <m:t>𝟏</m:t>
                    </m:r>
                    <m:r>
                      <a:rPr lang="vi-VN" sz="4400" b="1" i="1">
                        <a:latin typeface="Cambria Math" panose="02040503050406030204" pitchFamily="18" charset="0"/>
                      </a:rPr>
                      <m:t>,</m:t>
                    </m:r>
                    <m:r>
                      <a:rPr lang="vi-VN" sz="4400" b="1" i="1">
                        <a:latin typeface="Cambria Math" panose="02040503050406030204" pitchFamily="18" charset="0"/>
                      </a:rPr>
                      <m:t>𝟐</m:t>
                    </m:r>
                    <m:r>
                      <a:rPr lang="vi-VN" sz="4400" b="1" i="1">
                        <a:latin typeface="Cambria Math" panose="02040503050406030204" pitchFamily="18" charset="0"/>
                      </a:rPr>
                      <m:t>,</m:t>
                    </m:r>
                    <m:r>
                      <a:rPr lang="vi-VN" sz="4400" b="1" i="1">
                        <a:latin typeface="Cambria Math" panose="02040503050406030204" pitchFamily="18" charset="0"/>
                      </a:rPr>
                      <m:t>𝟑</m:t>
                    </m:r>
                    <m:r>
                      <a:rPr lang="vi-VN" sz="4400" b="1" i="1">
                        <a:latin typeface="Cambria Math" panose="02040503050406030204" pitchFamily="18" charset="0"/>
                      </a:rPr>
                      <m:t>,</m:t>
                    </m:r>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Ứng với mỗi cách chọn </a:t>
                </a:r>
                <a14:m>
                  <m:oMath xmlns:m="http://schemas.openxmlformats.org/officeDocument/2006/math">
                    <m:r>
                      <a:rPr lang="vi-VN" sz="4400" b="1" i="1">
                        <a:latin typeface="Cambria Math" panose="02040503050406030204" pitchFamily="18" charset="0"/>
                      </a:rPr>
                      <m:t>𝒂</m:t>
                    </m:r>
                  </m:oMath>
                </a14:m>
                <a:r>
                  <a:rPr lang="vi-VN" sz="4400" b="1" dirty="0">
                    <a:latin typeface="Tahoma" panose="020B0604030504040204" pitchFamily="34" charset="0"/>
                    <a:ea typeface="Tahoma" panose="020B0604030504040204" pitchFamily="34" charset="0"/>
                    <a:cs typeface="Tahoma" panose="020B0604030504040204" pitchFamily="34" charset="0"/>
                  </a:rPr>
                  <a:t> có số cách chọn bộ </a:t>
                </a:r>
                <a14:m>
                  <m:oMath xmlns:m="http://schemas.openxmlformats.org/officeDocument/2006/math">
                    <m:bar>
                      <m:barPr>
                        <m:pos m:val="top"/>
                        <m:ctrlPr>
                          <a:rPr lang="vi-VN" sz="4400" b="1" i="1">
                            <a:latin typeface="Cambria Math" panose="02040503050406030204" pitchFamily="18" charset="0"/>
                          </a:rPr>
                        </m:ctrlPr>
                      </m:barPr>
                      <m:e>
                        <m:r>
                          <a:rPr lang="vi-VN" sz="4400" b="1" i="1">
                            <a:latin typeface="Cambria Math" panose="02040503050406030204" pitchFamily="18" charset="0"/>
                          </a:rPr>
                          <m:t>𝒃𝒄</m:t>
                        </m:r>
                      </m:e>
                    </m:bar>
                  </m:oMath>
                </a14:m>
                <a:r>
                  <a:rPr lang="vi-VN" sz="4400" b="1" dirty="0">
                    <a:latin typeface="Tahoma" panose="020B0604030504040204" pitchFamily="34" charset="0"/>
                    <a:ea typeface="Tahoma" panose="020B0604030504040204" pitchFamily="34" charset="0"/>
                    <a:cs typeface="Tahoma" panose="020B0604030504040204" pitchFamily="34" charset="0"/>
                  </a:rPr>
                  <a:t> từ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chữ số còn lại là </a:t>
                </a: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𝑨</m:t>
                        </m:r>
                      </m:e>
                      <m:sub>
                        <m:r>
                          <a:rPr lang="vi-VN" sz="4400" b="1" i="1">
                            <a:latin typeface="Cambria Math" panose="02040503050406030204" pitchFamily="18" charset="0"/>
                          </a:rPr>
                          <m:t>𝟒</m:t>
                        </m:r>
                      </m:sub>
                      <m:sup>
                        <m:r>
                          <a:rPr lang="vi-VN" sz="4400" b="1" i="1">
                            <a:latin typeface="Cambria Math" panose="02040503050406030204" pitchFamily="18" charset="0"/>
                          </a:rPr>
                          <m:t>𝟐</m:t>
                        </m:r>
                      </m:sup>
                    </m:sSubSup>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Áp dụng quy tắc nhân, số các số tự nhiên có ba chữ số khác nhau là: </a:t>
                </a:r>
              </a:p>
              <a:p>
                <a:pPr algn="ctr">
                  <a:lnSpc>
                    <a:spcPct val="150000"/>
                  </a:lnSpc>
                </a:pPr>
                <a14:m>
                  <m:oMath xmlns:m="http://schemas.openxmlformats.org/officeDocument/2006/math">
                    <m:r>
                      <a:rPr lang="vi-VN" sz="4400" b="1" i="1">
                        <a:latin typeface="Cambria Math" panose="02040503050406030204" pitchFamily="18" charset="0"/>
                      </a:rPr>
                      <m:t>𝟒</m:t>
                    </m:r>
                    <m:r>
                      <a:rPr lang="vi-VN" sz="4400" b="1" i="1">
                        <a:latin typeface="Cambria Math" panose="02040503050406030204" pitchFamily="18" charset="0"/>
                      </a:rPr>
                      <m:t>.</m:t>
                    </m:r>
                    <m:sSubSup>
                      <m:sSubSupPr>
                        <m:ctrlPr>
                          <a:rPr lang="vi-VN" sz="4400" b="1" i="1">
                            <a:latin typeface="Cambria Math" panose="02040503050406030204" pitchFamily="18" charset="0"/>
                          </a:rPr>
                        </m:ctrlPr>
                      </m:sSubSupPr>
                      <m:e>
                        <m:r>
                          <a:rPr lang="vi-VN" sz="4400" b="1" i="1">
                            <a:latin typeface="Cambria Math" panose="02040503050406030204" pitchFamily="18" charset="0"/>
                          </a:rPr>
                          <m:t>𝑨</m:t>
                        </m:r>
                      </m:e>
                      <m:sub>
                        <m:r>
                          <a:rPr lang="vi-VN" sz="4400" b="1" i="1">
                            <a:latin typeface="Cambria Math" panose="02040503050406030204" pitchFamily="18" charset="0"/>
                          </a:rPr>
                          <m:t>𝟒</m:t>
                        </m:r>
                      </m:sub>
                      <m:sup>
                        <m:r>
                          <a:rPr lang="vi-VN" sz="4400" b="1" i="1">
                            <a:latin typeface="Cambria Math" panose="02040503050406030204" pitchFamily="18" charset="0"/>
                          </a:rPr>
                          <m:t>𝟐</m:t>
                        </m:r>
                      </m:sup>
                    </m:sSubSup>
                    <m:r>
                      <a:rPr lang="vi-VN" sz="4400" b="1" i="1">
                        <a:latin typeface="Cambria Math" panose="02040503050406030204" pitchFamily="18" charset="0"/>
                      </a:rPr>
                      <m:t>=</m:t>
                    </m:r>
                    <m:r>
                      <a:rPr lang="vi-VN" sz="4400" b="1" i="1">
                        <a:latin typeface="Cambria Math" panose="02040503050406030204" pitchFamily="18" charset="0"/>
                      </a:rPr>
                      <m:t>𝟒𝟖</m:t>
                    </m:r>
                  </m:oMath>
                </a14:m>
                <a:r>
                  <a:rPr lang="vi-VN" sz="4400" b="1" dirty="0">
                    <a:latin typeface="Tahoma" panose="020B0604030504040204" pitchFamily="34" charset="0"/>
                    <a:ea typeface="Tahoma" panose="020B0604030504040204" pitchFamily="34" charset="0"/>
                    <a:cs typeface="Tahoma" panose="020B0604030504040204" pitchFamily="34" charset="0"/>
                  </a:rPr>
                  <a:t> (số).</a:t>
                </a:r>
              </a:p>
              <a:p>
                <a:pPr indent="57150">
                  <a:lnSpc>
                    <a:spcPct val="107000"/>
                  </a:lnSpc>
                  <a:spcAft>
                    <a:spcPts val="800"/>
                  </a:spcAft>
                </a:pPr>
                <a:endParaRPr lang="vi-VN" sz="5400" b="1" dirty="0">
                  <a:latin typeface="Tomaho"/>
                </a:endParaRPr>
              </a:p>
            </p:txBody>
          </p:sp>
        </mc:Choice>
        <mc:Fallback xmlns="">
          <p:sp>
            <p:nvSpPr>
              <p:cNvPr id="18" name="TextBox 17">
                <a:extLst>
                  <a:ext uri="{FF2B5EF4-FFF2-40B4-BE49-F238E27FC236}">
                    <a16:creationId xmlns:a16="http://schemas.microsoft.com/office/drawing/2014/main" id="{3B8DEED5-0836-46BB-A99A-D27F7A1AF711}"/>
                  </a:ext>
                </a:extLst>
              </p:cNvPr>
              <p:cNvSpPr txBox="1">
                <a:spLocks noRot="1" noChangeAspect="1" noMove="1" noResize="1" noEditPoints="1" noAdjustHandles="1" noChangeArrowheads="1" noChangeShapeType="1" noTextEdit="1"/>
              </p:cNvSpPr>
              <p:nvPr/>
            </p:nvSpPr>
            <p:spPr>
              <a:xfrm>
                <a:off x="838200" y="6096000"/>
                <a:ext cx="22936200" cy="7270773"/>
              </a:xfrm>
              <a:prstGeom prst="rect">
                <a:avLst/>
              </a:prstGeom>
              <a:blipFill>
                <a:blip r:embed="rId4"/>
                <a:stretch>
                  <a:fillRect l="-1090"/>
                </a:stretch>
              </a:blipFill>
            </p:spPr>
            <p:txBody>
              <a:bodyPr/>
              <a:lstStyle/>
              <a:p>
                <a:r>
                  <a:rPr lang="en-US">
                    <a:noFill/>
                  </a:rPr>
                  <a:t> </a:t>
                </a:r>
              </a:p>
            </p:txBody>
          </p:sp>
        </mc:Fallback>
      </mc:AlternateContent>
    </p:spTree>
    <p:extLst>
      <p:ext uri="{BB962C8B-B14F-4D97-AF65-F5344CB8AC3E}">
        <p14:creationId xmlns:p14="http://schemas.microsoft.com/office/powerpoint/2010/main" val="2644518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wipe(left)">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wipe(left)">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wipe(left)">
                                      <p:cBhvr>
                                        <p:cTn id="22" dur="500"/>
                                        <p:tgtEl>
                                          <p:spTgt spid="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animEffect transition="in" filter="wipe(left)">
                                      <p:cBhvr>
                                        <p:cTn id="27" dur="500"/>
                                        <p:tgtEl>
                                          <p:spTgt spid="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5" end="5"/>
                                            </p:txEl>
                                          </p:spTgt>
                                        </p:tgtEl>
                                        <p:attrNameLst>
                                          <p:attrName>style.visibility</p:attrName>
                                        </p:attrNameLst>
                                      </p:cBhvr>
                                      <p:to>
                                        <p:strVal val="visible"/>
                                      </p:to>
                                    </p:set>
                                    <p:animEffect transition="in" filter="wipe(left)">
                                      <p:cBhvr>
                                        <p:cTn id="32" dur="5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0" indent="-914400">
                    <a:lnSpc>
                      <a:spcPct val="150000"/>
                    </a:lnSpc>
                    <a:buAutoNum type="alphaLcParenR"/>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Có bao nhiêu cách chọn một tập hợp gồm hai số nguyên dương nhỏ hơn </a:t>
                  </a:r>
                  <a14:m>
                    <m:oMath xmlns:m="http://schemas.openxmlformats.org/officeDocument/2006/math">
                      <m:r>
                        <a:rPr lang="vi-VN" sz="4400" b="1" i="1">
                          <a:solidFill>
                            <a:schemeClr val="tx1"/>
                          </a:solidFill>
                          <a:latin typeface="Cambria Math" panose="02040503050406030204" pitchFamily="18" charset="0"/>
                        </a:rPr>
                        <m:t>𝟏𝟎𝟎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914400" indent="-914400">
                    <a:lnSpc>
                      <a:spcPct val="150000"/>
                    </a:lnSpc>
                    <a:buAutoNum type="alphaLcParenR"/>
                  </a:pP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Có bao nhiêu cách chọn một tập hợp gồm ba số nguyên dương nhỏ hơn </a:t>
                  </a:r>
                  <a14:m>
                    <m:oMath xmlns:m="http://schemas.openxmlformats.org/officeDocument/2006/math">
                      <m:r>
                        <a:rPr lang="vi-VN" sz="4400" b="1" i="1">
                          <a:solidFill>
                            <a:schemeClr val="tx1"/>
                          </a:solidFill>
                          <a:latin typeface="Cambria Math" panose="02040503050406030204" pitchFamily="18" charset="0"/>
                        </a:rPr>
                        <m:t>𝟏𝟎𝟎</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881"/>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8.8</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028E2662-96C6-448E-B336-8219888BFA71}"/>
              </a:ext>
            </a:extLst>
          </p:cNvPr>
          <p:cNvGrpSpPr/>
          <p:nvPr/>
        </p:nvGrpSpPr>
        <p:grpSpPr>
          <a:xfrm>
            <a:off x="457200" y="5257800"/>
            <a:ext cx="23506006" cy="8229600"/>
            <a:chOff x="1222851" y="5331408"/>
            <a:chExt cx="23580257" cy="6211639"/>
          </a:xfrm>
        </p:grpSpPr>
        <p:sp>
          <p:nvSpPr>
            <p:cNvPr id="14" name="Rounded Rectangle 34">
              <a:extLst>
                <a:ext uri="{FF2B5EF4-FFF2-40B4-BE49-F238E27FC236}">
                  <a16:creationId xmlns:a16="http://schemas.microsoft.com/office/drawing/2014/main" id="{24FCA161-848A-4AC4-BB87-39B39A856683}"/>
                </a:ext>
              </a:extLst>
            </p:cNvPr>
            <p:cNvSpPr/>
            <p:nvPr/>
          </p:nvSpPr>
          <p:spPr>
            <a:xfrm>
              <a:off x="1261071" y="5565135"/>
              <a:ext cx="23542037" cy="5977912"/>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F49D7C9B-703A-43B5-8049-83547EFA9E6D}"/>
                  </a:ext>
                </a:extLst>
              </p:cNvPr>
              <p:cNvSpPr txBox="1"/>
              <p:nvPr/>
            </p:nvSpPr>
            <p:spPr>
              <a:xfrm>
                <a:off x="937251" y="6509522"/>
                <a:ext cx="22936200" cy="2847703"/>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Gọi tập hợp cần tìm có dạng </a:t>
                </a:r>
                <a14:m>
                  <m:oMath xmlns:m="http://schemas.openxmlformats.org/officeDocument/2006/math">
                    <m:d>
                      <m:dPr>
                        <m:begChr m:val="{"/>
                        <m:endChr m:val="}"/>
                        <m:ctrlPr>
                          <a:rPr lang="vi-VN" sz="4400" b="1" i="1">
                            <a:latin typeface="Cambria Math" panose="02040503050406030204" pitchFamily="18" charset="0"/>
                          </a:rPr>
                        </m:ctrlPr>
                      </m:dPr>
                      <m:e>
                        <m:r>
                          <a:rPr lang="vi-VN" sz="4400" b="1" i="1">
                            <a:latin typeface="Cambria Math" panose="02040503050406030204" pitchFamily="18" charset="0"/>
                          </a:rPr>
                          <m:t>𝒂</m:t>
                        </m:r>
                        <m:r>
                          <a:rPr lang="vi-VN" sz="4400" b="1" i="1">
                            <a:latin typeface="Cambria Math" panose="02040503050406030204" pitchFamily="18" charset="0"/>
                          </a:rPr>
                          <m:t>;</m:t>
                        </m:r>
                        <m:r>
                          <a:rPr lang="vi-VN" sz="4400" b="1" i="1">
                            <a:latin typeface="Cambria Math" panose="02040503050406030204" pitchFamily="18" charset="0"/>
                          </a:rPr>
                          <m:t>𝒃</m:t>
                        </m:r>
                      </m:e>
                    </m:d>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&lt;</m:t>
                    </m:r>
                    <m:r>
                      <a:rPr lang="vi-VN" sz="4400" b="1" i="1">
                        <a:latin typeface="Cambria Math" panose="02040503050406030204" pitchFamily="18" charset="0"/>
                      </a:rPr>
                      <m:t>𝒂</m:t>
                    </m:r>
                    <m:r>
                      <a:rPr lang="vi-VN" sz="4400" b="1" i="1">
                        <a:latin typeface="Cambria Math" panose="02040503050406030204" pitchFamily="18" charset="0"/>
                      </a:rPr>
                      <m:t>,</m:t>
                    </m:r>
                    <m:r>
                      <a:rPr lang="vi-VN" sz="4400" b="1" i="1">
                        <a:latin typeface="Cambria Math" panose="02040503050406030204" pitchFamily="18" charset="0"/>
                      </a:rPr>
                      <m:t>𝒃</m:t>
                    </m:r>
                    <m:r>
                      <a:rPr lang="vi-VN" sz="4400" b="1" i="1">
                        <a:latin typeface="Cambria Math" panose="02040503050406030204" pitchFamily="18" charset="0"/>
                      </a:rPr>
                      <m:t>&lt;</m:t>
                    </m:r>
                    <m:r>
                      <a:rPr lang="vi-VN" sz="4400" b="1" i="1">
                        <a:latin typeface="Cambria Math" panose="02040503050406030204" pitchFamily="18" charset="0"/>
                      </a:rPr>
                      <m:t>𝟏𝟎𝟎</m:t>
                    </m:r>
                    <m:r>
                      <a:rPr lang="vi-VN" sz="4400" b="1" i="1">
                        <a:latin typeface="Cambria Math" panose="02040503050406030204" pitchFamily="18" charset="0"/>
                      </a:rPr>
                      <m:t>,</m:t>
                    </m:r>
                    <m:r>
                      <a:rPr lang="vi-VN" sz="4400" b="1" i="1">
                        <a:latin typeface="Cambria Math" panose="02040503050406030204" pitchFamily="18" charset="0"/>
                      </a:rPr>
                      <m:t>𝒂</m:t>
                    </m:r>
                    <m:r>
                      <a:rPr lang="vi-VN" sz="4400" b="1" i="1">
                        <a:latin typeface="Cambria Math" panose="02040503050406030204" pitchFamily="18" charset="0"/>
                      </a:rPr>
                      <m:t>,</m:t>
                    </m:r>
                    <m:r>
                      <a:rPr lang="vi-VN" sz="4400" b="1" i="1">
                        <a:latin typeface="Cambria Math" panose="02040503050406030204" pitchFamily="18" charset="0"/>
                      </a:rPr>
                      <m:t>𝒃</m:t>
                    </m:r>
                    <m:r>
                      <a:rPr lang="vi-VN" sz="4400" b="1" i="1">
                        <a:latin typeface="Cambria Math" panose="02040503050406030204" pitchFamily="18" charset="0"/>
                      </a:rPr>
                      <m:t>∈</m:t>
                    </m:r>
                    <m:r>
                      <a:rPr lang="vi-VN" sz="4400" b="1" i="1">
                        <a:latin typeface="Cambria Math" panose="02040503050406030204" pitchFamily="18" charset="0"/>
                      </a:rPr>
                      <m:t>ℤ</m:t>
                    </m:r>
                  </m:oMath>
                </a14:m>
                <a:r>
                  <a:rPr lang="vi-VN"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Mỗi tập hợp là một tổ hợp chập </a:t>
                </a:r>
                <a14:m>
                  <m:oMath xmlns:m="http://schemas.openxmlformats.org/officeDocument/2006/math">
                    <m:r>
                      <a:rPr lang="vi-VN" sz="4400" b="1" i="1">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vi-VN" sz="4400" b="1" i="1">
                        <a:latin typeface="Cambria Math" panose="02040503050406030204" pitchFamily="18" charset="0"/>
                      </a:rPr>
                      <m:t>𝟗𝟗</m:t>
                    </m:r>
                  </m:oMath>
                </a14:m>
                <a:r>
                  <a:rPr lang="vi-VN"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Vậy số cách chọn một tập hợp gồm hai số nguyên dương nhỏ hơn </a:t>
                </a:r>
                <a14:m>
                  <m:oMath xmlns:m="http://schemas.openxmlformats.org/officeDocument/2006/math">
                    <m:r>
                      <a:rPr lang="vi-VN" sz="4400" b="1" i="1">
                        <a:latin typeface="Cambria Math" panose="02040503050406030204" pitchFamily="18" charset="0"/>
                      </a:rPr>
                      <m:t>𝟏𝟎𝟎</m:t>
                    </m:r>
                  </m:oMath>
                </a14:m>
                <a:r>
                  <a:rPr lang="vi-VN" sz="4400" b="1" dirty="0">
                    <a:latin typeface="Tahoma" panose="020B0604030504040204" pitchFamily="34" charset="0"/>
                    <a:ea typeface="Tahoma" panose="020B0604030504040204" pitchFamily="34" charset="0"/>
                    <a:cs typeface="Tahoma" panose="020B0604030504040204" pitchFamily="34" charset="0"/>
                  </a:rPr>
                  <a:t> là: </a:t>
                </a:r>
              </a:p>
              <a:p>
                <a:pPr algn="ct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𝟗𝟗</m:t>
                        </m:r>
                      </m:sub>
                      <m:sup>
                        <m:r>
                          <a:rPr lang="vi-VN" sz="4400" b="1" i="1">
                            <a:latin typeface="Cambria Math" panose="02040503050406030204" pitchFamily="18" charset="0"/>
                          </a:rPr>
                          <m:t>𝟐</m:t>
                        </m:r>
                      </m:sup>
                    </m:sSubSup>
                    <m:r>
                      <a:rPr lang="vi-VN" sz="4400" b="1" i="1">
                        <a:latin typeface="Cambria Math" panose="02040503050406030204" pitchFamily="18" charset="0"/>
                      </a:rPr>
                      <m:t>=</m:t>
                    </m:r>
                    <m:r>
                      <a:rPr lang="vi-VN" sz="4400" b="1" i="1">
                        <a:latin typeface="Cambria Math" panose="02040503050406030204" pitchFamily="18" charset="0"/>
                      </a:rPr>
                      <m:t>𝟒</m:t>
                    </m:r>
                    <m:r>
                      <a:rPr lang="en-US" sz="4400" b="1" i="1" smtClean="0">
                        <a:latin typeface="Cambria Math" panose="02040503050406030204" pitchFamily="18" charset="0"/>
                      </a:rPr>
                      <m:t> </m:t>
                    </m:r>
                    <m:r>
                      <a:rPr lang="vi-VN" sz="4400" b="1" i="1">
                        <a:latin typeface="Cambria Math" panose="02040503050406030204" pitchFamily="18" charset="0"/>
                      </a:rPr>
                      <m:t>𝟖𝟓𝟏</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p:txBody>
          </p:sp>
        </mc:Choice>
        <mc:Fallback>
          <p:sp>
            <p:nvSpPr>
              <p:cNvPr id="18" name="TextBox 17">
                <a:extLst>
                  <a:ext uri="{FF2B5EF4-FFF2-40B4-BE49-F238E27FC236}">
                    <a16:creationId xmlns:a16="http://schemas.microsoft.com/office/drawing/2014/main" id="{F49D7C9B-703A-43B5-8049-83547EFA9E6D}"/>
                  </a:ext>
                </a:extLst>
              </p:cNvPr>
              <p:cNvSpPr txBox="1">
                <a:spLocks noRot="1" noChangeAspect="1" noMove="1" noResize="1" noEditPoints="1" noAdjustHandles="1" noChangeArrowheads="1" noChangeShapeType="1" noTextEdit="1"/>
              </p:cNvSpPr>
              <p:nvPr/>
            </p:nvSpPr>
            <p:spPr>
              <a:xfrm>
                <a:off x="937251" y="6509522"/>
                <a:ext cx="22936200" cy="2847703"/>
              </a:xfrm>
              <a:prstGeom prst="rect">
                <a:avLst/>
              </a:prstGeom>
              <a:blipFill>
                <a:blip r:embed="rId4"/>
                <a:stretch>
                  <a:fillRect l="-1090" t="-4711" b="-8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244177B4-E46B-F437-CF9D-2C609C9154F1}"/>
                  </a:ext>
                </a:extLst>
              </p:cNvPr>
              <p:cNvSpPr txBox="1"/>
              <p:nvPr/>
            </p:nvSpPr>
            <p:spPr>
              <a:xfrm>
                <a:off x="978178" y="9601200"/>
                <a:ext cx="22895273" cy="2850909"/>
              </a:xfrm>
              <a:prstGeom prst="rect">
                <a:avLst/>
              </a:prstGeom>
              <a:noFill/>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Gọi tập hợp cần tìm có dạng </a:t>
                </a:r>
                <a14:m>
                  <m:oMath xmlns:m="http://schemas.openxmlformats.org/officeDocument/2006/math">
                    <m:d>
                      <m:dPr>
                        <m:begChr m:val="{"/>
                        <m:endChr m:val="}"/>
                        <m:ctrlPr>
                          <a:rPr lang="vi-VN" sz="4400" b="1" i="1">
                            <a:latin typeface="Cambria Math" panose="02040503050406030204" pitchFamily="18" charset="0"/>
                          </a:rPr>
                        </m:ctrlPr>
                      </m:dPr>
                      <m:e>
                        <m:r>
                          <a:rPr lang="vi-VN" sz="4400" b="1" i="1">
                            <a:latin typeface="Cambria Math" panose="02040503050406030204" pitchFamily="18" charset="0"/>
                          </a:rPr>
                          <m:t>𝒂</m:t>
                        </m:r>
                        <m:r>
                          <a:rPr lang="vi-VN" sz="4400" b="1" i="1">
                            <a:latin typeface="Cambria Math" panose="02040503050406030204" pitchFamily="18" charset="0"/>
                          </a:rPr>
                          <m:t>;</m:t>
                        </m:r>
                        <m:r>
                          <a:rPr lang="vi-VN" sz="4400" b="1" i="1">
                            <a:latin typeface="Cambria Math" panose="02040503050406030204" pitchFamily="18" charset="0"/>
                          </a:rPr>
                          <m:t>𝒃</m:t>
                        </m:r>
                        <m:r>
                          <a:rPr lang="vi-VN" sz="4400" b="1" i="1">
                            <a:latin typeface="Cambria Math" panose="02040503050406030204" pitchFamily="18" charset="0"/>
                          </a:rPr>
                          <m:t>;</m:t>
                        </m:r>
                        <m:r>
                          <a:rPr lang="vi-VN" sz="4400" b="1" i="1">
                            <a:latin typeface="Cambria Math" panose="02040503050406030204" pitchFamily="18" charset="0"/>
                          </a:rPr>
                          <m:t>𝒄</m:t>
                        </m:r>
                      </m:e>
                    </m:d>
                    <m:r>
                      <a:rPr lang="vi-VN" sz="4400" b="1" i="1">
                        <a:latin typeface="Cambria Math" panose="02040503050406030204" pitchFamily="18" charset="0"/>
                      </a:rPr>
                      <m:t>,</m:t>
                    </m:r>
                    <m:r>
                      <a:rPr lang="vi-VN" sz="4400" b="1" i="1">
                        <a:latin typeface="Cambria Math" panose="02040503050406030204" pitchFamily="18" charset="0"/>
                      </a:rPr>
                      <m:t>𝟎</m:t>
                    </m:r>
                    <m:r>
                      <a:rPr lang="vi-VN" sz="4400" b="1" i="1">
                        <a:latin typeface="Cambria Math" panose="02040503050406030204" pitchFamily="18" charset="0"/>
                      </a:rPr>
                      <m:t>&lt;</m:t>
                    </m:r>
                    <m:r>
                      <a:rPr lang="vi-VN" sz="4400" b="1" i="1">
                        <a:latin typeface="Cambria Math" panose="02040503050406030204" pitchFamily="18" charset="0"/>
                      </a:rPr>
                      <m:t>𝒂</m:t>
                    </m:r>
                    <m:r>
                      <a:rPr lang="vi-VN" sz="4400" b="1" i="1">
                        <a:latin typeface="Cambria Math" panose="02040503050406030204" pitchFamily="18" charset="0"/>
                      </a:rPr>
                      <m:t>,</m:t>
                    </m:r>
                    <m:r>
                      <a:rPr lang="vi-VN" sz="4400" b="1" i="1">
                        <a:latin typeface="Cambria Math" panose="02040503050406030204" pitchFamily="18" charset="0"/>
                      </a:rPr>
                      <m:t>𝒃</m:t>
                    </m:r>
                    <m:r>
                      <a:rPr lang="vi-VN" sz="4400" b="1" i="1">
                        <a:latin typeface="Cambria Math" panose="02040503050406030204" pitchFamily="18" charset="0"/>
                      </a:rPr>
                      <m:t>,</m:t>
                    </m:r>
                    <m:r>
                      <a:rPr lang="vi-VN" sz="4400" b="1" i="1">
                        <a:latin typeface="Cambria Math" panose="02040503050406030204" pitchFamily="18" charset="0"/>
                      </a:rPr>
                      <m:t>𝒄</m:t>
                    </m:r>
                    <m:r>
                      <a:rPr lang="vi-VN" sz="4400" b="1" i="1">
                        <a:latin typeface="Cambria Math" panose="02040503050406030204" pitchFamily="18" charset="0"/>
                      </a:rPr>
                      <m:t>&lt;</m:t>
                    </m:r>
                    <m:r>
                      <a:rPr lang="vi-VN" sz="4400" b="1" i="1">
                        <a:latin typeface="Cambria Math" panose="02040503050406030204" pitchFamily="18" charset="0"/>
                      </a:rPr>
                      <m:t>𝟏𝟎𝟎</m:t>
                    </m:r>
                    <m:r>
                      <a:rPr lang="vi-VN" sz="4400" b="1" i="1">
                        <a:latin typeface="Cambria Math" panose="02040503050406030204" pitchFamily="18" charset="0"/>
                      </a:rPr>
                      <m:t>,</m:t>
                    </m:r>
                    <m:r>
                      <a:rPr lang="vi-VN" sz="4400" b="1" i="1">
                        <a:latin typeface="Cambria Math" panose="02040503050406030204" pitchFamily="18" charset="0"/>
                      </a:rPr>
                      <m:t>𝒂</m:t>
                    </m:r>
                    <m:r>
                      <a:rPr lang="vi-VN" sz="4400" b="1" i="1">
                        <a:latin typeface="Cambria Math" panose="02040503050406030204" pitchFamily="18" charset="0"/>
                      </a:rPr>
                      <m:t>,</m:t>
                    </m:r>
                    <m:r>
                      <a:rPr lang="vi-VN" sz="4400" b="1" i="1">
                        <a:latin typeface="Cambria Math" panose="02040503050406030204" pitchFamily="18" charset="0"/>
                      </a:rPr>
                      <m:t>𝒃</m:t>
                    </m:r>
                    <m:r>
                      <a:rPr lang="vi-VN" sz="4400" b="1" i="1">
                        <a:latin typeface="Cambria Math" panose="02040503050406030204" pitchFamily="18" charset="0"/>
                      </a:rPr>
                      <m:t>,</m:t>
                    </m:r>
                    <m:r>
                      <a:rPr lang="vi-VN" sz="4400" b="1" i="1">
                        <a:latin typeface="Cambria Math" panose="02040503050406030204" pitchFamily="18" charset="0"/>
                      </a:rPr>
                      <m:t>𝒄</m:t>
                    </m:r>
                    <m:r>
                      <a:rPr lang="vi-VN" sz="4400" b="1" i="1">
                        <a:latin typeface="Cambria Math" panose="02040503050406030204" pitchFamily="18" charset="0"/>
                      </a:rPr>
                      <m:t>∈</m:t>
                    </m:r>
                    <m:r>
                      <a:rPr lang="vi-VN" sz="4400" b="1" i="1">
                        <a:latin typeface="Cambria Math" panose="02040503050406030204" pitchFamily="18" charset="0"/>
                      </a:rPr>
                      <m:t>ℤ</m:t>
                    </m:r>
                  </m:oMath>
                </a14:m>
                <a:r>
                  <a:rPr lang="vi-VN"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Mỗi tập hợp là một tổ hợp chập </a:t>
                </a:r>
                <a14:m>
                  <m:oMath xmlns:m="http://schemas.openxmlformats.org/officeDocument/2006/math">
                    <m:r>
                      <a:rPr lang="vi-VN" sz="4400" b="1" i="1">
                        <a:latin typeface="Cambria Math" panose="02040503050406030204" pitchFamily="18" charset="0"/>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vi-VN" sz="4400" b="1" i="1">
                        <a:latin typeface="Cambria Math" panose="02040503050406030204" pitchFamily="18" charset="0"/>
                      </a:rPr>
                      <m:t>𝟗𝟗</m:t>
                    </m:r>
                  </m:oMath>
                </a14:m>
                <a:r>
                  <a:rPr lang="vi-VN"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Vậy số cách chọn một tập hợp gồm ba số nguyên dương nhỏ hơn </a:t>
                </a:r>
                <a14:m>
                  <m:oMath xmlns:m="http://schemas.openxmlformats.org/officeDocument/2006/math">
                    <m:r>
                      <a:rPr lang="vi-VN" sz="4400" b="1" i="1">
                        <a:latin typeface="Cambria Math" panose="02040503050406030204" pitchFamily="18" charset="0"/>
                      </a:rPr>
                      <m:t>𝟏𝟎𝟎</m:t>
                    </m:r>
                  </m:oMath>
                </a14:m>
                <a:r>
                  <a:rPr lang="vi-VN" sz="4400" b="1" dirty="0">
                    <a:latin typeface="Tahoma" panose="020B0604030504040204" pitchFamily="34" charset="0"/>
                    <a:ea typeface="Tahoma" panose="020B0604030504040204" pitchFamily="34" charset="0"/>
                    <a:cs typeface="Tahoma" panose="020B0604030504040204" pitchFamily="34" charset="0"/>
                  </a:rPr>
                  <a:t> là:</a:t>
                </a:r>
              </a:p>
              <a:p>
                <a:pPr algn="ct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𝟗𝟗</m:t>
                        </m:r>
                      </m:sub>
                      <m:sup>
                        <m:r>
                          <a:rPr lang="vi-VN" sz="4400" b="1" i="1">
                            <a:latin typeface="Cambria Math" panose="02040503050406030204" pitchFamily="18" charset="0"/>
                          </a:rPr>
                          <m:t>𝟑</m:t>
                        </m:r>
                      </m:sup>
                    </m:sSubSup>
                    <m:r>
                      <a:rPr lang="vi-VN" sz="4400" b="1" i="1">
                        <a:latin typeface="Cambria Math" panose="02040503050406030204" pitchFamily="18" charset="0"/>
                      </a:rPr>
                      <m:t>=</m:t>
                    </m:r>
                    <m:r>
                      <a:rPr lang="vi-VN" sz="4400" b="1" i="1">
                        <a:latin typeface="Cambria Math" panose="02040503050406030204" pitchFamily="18" charset="0"/>
                      </a:rPr>
                      <m:t>𝟏𝟓𝟔</m:t>
                    </m:r>
                    <m:r>
                      <a:rPr lang="en-US" sz="4400" b="1" i="1" smtClean="0">
                        <a:latin typeface="Cambria Math" panose="02040503050406030204" pitchFamily="18" charset="0"/>
                      </a:rPr>
                      <m:t> </m:t>
                    </m:r>
                    <m:r>
                      <a:rPr lang="vi-VN" sz="4400" b="1" i="1">
                        <a:latin typeface="Cambria Math" panose="02040503050406030204" pitchFamily="18" charset="0"/>
                      </a:rPr>
                      <m:t>𝟖𝟒𝟗</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p:txBody>
          </p:sp>
        </mc:Choice>
        <mc:Fallback>
          <p:sp>
            <p:nvSpPr>
              <p:cNvPr id="3" name="TextBox 2">
                <a:extLst>
                  <a:ext uri="{FF2B5EF4-FFF2-40B4-BE49-F238E27FC236}">
                    <a16:creationId xmlns:a16="http://schemas.microsoft.com/office/drawing/2014/main" id="{244177B4-E46B-F437-CF9D-2C609C9154F1}"/>
                  </a:ext>
                </a:extLst>
              </p:cNvPr>
              <p:cNvSpPr txBox="1">
                <a:spLocks noRot="1" noChangeAspect="1" noMove="1" noResize="1" noEditPoints="1" noAdjustHandles="1" noChangeArrowheads="1" noChangeShapeType="1" noTextEdit="1"/>
              </p:cNvSpPr>
              <p:nvPr/>
            </p:nvSpPr>
            <p:spPr>
              <a:xfrm>
                <a:off x="978178" y="9601200"/>
                <a:ext cx="22895273" cy="2850909"/>
              </a:xfrm>
              <a:prstGeom prst="rect">
                <a:avLst/>
              </a:prstGeom>
              <a:blipFill>
                <a:blip r:embed="rId5"/>
                <a:stretch>
                  <a:fillRect l="-1065" t="-4487" b="-8547"/>
                </a:stretch>
              </a:blipFill>
            </p:spPr>
            <p:txBody>
              <a:bodyPr/>
              <a:lstStyle/>
              <a:p>
                <a:r>
                  <a:rPr lang="en-US">
                    <a:noFill/>
                  </a:rPr>
                  <a:t> </a:t>
                </a:r>
              </a:p>
            </p:txBody>
          </p:sp>
        </mc:Fallback>
      </mc:AlternateContent>
    </p:spTree>
    <p:extLst>
      <p:ext uri="{BB962C8B-B14F-4D97-AF65-F5344CB8AC3E}">
        <p14:creationId xmlns:p14="http://schemas.microsoft.com/office/powerpoint/2010/main" val="3611796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wipe(left)">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wipe(left)">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wipe(left)">
                                      <p:cBhvr>
                                        <p:cTn id="22" dur="500"/>
                                        <p:tgtEl>
                                          <p:spTgt spid="1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wipe(left)">
                                      <p:cBhvr>
                                        <p:cTn id="27" dur="500"/>
                                        <p:tgtEl>
                                          <p:spTgt spid="1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barn(inVertical)">
                                      <p:cBhvr>
                                        <p:cTn id="32" dur="500"/>
                                        <p:tgtEl>
                                          <p:spTgt spid="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barn(inVertical)">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Effect transition="in" filter="barn(inVertical)">
                                      <p:cBhvr>
                                        <p:cTn id="42" dur="500"/>
                                        <p:tgtEl>
                                          <p:spTgt spid="3">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barn(inVertical)">
                                      <p:cBhvr>
                                        <p:cTn id="4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id="{15956DCF-BE81-49BD-AEFD-E1B23CD9355B}"/>
              </a:ext>
            </a:extLst>
          </p:cNvPr>
          <p:cNvGrpSpPr/>
          <p:nvPr/>
        </p:nvGrpSpPr>
        <p:grpSpPr>
          <a:xfrm>
            <a:off x="304800" y="2133600"/>
            <a:ext cx="23665149" cy="2895603"/>
            <a:chOff x="304800" y="2971797"/>
            <a:chExt cx="23665149" cy="2895603"/>
          </a:xfrm>
        </p:grpSpPr>
        <mc:AlternateContent xmlns:mc="http://schemas.openxmlformats.org/markup-compatibility/2006" xmlns:a14="http://schemas.microsoft.com/office/drawing/2010/main">
          <mc:Choice Requires="a14">
            <p:sp>
              <p:nvSpPr>
                <p:cNvPr id="42" name="Rounded Rectangle 19">
                  <a:extLst>
                    <a:ext uri="{FF2B5EF4-FFF2-40B4-BE49-F238E27FC236}">
                      <a16:creationId xmlns:a16="http://schemas.microsoft.com/office/drawing/2014/main" id="{77A07A8C-0C66-46F5-9492-F3FF15272385}"/>
                    </a:ext>
                  </a:extLst>
                </p:cNvPr>
                <p:cNvSpPr/>
                <p:nvPr/>
              </p:nvSpPr>
              <p:spPr>
                <a:xfrm>
                  <a:off x="457200" y="3048000"/>
                  <a:ext cx="23512749" cy="2819400"/>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Bạn Hà có </a:t>
                  </a:r>
                  <a14:m>
                    <m:oMath xmlns:m="http://schemas.openxmlformats.org/officeDocument/2006/math">
                      <m:r>
                        <a:rPr lang="vi-VN" sz="4400" b="1" i="1">
                          <a:solidFill>
                            <a:schemeClr val="tx1"/>
                          </a:solidFill>
                          <a:latin typeface="Cambria Math" panose="02040503050406030204" pitchFamily="18" charset="0"/>
                        </a:rPr>
                        <m:t>𝟓</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viên bi xanh và </a:t>
                  </a:r>
                  <a14:m>
                    <m:oMath xmlns:m="http://schemas.openxmlformats.org/officeDocument/2006/math">
                      <m:r>
                        <a:rPr lang="vi-VN" sz="4400" b="1" i="1">
                          <a:solidFill>
                            <a:schemeClr val="tx1"/>
                          </a:solidFill>
                          <a:latin typeface="Cambria Math" panose="02040503050406030204" pitchFamily="18" charset="0"/>
                        </a:rPr>
                        <m:t>𝟕</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viên bi đỏ. Có bao nhiêu cách để Hà chọn ra đúng </a:t>
                  </a:r>
                  <a14:m>
                    <m:oMath xmlns:m="http://schemas.openxmlformats.org/officeDocument/2006/math">
                      <m:r>
                        <a:rPr lang="vi-VN" sz="4400" b="1" i="1">
                          <a:solidFill>
                            <a:schemeClr val="tx1"/>
                          </a:solidFill>
                          <a:latin typeface="Cambria Math" panose="02040503050406030204" pitchFamily="18" charset="0"/>
                        </a:rPr>
                        <m:t>𝟐</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viên bi khác màu?</a:t>
                  </a:r>
                </a:p>
              </p:txBody>
            </p:sp>
          </mc:Choice>
          <mc:Fallback xmlns="">
            <p:sp>
              <p:nvSpPr>
                <p:cNvPr id="42" name="Rounded Rectangle 19">
                  <a:extLst>
                    <a:ext uri="{FF2B5EF4-FFF2-40B4-BE49-F238E27FC236}">
                      <a16:creationId xmlns:a16="http://schemas.microsoft.com/office/drawing/2014/main" id="{77A07A8C-0C66-46F5-9492-F3FF15272385}"/>
                    </a:ext>
                  </a:extLst>
                </p:cNvPr>
                <p:cNvSpPr>
                  <a:spLocks noRot="1" noChangeAspect="1" noMove="1" noResize="1" noEditPoints="1" noAdjustHandles="1" noChangeArrowheads="1" noChangeShapeType="1" noTextEdit="1"/>
                </p:cNvSpPr>
                <p:nvPr/>
              </p:nvSpPr>
              <p:spPr>
                <a:xfrm>
                  <a:off x="457200" y="3048000"/>
                  <a:ext cx="23512749" cy="2819400"/>
                </a:xfrm>
                <a:prstGeom prst="roundRect">
                  <a:avLst>
                    <a:gd name="adj" fmla="val 4496"/>
                  </a:avLst>
                </a:prstGeom>
                <a:blipFill>
                  <a:blip r:embed="rId3"/>
                  <a:stretch>
                    <a:fillRect l="-855"/>
                  </a:stretch>
                </a:blipFill>
                <a:ln>
                  <a:solidFill>
                    <a:srgbClr val="999158"/>
                  </a:solidFill>
                </a:ln>
              </p:spPr>
              <p:txBody>
                <a:bodyPr/>
                <a:lstStyle/>
                <a:p>
                  <a:r>
                    <a:rPr lang="en-US">
                      <a:noFill/>
                    </a:rPr>
                    <a:t> </a:t>
                  </a:r>
                </a:p>
              </p:txBody>
            </p:sp>
          </mc:Fallback>
        </mc:AlternateContent>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8.9</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028E2662-96C6-448E-B336-8219888BFA71}"/>
              </a:ext>
            </a:extLst>
          </p:cNvPr>
          <p:cNvGrpSpPr/>
          <p:nvPr/>
        </p:nvGrpSpPr>
        <p:grpSpPr>
          <a:xfrm>
            <a:off x="457200" y="5257800"/>
            <a:ext cx="23506006" cy="7772400"/>
            <a:chOff x="1222851" y="5331408"/>
            <a:chExt cx="23580257" cy="5866548"/>
          </a:xfrm>
        </p:grpSpPr>
        <p:sp>
          <p:nvSpPr>
            <p:cNvPr id="14" name="Rounded Rectangle 34">
              <a:extLst>
                <a:ext uri="{FF2B5EF4-FFF2-40B4-BE49-F238E27FC236}">
                  <a16:creationId xmlns:a16="http://schemas.microsoft.com/office/drawing/2014/main" id="{24FCA161-848A-4AC4-BB87-39B39A856683}"/>
                </a:ext>
              </a:extLst>
            </p:cNvPr>
            <p:cNvSpPr/>
            <p:nvPr/>
          </p:nvSpPr>
          <p:spPr>
            <a:xfrm>
              <a:off x="1261071" y="5565135"/>
              <a:ext cx="23542037" cy="5632821"/>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vi-VN" sz="5000" dirty="0">
                <a:solidFill>
                  <a:schemeClr val="tx1"/>
                </a:solidFill>
                <a:latin typeface="Tomaho"/>
              </a:endParaRPr>
            </a:p>
          </p:txBody>
        </p:sp>
        <p:grpSp>
          <p:nvGrpSpPr>
            <p:cNvPr id="15" name="Group 60">
              <a:extLst>
                <a:ext uri="{FF2B5EF4-FFF2-40B4-BE49-F238E27FC236}">
                  <a16:creationId xmlns:a16="http://schemas.microsoft.com/office/drawing/2014/main"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mc:Choice xmlns:a14="http://schemas.microsoft.com/office/drawing/2010/main" Requires="a14">
          <p:sp>
            <p:nvSpPr>
              <p:cNvPr id="24" name="TextBox 23">
                <a:extLst>
                  <a:ext uri="{FF2B5EF4-FFF2-40B4-BE49-F238E27FC236}">
                    <a16:creationId xmlns:a16="http://schemas.microsoft.com/office/drawing/2014/main" id="{96536E41-D857-4AE2-B6EF-F587AF4C5F94}"/>
                  </a:ext>
                </a:extLst>
              </p:cNvPr>
              <p:cNvSpPr txBox="1"/>
              <p:nvPr/>
            </p:nvSpPr>
            <p:spPr>
              <a:xfrm>
                <a:off x="685800" y="6946354"/>
                <a:ext cx="23622000" cy="4239815"/>
              </a:xfrm>
              <a:prstGeom prst="rect">
                <a:avLst/>
              </a:prstGeom>
              <a:noFill/>
            </p:spPr>
            <p:txBody>
              <a:bodyPr wrap="square" rtlCol="0">
                <a:spAutoFit/>
              </a:bodyPr>
              <a:lstStyle/>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Chọn một bi xanh từ </a:t>
                </a:r>
                <a14:m>
                  <m:oMath xmlns:m="http://schemas.openxmlformats.org/officeDocument/2006/math">
                    <m:r>
                      <a:rPr lang="vi-VN" sz="4400" b="1" i="1">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viên bi xanh 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𝑪</m:t>
                        </m:r>
                      </m:e>
                      <m:sub>
                        <m:r>
                          <a:rPr lang="en-US" sz="4400" b="1" i="1" smtClean="0">
                            <a:latin typeface="Cambria Math" panose="02040503050406030204" pitchFamily="18" charset="0"/>
                          </a:rPr>
                          <m:t>𝟓</m:t>
                        </m:r>
                      </m:sub>
                      <m:sup>
                        <m:r>
                          <a:rPr lang="en-US" sz="4400" b="1" i="1" smtClean="0">
                            <a:latin typeface="Cambria Math" panose="02040503050406030204" pitchFamily="18" charset="0"/>
                          </a:rPr>
                          <m:t>𝟏</m:t>
                        </m:r>
                      </m:sup>
                    </m:sSubSup>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latin typeface="Cambria Math" panose="02040503050406030204" pitchFamily="18" charset="0"/>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pPr>
                  <a:lnSpc>
                    <a:spcPct val="150000"/>
                  </a:lnSpc>
                </a:pPr>
                <a:r>
                  <a:rPr lang="vi-VN" sz="4400" b="1" spc="-140" dirty="0">
                    <a:latin typeface="Tahoma" panose="020B0604030504040204" pitchFamily="34" charset="0"/>
                    <a:ea typeface="Tahoma" panose="020B0604030504040204" pitchFamily="34" charset="0"/>
                    <a:cs typeface="Tahoma" panose="020B0604030504040204" pitchFamily="34" charset="0"/>
                  </a:rPr>
                  <a:t>Ứng với mỗi cách chọn một bi xanh có số cách chọn một bi đỏ từ </a:t>
                </a:r>
                <a14:m>
                  <m:oMath xmlns:m="http://schemas.openxmlformats.org/officeDocument/2006/math">
                    <m:r>
                      <a:rPr lang="vi-VN" sz="4400" b="1" i="1" spc="-140">
                        <a:latin typeface="Cambria Math" panose="02040503050406030204" pitchFamily="18" charset="0"/>
                      </a:rPr>
                      <m:t>𝟕</m:t>
                    </m:r>
                  </m:oMath>
                </a14:m>
                <a:r>
                  <a:rPr lang="vi-VN" sz="4400" b="1" spc="-140" dirty="0">
                    <a:latin typeface="Tahoma" panose="020B0604030504040204" pitchFamily="34" charset="0"/>
                    <a:ea typeface="Tahoma" panose="020B0604030504040204" pitchFamily="34" charset="0"/>
                    <a:cs typeface="Tahoma" panose="020B0604030504040204" pitchFamily="34" charset="0"/>
                  </a:rPr>
                  <a:t> viên bi đỏ là </a:t>
                </a:r>
                <a:endParaRPr lang="en-US" sz="4400" b="1" spc="-14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𝑪</m:t>
                        </m:r>
                      </m:e>
                      <m:sub>
                        <m:r>
                          <a:rPr lang="en-US" sz="4400" b="1" i="1" smtClean="0">
                            <a:latin typeface="Cambria Math" panose="02040503050406030204" pitchFamily="18" charset="0"/>
                          </a:rPr>
                          <m:t>𝟕</m:t>
                        </m:r>
                      </m:sub>
                      <m:sup>
                        <m:r>
                          <a:rPr lang="en-US" sz="4400" b="1" i="1">
                            <a:latin typeface="Cambria Math" panose="02040503050406030204" pitchFamily="18" charset="0"/>
                          </a:rPr>
                          <m:t>𝟏</m:t>
                        </m:r>
                      </m:sup>
                    </m:sSubSup>
                    <m:r>
                      <a:rPr lang="en-US" sz="4400" b="1" i="1" smtClean="0">
                        <a:latin typeface="Cambria Math" panose="02040503050406030204" pitchFamily="18" charset="0"/>
                      </a:rPr>
                      <m:t>=</m:t>
                    </m:r>
                    <m:r>
                      <a:rPr lang="en-US" sz="4400" b="1" i="1">
                        <a:latin typeface="Cambria Math" panose="02040503050406030204" pitchFamily="18" charset="0"/>
                      </a:rPr>
                      <m:t> </m:t>
                    </m:r>
                    <m:r>
                      <a:rPr lang="vi-VN" sz="4400" b="1" i="1" spc="-140">
                        <a:latin typeface="Cambria Math" panose="02040503050406030204" pitchFamily="18" charset="0"/>
                      </a:rPr>
                      <m:t>𝟕</m:t>
                    </m:r>
                  </m:oMath>
                </a14:m>
                <a:r>
                  <a:rPr lang="vi-VN" sz="4400" b="1" spc="-140" dirty="0">
                    <a:latin typeface="Tahoma" panose="020B0604030504040204" pitchFamily="34" charset="0"/>
                    <a:ea typeface="Tahoma" panose="020B0604030504040204" pitchFamily="34" charset="0"/>
                    <a:cs typeface="Tahoma" panose="020B0604030504040204" pitchFamily="34" charset="0"/>
                  </a:rPr>
                  <a:t> (cách).</a:t>
                </a: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Áp dụng quy tắc nhân, số cách chọn ra đúng </a:t>
                </a:r>
                <a14:m>
                  <m:oMath xmlns:m="http://schemas.openxmlformats.org/officeDocument/2006/math">
                    <m:r>
                      <a:rPr lang="vi-VN" sz="4400" b="1" i="1">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viên bi khác màu là: </a:t>
                </a:r>
                <a14:m>
                  <m:oMath xmlns:m="http://schemas.openxmlformats.org/officeDocument/2006/math">
                    <m:r>
                      <a:rPr lang="vi-VN" sz="4400" b="1" i="1">
                        <a:latin typeface="Cambria Math" panose="02040503050406030204" pitchFamily="18" charset="0"/>
                      </a:rPr>
                      <m:t>𝟓</m:t>
                    </m:r>
                    <m:r>
                      <a:rPr lang="vi-VN" sz="4400" b="1" i="1">
                        <a:latin typeface="Cambria Math" panose="02040503050406030204" pitchFamily="18" charset="0"/>
                      </a:rPr>
                      <m:t>.</m:t>
                    </m:r>
                    <m:r>
                      <a:rPr lang="vi-VN" sz="4400" b="1" i="1">
                        <a:latin typeface="Cambria Math" panose="02040503050406030204" pitchFamily="18" charset="0"/>
                      </a:rPr>
                      <m:t>𝟕</m:t>
                    </m:r>
                    <m:r>
                      <a:rPr lang="vi-VN" sz="4400" b="1" i="1">
                        <a:latin typeface="Cambria Math" panose="02040503050406030204" pitchFamily="18" charset="0"/>
                      </a:rPr>
                      <m:t>=</m:t>
                    </m:r>
                    <m:r>
                      <a:rPr lang="vi-VN" sz="4400" b="1" i="1">
                        <a:latin typeface="Cambria Math" panose="02040503050406030204" pitchFamily="18" charset="0"/>
                      </a:rPr>
                      <m:t>𝟑𝟓</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p:txBody>
          </p:sp>
        </mc:Choice>
        <mc:Fallback>
          <p:sp>
            <p:nvSpPr>
              <p:cNvPr id="24" name="TextBox 23">
                <a:extLst>
                  <a:ext uri="{FF2B5EF4-FFF2-40B4-BE49-F238E27FC236}">
                    <a16:creationId xmlns:a16="http://schemas.microsoft.com/office/drawing/2014/main" id="{96536E41-D857-4AE2-B6EF-F587AF4C5F94}"/>
                  </a:ext>
                </a:extLst>
              </p:cNvPr>
              <p:cNvSpPr txBox="1">
                <a:spLocks noRot="1" noChangeAspect="1" noMove="1" noResize="1" noEditPoints="1" noAdjustHandles="1" noChangeArrowheads="1" noChangeShapeType="1" noTextEdit="1"/>
              </p:cNvSpPr>
              <p:nvPr/>
            </p:nvSpPr>
            <p:spPr>
              <a:xfrm>
                <a:off x="685800" y="6946354"/>
                <a:ext cx="23622000" cy="4239815"/>
              </a:xfrm>
              <a:prstGeom prst="rect">
                <a:avLst/>
              </a:prstGeom>
              <a:blipFill>
                <a:blip r:embed="rId4"/>
                <a:stretch>
                  <a:fillRect l="-1058" r="-103" b="-4167"/>
                </a:stretch>
              </a:blipFill>
            </p:spPr>
            <p:txBody>
              <a:bodyPr/>
              <a:lstStyle/>
              <a:p>
                <a:r>
                  <a:rPr lang="en-US">
                    <a:noFill/>
                  </a:rPr>
                  <a:t> </a:t>
                </a:r>
              </a:p>
            </p:txBody>
          </p:sp>
        </mc:Fallback>
      </mc:AlternateContent>
    </p:spTree>
    <p:extLst>
      <p:ext uri="{BB962C8B-B14F-4D97-AF65-F5344CB8AC3E}">
        <p14:creationId xmlns:p14="http://schemas.microsoft.com/office/powerpoint/2010/main" val="1112018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wipe(left)">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wipe(left)">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wipe(left)">
                                      <p:cBhvr>
                                        <p:cTn id="22" dur="500"/>
                                        <p:tgtEl>
                                          <p:spTgt spid="2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3" end="3"/>
                                            </p:txEl>
                                          </p:spTgt>
                                        </p:tgtEl>
                                        <p:attrNameLst>
                                          <p:attrName>style.visibility</p:attrName>
                                        </p:attrNameLst>
                                      </p:cBhvr>
                                      <p:to>
                                        <p:strVal val="visible"/>
                                      </p:to>
                                    </p:set>
                                    <p:animEffect transition="in" filter="wipe(left)">
                                      <p:cBhvr>
                                        <p:cTn id="27"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F5322D5D-00D8-42B9-BCDA-53D3D944992D}"/>
              </a:ext>
            </a:extLst>
          </p:cNvPr>
          <p:cNvSpPr txBox="1"/>
          <p:nvPr/>
        </p:nvSpPr>
        <p:spPr>
          <a:xfrm rot="10800000" flipH="1" flipV="1">
            <a:off x="609600" y="1981200"/>
            <a:ext cx="914400" cy="707886"/>
          </a:xfrm>
          <a:prstGeom prst="rect">
            <a:avLst/>
          </a:prstGeom>
          <a:noFill/>
        </p:spPr>
        <p:txBody>
          <a:bodyPr wrap="squar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5</a:t>
            </a:r>
          </a:p>
        </p:txBody>
      </p:sp>
      <p:grpSp>
        <p:nvGrpSpPr>
          <p:cNvPr id="41" name="Group 40">
            <a:extLst>
              <a:ext uri="{FF2B5EF4-FFF2-40B4-BE49-F238E27FC236}">
                <a16:creationId xmlns:a16="http://schemas.microsoft.com/office/drawing/2014/main" id="{15956DCF-BE81-49BD-AEFD-E1B23CD9355B}"/>
              </a:ext>
            </a:extLst>
          </p:cNvPr>
          <p:cNvGrpSpPr/>
          <p:nvPr/>
        </p:nvGrpSpPr>
        <p:grpSpPr>
          <a:xfrm>
            <a:off x="304800" y="1905000"/>
            <a:ext cx="23665149" cy="4724400"/>
            <a:chOff x="304800" y="2971797"/>
            <a:chExt cx="23665149" cy="4724400"/>
          </a:xfrm>
        </p:grpSpPr>
        <p:sp>
          <p:nvSpPr>
            <p:cNvPr id="42" name="Rounded Rectangle 19">
              <a:extLst>
                <a:ext uri="{FF2B5EF4-FFF2-40B4-BE49-F238E27FC236}">
                  <a16:creationId xmlns:a16="http://schemas.microsoft.com/office/drawing/2014/main" id="{77A07A8C-0C66-46F5-9492-F3FF15272385}"/>
                </a:ext>
              </a:extLst>
            </p:cNvPr>
            <p:cNvSpPr/>
            <p:nvPr/>
          </p:nvSpPr>
          <p:spPr>
            <a:xfrm>
              <a:off x="457200" y="3047999"/>
              <a:ext cx="23512749" cy="464819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vi-VN" sz="4800" dirty="0">
                <a:solidFill>
                  <a:schemeClr val="tx1"/>
                </a:solidFill>
                <a:latin typeface="Tomaho"/>
              </a:endParaRPr>
            </a:p>
          </p:txBody>
        </p:sp>
        <p:grpSp>
          <p:nvGrpSpPr>
            <p:cNvPr id="43" name="Group 42">
              <a:extLst>
                <a:ext uri="{FF2B5EF4-FFF2-40B4-BE49-F238E27FC236}">
                  <a16:creationId xmlns:a16="http://schemas.microsoft.com/office/drawing/2014/main" id="{731AF5AF-AB66-43AD-977A-4DB2F036BF08}"/>
                </a:ext>
              </a:extLst>
            </p:cNvPr>
            <p:cNvGrpSpPr/>
            <p:nvPr/>
          </p:nvGrpSpPr>
          <p:grpSpPr>
            <a:xfrm>
              <a:off x="304800" y="2971797"/>
              <a:ext cx="3276233" cy="762003"/>
              <a:chOff x="22440" y="38103"/>
              <a:chExt cx="1056356" cy="212728"/>
            </a:xfrm>
          </p:grpSpPr>
          <p:grpSp>
            <p:nvGrpSpPr>
              <p:cNvPr id="44" name="Group 43">
                <a:extLst>
                  <a:ext uri="{FF2B5EF4-FFF2-40B4-BE49-F238E27FC236}">
                    <a16:creationId xmlns:a16="http://schemas.microsoft.com/office/drawing/2014/main" id="{C7FAA25F-8F09-4321-9ECE-DAD408240DF5}"/>
                  </a:ext>
                </a:extLst>
              </p:cNvPr>
              <p:cNvGrpSpPr/>
              <p:nvPr/>
            </p:nvGrpSpPr>
            <p:grpSpPr>
              <a:xfrm>
                <a:off x="22440" y="38103"/>
                <a:ext cx="1056356" cy="190117"/>
                <a:chOff x="31572" y="34060"/>
                <a:chExt cx="1486312" cy="235281"/>
              </a:xfrm>
            </p:grpSpPr>
            <p:sp>
              <p:nvSpPr>
                <p:cNvPr id="46" name="Arrow: Pentagon 45">
                  <a:extLst>
                    <a:ext uri="{FF2B5EF4-FFF2-40B4-BE49-F238E27FC236}">
                      <a16:creationId xmlns:a16="http://schemas.microsoft.com/office/drawing/2014/main" id="{E4DD6093-8752-4E91-AA4A-F0A093044FF9}"/>
                    </a:ext>
                  </a:extLst>
                </p:cNvPr>
                <p:cNvSpPr/>
                <p:nvPr/>
              </p:nvSpPr>
              <p:spPr>
                <a:xfrm>
                  <a:off x="169849" y="34060"/>
                  <a:ext cx="1348035" cy="235281"/>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nSpc>
                      <a:spcPct val="106000"/>
                    </a:lnSpc>
                    <a:spcAft>
                      <a:spcPts val="800"/>
                    </a:spcAft>
                  </a:pPr>
                  <a:r>
                    <a:rPr lang="vi-VN" sz="1000" b="1" kern="1200">
                      <a:solidFill>
                        <a:srgbClr val="0000CC"/>
                      </a:solidFill>
                      <a:effectLst/>
                      <a:latin typeface="Arial" panose="020B0604020202020204" pitchFamily="34" charset="0"/>
                      <a:ea typeface="Calibri" panose="020F0502020204030204" pitchFamily="34" charset="0"/>
                      <a:cs typeface="Times New Roman" panose="02020603050405020304" pitchFamily="18" charset="0"/>
                    </a:rPr>
                    <a:t> </a:t>
                  </a:r>
                  <a:endParaRPr lang="vi-VN" sz="1100">
                    <a:effectLst/>
                    <a:latin typeface="Arial" panose="020B0604020202020204" pitchFamily="34" charset="0"/>
                    <a:ea typeface="Arial" panose="020B0604020202020204" pitchFamily="34" charset="0"/>
                    <a:cs typeface="Times New Roman" panose="02020603050405020304" pitchFamily="18" charset="0"/>
                  </a:endParaRPr>
                </a:p>
              </p:txBody>
            </p:sp>
            <p:sp>
              <p:nvSpPr>
                <p:cNvPr id="47" name="Arrow: Chevron 46">
                  <a:extLst>
                    <a:ext uri="{FF2B5EF4-FFF2-40B4-BE49-F238E27FC236}">
                      <a16:creationId xmlns:a16="http://schemas.microsoft.com/office/drawing/2014/main" id="{27AB0489-94C4-4E93-8FBB-5C09AC73BBD8}"/>
                    </a:ext>
                  </a:extLst>
                </p:cNvPr>
                <p:cNvSpPr/>
                <p:nvPr/>
              </p:nvSpPr>
              <p:spPr>
                <a:xfrm>
                  <a:off x="31572" y="60342"/>
                  <a:ext cx="162630" cy="200483"/>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sp>
              <p:nvSpPr>
                <p:cNvPr id="48" name="Arrow: Chevron 47">
                  <a:extLst>
                    <a:ext uri="{FF2B5EF4-FFF2-40B4-BE49-F238E27FC236}">
                      <a16:creationId xmlns:a16="http://schemas.microsoft.com/office/drawing/2014/main" id="{1D948903-D0FA-496E-AE4B-628B0F781C42}"/>
                    </a:ext>
                  </a:extLst>
                </p:cNvPr>
                <p:cNvSpPr/>
                <p:nvPr/>
              </p:nvSpPr>
              <p:spPr>
                <a:xfrm>
                  <a:off x="116273" y="60276"/>
                  <a:ext cx="176766" cy="20048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endParaRPr lang="vi-VN"/>
                </a:p>
              </p:txBody>
            </p:sp>
          </p:grpSp>
          <p:sp>
            <p:nvSpPr>
              <p:cNvPr id="45" name="TextBox 56">
                <a:extLst>
                  <a:ext uri="{FF2B5EF4-FFF2-40B4-BE49-F238E27FC236}">
                    <a16:creationId xmlns:a16="http://schemas.microsoft.com/office/drawing/2014/main" id="{F8E82A46-41B4-4C31-89D7-011F17E8975F}"/>
                  </a:ext>
                </a:extLst>
              </p:cNvPr>
              <p:cNvSpPr txBox="1"/>
              <p:nvPr/>
            </p:nvSpPr>
            <p:spPr>
              <a:xfrm>
                <a:off x="198205" y="59377"/>
                <a:ext cx="807002" cy="191454"/>
              </a:xfrm>
              <a:prstGeom prst="rect">
                <a:avLst/>
              </a:prstGeom>
              <a:noFill/>
            </p:spPr>
            <p:txBody>
              <a:bodyPr wrap="square" tIns="54000" bIns="0">
                <a:noAutofit/>
              </a:bodyPr>
              <a:lstStyle/>
              <a:p>
                <a:pPr algn="ctr">
                  <a:lnSpc>
                    <a:spcPct val="107000"/>
                  </a:lnSpc>
                  <a:spcAft>
                    <a:spcPts val="800"/>
                  </a:spcAft>
                </a:pPr>
                <a:r>
                  <a:rPr lang="vi-VN" sz="3800" b="1" kern="1200" dirty="0">
                    <a:solidFill>
                      <a:srgbClr val="0000CC"/>
                    </a:solidFill>
                    <a:effectLst/>
                    <a:latin typeface="Fira Sans Black" panose="020B0A03050000020004" pitchFamily="34" charset="0"/>
                    <a:ea typeface="Calibri" panose="020F0502020204030204" pitchFamily="34" charset="0"/>
                    <a:cs typeface="Times New Roman" panose="02020603050405020304" pitchFamily="18" charset="0"/>
                  </a:rPr>
                  <a:t>BÀI 8.10</a:t>
                </a:r>
                <a:endParaRPr lang="vi-VN" sz="3800" dirty="0">
                  <a:effectLst/>
                  <a:latin typeface="Arial" panose="020B0604020202020204" pitchFamily="34" charset="0"/>
                  <a:ea typeface="Arial" panose="020B0604020202020204" pitchFamily="34" charset="0"/>
                  <a:cs typeface="Times New Roman" panose="02020603050405020304" pitchFamily="18" charset="0"/>
                </a:endParaRPr>
              </a:p>
            </p:txBody>
          </p:sp>
        </p:grpSp>
      </p:grpSp>
      <p:grpSp>
        <p:nvGrpSpPr>
          <p:cNvPr id="13" name="Group 12">
            <a:extLst>
              <a:ext uri="{FF2B5EF4-FFF2-40B4-BE49-F238E27FC236}">
                <a16:creationId xmlns:a16="http://schemas.microsoft.com/office/drawing/2014/main" id="{028E2662-96C6-448E-B336-8219888BFA71}"/>
              </a:ext>
            </a:extLst>
          </p:cNvPr>
          <p:cNvGrpSpPr/>
          <p:nvPr/>
        </p:nvGrpSpPr>
        <p:grpSpPr>
          <a:xfrm>
            <a:off x="573194" y="6705600"/>
            <a:ext cx="23506006" cy="6629400"/>
            <a:chOff x="1222851" y="5331408"/>
            <a:chExt cx="23580257" cy="5003820"/>
          </a:xfrm>
        </p:grpSpPr>
        <p:sp>
          <p:nvSpPr>
            <p:cNvPr id="14" name="Rounded Rectangle 34">
              <a:extLst>
                <a:ext uri="{FF2B5EF4-FFF2-40B4-BE49-F238E27FC236}">
                  <a16:creationId xmlns:a16="http://schemas.microsoft.com/office/drawing/2014/main" id="{24FCA161-848A-4AC4-BB87-39B39A856683}"/>
                </a:ext>
              </a:extLst>
            </p:cNvPr>
            <p:cNvSpPr/>
            <p:nvPr/>
          </p:nvSpPr>
          <p:spPr>
            <a:xfrm>
              <a:off x="1261071" y="5503954"/>
              <a:ext cx="23542037" cy="483127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800" dirty="0">
                <a:solidFill>
                  <a:schemeClr val="tx1"/>
                </a:solidFill>
                <a:latin typeface="Tomaho"/>
              </a:endParaRPr>
            </a:p>
          </p:txBody>
        </p:sp>
        <p:grpSp>
          <p:nvGrpSpPr>
            <p:cNvPr id="15" name="Group 60">
              <a:extLst>
                <a:ext uri="{FF2B5EF4-FFF2-40B4-BE49-F238E27FC236}">
                  <a16:creationId xmlns:a16="http://schemas.microsoft.com/office/drawing/2014/main" id="{0A109C5E-BD68-44CF-AD93-3A6E066BC4E7}"/>
                </a:ext>
              </a:extLst>
            </p:cNvPr>
            <p:cNvGrpSpPr/>
            <p:nvPr/>
          </p:nvGrpSpPr>
          <p:grpSpPr>
            <a:xfrm>
              <a:off x="1222851" y="5331408"/>
              <a:ext cx="3305109" cy="841174"/>
              <a:chOff x="1224542" y="6305967"/>
              <a:chExt cx="3305491" cy="845462"/>
            </a:xfrm>
          </p:grpSpPr>
          <p:sp>
            <p:nvSpPr>
              <p:cNvPr id="16" name="Freeform 20">
                <a:extLst>
                  <a:ext uri="{FF2B5EF4-FFF2-40B4-BE49-F238E27FC236}">
                    <a16:creationId xmlns:a16="http://schemas.microsoft.com/office/drawing/2014/main" id="{2873FF6B-1BDD-4237-BD5F-2B0B61D2CE22}"/>
                  </a:ext>
                </a:extLst>
              </p:cNvPr>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20" name="TextBox 19">
                <a:extLst>
                  <a:ext uri="{FF2B5EF4-FFF2-40B4-BE49-F238E27FC236}">
                    <a16:creationId xmlns:a16="http://schemas.microsoft.com/office/drawing/2014/main" id="{62657C36-9F38-452C-B978-14858C88399A}"/>
                  </a:ext>
                </a:extLst>
              </p:cNvPr>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21" name="Round Diagonal Corner Rectangle 41">
                <a:extLst>
                  <a:ext uri="{FF2B5EF4-FFF2-40B4-BE49-F238E27FC236}">
                    <a16:creationId xmlns:a16="http://schemas.microsoft.com/office/drawing/2014/main" id="{C0D7F878-A4CF-48E4-BC61-DD3A7B0DD6BA}"/>
                  </a:ext>
                </a:extLst>
              </p:cNvPr>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5">
                <a:extLst>
                  <a:ext uri="{FF2B5EF4-FFF2-40B4-BE49-F238E27FC236}">
                    <a16:creationId xmlns:a16="http://schemas.microsoft.com/office/drawing/2014/main" id="{1B5C825F-5B4B-4518-9562-74B89D26EEED}"/>
                  </a:ext>
                </a:extLst>
              </p:cNvPr>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24EF469-8D17-4A51-BE9A-4787C383B3DD}"/>
                  </a:ext>
                </a:extLst>
              </p:cNvPr>
              <p:cNvSpPr txBox="1"/>
              <p:nvPr/>
            </p:nvSpPr>
            <p:spPr>
              <a:xfrm>
                <a:off x="762000" y="7162800"/>
                <a:ext cx="22936200" cy="5777223"/>
              </a:xfrm>
              <a:prstGeom prst="rect">
                <a:avLst/>
              </a:prstGeom>
              <a:noFill/>
            </p:spPr>
            <p:txBody>
              <a:bodyPr wrap="square" rtlCol="0">
                <a:spAutoFit/>
              </a:bodyPr>
              <a:lstStyle/>
              <a:p>
                <a:endParaRPr lang="vi-VN" sz="5000" dirty="0">
                  <a:latin typeface="Tomaho"/>
                </a:endParaRPr>
              </a:p>
              <a:p>
                <a:r>
                  <a:rPr lang="vi-VN" sz="4400" b="1" dirty="0">
                    <a:latin typeface="Tahoma" panose="020B0604030504040204" pitchFamily="34" charset="0"/>
                    <a:ea typeface="Tahoma" panose="020B0604030504040204" pitchFamily="34" charset="0"/>
                    <a:cs typeface="Tahoma" panose="020B0604030504040204" pitchFamily="34" charset="0"/>
                  </a:rPr>
                  <a:t>a) Mỗi cách chọn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bạn nam từ </a:t>
                </a:r>
                <a14:m>
                  <m:oMath xmlns:m="http://schemas.openxmlformats.org/officeDocument/2006/math">
                    <m:r>
                      <a:rPr lang="vi-VN" sz="4400" b="1" i="1">
                        <a:latin typeface="Cambria Math" panose="02040503050406030204" pitchFamily="18" charset="0"/>
                      </a:rPr>
                      <m:t>𝟏𝟎</m:t>
                    </m:r>
                  </m:oMath>
                </a14:m>
                <a:r>
                  <a:rPr lang="vi-VN" sz="4400" b="1" dirty="0">
                    <a:latin typeface="Tahoma" panose="020B0604030504040204" pitchFamily="34" charset="0"/>
                    <a:ea typeface="Tahoma" panose="020B0604030504040204" pitchFamily="34" charset="0"/>
                    <a:cs typeface="Tahoma" panose="020B0604030504040204" pitchFamily="34" charset="0"/>
                  </a:rPr>
                  <a:t> bạn nam là một tổ hợp chập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vi-VN" sz="4400" b="1" i="1">
                        <a:latin typeface="Cambria Math" panose="02040503050406030204" pitchFamily="18" charset="0"/>
                      </a:rPr>
                      <m:t>𝟏𝟎</m:t>
                    </m:r>
                  </m:oMath>
                </a14:m>
                <a:r>
                  <a:rPr lang="vi-VN"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Số cách chọn là: </a:t>
                </a: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𝟏𝟎</m:t>
                        </m:r>
                      </m:sub>
                      <m:sup>
                        <m:r>
                          <a:rPr lang="vi-VN" sz="4400" b="1" i="1">
                            <a:latin typeface="Cambria Math" panose="02040503050406030204" pitchFamily="18" charset="0"/>
                          </a:rPr>
                          <m:t>𝟒</m:t>
                        </m:r>
                      </m:sup>
                    </m:sSubSup>
                    <m:r>
                      <a:rPr lang="vi-VN" sz="4400" b="1" i="1">
                        <a:latin typeface="Cambria Math" panose="02040503050406030204" pitchFamily="18" charset="0"/>
                      </a:rPr>
                      <m:t>=</m:t>
                    </m:r>
                    <m:r>
                      <a:rPr lang="vi-VN" sz="4400" b="1" i="1">
                        <a:latin typeface="Cambria Math" panose="02040503050406030204" pitchFamily="18" charset="0"/>
                      </a:rPr>
                      <m:t>𝟐𝟏𝟎</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r>
                  <a:rPr lang="vi-VN" sz="4400" b="1" dirty="0">
                    <a:latin typeface="Tahoma" panose="020B0604030504040204" pitchFamily="34" charset="0"/>
                    <a:ea typeface="Tahoma" panose="020B0604030504040204" pitchFamily="34" charset="0"/>
                    <a:cs typeface="Tahoma" panose="020B0604030504040204" pitchFamily="34" charset="0"/>
                  </a:rPr>
                  <a:t>b) Mỗi cách chọn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bạn không phân biệt nam, nữ là một tổ hợp chập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vi-VN" sz="4400" b="1" i="1">
                        <a:latin typeface="Cambria Math" panose="02040503050406030204" pitchFamily="18" charset="0"/>
                      </a:rPr>
                      <m:t>𝟏𝟕</m:t>
                    </m:r>
                  </m:oMath>
                </a14:m>
                <a:r>
                  <a:rPr lang="vi-VN" sz="4400" b="1" dirty="0">
                    <a:latin typeface="Tahoma" panose="020B0604030504040204" pitchFamily="34" charset="0"/>
                    <a:ea typeface="Tahoma" panose="020B0604030504040204" pitchFamily="34" charset="0"/>
                    <a:cs typeface="Tahoma" panose="020B0604030504040204" pitchFamily="34" charset="0"/>
                  </a:rPr>
                  <a:t>.</a:t>
                </a:r>
              </a:p>
              <a:p>
                <a:r>
                  <a:rPr lang="vi-VN" sz="4400" b="1" dirty="0">
                    <a:latin typeface="Tahoma" panose="020B0604030504040204" pitchFamily="34" charset="0"/>
                    <a:ea typeface="Tahoma" panose="020B0604030504040204" pitchFamily="34" charset="0"/>
                    <a:cs typeface="Tahoma" panose="020B0604030504040204" pitchFamily="34" charset="0"/>
                  </a:rPr>
                  <a:t>Số cách chọn là: </a:t>
                </a: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𝟏𝟕</m:t>
                        </m:r>
                      </m:sub>
                      <m:sup>
                        <m:r>
                          <a:rPr lang="vi-VN" sz="4400" b="1" i="1">
                            <a:latin typeface="Cambria Math" panose="02040503050406030204" pitchFamily="18" charset="0"/>
                          </a:rPr>
                          <m:t>𝟒</m:t>
                        </m:r>
                      </m:sup>
                    </m:sSubSup>
                    <m:r>
                      <a:rPr lang="vi-VN" sz="4400" b="1" i="1">
                        <a:latin typeface="Cambria Math" panose="02040503050406030204" pitchFamily="18" charset="0"/>
                      </a:rPr>
                      <m:t>=</m:t>
                    </m:r>
                    <m:r>
                      <a:rPr lang="vi-VN" sz="4400" b="1" i="1">
                        <a:latin typeface="Cambria Math" panose="02040503050406030204" pitchFamily="18" charset="0"/>
                      </a:rPr>
                      <m:t>𝟐𝟑𝟖𝟎</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r>
                  <a:rPr lang="vi-VN" sz="4400" b="1" dirty="0">
                    <a:latin typeface="Tahoma" panose="020B0604030504040204" pitchFamily="34" charset="0"/>
                    <a:ea typeface="Tahoma" panose="020B0604030504040204" pitchFamily="34" charset="0"/>
                    <a:cs typeface="Tahoma" panose="020B0604030504040204" pitchFamily="34" charset="0"/>
                  </a:rPr>
                  <a:t>c) Số cách chọn </a:t>
                </a:r>
                <a14:m>
                  <m:oMath xmlns:m="http://schemas.openxmlformats.org/officeDocument/2006/math">
                    <m:r>
                      <a:rPr lang="vi-VN" sz="4400" b="1" i="1">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bạn nam từ </a:t>
                </a:r>
                <a14:m>
                  <m:oMath xmlns:m="http://schemas.openxmlformats.org/officeDocument/2006/math">
                    <m:r>
                      <a:rPr lang="vi-VN" sz="4400" b="1" i="1">
                        <a:latin typeface="Cambria Math" panose="02040503050406030204" pitchFamily="18" charset="0"/>
                      </a:rPr>
                      <m:t>𝟏𝟎</m:t>
                    </m:r>
                  </m:oMath>
                </a14:m>
                <a:r>
                  <a:rPr lang="vi-VN" sz="4400" b="1" dirty="0">
                    <a:latin typeface="Tahoma" panose="020B0604030504040204" pitchFamily="34" charset="0"/>
                    <a:ea typeface="Tahoma" panose="020B0604030504040204" pitchFamily="34" charset="0"/>
                    <a:cs typeface="Tahoma" panose="020B0604030504040204" pitchFamily="34" charset="0"/>
                  </a:rPr>
                  <a:t> bạn nam là </a:t>
                </a:r>
                <a14:m>
                  <m:oMath xmlns:m="http://schemas.openxmlformats.org/officeDocument/2006/math">
                    <m:sSubSup>
                      <m:sSubSupPr>
                        <m:ctrlPr>
                          <a:rPr lang="vi-VN" sz="4400" b="1" i="1">
                            <a:latin typeface="Cambria Math" panose="02040503050406030204" pitchFamily="18" charset="0"/>
                          </a:rPr>
                        </m:ctrlPr>
                      </m:sSubSupPr>
                      <m:e>
                        <m:r>
                          <a:rPr lang="vi-VN" sz="4400" b="1" i="1">
                            <a:latin typeface="Cambria Math" panose="02040503050406030204" pitchFamily="18" charset="0"/>
                          </a:rPr>
                          <m:t>𝑪</m:t>
                        </m:r>
                      </m:e>
                      <m:sub>
                        <m:r>
                          <a:rPr lang="vi-VN" sz="4400" b="1" i="1">
                            <a:latin typeface="Cambria Math" panose="02040503050406030204" pitchFamily="18" charset="0"/>
                          </a:rPr>
                          <m:t>𝟏𝟎</m:t>
                        </m:r>
                      </m:sub>
                      <m:sup>
                        <m:r>
                          <a:rPr lang="vi-VN" sz="4400" b="1" i="1">
                            <a:latin typeface="Cambria Math" panose="02040503050406030204" pitchFamily="18" charset="0"/>
                          </a:rPr>
                          <m:t>𝟐</m:t>
                        </m:r>
                      </m:sup>
                    </m:sSubSup>
                    <m:r>
                      <a:rPr lang="vi-VN" sz="4400" b="1" i="1">
                        <a:latin typeface="Cambria Math" panose="02040503050406030204" pitchFamily="18" charset="0"/>
                      </a:rPr>
                      <m:t>=</m:t>
                    </m:r>
                    <m:r>
                      <a:rPr lang="vi-VN" sz="4400" b="1" i="1">
                        <a:latin typeface="Cambria Math" panose="02040503050406030204" pitchFamily="18" charset="0"/>
                      </a:rPr>
                      <m:t>𝟒𝟓</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a:p>
                <a:r>
                  <a:rPr lang="vi-VN" sz="4400" b="1" spc="-140" dirty="0">
                    <a:latin typeface="Tahoma" panose="020B0604030504040204" pitchFamily="34" charset="0"/>
                    <a:ea typeface="Tahoma" panose="020B0604030504040204" pitchFamily="34" charset="0"/>
                    <a:cs typeface="Tahoma" panose="020B0604030504040204" pitchFamily="34" charset="0"/>
                  </a:rPr>
                  <a:t>Ứng với mỗi cách chọn </a:t>
                </a:r>
                <a14:m>
                  <m:oMath xmlns:m="http://schemas.openxmlformats.org/officeDocument/2006/math">
                    <m:r>
                      <a:rPr lang="vi-VN" sz="4400" b="1" i="1" spc="-140">
                        <a:latin typeface="Cambria Math" panose="02040503050406030204" pitchFamily="18" charset="0"/>
                      </a:rPr>
                      <m:t>𝟐</m:t>
                    </m:r>
                  </m:oMath>
                </a14:m>
                <a:r>
                  <a:rPr lang="vi-VN" sz="4400" b="1" spc="-140" dirty="0">
                    <a:latin typeface="Tahoma" panose="020B0604030504040204" pitchFamily="34" charset="0"/>
                    <a:ea typeface="Tahoma" panose="020B0604030504040204" pitchFamily="34" charset="0"/>
                    <a:cs typeface="Tahoma" panose="020B0604030504040204" pitchFamily="34" charset="0"/>
                  </a:rPr>
                  <a:t> bạn nam, số cách chọn </a:t>
                </a:r>
                <a14:m>
                  <m:oMath xmlns:m="http://schemas.openxmlformats.org/officeDocument/2006/math">
                    <m:r>
                      <a:rPr lang="vi-VN" sz="4400" b="1" i="1" spc="-140">
                        <a:latin typeface="Cambria Math" panose="02040503050406030204" pitchFamily="18" charset="0"/>
                      </a:rPr>
                      <m:t>𝟐</m:t>
                    </m:r>
                  </m:oMath>
                </a14:m>
                <a:r>
                  <a:rPr lang="vi-VN" sz="4400" b="1" spc="-140" dirty="0">
                    <a:latin typeface="Tahoma" panose="020B0604030504040204" pitchFamily="34" charset="0"/>
                    <a:ea typeface="Tahoma" panose="020B0604030504040204" pitchFamily="34" charset="0"/>
                    <a:cs typeface="Tahoma" panose="020B0604030504040204" pitchFamily="34" charset="0"/>
                  </a:rPr>
                  <a:t> bạn nữ từ </a:t>
                </a:r>
                <a14:m>
                  <m:oMath xmlns:m="http://schemas.openxmlformats.org/officeDocument/2006/math">
                    <m:r>
                      <a:rPr lang="vi-VN" sz="4400" b="1" i="1" spc="-140">
                        <a:latin typeface="Cambria Math" panose="02040503050406030204" pitchFamily="18" charset="0"/>
                      </a:rPr>
                      <m:t>𝟕</m:t>
                    </m:r>
                  </m:oMath>
                </a14:m>
                <a:r>
                  <a:rPr lang="vi-VN" sz="4400" b="1" spc="-140" dirty="0">
                    <a:latin typeface="Tahoma" panose="020B0604030504040204" pitchFamily="34" charset="0"/>
                    <a:ea typeface="Tahoma" panose="020B0604030504040204" pitchFamily="34" charset="0"/>
                    <a:cs typeface="Tahoma" panose="020B0604030504040204" pitchFamily="34" charset="0"/>
                  </a:rPr>
                  <a:t> nữ là </a:t>
                </a:r>
                <a14:m>
                  <m:oMath xmlns:m="http://schemas.openxmlformats.org/officeDocument/2006/math">
                    <m:sSubSup>
                      <m:sSubSupPr>
                        <m:ctrlPr>
                          <a:rPr lang="vi-VN" sz="4400" b="1" i="1" spc="-140">
                            <a:latin typeface="Cambria Math" panose="02040503050406030204" pitchFamily="18" charset="0"/>
                          </a:rPr>
                        </m:ctrlPr>
                      </m:sSubSupPr>
                      <m:e>
                        <m:r>
                          <a:rPr lang="vi-VN" sz="4400" b="1" i="1" spc="-140">
                            <a:latin typeface="Cambria Math" panose="02040503050406030204" pitchFamily="18" charset="0"/>
                          </a:rPr>
                          <m:t>𝑪</m:t>
                        </m:r>
                      </m:e>
                      <m:sub>
                        <m:r>
                          <a:rPr lang="vi-VN" sz="4400" b="1" i="1" spc="-140">
                            <a:latin typeface="Cambria Math" panose="02040503050406030204" pitchFamily="18" charset="0"/>
                          </a:rPr>
                          <m:t>𝟕</m:t>
                        </m:r>
                      </m:sub>
                      <m:sup>
                        <m:r>
                          <a:rPr lang="vi-VN" sz="4400" b="1" i="1" spc="-140">
                            <a:latin typeface="Cambria Math" panose="02040503050406030204" pitchFamily="18" charset="0"/>
                          </a:rPr>
                          <m:t>𝟐</m:t>
                        </m:r>
                      </m:sup>
                    </m:sSubSup>
                    <m:r>
                      <a:rPr lang="vi-VN" sz="4400" b="1" i="1" spc="-140">
                        <a:latin typeface="Cambria Math" panose="02040503050406030204" pitchFamily="18" charset="0"/>
                      </a:rPr>
                      <m:t>=</m:t>
                    </m:r>
                    <m:r>
                      <a:rPr lang="vi-VN" sz="4400" b="1" i="1" spc="-140">
                        <a:latin typeface="Cambria Math" panose="02040503050406030204" pitchFamily="18" charset="0"/>
                      </a:rPr>
                      <m:t>𝟐𝟏</m:t>
                    </m:r>
                  </m:oMath>
                </a14:m>
                <a:r>
                  <a:rPr lang="vi-VN" sz="4400" b="1" spc="-140" dirty="0">
                    <a:latin typeface="Tahoma" panose="020B0604030504040204" pitchFamily="34" charset="0"/>
                    <a:ea typeface="Tahoma" panose="020B0604030504040204" pitchFamily="34" charset="0"/>
                    <a:cs typeface="Tahoma" panose="020B0604030504040204" pitchFamily="34" charset="0"/>
                  </a:rPr>
                  <a:t> (cách).</a:t>
                </a:r>
              </a:p>
              <a:p>
                <a:r>
                  <a:rPr lang="vi-VN" sz="4400" b="1" dirty="0">
                    <a:latin typeface="Tahoma" panose="020B0604030504040204" pitchFamily="34" charset="0"/>
                    <a:ea typeface="Tahoma" panose="020B0604030504040204" pitchFamily="34" charset="0"/>
                    <a:cs typeface="Tahoma" panose="020B0604030504040204" pitchFamily="34" charset="0"/>
                  </a:rPr>
                  <a:t>Vậy số cách chọn </a:t>
                </a:r>
                <a14:m>
                  <m:oMath xmlns:m="http://schemas.openxmlformats.org/officeDocument/2006/math">
                    <m:r>
                      <a:rPr lang="vi-VN" sz="4400" b="1" i="1">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bạn nam và </a:t>
                </a:r>
                <a14:m>
                  <m:oMath xmlns:m="http://schemas.openxmlformats.org/officeDocument/2006/math">
                    <m:r>
                      <a:rPr lang="vi-VN" sz="4400" b="1" i="1">
                        <a:latin typeface="Cambria Math" panose="02040503050406030204" pitchFamily="18" charset="0"/>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bạn nữ là: </a:t>
                </a:r>
                <a14:m>
                  <m:oMath xmlns:m="http://schemas.openxmlformats.org/officeDocument/2006/math">
                    <m:r>
                      <a:rPr lang="vi-VN" sz="4400" b="1" i="1">
                        <a:latin typeface="Cambria Math" panose="02040503050406030204" pitchFamily="18" charset="0"/>
                      </a:rPr>
                      <m:t>𝟐𝟏</m:t>
                    </m:r>
                    <m:r>
                      <a:rPr lang="vi-VN" sz="4400" b="1" i="1">
                        <a:latin typeface="Cambria Math" panose="02040503050406030204" pitchFamily="18" charset="0"/>
                      </a:rPr>
                      <m:t>.</m:t>
                    </m:r>
                    <m:r>
                      <a:rPr lang="vi-VN" sz="4400" b="1" i="1">
                        <a:latin typeface="Cambria Math" panose="02040503050406030204" pitchFamily="18" charset="0"/>
                      </a:rPr>
                      <m:t>𝟒𝟓</m:t>
                    </m:r>
                    <m:r>
                      <a:rPr lang="vi-VN" sz="4400" b="1" i="1">
                        <a:latin typeface="Cambria Math" panose="02040503050406030204" pitchFamily="18" charset="0"/>
                      </a:rPr>
                      <m:t>=</m:t>
                    </m:r>
                    <m:r>
                      <a:rPr lang="vi-VN" sz="4400" b="1" i="1">
                        <a:latin typeface="Cambria Math" panose="02040503050406030204" pitchFamily="18" charset="0"/>
                      </a:rPr>
                      <m:t>𝟗𝟒𝟓</m:t>
                    </m:r>
                  </m:oMath>
                </a14:m>
                <a:r>
                  <a:rPr lang="vi-VN" sz="4400" b="1" dirty="0">
                    <a:latin typeface="Tahoma" panose="020B0604030504040204" pitchFamily="34" charset="0"/>
                    <a:ea typeface="Tahoma" panose="020B0604030504040204" pitchFamily="34" charset="0"/>
                    <a:cs typeface="Tahoma" panose="020B0604030504040204" pitchFamily="34" charset="0"/>
                  </a:rPr>
                  <a:t> (cách).</a:t>
                </a:r>
              </a:p>
            </p:txBody>
          </p:sp>
        </mc:Choice>
        <mc:Fallback xmlns="">
          <p:sp>
            <p:nvSpPr>
              <p:cNvPr id="18" name="TextBox 17">
                <a:extLst>
                  <a:ext uri="{FF2B5EF4-FFF2-40B4-BE49-F238E27FC236}">
                    <a16:creationId xmlns:a16="http://schemas.microsoft.com/office/drawing/2014/main" id="{B24EF469-8D17-4A51-BE9A-4787C383B3DD}"/>
                  </a:ext>
                </a:extLst>
              </p:cNvPr>
              <p:cNvSpPr txBox="1">
                <a:spLocks noRot="1" noChangeAspect="1" noMove="1" noResize="1" noEditPoints="1" noAdjustHandles="1" noChangeArrowheads="1" noChangeShapeType="1" noTextEdit="1"/>
              </p:cNvSpPr>
              <p:nvPr/>
            </p:nvSpPr>
            <p:spPr>
              <a:xfrm>
                <a:off x="762000" y="7162800"/>
                <a:ext cx="22936200" cy="5777223"/>
              </a:xfrm>
              <a:prstGeom prst="rect">
                <a:avLst/>
              </a:prstGeom>
              <a:blipFill>
                <a:blip r:embed="rId3"/>
                <a:stretch>
                  <a:fillRect l="-1063" b="-3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1F0CAC4D-D927-4F12-AB81-15B62BF9843F}"/>
                  </a:ext>
                </a:extLst>
              </p:cNvPr>
              <p:cNvSpPr txBox="1"/>
              <p:nvPr/>
            </p:nvSpPr>
            <p:spPr>
              <a:xfrm>
                <a:off x="554665" y="1701210"/>
                <a:ext cx="22936200" cy="4478149"/>
              </a:xfrm>
              <a:prstGeom prst="rect">
                <a:avLst/>
              </a:prstGeom>
              <a:noFill/>
            </p:spPr>
            <p:txBody>
              <a:bodyPr wrap="square" rtlCol="0">
                <a:spAutoFit/>
              </a:bodyPr>
              <a:lstStyle/>
              <a:p>
                <a:endParaRPr lang="vi-VN" sz="5000" dirty="0">
                  <a:latin typeface="Tomaho"/>
                </a:endParaRPr>
              </a:p>
              <a:p>
                <a:pPr>
                  <a:spcAft>
                    <a:spcPts val="600"/>
                  </a:spcAft>
                </a:pPr>
                <a:r>
                  <a:rPr lang="vi-VN" sz="4400" b="1" dirty="0">
                    <a:latin typeface="Tahoma" panose="020B0604030504040204" pitchFamily="34" charset="0"/>
                    <a:ea typeface="Tahoma" panose="020B0604030504040204" pitchFamily="34" charset="0"/>
                    <a:cs typeface="Tahoma" panose="020B0604030504040204" pitchFamily="34" charset="0"/>
                  </a:rPr>
                  <a:t>Một câu lạc bộ cờ vua có </a:t>
                </a:r>
                <a14:m>
                  <m:oMath xmlns:m="http://schemas.openxmlformats.org/officeDocument/2006/math">
                    <m:r>
                      <a:rPr lang="vi-VN" sz="4400" b="1" i="1">
                        <a:latin typeface="Cambria Math" panose="02040503050406030204" pitchFamily="18" charset="0"/>
                      </a:rPr>
                      <m:t>𝟏𝟎</m:t>
                    </m:r>
                  </m:oMath>
                </a14:m>
                <a:r>
                  <a:rPr lang="vi-VN" sz="4400" b="1" dirty="0">
                    <a:latin typeface="Tahoma" panose="020B0604030504040204" pitchFamily="34" charset="0"/>
                    <a:ea typeface="Tahoma" panose="020B0604030504040204" pitchFamily="34" charset="0"/>
                    <a:cs typeface="Tahoma" panose="020B0604030504040204" pitchFamily="34" charset="0"/>
                  </a:rPr>
                  <a:t> bạn nam và </a:t>
                </a:r>
                <a14:m>
                  <m:oMath xmlns:m="http://schemas.openxmlformats.org/officeDocument/2006/math">
                    <m:r>
                      <a:rPr lang="vi-VN" sz="4400" b="1" i="1">
                        <a:latin typeface="Cambria Math" panose="02040503050406030204" pitchFamily="18" charset="0"/>
                      </a:rPr>
                      <m:t>𝟕</m:t>
                    </m:r>
                  </m:oMath>
                </a14:m>
                <a:r>
                  <a:rPr lang="vi-VN" sz="4400" b="1" dirty="0">
                    <a:latin typeface="Tahoma" panose="020B0604030504040204" pitchFamily="34" charset="0"/>
                    <a:ea typeface="Tahoma" panose="020B0604030504040204" pitchFamily="34" charset="0"/>
                    <a:cs typeface="Tahoma" panose="020B0604030504040204" pitchFamily="34" charset="0"/>
                  </a:rPr>
                  <a:t> bạn nữ. Huấn luyện viên muốn chọn </a:t>
                </a:r>
                <a14:m>
                  <m:oMath xmlns:m="http://schemas.openxmlformats.org/officeDocument/2006/math">
                    <m:r>
                      <a:rPr lang="vi-VN" sz="4400" b="1" i="1">
                        <a:latin typeface="Cambria Math" panose="02040503050406030204" pitchFamily="18" charset="0"/>
                      </a:rPr>
                      <m:t>𝟒</m:t>
                    </m:r>
                  </m:oMath>
                </a14:m>
                <a:r>
                  <a:rPr lang="vi-VN" sz="4400" b="1" dirty="0">
                    <a:latin typeface="Tahoma" panose="020B0604030504040204" pitchFamily="34" charset="0"/>
                    <a:ea typeface="Tahoma" panose="020B0604030504040204" pitchFamily="34" charset="0"/>
                    <a:cs typeface="Tahoma" panose="020B0604030504040204" pitchFamily="34" charset="0"/>
                  </a:rPr>
                  <a:t> bạn đi thi đấu cờ vua.</a:t>
                </a:r>
              </a:p>
              <a:p>
                <a:pPr>
                  <a:spcAft>
                    <a:spcPts val="6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 Có bao nhiêu cách chọn </a:t>
                </a:r>
                <a14:m>
                  <m:oMath xmlns:m="http://schemas.openxmlformats.org/officeDocument/2006/math">
                    <m:r>
                      <a:rPr lang="vi-VN" sz="44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𝟒</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bạn nam?</a:t>
                </a:r>
                <a:endParaRPr lang="vi-VN" sz="4400" b="1" dirty="0">
                  <a:latin typeface="Tahoma" panose="020B0604030504040204" pitchFamily="34" charset="0"/>
                  <a:ea typeface="Tahoma" panose="020B0604030504040204" pitchFamily="34" charset="0"/>
                  <a:cs typeface="Tahoma" panose="020B0604030504040204" pitchFamily="34" charset="0"/>
                </a:endParaRPr>
              </a:p>
              <a:p>
                <a:pPr>
                  <a:spcAft>
                    <a:spcPts val="6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b) Có bao nhiêu cách chọn </a:t>
                </a:r>
                <a14:m>
                  <m:oMath xmlns:m="http://schemas.openxmlformats.org/officeDocument/2006/math">
                    <m:r>
                      <a:rPr lang="vi-VN" sz="44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𝟒</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bạn không phân biệt nam, nữ?</a:t>
                </a:r>
              </a:p>
              <a:p>
                <a:pPr>
                  <a:spcAft>
                    <a:spcPts val="600"/>
                  </a:spcAft>
                </a:pP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c) Có bao nhiêu cách chọn </a:t>
                </a:r>
                <a14:m>
                  <m:oMath xmlns:m="http://schemas.openxmlformats.org/officeDocument/2006/math">
                    <m:r>
                      <a:rPr lang="vi-VN" sz="44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𝟒</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bạn, trong đó có </a:t>
                </a:r>
                <a14:m>
                  <m:oMath xmlns:m="http://schemas.openxmlformats.org/officeDocument/2006/math">
                    <m:r>
                      <a:rPr lang="vi-VN" sz="44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𝟐</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bạn nam và </a:t>
                </a:r>
                <a14:m>
                  <m:oMath xmlns:m="http://schemas.openxmlformats.org/officeDocument/2006/math">
                    <m:r>
                      <a:rPr lang="vi-VN" sz="4400" b="1" i="1">
                        <a:solidFill>
                          <a:srgbClr val="000000"/>
                        </a:solidFill>
                        <a:latin typeface="Cambria Math" panose="02040503050406030204" pitchFamily="18" charset="0"/>
                        <a:ea typeface="Arial" panose="020B0604020202020204" pitchFamily="34" charset="0"/>
                        <a:cs typeface="Times New Roman" panose="02020603050405020304" pitchFamily="18" charset="0"/>
                      </a:rPr>
                      <m:t>𝟐</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 bạn nữ?</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TextBox 22">
                <a:extLst>
                  <a:ext uri="{FF2B5EF4-FFF2-40B4-BE49-F238E27FC236}">
                    <a16:creationId xmlns:a16="http://schemas.microsoft.com/office/drawing/2014/main" id="{1F0CAC4D-D927-4F12-AB81-15B62BF9843F}"/>
                  </a:ext>
                </a:extLst>
              </p:cNvPr>
              <p:cNvSpPr txBox="1">
                <a:spLocks noRot="1" noChangeAspect="1" noMove="1" noResize="1" noEditPoints="1" noAdjustHandles="1" noChangeArrowheads="1" noChangeShapeType="1" noTextEdit="1"/>
              </p:cNvSpPr>
              <p:nvPr/>
            </p:nvSpPr>
            <p:spPr>
              <a:xfrm>
                <a:off x="554665" y="1701210"/>
                <a:ext cx="22936200" cy="4478149"/>
              </a:xfrm>
              <a:prstGeom prst="rect">
                <a:avLst/>
              </a:prstGeom>
              <a:blipFill>
                <a:blip r:embed="rId4"/>
                <a:stretch>
                  <a:fillRect l="-1090" b="-5306"/>
                </a:stretch>
              </a:blipFill>
            </p:spPr>
            <p:txBody>
              <a:bodyPr/>
              <a:lstStyle/>
              <a:p>
                <a:r>
                  <a:rPr lang="en-US">
                    <a:noFill/>
                  </a:rPr>
                  <a:t> </a:t>
                </a:r>
              </a:p>
            </p:txBody>
          </p:sp>
        </mc:Fallback>
      </mc:AlternateContent>
    </p:spTree>
    <p:extLst>
      <p:ext uri="{BB962C8B-B14F-4D97-AF65-F5344CB8AC3E}">
        <p14:creationId xmlns:p14="http://schemas.microsoft.com/office/powerpoint/2010/main" val="3598281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xEl>
                                              <p:pRg st="1" end="1"/>
                                            </p:txEl>
                                          </p:spTgt>
                                        </p:tgtEl>
                                        <p:attrNameLst>
                                          <p:attrName>style.visibility</p:attrName>
                                        </p:attrNameLst>
                                      </p:cBhvr>
                                      <p:to>
                                        <p:strVal val="visible"/>
                                      </p:to>
                                    </p:set>
                                    <p:animEffect transition="in" filter="wipe(left)">
                                      <p:cBhvr>
                                        <p:cTn id="7" dur="500"/>
                                        <p:tgtEl>
                                          <p:spTgt spid="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xEl>
                                              <p:pRg st="2" end="2"/>
                                            </p:txEl>
                                          </p:spTgt>
                                        </p:tgtEl>
                                        <p:attrNameLst>
                                          <p:attrName>style.visibility</p:attrName>
                                        </p:attrNameLst>
                                      </p:cBhvr>
                                      <p:to>
                                        <p:strVal val="visible"/>
                                      </p:to>
                                    </p:set>
                                    <p:animEffect transition="in" filter="wipe(left)">
                                      <p:cBhvr>
                                        <p:cTn id="12" dur="500"/>
                                        <p:tgtEl>
                                          <p:spTgt spid="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
                                            <p:txEl>
                                              <p:pRg st="3" end="3"/>
                                            </p:txEl>
                                          </p:spTgt>
                                        </p:tgtEl>
                                        <p:attrNameLst>
                                          <p:attrName>style.visibility</p:attrName>
                                        </p:attrNameLst>
                                      </p:cBhvr>
                                      <p:to>
                                        <p:strVal val="visible"/>
                                      </p:to>
                                    </p:set>
                                    <p:animEffect transition="in" filter="wipe(left)">
                                      <p:cBhvr>
                                        <p:cTn id="17" dur="500"/>
                                        <p:tgtEl>
                                          <p:spTgt spid="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xEl>
                                              <p:pRg st="4" end="4"/>
                                            </p:txEl>
                                          </p:spTgt>
                                        </p:tgtEl>
                                        <p:attrNameLst>
                                          <p:attrName>style.visibility</p:attrName>
                                        </p:attrNameLst>
                                      </p:cBhvr>
                                      <p:to>
                                        <p:strVal val="visible"/>
                                      </p:to>
                                    </p:set>
                                    <p:animEffect transition="in" filter="wipe(left)">
                                      <p:cBhvr>
                                        <p:cTn id="22" dur="500"/>
                                        <p:tgtEl>
                                          <p:spTgt spid="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amond(i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wipe(left)">
                                      <p:cBhvr>
                                        <p:cTn id="32" dur="500"/>
                                        <p:tgtEl>
                                          <p:spTgt spid="1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xEl>
                                              <p:pRg st="2" end="2"/>
                                            </p:txEl>
                                          </p:spTgt>
                                        </p:tgtEl>
                                        <p:attrNameLst>
                                          <p:attrName>style.visibility</p:attrName>
                                        </p:attrNameLst>
                                      </p:cBhvr>
                                      <p:to>
                                        <p:strVal val="visible"/>
                                      </p:to>
                                    </p:set>
                                    <p:animEffect transition="in" filter="wipe(left)">
                                      <p:cBhvr>
                                        <p:cTn id="37" dur="500"/>
                                        <p:tgtEl>
                                          <p:spTgt spid="18">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8">
                                            <p:txEl>
                                              <p:pRg st="3" end="3"/>
                                            </p:txEl>
                                          </p:spTgt>
                                        </p:tgtEl>
                                        <p:attrNameLst>
                                          <p:attrName>style.visibility</p:attrName>
                                        </p:attrNameLst>
                                      </p:cBhvr>
                                      <p:to>
                                        <p:strVal val="visible"/>
                                      </p:to>
                                    </p:set>
                                    <p:animEffect transition="in" filter="wipe(left)">
                                      <p:cBhvr>
                                        <p:cTn id="42" dur="500"/>
                                        <p:tgtEl>
                                          <p:spTgt spid="18">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wipe(left)">
                                      <p:cBhvr>
                                        <p:cTn id="47" dur="500"/>
                                        <p:tgtEl>
                                          <p:spTgt spid="18">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8">
                                            <p:txEl>
                                              <p:pRg st="5" end="5"/>
                                            </p:txEl>
                                          </p:spTgt>
                                        </p:tgtEl>
                                        <p:attrNameLst>
                                          <p:attrName>style.visibility</p:attrName>
                                        </p:attrNameLst>
                                      </p:cBhvr>
                                      <p:to>
                                        <p:strVal val="visible"/>
                                      </p:to>
                                    </p:set>
                                    <p:animEffect transition="in" filter="wipe(left)">
                                      <p:cBhvr>
                                        <p:cTn id="52" dur="500"/>
                                        <p:tgtEl>
                                          <p:spTgt spid="18">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8">
                                            <p:txEl>
                                              <p:pRg st="6" end="6"/>
                                            </p:txEl>
                                          </p:spTgt>
                                        </p:tgtEl>
                                        <p:attrNameLst>
                                          <p:attrName>style.visibility</p:attrName>
                                        </p:attrNameLst>
                                      </p:cBhvr>
                                      <p:to>
                                        <p:strVal val="visible"/>
                                      </p:to>
                                    </p:set>
                                    <p:animEffect transition="in" filter="wipe(left)">
                                      <p:cBhvr>
                                        <p:cTn id="57" dur="500"/>
                                        <p:tgtEl>
                                          <p:spTgt spid="18">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8">
                                            <p:txEl>
                                              <p:pRg st="7" end="7"/>
                                            </p:txEl>
                                          </p:spTgt>
                                        </p:tgtEl>
                                        <p:attrNameLst>
                                          <p:attrName>style.visibility</p:attrName>
                                        </p:attrNameLst>
                                      </p:cBhvr>
                                      <p:to>
                                        <p:strVal val="visible"/>
                                      </p:to>
                                    </p:set>
                                    <p:animEffect transition="in" filter="wipe(left)">
                                      <p:cBhvr>
                                        <p:cTn id="62" dur="500"/>
                                        <p:tgtEl>
                                          <p:spTgt spid="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6149</TotalTime>
  <Words>2446</Words>
  <PresentationFormat>Custom</PresentationFormat>
  <Paragraphs>317</Paragraphs>
  <Slides>21</Slides>
  <Notes>9</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7" baseType="lpstr">
      <vt:lpstr>Yu Gothic UI Semilight</vt:lpstr>
      <vt:lpstr>Arial</vt:lpstr>
      <vt:lpstr>Bahnschrift SemiBold SemiConden</vt:lpstr>
      <vt:lpstr>Calibri</vt:lpstr>
      <vt:lpstr>Calibri Light</vt:lpstr>
      <vt:lpstr>Cambria Math</vt:lpstr>
      <vt:lpstr>Fira Sans Black</vt:lpstr>
      <vt:lpstr>Tahoma</vt:lpstr>
      <vt:lpstr>Times New Roman</vt:lpstr>
      <vt:lpstr>Tomaho</vt:lpstr>
      <vt:lpstr>Vani</vt:lpstr>
      <vt:lpstr>Vapada</vt:lpstr>
      <vt:lpstr>Wingdings</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2022-10-14T07:42:52Z</dcterms:modified>
</cp:coreProperties>
</file>