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70" r:id="rId6"/>
    <p:sldId id="260" r:id="rId7"/>
    <p:sldId id="272" r:id="rId8"/>
    <p:sldId id="271" r:id="rId9"/>
    <p:sldId id="274" r:id="rId10"/>
    <p:sldId id="261" r:id="rId11"/>
    <p:sldId id="262" r:id="rId12"/>
    <p:sldId id="275" r:id="rId13"/>
    <p:sldId id="263" r:id="rId14"/>
    <p:sldId id="273" r:id="rId15"/>
    <p:sldId id="264" r:id="rId16"/>
    <p:sldId id="265" r:id="rId17"/>
    <p:sldId id="266" r:id="rId18"/>
    <p:sldId id="276" r:id="rId19"/>
    <p:sldId id="267" r:id="rId20"/>
    <p:sldId id="268" r:id="rId21"/>
    <p:sldId id="269" r:id="rId22"/>
  </p:sldIdLst>
  <p:sldSz cx="12192000" cy="6858000"/>
  <p:notesSz cx="6858000" cy="9144000"/>
  <p:embeddedFontLst>
    <p:embeddedFont>
      <p:font typeface="Bookman Old Style" panose="02050604050505020204" pitchFamily="18"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ip1qIlQ8dNOUad/aqadr6M8ZBS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AB60B7-AEB9-408E-9A88-17CFC944D67A}">
  <a:tblStyle styleId="{DEAB60B7-AEB9-408E-9A88-17CFC944D67A}"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8C0402-DF3A-41A3-8818-252F1D6CA6F4}"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5043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339789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6488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7377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2875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469902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1669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4"/>
          <p:cNvSpPr>
            <a:spLocks noGrp="1"/>
          </p:cNvSpPr>
          <p:nvPr>
            <p:ph type="pic" idx="2"/>
          </p:nvPr>
        </p:nvSpPr>
        <p:spPr>
          <a:xfrm>
            <a:off x="5183188" y="987425"/>
            <a:ext cx="6172200" cy="4873625"/>
          </a:xfrm>
          <a:prstGeom prst="rect">
            <a:avLst/>
          </a:prstGeom>
          <a:noFill/>
          <a:ln>
            <a:noFill/>
          </a:ln>
        </p:spPr>
      </p:sp>
      <p:sp>
        <p:nvSpPr>
          <p:cNvPr id="68" name="Google Shape;68;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2193" y="6858"/>
            <a:ext cx="12179808" cy="6851142"/>
          </a:xfrm>
          <a:prstGeom prst="rect">
            <a:avLst/>
          </a:prstGeom>
          <a:noFill/>
          <a:ln>
            <a:noFill/>
          </a:ln>
        </p:spPr>
      </p:pic>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6"/>
          <p:cNvPicPr preferRelativeResize="0"/>
          <p:nvPr/>
        </p:nvPicPr>
        <p:blipFill rotWithShape="1">
          <a:blip r:embed="rId3">
            <a:alphaModFix/>
          </a:blip>
          <a:srcRect/>
          <a:stretch/>
        </p:blipFill>
        <p:spPr>
          <a:xfrm>
            <a:off x="-1308" y="0"/>
            <a:ext cx="12192001" cy="898672"/>
          </a:xfrm>
          <a:prstGeom prst="rect">
            <a:avLst/>
          </a:prstGeom>
          <a:noFill/>
          <a:ln>
            <a:noFill/>
          </a:ln>
        </p:spPr>
      </p:pic>
      <p:sp>
        <p:nvSpPr>
          <p:cNvPr id="160" name="Google Shape;160;p6"/>
          <p:cNvSpPr txBox="1"/>
          <p:nvPr/>
        </p:nvSpPr>
        <p:spPr>
          <a:xfrm>
            <a:off x="1136918" y="1123450"/>
            <a:ext cx="1092250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0FB7BD"/>
                </a:solidFill>
                <a:latin typeface="Calibri"/>
                <a:ea typeface="Calibri"/>
                <a:cs typeface="Calibri"/>
                <a:sym typeface="Calibri"/>
              </a:rPr>
              <a:t>Read the text and circle the correct meaning of the highlighted words and phrases.</a:t>
            </a:r>
            <a:endParaRPr dirty="0"/>
          </a:p>
        </p:txBody>
      </p:sp>
      <p:sp>
        <p:nvSpPr>
          <p:cNvPr id="161" name="Google Shape;161;p6"/>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WHILE-READING</a:t>
            </a:r>
            <a:endParaRPr sz="3600" b="1">
              <a:solidFill>
                <a:schemeClr val="lt1"/>
              </a:solidFill>
              <a:latin typeface="Arial"/>
              <a:ea typeface="Arial"/>
              <a:cs typeface="Arial"/>
              <a:sym typeface="Arial"/>
            </a:endParaRPr>
          </a:p>
        </p:txBody>
      </p:sp>
      <p:graphicFrame>
        <p:nvGraphicFramePr>
          <p:cNvPr id="162" name="Google Shape;162;p6"/>
          <p:cNvGraphicFramePr/>
          <p:nvPr>
            <p:extLst>
              <p:ext uri="{D42A27DB-BD31-4B8C-83A1-F6EECF244321}">
                <p14:modId xmlns:p14="http://schemas.microsoft.com/office/powerpoint/2010/main" val="1032458571"/>
              </p:ext>
            </p:extLst>
          </p:nvPr>
        </p:nvGraphicFramePr>
        <p:xfrm>
          <a:off x="682051" y="1846623"/>
          <a:ext cx="11115208" cy="7131905"/>
        </p:xfrm>
        <a:graphic>
          <a:graphicData uri="http://schemas.openxmlformats.org/drawingml/2006/table">
            <a:tbl>
              <a:tblPr firstRow="1" firstCol="1" bandRow="1">
                <a:noFill/>
                <a:tableStyleId>{DEAB60B7-AEB9-408E-9A88-17CFC944D67A}</a:tableStyleId>
              </a:tblPr>
              <a:tblGrid>
                <a:gridCol w="5557604">
                  <a:extLst>
                    <a:ext uri="{9D8B030D-6E8A-4147-A177-3AD203B41FA5}">
                      <a16:colId xmlns:a16="http://schemas.microsoft.com/office/drawing/2014/main" val="20000"/>
                    </a:ext>
                  </a:extLst>
                </a:gridCol>
                <a:gridCol w="5557604">
                  <a:extLst>
                    <a:ext uri="{9D8B030D-6E8A-4147-A177-3AD203B41FA5}">
                      <a16:colId xmlns:a16="http://schemas.microsoft.com/office/drawing/2014/main" val="20001"/>
                    </a:ext>
                  </a:extLst>
                </a:gridCol>
              </a:tblGrid>
              <a:tr h="7131905">
                <a:tc>
                  <a:txBody>
                    <a:bodyPr/>
                    <a:lstStyle/>
                    <a:p>
                      <a:pPr marL="0" marR="0" lvl="0" indent="0" algn="l" rtl="0">
                        <a:lnSpc>
                          <a:spcPct val="130000"/>
                        </a:lnSpc>
                        <a:spcBef>
                          <a:spcPts val="0"/>
                        </a:spcBef>
                        <a:spcAft>
                          <a:spcPts val="0"/>
                        </a:spcAft>
                        <a:buClr>
                          <a:srgbClr val="841A31"/>
                        </a:buClr>
                        <a:buSzPts val="1200"/>
                        <a:buFont typeface="Times New Roman"/>
                        <a:buNone/>
                      </a:pPr>
                      <a:r>
                        <a:rPr lang="en-US" sz="2400" b="1" u="none" strike="noStrike" cap="none" dirty="0">
                          <a:solidFill>
                            <a:srgbClr val="841A31"/>
                          </a:solidFill>
                          <a:latin typeface="Calibri" panose="020F0502020204030204" pitchFamily="34" charset="0"/>
                          <a:ea typeface="Times New Roman"/>
                          <a:cs typeface="Calibri" panose="020F0502020204030204" pitchFamily="34" charset="0"/>
                          <a:sym typeface="Times New Roman"/>
                        </a:rPr>
                        <a:t>1. Be forced</a:t>
                      </a:r>
                      <a:endParaRPr sz="2400" b="1" dirty="0">
                        <a:latin typeface="Calibri" panose="020F0502020204030204" pitchFamily="34" charset="0"/>
                        <a:cs typeface="Calibri" panose="020F0502020204030204" pitchFamily="34" charset="0"/>
                      </a:endParaRPr>
                    </a:p>
                    <a:p>
                      <a:pPr marL="742950" marR="0" lvl="1" indent="-285750" algn="l" rtl="0">
                        <a:lnSpc>
                          <a:spcPct val="130000"/>
                        </a:lnSpc>
                        <a:spcBef>
                          <a:spcPts val="300"/>
                        </a:spcBef>
                        <a:spcAft>
                          <a:spcPts val="0"/>
                        </a:spcAft>
                        <a:buClr>
                          <a:srgbClr val="841A31"/>
                        </a:buClr>
                        <a:buSzPct val="100000"/>
                        <a:buFont typeface="Times New Roman"/>
                        <a:buAutoNum type="alphaLcPeriod"/>
                      </a:pPr>
                      <a:r>
                        <a:rPr lang="en-US" sz="2400" b="0" u="none" strike="noStrike" cap="none" dirty="0">
                          <a:solidFill>
                            <a:srgbClr val="841A31"/>
                          </a:solidFill>
                          <a:latin typeface="Calibri" panose="020F0502020204030204" pitchFamily="34" charset="0"/>
                          <a:ea typeface="Times New Roman"/>
                          <a:cs typeface="Calibri" panose="020F0502020204030204" pitchFamily="34" charset="0"/>
                          <a:sym typeface="Times New Roman"/>
                        </a:rPr>
                        <a:t>Be made to do something unwanted</a:t>
                      </a:r>
                      <a:endParaRPr sz="2400" dirty="0">
                        <a:latin typeface="Calibri" panose="020F0502020204030204" pitchFamily="34" charset="0"/>
                        <a:cs typeface="Calibri" panose="020F0502020204030204" pitchFamily="34" charset="0"/>
                      </a:endParaRPr>
                    </a:p>
                    <a:p>
                      <a:pPr marL="742950" marR="0" lvl="1" indent="-285750" algn="l" rtl="0">
                        <a:lnSpc>
                          <a:spcPct val="130000"/>
                        </a:lnSpc>
                        <a:spcBef>
                          <a:spcPts val="300"/>
                        </a:spcBef>
                        <a:spcAft>
                          <a:spcPts val="0"/>
                        </a:spcAft>
                        <a:buClr>
                          <a:srgbClr val="841A31"/>
                        </a:buClr>
                        <a:buSzPct val="100000"/>
                        <a:buFont typeface="Times New Roman"/>
                        <a:buAutoNum type="alphaLcPeriod"/>
                      </a:pPr>
                      <a:r>
                        <a:rPr lang="en-US" sz="2400" b="0" u="none" strike="noStrike" cap="none" dirty="0">
                          <a:solidFill>
                            <a:srgbClr val="841A31"/>
                          </a:solidFill>
                          <a:latin typeface="Calibri" panose="020F0502020204030204" pitchFamily="34" charset="0"/>
                          <a:ea typeface="Times New Roman"/>
                          <a:cs typeface="Calibri" panose="020F0502020204030204" pitchFamily="34" charset="0"/>
                          <a:sym typeface="Times New Roman"/>
                        </a:rPr>
                        <a:t>Be made to do something necessary</a:t>
                      </a:r>
                      <a:endParaRPr sz="2400" dirty="0">
                        <a:latin typeface="Calibri" panose="020F0502020204030204" pitchFamily="34" charset="0"/>
                        <a:cs typeface="Calibri" panose="020F0502020204030204" pitchFamily="34" charset="0"/>
                      </a:endParaRPr>
                    </a:p>
                    <a:p>
                      <a:pPr marL="457200" marR="0" lvl="0" indent="0" algn="l" rtl="0">
                        <a:lnSpc>
                          <a:spcPct val="130000"/>
                        </a:lnSpc>
                        <a:spcBef>
                          <a:spcPts val="0"/>
                        </a:spcBef>
                        <a:spcAft>
                          <a:spcPts val="0"/>
                        </a:spcAft>
                        <a:buNone/>
                      </a:pPr>
                      <a:r>
                        <a:rPr lang="en-US" sz="2400" b="0" u="none" strike="noStrike" cap="none" dirty="0">
                          <a:solidFill>
                            <a:srgbClr val="841A31"/>
                          </a:solidFill>
                          <a:latin typeface="Calibri" panose="020F0502020204030204" pitchFamily="34" charset="0"/>
                          <a:ea typeface="Times New Roman"/>
                          <a:cs typeface="Calibri" panose="020F0502020204030204" pitchFamily="34" charset="0"/>
                          <a:sym typeface="Times New Roman"/>
                        </a:rPr>
                        <a:t> </a:t>
                      </a:r>
                      <a:endParaRPr sz="2400" dirty="0">
                        <a:latin typeface="Calibri" panose="020F0502020204030204" pitchFamily="34" charset="0"/>
                        <a:cs typeface="Calibri" panose="020F0502020204030204" pitchFamily="34" charset="0"/>
                      </a:endParaRPr>
                    </a:p>
                    <a:p>
                      <a:pPr marL="0" marR="0" lvl="0" indent="0" algn="l" rtl="0">
                        <a:lnSpc>
                          <a:spcPct val="130000"/>
                        </a:lnSpc>
                        <a:spcBef>
                          <a:spcPts val="0"/>
                        </a:spcBef>
                        <a:spcAft>
                          <a:spcPts val="0"/>
                        </a:spcAft>
                        <a:buClr>
                          <a:srgbClr val="841A31"/>
                        </a:buClr>
                        <a:buSzPts val="1200"/>
                        <a:buFont typeface="Times New Roman"/>
                        <a:buNone/>
                      </a:pPr>
                      <a:endParaRPr lang="en-US" sz="2400" b="1" u="none" strike="noStrike" cap="none" dirty="0">
                        <a:solidFill>
                          <a:srgbClr val="841A31"/>
                        </a:solidFill>
                        <a:latin typeface="Calibri" panose="020F0502020204030204" pitchFamily="34" charset="0"/>
                        <a:ea typeface="Times New Roman"/>
                        <a:cs typeface="Calibri" panose="020F0502020204030204" pitchFamily="34" charset="0"/>
                        <a:sym typeface="Times New Roman"/>
                      </a:endParaRPr>
                    </a:p>
                    <a:p>
                      <a:pPr marL="0" marR="0" lvl="0" indent="0" algn="l" rtl="0">
                        <a:lnSpc>
                          <a:spcPct val="130000"/>
                        </a:lnSpc>
                        <a:spcBef>
                          <a:spcPts val="0"/>
                        </a:spcBef>
                        <a:spcAft>
                          <a:spcPts val="0"/>
                        </a:spcAft>
                        <a:buClr>
                          <a:srgbClr val="841A31"/>
                        </a:buClr>
                        <a:buSzPts val="1200"/>
                        <a:buFont typeface="Times New Roman"/>
                        <a:buNone/>
                      </a:pPr>
                      <a:r>
                        <a:rPr lang="en-US" sz="2400" b="1" u="none" strike="noStrike" cap="none" dirty="0">
                          <a:solidFill>
                            <a:srgbClr val="841A31"/>
                          </a:solidFill>
                          <a:latin typeface="Calibri" panose="020F0502020204030204" pitchFamily="34" charset="0"/>
                          <a:ea typeface="Times New Roman"/>
                          <a:cs typeface="Calibri" panose="020F0502020204030204" pitchFamily="34" charset="0"/>
                          <a:sym typeface="Times New Roman"/>
                        </a:rPr>
                        <a:t>2. Domestic violence</a:t>
                      </a:r>
                      <a:endParaRPr sz="2400" b="1" dirty="0">
                        <a:latin typeface="Calibri" panose="020F0502020204030204" pitchFamily="34" charset="0"/>
                        <a:cs typeface="Calibri" panose="020F0502020204030204" pitchFamily="34" charset="0"/>
                      </a:endParaRPr>
                    </a:p>
                    <a:p>
                      <a:pPr marL="742950" marR="0" lvl="1" indent="-285750" algn="l" rtl="0">
                        <a:lnSpc>
                          <a:spcPct val="130000"/>
                        </a:lnSpc>
                        <a:spcBef>
                          <a:spcPts val="300"/>
                        </a:spcBef>
                        <a:spcAft>
                          <a:spcPts val="0"/>
                        </a:spcAft>
                        <a:buClr>
                          <a:srgbClr val="841A31"/>
                        </a:buClr>
                        <a:buSzPct val="100000"/>
                        <a:buFont typeface="Times New Roman"/>
                        <a:buAutoNum type="alphaLcPeriod"/>
                      </a:pPr>
                      <a:r>
                        <a:rPr lang="en-US" sz="2400" b="0" i="0" u="none" strike="noStrike" cap="none" dirty="0">
                          <a:solidFill>
                            <a:srgbClr val="841A31"/>
                          </a:solidFill>
                          <a:latin typeface="Calibri" panose="020F0502020204030204" pitchFamily="34" charset="0"/>
                          <a:ea typeface="Times New Roman"/>
                          <a:cs typeface="Calibri" panose="020F0502020204030204" pitchFamily="34" charset="0"/>
                          <a:sym typeface="Times New Roman"/>
                        </a:rPr>
                        <a:t>Action taken to please someone</a:t>
                      </a:r>
                      <a:endParaRPr sz="2400" b="0" i="0" u="none" strike="noStrike" cap="none" dirty="0">
                        <a:solidFill>
                          <a:srgbClr val="841A31"/>
                        </a:solidFill>
                        <a:latin typeface="Calibri" panose="020F0502020204030204" pitchFamily="34" charset="0"/>
                        <a:cs typeface="Calibri" panose="020F0502020204030204" pitchFamily="34" charset="0"/>
                        <a:sym typeface="Arial"/>
                      </a:endParaRPr>
                    </a:p>
                    <a:p>
                      <a:pPr marL="742950" marR="0" lvl="1" indent="-285750" algn="l" rtl="0">
                        <a:lnSpc>
                          <a:spcPct val="130000"/>
                        </a:lnSpc>
                        <a:spcBef>
                          <a:spcPts val="300"/>
                        </a:spcBef>
                        <a:spcAft>
                          <a:spcPts val="0"/>
                        </a:spcAft>
                        <a:buClr>
                          <a:srgbClr val="841A31"/>
                        </a:buClr>
                        <a:buSzPct val="100000"/>
                        <a:buFont typeface="Times New Roman"/>
                        <a:buAutoNum type="alphaLcPeriod"/>
                      </a:pPr>
                      <a:r>
                        <a:rPr lang="en-US" sz="2400" b="0" i="0" u="none" strike="noStrike" cap="none" dirty="0" err="1">
                          <a:solidFill>
                            <a:srgbClr val="841A31"/>
                          </a:solidFill>
                          <a:latin typeface="Calibri" panose="020F0502020204030204" pitchFamily="34" charset="0"/>
                          <a:ea typeface="Times New Roman"/>
                          <a:cs typeface="Calibri" panose="020F0502020204030204" pitchFamily="34" charset="0"/>
                          <a:sym typeface="Times New Roman"/>
                        </a:rPr>
                        <a:t>Behaviour</a:t>
                      </a:r>
                      <a:r>
                        <a:rPr lang="en-US" sz="2400" b="0" i="0" u="none" strike="noStrike" cap="none" dirty="0">
                          <a:solidFill>
                            <a:srgbClr val="841A31"/>
                          </a:solidFill>
                          <a:latin typeface="Calibri" panose="020F0502020204030204" pitchFamily="34" charset="0"/>
                          <a:ea typeface="Times New Roman"/>
                          <a:cs typeface="Calibri" panose="020F0502020204030204" pitchFamily="34" charset="0"/>
                          <a:sym typeface="Times New Roman"/>
                        </a:rPr>
                        <a:t> to hurt someone you live with</a:t>
                      </a:r>
                      <a:endParaRPr sz="2400" b="0" i="0" u="none" strike="noStrike" cap="none" dirty="0">
                        <a:solidFill>
                          <a:srgbClr val="841A31"/>
                        </a:solidFill>
                        <a:latin typeface="Calibri" panose="020F0502020204030204" pitchFamily="34" charset="0"/>
                        <a:cs typeface="Calibri" panose="020F0502020204030204" pitchFamily="34" charset="0"/>
                        <a:sym typeface="Arial"/>
                      </a:endParaRPr>
                    </a:p>
                  </a:txBody>
                  <a:tcPr marL="68575" marR="68575" marT="0" marB="0"/>
                </a:tc>
                <a:tc>
                  <a:txBody>
                    <a:bodyPr/>
                    <a:lstStyle/>
                    <a:p>
                      <a:pPr marL="457200" marR="0" lvl="0" indent="0" algn="l" rtl="0">
                        <a:lnSpc>
                          <a:spcPct val="130000"/>
                        </a:lnSpc>
                        <a:spcBef>
                          <a:spcPts val="0"/>
                        </a:spcBef>
                        <a:spcAft>
                          <a:spcPts val="0"/>
                        </a:spcAft>
                        <a:buNone/>
                      </a:pPr>
                      <a:r>
                        <a:rPr lang="en-US" sz="2400" b="1" u="none" strike="noStrike" cap="none" dirty="0">
                          <a:solidFill>
                            <a:srgbClr val="841A31"/>
                          </a:solidFill>
                          <a:latin typeface="Calibri" panose="020F0502020204030204" pitchFamily="34" charset="0"/>
                          <a:ea typeface="Times New Roman"/>
                          <a:cs typeface="Calibri" panose="020F0502020204030204" pitchFamily="34" charset="0"/>
                          <a:sym typeface="Times New Roman"/>
                        </a:rPr>
                        <a:t>3. Uneducated</a:t>
                      </a:r>
                      <a:endParaRPr sz="2400" b="1" dirty="0">
                        <a:latin typeface="Calibri" panose="020F0502020204030204" pitchFamily="34" charset="0"/>
                        <a:cs typeface="Calibri" panose="020F0502020204030204" pitchFamily="34" charset="0"/>
                      </a:endParaRPr>
                    </a:p>
                    <a:p>
                      <a:pPr marL="742950" marR="0" lvl="1" indent="-285750" algn="l" rtl="0">
                        <a:lnSpc>
                          <a:spcPct val="130000"/>
                        </a:lnSpc>
                        <a:spcBef>
                          <a:spcPts val="300"/>
                        </a:spcBef>
                        <a:spcAft>
                          <a:spcPts val="0"/>
                        </a:spcAft>
                        <a:buClr>
                          <a:srgbClr val="841A31"/>
                        </a:buClr>
                        <a:buSzPct val="100000"/>
                        <a:buFont typeface="Times New Roman"/>
                        <a:buAutoNum type="alphaLcPeriod"/>
                      </a:pPr>
                      <a:r>
                        <a:rPr lang="en-US" sz="2400" b="0" i="0" u="none" strike="noStrike" cap="none" dirty="0">
                          <a:solidFill>
                            <a:srgbClr val="841A31"/>
                          </a:solidFill>
                          <a:latin typeface="Calibri" panose="020F0502020204030204" pitchFamily="34" charset="0"/>
                          <a:ea typeface="Times New Roman"/>
                          <a:cs typeface="Calibri" panose="020F0502020204030204" pitchFamily="34" charset="0"/>
                          <a:sym typeface="Times New Roman"/>
                        </a:rPr>
                        <a:t>Having little or no education at school</a:t>
                      </a:r>
                      <a:endParaRPr sz="2400" b="0" i="0" u="none" strike="noStrike" cap="none" dirty="0">
                        <a:solidFill>
                          <a:srgbClr val="841A31"/>
                        </a:solidFill>
                        <a:latin typeface="Calibri" panose="020F0502020204030204" pitchFamily="34" charset="0"/>
                        <a:cs typeface="Calibri" panose="020F0502020204030204" pitchFamily="34" charset="0"/>
                        <a:sym typeface="Arial"/>
                      </a:endParaRPr>
                    </a:p>
                    <a:p>
                      <a:pPr marL="742950" marR="0" lvl="1" indent="-285750" algn="l" rtl="0">
                        <a:lnSpc>
                          <a:spcPct val="130000"/>
                        </a:lnSpc>
                        <a:spcBef>
                          <a:spcPts val="300"/>
                        </a:spcBef>
                        <a:spcAft>
                          <a:spcPts val="0"/>
                        </a:spcAft>
                        <a:buClr>
                          <a:srgbClr val="841A31"/>
                        </a:buClr>
                        <a:buSzPct val="100000"/>
                        <a:buFont typeface="Times New Roman"/>
                        <a:buAutoNum type="alphaLcPeriod"/>
                      </a:pPr>
                      <a:r>
                        <a:rPr lang="en-US" sz="2400" b="0" i="0" u="none" strike="noStrike" cap="none" dirty="0">
                          <a:solidFill>
                            <a:srgbClr val="841A31"/>
                          </a:solidFill>
                          <a:latin typeface="Calibri" panose="020F0502020204030204" pitchFamily="34" charset="0"/>
                          <a:ea typeface="Times New Roman"/>
                          <a:cs typeface="Calibri" panose="020F0502020204030204" pitchFamily="34" charset="0"/>
                          <a:sym typeface="Times New Roman"/>
                        </a:rPr>
                        <a:t>Not having many job opportunities</a:t>
                      </a:r>
                      <a:endParaRPr sz="2400" b="0" i="0" u="none" strike="noStrike" cap="none" dirty="0">
                        <a:solidFill>
                          <a:srgbClr val="841A31"/>
                        </a:solidFill>
                        <a:latin typeface="Calibri" panose="020F0502020204030204" pitchFamily="34" charset="0"/>
                        <a:cs typeface="Calibri" panose="020F0502020204030204" pitchFamily="34" charset="0"/>
                        <a:sym typeface="Arial"/>
                      </a:endParaRPr>
                    </a:p>
                    <a:p>
                      <a:pPr marL="457200" marR="0" lvl="0" indent="0" algn="l" rtl="0">
                        <a:lnSpc>
                          <a:spcPct val="130000"/>
                        </a:lnSpc>
                        <a:spcBef>
                          <a:spcPts val="0"/>
                        </a:spcBef>
                        <a:spcAft>
                          <a:spcPts val="0"/>
                        </a:spcAft>
                        <a:buNone/>
                      </a:pPr>
                      <a:endParaRPr sz="2400" b="0" u="none" strike="noStrike" cap="none" dirty="0">
                        <a:solidFill>
                          <a:srgbClr val="841A31"/>
                        </a:solidFill>
                        <a:latin typeface="Calibri" panose="020F0502020204030204" pitchFamily="34" charset="0"/>
                        <a:ea typeface="Times New Roman"/>
                        <a:cs typeface="Calibri" panose="020F0502020204030204" pitchFamily="34" charset="0"/>
                        <a:sym typeface="Times New Roman"/>
                      </a:endParaRPr>
                    </a:p>
                    <a:p>
                      <a:pPr marL="457200" marR="0" lvl="0" indent="0" algn="l" rtl="0">
                        <a:lnSpc>
                          <a:spcPct val="130000"/>
                        </a:lnSpc>
                        <a:spcBef>
                          <a:spcPts val="0"/>
                        </a:spcBef>
                        <a:spcAft>
                          <a:spcPts val="0"/>
                        </a:spcAft>
                        <a:buNone/>
                      </a:pPr>
                      <a:r>
                        <a:rPr lang="en-US" sz="2400" b="1" u="none" strike="noStrike" cap="none" dirty="0">
                          <a:solidFill>
                            <a:srgbClr val="841A31"/>
                          </a:solidFill>
                          <a:latin typeface="Calibri" panose="020F0502020204030204" pitchFamily="34" charset="0"/>
                          <a:ea typeface="Times New Roman"/>
                          <a:cs typeface="Calibri" panose="020F0502020204030204" pitchFamily="34" charset="0"/>
                          <a:sym typeface="Times New Roman"/>
                        </a:rPr>
                        <a:t>4. Low-paying</a:t>
                      </a:r>
                      <a:endParaRPr sz="2400" b="1" u="none" strike="noStrike" cap="none" dirty="0">
                        <a:solidFill>
                          <a:srgbClr val="841A31"/>
                        </a:solidFill>
                        <a:latin typeface="Calibri" panose="020F0502020204030204" pitchFamily="34" charset="0"/>
                        <a:ea typeface="Times New Roman"/>
                        <a:cs typeface="Calibri" panose="020F0502020204030204" pitchFamily="34" charset="0"/>
                        <a:sym typeface="Times New Roman"/>
                      </a:endParaRPr>
                    </a:p>
                    <a:p>
                      <a:pPr marL="742950" marR="0" lvl="1" indent="-285750" algn="l" rtl="0">
                        <a:lnSpc>
                          <a:spcPct val="130000"/>
                        </a:lnSpc>
                        <a:spcBef>
                          <a:spcPts val="300"/>
                        </a:spcBef>
                        <a:spcAft>
                          <a:spcPts val="0"/>
                        </a:spcAft>
                        <a:buClr>
                          <a:srgbClr val="841A31"/>
                        </a:buClr>
                        <a:buSzPct val="100000"/>
                        <a:buFont typeface="Times New Roman"/>
                        <a:buAutoNum type="alphaLcPeriod"/>
                      </a:pPr>
                      <a:r>
                        <a:rPr lang="en-US" sz="2400" b="0" i="0" u="none" strike="noStrike" cap="none" dirty="0">
                          <a:solidFill>
                            <a:srgbClr val="841A31"/>
                          </a:solidFill>
                          <a:latin typeface="Calibri" panose="020F0502020204030204" pitchFamily="34" charset="0"/>
                          <a:ea typeface="Times New Roman"/>
                          <a:cs typeface="Calibri" panose="020F0502020204030204" pitchFamily="34" charset="0"/>
                          <a:sym typeface="Times New Roman"/>
                        </a:rPr>
                        <a:t>Giving money to a person</a:t>
                      </a:r>
                      <a:endParaRPr sz="2400" b="0" i="0" u="none" strike="noStrike" cap="none" dirty="0">
                        <a:solidFill>
                          <a:srgbClr val="841A31"/>
                        </a:solidFill>
                        <a:latin typeface="Calibri" panose="020F0502020204030204" pitchFamily="34" charset="0"/>
                        <a:cs typeface="Calibri" panose="020F0502020204030204" pitchFamily="34" charset="0"/>
                        <a:sym typeface="Arial"/>
                      </a:endParaRPr>
                    </a:p>
                    <a:p>
                      <a:pPr marL="742950" marR="0" lvl="1" indent="-285750" algn="l" rtl="0">
                        <a:lnSpc>
                          <a:spcPct val="130000"/>
                        </a:lnSpc>
                        <a:spcBef>
                          <a:spcPts val="300"/>
                        </a:spcBef>
                        <a:spcAft>
                          <a:spcPts val="0"/>
                        </a:spcAft>
                        <a:buClr>
                          <a:srgbClr val="841A31"/>
                        </a:buClr>
                        <a:buSzPct val="100000"/>
                        <a:buFont typeface="Times New Roman"/>
                        <a:buAutoNum type="alphaLcPeriod"/>
                      </a:pPr>
                      <a:r>
                        <a:rPr lang="en-US" sz="2400" b="0" i="0" u="none" strike="noStrike" cap="none" dirty="0">
                          <a:solidFill>
                            <a:srgbClr val="841A31"/>
                          </a:solidFill>
                          <a:latin typeface="Calibri" panose="020F0502020204030204" pitchFamily="34" charset="0"/>
                          <a:ea typeface="Times New Roman"/>
                          <a:cs typeface="Calibri" panose="020F0502020204030204" pitchFamily="34" charset="0"/>
                          <a:sym typeface="Times New Roman"/>
                        </a:rPr>
                        <a:t>Providing very little money</a:t>
                      </a:r>
                      <a:endParaRPr sz="2400" b="0" i="0" u="none" strike="noStrike" cap="none" dirty="0">
                        <a:solidFill>
                          <a:srgbClr val="841A31"/>
                        </a:solidFill>
                        <a:latin typeface="Calibri" panose="020F0502020204030204" pitchFamily="34" charset="0"/>
                        <a:cs typeface="Calibri" panose="020F0502020204030204" pitchFamily="34" charset="0"/>
                        <a:sym typeface="Arial"/>
                      </a:endParaRPr>
                    </a:p>
                    <a:p>
                      <a:pPr marL="0" marR="0" lvl="0" indent="0" algn="l" rtl="0">
                        <a:lnSpc>
                          <a:spcPct val="130000"/>
                        </a:lnSpc>
                        <a:spcBef>
                          <a:spcPts val="300"/>
                        </a:spcBef>
                        <a:spcAft>
                          <a:spcPts val="0"/>
                        </a:spcAft>
                        <a:buNone/>
                      </a:pPr>
                      <a:r>
                        <a:rPr lang="en-US" sz="2400" b="0" u="none" strike="noStrike" cap="none" dirty="0">
                          <a:solidFill>
                            <a:srgbClr val="841A31"/>
                          </a:solidFill>
                          <a:latin typeface="Calibri" panose="020F0502020204030204" pitchFamily="34" charset="0"/>
                          <a:ea typeface="Times New Roman"/>
                          <a:cs typeface="Calibri" panose="020F0502020204030204" pitchFamily="34" charset="0"/>
                          <a:sym typeface="Times New Roman"/>
                        </a:rPr>
                        <a:t> </a:t>
                      </a:r>
                      <a:endParaRPr sz="2400" b="0" u="none" strike="noStrike" cap="none" dirty="0">
                        <a:solidFill>
                          <a:srgbClr val="841A31"/>
                        </a:solidFill>
                        <a:latin typeface="Calibri" panose="020F0502020204030204" pitchFamily="34" charset="0"/>
                        <a:ea typeface="Times New Roman"/>
                        <a:cs typeface="Calibri" panose="020F0502020204030204" pitchFamily="34" charset="0"/>
                        <a:sym typeface="Times New Roman"/>
                      </a:endParaRPr>
                    </a:p>
                  </a:txBody>
                  <a:tcPr marL="68575" marR="68575" marT="0" marB="0"/>
                </a:tc>
                <a:extLst>
                  <a:ext uri="{0D108BD9-81ED-4DB2-BD59-A6C34878D82A}">
                    <a16:rowId xmlns:a16="http://schemas.microsoft.com/office/drawing/2014/main" val="10000"/>
                  </a:ext>
                </a:extLst>
              </a:tr>
            </a:tbl>
          </a:graphicData>
        </a:graphic>
      </p:graphicFrame>
      <p:sp>
        <p:nvSpPr>
          <p:cNvPr id="3" name="Oval 2">
            <a:extLst>
              <a:ext uri="{FF2B5EF4-FFF2-40B4-BE49-F238E27FC236}">
                <a16:creationId xmlns:a16="http://schemas.microsoft.com/office/drawing/2014/main" id="{86D2F537-7CE3-40D3-AC13-50D79B3D6267}"/>
              </a:ext>
            </a:extLst>
          </p:cNvPr>
          <p:cNvSpPr/>
          <p:nvPr/>
        </p:nvSpPr>
        <p:spPr>
          <a:xfrm>
            <a:off x="1064302" y="2428406"/>
            <a:ext cx="449705" cy="46469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63CD28C-FD8F-4DFC-8540-C85CD685F255}"/>
              </a:ext>
            </a:extLst>
          </p:cNvPr>
          <p:cNvSpPr/>
          <p:nvPr/>
        </p:nvSpPr>
        <p:spPr>
          <a:xfrm>
            <a:off x="1041817" y="4947880"/>
            <a:ext cx="449705" cy="46469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114B498-5400-4BC1-9F92-DD8448AB2958}"/>
              </a:ext>
            </a:extLst>
          </p:cNvPr>
          <p:cNvSpPr/>
          <p:nvPr/>
        </p:nvSpPr>
        <p:spPr>
          <a:xfrm>
            <a:off x="6598171" y="2428405"/>
            <a:ext cx="449705" cy="46469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B4C2D2F-E594-4D2D-8301-1124333383EB}"/>
              </a:ext>
            </a:extLst>
          </p:cNvPr>
          <p:cNvSpPr/>
          <p:nvPr/>
        </p:nvSpPr>
        <p:spPr>
          <a:xfrm>
            <a:off x="6598171" y="5324006"/>
            <a:ext cx="449705" cy="46469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oogle Shape;223;p13">
            <a:extLst>
              <a:ext uri="{FF2B5EF4-FFF2-40B4-BE49-F238E27FC236}">
                <a16:creationId xmlns:a16="http://schemas.microsoft.com/office/drawing/2014/main" id="{952D6727-9839-49C8-90D3-1F3E7E7305C3}"/>
              </a:ext>
            </a:extLst>
          </p:cNvPr>
          <p:cNvSpPr/>
          <p:nvPr/>
        </p:nvSpPr>
        <p:spPr>
          <a:xfrm>
            <a:off x="704536" y="1080911"/>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16" name="Google Shape;224;p13">
            <a:extLst>
              <a:ext uri="{FF2B5EF4-FFF2-40B4-BE49-F238E27FC236}">
                <a16:creationId xmlns:a16="http://schemas.microsoft.com/office/drawing/2014/main" id="{DEA1BA6F-9E6F-414F-97F6-DFE0E8BAE1F0}"/>
              </a:ext>
            </a:extLst>
          </p:cNvPr>
          <p:cNvSpPr txBox="1"/>
          <p:nvPr/>
        </p:nvSpPr>
        <p:spPr>
          <a:xfrm>
            <a:off x="734708" y="985264"/>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7"/>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69" name="Google Shape;169;p7"/>
          <p:cNvSpPr txBox="1"/>
          <p:nvPr/>
        </p:nvSpPr>
        <p:spPr>
          <a:xfrm>
            <a:off x="1782617" y="1156868"/>
            <a:ext cx="7642021"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dirty="0">
                <a:solidFill>
                  <a:srgbClr val="0FB7BD"/>
                </a:solidFill>
                <a:latin typeface="Calibri"/>
                <a:ea typeface="Calibri"/>
                <a:cs typeface="Calibri"/>
                <a:sym typeface="Calibri"/>
              </a:rPr>
              <a:t>Read the text again and decide whether the following statements are True (T), False (F), Not given (NG).</a:t>
            </a:r>
            <a:endParaRPr dirty="0"/>
          </a:p>
        </p:txBody>
      </p:sp>
      <p:sp>
        <p:nvSpPr>
          <p:cNvPr id="170" name="Google Shape;170;p7"/>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WHILE-READING</a:t>
            </a:r>
            <a:endParaRPr sz="3600" b="1">
              <a:solidFill>
                <a:schemeClr val="lt1"/>
              </a:solidFill>
              <a:latin typeface="Arial"/>
              <a:ea typeface="Arial"/>
              <a:cs typeface="Arial"/>
              <a:sym typeface="Arial"/>
            </a:endParaRPr>
          </a:p>
        </p:txBody>
      </p:sp>
      <p:graphicFrame>
        <p:nvGraphicFramePr>
          <p:cNvPr id="171" name="Google Shape;171;p7"/>
          <p:cNvGraphicFramePr/>
          <p:nvPr>
            <p:extLst>
              <p:ext uri="{D42A27DB-BD31-4B8C-83A1-F6EECF244321}">
                <p14:modId xmlns:p14="http://schemas.microsoft.com/office/powerpoint/2010/main" val="3902842920"/>
              </p:ext>
            </p:extLst>
          </p:nvPr>
        </p:nvGraphicFramePr>
        <p:xfrm>
          <a:off x="1782617" y="2246059"/>
          <a:ext cx="8127975" cy="3897425"/>
        </p:xfrm>
        <a:graphic>
          <a:graphicData uri="http://schemas.openxmlformats.org/drawingml/2006/table">
            <a:tbl>
              <a:tblPr firstRow="1" bandRow="1">
                <a:noFill/>
                <a:tableStyleId>{288C0402-DF3A-41A3-8818-252F1D6CA6F4}</a:tableStyleId>
              </a:tblPr>
              <a:tblGrid>
                <a:gridCol w="4701300">
                  <a:extLst>
                    <a:ext uri="{9D8B030D-6E8A-4147-A177-3AD203B41FA5}">
                      <a16:colId xmlns:a16="http://schemas.microsoft.com/office/drawing/2014/main" val="20000"/>
                    </a:ext>
                  </a:extLst>
                </a:gridCol>
                <a:gridCol w="1142225">
                  <a:extLst>
                    <a:ext uri="{9D8B030D-6E8A-4147-A177-3AD203B41FA5}">
                      <a16:colId xmlns:a16="http://schemas.microsoft.com/office/drawing/2014/main" val="20001"/>
                    </a:ext>
                  </a:extLst>
                </a:gridCol>
                <a:gridCol w="1142225">
                  <a:extLst>
                    <a:ext uri="{9D8B030D-6E8A-4147-A177-3AD203B41FA5}">
                      <a16:colId xmlns:a16="http://schemas.microsoft.com/office/drawing/2014/main" val="20002"/>
                    </a:ext>
                  </a:extLst>
                </a:gridCol>
                <a:gridCol w="1142225">
                  <a:extLst>
                    <a:ext uri="{9D8B030D-6E8A-4147-A177-3AD203B41FA5}">
                      <a16:colId xmlns:a16="http://schemas.microsoft.com/office/drawing/2014/main" val="20003"/>
                    </a:ext>
                  </a:extLst>
                </a:gridCol>
              </a:tblGrid>
              <a:tr h="392175">
                <a:tc>
                  <a:txBody>
                    <a:bodyPr/>
                    <a:lstStyle/>
                    <a:p>
                      <a:pPr marL="0" marR="0" lvl="0" indent="0" algn="l" rtl="0">
                        <a:spcBef>
                          <a:spcPts val="0"/>
                        </a:spcBef>
                        <a:spcAft>
                          <a:spcPts val="0"/>
                        </a:spcAft>
                        <a:buNone/>
                      </a:pPr>
                      <a:endParaRPr sz="1800">
                        <a:solidFill>
                          <a:schemeClr val="lt2"/>
                        </a:solidFill>
                      </a:endParaRPr>
                    </a:p>
                  </a:txBody>
                  <a:tcPr marL="91450" marR="91450" marT="45725" marB="45725"/>
                </a:tc>
                <a:tc>
                  <a:txBody>
                    <a:bodyPr/>
                    <a:lstStyle/>
                    <a:p>
                      <a:pPr marL="0" marR="0" lvl="0" indent="0" algn="ctr" rtl="0">
                        <a:spcBef>
                          <a:spcPts val="0"/>
                        </a:spcBef>
                        <a:spcAft>
                          <a:spcPts val="0"/>
                        </a:spcAft>
                        <a:buNone/>
                      </a:pPr>
                      <a:r>
                        <a:rPr lang="en-US" sz="1800"/>
                        <a:t>T</a:t>
                      </a:r>
                      <a:endParaRPr sz="1800">
                        <a:solidFill>
                          <a:schemeClr val="lt2"/>
                        </a:solidFill>
                      </a:endParaRPr>
                    </a:p>
                  </a:txBody>
                  <a:tcPr marL="91450" marR="91450" marT="45725" marB="45725"/>
                </a:tc>
                <a:tc>
                  <a:txBody>
                    <a:bodyPr/>
                    <a:lstStyle/>
                    <a:p>
                      <a:pPr marL="0" marR="0" lvl="0" indent="0" algn="ctr" rtl="0">
                        <a:spcBef>
                          <a:spcPts val="0"/>
                        </a:spcBef>
                        <a:spcAft>
                          <a:spcPts val="0"/>
                        </a:spcAft>
                        <a:buNone/>
                      </a:pPr>
                      <a:r>
                        <a:rPr lang="en-US" sz="1800"/>
                        <a:t>F</a:t>
                      </a:r>
                      <a:endParaRPr sz="1800">
                        <a:solidFill>
                          <a:schemeClr val="lt2"/>
                        </a:solidFill>
                      </a:endParaRPr>
                    </a:p>
                  </a:txBody>
                  <a:tcPr marL="91450" marR="91450" marT="45725" marB="45725"/>
                </a:tc>
                <a:tc>
                  <a:txBody>
                    <a:bodyPr/>
                    <a:lstStyle/>
                    <a:p>
                      <a:pPr marL="0" marR="0" lvl="0" indent="0" algn="ctr" rtl="0">
                        <a:spcBef>
                          <a:spcPts val="0"/>
                        </a:spcBef>
                        <a:spcAft>
                          <a:spcPts val="0"/>
                        </a:spcAft>
                        <a:buNone/>
                      </a:pPr>
                      <a:r>
                        <a:rPr lang="en-US" sz="1800"/>
                        <a:t>NG</a:t>
                      </a:r>
                      <a:endParaRPr sz="1800">
                        <a:solidFill>
                          <a:schemeClr val="lt2"/>
                        </a:solidFill>
                      </a:endParaRPr>
                    </a:p>
                  </a:txBody>
                  <a:tcPr marL="91450" marR="91450" marT="45725" marB="45725"/>
                </a:tc>
                <a:extLst>
                  <a:ext uri="{0D108BD9-81ED-4DB2-BD59-A6C34878D82A}">
                    <a16:rowId xmlns:a16="http://schemas.microsoft.com/office/drawing/2014/main" val="10000"/>
                  </a:ext>
                </a:extLst>
              </a:tr>
              <a:tr h="676900">
                <a:tc>
                  <a:txBody>
                    <a:bodyPr/>
                    <a:lstStyle/>
                    <a:p>
                      <a:pPr marL="0" marR="0" lvl="0" indent="0" algn="l" rtl="0">
                        <a:spcBef>
                          <a:spcPts val="0"/>
                        </a:spcBef>
                        <a:spcAft>
                          <a:spcPts val="0"/>
                        </a:spcAft>
                        <a:buNone/>
                      </a:pPr>
                      <a:r>
                        <a:rPr lang="en-US" sz="2000">
                          <a:solidFill>
                            <a:srgbClr val="833C0B"/>
                          </a:solidFill>
                        </a:rPr>
                        <a:t>1. Child marriage involves a girl under the age of 18.</a:t>
                      </a:r>
                      <a:endParaRPr sz="2000">
                        <a:solidFill>
                          <a:srgbClr val="833C0B"/>
                        </a:solidFill>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676900">
                <a:tc>
                  <a:txBody>
                    <a:bodyPr/>
                    <a:lstStyle/>
                    <a:p>
                      <a:pPr marL="0" marR="0" lvl="0" indent="0" algn="l" rtl="0">
                        <a:spcBef>
                          <a:spcPts val="0"/>
                        </a:spcBef>
                        <a:spcAft>
                          <a:spcPts val="0"/>
                        </a:spcAft>
                        <a:buNone/>
                      </a:pPr>
                      <a:r>
                        <a:rPr lang="en-US" sz="2000">
                          <a:solidFill>
                            <a:srgbClr val="833C0B"/>
                          </a:solidFill>
                        </a:rPr>
                        <a:t>2. Fewer men than women around the world are uneducated.</a:t>
                      </a:r>
                      <a:endParaRPr sz="2000">
                        <a:solidFill>
                          <a:srgbClr val="833C0B"/>
                        </a:solidFill>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r h="676900">
                <a:tc>
                  <a:txBody>
                    <a:bodyPr/>
                    <a:lstStyle/>
                    <a:p>
                      <a:pPr marL="0" marR="0" lvl="0" indent="0" algn="l" rtl="0">
                        <a:spcBef>
                          <a:spcPts val="0"/>
                        </a:spcBef>
                        <a:spcAft>
                          <a:spcPts val="0"/>
                        </a:spcAft>
                        <a:buNone/>
                      </a:pPr>
                      <a:r>
                        <a:rPr lang="en-US" sz="2000">
                          <a:solidFill>
                            <a:srgbClr val="833C0B"/>
                          </a:solidFill>
                        </a:rPr>
                        <a:t>3. Men work much less than women but earn much more.</a:t>
                      </a:r>
                      <a:endParaRPr sz="2000">
                        <a:solidFill>
                          <a:srgbClr val="833C0B"/>
                        </a:solidFill>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676900">
                <a:tc>
                  <a:txBody>
                    <a:bodyPr/>
                    <a:lstStyle/>
                    <a:p>
                      <a:pPr marL="0" marR="0" lvl="0" indent="0" algn="l" rtl="0">
                        <a:spcBef>
                          <a:spcPts val="0"/>
                        </a:spcBef>
                        <a:spcAft>
                          <a:spcPts val="0"/>
                        </a:spcAft>
                        <a:buNone/>
                      </a:pPr>
                      <a:r>
                        <a:rPr lang="en-US" sz="2000" dirty="0">
                          <a:solidFill>
                            <a:srgbClr val="833C0B"/>
                          </a:solidFill>
                        </a:rPr>
                        <a:t>3. Men’s career choices lead to high-paying jobs.</a:t>
                      </a:r>
                      <a:endParaRPr sz="2000" dirty="0">
                        <a:solidFill>
                          <a:srgbClr val="833C0B"/>
                        </a:solidFill>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4"/>
                  </a:ext>
                </a:extLst>
              </a:tr>
              <a:tr h="676900">
                <a:tc>
                  <a:txBody>
                    <a:bodyPr/>
                    <a:lstStyle/>
                    <a:p>
                      <a:pPr marL="0" marR="0" lvl="0" indent="0" algn="l" rtl="0">
                        <a:spcBef>
                          <a:spcPts val="0"/>
                        </a:spcBef>
                        <a:spcAft>
                          <a:spcPts val="0"/>
                        </a:spcAft>
                        <a:buNone/>
                      </a:pPr>
                      <a:r>
                        <a:rPr lang="en-US" sz="2000">
                          <a:solidFill>
                            <a:srgbClr val="833C0B"/>
                          </a:solidFill>
                        </a:rPr>
                        <a:t>4. Only individuals must work towards gender equality.</a:t>
                      </a:r>
                      <a:endParaRPr sz="2000">
                        <a:solidFill>
                          <a:srgbClr val="833C0B"/>
                        </a:solidFill>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5"/>
                  </a:ext>
                </a:extLst>
              </a:tr>
            </a:tbl>
          </a:graphicData>
        </a:graphic>
      </p:graphicFrame>
      <p:sp>
        <p:nvSpPr>
          <p:cNvPr id="9" name="Google Shape;223;p13">
            <a:extLst>
              <a:ext uri="{FF2B5EF4-FFF2-40B4-BE49-F238E27FC236}">
                <a16:creationId xmlns:a16="http://schemas.microsoft.com/office/drawing/2014/main" id="{364ACFD1-5572-4F31-B1EA-D23FC98533EB}"/>
              </a:ext>
            </a:extLst>
          </p:cNvPr>
          <p:cNvSpPr/>
          <p:nvPr/>
        </p:nvSpPr>
        <p:spPr>
          <a:xfrm>
            <a:off x="1184669" y="1252515"/>
            <a:ext cx="496521" cy="455792"/>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10" name="Google Shape;224;p13">
            <a:extLst>
              <a:ext uri="{FF2B5EF4-FFF2-40B4-BE49-F238E27FC236}">
                <a16:creationId xmlns:a16="http://schemas.microsoft.com/office/drawing/2014/main" id="{3A932DA8-8E27-4DA0-9588-A2FD0F98EC2A}"/>
              </a:ext>
            </a:extLst>
          </p:cNvPr>
          <p:cNvSpPr txBox="1"/>
          <p:nvPr/>
        </p:nvSpPr>
        <p:spPr>
          <a:xfrm>
            <a:off x="1214203" y="1156868"/>
            <a:ext cx="444375"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Open Sans"/>
                <a:ea typeface="Open Sans"/>
                <a:cs typeface="Open Sans"/>
                <a:sym typeface="Open Sans"/>
              </a:rPr>
              <a:t>3</a:t>
            </a:r>
            <a:endParaRPr dirty="0"/>
          </a:p>
        </p:txBody>
      </p:sp>
      <p:sp>
        <p:nvSpPr>
          <p:cNvPr id="11" name="TextBox 10">
            <a:extLst>
              <a:ext uri="{FF2B5EF4-FFF2-40B4-BE49-F238E27FC236}">
                <a16:creationId xmlns:a16="http://schemas.microsoft.com/office/drawing/2014/main" id="{A138E435-E9AF-481B-82A7-557F0D9F84D7}"/>
              </a:ext>
            </a:extLst>
          </p:cNvPr>
          <p:cNvSpPr txBox="1"/>
          <p:nvPr/>
        </p:nvSpPr>
        <p:spPr>
          <a:xfrm>
            <a:off x="6783050" y="2688921"/>
            <a:ext cx="551244" cy="646331"/>
          </a:xfrm>
          <a:prstGeom prst="rect">
            <a:avLst/>
          </a:prstGeom>
          <a:noFill/>
        </p:spPr>
        <p:txBody>
          <a:bodyPr wrap="squar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12" name="TextBox 11">
            <a:extLst>
              <a:ext uri="{FF2B5EF4-FFF2-40B4-BE49-F238E27FC236}">
                <a16:creationId xmlns:a16="http://schemas.microsoft.com/office/drawing/2014/main" id="{CA7DFA2D-C90D-4753-8021-929E66358C5D}"/>
              </a:ext>
            </a:extLst>
          </p:cNvPr>
          <p:cNvSpPr txBox="1"/>
          <p:nvPr/>
        </p:nvSpPr>
        <p:spPr>
          <a:xfrm>
            <a:off x="7922303" y="3383970"/>
            <a:ext cx="551244" cy="646331"/>
          </a:xfrm>
          <a:prstGeom prst="rect">
            <a:avLst/>
          </a:prstGeom>
          <a:noFill/>
        </p:spPr>
        <p:txBody>
          <a:bodyPr wrap="squar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13" name="TextBox 12">
            <a:extLst>
              <a:ext uri="{FF2B5EF4-FFF2-40B4-BE49-F238E27FC236}">
                <a16:creationId xmlns:a16="http://schemas.microsoft.com/office/drawing/2014/main" id="{A2006CEF-C9DD-4C67-93DE-FC679F661A6A}"/>
              </a:ext>
            </a:extLst>
          </p:cNvPr>
          <p:cNvSpPr txBox="1"/>
          <p:nvPr/>
        </p:nvSpPr>
        <p:spPr>
          <a:xfrm>
            <a:off x="9069050" y="4130125"/>
            <a:ext cx="551244" cy="646331"/>
          </a:xfrm>
          <a:prstGeom prst="rect">
            <a:avLst/>
          </a:prstGeom>
          <a:noFill/>
        </p:spPr>
        <p:txBody>
          <a:bodyPr wrap="squar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14" name="TextBox 13">
            <a:extLst>
              <a:ext uri="{FF2B5EF4-FFF2-40B4-BE49-F238E27FC236}">
                <a16:creationId xmlns:a16="http://schemas.microsoft.com/office/drawing/2014/main" id="{C412B73A-2B60-4E11-8F02-9F5BDB416022}"/>
              </a:ext>
            </a:extLst>
          </p:cNvPr>
          <p:cNvSpPr txBox="1"/>
          <p:nvPr/>
        </p:nvSpPr>
        <p:spPr>
          <a:xfrm>
            <a:off x="6783050" y="4776456"/>
            <a:ext cx="551244" cy="646331"/>
          </a:xfrm>
          <a:prstGeom prst="rect">
            <a:avLst/>
          </a:prstGeom>
          <a:noFill/>
        </p:spPr>
        <p:txBody>
          <a:bodyPr wrap="squar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15" name="TextBox 14">
            <a:extLst>
              <a:ext uri="{FF2B5EF4-FFF2-40B4-BE49-F238E27FC236}">
                <a16:creationId xmlns:a16="http://schemas.microsoft.com/office/drawing/2014/main" id="{CF802E9F-6725-4D6E-8C8A-B44C52CD319B}"/>
              </a:ext>
            </a:extLst>
          </p:cNvPr>
          <p:cNvSpPr txBox="1"/>
          <p:nvPr/>
        </p:nvSpPr>
        <p:spPr>
          <a:xfrm>
            <a:off x="7922303" y="5497153"/>
            <a:ext cx="551244" cy="646331"/>
          </a:xfrm>
          <a:prstGeom prst="rect">
            <a:avLst/>
          </a:prstGeom>
          <a:noFill/>
        </p:spPr>
        <p:txBody>
          <a:bodyPr wrap="squar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p:nvPr/>
        </p:nvSpPr>
        <p:spPr>
          <a:xfrm>
            <a:off x="1452186" y="3968544"/>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WHILE-READING</a:t>
            </a:r>
            <a:endParaRPr sz="1800" b="1">
              <a:solidFill>
                <a:srgbClr val="006673"/>
              </a:solidFill>
              <a:latin typeface="Calibri"/>
              <a:ea typeface="Calibri"/>
              <a:cs typeface="Calibri"/>
              <a:sym typeface="Calibri"/>
            </a:endParaRPr>
          </a:p>
        </p:txBody>
      </p:sp>
      <p:cxnSp>
        <p:nvCxnSpPr>
          <p:cNvPr id="130" name="Google Shape;130;p4"/>
          <p:cNvCxnSpPr/>
          <p:nvPr/>
        </p:nvCxnSpPr>
        <p:spPr>
          <a:xfrm rot="5400000">
            <a:off x="2907695" y="3169461"/>
            <a:ext cx="990300" cy="604200"/>
          </a:xfrm>
          <a:prstGeom prst="curvedConnector2">
            <a:avLst/>
          </a:prstGeom>
          <a:noFill/>
          <a:ln w="57150" cap="flat" cmpd="sng">
            <a:solidFill>
              <a:srgbClr val="006673"/>
            </a:solidFill>
            <a:prstDash val="solid"/>
            <a:miter lim="800000"/>
            <a:headEnd type="none" w="sm" len="sm"/>
            <a:tailEnd type="triangle" w="med" len="med"/>
          </a:ln>
        </p:spPr>
      </p:cxnSp>
      <p:sp>
        <p:nvSpPr>
          <p:cNvPr id="131" name="Google Shape;131;p4"/>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4"/>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33" name="Google Shape;133;p4"/>
          <p:cNvSpPr/>
          <p:nvPr/>
        </p:nvSpPr>
        <p:spPr>
          <a:xfrm>
            <a:off x="1137570" y="1496778"/>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34" name="Google Shape;134;p4"/>
          <p:cNvSpPr/>
          <p:nvPr/>
        </p:nvSpPr>
        <p:spPr>
          <a:xfrm>
            <a:off x="3715676" y="2532083"/>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PRE-READING</a:t>
            </a:r>
            <a:endParaRPr sz="1800" b="1">
              <a:solidFill>
                <a:srgbClr val="006673"/>
              </a:solidFill>
              <a:latin typeface="Calibri"/>
              <a:ea typeface="Calibri"/>
              <a:cs typeface="Calibri"/>
              <a:sym typeface="Calibri"/>
            </a:endParaRPr>
          </a:p>
        </p:txBody>
      </p:sp>
      <p:sp>
        <p:nvSpPr>
          <p:cNvPr id="135" name="Google Shape;135;p4"/>
          <p:cNvSpPr/>
          <p:nvPr/>
        </p:nvSpPr>
        <p:spPr>
          <a:xfrm>
            <a:off x="6486017" y="120175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dirty="0">
                <a:solidFill>
                  <a:srgbClr val="006673"/>
                </a:solidFill>
                <a:latin typeface="Calibri"/>
                <a:ea typeface="Calibri"/>
                <a:cs typeface="Calibri"/>
                <a:sym typeface="Calibri"/>
              </a:rPr>
              <a:t>Small talk: Gender privileges</a:t>
            </a:r>
            <a:endParaRPr sz="1800" dirty="0">
              <a:solidFill>
                <a:srgbClr val="006673"/>
              </a:solidFill>
              <a:latin typeface="Calibri"/>
              <a:ea typeface="Calibri"/>
              <a:cs typeface="Calibri"/>
              <a:sym typeface="Calibri"/>
            </a:endParaRPr>
          </a:p>
        </p:txBody>
      </p:sp>
      <p:sp>
        <p:nvSpPr>
          <p:cNvPr id="136" name="Google Shape;136;p4"/>
          <p:cNvSpPr/>
          <p:nvPr/>
        </p:nvSpPr>
        <p:spPr>
          <a:xfrm>
            <a:off x="6486018" y="3021890"/>
            <a:ext cx="4903830" cy="1566326"/>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dirty="0">
                <a:solidFill>
                  <a:srgbClr val="006673"/>
                </a:solidFill>
                <a:latin typeface="Calibri"/>
                <a:ea typeface="Calibri"/>
                <a:cs typeface="Calibri"/>
                <a:sym typeface="Calibri"/>
              </a:rPr>
              <a:t>Task 2: Read the text and circle the correct meaning of the highlighted words and phrases</a:t>
            </a:r>
            <a:endParaRPr dirty="0"/>
          </a:p>
          <a:p>
            <a:pPr marL="285750" marR="0" lvl="0" indent="-285750" algn="l" rtl="0">
              <a:spcBef>
                <a:spcPts val="0"/>
              </a:spcBef>
              <a:spcAft>
                <a:spcPts val="0"/>
              </a:spcAft>
              <a:buClr>
                <a:srgbClr val="006673"/>
              </a:buClr>
              <a:buSzPts val="1800"/>
              <a:buFont typeface="Arial"/>
              <a:buChar char="•"/>
            </a:pPr>
            <a:r>
              <a:rPr lang="en-US" sz="1800" dirty="0">
                <a:solidFill>
                  <a:srgbClr val="006673"/>
                </a:solidFill>
                <a:latin typeface="Calibri"/>
                <a:ea typeface="Calibri"/>
                <a:cs typeface="Calibri"/>
                <a:sym typeface="Calibri"/>
              </a:rPr>
              <a:t>Task 3: Read the text again and decide whether the following statements are True (T), False (F), Not given (NG)</a:t>
            </a:r>
          </a:p>
        </p:txBody>
      </p:sp>
      <p:cxnSp>
        <p:nvCxnSpPr>
          <p:cNvPr id="137" name="Google Shape;137;p4"/>
          <p:cNvCxnSpPr/>
          <p:nvPr/>
        </p:nvCxnSpPr>
        <p:spPr>
          <a:xfrm>
            <a:off x="3033847" y="1919503"/>
            <a:ext cx="844500" cy="618000"/>
          </a:xfrm>
          <a:prstGeom prst="curvedConnector2">
            <a:avLst/>
          </a:prstGeom>
          <a:noFill/>
          <a:ln w="57150" cap="flat" cmpd="sng">
            <a:solidFill>
              <a:srgbClr val="006673"/>
            </a:solidFill>
            <a:prstDash val="solid"/>
            <a:miter lim="800000"/>
            <a:headEnd type="none" w="sm" len="sm"/>
            <a:tailEnd type="triangle" w="med" len="med"/>
          </a:ln>
        </p:spPr>
      </p:cxnSp>
      <p:sp>
        <p:nvSpPr>
          <p:cNvPr id="138" name="Google Shape;138;p4"/>
          <p:cNvSpPr/>
          <p:nvPr/>
        </p:nvSpPr>
        <p:spPr>
          <a:xfrm>
            <a:off x="3906363" y="4908549"/>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POST-READING</a:t>
            </a:r>
            <a:endParaRPr sz="1800" b="1">
              <a:solidFill>
                <a:srgbClr val="006673"/>
              </a:solidFill>
              <a:latin typeface="Calibri"/>
              <a:ea typeface="Calibri"/>
              <a:cs typeface="Calibri"/>
              <a:sym typeface="Calibri"/>
            </a:endParaRPr>
          </a:p>
        </p:txBody>
      </p:sp>
      <p:sp>
        <p:nvSpPr>
          <p:cNvPr id="140" name="Google Shape;140;p4"/>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3</a:t>
            </a:r>
            <a:endParaRPr sz="2000">
              <a:solidFill>
                <a:srgbClr val="048DA4"/>
              </a:solidFill>
              <a:latin typeface="Bookman Old Style"/>
              <a:ea typeface="Bookman Old Style"/>
              <a:cs typeface="Bookman Old Style"/>
              <a:sym typeface="Bookman Old Style"/>
            </a:endParaRPr>
          </a:p>
        </p:txBody>
      </p:sp>
      <p:sp>
        <p:nvSpPr>
          <p:cNvPr id="141" name="Google Shape;141;p4"/>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4"/>
          <p:cNvSpPr/>
          <p:nvPr/>
        </p:nvSpPr>
        <p:spPr>
          <a:xfrm>
            <a:off x="6512315" y="378918"/>
            <a:ext cx="164019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READING</a:t>
            </a:r>
            <a:endParaRPr sz="2400" b="1">
              <a:solidFill>
                <a:schemeClr val="lt1"/>
              </a:solidFill>
              <a:latin typeface="Arial"/>
              <a:ea typeface="Arial"/>
              <a:cs typeface="Arial"/>
              <a:sym typeface="Arial"/>
            </a:endParaRPr>
          </a:p>
        </p:txBody>
      </p:sp>
      <p:cxnSp>
        <p:nvCxnSpPr>
          <p:cNvPr id="143" name="Google Shape;143;p4"/>
          <p:cNvCxnSpPr/>
          <p:nvPr/>
        </p:nvCxnSpPr>
        <p:spPr>
          <a:xfrm>
            <a:off x="3370550" y="4286280"/>
            <a:ext cx="844500" cy="618000"/>
          </a:xfrm>
          <a:prstGeom prst="curvedConnector2">
            <a:avLst/>
          </a:prstGeom>
          <a:noFill/>
          <a:ln w="57150" cap="flat" cmpd="sng">
            <a:solidFill>
              <a:srgbClr val="006673"/>
            </a:solidFill>
            <a:prstDash val="solid"/>
            <a:miter lim="800000"/>
            <a:headEnd type="none" w="sm" len="sm"/>
            <a:tailEnd type="triangle" w="med" len="med"/>
          </a:ln>
        </p:spPr>
      </p:cxnSp>
      <p:sp>
        <p:nvSpPr>
          <p:cNvPr id="144" name="Google Shape;144;p4"/>
          <p:cNvSpPr/>
          <p:nvPr/>
        </p:nvSpPr>
        <p:spPr>
          <a:xfrm>
            <a:off x="6486017" y="2111821"/>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Font typeface="Arial" panose="020B0604020202020204" pitchFamily="34" charset="0"/>
              <a:buChar char="•"/>
            </a:pPr>
            <a:r>
              <a:rPr lang="en-US" sz="1800" dirty="0">
                <a:solidFill>
                  <a:srgbClr val="006673"/>
                </a:solidFill>
                <a:latin typeface="Calibri"/>
                <a:ea typeface="Calibri"/>
                <a:cs typeface="Calibri"/>
                <a:sym typeface="Calibri"/>
              </a:rPr>
              <a:t>Task 1: Match the sentences with the pictures</a:t>
            </a:r>
            <a:endParaRPr sz="1800" dirty="0">
              <a:solidFill>
                <a:srgbClr val="006673"/>
              </a:solidFill>
              <a:latin typeface="Calibri"/>
              <a:ea typeface="Calibri"/>
              <a:cs typeface="Calibri"/>
              <a:sym typeface="Calibri"/>
            </a:endParaRPr>
          </a:p>
        </p:txBody>
      </p:sp>
      <p:sp>
        <p:nvSpPr>
          <p:cNvPr id="18" name="Google Shape;139;p4">
            <a:extLst>
              <a:ext uri="{FF2B5EF4-FFF2-40B4-BE49-F238E27FC236}">
                <a16:creationId xmlns:a16="http://schemas.microsoft.com/office/drawing/2014/main" id="{EC37DF80-BF80-4B96-B679-D206F5840C5D}"/>
              </a:ext>
            </a:extLst>
          </p:cNvPr>
          <p:cNvSpPr/>
          <p:nvPr/>
        </p:nvSpPr>
        <p:spPr>
          <a:xfrm>
            <a:off x="6486017" y="4825922"/>
            <a:ext cx="49038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dirty="0">
                <a:solidFill>
                  <a:srgbClr val="006673"/>
                </a:solidFill>
                <a:latin typeface="Calibri"/>
                <a:ea typeface="Calibri"/>
                <a:cs typeface="Calibri"/>
                <a:sym typeface="Calibri"/>
              </a:rPr>
              <a:t>Task 4: Work in groups. Discuss possible solutions to one of the following problems</a:t>
            </a:r>
            <a:endParaRPr lang="en-US" sz="1800" dirty="0"/>
          </a:p>
        </p:txBody>
      </p:sp>
    </p:spTree>
    <p:extLst>
      <p:ext uri="{BB962C8B-B14F-4D97-AF65-F5344CB8AC3E}">
        <p14:creationId xmlns:p14="http://schemas.microsoft.com/office/powerpoint/2010/main" val="3620404424"/>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8"/>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78" name="Google Shape;178;p8"/>
          <p:cNvSpPr txBox="1"/>
          <p:nvPr/>
        </p:nvSpPr>
        <p:spPr>
          <a:xfrm>
            <a:off x="891915" y="1375181"/>
            <a:ext cx="10463134" cy="18773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0FB7BD"/>
                </a:solidFill>
                <a:latin typeface="Calibri"/>
                <a:ea typeface="Calibri"/>
                <a:cs typeface="Calibri"/>
                <a:sym typeface="Calibri"/>
              </a:rPr>
              <a:t>PRESIDENTIAL ELECTION:</a:t>
            </a:r>
          </a:p>
          <a:p>
            <a:pPr marL="0" marR="0" lvl="0" indent="0" algn="l" rtl="0">
              <a:spcBef>
                <a:spcPts val="0"/>
              </a:spcBef>
              <a:spcAft>
                <a:spcPts val="0"/>
              </a:spcAft>
              <a:buNone/>
            </a:pPr>
            <a:r>
              <a:rPr lang="en-US" sz="2800" b="1" dirty="0">
                <a:solidFill>
                  <a:srgbClr val="0FB7BD"/>
                </a:solidFill>
                <a:latin typeface="Calibri"/>
                <a:ea typeface="Calibri"/>
                <a:cs typeface="Calibri"/>
                <a:sym typeface="Calibri"/>
              </a:rPr>
              <a:t>Work in groups of four and roleplay as “president candidate”. Discuss ideas and make a speech about what you would do to solve ONE of these problems:</a:t>
            </a:r>
            <a:endParaRPr sz="2800" dirty="0"/>
          </a:p>
        </p:txBody>
      </p:sp>
      <p:sp>
        <p:nvSpPr>
          <p:cNvPr id="179" name="Google Shape;179;p8"/>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POST-READING</a:t>
            </a:r>
            <a:endParaRPr sz="3600" b="1">
              <a:solidFill>
                <a:schemeClr val="lt1"/>
              </a:solidFill>
              <a:latin typeface="Arial"/>
              <a:ea typeface="Arial"/>
              <a:cs typeface="Arial"/>
              <a:sym typeface="Arial"/>
            </a:endParaRPr>
          </a:p>
        </p:txBody>
      </p:sp>
      <p:sp>
        <p:nvSpPr>
          <p:cNvPr id="180" name="Google Shape;180;p8"/>
          <p:cNvSpPr txBox="1"/>
          <p:nvPr/>
        </p:nvSpPr>
        <p:spPr>
          <a:xfrm>
            <a:off x="4004100" y="3252578"/>
            <a:ext cx="5104015" cy="203132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rgbClr val="841A31"/>
              </a:buClr>
              <a:buSzPts val="2800"/>
              <a:buFont typeface="Noto Sans Symbols"/>
              <a:buChar char="✔"/>
            </a:pPr>
            <a:r>
              <a:rPr lang="en-US" sz="2800" dirty="0">
                <a:solidFill>
                  <a:srgbClr val="841A31"/>
                </a:solidFill>
                <a:latin typeface="Calibri"/>
                <a:ea typeface="Calibri"/>
                <a:cs typeface="Calibri"/>
                <a:sym typeface="Calibri"/>
              </a:rPr>
              <a:t>Child marriage</a:t>
            </a:r>
            <a:endParaRPr dirty="0"/>
          </a:p>
          <a:p>
            <a:pPr marL="457200" marR="0" lvl="0" indent="-457200" algn="l" rtl="0">
              <a:lnSpc>
                <a:spcPct val="150000"/>
              </a:lnSpc>
              <a:spcBef>
                <a:spcPts val="0"/>
              </a:spcBef>
              <a:spcAft>
                <a:spcPts val="0"/>
              </a:spcAft>
              <a:buClr>
                <a:srgbClr val="841A31"/>
              </a:buClr>
              <a:buSzPts val="2800"/>
              <a:buFont typeface="Noto Sans Symbols"/>
              <a:buChar char="✔"/>
            </a:pPr>
            <a:r>
              <a:rPr lang="en-US" sz="2800" dirty="0">
                <a:solidFill>
                  <a:srgbClr val="841A31"/>
                </a:solidFill>
                <a:latin typeface="Calibri"/>
                <a:ea typeface="Calibri"/>
                <a:cs typeface="Calibri"/>
                <a:sym typeface="Calibri"/>
              </a:rPr>
              <a:t>A lack of education for girls</a:t>
            </a:r>
            <a:endParaRPr dirty="0"/>
          </a:p>
          <a:p>
            <a:pPr marL="457200" marR="0" lvl="0" indent="-457200" algn="l" rtl="0">
              <a:lnSpc>
                <a:spcPct val="150000"/>
              </a:lnSpc>
              <a:spcBef>
                <a:spcPts val="0"/>
              </a:spcBef>
              <a:spcAft>
                <a:spcPts val="0"/>
              </a:spcAft>
              <a:buClr>
                <a:srgbClr val="841A31"/>
              </a:buClr>
              <a:buSzPts val="2800"/>
              <a:buFont typeface="Noto Sans Symbols"/>
              <a:buChar char="✔"/>
            </a:pPr>
            <a:r>
              <a:rPr lang="en-US" sz="2800" dirty="0">
                <a:solidFill>
                  <a:srgbClr val="841A31"/>
                </a:solidFill>
                <a:latin typeface="Calibri"/>
                <a:ea typeface="Calibri"/>
                <a:cs typeface="Calibri"/>
                <a:sym typeface="Calibri"/>
              </a:rPr>
              <a:t>Low pay for women</a:t>
            </a:r>
            <a:endParaRPr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8"/>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78" name="Google Shape;178;p8"/>
          <p:cNvSpPr txBox="1"/>
          <p:nvPr/>
        </p:nvSpPr>
        <p:spPr>
          <a:xfrm>
            <a:off x="891915" y="1375181"/>
            <a:ext cx="10463134" cy="24929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0FB7BD"/>
                </a:solidFill>
                <a:latin typeface="Calibri"/>
                <a:ea typeface="Calibri"/>
                <a:cs typeface="Calibri"/>
                <a:sym typeface="Calibri"/>
              </a:rPr>
              <a:t>VOTING TIME!</a:t>
            </a:r>
          </a:p>
          <a:p>
            <a:pPr marL="0" marR="0" lvl="0" indent="0" algn="l" rtl="0">
              <a:spcBef>
                <a:spcPts val="0"/>
              </a:spcBef>
              <a:spcAft>
                <a:spcPts val="0"/>
              </a:spcAft>
              <a:buNone/>
            </a:pPr>
            <a:r>
              <a:rPr lang="en-US" sz="3200" b="1" dirty="0">
                <a:solidFill>
                  <a:srgbClr val="0FB7BD"/>
                </a:solidFill>
                <a:latin typeface="Calibri"/>
                <a:cs typeface="Calibri"/>
                <a:sym typeface="Calibri"/>
              </a:rPr>
              <a:t>Listen to other groups and vote for the most persuasive speech.</a:t>
            </a:r>
          </a:p>
          <a:p>
            <a:pPr marL="0" marR="0" lvl="0" indent="0" algn="l" rtl="0">
              <a:spcBef>
                <a:spcPts val="0"/>
              </a:spcBef>
              <a:spcAft>
                <a:spcPts val="0"/>
              </a:spcAft>
              <a:buNone/>
            </a:pPr>
            <a:r>
              <a:rPr lang="en-US" sz="3200" b="1" dirty="0">
                <a:solidFill>
                  <a:srgbClr val="0FB7BD"/>
                </a:solidFill>
                <a:latin typeface="Calibri"/>
                <a:cs typeface="Calibri"/>
                <a:sym typeface="Calibri"/>
              </a:rPr>
              <a:t>The group with most votes becomes “President”!</a:t>
            </a:r>
          </a:p>
          <a:p>
            <a:pPr marL="0" marR="0" lvl="0" indent="0" algn="l" rtl="0">
              <a:spcBef>
                <a:spcPts val="0"/>
              </a:spcBef>
              <a:spcAft>
                <a:spcPts val="0"/>
              </a:spcAft>
              <a:buNone/>
            </a:pPr>
            <a:endParaRPr sz="2800" dirty="0"/>
          </a:p>
        </p:txBody>
      </p:sp>
      <p:sp>
        <p:nvSpPr>
          <p:cNvPr id="179" name="Google Shape;179;p8"/>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POST-READING</a:t>
            </a:r>
            <a:endParaRPr sz="3600" b="1">
              <a:solidFill>
                <a:schemeClr val="lt1"/>
              </a:solidFill>
              <a:latin typeface="Arial"/>
              <a:ea typeface="Arial"/>
              <a:cs typeface="Arial"/>
              <a:sym typeface="Arial"/>
            </a:endParaRPr>
          </a:p>
        </p:txBody>
      </p:sp>
      <p:sp>
        <p:nvSpPr>
          <p:cNvPr id="180" name="Google Shape;180;p8"/>
          <p:cNvSpPr txBox="1"/>
          <p:nvPr/>
        </p:nvSpPr>
        <p:spPr>
          <a:xfrm>
            <a:off x="6672350" y="3852197"/>
            <a:ext cx="5104015" cy="203132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rgbClr val="841A31"/>
              </a:buClr>
              <a:buSzPts val="2800"/>
              <a:buFont typeface="Noto Sans Symbols"/>
              <a:buChar char="✔"/>
            </a:pPr>
            <a:r>
              <a:rPr lang="en-US" sz="2800" dirty="0">
                <a:solidFill>
                  <a:srgbClr val="841A31"/>
                </a:solidFill>
                <a:latin typeface="Calibri"/>
                <a:ea typeface="Calibri"/>
                <a:cs typeface="Calibri"/>
                <a:sym typeface="Calibri"/>
              </a:rPr>
              <a:t>Child marriage</a:t>
            </a:r>
            <a:endParaRPr dirty="0"/>
          </a:p>
          <a:p>
            <a:pPr marL="457200" marR="0" lvl="0" indent="-457200" algn="l" rtl="0">
              <a:lnSpc>
                <a:spcPct val="150000"/>
              </a:lnSpc>
              <a:spcBef>
                <a:spcPts val="0"/>
              </a:spcBef>
              <a:spcAft>
                <a:spcPts val="0"/>
              </a:spcAft>
              <a:buClr>
                <a:srgbClr val="841A31"/>
              </a:buClr>
              <a:buSzPts val="2800"/>
              <a:buFont typeface="Noto Sans Symbols"/>
              <a:buChar char="✔"/>
            </a:pPr>
            <a:r>
              <a:rPr lang="en-US" sz="2800" dirty="0">
                <a:solidFill>
                  <a:srgbClr val="841A31"/>
                </a:solidFill>
                <a:latin typeface="Calibri"/>
                <a:ea typeface="Calibri"/>
                <a:cs typeface="Calibri"/>
                <a:sym typeface="Calibri"/>
              </a:rPr>
              <a:t>A lack of education for girls</a:t>
            </a:r>
            <a:endParaRPr dirty="0"/>
          </a:p>
          <a:p>
            <a:pPr marL="457200" marR="0" lvl="0" indent="-457200" algn="l" rtl="0">
              <a:lnSpc>
                <a:spcPct val="150000"/>
              </a:lnSpc>
              <a:spcBef>
                <a:spcPts val="0"/>
              </a:spcBef>
              <a:spcAft>
                <a:spcPts val="0"/>
              </a:spcAft>
              <a:buClr>
                <a:srgbClr val="841A31"/>
              </a:buClr>
              <a:buSzPts val="2800"/>
              <a:buFont typeface="Noto Sans Symbols"/>
              <a:buChar char="✔"/>
            </a:pPr>
            <a:r>
              <a:rPr lang="en-US" sz="2800" dirty="0">
                <a:solidFill>
                  <a:srgbClr val="841A31"/>
                </a:solidFill>
                <a:latin typeface="Calibri"/>
                <a:ea typeface="Calibri"/>
                <a:cs typeface="Calibri"/>
                <a:sym typeface="Calibri"/>
              </a:rPr>
              <a:t>Low pay for women</a:t>
            </a:r>
            <a:endParaRPr dirty="0"/>
          </a:p>
        </p:txBody>
      </p:sp>
      <p:pic>
        <p:nvPicPr>
          <p:cNvPr id="1026" name="Picture 2">
            <a:extLst>
              <a:ext uri="{FF2B5EF4-FFF2-40B4-BE49-F238E27FC236}">
                <a16:creationId xmlns:a16="http://schemas.microsoft.com/office/drawing/2014/main" id="{01F6FC4B-98F7-4A05-A715-EA0E939CD559}"/>
              </a:ext>
            </a:extLst>
          </p:cNvPr>
          <p:cNvPicPr>
            <a:picLocks noChangeAspect="1" noChangeArrowheads="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161112" y="3718269"/>
            <a:ext cx="3650730" cy="243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4615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9"/>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87" name="Google Shape;187;p9"/>
          <p:cNvSpPr txBox="1"/>
          <p:nvPr/>
        </p:nvSpPr>
        <p:spPr>
          <a:xfrm>
            <a:off x="1368310" y="1224561"/>
            <a:ext cx="911060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0FB7BD"/>
                </a:solidFill>
                <a:latin typeface="Calibri"/>
                <a:ea typeface="Calibri"/>
                <a:cs typeface="Calibri"/>
                <a:sym typeface="Calibri"/>
              </a:rPr>
              <a:t>Child marriage</a:t>
            </a:r>
            <a:endParaRPr dirty="0"/>
          </a:p>
        </p:txBody>
      </p:sp>
      <p:sp>
        <p:nvSpPr>
          <p:cNvPr id="188" name="Google Shape;188;p9"/>
          <p:cNvSpPr txBox="1"/>
          <p:nvPr/>
        </p:nvSpPr>
        <p:spPr>
          <a:xfrm>
            <a:off x="596619" y="126170"/>
            <a:ext cx="617825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lt1"/>
                </a:solidFill>
                <a:latin typeface="Arial"/>
                <a:ea typeface="Arial"/>
                <a:cs typeface="Arial"/>
                <a:sym typeface="Arial"/>
              </a:rPr>
              <a:t>SUGGESTED SOLUTIONS</a:t>
            </a:r>
            <a:endParaRPr sz="3600" b="1" dirty="0">
              <a:solidFill>
                <a:schemeClr val="lt1"/>
              </a:solidFill>
              <a:latin typeface="Arial"/>
              <a:ea typeface="Arial"/>
              <a:cs typeface="Arial"/>
              <a:sym typeface="Arial"/>
            </a:endParaRPr>
          </a:p>
        </p:txBody>
      </p:sp>
      <p:sp>
        <p:nvSpPr>
          <p:cNvPr id="189" name="Google Shape;189;p9"/>
          <p:cNvSpPr txBox="1"/>
          <p:nvPr/>
        </p:nvSpPr>
        <p:spPr>
          <a:xfrm>
            <a:off x="1106385" y="1890466"/>
            <a:ext cx="9634451" cy="600160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841A31"/>
              </a:buClr>
              <a:buSzPts val="2000"/>
              <a:buFont typeface="Noto Sans Symbols"/>
              <a:buChar char="✔"/>
            </a:pPr>
            <a:r>
              <a:rPr lang="en-US" sz="2400" b="1" dirty="0">
                <a:solidFill>
                  <a:srgbClr val="841A31"/>
                </a:solidFill>
                <a:latin typeface="Calibri"/>
                <a:ea typeface="Calibri"/>
                <a:cs typeface="Calibri"/>
                <a:sym typeface="Calibri"/>
              </a:rPr>
              <a:t>Educating girls:</a:t>
            </a:r>
            <a:r>
              <a:rPr lang="en-US" sz="2400" dirty="0">
                <a:solidFill>
                  <a:srgbClr val="841A31"/>
                </a:solidFill>
                <a:latin typeface="Calibri"/>
                <a:ea typeface="Calibri"/>
                <a:cs typeface="Calibri"/>
                <a:sym typeface="Calibri"/>
              </a:rPr>
              <a:t> When girls can go to school and stay long there, they will get the knowledge and skills necessary to support themselves and their families. </a:t>
            </a:r>
            <a:endParaRPr sz="1600" dirty="0"/>
          </a:p>
          <a:p>
            <a:pPr marL="285750" marR="0" lvl="0" indent="-285750" algn="l" rtl="0">
              <a:lnSpc>
                <a:spcPct val="150000"/>
              </a:lnSpc>
              <a:spcBef>
                <a:spcPts val="0"/>
              </a:spcBef>
              <a:spcAft>
                <a:spcPts val="0"/>
              </a:spcAft>
              <a:buClr>
                <a:srgbClr val="841A31"/>
              </a:buClr>
              <a:buSzPts val="2000"/>
              <a:buFont typeface="Noto Sans Symbols"/>
              <a:buChar char="✔"/>
            </a:pPr>
            <a:r>
              <a:rPr lang="en-US" sz="2400" b="1" dirty="0">
                <a:solidFill>
                  <a:srgbClr val="841A31"/>
                </a:solidFill>
                <a:latin typeface="Calibri"/>
                <a:ea typeface="Calibri"/>
                <a:cs typeface="Calibri"/>
                <a:sym typeface="Calibri"/>
              </a:rPr>
              <a:t>Giving girls the right to decide their future:</a:t>
            </a:r>
            <a:r>
              <a:rPr lang="en-US" sz="2400" dirty="0">
                <a:solidFill>
                  <a:srgbClr val="841A31"/>
                </a:solidFill>
                <a:latin typeface="Calibri"/>
                <a:ea typeface="Calibri"/>
                <a:cs typeface="Calibri"/>
                <a:sym typeface="Calibri"/>
              </a:rPr>
              <a:t> If girls are knowledgeable and independent, they won’t choose to get married early.</a:t>
            </a:r>
            <a:endParaRPr sz="1600" dirty="0"/>
          </a:p>
          <a:p>
            <a:pPr marL="285750" marR="0" lvl="0" indent="-285750" algn="l" rtl="0">
              <a:lnSpc>
                <a:spcPct val="150000"/>
              </a:lnSpc>
              <a:spcBef>
                <a:spcPts val="0"/>
              </a:spcBef>
              <a:spcAft>
                <a:spcPts val="0"/>
              </a:spcAft>
              <a:buClr>
                <a:srgbClr val="841A31"/>
              </a:buClr>
              <a:buSzPts val="2000"/>
              <a:buFont typeface="Noto Sans Symbols"/>
              <a:buChar char="✔"/>
            </a:pPr>
            <a:r>
              <a:rPr lang="en-US" sz="2400" b="1" dirty="0">
                <a:solidFill>
                  <a:srgbClr val="841A31"/>
                </a:solidFill>
                <a:latin typeface="Calibri"/>
                <a:ea typeface="Calibri"/>
                <a:cs typeface="Calibri"/>
                <a:sym typeface="Calibri"/>
              </a:rPr>
              <a:t>Educating parents and other adults:</a:t>
            </a:r>
            <a:r>
              <a:rPr lang="en-US" sz="2400" dirty="0">
                <a:solidFill>
                  <a:srgbClr val="841A31"/>
                </a:solidFill>
                <a:latin typeface="Calibri"/>
                <a:ea typeface="Calibri"/>
                <a:cs typeface="Calibri"/>
                <a:sym typeface="Calibri"/>
              </a:rPr>
              <a:t> When parents and other adults know about the negative impact of child marriage, they will change their views and support girls’ rights.</a:t>
            </a:r>
            <a:endParaRPr sz="1600" dirty="0"/>
          </a:p>
          <a:p>
            <a:pPr marL="0" marR="0" lvl="0" indent="0" algn="l" rtl="0">
              <a:lnSpc>
                <a:spcPct val="150000"/>
              </a:lnSpc>
              <a:spcBef>
                <a:spcPts val="0"/>
              </a:spcBef>
              <a:spcAft>
                <a:spcPts val="0"/>
              </a:spcAft>
              <a:buNone/>
            </a:pPr>
            <a:br>
              <a:rPr lang="en-US" sz="3200" dirty="0">
                <a:solidFill>
                  <a:srgbClr val="841A31"/>
                </a:solidFill>
                <a:latin typeface="Calibri"/>
                <a:ea typeface="Calibri"/>
                <a:cs typeface="Calibri"/>
                <a:sym typeface="Calibri"/>
              </a:rPr>
            </a:br>
            <a:endParaRPr sz="3200" dirty="0">
              <a:solidFill>
                <a:srgbClr val="841A31"/>
              </a:solidFill>
              <a:latin typeface="Calibri"/>
              <a:ea typeface="Calibri"/>
              <a:cs typeface="Calibri"/>
              <a:sym typeface="Calibri"/>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0"/>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96" name="Google Shape;196;p10"/>
          <p:cNvSpPr txBox="1"/>
          <p:nvPr/>
        </p:nvSpPr>
        <p:spPr>
          <a:xfrm>
            <a:off x="1540697" y="1375181"/>
            <a:ext cx="911060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FB7BD"/>
                </a:solidFill>
                <a:latin typeface="Calibri"/>
                <a:ea typeface="Calibri"/>
                <a:cs typeface="Calibri"/>
                <a:sym typeface="Calibri"/>
              </a:rPr>
              <a:t>A lack of education for girls</a:t>
            </a:r>
            <a:endParaRPr/>
          </a:p>
        </p:txBody>
      </p:sp>
      <p:sp>
        <p:nvSpPr>
          <p:cNvPr id="197" name="Google Shape;197;p10"/>
          <p:cNvSpPr txBox="1"/>
          <p:nvPr/>
        </p:nvSpPr>
        <p:spPr>
          <a:xfrm>
            <a:off x="596619" y="126170"/>
            <a:ext cx="617825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lt1"/>
                </a:solidFill>
                <a:latin typeface="Arial"/>
                <a:ea typeface="Arial"/>
                <a:cs typeface="Arial"/>
                <a:sym typeface="Arial"/>
              </a:rPr>
              <a:t>SUGGESTED SOLUTIONS</a:t>
            </a:r>
            <a:endParaRPr sz="3600" b="1" dirty="0">
              <a:solidFill>
                <a:schemeClr val="lt1"/>
              </a:solidFill>
              <a:latin typeface="Arial"/>
              <a:ea typeface="Arial"/>
              <a:cs typeface="Arial"/>
              <a:sym typeface="Arial"/>
            </a:endParaRPr>
          </a:p>
        </p:txBody>
      </p:sp>
      <p:sp>
        <p:nvSpPr>
          <p:cNvPr id="198" name="Google Shape;198;p10"/>
          <p:cNvSpPr txBox="1"/>
          <p:nvPr/>
        </p:nvSpPr>
        <p:spPr>
          <a:xfrm>
            <a:off x="1241367" y="2135225"/>
            <a:ext cx="9634451" cy="572460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841A31"/>
              </a:buClr>
              <a:buSzPts val="1800"/>
              <a:buFont typeface="Noto Sans Symbols"/>
              <a:buChar char="✔"/>
            </a:pPr>
            <a:r>
              <a:rPr lang="en-US" sz="2000" b="1" dirty="0">
                <a:solidFill>
                  <a:srgbClr val="841A31"/>
                </a:solidFill>
                <a:latin typeface="Calibri"/>
                <a:ea typeface="Calibri"/>
                <a:cs typeface="Calibri"/>
                <a:sym typeface="Calibri"/>
              </a:rPr>
              <a:t>Keeping girls in school:</a:t>
            </a:r>
            <a:r>
              <a:rPr lang="en-US" sz="2000" dirty="0">
                <a:solidFill>
                  <a:srgbClr val="841A31"/>
                </a:solidFill>
                <a:latin typeface="Calibri"/>
                <a:ea typeface="Calibri"/>
                <a:cs typeface="Calibri"/>
                <a:sym typeface="Calibri"/>
              </a:rPr>
              <a:t> Poverty can prevent or stop girls from going to school. Education should be free, and governments and charity organizations should help poor families pay for transport, textbooks and uniforms. </a:t>
            </a:r>
            <a:endParaRPr sz="2400" dirty="0">
              <a:solidFill>
                <a:srgbClr val="841A31"/>
              </a:solidFill>
              <a:latin typeface="Calibri"/>
              <a:ea typeface="Calibri"/>
              <a:cs typeface="Calibri"/>
              <a:sym typeface="Calibri"/>
            </a:endParaRPr>
          </a:p>
          <a:p>
            <a:pPr marL="285750" marR="0" lvl="0" indent="-285750" algn="l" rtl="0">
              <a:lnSpc>
                <a:spcPct val="150000"/>
              </a:lnSpc>
              <a:spcBef>
                <a:spcPts val="0"/>
              </a:spcBef>
              <a:spcAft>
                <a:spcPts val="0"/>
              </a:spcAft>
              <a:buClr>
                <a:srgbClr val="841A31"/>
              </a:buClr>
              <a:buSzPts val="1800"/>
              <a:buFont typeface="Noto Sans Symbols"/>
              <a:buChar char="✔"/>
            </a:pPr>
            <a:r>
              <a:rPr lang="en-US" sz="2000" b="1" dirty="0">
                <a:solidFill>
                  <a:srgbClr val="841A31"/>
                </a:solidFill>
                <a:latin typeface="Calibri"/>
                <a:ea typeface="Calibri"/>
                <a:cs typeface="Calibri"/>
                <a:sym typeface="Calibri"/>
              </a:rPr>
              <a:t>Making school safe for girls:</a:t>
            </a:r>
            <a:r>
              <a:rPr lang="en-US" sz="2000" dirty="0">
                <a:solidFill>
                  <a:srgbClr val="841A31"/>
                </a:solidFill>
                <a:latin typeface="Calibri"/>
                <a:ea typeface="Calibri"/>
                <a:cs typeface="Calibri"/>
                <a:sym typeface="Calibri"/>
              </a:rPr>
              <a:t> It’s not safe for girls to travel long distances to school. Also, at school, girls may become victims of violence and bullying. </a:t>
            </a:r>
            <a:endParaRPr sz="2400" dirty="0">
              <a:solidFill>
                <a:srgbClr val="841A31"/>
              </a:solidFill>
              <a:latin typeface="Calibri"/>
              <a:ea typeface="Calibri"/>
              <a:cs typeface="Calibri"/>
              <a:sym typeface="Calibri"/>
            </a:endParaRPr>
          </a:p>
          <a:p>
            <a:pPr marL="285750" marR="0" lvl="0" indent="-285750" algn="l" rtl="0">
              <a:lnSpc>
                <a:spcPct val="150000"/>
              </a:lnSpc>
              <a:spcBef>
                <a:spcPts val="0"/>
              </a:spcBef>
              <a:spcAft>
                <a:spcPts val="0"/>
              </a:spcAft>
              <a:buClr>
                <a:srgbClr val="841A31"/>
              </a:buClr>
              <a:buSzPts val="1800"/>
              <a:buFont typeface="Noto Sans Symbols"/>
              <a:buChar char="✔"/>
            </a:pPr>
            <a:r>
              <a:rPr lang="en-US" sz="2000" b="1" dirty="0">
                <a:solidFill>
                  <a:srgbClr val="841A31"/>
                </a:solidFill>
                <a:latin typeface="Calibri"/>
                <a:ea typeface="Calibri"/>
                <a:cs typeface="Calibri"/>
                <a:sym typeface="Calibri"/>
              </a:rPr>
              <a:t>Reducing girls’ workload at home:</a:t>
            </a:r>
            <a:r>
              <a:rPr lang="en-US" sz="2000" dirty="0">
                <a:solidFill>
                  <a:srgbClr val="841A31"/>
                </a:solidFill>
                <a:latin typeface="Calibri"/>
                <a:ea typeface="Calibri"/>
                <a:cs typeface="Calibri"/>
                <a:sym typeface="Calibri"/>
              </a:rPr>
              <a:t> In developing countries, girls may be kept home to do household chores like carrying water, preparing food and washing clothes. Sharing housework between all members of the family helps girls succeed in getting an education.</a:t>
            </a:r>
            <a:br>
              <a:rPr lang="en-US" sz="2400" dirty="0">
                <a:solidFill>
                  <a:srgbClr val="841A31"/>
                </a:solidFill>
                <a:latin typeface="Calibri"/>
                <a:ea typeface="Calibri"/>
                <a:cs typeface="Calibri"/>
                <a:sym typeface="Calibri"/>
              </a:rPr>
            </a:br>
            <a:br>
              <a:rPr lang="en-US" sz="3200" dirty="0">
                <a:solidFill>
                  <a:srgbClr val="841A31"/>
                </a:solidFill>
                <a:latin typeface="Calibri"/>
                <a:ea typeface="Calibri"/>
                <a:cs typeface="Calibri"/>
                <a:sym typeface="Calibri"/>
              </a:rPr>
            </a:br>
            <a:endParaRPr sz="3200" dirty="0">
              <a:solidFill>
                <a:srgbClr val="841A31"/>
              </a:solidFill>
              <a:latin typeface="Calibri"/>
              <a:ea typeface="Calibri"/>
              <a:cs typeface="Calibri"/>
              <a:sym typeface="Calibri"/>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11"/>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205" name="Google Shape;205;p11"/>
          <p:cNvSpPr txBox="1"/>
          <p:nvPr/>
        </p:nvSpPr>
        <p:spPr>
          <a:xfrm>
            <a:off x="1540697" y="1375181"/>
            <a:ext cx="911060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FB7BD"/>
                </a:solidFill>
                <a:latin typeface="Calibri"/>
                <a:ea typeface="Calibri"/>
                <a:cs typeface="Calibri"/>
                <a:sym typeface="Calibri"/>
              </a:rPr>
              <a:t>Low pay for women</a:t>
            </a:r>
            <a:endParaRPr/>
          </a:p>
        </p:txBody>
      </p:sp>
      <p:sp>
        <p:nvSpPr>
          <p:cNvPr id="206" name="Google Shape;206;p11"/>
          <p:cNvSpPr txBox="1"/>
          <p:nvPr/>
        </p:nvSpPr>
        <p:spPr>
          <a:xfrm>
            <a:off x="596619" y="126170"/>
            <a:ext cx="617825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lt1"/>
                </a:solidFill>
                <a:latin typeface="Arial"/>
                <a:ea typeface="Arial"/>
                <a:cs typeface="Arial"/>
                <a:sym typeface="Arial"/>
              </a:rPr>
              <a:t>SUGGESTED SOLUTIONS</a:t>
            </a:r>
            <a:endParaRPr sz="3600" b="1" dirty="0">
              <a:solidFill>
                <a:schemeClr val="lt1"/>
              </a:solidFill>
              <a:latin typeface="Arial"/>
              <a:ea typeface="Arial"/>
              <a:cs typeface="Arial"/>
              <a:sym typeface="Arial"/>
            </a:endParaRPr>
          </a:p>
        </p:txBody>
      </p:sp>
      <p:sp>
        <p:nvSpPr>
          <p:cNvPr id="207" name="Google Shape;207;p11"/>
          <p:cNvSpPr txBox="1"/>
          <p:nvPr/>
        </p:nvSpPr>
        <p:spPr>
          <a:xfrm>
            <a:off x="1241367" y="2135225"/>
            <a:ext cx="9634451" cy="627860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841A31"/>
              </a:buClr>
              <a:buSzPts val="1800"/>
              <a:buFont typeface="Noto Sans Symbols"/>
              <a:buChar char="✔"/>
            </a:pPr>
            <a:r>
              <a:rPr lang="en-US" sz="2400" b="1" dirty="0">
                <a:solidFill>
                  <a:srgbClr val="841A31"/>
                </a:solidFill>
                <a:latin typeface="Calibri"/>
                <a:ea typeface="Calibri"/>
                <a:cs typeface="Calibri"/>
                <a:sym typeface="Calibri"/>
              </a:rPr>
              <a:t>Supporting equal pay: </a:t>
            </a:r>
            <a:r>
              <a:rPr lang="en-US" sz="2400" dirty="0">
                <a:solidFill>
                  <a:srgbClr val="841A31"/>
                </a:solidFill>
                <a:latin typeface="Calibri"/>
                <a:ea typeface="Calibri"/>
                <a:cs typeface="Calibri"/>
                <a:sym typeface="Calibri"/>
              </a:rPr>
              <a:t>Companies have to commit to and</a:t>
            </a:r>
            <a:r>
              <a:rPr lang="en-US" sz="1800" dirty="0">
                <a:ea typeface="Calibri"/>
              </a:rPr>
              <a:t> </a:t>
            </a:r>
            <a:r>
              <a:rPr lang="en-US" sz="2400" dirty="0">
                <a:solidFill>
                  <a:srgbClr val="841A31"/>
                </a:solidFill>
                <a:latin typeface="Calibri"/>
                <a:ea typeface="Calibri"/>
                <a:cs typeface="Calibri"/>
                <a:sym typeface="Calibri"/>
              </a:rPr>
              <a:t>provide equal pay for equal work. </a:t>
            </a:r>
            <a:endParaRPr sz="1800" dirty="0"/>
          </a:p>
          <a:p>
            <a:pPr marL="285750" marR="0" lvl="0" indent="-285750" algn="l" rtl="0">
              <a:lnSpc>
                <a:spcPct val="150000"/>
              </a:lnSpc>
              <a:spcBef>
                <a:spcPts val="0"/>
              </a:spcBef>
              <a:spcAft>
                <a:spcPts val="0"/>
              </a:spcAft>
              <a:buClr>
                <a:srgbClr val="841A31"/>
              </a:buClr>
              <a:buSzPts val="1800"/>
              <a:buFont typeface="Noto Sans Symbols"/>
              <a:buChar char="✔"/>
            </a:pPr>
            <a:r>
              <a:rPr lang="en-US" sz="2400" b="1" dirty="0">
                <a:solidFill>
                  <a:srgbClr val="841A31"/>
                </a:solidFill>
                <a:latin typeface="Calibri"/>
                <a:ea typeface="Calibri"/>
                <a:cs typeface="Calibri"/>
                <a:sym typeface="Calibri"/>
              </a:rPr>
              <a:t>Making salary information clear: </a:t>
            </a:r>
            <a:r>
              <a:rPr lang="en-US" sz="2400" dirty="0">
                <a:solidFill>
                  <a:srgbClr val="841A31"/>
                </a:solidFill>
                <a:latin typeface="Calibri"/>
                <a:ea typeface="Calibri"/>
                <a:cs typeface="Calibri"/>
                <a:sym typeface="Calibri"/>
              </a:rPr>
              <a:t>Payment should be made clear to both genders so that women know if they make less money than men for doing the same job. </a:t>
            </a:r>
            <a:endParaRPr sz="1800" dirty="0"/>
          </a:p>
          <a:p>
            <a:pPr marL="285750" marR="0" lvl="0" indent="-285750" algn="l" rtl="0">
              <a:lnSpc>
                <a:spcPct val="150000"/>
              </a:lnSpc>
              <a:spcBef>
                <a:spcPts val="0"/>
              </a:spcBef>
              <a:spcAft>
                <a:spcPts val="0"/>
              </a:spcAft>
              <a:buClr>
                <a:srgbClr val="841A31"/>
              </a:buClr>
              <a:buSzPts val="1800"/>
              <a:buFont typeface="Noto Sans Symbols"/>
              <a:buChar char="✔"/>
            </a:pPr>
            <a:r>
              <a:rPr lang="en-US" sz="2400" b="1" dirty="0">
                <a:solidFill>
                  <a:srgbClr val="841A31"/>
                </a:solidFill>
                <a:latin typeface="Calibri"/>
                <a:ea typeface="Calibri"/>
                <a:cs typeface="Calibri"/>
                <a:sym typeface="Calibri"/>
              </a:rPr>
              <a:t>Sharing housework: </a:t>
            </a:r>
            <a:r>
              <a:rPr lang="en-US" sz="2400" dirty="0">
                <a:solidFill>
                  <a:srgbClr val="841A31"/>
                </a:solidFill>
                <a:latin typeface="Calibri"/>
                <a:ea typeface="Calibri"/>
                <a:cs typeface="Calibri"/>
                <a:sym typeface="Calibri"/>
              </a:rPr>
              <a:t>When couples share household chores, women can focus on their paid jobs.</a:t>
            </a:r>
            <a:endParaRPr sz="1800" dirty="0"/>
          </a:p>
          <a:p>
            <a:pPr marL="0" marR="0" lvl="0" indent="0" algn="l" rtl="0">
              <a:lnSpc>
                <a:spcPct val="150000"/>
              </a:lnSpc>
              <a:spcBef>
                <a:spcPts val="0"/>
              </a:spcBef>
              <a:spcAft>
                <a:spcPts val="0"/>
              </a:spcAft>
              <a:buNone/>
            </a:pPr>
            <a:br>
              <a:rPr lang="en-US" sz="2800" dirty="0">
                <a:solidFill>
                  <a:srgbClr val="841A31"/>
                </a:solidFill>
                <a:latin typeface="Calibri"/>
                <a:ea typeface="Calibri"/>
                <a:cs typeface="Calibri"/>
                <a:sym typeface="Calibri"/>
              </a:rPr>
            </a:br>
            <a:br>
              <a:rPr lang="en-US" sz="3600" dirty="0">
                <a:solidFill>
                  <a:srgbClr val="841A31"/>
                </a:solidFill>
                <a:latin typeface="Calibri"/>
                <a:ea typeface="Calibri"/>
                <a:cs typeface="Calibri"/>
                <a:sym typeface="Calibri"/>
              </a:rPr>
            </a:br>
            <a:endParaRPr sz="3600" dirty="0">
              <a:solidFill>
                <a:srgbClr val="841A31"/>
              </a:solidFill>
              <a:latin typeface="Calibri"/>
              <a:ea typeface="Calibri"/>
              <a:cs typeface="Calibri"/>
              <a:sym typeface="Calibri"/>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p:nvPr/>
        </p:nvSpPr>
        <p:spPr>
          <a:xfrm>
            <a:off x="1452186" y="3968544"/>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WHILE-READING</a:t>
            </a:r>
            <a:endParaRPr sz="1800" b="1">
              <a:solidFill>
                <a:srgbClr val="006673"/>
              </a:solidFill>
              <a:latin typeface="Calibri"/>
              <a:ea typeface="Calibri"/>
              <a:cs typeface="Calibri"/>
              <a:sym typeface="Calibri"/>
            </a:endParaRPr>
          </a:p>
        </p:txBody>
      </p:sp>
      <p:cxnSp>
        <p:nvCxnSpPr>
          <p:cNvPr id="130" name="Google Shape;130;p4"/>
          <p:cNvCxnSpPr/>
          <p:nvPr/>
        </p:nvCxnSpPr>
        <p:spPr>
          <a:xfrm rot="5400000">
            <a:off x="2907695" y="3169461"/>
            <a:ext cx="990300" cy="604200"/>
          </a:xfrm>
          <a:prstGeom prst="curvedConnector2">
            <a:avLst/>
          </a:prstGeom>
          <a:noFill/>
          <a:ln w="57150" cap="flat" cmpd="sng">
            <a:solidFill>
              <a:srgbClr val="006673"/>
            </a:solidFill>
            <a:prstDash val="solid"/>
            <a:miter lim="800000"/>
            <a:headEnd type="none" w="sm" len="sm"/>
            <a:tailEnd type="triangle" w="med" len="med"/>
          </a:ln>
        </p:spPr>
      </p:cxnSp>
      <p:sp>
        <p:nvSpPr>
          <p:cNvPr id="131" name="Google Shape;131;p4"/>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4"/>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33" name="Google Shape;133;p4"/>
          <p:cNvSpPr/>
          <p:nvPr/>
        </p:nvSpPr>
        <p:spPr>
          <a:xfrm>
            <a:off x="1137570" y="1496778"/>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34" name="Google Shape;134;p4"/>
          <p:cNvSpPr/>
          <p:nvPr/>
        </p:nvSpPr>
        <p:spPr>
          <a:xfrm>
            <a:off x="3715676" y="2532083"/>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PRE-READING</a:t>
            </a:r>
            <a:endParaRPr sz="1800" b="1">
              <a:solidFill>
                <a:srgbClr val="006673"/>
              </a:solidFill>
              <a:latin typeface="Calibri"/>
              <a:ea typeface="Calibri"/>
              <a:cs typeface="Calibri"/>
              <a:sym typeface="Calibri"/>
            </a:endParaRPr>
          </a:p>
        </p:txBody>
      </p:sp>
      <p:sp>
        <p:nvSpPr>
          <p:cNvPr id="135" name="Google Shape;135;p4"/>
          <p:cNvSpPr/>
          <p:nvPr/>
        </p:nvSpPr>
        <p:spPr>
          <a:xfrm>
            <a:off x="6486017" y="120175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dirty="0">
                <a:solidFill>
                  <a:srgbClr val="006673"/>
                </a:solidFill>
                <a:latin typeface="Calibri"/>
                <a:ea typeface="Calibri"/>
                <a:cs typeface="Calibri"/>
                <a:sym typeface="Calibri"/>
              </a:rPr>
              <a:t>Small talk: Gender privileges</a:t>
            </a:r>
            <a:endParaRPr sz="1800" dirty="0">
              <a:solidFill>
                <a:srgbClr val="006673"/>
              </a:solidFill>
              <a:latin typeface="Calibri"/>
              <a:ea typeface="Calibri"/>
              <a:cs typeface="Calibri"/>
              <a:sym typeface="Calibri"/>
            </a:endParaRPr>
          </a:p>
        </p:txBody>
      </p:sp>
      <p:sp>
        <p:nvSpPr>
          <p:cNvPr id="136" name="Google Shape;136;p4"/>
          <p:cNvSpPr/>
          <p:nvPr/>
        </p:nvSpPr>
        <p:spPr>
          <a:xfrm>
            <a:off x="6486018" y="3021890"/>
            <a:ext cx="4903830" cy="1566326"/>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dirty="0">
                <a:solidFill>
                  <a:srgbClr val="006673"/>
                </a:solidFill>
                <a:latin typeface="Calibri"/>
                <a:ea typeface="Calibri"/>
                <a:cs typeface="Calibri"/>
                <a:sym typeface="Calibri"/>
              </a:rPr>
              <a:t>Task 2: Read the text and circle the correct meaning of the highlighted words and phrases</a:t>
            </a:r>
            <a:endParaRPr dirty="0"/>
          </a:p>
          <a:p>
            <a:pPr marL="285750" marR="0" lvl="0" indent="-285750" algn="l" rtl="0">
              <a:spcBef>
                <a:spcPts val="0"/>
              </a:spcBef>
              <a:spcAft>
                <a:spcPts val="0"/>
              </a:spcAft>
              <a:buClr>
                <a:srgbClr val="006673"/>
              </a:buClr>
              <a:buSzPts val="1800"/>
              <a:buFont typeface="Arial"/>
              <a:buChar char="•"/>
            </a:pPr>
            <a:r>
              <a:rPr lang="en-US" sz="1800" dirty="0">
                <a:solidFill>
                  <a:srgbClr val="006673"/>
                </a:solidFill>
                <a:latin typeface="Calibri"/>
                <a:ea typeface="Calibri"/>
                <a:cs typeface="Calibri"/>
                <a:sym typeface="Calibri"/>
              </a:rPr>
              <a:t>Task 3: Read the text again and decide whether the following statements are True (T), False (F), Not given (NG)</a:t>
            </a:r>
          </a:p>
        </p:txBody>
      </p:sp>
      <p:cxnSp>
        <p:nvCxnSpPr>
          <p:cNvPr id="137" name="Google Shape;137;p4"/>
          <p:cNvCxnSpPr/>
          <p:nvPr/>
        </p:nvCxnSpPr>
        <p:spPr>
          <a:xfrm>
            <a:off x="3033847" y="1919503"/>
            <a:ext cx="844500" cy="618000"/>
          </a:xfrm>
          <a:prstGeom prst="curvedConnector2">
            <a:avLst/>
          </a:prstGeom>
          <a:noFill/>
          <a:ln w="57150" cap="flat" cmpd="sng">
            <a:solidFill>
              <a:srgbClr val="006673"/>
            </a:solidFill>
            <a:prstDash val="solid"/>
            <a:miter lim="800000"/>
            <a:headEnd type="none" w="sm" len="sm"/>
            <a:tailEnd type="triangle" w="med" len="med"/>
          </a:ln>
        </p:spPr>
      </p:cxnSp>
      <p:sp>
        <p:nvSpPr>
          <p:cNvPr id="138" name="Google Shape;138;p4"/>
          <p:cNvSpPr/>
          <p:nvPr/>
        </p:nvSpPr>
        <p:spPr>
          <a:xfrm>
            <a:off x="3906363" y="4908549"/>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POST-READING</a:t>
            </a:r>
            <a:endParaRPr sz="1800" b="1">
              <a:solidFill>
                <a:srgbClr val="006673"/>
              </a:solidFill>
              <a:latin typeface="Calibri"/>
              <a:ea typeface="Calibri"/>
              <a:cs typeface="Calibri"/>
              <a:sym typeface="Calibri"/>
            </a:endParaRPr>
          </a:p>
        </p:txBody>
      </p:sp>
      <p:sp>
        <p:nvSpPr>
          <p:cNvPr id="139" name="Google Shape;139;p4"/>
          <p:cNvSpPr/>
          <p:nvPr/>
        </p:nvSpPr>
        <p:spPr>
          <a:xfrm>
            <a:off x="6512316" y="5748591"/>
            <a:ext cx="49038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dirty="0">
                <a:solidFill>
                  <a:srgbClr val="006673"/>
                </a:solidFill>
                <a:latin typeface="Calibri"/>
                <a:ea typeface="Calibri"/>
                <a:cs typeface="Calibri"/>
                <a:sym typeface="Calibri"/>
              </a:rPr>
              <a:t>Wrap-up</a:t>
            </a:r>
            <a:endParaRPr dirty="0"/>
          </a:p>
          <a:p>
            <a:pPr marL="285750" marR="0" lvl="0" indent="-285750" algn="l" rtl="0">
              <a:spcBef>
                <a:spcPts val="0"/>
              </a:spcBef>
              <a:spcAft>
                <a:spcPts val="0"/>
              </a:spcAft>
              <a:buClr>
                <a:srgbClr val="006673"/>
              </a:buClr>
              <a:buSzPts val="1800"/>
              <a:buFont typeface="Arial"/>
              <a:buChar char="•"/>
            </a:pPr>
            <a:r>
              <a:rPr lang="en-US" sz="1800" dirty="0">
                <a:solidFill>
                  <a:srgbClr val="006673"/>
                </a:solidFill>
                <a:latin typeface="Calibri"/>
                <a:ea typeface="Calibri"/>
                <a:cs typeface="Calibri"/>
                <a:sym typeface="Calibri"/>
              </a:rPr>
              <a:t>Homework</a:t>
            </a:r>
            <a:endParaRPr sz="1800" dirty="0">
              <a:solidFill>
                <a:srgbClr val="006673"/>
              </a:solidFill>
              <a:latin typeface="Calibri"/>
              <a:ea typeface="Calibri"/>
              <a:cs typeface="Calibri"/>
              <a:sym typeface="Calibri"/>
            </a:endParaRPr>
          </a:p>
        </p:txBody>
      </p:sp>
      <p:sp>
        <p:nvSpPr>
          <p:cNvPr id="140" name="Google Shape;140;p4"/>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3</a:t>
            </a:r>
            <a:endParaRPr sz="2000">
              <a:solidFill>
                <a:srgbClr val="048DA4"/>
              </a:solidFill>
              <a:latin typeface="Bookman Old Style"/>
              <a:ea typeface="Bookman Old Style"/>
              <a:cs typeface="Bookman Old Style"/>
              <a:sym typeface="Bookman Old Style"/>
            </a:endParaRPr>
          </a:p>
        </p:txBody>
      </p:sp>
      <p:sp>
        <p:nvSpPr>
          <p:cNvPr id="141" name="Google Shape;141;p4"/>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4"/>
          <p:cNvSpPr/>
          <p:nvPr/>
        </p:nvSpPr>
        <p:spPr>
          <a:xfrm>
            <a:off x="6512315" y="378918"/>
            <a:ext cx="164019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READING</a:t>
            </a:r>
            <a:endParaRPr sz="2400" b="1">
              <a:solidFill>
                <a:schemeClr val="lt1"/>
              </a:solidFill>
              <a:latin typeface="Arial"/>
              <a:ea typeface="Arial"/>
              <a:cs typeface="Arial"/>
              <a:sym typeface="Arial"/>
            </a:endParaRPr>
          </a:p>
        </p:txBody>
      </p:sp>
      <p:cxnSp>
        <p:nvCxnSpPr>
          <p:cNvPr id="143" name="Google Shape;143;p4"/>
          <p:cNvCxnSpPr/>
          <p:nvPr/>
        </p:nvCxnSpPr>
        <p:spPr>
          <a:xfrm>
            <a:off x="3370550" y="4286280"/>
            <a:ext cx="844500" cy="618000"/>
          </a:xfrm>
          <a:prstGeom prst="curvedConnector2">
            <a:avLst/>
          </a:prstGeom>
          <a:noFill/>
          <a:ln w="57150" cap="flat" cmpd="sng">
            <a:solidFill>
              <a:srgbClr val="006673"/>
            </a:solidFill>
            <a:prstDash val="solid"/>
            <a:miter lim="800000"/>
            <a:headEnd type="none" w="sm" len="sm"/>
            <a:tailEnd type="triangle" w="med" len="med"/>
          </a:ln>
        </p:spPr>
      </p:cxnSp>
      <p:sp>
        <p:nvSpPr>
          <p:cNvPr id="144" name="Google Shape;144;p4"/>
          <p:cNvSpPr/>
          <p:nvPr/>
        </p:nvSpPr>
        <p:spPr>
          <a:xfrm>
            <a:off x="6486017" y="2111821"/>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Font typeface="Arial" panose="020B0604020202020204" pitchFamily="34" charset="0"/>
              <a:buChar char="•"/>
            </a:pPr>
            <a:r>
              <a:rPr lang="en-US" sz="1800" dirty="0">
                <a:solidFill>
                  <a:srgbClr val="006673"/>
                </a:solidFill>
                <a:latin typeface="Calibri"/>
                <a:ea typeface="Calibri"/>
                <a:cs typeface="Calibri"/>
                <a:sym typeface="Calibri"/>
              </a:rPr>
              <a:t>Task 1: Match the sentences with the pictures</a:t>
            </a:r>
            <a:endParaRPr sz="1800" dirty="0">
              <a:solidFill>
                <a:srgbClr val="006673"/>
              </a:solidFill>
              <a:latin typeface="Calibri"/>
              <a:ea typeface="Calibri"/>
              <a:cs typeface="Calibri"/>
              <a:sym typeface="Calibri"/>
            </a:endParaRPr>
          </a:p>
        </p:txBody>
      </p:sp>
      <p:sp>
        <p:nvSpPr>
          <p:cNvPr id="18" name="Google Shape;139;p4">
            <a:extLst>
              <a:ext uri="{FF2B5EF4-FFF2-40B4-BE49-F238E27FC236}">
                <a16:creationId xmlns:a16="http://schemas.microsoft.com/office/drawing/2014/main" id="{EC37DF80-BF80-4B96-B679-D206F5840C5D}"/>
              </a:ext>
            </a:extLst>
          </p:cNvPr>
          <p:cNvSpPr/>
          <p:nvPr/>
        </p:nvSpPr>
        <p:spPr>
          <a:xfrm>
            <a:off x="6486017" y="4825922"/>
            <a:ext cx="49038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dirty="0">
                <a:solidFill>
                  <a:srgbClr val="006673"/>
                </a:solidFill>
                <a:latin typeface="Calibri"/>
                <a:ea typeface="Calibri"/>
                <a:cs typeface="Calibri"/>
                <a:sym typeface="Calibri"/>
              </a:rPr>
              <a:t>Task 4: Work in groups. Discuss possible solutions to one of the following problems</a:t>
            </a:r>
            <a:endParaRPr lang="en-US" sz="1800" dirty="0"/>
          </a:p>
        </p:txBody>
      </p:sp>
      <p:cxnSp>
        <p:nvCxnSpPr>
          <p:cNvPr id="19" name="Google Shape;130;p4">
            <a:extLst>
              <a:ext uri="{FF2B5EF4-FFF2-40B4-BE49-F238E27FC236}">
                <a16:creationId xmlns:a16="http://schemas.microsoft.com/office/drawing/2014/main" id="{1AC62373-FBB6-439F-A0D2-159B2B321E27}"/>
              </a:ext>
            </a:extLst>
          </p:cNvPr>
          <p:cNvCxnSpPr/>
          <p:nvPr/>
        </p:nvCxnSpPr>
        <p:spPr>
          <a:xfrm rot="5400000">
            <a:off x="3081097" y="5413388"/>
            <a:ext cx="990300" cy="604200"/>
          </a:xfrm>
          <a:prstGeom prst="curvedConnector2">
            <a:avLst/>
          </a:prstGeom>
          <a:noFill/>
          <a:ln w="57150" cap="flat" cmpd="sng">
            <a:solidFill>
              <a:srgbClr val="006673"/>
            </a:solidFill>
            <a:prstDash val="solid"/>
            <a:miter lim="800000"/>
            <a:headEnd type="none" w="sm" len="sm"/>
            <a:tailEnd type="triangle" w="med" len="med"/>
          </a:ln>
        </p:spPr>
      </p:cxnSp>
      <p:sp>
        <p:nvSpPr>
          <p:cNvPr id="20" name="Google Shape;129;p4">
            <a:extLst>
              <a:ext uri="{FF2B5EF4-FFF2-40B4-BE49-F238E27FC236}">
                <a16:creationId xmlns:a16="http://schemas.microsoft.com/office/drawing/2014/main" id="{D93D6D99-F984-416B-BDCD-335994AF88EB}"/>
              </a:ext>
            </a:extLst>
          </p:cNvPr>
          <p:cNvSpPr/>
          <p:nvPr/>
        </p:nvSpPr>
        <p:spPr>
          <a:xfrm>
            <a:off x="1281206" y="5731516"/>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06673"/>
                </a:solidFill>
                <a:latin typeface="Calibri"/>
                <a:ea typeface="Calibri"/>
                <a:cs typeface="Calibri"/>
                <a:sym typeface="Calibri"/>
              </a:rPr>
              <a:t>CONSOLIDATION</a:t>
            </a:r>
            <a:endParaRPr sz="1800" b="1" dirty="0">
              <a:solidFill>
                <a:srgbClr val="006673"/>
              </a:solidFill>
              <a:latin typeface="Calibri"/>
              <a:ea typeface="Calibri"/>
              <a:cs typeface="Calibri"/>
              <a:sym typeface="Calibri"/>
            </a:endParaRPr>
          </a:p>
        </p:txBody>
      </p:sp>
    </p:spTree>
    <p:extLst>
      <p:ext uri="{BB962C8B-B14F-4D97-AF65-F5344CB8AC3E}">
        <p14:creationId xmlns:p14="http://schemas.microsoft.com/office/powerpoint/2010/main" val="2397017551"/>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12"/>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213" name="Google Shape;213;p12"/>
          <p:cNvSpPr/>
          <p:nvPr/>
        </p:nvSpPr>
        <p:spPr>
          <a:xfrm>
            <a:off x="702927" y="1115125"/>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14" name="Google Shape;214;p12"/>
          <p:cNvSpPr txBox="1"/>
          <p:nvPr/>
        </p:nvSpPr>
        <p:spPr>
          <a:xfrm>
            <a:off x="733099" y="1046774"/>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Open Sans"/>
                <a:ea typeface="Open Sans"/>
                <a:cs typeface="Open Sans"/>
                <a:sym typeface="Open Sans"/>
              </a:rPr>
              <a:t>1</a:t>
            </a:r>
            <a:endParaRPr sz="4000" b="1" dirty="0">
              <a:solidFill>
                <a:schemeClr val="lt1"/>
              </a:solidFill>
              <a:latin typeface="Open Sans"/>
              <a:ea typeface="Open Sans"/>
              <a:cs typeface="Open Sans"/>
              <a:sym typeface="Open Sans"/>
            </a:endParaRPr>
          </a:p>
        </p:txBody>
      </p:sp>
      <p:sp>
        <p:nvSpPr>
          <p:cNvPr id="215" name="Google Shape;215;p12"/>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
        <p:nvSpPr>
          <p:cNvPr id="216" name="Google Shape;216;p12"/>
          <p:cNvSpPr/>
          <p:nvPr/>
        </p:nvSpPr>
        <p:spPr>
          <a:xfrm>
            <a:off x="1358390" y="1107630"/>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Wrap-up</a:t>
            </a:r>
            <a:endParaRPr/>
          </a:p>
        </p:txBody>
      </p:sp>
      <p:sp>
        <p:nvSpPr>
          <p:cNvPr id="9" name="TextBox 8">
            <a:extLst>
              <a:ext uri="{FF2B5EF4-FFF2-40B4-BE49-F238E27FC236}">
                <a16:creationId xmlns:a16="http://schemas.microsoft.com/office/drawing/2014/main" id="{298442A5-0238-4B16-9DB2-D347A2D959A9}"/>
              </a:ext>
            </a:extLst>
          </p:cNvPr>
          <p:cNvSpPr txBox="1"/>
          <p:nvPr/>
        </p:nvSpPr>
        <p:spPr>
          <a:xfrm>
            <a:off x="1378377" y="2450271"/>
            <a:ext cx="9104026" cy="1550168"/>
          </a:xfrm>
          <a:prstGeom prst="rect">
            <a:avLst/>
          </a:prstGeom>
          <a:noFill/>
        </p:spPr>
        <p:txBody>
          <a:bodyPr wrap="square">
            <a:spAutoFit/>
          </a:bodyPr>
          <a:lstStyle/>
          <a:p>
            <a:pPr marL="285750" lvl="0" indent="-285750" algn="l" rtl="0">
              <a:lnSpc>
                <a:spcPct val="90000"/>
              </a:lnSpc>
              <a:spcBef>
                <a:spcPts val="1000"/>
              </a:spcBef>
              <a:spcAft>
                <a:spcPts val="0"/>
              </a:spcAft>
              <a:buClr>
                <a:srgbClr val="841A31"/>
              </a:buClr>
              <a:buSzPts val="1800"/>
              <a:buFont typeface="Arial"/>
              <a:buChar char="•"/>
            </a:pPr>
            <a:r>
              <a:rPr lang="en-US" sz="3200" dirty="0">
                <a:solidFill>
                  <a:srgbClr val="841A31"/>
                </a:solidFill>
                <a:latin typeface="Calibri" panose="020F0502020204030204" pitchFamily="34" charset="0"/>
                <a:ea typeface="Times New Roman"/>
                <a:cs typeface="Calibri" panose="020F0502020204030204" pitchFamily="34" charset="0"/>
                <a:sym typeface="Times New Roman"/>
              </a:rPr>
              <a:t>Vocabulary related to gender equality</a:t>
            </a:r>
          </a:p>
          <a:p>
            <a:pPr marL="285750" lvl="0" indent="-285750" algn="l" rtl="0">
              <a:lnSpc>
                <a:spcPct val="90000"/>
              </a:lnSpc>
              <a:spcBef>
                <a:spcPts val="1000"/>
              </a:spcBef>
              <a:spcAft>
                <a:spcPts val="0"/>
              </a:spcAft>
              <a:buClr>
                <a:srgbClr val="841A31"/>
              </a:buClr>
              <a:buSzPts val="1800"/>
              <a:buFont typeface="Arial"/>
              <a:buChar char="•"/>
            </a:pPr>
            <a:r>
              <a:rPr lang="en-US" sz="3200" dirty="0">
                <a:solidFill>
                  <a:srgbClr val="841A31"/>
                </a:solidFill>
                <a:latin typeface="Calibri" panose="020F0502020204030204" pitchFamily="34" charset="0"/>
                <a:ea typeface="Times New Roman"/>
                <a:cs typeface="Calibri" panose="020F0502020204030204" pitchFamily="34" charset="0"/>
                <a:sym typeface="Times New Roman"/>
              </a:rPr>
              <a:t>Skills: Reading for specific information about gender equality in employment</a:t>
            </a:r>
            <a:endParaRPr lang="en-US" sz="3200" dirty="0">
              <a:latin typeface="Calibri" panose="020F0502020204030204" pitchFamily="34" charset="0"/>
              <a:cs typeface="Calibri" panose="020F0502020204030204" pitchFamily="34" charset="0"/>
            </a:endParaRPr>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a:off x="5345116" y="2786581"/>
            <a:ext cx="4425284" cy="627454"/>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Open Sans"/>
                <a:ea typeface="Open Sans"/>
                <a:cs typeface="Open Sans"/>
                <a:sym typeface="Open Sans"/>
              </a:rPr>
              <a:t>Unit</a:t>
            </a:r>
            <a:endParaRPr/>
          </a:p>
        </p:txBody>
      </p:sp>
      <p:sp>
        <p:nvSpPr>
          <p:cNvPr id="95" name="Google Shape;95;p2"/>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i="0" u="none" strike="noStrike" cap="none">
                <a:solidFill>
                  <a:schemeClr val="lt1"/>
                </a:solidFill>
                <a:latin typeface="Open Sans"/>
                <a:ea typeface="Open Sans"/>
                <a:cs typeface="Open Sans"/>
                <a:sym typeface="Open Sans"/>
              </a:rPr>
              <a:t>1</a:t>
            </a:r>
            <a:endParaRPr/>
          </a:p>
        </p:txBody>
      </p:sp>
      <p:sp>
        <p:nvSpPr>
          <p:cNvPr id="96" name="Google Shape;96;p2"/>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chemeClr val="lt1"/>
                </a:solidFill>
                <a:latin typeface="Open Sans"/>
                <a:ea typeface="Open Sans"/>
                <a:cs typeface="Open Sans"/>
                <a:sym typeface="Open Sans"/>
              </a:rPr>
              <a:t>FAMILY LIFE</a:t>
            </a:r>
            <a:endParaRPr/>
          </a:p>
        </p:txBody>
      </p:sp>
      <p:sp>
        <p:nvSpPr>
          <p:cNvPr id="97" name="Google Shape;97;p2"/>
          <p:cNvSpPr txBox="1"/>
          <p:nvPr/>
        </p:nvSpPr>
        <p:spPr>
          <a:xfrm>
            <a:off x="3362498" y="3695897"/>
            <a:ext cx="54670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0FB7BD"/>
                </a:solidFill>
                <a:latin typeface="Calibri"/>
                <a:ea typeface="Calibri"/>
                <a:cs typeface="Calibri"/>
                <a:sym typeface="Calibri"/>
              </a:rPr>
              <a:t>For an equal world</a:t>
            </a:r>
            <a:endParaRPr dirty="0"/>
          </a:p>
        </p:txBody>
      </p:sp>
      <p:pic>
        <p:nvPicPr>
          <p:cNvPr id="98" name="Google Shape;98;p2"/>
          <p:cNvPicPr preferRelativeResize="0"/>
          <p:nvPr/>
        </p:nvPicPr>
        <p:blipFill rotWithShape="1">
          <a:blip r:embed="rId3">
            <a:alphaModFix/>
          </a:blip>
          <a:srcRect r="37480"/>
          <a:stretch/>
        </p:blipFill>
        <p:spPr>
          <a:xfrm>
            <a:off x="0" y="-74951"/>
            <a:ext cx="12192000" cy="2188296"/>
          </a:xfrm>
          <a:prstGeom prst="rect">
            <a:avLst/>
          </a:prstGeom>
          <a:noFill/>
          <a:ln>
            <a:noFill/>
          </a:ln>
        </p:spPr>
      </p:pic>
      <p:sp>
        <p:nvSpPr>
          <p:cNvPr id="99" name="Google Shape;99;p2"/>
          <p:cNvSpPr txBox="1"/>
          <p:nvPr/>
        </p:nvSpPr>
        <p:spPr>
          <a:xfrm>
            <a:off x="1027615" y="401650"/>
            <a:ext cx="1478856"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Unit</a:t>
            </a:r>
            <a:endParaRPr/>
          </a:p>
          <a:p>
            <a:pPr marL="0" marR="0" lvl="0" indent="0" algn="ctr" rtl="0">
              <a:spcBef>
                <a:spcPts val="0"/>
              </a:spcBef>
              <a:spcAft>
                <a:spcPts val="0"/>
              </a:spcAft>
              <a:buNone/>
            </a:pPr>
            <a:r>
              <a:rPr lang="en-US" sz="6600" b="1">
                <a:solidFill>
                  <a:schemeClr val="lt1"/>
                </a:solidFill>
                <a:latin typeface="Arial"/>
                <a:ea typeface="Arial"/>
                <a:cs typeface="Arial"/>
                <a:sym typeface="Arial"/>
              </a:rPr>
              <a:t>6</a:t>
            </a:r>
            <a:endParaRPr/>
          </a:p>
        </p:txBody>
      </p:sp>
      <p:sp>
        <p:nvSpPr>
          <p:cNvPr id="100" name="Google Shape;100;p2"/>
          <p:cNvSpPr txBox="1"/>
          <p:nvPr/>
        </p:nvSpPr>
        <p:spPr>
          <a:xfrm>
            <a:off x="3244105" y="716817"/>
            <a:ext cx="578542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Arial"/>
                <a:ea typeface="Arial"/>
                <a:cs typeface="Arial"/>
                <a:sym typeface="Arial"/>
              </a:rPr>
              <a:t>GENDER EQUALITY</a:t>
            </a:r>
            <a:endParaRPr/>
          </a:p>
        </p:txBody>
      </p:sp>
      <p:sp>
        <p:nvSpPr>
          <p:cNvPr id="101" name="Google Shape;101;p2"/>
          <p:cNvSpPr txBox="1"/>
          <p:nvPr/>
        </p:nvSpPr>
        <p:spPr>
          <a:xfrm>
            <a:off x="5860670" y="2786581"/>
            <a:ext cx="339417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lt1"/>
                </a:solidFill>
                <a:latin typeface="Arial"/>
                <a:ea typeface="Arial"/>
                <a:cs typeface="Arial"/>
                <a:sym typeface="Arial"/>
              </a:rPr>
              <a:t>READING</a:t>
            </a:r>
            <a:endParaRPr sz="3200" b="1">
              <a:solidFill>
                <a:schemeClr val="lt1"/>
              </a:solidFill>
              <a:latin typeface="Arial"/>
              <a:ea typeface="Arial"/>
              <a:cs typeface="Arial"/>
              <a:sym typeface="Arial"/>
            </a:endParaRPr>
          </a:p>
        </p:txBody>
      </p:sp>
      <p:sp>
        <p:nvSpPr>
          <p:cNvPr id="102" name="Google Shape;102;p2"/>
          <p:cNvSpPr/>
          <p:nvPr/>
        </p:nvSpPr>
        <p:spPr>
          <a:xfrm>
            <a:off x="2287619" y="2790376"/>
            <a:ext cx="2878040" cy="627454"/>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2"/>
          <p:cNvSpPr txBox="1"/>
          <p:nvPr/>
        </p:nvSpPr>
        <p:spPr>
          <a:xfrm>
            <a:off x="2180643" y="2777142"/>
            <a:ext cx="3208247" cy="64633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600">
                <a:solidFill>
                  <a:srgbClr val="048DA4"/>
                </a:solidFill>
                <a:latin typeface="Bookman Old Style"/>
                <a:ea typeface="Bookman Old Style"/>
                <a:cs typeface="Bookman Old Style"/>
                <a:sym typeface="Bookman Old Style"/>
              </a:rPr>
              <a:t>LESSON 3</a:t>
            </a:r>
            <a:endParaRPr sz="3600">
              <a:solidFill>
                <a:srgbClr val="048DA4"/>
              </a:solidFill>
              <a:latin typeface="Bookman Old Style"/>
              <a:ea typeface="Bookman Old Style"/>
              <a:cs typeface="Bookman Old Style"/>
              <a:sym typeface="Bookman Old Style"/>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500"/>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3"/>
          <p:cNvSpPr txBox="1"/>
          <p:nvPr/>
        </p:nvSpPr>
        <p:spPr>
          <a:xfrm>
            <a:off x="1246477" y="2055511"/>
            <a:ext cx="9219642" cy="2062063"/>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841A31"/>
              </a:buClr>
              <a:buSzPts val="2400"/>
              <a:buFont typeface="Arial"/>
              <a:buChar char="•"/>
            </a:pPr>
            <a:r>
              <a:rPr lang="en-US" sz="3200" dirty="0">
                <a:solidFill>
                  <a:srgbClr val="841A31"/>
                </a:solidFill>
                <a:latin typeface="Calibri"/>
                <a:ea typeface="Calibri"/>
                <a:cs typeface="Calibri"/>
                <a:sym typeface="Calibri"/>
              </a:rPr>
              <a:t>Do exercises in the workbook.</a:t>
            </a:r>
            <a:endParaRPr sz="1800" dirty="0"/>
          </a:p>
          <a:p>
            <a:pPr marL="571500" marR="0" lvl="0" indent="-571500" algn="l" rtl="0">
              <a:spcBef>
                <a:spcPts val="0"/>
              </a:spcBef>
              <a:spcAft>
                <a:spcPts val="0"/>
              </a:spcAft>
              <a:buClr>
                <a:srgbClr val="841A31"/>
              </a:buClr>
              <a:buSzPts val="2400"/>
              <a:buFont typeface="Arial"/>
              <a:buChar char="•"/>
            </a:pPr>
            <a:r>
              <a:rPr lang="en-US" sz="3200" dirty="0">
                <a:solidFill>
                  <a:srgbClr val="841A31"/>
                </a:solidFill>
                <a:latin typeface="Calibri"/>
                <a:ea typeface="Calibri"/>
                <a:cs typeface="Calibri"/>
                <a:sym typeface="Calibri"/>
              </a:rPr>
              <a:t>Prepare for Speaking lesson: Write down your opinion about gender equality in bullet points.</a:t>
            </a:r>
            <a:endParaRPr sz="1800" dirty="0"/>
          </a:p>
          <a:p>
            <a:pPr marL="571500" marR="0" lvl="0" indent="-419100" algn="l" rtl="0">
              <a:spcBef>
                <a:spcPts val="0"/>
              </a:spcBef>
              <a:spcAft>
                <a:spcPts val="0"/>
              </a:spcAft>
              <a:buClr>
                <a:schemeClr val="dk1"/>
              </a:buClr>
              <a:buSzPts val="2400"/>
              <a:buFont typeface="Arial"/>
              <a:buNone/>
            </a:pPr>
            <a:endParaRPr sz="3200" dirty="0">
              <a:solidFill>
                <a:srgbClr val="841A31"/>
              </a:solidFill>
              <a:latin typeface="Calibri"/>
              <a:ea typeface="Calibri"/>
              <a:cs typeface="Calibri"/>
              <a:sym typeface="Calibri"/>
            </a:endParaRPr>
          </a:p>
        </p:txBody>
      </p:sp>
      <p:sp>
        <p:nvSpPr>
          <p:cNvPr id="223" name="Google Shape;223;p13"/>
          <p:cNvSpPr/>
          <p:nvPr/>
        </p:nvSpPr>
        <p:spPr>
          <a:xfrm>
            <a:off x="743871" y="111311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24" name="Google Shape;224;p13"/>
          <p:cNvSpPr txBox="1"/>
          <p:nvPr/>
        </p:nvSpPr>
        <p:spPr>
          <a:xfrm>
            <a:off x="774043" y="1017463"/>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
        <p:nvSpPr>
          <p:cNvPr id="225" name="Google Shape;225;p13"/>
          <p:cNvSpPr/>
          <p:nvPr/>
        </p:nvSpPr>
        <p:spPr>
          <a:xfrm>
            <a:off x="1399333" y="1093512"/>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Homework</a:t>
            </a:r>
            <a:endParaRPr/>
          </a:p>
        </p:txBody>
      </p:sp>
      <p:pic>
        <p:nvPicPr>
          <p:cNvPr id="226" name="Google Shape;226;p13"/>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227" name="Google Shape;227;p13"/>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Tree>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33" name="Google Shape;233;p14"/>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p:nvPr/>
        </p:nvSpPr>
        <p:spPr>
          <a:xfrm>
            <a:off x="2552987" y="4820657"/>
            <a:ext cx="4205795" cy="1562472"/>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rgbClr val="006673"/>
              </a:solidFill>
              <a:latin typeface="Calibri" panose="020F0502020204030204" pitchFamily="34" charset="0"/>
              <a:ea typeface="Times New Roman"/>
              <a:cs typeface="Calibri" panose="020F0502020204030204" pitchFamily="34" charset="0"/>
              <a:sym typeface="Times New Roman"/>
            </a:endParaRPr>
          </a:p>
        </p:txBody>
      </p:sp>
      <p:sp>
        <p:nvSpPr>
          <p:cNvPr id="109" name="Google Shape;109;p3"/>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Calibri" panose="020F0502020204030204" pitchFamily="34" charset="0"/>
                <a:ea typeface="Times New Roman"/>
                <a:cs typeface="Calibri" panose="020F0502020204030204" pitchFamily="34" charset="0"/>
                <a:sym typeface="Times New Roman"/>
              </a:rPr>
              <a:t>Unit</a:t>
            </a:r>
            <a:endParaRPr>
              <a:latin typeface="Calibri" panose="020F0502020204030204" pitchFamily="34" charset="0"/>
              <a:cs typeface="Calibri" panose="020F0502020204030204" pitchFamily="34" charset="0"/>
            </a:endParaRPr>
          </a:p>
        </p:txBody>
      </p:sp>
      <p:sp>
        <p:nvSpPr>
          <p:cNvPr id="110" name="Google Shape;110;p3"/>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chemeClr val="lt1"/>
                </a:solidFill>
                <a:latin typeface="Calibri" panose="020F0502020204030204" pitchFamily="34" charset="0"/>
                <a:ea typeface="Times New Roman"/>
                <a:cs typeface="Calibri" panose="020F0502020204030204" pitchFamily="34" charset="0"/>
                <a:sym typeface="Times New Roman"/>
              </a:rPr>
              <a:t>1</a:t>
            </a:r>
            <a:endParaRPr>
              <a:latin typeface="Calibri" panose="020F0502020204030204" pitchFamily="34" charset="0"/>
              <a:cs typeface="Calibri" panose="020F0502020204030204" pitchFamily="34" charset="0"/>
            </a:endParaRPr>
          </a:p>
        </p:txBody>
      </p:sp>
      <p:sp>
        <p:nvSpPr>
          <p:cNvPr id="111" name="Google Shape;111;p3"/>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Calibri" panose="020F0502020204030204" pitchFamily="34" charset="0"/>
                <a:ea typeface="Times New Roman"/>
                <a:cs typeface="Calibri" panose="020F0502020204030204" pitchFamily="34" charset="0"/>
                <a:sym typeface="Times New Roman"/>
              </a:rPr>
              <a:t>FAMILY LIFE</a:t>
            </a:r>
            <a:endParaRPr>
              <a:latin typeface="Calibri" panose="020F0502020204030204" pitchFamily="34" charset="0"/>
              <a:cs typeface="Calibri" panose="020F0502020204030204" pitchFamily="34" charset="0"/>
            </a:endParaRPr>
          </a:p>
        </p:txBody>
      </p:sp>
      <p:sp>
        <p:nvSpPr>
          <p:cNvPr id="112" name="Google Shape;112;p3"/>
          <p:cNvSpPr txBox="1"/>
          <p:nvPr/>
        </p:nvSpPr>
        <p:spPr>
          <a:xfrm>
            <a:off x="2167672" y="347869"/>
            <a:ext cx="1267591"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Calibri" panose="020F0502020204030204" pitchFamily="34" charset="0"/>
                <a:ea typeface="Times New Roman"/>
                <a:cs typeface="Calibri" panose="020F0502020204030204" pitchFamily="34" charset="0"/>
                <a:sym typeface="Times New Roman"/>
              </a:rPr>
              <a:t>Unit</a:t>
            </a:r>
            <a:endParaRPr>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6600" b="1">
                <a:solidFill>
                  <a:schemeClr val="lt1"/>
                </a:solidFill>
                <a:latin typeface="Calibri" panose="020F0502020204030204" pitchFamily="34" charset="0"/>
                <a:ea typeface="Times New Roman"/>
                <a:cs typeface="Calibri" panose="020F0502020204030204" pitchFamily="34" charset="0"/>
                <a:sym typeface="Times New Roman"/>
              </a:rPr>
              <a:t>1</a:t>
            </a:r>
            <a:endParaRPr>
              <a:latin typeface="Calibri" panose="020F0502020204030204" pitchFamily="34" charset="0"/>
              <a:cs typeface="Calibri" panose="020F0502020204030204" pitchFamily="34" charset="0"/>
            </a:endParaRPr>
          </a:p>
        </p:txBody>
      </p:sp>
      <p:sp>
        <p:nvSpPr>
          <p:cNvPr id="113" name="Google Shape;113;p3"/>
          <p:cNvSpPr txBox="1"/>
          <p:nvPr/>
        </p:nvSpPr>
        <p:spPr>
          <a:xfrm>
            <a:off x="3843380" y="627920"/>
            <a:ext cx="495893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Calibri" panose="020F0502020204030204" pitchFamily="34" charset="0"/>
                <a:ea typeface="Times New Roman"/>
                <a:cs typeface="Calibri" panose="020F0502020204030204" pitchFamily="34" charset="0"/>
                <a:sym typeface="Times New Roman"/>
              </a:rPr>
              <a:t>Family Life</a:t>
            </a:r>
            <a:endParaRPr>
              <a:latin typeface="Calibri" panose="020F0502020204030204" pitchFamily="34" charset="0"/>
              <a:cs typeface="Calibri" panose="020F0502020204030204" pitchFamily="34" charset="0"/>
            </a:endParaRPr>
          </a:p>
        </p:txBody>
      </p:sp>
      <p:grpSp>
        <p:nvGrpSpPr>
          <p:cNvPr id="114" name="Google Shape;114;p3"/>
          <p:cNvGrpSpPr/>
          <p:nvPr/>
        </p:nvGrpSpPr>
        <p:grpSpPr>
          <a:xfrm>
            <a:off x="1119197" y="265737"/>
            <a:ext cx="6513725" cy="1548490"/>
            <a:chOff x="144635" y="1191561"/>
            <a:chExt cx="5167790" cy="1145834"/>
          </a:xfrm>
        </p:grpSpPr>
        <p:sp>
          <p:nvSpPr>
            <p:cNvPr id="115" name="Google Shape;115;p3"/>
            <p:cNvSpPr/>
            <p:nvPr/>
          </p:nvSpPr>
          <p:spPr>
            <a:xfrm>
              <a:off x="479471" y="1496280"/>
              <a:ext cx="4832954" cy="647205"/>
            </a:xfrm>
            <a:prstGeom prst="roundRect">
              <a:avLst>
                <a:gd name="adj" fmla="val 42661"/>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pitchFamily="34" charset="0"/>
                <a:ea typeface="Times New Roman"/>
                <a:cs typeface="Calibri" panose="020F0502020204030204" pitchFamily="34" charset="0"/>
                <a:sym typeface="Times New Roman"/>
              </a:endParaRPr>
            </a:p>
          </p:txBody>
        </p:sp>
        <p:sp>
          <p:nvSpPr>
            <p:cNvPr id="116" name="Google Shape;116;p3"/>
            <p:cNvSpPr txBox="1"/>
            <p:nvPr/>
          </p:nvSpPr>
          <p:spPr>
            <a:xfrm>
              <a:off x="1276664" y="1519800"/>
              <a:ext cx="3741812" cy="5693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Calibri" panose="020F0502020204030204" pitchFamily="34" charset="0"/>
                  <a:ea typeface="Times New Roman"/>
                  <a:cs typeface="Calibri" panose="020F0502020204030204" pitchFamily="34" charset="0"/>
                  <a:sym typeface="Times New Roman"/>
                </a:rPr>
                <a:t>OBJECTIVES</a:t>
              </a:r>
              <a:endParaRPr>
                <a:latin typeface="Calibri" panose="020F0502020204030204" pitchFamily="34" charset="0"/>
                <a:cs typeface="Calibri" panose="020F0502020204030204" pitchFamily="34" charset="0"/>
              </a:endParaRPr>
            </a:p>
          </p:txBody>
        </p:sp>
        <p:pic>
          <p:nvPicPr>
            <p:cNvPr id="117" name="Google Shape;117;p3"/>
            <p:cNvPicPr preferRelativeResize="0"/>
            <p:nvPr/>
          </p:nvPicPr>
          <p:blipFill rotWithShape="1">
            <a:blip r:embed="rId3">
              <a:alphaModFix/>
            </a:blip>
            <a:srcRect/>
            <a:stretch/>
          </p:blipFill>
          <p:spPr>
            <a:xfrm>
              <a:off x="144635" y="1191561"/>
              <a:ext cx="1096339" cy="1145834"/>
            </a:xfrm>
            <a:prstGeom prst="rect">
              <a:avLst/>
            </a:prstGeom>
            <a:noFill/>
            <a:ln>
              <a:noFill/>
            </a:ln>
          </p:spPr>
        </p:pic>
      </p:grpSp>
      <p:sp>
        <p:nvSpPr>
          <p:cNvPr id="118" name="Google Shape;118;p3"/>
          <p:cNvSpPr/>
          <p:nvPr/>
        </p:nvSpPr>
        <p:spPr>
          <a:xfrm>
            <a:off x="1920834" y="1918221"/>
            <a:ext cx="3941147" cy="1293154"/>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006673"/>
              </a:solidFill>
              <a:latin typeface="Calibri" panose="020F0502020204030204" pitchFamily="34" charset="0"/>
              <a:ea typeface="Times New Roman"/>
              <a:cs typeface="Calibri" panose="020F0502020204030204" pitchFamily="34" charset="0"/>
              <a:sym typeface="Times New Roman"/>
            </a:endParaRPr>
          </a:p>
        </p:txBody>
      </p:sp>
      <p:cxnSp>
        <p:nvCxnSpPr>
          <p:cNvPr id="119" name="Google Shape;119;p3"/>
          <p:cNvCxnSpPr>
            <a:cxnSpLocks/>
          </p:cNvCxnSpPr>
          <p:nvPr/>
        </p:nvCxnSpPr>
        <p:spPr>
          <a:xfrm>
            <a:off x="5869548" y="2152206"/>
            <a:ext cx="844500" cy="618000"/>
          </a:xfrm>
          <a:prstGeom prst="curvedConnector2">
            <a:avLst/>
          </a:prstGeom>
          <a:noFill/>
          <a:ln w="57150" cap="flat" cmpd="sng">
            <a:solidFill>
              <a:srgbClr val="006673"/>
            </a:solidFill>
            <a:prstDash val="solid"/>
            <a:miter lim="800000"/>
            <a:headEnd type="none" w="sm" len="sm"/>
            <a:tailEnd type="triangle" w="med" len="med"/>
          </a:ln>
        </p:spPr>
      </p:cxnSp>
      <p:cxnSp>
        <p:nvCxnSpPr>
          <p:cNvPr id="120" name="Google Shape;120;p3"/>
          <p:cNvCxnSpPr/>
          <p:nvPr/>
        </p:nvCxnSpPr>
        <p:spPr>
          <a:xfrm rot="5400000">
            <a:off x="5875188" y="4023393"/>
            <a:ext cx="990300" cy="604200"/>
          </a:xfrm>
          <a:prstGeom prst="curvedConnector2">
            <a:avLst/>
          </a:prstGeom>
          <a:noFill/>
          <a:ln w="57150" cap="flat" cmpd="sng">
            <a:solidFill>
              <a:srgbClr val="006673"/>
            </a:solidFill>
            <a:prstDash val="solid"/>
            <a:miter lim="800000"/>
            <a:headEnd type="none" w="sm" len="sm"/>
            <a:tailEnd type="triangle" w="med" len="med"/>
          </a:ln>
        </p:spPr>
      </p:cxnSp>
      <p:sp>
        <p:nvSpPr>
          <p:cNvPr id="121" name="Google Shape;121;p3"/>
          <p:cNvSpPr txBox="1">
            <a:spLocks noGrp="1"/>
          </p:cNvSpPr>
          <p:nvPr>
            <p:ph type="subTitle" idx="1"/>
          </p:nvPr>
        </p:nvSpPr>
        <p:spPr>
          <a:xfrm>
            <a:off x="2093409" y="2016058"/>
            <a:ext cx="3638580" cy="109748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rgbClr val="006673"/>
              </a:buClr>
              <a:buSzPts val="1800"/>
              <a:buNone/>
            </a:pPr>
            <a:r>
              <a:rPr lang="en-US" sz="1800" b="1" dirty="0">
                <a:solidFill>
                  <a:srgbClr val="006673"/>
                </a:solidFill>
                <a:latin typeface="Calibri" panose="020F0502020204030204" pitchFamily="34" charset="0"/>
                <a:ea typeface="Times New Roman"/>
                <a:cs typeface="Calibri" panose="020F0502020204030204" pitchFamily="34" charset="0"/>
                <a:sym typeface="Times New Roman"/>
              </a:rPr>
              <a:t>Knowledge</a:t>
            </a:r>
            <a:endParaRPr dirty="0">
              <a:latin typeface="Calibri" panose="020F0502020204030204" pitchFamily="34" charset="0"/>
              <a:cs typeface="Calibri" panose="020F0502020204030204" pitchFamily="34" charset="0"/>
            </a:endParaRPr>
          </a:p>
          <a:p>
            <a:pPr marL="285750" lvl="0" indent="-285750" algn="l" rtl="0">
              <a:lnSpc>
                <a:spcPct val="90000"/>
              </a:lnSpc>
              <a:spcBef>
                <a:spcPts val="1000"/>
              </a:spcBef>
              <a:spcAft>
                <a:spcPts val="0"/>
              </a:spcAft>
              <a:buClr>
                <a:srgbClr val="841A31"/>
              </a:buClr>
              <a:buSzPts val="1800"/>
              <a:buFont typeface="Arial"/>
              <a:buChar char="•"/>
            </a:pPr>
            <a:r>
              <a:rPr lang="en-US" sz="1800" dirty="0">
                <a:solidFill>
                  <a:srgbClr val="841A31"/>
                </a:solidFill>
                <a:latin typeface="Calibri" panose="020F0502020204030204" pitchFamily="34" charset="0"/>
                <a:ea typeface="Times New Roman"/>
                <a:cs typeface="Calibri" panose="020F0502020204030204" pitchFamily="34" charset="0"/>
                <a:sym typeface="Times New Roman"/>
              </a:rPr>
              <a:t>Read for specific information about gender equality in employment</a:t>
            </a:r>
            <a:endParaRPr dirty="0">
              <a:latin typeface="Calibri" panose="020F0502020204030204" pitchFamily="34" charset="0"/>
              <a:cs typeface="Calibri" panose="020F0502020204030204" pitchFamily="34" charset="0"/>
            </a:endParaRPr>
          </a:p>
        </p:txBody>
      </p:sp>
      <p:sp>
        <p:nvSpPr>
          <p:cNvPr id="122" name="Google Shape;122;p3"/>
          <p:cNvSpPr txBox="1"/>
          <p:nvPr/>
        </p:nvSpPr>
        <p:spPr>
          <a:xfrm>
            <a:off x="2726156" y="4961533"/>
            <a:ext cx="3859456" cy="126854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6673"/>
              </a:buClr>
              <a:buSzPts val="1600"/>
              <a:buFont typeface="Arial"/>
              <a:buNone/>
            </a:pPr>
            <a:r>
              <a:rPr lang="en-US" sz="1800" b="1" dirty="0">
                <a:solidFill>
                  <a:srgbClr val="006673"/>
                </a:solidFill>
                <a:latin typeface="Calibri" panose="020F0502020204030204" pitchFamily="34" charset="0"/>
                <a:ea typeface="Times New Roman"/>
                <a:cs typeface="Calibri" panose="020F0502020204030204" pitchFamily="34" charset="0"/>
                <a:sym typeface="Times New Roman"/>
              </a:rPr>
              <a:t>Personal qualities</a:t>
            </a:r>
            <a:endParaRPr sz="1800" dirty="0">
              <a:latin typeface="Calibri" panose="020F0502020204030204" pitchFamily="34" charset="0"/>
              <a:cs typeface="Calibri" panose="020F0502020204030204" pitchFamily="34" charset="0"/>
            </a:endParaRPr>
          </a:p>
          <a:p>
            <a:pPr marL="285750" marR="0" lvl="0" indent="-285750" algn="l" rtl="0">
              <a:lnSpc>
                <a:spcPct val="90000"/>
              </a:lnSpc>
              <a:spcBef>
                <a:spcPts val="1000"/>
              </a:spcBef>
              <a:spcAft>
                <a:spcPts val="0"/>
              </a:spcAft>
              <a:buClr>
                <a:srgbClr val="841A31"/>
              </a:buClr>
              <a:buSzPts val="1600"/>
              <a:buFont typeface="Arial"/>
              <a:buChar char="•"/>
            </a:pPr>
            <a:r>
              <a:rPr lang="en-US" sz="1800" dirty="0">
                <a:solidFill>
                  <a:srgbClr val="841A31"/>
                </a:solidFill>
                <a:latin typeface="Calibri" panose="020F0502020204030204" pitchFamily="34" charset="0"/>
                <a:ea typeface="Times New Roman"/>
                <a:cs typeface="Calibri" panose="020F0502020204030204" pitchFamily="34" charset="0"/>
                <a:sym typeface="Times New Roman"/>
              </a:rPr>
              <a:t>Understand more about the gender equality and existing problems</a:t>
            </a:r>
            <a:endParaRPr sz="1800" dirty="0">
              <a:latin typeface="Calibri" panose="020F0502020204030204" pitchFamily="34" charset="0"/>
              <a:cs typeface="Calibri" panose="020F0502020204030204" pitchFamily="34" charset="0"/>
            </a:endParaRPr>
          </a:p>
          <a:p>
            <a:pPr marL="285750" marR="0" lvl="0" indent="-285750" algn="l" rtl="0">
              <a:lnSpc>
                <a:spcPct val="90000"/>
              </a:lnSpc>
              <a:spcBef>
                <a:spcPts val="1000"/>
              </a:spcBef>
              <a:spcAft>
                <a:spcPts val="0"/>
              </a:spcAft>
              <a:buClr>
                <a:srgbClr val="841A31"/>
              </a:buClr>
              <a:buSzPts val="1600"/>
              <a:buFont typeface="Arial"/>
              <a:buChar char="•"/>
            </a:pPr>
            <a:r>
              <a:rPr lang="en-US" sz="1800" dirty="0">
                <a:solidFill>
                  <a:srgbClr val="841A31"/>
                </a:solidFill>
                <a:latin typeface="Calibri" panose="020F0502020204030204" pitchFamily="34" charset="0"/>
                <a:ea typeface="Times New Roman"/>
                <a:cs typeface="Calibri" panose="020F0502020204030204" pitchFamily="34" charset="0"/>
                <a:sym typeface="Times New Roman"/>
              </a:rPr>
              <a:t>Develop a self-reliant attitude</a:t>
            </a:r>
            <a:endParaRPr sz="1800" dirty="0">
              <a:latin typeface="Calibri" panose="020F0502020204030204" pitchFamily="34" charset="0"/>
              <a:cs typeface="Calibri" panose="020F0502020204030204" pitchFamily="34" charset="0"/>
            </a:endParaRPr>
          </a:p>
          <a:p>
            <a:pPr marL="0" marR="0" lvl="0" indent="0" algn="ctr" rtl="0">
              <a:lnSpc>
                <a:spcPct val="90000"/>
              </a:lnSpc>
              <a:spcBef>
                <a:spcPts val="1000"/>
              </a:spcBef>
              <a:spcAft>
                <a:spcPts val="0"/>
              </a:spcAft>
              <a:buClr>
                <a:schemeClr val="dk1"/>
              </a:buClr>
              <a:buSzPts val="1600"/>
              <a:buFont typeface="Arial"/>
              <a:buNone/>
            </a:pPr>
            <a:br>
              <a:rPr lang="en-US" sz="1800" dirty="0">
                <a:solidFill>
                  <a:schemeClr val="dk1"/>
                </a:solidFill>
                <a:latin typeface="Calibri" panose="020F0502020204030204" pitchFamily="34" charset="0"/>
                <a:ea typeface="Times New Roman"/>
                <a:cs typeface="Calibri" panose="020F0502020204030204" pitchFamily="34" charset="0"/>
                <a:sym typeface="Times New Roman"/>
              </a:rPr>
            </a:br>
            <a:endParaRPr sz="1800" dirty="0">
              <a:solidFill>
                <a:schemeClr val="dk1"/>
              </a:solidFill>
              <a:latin typeface="Calibri" panose="020F0502020204030204" pitchFamily="34" charset="0"/>
              <a:ea typeface="Times New Roman"/>
              <a:cs typeface="Calibri" panose="020F0502020204030204" pitchFamily="34" charset="0"/>
              <a:sym typeface="Times New Roman"/>
            </a:endParaRPr>
          </a:p>
          <a:p>
            <a:pPr marL="0" marR="0" lvl="0" indent="0" algn="ctr" rtl="0">
              <a:lnSpc>
                <a:spcPct val="90000"/>
              </a:lnSpc>
              <a:spcBef>
                <a:spcPts val="1000"/>
              </a:spcBef>
              <a:spcAft>
                <a:spcPts val="0"/>
              </a:spcAft>
              <a:buClr>
                <a:schemeClr val="dk1"/>
              </a:buClr>
              <a:buSzPts val="1600"/>
              <a:buFont typeface="Arial"/>
              <a:buNone/>
            </a:pPr>
            <a:endParaRPr sz="1800" dirty="0">
              <a:solidFill>
                <a:schemeClr val="dk1"/>
              </a:solidFill>
              <a:latin typeface="Calibri" panose="020F0502020204030204" pitchFamily="34" charset="0"/>
              <a:ea typeface="Times New Roman"/>
              <a:cs typeface="Calibri" panose="020F0502020204030204" pitchFamily="34" charset="0"/>
              <a:sym typeface="Times New Roman"/>
            </a:endParaRPr>
          </a:p>
        </p:txBody>
      </p:sp>
      <p:sp>
        <p:nvSpPr>
          <p:cNvPr id="123" name="Google Shape;123;p3"/>
          <p:cNvSpPr/>
          <p:nvPr/>
        </p:nvSpPr>
        <p:spPr>
          <a:xfrm>
            <a:off x="6626822" y="2630180"/>
            <a:ext cx="4429105" cy="2047790"/>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rgbClr val="006673"/>
              </a:solidFill>
              <a:latin typeface="Calibri" panose="020F0502020204030204" pitchFamily="34" charset="0"/>
              <a:ea typeface="Times New Roman"/>
              <a:cs typeface="Calibri" panose="020F0502020204030204" pitchFamily="34" charset="0"/>
              <a:sym typeface="Times New Roman"/>
            </a:endParaRPr>
          </a:p>
        </p:txBody>
      </p:sp>
      <p:sp>
        <p:nvSpPr>
          <p:cNvPr id="124" name="Google Shape;124;p3"/>
          <p:cNvSpPr txBox="1"/>
          <p:nvPr/>
        </p:nvSpPr>
        <p:spPr>
          <a:xfrm>
            <a:off x="6734806" y="2781904"/>
            <a:ext cx="4258752" cy="1744342"/>
          </a:xfrm>
          <a:prstGeom prst="rect">
            <a:avLst/>
          </a:prstGeom>
          <a:noFill/>
          <a:ln>
            <a:noFill/>
          </a:ln>
        </p:spPr>
        <p:txBody>
          <a:bodyPr spcFirstLastPara="1" wrap="square" lIns="91425" tIns="45700" rIns="91425" bIns="45700" anchor="t" anchorCtr="0">
            <a:noAutofit/>
          </a:bodyPr>
          <a:lstStyle/>
          <a:p>
            <a:pPr marL="0" marR="0" lvl="0" indent="0" algn="ctr" rtl="0">
              <a:spcAft>
                <a:spcPts val="0"/>
              </a:spcAft>
              <a:buClr>
                <a:srgbClr val="006673"/>
              </a:buClr>
              <a:buSzPts val="1600"/>
              <a:buFont typeface="Arial"/>
              <a:buNone/>
            </a:pPr>
            <a:r>
              <a:rPr lang="en-US" sz="1800" b="1" dirty="0">
                <a:solidFill>
                  <a:srgbClr val="006673"/>
                </a:solidFill>
                <a:latin typeface="Calibri" panose="020F0502020204030204" pitchFamily="34" charset="0"/>
                <a:ea typeface="Times New Roman"/>
                <a:cs typeface="Calibri" panose="020F0502020204030204" pitchFamily="34" charset="0"/>
                <a:sym typeface="Times New Roman"/>
              </a:rPr>
              <a:t>Core competence</a:t>
            </a:r>
            <a:endParaRPr sz="1800" dirty="0">
              <a:latin typeface="Calibri" panose="020F0502020204030204" pitchFamily="34" charset="0"/>
              <a:cs typeface="Calibri" panose="020F0502020204030204" pitchFamily="34" charset="0"/>
            </a:endParaRPr>
          </a:p>
          <a:p>
            <a:pPr marL="342900" marR="0" lvl="0" indent="-342900" algn="l" rtl="0">
              <a:spcAft>
                <a:spcPts val="0"/>
              </a:spcAft>
              <a:buClr>
                <a:srgbClr val="841A31"/>
              </a:buClr>
              <a:buSzPts val="1600"/>
              <a:buFont typeface="Arial"/>
              <a:buChar char="•"/>
            </a:pPr>
            <a:r>
              <a:rPr lang="en-US" sz="1800" dirty="0">
                <a:solidFill>
                  <a:srgbClr val="841A31"/>
                </a:solidFill>
                <a:latin typeface="Calibri" panose="020F0502020204030204" pitchFamily="34" charset="0"/>
                <a:ea typeface="Times New Roman"/>
                <a:cs typeface="Calibri" panose="020F0502020204030204" pitchFamily="34" charset="0"/>
                <a:sym typeface="Times New Roman"/>
              </a:rPr>
              <a:t>Develop communication skills and creativity</a:t>
            </a:r>
            <a:endParaRPr sz="1800" dirty="0">
              <a:latin typeface="Calibri" panose="020F0502020204030204" pitchFamily="34" charset="0"/>
              <a:cs typeface="Calibri" panose="020F0502020204030204" pitchFamily="34" charset="0"/>
            </a:endParaRPr>
          </a:p>
          <a:p>
            <a:pPr marL="342900" marR="0" lvl="0" indent="-342900" algn="l" rtl="0">
              <a:spcAft>
                <a:spcPts val="0"/>
              </a:spcAft>
              <a:buClr>
                <a:srgbClr val="841A31"/>
              </a:buClr>
              <a:buSzPts val="1600"/>
              <a:buFont typeface="Arial"/>
              <a:buChar char="•"/>
            </a:pPr>
            <a:r>
              <a:rPr lang="en-US" sz="1800" dirty="0">
                <a:solidFill>
                  <a:srgbClr val="841A31"/>
                </a:solidFill>
                <a:latin typeface="Calibri" panose="020F0502020204030204" pitchFamily="34" charset="0"/>
                <a:ea typeface="Times New Roman"/>
                <a:cs typeface="Calibri" panose="020F0502020204030204" pitchFamily="34" charset="0"/>
                <a:sym typeface="Times New Roman"/>
              </a:rPr>
              <a:t>Be collaborative and supportive in pair work and teamwork</a:t>
            </a:r>
            <a:endParaRPr sz="1800" dirty="0">
              <a:latin typeface="Calibri" panose="020F0502020204030204" pitchFamily="34" charset="0"/>
              <a:cs typeface="Calibri" panose="020F0502020204030204" pitchFamily="34" charset="0"/>
            </a:endParaRPr>
          </a:p>
          <a:p>
            <a:pPr marL="342900" marR="0" lvl="0" indent="-342900" algn="l" rtl="0">
              <a:spcAft>
                <a:spcPts val="0"/>
              </a:spcAft>
              <a:buClr>
                <a:srgbClr val="841A31"/>
              </a:buClr>
              <a:buSzPts val="1600"/>
              <a:buFont typeface="Arial"/>
              <a:buChar char="•"/>
            </a:pPr>
            <a:r>
              <a:rPr lang="en-US" sz="1800" dirty="0">
                <a:solidFill>
                  <a:srgbClr val="841A31"/>
                </a:solidFill>
                <a:latin typeface="Calibri" panose="020F0502020204030204" pitchFamily="34" charset="0"/>
                <a:ea typeface="Times New Roman"/>
                <a:cs typeface="Calibri" panose="020F0502020204030204" pitchFamily="34" charset="0"/>
                <a:sym typeface="Times New Roman"/>
              </a:rPr>
              <a:t>Develop presentation skills</a:t>
            </a:r>
            <a:endParaRPr sz="1800" dirty="0">
              <a:latin typeface="Calibri" panose="020F0502020204030204" pitchFamily="34" charset="0"/>
              <a:cs typeface="Calibri" panose="020F0502020204030204" pitchFamily="34" charset="0"/>
            </a:endParaRPr>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p:nvPr/>
        </p:nvSpPr>
        <p:spPr>
          <a:xfrm>
            <a:off x="1452186" y="3968544"/>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WHILE-READING</a:t>
            </a:r>
            <a:endParaRPr sz="1800" b="1">
              <a:solidFill>
                <a:srgbClr val="006673"/>
              </a:solidFill>
              <a:latin typeface="Calibri"/>
              <a:ea typeface="Calibri"/>
              <a:cs typeface="Calibri"/>
              <a:sym typeface="Calibri"/>
            </a:endParaRPr>
          </a:p>
        </p:txBody>
      </p:sp>
      <p:cxnSp>
        <p:nvCxnSpPr>
          <p:cNvPr id="130" name="Google Shape;130;p4"/>
          <p:cNvCxnSpPr/>
          <p:nvPr/>
        </p:nvCxnSpPr>
        <p:spPr>
          <a:xfrm rot="5400000">
            <a:off x="2907695" y="3169461"/>
            <a:ext cx="990300" cy="604200"/>
          </a:xfrm>
          <a:prstGeom prst="curvedConnector2">
            <a:avLst/>
          </a:prstGeom>
          <a:noFill/>
          <a:ln w="57150" cap="flat" cmpd="sng">
            <a:solidFill>
              <a:srgbClr val="006673"/>
            </a:solidFill>
            <a:prstDash val="solid"/>
            <a:miter lim="800000"/>
            <a:headEnd type="none" w="sm" len="sm"/>
            <a:tailEnd type="triangle" w="med" len="med"/>
          </a:ln>
        </p:spPr>
      </p:cxnSp>
      <p:sp>
        <p:nvSpPr>
          <p:cNvPr id="131" name="Google Shape;131;p4"/>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4"/>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33" name="Google Shape;133;p4"/>
          <p:cNvSpPr/>
          <p:nvPr/>
        </p:nvSpPr>
        <p:spPr>
          <a:xfrm>
            <a:off x="1137570" y="1496778"/>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34" name="Google Shape;134;p4"/>
          <p:cNvSpPr/>
          <p:nvPr/>
        </p:nvSpPr>
        <p:spPr>
          <a:xfrm>
            <a:off x="3715676" y="2532083"/>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PRE-READING</a:t>
            </a:r>
            <a:endParaRPr sz="1800" b="1">
              <a:solidFill>
                <a:srgbClr val="006673"/>
              </a:solidFill>
              <a:latin typeface="Calibri"/>
              <a:ea typeface="Calibri"/>
              <a:cs typeface="Calibri"/>
              <a:sym typeface="Calibri"/>
            </a:endParaRPr>
          </a:p>
        </p:txBody>
      </p:sp>
      <p:sp>
        <p:nvSpPr>
          <p:cNvPr id="135" name="Google Shape;135;p4"/>
          <p:cNvSpPr/>
          <p:nvPr/>
        </p:nvSpPr>
        <p:spPr>
          <a:xfrm>
            <a:off x="6486017" y="120175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dirty="0">
                <a:solidFill>
                  <a:srgbClr val="006673"/>
                </a:solidFill>
                <a:latin typeface="Calibri"/>
                <a:ea typeface="Calibri"/>
                <a:cs typeface="Calibri"/>
                <a:sym typeface="Calibri"/>
              </a:rPr>
              <a:t>Small talk: Gender privileges</a:t>
            </a:r>
            <a:endParaRPr sz="1800" dirty="0">
              <a:solidFill>
                <a:srgbClr val="006673"/>
              </a:solidFill>
              <a:latin typeface="Calibri"/>
              <a:ea typeface="Calibri"/>
              <a:cs typeface="Calibri"/>
              <a:sym typeface="Calibri"/>
            </a:endParaRPr>
          </a:p>
        </p:txBody>
      </p:sp>
      <p:sp>
        <p:nvSpPr>
          <p:cNvPr id="136" name="Google Shape;136;p4"/>
          <p:cNvSpPr/>
          <p:nvPr/>
        </p:nvSpPr>
        <p:spPr>
          <a:xfrm>
            <a:off x="6486018" y="3021890"/>
            <a:ext cx="4903830" cy="1566326"/>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dirty="0">
                <a:solidFill>
                  <a:srgbClr val="006673"/>
                </a:solidFill>
                <a:latin typeface="Calibri"/>
                <a:ea typeface="Calibri"/>
                <a:cs typeface="Calibri"/>
                <a:sym typeface="Calibri"/>
              </a:rPr>
              <a:t>Task 2: Read the text and circle the correct meaning of the highlighted words and phrases</a:t>
            </a:r>
            <a:endParaRPr dirty="0"/>
          </a:p>
          <a:p>
            <a:pPr marL="285750" marR="0" lvl="0" indent="-285750" algn="l" rtl="0">
              <a:spcBef>
                <a:spcPts val="0"/>
              </a:spcBef>
              <a:spcAft>
                <a:spcPts val="0"/>
              </a:spcAft>
              <a:buClr>
                <a:srgbClr val="006673"/>
              </a:buClr>
              <a:buSzPts val="1800"/>
              <a:buFont typeface="Arial"/>
              <a:buChar char="•"/>
            </a:pPr>
            <a:r>
              <a:rPr lang="en-US" sz="1800" dirty="0">
                <a:solidFill>
                  <a:srgbClr val="006673"/>
                </a:solidFill>
                <a:latin typeface="Calibri"/>
                <a:ea typeface="Calibri"/>
                <a:cs typeface="Calibri"/>
                <a:sym typeface="Calibri"/>
              </a:rPr>
              <a:t>Task 3: Read the text again and decide whether the following statements are True (T), False (F), Not given (NG)</a:t>
            </a:r>
          </a:p>
        </p:txBody>
      </p:sp>
      <p:cxnSp>
        <p:nvCxnSpPr>
          <p:cNvPr id="137" name="Google Shape;137;p4"/>
          <p:cNvCxnSpPr/>
          <p:nvPr/>
        </p:nvCxnSpPr>
        <p:spPr>
          <a:xfrm>
            <a:off x="3033847" y="1919503"/>
            <a:ext cx="844500" cy="618000"/>
          </a:xfrm>
          <a:prstGeom prst="curvedConnector2">
            <a:avLst/>
          </a:prstGeom>
          <a:noFill/>
          <a:ln w="57150" cap="flat" cmpd="sng">
            <a:solidFill>
              <a:srgbClr val="006673"/>
            </a:solidFill>
            <a:prstDash val="solid"/>
            <a:miter lim="800000"/>
            <a:headEnd type="none" w="sm" len="sm"/>
            <a:tailEnd type="triangle" w="med" len="med"/>
          </a:ln>
        </p:spPr>
      </p:cxnSp>
      <p:sp>
        <p:nvSpPr>
          <p:cNvPr id="138" name="Google Shape;138;p4"/>
          <p:cNvSpPr/>
          <p:nvPr/>
        </p:nvSpPr>
        <p:spPr>
          <a:xfrm>
            <a:off x="3906363" y="4908549"/>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POST-READING</a:t>
            </a:r>
            <a:endParaRPr sz="1800" b="1">
              <a:solidFill>
                <a:srgbClr val="006673"/>
              </a:solidFill>
              <a:latin typeface="Calibri"/>
              <a:ea typeface="Calibri"/>
              <a:cs typeface="Calibri"/>
              <a:sym typeface="Calibri"/>
            </a:endParaRPr>
          </a:p>
        </p:txBody>
      </p:sp>
      <p:sp>
        <p:nvSpPr>
          <p:cNvPr id="139" name="Google Shape;139;p4"/>
          <p:cNvSpPr/>
          <p:nvPr/>
        </p:nvSpPr>
        <p:spPr>
          <a:xfrm>
            <a:off x="6512316" y="5748591"/>
            <a:ext cx="49038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dirty="0">
                <a:solidFill>
                  <a:srgbClr val="006673"/>
                </a:solidFill>
                <a:latin typeface="Calibri"/>
                <a:ea typeface="Calibri"/>
                <a:cs typeface="Calibri"/>
                <a:sym typeface="Calibri"/>
              </a:rPr>
              <a:t>Wrap-up</a:t>
            </a:r>
            <a:endParaRPr dirty="0"/>
          </a:p>
          <a:p>
            <a:pPr marL="285750" marR="0" lvl="0" indent="-285750" algn="l" rtl="0">
              <a:spcBef>
                <a:spcPts val="0"/>
              </a:spcBef>
              <a:spcAft>
                <a:spcPts val="0"/>
              </a:spcAft>
              <a:buClr>
                <a:srgbClr val="006673"/>
              </a:buClr>
              <a:buSzPts val="1800"/>
              <a:buFont typeface="Arial"/>
              <a:buChar char="•"/>
            </a:pPr>
            <a:r>
              <a:rPr lang="en-US" sz="1800" dirty="0">
                <a:solidFill>
                  <a:srgbClr val="006673"/>
                </a:solidFill>
                <a:latin typeface="Calibri"/>
                <a:ea typeface="Calibri"/>
                <a:cs typeface="Calibri"/>
                <a:sym typeface="Calibri"/>
              </a:rPr>
              <a:t>Homework</a:t>
            </a:r>
            <a:endParaRPr sz="1800" dirty="0">
              <a:solidFill>
                <a:srgbClr val="006673"/>
              </a:solidFill>
              <a:latin typeface="Calibri"/>
              <a:ea typeface="Calibri"/>
              <a:cs typeface="Calibri"/>
              <a:sym typeface="Calibri"/>
            </a:endParaRPr>
          </a:p>
        </p:txBody>
      </p:sp>
      <p:sp>
        <p:nvSpPr>
          <p:cNvPr id="140" name="Google Shape;140;p4"/>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3</a:t>
            </a:r>
            <a:endParaRPr sz="2000">
              <a:solidFill>
                <a:srgbClr val="048DA4"/>
              </a:solidFill>
              <a:latin typeface="Bookman Old Style"/>
              <a:ea typeface="Bookman Old Style"/>
              <a:cs typeface="Bookman Old Style"/>
              <a:sym typeface="Bookman Old Style"/>
            </a:endParaRPr>
          </a:p>
        </p:txBody>
      </p:sp>
      <p:sp>
        <p:nvSpPr>
          <p:cNvPr id="141" name="Google Shape;141;p4"/>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4"/>
          <p:cNvSpPr/>
          <p:nvPr/>
        </p:nvSpPr>
        <p:spPr>
          <a:xfrm>
            <a:off x="6512315" y="378918"/>
            <a:ext cx="164019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READING</a:t>
            </a:r>
            <a:endParaRPr sz="2400" b="1">
              <a:solidFill>
                <a:schemeClr val="lt1"/>
              </a:solidFill>
              <a:latin typeface="Arial"/>
              <a:ea typeface="Arial"/>
              <a:cs typeface="Arial"/>
              <a:sym typeface="Arial"/>
            </a:endParaRPr>
          </a:p>
        </p:txBody>
      </p:sp>
      <p:cxnSp>
        <p:nvCxnSpPr>
          <p:cNvPr id="143" name="Google Shape;143;p4"/>
          <p:cNvCxnSpPr/>
          <p:nvPr/>
        </p:nvCxnSpPr>
        <p:spPr>
          <a:xfrm>
            <a:off x="3370550" y="4286280"/>
            <a:ext cx="844500" cy="618000"/>
          </a:xfrm>
          <a:prstGeom prst="curvedConnector2">
            <a:avLst/>
          </a:prstGeom>
          <a:noFill/>
          <a:ln w="57150" cap="flat" cmpd="sng">
            <a:solidFill>
              <a:srgbClr val="006673"/>
            </a:solidFill>
            <a:prstDash val="solid"/>
            <a:miter lim="800000"/>
            <a:headEnd type="none" w="sm" len="sm"/>
            <a:tailEnd type="triangle" w="med" len="med"/>
          </a:ln>
        </p:spPr>
      </p:cxnSp>
      <p:sp>
        <p:nvSpPr>
          <p:cNvPr id="144" name="Google Shape;144;p4"/>
          <p:cNvSpPr/>
          <p:nvPr/>
        </p:nvSpPr>
        <p:spPr>
          <a:xfrm>
            <a:off x="6486017" y="2111821"/>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Font typeface="Arial" panose="020B0604020202020204" pitchFamily="34" charset="0"/>
              <a:buChar char="•"/>
            </a:pPr>
            <a:r>
              <a:rPr lang="en-US" sz="1800" dirty="0">
                <a:solidFill>
                  <a:srgbClr val="006673"/>
                </a:solidFill>
                <a:latin typeface="Calibri"/>
                <a:ea typeface="Calibri"/>
                <a:cs typeface="Calibri"/>
                <a:sym typeface="Calibri"/>
              </a:rPr>
              <a:t>Task 1: Match the sentences with the pictures</a:t>
            </a:r>
            <a:endParaRPr sz="1800" dirty="0">
              <a:solidFill>
                <a:srgbClr val="006673"/>
              </a:solidFill>
              <a:latin typeface="Calibri"/>
              <a:ea typeface="Calibri"/>
              <a:cs typeface="Calibri"/>
              <a:sym typeface="Calibri"/>
            </a:endParaRPr>
          </a:p>
        </p:txBody>
      </p:sp>
      <p:sp>
        <p:nvSpPr>
          <p:cNvPr id="18" name="Google Shape;139;p4">
            <a:extLst>
              <a:ext uri="{FF2B5EF4-FFF2-40B4-BE49-F238E27FC236}">
                <a16:creationId xmlns:a16="http://schemas.microsoft.com/office/drawing/2014/main" id="{EC37DF80-BF80-4B96-B679-D206F5840C5D}"/>
              </a:ext>
            </a:extLst>
          </p:cNvPr>
          <p:cNvSpPr/>
          <p:nvPr/>
        </p:nvSpPr>
        <p:spPr>
          <a:xfrm>
            <a:off x="6486017" y="4825922"/>
            <a:ext cx="49038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dirty="0">
                <a:solidFill>
                  <a:srgbClr val="006673"/>
                </a:solidFill>
                <a:latin typeface="Calibri"/>
                <a:ea typeface="Calibri"/>
                <a:cs typeface="Calibri"/>
                <a:sym typeface="Calibri"/>
              </a:rPr>
              <a:t>Task 4: Work in groups. Discuss possible solutions to one of the following problems</a:t>
            </a:r>
            <a:endParaRPr lang="en-US" sz="1800" dirty="0"/>
          </a:p>
        </p:txBody>
      </p:sp>
      <p:cxnSp>
        <p:nvCxnSpPr>
          <p:cNvPr id="19" name="Google Shape;130;p4">
            <a:extLst>
              <a:ext uri="{FF2B5EF4-FFF2-40B4-BE49-F238E27FC236}">
                <a16:creationId xmlns:a16="http://schemas.microsoft.com/office/drawing/2014/main" id="{1AC62373-FBB6-439F-A0D2-159B2B321E27}"/>
              </a:ext>
            </a:extLst>
          </p:cNvPr>
          <p:cNvCxnSpPr/>
          <p:nvPr/>
        </p:nvCxnSpPr>
        <p:spPr>
          <a:xfrm rot="5400000">
            <a:off x="3081097" y="5413388"/>
            <a:ext cx="990300" cy="604200"/>
          </a:xfrm>
          <a:prstGeom prst="curvedConnector2">
            <a:avLst/>
          </a:prstGeom>
          <a:noFill/>
          <a:ln w="57150" cap="flat" cmpd="sng">
            <a:solidFill>
              <a:srgbClr val="006673"/>
            </a:solidFill>
            <a:prstDash val="solid"/>
            <a:miter lim="800000"/>
            <a:headEnd type="none" w="sm" len="sm"/>
            <a:tailEnd type="triangle" w="med" len="med"/>
          </a:ln>
        </p:spPr>
      </p:cxnSp>
      <p:sp>
        <p:nvSpPr>
          <p:cNvPr id="20" name="Google Shape;129;p4">
            <a:extLst>
              <a:ext uri="{FF2B5EF4-FFF2-40B4-BE49-F238E27FC236}">
                <a16:creationId xmlns:a16="http://schemas.microsoft.com/office/drawing/2014/main" id="{D93D6D99-F984-416B-BDCD-335994AF88EB}"/>
              </a:ext>
            </a:extLst>
          </p:cNvPr>
          <p:cNvSpPr/>
          <p:nvPr/>
        </p:nvSpPr>
        <p:spPr>
          <a:xfrm>
            <a:off x="1281206" y="5731516"/>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06673"/>
                </a:solidFill>
                <a:latin typeface="Calibri"/>
                <a:ea typeface="Calibri"/>
                <a:cs typeface="Calibri"/>
                <a:sym typeface="Calibri"/>
              </a:rPr>
              <a:t>CONSOLIDATION</a:t>
            </a:r>
            <a:endParaRPr sz="1800" b="1" dirty="0">
              <a:solidFill>
                <a:srgbClr val="006673"/>
              </a:solidFill>
              <a:latin typeface="Calibri"/>
              <a:ea typeface="Calibri"/>
              <a:cs typeface="Calibri"/>
              <a:sym typeface="Calibri"/>
            </a:endParaRPr>
          </a:p>
        </p:txBody>
      </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4"/>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4"/>
          <p:cNvSpPr/>
          <p:nvPr/>
        </p:nvSpPr>
        <p:spPr>
          <a:xfrm>
            <a:off x="1137570" y="1496778"/>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35" name="Google Shape;135;p4"/>
          <p:cNvSpPr/>
          <p:nvPr/>
        </p:nvSpPr>
        <p:spPr>
          <a:xfrm>
            <a:off x="6512315" y="121121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dirty="0">
                <a:solidFill>
                  <a:srgbClr val="006673"/>
                </a:solidFill>
                <a:latin typeface="Calibri"/>
                <a:ea typeface="Calibri"/>
                <a:cs typeface="Calibri"/>
                <a:sym typeface="Calibri"/>
              </a:rPr>
              <a:t>Small talk: Gender privileges</a:t>
            </a:r>
            <a:endParaRPr sz="1800" dirty="0">
              <a:solidFill>
                <a:srgbClr val="006673"/>
              </a:solidFill>
              <a:latin typeface="Calibri"/>
              <a:ea typeface="Calibri"/>
              <a:cs typeface="Calibri"/>
              <a:sym typeface="Calibri"/>
            </a:endParaRPr>
          </a:p>
        </p:txBody>
      </p:sp>
      <p:sp>
        <p:nvSpPr>
          <p:cNvPr id="140" name="Google Shape;140;p4"/>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3</a:t>
            </a:r>
            <a:endParaRPr sz="2000">
              <a:solidFill>
                <a:srgbClr val="048DA4"/>
              </a:solidFill>
              <a:latin typeface="Bookman Old Style"/>
              <a:ea typeface="Bookman Old Style"/>
              <a:cs typeface="Bookman Old Style"/>
              <a:sym typeface="Bookman Old Style"/>
            </a:endParaRPr>
          </a:p>
        </p:txBody>
      </p:sp>
      <p:sp>
        <p:nvSpPr>
          <p:cNvPr id="141" name="Google Shape;141;p4"/>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4"/>
          <p:cNvSpPr/>
          <p:nvPr/>
        </p:nvSpPr>
        <p:spPr>
          <a:xfrm>
            <a:off x="6512315" y="378918"/>
            <a:ext cx="164019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READING</a:t>
            </a:r>
            <a:endParaRPr sz="2400" b="1">
              <a:solidFill>
                <a:schemeClr val="lt1"/>
              </a:solidFill>
              <a:latin typeface="Arial"/>
              <a:ea typeface="Arial"/>
              <a:cs typeface="Arial"/>
              <a:sym typeface="Arial"/>
            </a:endParaRPr>
          </a:p>
        </p:txBody>
      </p:sp>
    </p:spTree>
    <p:extLst>
      <p:ext uri="{BB962C8B-B14F-4D97-AF65-F5344CB8AC3E}">
        <p14:creationId xmlns:p14="http://schemas.microsoft.com/office/powerpoint/2010/main" val="2744129620"/>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5"/>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51" name="Google Shape;151;p5"/>
          <p:cNvSpPr txBox="1"/>
          <p:nvPr/>
        </p:nvSpPr>
        <p:spPr>
          <a:xfrm>
            <a:off x="2350150" y="1024842"/>
            <a:ext cx="769743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rgbClr val="0FB7BD"/>
                </a:solidFill>
                <a:latin typeface="Calibri"/>
                <a:ea typeface="Calibri"/>
                <a:cs typeface="Calibri"/>
                <a:sym typeface="Calibri"/>
              </a:rPr>
              <a:t>Gender privileges</a:t>
            </a:r>
            <a:endParaRPr sz="3200" b="1" dirty="0">
              <a:solidFill>
                <a:srgbClr val="0FB7BD"/>
              </a:solidFill>
              <a:latin typeface="Calibri"/>
              <a:ea typeface="Calibri"/>
              <a:cs typeface="Calibri"/>
              <a:sym typeface="Calibri"/>
            </a:endParaRPr>
          </a:p>
        </p:txBody>
      </p:sp>
      <p:sp>
        <p:nvSpPr>
          <p:cNvPr id="152" name="Google Shape;152;p5"/>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lt1"/>
                </a:solidFill>
                <a:latin typeface="Arial"/>
                <a:ea typeface="Arial"/>
                <a:cs typeface="Arial"/>
                <a:sym typeface="Arial"/>
              </a:rPr>
              <a:t>WARM-UP</a:t>
            </a:r>
            <a:endParaRPr sz="3600" b="1" dirty="0">
              <a:solidFill>
                <a:schemeClr val="lt1"/>
              </a:solidFill>
              <a:latin typeface="Arial"/>
              <a:ea typeface="Arial"/>
              <a:cs typeface="Arial"/>
              <a:sym typeface="Arial"/>
            </a:endParaRPr>
          </a:p>
        </p:txBody>
      </p:sp>
      <p:sp>
        <p:nvSpPr>
          <p:cNvPr id="153" name="Google Shape;153;p5"/>
          <p:cNvSpPr txBox="1"/>
          <p:nvPr/>
        </p:nvSpPr>
        <p:spPr>
          <a:xfrm>
            <a:off x="704797" y="2048991"/>
            <a:ext cx="10782403" cy="3046948"/>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rgbClr val="833C0B"/>
              </a:buClr>
              <a:buSzPts val="2000"/>
              <a:buFont typeface="Calibri"/>
              <a:buAutoNum type="arabicPeriod"/>
            </a:pPr>
            <a:r>
              <a:rPr lang="en-US" sz="3200" b="1" dirty="0">
                <a:solidFill>
                  <a:srgbClr val="833C0B"/>
                </a:solidFill>
                <a:latin typeface="Calibri" panose="020F0502020204030204" pitchFamily="34" charset="0"/>
                <a:ea typeface="Times New Roman"/>
                <a:cs typeface="Calibri" panose="020F0502020204030204" pitchFamily="34" charset="0"/>
                <a:sym typeface="Times New Roman"/>
              </a:rPr>
              <a:t>List some activities boys are allowed to do but girls are not.</a:t>
            </a:r>
          </a:p>
          <a:p>
            <a:pPr marL="514350" marR="0" lvl="0" indent="-514350" algn="l" rtl="0">
              <a:spcBef>
                <a:spcPts val="0"/>
              </a:spcBef>
              <a:spcAft>
                <a:spcPts val="0"/>
              </a:spcAft>
              <a:buClr>
                <a:srgbClr val="833C0B"/>
              </a:buClr>
              <a:buSzPts val="2000"/>
              <a:buFont typeface="Calibri"/>
              <a:buAutoNum type="arabicPeriod"/>
            </a:pPr>
            <a:endParaRPr lang="en-US" sz="3200" b="1" dirty="0">
              <a:solidFill>
                <a:srgbClr val="833C0B"/>
              </a:solidFill>
              <a:latin typeface="Calibri" panose="020F0502020204030204" pitchFamily="34" charset="0"/>
              <a:ea typeface="Times New Roman"/>
              <a:cs typeface="Calibri" panose="020F0502020204030204" pitchFamily="34" charset="0"/>
              <a:sym typeface="Times New Roman"/>
            </a:endParaRPr>
          </a:p>
          <a:p>
            <a:pPr marL="514350" indent="-514350">
              <a:buClr>
                <a:srgbClr val="833C0B"/>
              </a:buClr>
              <a:buSzPts val="2000"/>
              <a:buFont typeface="Calibri"/>
              <a:buAutoNum type="arabicPeriod"/>
            </a:pPr>
            <a:r>
              <a:rPr lang="en-US" sz="3200" b="1" dirty="0">
                <a:solidFill>
                  <a:srgbClr val="833C0B"/>
                </a:solidFill>
                <a:latin typeface="Calibri" panose="020F0502020204030204" pitchFamily="34" charset="0"/>
                <a:ea typeface="Times New Roman"/>
                <a:cs typeface="Calibri" panose="020F0502020204030204" pitchFamily="34" charset="0"/>
                <a:sym typeface="Times New Roman"/>
              </a:rPr>
              <a:t>List some activities girls are allowed to do but boys are not.</a:t>
            </a:r>
          </a:p>
          <a:p>
            <a:pPr marL="514350" indent="-514350">
              <a:buClr>
                <a:srgbClr val="833C0B"/>
              </a:buClr>
              <a:buSzPts val="2000"/>
              <a:buFont typeface="Calibri"/>
              <a:buAutoNum type="arabicPeriod"/>
            </a:pPr>
            <a:endParaRPr lang="en-US" sz="3200" b="1" dirty="0">
              <a:solidFill>
                <a:srgbClr val="833C0B"/>
              </a:solidFill>
              <a:latin typeface="Calibri" panose="020F0502020204030204" pitchFamily="34" charset="0"/>
              <a:ea typeface="Times New Roman"/>
              <a:cs typeface="Calibri" panose="020F0502020204030204" pitchFamily="34" charset="0"/>
              <a:sym typeface="Times New Roman"/>
            </a:endParaRPr>
          </a:p>
          <a:p>
            <a:pPr marL="514350" indent="-514350">
              <a:buClr>
                <a:srgbClr val="833C0B"/>
              </a:buClr>
              <a:buSzPts val="2000"/>
              <a:buFont typeface="Calibri"/>
              <a:buAutoNum type="arabicPeriod"/>
            </a:pPr>
            <a:r>
              <a:rPr lang="en-US" sz="3200" b="1" dirty="0">
                <a:solidFill>
                  <a:srgbClr val="833C0B"/>
                </a:solidFill>
                <a:latin typeface="Calibri" panose="020F0502020204030204" pitchFamily="34" charset="0"/>
                <a:ea typeface="Times New Roman"/>
                <a:cs typeface="Calibri" panose="020F0502020204030204" pitchFamily="34" charset="0"/>
                <a:sym typeface="Times New Roman"/>
              </a:rPr>
              <a:t>Are such advantages fair/unfair?</a:t>
            </a:r>
          </a:p>
          <a:p>
            <a:pPr marL="514350" marR="0" lvl="0" indent="-514350" algn="l" rtl="0">
              <a:spcBef>
                <a:spcPts val="0"/>
              </a:spcBef>
              <a:spcAft>
                <a:spcPts val="0"/>
              </a:spcAft>
              <a:buClr>
                <a:srgbClr val="833C0B"/>
              </a:buClr>
              <a:buSzPts val="2000"/>
              <a:buFont typeface="Calibri"/>
              <a:buAutoNum type="arabicPeriod"/>
            </a:pPr>
            <a:endParaRPr sz="3200" b="1" dirty="0">
              <a:solidFill>
                <a:srgbClr val="833C0B"/>
              </a:solidFill>
              <a:latin typeface="Calibri" panose="020F0502020204030204" pitchFamily="34" charset="0"/>
              <a:ea typeface="Times New Roman"/>
              <a:cs typeface="Calibri" panose="020F0502020204030204" pitchFamily="34" charset="0"/>
              <a:sym typeface="Times New Roman"/>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4"/>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4"/>
          <p:cNvSpPr/>
          <p:nvPr/>
        </p:nvSpPr>
        <p:spPr>
          <a:xfrm>
            <a:off x="1137570" y="1496778"/>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34" name="Google Shape;134;p4"/>
          <p:cNvSpPr/>
          <p:nvPr/>
        </p:nvSpPr>
        <p:spPr>
          <a:xfrm>
            <a:off x="3715676" y="2532083"/>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PRE-READING</a:t>
            </a:r>
            <a:endParaRPr sz="1800" b="1">
              <a:solidFill>
                <a:srgbClr val="006673"/>
              </a:solidFill>
              <a:latin typeface="Calibri"/>
              <a:ea typeface="Calibri"/>
              <a:cs typeface="Calibri"/>
              <a:sym typeface="Calibri"/>
            </a:endParaRPr>
          </a:p>
        </p:txBody>
      </p:sp>
      <p:sp>
        <p:nvSpPr>
          <p:cNvPr id="135" name="Google Shape;135;p4"/>
          <p:cNvSpPr/>
          <p:nvPr/>
        </p:nvSpPr>
        <p:spPr>
          <a:xfrm>
            <a:off x="6512315" y="121121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dirty="0">
                <a:solidFill>
                  <a:srgbClr val="006673"/>
                </a:solidFill>
                <a:latin typeface="Calibri"/>
                <a:ea typeface="Calibri"/>
                <a:cs typeface="Calibri"/>
                <a:sym typeface="Calibri"/>
              </a:rPr>
              <a:t>Small talk: Gender privileges</a:t>
            </a:r>
            <a:endParaRPr sz="1800" dirty="0">
              <a:solidFill>
                <a:srgbClr val="006673"/>
              </a:solidFill>
              <a:latin typeface="Calibri"/>
              <a:ea typeface="Calibri"/>
              <a:cs typeface="Calibri"/>
              <a:sym typeface="Calibri"/>
            </a:endParaRPr>
          </a:p>
        </p:txBody>
      </p:sp>
      <p:cxnSp>
        <p:nvCxnSpPr>
          <p:cNvPr id="137" name="Google Shape;137;p4"/>
          <p:cNvCxnSpPr/>
          <p:nvPr/>
        </p:nvCxnSpPr>
        <p:spPr>
          <a:xfrm>
            <a:off x="3033847" y="1919503"/>
            <a:ext cx="844500" cy="618000"/>
          </a:xfrm>
          <a:prstGeom prst="curvedConnector2">
            <a:avLst/>
          </a:prstGeom>
          <a:noFill/>
          <a:ln w="57150" cap="flat" cmpd="sng">
            <a:solidFill>
              <a:srgbClr val="006673"/>
            </a:solidFill>
            <a:prstDash val="solid"/>
            <a:miter lim="800000"/>
            <a:headEnd type="none" w="sm" len="sm"/>
            <a:tailEnd type="triangle" w="med" len="med"/>
          </a:ln>
        </p:spPr>
      </p:cxnSp>
      <p:sp>
        <p:nvSpPr>
          <p:cNvPr id="140" name="Google Shape;140;p4"/>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3</a:t>
            </a:r>
            <a:endParaRPr sz="2000">
              <a:solidFill>
                <a:srgbClr val="048DA4"/>
              </a:solidFill>
              <a:latin typeface="Bookman Old Style"/>
              <a:ea typeface="Bookman Old Style"/>
              <a:cs typeface="Bookman Old Style"/>
              <a:sym typeface="Bookman Old Style"/>
            </a:endParaRPr>
          </a:p>
        </p:txBody>
      </p:sp>
      <p:sp>
        <p:nvSpPr>
          <p:cNvPr id="141" name="Google Shape;141;p4"/>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4"/>
          <p:cNvSpPr/>
          <p:nvPr/>
        </p:nvSpPr>
        <p:spPr>
          <a:xfrm>
            <a:off x="6512315" y="378918"/>
            <a:ext cx="164019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READING</a:t>
            </a:r>
            <a:endParaRPr sz="2400" b="1">
              <a:solidFill>
                <a:schemeClr val="lt1"/>
              </a:solidFill>
              <a:latin typeface="Arial"/>
              <a:ea typeface="Arial"/>
              <a:cs typeface="Arial"/>
              <a:sym typeface="Arial"/>
            </a:endParaRPr>
          </a:p>
        </p:txBody>
      </p:sp>
      <p:sp>
        <p:nvSpPr>
          <p:cNvPr id="144" name="Google Shape;144;p4"/>
          <p:cNvSpPr/>
          <p:nvPr/>
        </p:nvSpPr>
        <p:spPr>
          <a:xfrm>
            <a:off x="6512315" y="2051896"/>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Vocabulary</a:t>
            </a:r>
            <a:endParaRPr sz="1800">
              <a:solidFill>
                <a:srgbClr val="006673"/>
              </a:solidFill>
              <a:latin typeface="Calibri"/>
              <a:ea typeface="Calibri"/>
              <a:cs typeface="Calibri"/>
              <a:sym typeface="Calibri"/>
            </a:endParaRPr>
          </a:p>
        </p:txBody>
      </p:sp>
    </p:spTree>
    <p:extLst>
      <p:ext uri="{BB962C8B-B14F-4D97-AF65-F5344CB8AC3E}">
        <p14:creationId xmlns:p14="http://schemas.microsoft.com/office/powerpoint/2010/main" val="3849499588"/>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5"/>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51" name="Google Shape;151;p5"/>
          <p:cNvSpPr txBox="1"/>
          <p:nvPr/>
        </p:nvSpPr>
        <p:spPr>
          <a:xfrm>
            <a:off x="1450740" y="1066545"/>
            <a:ext cx="7697439" cy="58477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rgbClr val="0FB7BD"/>
                </a:solidFill>
                <a:latin typeface="Calibri"/>
                <a:ea typeface="Calibri"/>
                <a:cs typeface="Calibri"/>
                <a:sym typeface="Calibri"/>
              </a:rPr>
              <a:t>Match the sentence with the pictures.</a:t>
            </a:r>
            <a:endParaRPr sz="3200" b="1" dirty="0">
              <a:solidFill>
                <a:srgbClr val="0FB7BD"/>
              </a:solidFill>
              <a:latin typeface="Calibri"/>
              <a:ea typeface="Calibri"/>
              <a:cs typeface="Calibri"/>
              <a:sym typeface="Calibri"/>
            </a:endParaRPr>
          </a:p>
        </p:txBody>
      </p:sp>
      <p:sp>
        <p:nvSpPr>
          <p:cNvPr id="152" name="Google Shape;152;p5"/>
          <p:cNvSpPr txBox="1"/>
          <p:nvPr/>
        </p:nvSpPr>
        <p:spPr>
          <a:xfrm>
            <a:off x="596620" y="66209"/>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PRE-READING</a:t>
            </a:r>
            <a:endParaRPr sz="3600" b="1">
              <a:solidFill>
                <a:schemeClr val="lt1"/>
              </a:solidFill>
              <a:latin typeface="Arial"/>
              <a:ea typeface="Arial"/>
              <a:cs typeface="Arial"/>
              <a:sym typeface="Arial"/>
            </a:endParaRPr>
          </a:p>
        </p:txBody>
      </p:sp>
      <p:sp>
        <p:nvSpPr>
          <p:cNvPr id="153" name="Google Shape;153;p5"/>
          <p:cNvSpPr txBox="1"/>
          <p:nvPr/>
        </p:nvSpPr>
        <p:spPr>
          <a:xfrm>
            <a:off x="730043" y="1846624"/>
            <a:ext cx="9776460" cy="1384954"/>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rgbClr val="833C0B"/>
              </a:buClr>
              <a:buSzPts val="2000"/>
              <a:buFont typeface="Calibri"/>
              <a:buAutoNum type="arabicPeriod"/>
            </a:pPr>
            <a:r>
              <a:rPr lang="en-US" sz="2800" dirty="0">
                <a:solidFill>
                  <a:srgbClr val="833C0B"/>
                </a:solidFill>
                <a:latin typeface="Calibri" panose="020F0502020204030204" pitchFamily="34" charset="0"/>
                <a:ea typeface="Times New Roman"/>
                <a:cs typeface="Calibri" panose="020F0502020204030204" pitchFamily="34" charset="0"/>
                <a:sym typeface="Times New Roman"/>
              </a:rPr>
              <a:t>Men often earn more than women for doing the same job.</a:t>
            </a:r>
            <a:endParaRPr sz="2800" i="1" dirty="0">
              <a:solidFill>
                <a:srgbClr val="833C0B"/>
              </a:solidFill>
              <a:latin typeface="Calibri" panose="020F0502020204030204" pitchFamily="34" charset="0"/>
              <a:ea typeface="Times New Roman"/>
              <a:cs typeface="Calibri" panose="020F0502020204030204" pitchFamily="34" charset="0"/>
              <a:sym typeface="Times New Roman"/>
            </a:endParaRPr>
          </a:p>
          <a:p>
            <a:pPr marL="514350" marR="0" lvl="0" indent="-514350" algn="l" rtl="0">
              <a:spcBef>
                <a:spcPts val="0"/>
              </a:spcBef>
              <a:spcAft>
                <a:spcPts val="0"/>
              </a:spcAft>
              <a:buClr>
                <a:srgbClr val="833C0B"/>
              </a:buClr>
              <a:buSzPts val="2000"/>
              <a:buFont typeface="Calibri"/>
              <a:buAutoNum type="arabicPeriod"/>
            </a:pPr>
            <a:r>
              <a:rPr lang="en-US" sz="2800" dirty="0">
                <a:solidFill>
                  <a:srgbClr val="833C0B"/>
                </a:solidFill>
                <a:latin typeface="Calibri" panose="020F0502020204030204" pitchFamily="34" charset="0"/>
                <a:ea typeface="Times New Roman"/>
                <a:cs typeface="Calibri" panose="020F0502020204030204" pitchFamily="34" charset="0"/>
                <a:sym typeface="Times New Roman"/>
              </a:rPr>
              <a:t>A child mother takes care of her small kids.</a:t>
            </a:r>
            <a:endParaRPr sz="2800" dirty="0">
              <a:latin typeface="Calibri" panose="020F0502020204030204" pitchFamily="34" charset="0"/>
              <a:cs typeface="Calibri" panose="020F0502020204030204" pitchFamily="34" charset="0"/>
            </a:endParaRPr>
          </a:p>
          <a:p>
            <a:pPr marL="514350" marR="0" lvl="0" indent="-514350" algn="l" rtl="0">
              <a:spcBef>
                <a:spcPts val="0"/>
              </a:spcBef>
              <a:spcAft>
                <a:spcPts val="0"/>
              </a:spcAft>
              <a:buClr>
                <a:srgbClr val="833C0B"/>
              </a:buClr>
              <a:buSzPts val="2000"/>
              <a:buFont typeface="Calibri"/>
              <a:buAutoNum type="arabicPeriod"/>
            </a:pPr>
            <a:r>
              <a:rPr lang="en-US" sz="2800" dirty="0">
                <a:solidFill>
                  <a:srgbClr val="833C0B"/>
                </a:solidFill>
                <a:latin typeface="Calibri" panose="020F0502020204030204" pitchFamily="34" charset="0"/>
                <a:ea typeface="Times New Roman"/>
                <a:cs typeface="Calibri" panose="020F0502020204030204" pitchFamily="34" charset="0"/>
                <a:sym typeface="Times New Roman"/>
              </a:rPr>
              <a:t>Some women are unable to read and write.</a:t>
            </a:r>
            <a:endParaRPr sz="2800" b="1" dirty="0">
              <a:solidFill>
                <a:srgbClr val="833C0B"/>
              </a:solidFill>
              <a:latin typeface="Calibri" panose="020F0502020204030204" pitchFamily="34" charset="0"/>
              <a:ea typeface="Times New Roman"/>
              <a:cs typeface="Calibri" panose="020F0502020204030204" pitchFamily="34" charset="0"/>
              <a:sym typeface="Times New Roman"/>
            </a:endParaRPr>
          </a:p>
        </p:txBody>
      </p:sp>
      <p:sp>
        <p:nvSpPr>
          <p:cNvPr id="7" name="Google Shape;214;p12">
            <a:extLst>
              <a:ext uri="{FF2B5EF4-FFF2-40B4-BE49-F238E27FC236}">
                <a16:creationId xmlns:a16="http://schemas.microsoft.com/office/drawing/2014/main" id="{B86111F2-5EB4-496F-86D7-52B4BD848BA0}"/>
              </a:ext>
            </a:extLst>
          </p:cNvPr>
          <p:cNvSpPr txBox="1"/>
          <p:nvPr/>
        </p:nvSpPr>
        <p:spPr>
          <a:xfrm>
            <a:off x="733099" y="1099240"/>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Open Sans"/>
                <a:ea typeface="Open Sans"/>
                <a:cs typeface="Open Sans"/>
                <a:sym typeface="Open Sans"/>
              </a:rPr>
              <a:t>1</a:t>
            </a:r>
            <a:endParaRPr sz="4000" b="1" dirty="0">
              <a:solidFill>
                <a:schemeClr val="lt1"/>
              </a:solidFill>
              <a:latin typeface="Open Sans"/>
              <a:ea typeface="Open Sans"/>
              <a:cs typeface="Open Sans"/>
              <a:sym typeface="Open Sans"/>
            </a:endParaRPr>
          </a:p>
        </p:txBody>
      </p:sp>
      <p:pic>
        <p:nvPicPr>
          <p:cNvPr id="3" name="Picture 2">
            <a:extLst>
              <a:ext uri="{FF2B5EF4-FFF2-40B4-BE49-F238E27FC236}">
                <a16:creationId xmlns:a16="http://schemas.microsoft.com/office/drawing/2014/main" id="{516C9B47-190B-4369-8477-354DF13B8A03}"/>
              </a:ext>
            </a:extLst>
          </p:cNvPr>
          <p:cNvPicPr>
            <a:picLocks noChangeAspect="1"/>
          </p:cNvPicPr>
          <p:nvPr/>
        </p:nvPicPr>
        <p:blipFill>
          <a:blip r:embed="rId4"/>
          <a:stretch>
            <a:fillRect/>
          </a:stretch>
        </p:blipFill>
        <p:spPr>
          <a:xfrm>
            <a:off x="5168620" y="3520970"/>
            <a:ext cx="7092530" cy="3337030"/>
          </a:xfrm>
          <a:prstGeom prst="rect">
            <a:avLst/>
          </a:prstGeom>
        </p:spPr>
      </p:pic>
      <p:sp>
        <p:nvSpPr>
          <p:cNvPr id="9" name="Google Shape;213;p12">
            <a:extLst>
              <a:ext uri="{FF2B5EF4-FFF2-40B4-BE49-F238E27FC236}">
                <a16:creationId xmlns:a16="http://schemas.microsoft.com/office/drawing/2014/main" id="{2D01AB72-BCB4-4987-8D94-2AB756E3E1E4}"/>
              </a:ext>
            </a:extLst>
          </p:cNvPr>
          <p:cNvSpPr/>
          <p:nvPr/>
        </p:nvSpPr>
        <p:spPr>
          <a:xfrm>
            <a:off x="702927" y="110763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10" name="Google Shape;214;p12">
            <a:extLst>
              <a:ext uri="{FF2B5EF4-FFF2-40B4-BE49-F238E27FC236}">
                <a16:creationId xmlns:a16="http://schemas.microsoft.com/office/drawing/2014/main" id="{15CAA5EE-7858-4184-BD26-1D640A9049F2}"/>
              </a:ext>
            </a:extLst>
          </p:cNvPr>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Open Sans"/>
                <a:ea typeface="Open Sans"/>
                <a:cs typeface="Open Sans"/>
                <a:sym typeface="Open Sans"/>
              </a:rPr>
              <a:t>1</a:t>
            </a:r>
            <a:endParaRPr sz="4000" b="1" dirty="0">
              <a:solidFill>
                <a:schemeClr val="lt1"/>
              </a:solidFill>
              <a:latin typeface="Open Sans"/>
              <a:ea typeface="Open Sans"/>
              <a:cs typeface="Open Sans"/>
              <a:sym typeface="Open Sans"/>
            </a:endParaRPr>
          </a:p>
        </p:txBody>
      </p:sp>
      <p:cxnSp>
        <p:nvCxnSpPr>
          <p:cNvPr id="5" name="Straight Arrow Connector 4">
            <a:extLst>
              <a:ext uri="{FF2B5EF4-FFF2-40B4-BE49-F238E27FC236}">
                <a16:creationId xmlns:a16="http://schemas.microsoft.com/office/drawing/2014/main" id="{8464521E-2A75-4C91-A868-F53A0AA04879}"/>
              </a:ext>
            </a:extLst>
          </p:cNvPr>
          <p:cNvCxnSpPr>
            <a:cxnSpLocks/>
          </p:cNvCxnSpPr>
          <p:nvPr/>
        </p:nvCxnSpPr>
        <p:spPr>
          <a:xfrm>
            <a:off x="9691141" y="2300990"/>
            <a:ext cx="697043" cy="278817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49544287-F892-49B5-ACFF-DD564B448AAF}"/>
              </a:ext>
            </a:extLst>
          </p:cNvPr>
          <p:cNvCxnSpPr>
            <a:cxnSpLocks/>
          </p:cNvCxnSpPr>
          <p:nvPr/>
        </p:nvCxnSpPr>
        <p:spPr>
          <a:xfrm>
            <a:off x="7607508" y="2539101"/>
            <a:ext cx="766998" cy="128834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E7F43795-D651-4CC1-AE9C-E7729260A7BF}"/>
              </a:ext>
            </a:extLst>
          </p:cNvPr>
          <p:cNvCxnSpPr>
            <a:cxnSpLocks/>
          </p:cNvCxnSpPr>
          <p:nvPr/>
        </p:nvCxnSpPr>
        <p:spPr>
          <a:xfrm>
            <a:off x="3336877" y="3271076"/>
            <a:ext cx="2953996" cy="252037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590822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5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p:nvPr/>
        </p:nvSpPr>
        <p:spPr>
          <a:xfrm>
            <a:off x="1452186" y="3968544"/>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WHILE-READING</a:t>
            </a:r>
            <a:endParaRPr sz="1800" b="1">
              <a:solidFill>
                <a:srgbClr val="006673"/>
              </a:solidFill>
              <a:latin typeface="Calibri"/>
              <a:ea typeface="Calibri"/>
              <a:cs typeface="Calibri"/>
              <a:sym typeface="Calibri"/>
            </a:endParaRPr>
          </a:p>
        </p:txBody>
      </p:sp>
      <p:cxnSp>
        <p:nvCxnSpPr>
          <p:cNvPr id="130" name="Google Shape;130;p4"/>
          <p:cNvCxnSpPr/>
          <p:nvPr/>
        </p:nvCxnSpPr>
        <p:spPr>
          <a:xfrm rot="5400000">
            <a:off x="2907695" y="3169461"/>
            <a:ext cx="990300" cy="604200"/>
          </a:xfrm>
          <a:prstGeom prst="curvedConnector2">
            <a:avLst/>
          </a:prstGeom>
          <a:noFill/>
          <a:ln w="57150" cap="flat" cmpd="sng">
            <a:solidFill>
              <a:srgbClr val="006673"/>
            </a:solidFill>
            <a:prstDash val="solid"/>
            <a:miter lim="800000"/>
            <a:headEnd type="none" w="sm" len="sm"/>
            <a:tailEnd type="triangle" w="med" len="med"/>
          </a:ln>
        </p:spPr>
      </p:cxnSp>
      <p:sp>
        <p:nvSpPr>
          <p:cNvPr id="131" name="Google Shape;131;p4"/>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4"/>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33" name="Google Shape;133;p4"/>
          <p:cNvSpPr/>
          <p:nvPr/>
        </p:nvSpPr>
        <p:spPr>
          <a:xfrm>
            <a:off x="1137570" y="1496778"/>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34" name="Google Shape;134;p4"/>
          <p:cNvSpPr/>
          <p:nvPr/>
        </p:nvSpPr>
        <p:spPr>
          <a:xfrm>
            <a:off x="3715676" y="2532083"/>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PRE-READING</a:t>
            </a:r>
            <a:endParaRPr sz="1800" b="1">
              <a:solidFill>
                <a:srgbClr val="006673"/>
              </a:solidFill>
              <a:latin typeface="Calibri"/>
              <a:ea typeface="Calibri"/>
              <a:cs typeface="Calibri"/>
              <a:sym typeface="Calibri"/>
            </a:endParaRPr>
          </a:p>
        </p:txBody>
      </p:sp>
      <p:sp>
        <p:nvSpPr>
          <p:cNvPr id="135" name="Google Shape;135;p4"/>
          <p:cNvSpPr/>
          <p:nvPr/>
        </p:nvSpPr>
        <p:spPr>
          <a:xfrm>
            <a:off x="6486017" y="120175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dirty="0">
                <a:solidFill>
                  <a:srgbClr val="006673"/>
                </a:solidFill>
                <a:latin typeface="Calibri"/>
                <a:ea typeface="Calibri"/>
                <a:cs typeface="Calibri"/>
                <a:sym typeface="Calibri"/>
              </a:rPr>
              <a:t>Small talk: Gender privileges</a:t>
            </a:r>
            <a:endParaRPr sz="1800" dirty="0">
              <a:solidFill>
                <a:srgbClr val="006673"/>
              </a:solidFill>
              <a:latin typeface="Calibri"/>
              <a:ea typeface="Calibri"/>
              <a:cs typeface="Calibri"/>
              <a:sym typeface="Calibri"/>
            </a:endParaRPr>
          </a:p>
        </p:txBody>
      </p:sp>
      <p:sp>
        <p:nvSpPr>
          <p:cNvPr id="136" name="Google Shape;136;p4"/>
          <p:cNvSpPr/>
          <p:nvPr/>
        </p:nvSpPr>
        <p:spPr>
          <a:xfrm>
            <a:off x="6486018" y="3021890"/>
            <a:ext cx="4903830" cy="1566326"/>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dirty="0">
                <a:solidFill>
                  <a:srgbClr val="006673"/>
                </a:solidFill>
                <a:latin typeface="Calibri"/>
                <a:ea typeface="Calibri"/>
                <a:cs typeface="Calibri"/>
                <a:sym typeface="Calibri"/>
              </a:rPr>
              <a:t>Task 2: Read the text and circle the correct meaning of the highlighted words and phrases</a:t>
            </a:r>
            <a:endParaRPr dirty="0"/>
          </a:p>
          <a:p>
            <a:pPr marL="285750" marR="0" lvl="0" indent="-285750" algn="l" rtl="0">
              <a:spcBef>
                <a:spcPts val="0"/>
              </a:spcBef>
              <a:spcAft>
                <a:spcPts val="0"/>
              </a:spcAft>
              <a:buClr>
                <a:srgbClr val="006673"/>
              </a:buClr>
              <a:buSzPts val="1800"/>
              <a:buFont typeface="Arial"/>
              <a:buChar char="•"/>
            </a:pPr>
            <a:r>
              <a:rPr lang="en-US" sz="1800" dirty="0">
                <a:solidFill>
                  <a:srgbClr val="006673"/>
                </a:solidFill>
                <a:latin typeface="Calibri"/>
                <a:ea typeface="Calibri"/>
                <a:cs typeface="Calibri"/>
                <a:sym typeface="Calibri"/>
              </a:rPr>
              <a:t>Task 3: Read the text again and decide whether the following statements are True (T), False (F), Not given (NG)</a:t>
            </a:r>
          </a:p>
        </p:txBody>
      </p:sp>
      <p:cxnSp>
        <p:nvCxnSpPr>
          <p:cNvPr id="137" name="Google Shape;137;p4"/>
          <p:cNvCxnSpPr/>
          <p:nvPr/>
        </p:nvCxnSpPr>
        <p:spPr>
          <a:xfrm>
            <a:off x="3033847" y="1919503"/>
            <a:ext cx="844500" cy="618000"/>
          </a:xfrm>
          <a:prstGeom prst="curvedConnector2">
            <a:avLst/>
          </a:prstGeom>
          <a:noFill/>
          <a:ln w="57150" cap="flat" cmpd="sng">
            <a:solidFill>
              <a:srgbClr val="006673"/>
            </a:solidFill>
            <a:prstDash val="solid"/>
            <a:miter lim="800000"/>
            <a:headEnd type="none" w="sm" len="sm"/>
            <a:tailEnd type="triangle" w="med" len="med"/>
          </a:ln>
        </p:spPr>
      </p:cxnSp>
      <p:sp>
        <p:nvSpPr>
          <p:cNvPr id="140" name="Google Shape;140;p4"/>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3</a:t>
            </a:r>
            <a:endParaRPr sz="2000">
              <a:solidFill>
                <a:srgbClr val="048DA4"/>
              </a:solidFill>
              <a:latin typeface="Bookman Old Style"/>
              <a:ea typeface="Bookman Old Style"/>
              <a:cs typeface="Bookman Old Style"/>
              <a:sym typeface="Bookman Old Style"/>
            </a:endParaRPr>
          </a:p>
        </p:txBody>
      </p:sp>
      <p:sp>
        <p:nvSpPr>
          <p:cNvPr id="141" name="Google Shape;141;p4"/>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4"/>
          <p:cNvSpPr/>
          <p:nvPr/>
        </p:nvSpPr>
        <p:spPr>
          <a:xfrm>
            <a:off x="6512315" y="378918"/>
            <a:ext cx="164019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READING</a:t>
            </a:r>
            <a:endParaRPr sz="2400" b="1">
              <a:solidFill>
                <a:schemeClr val="lt1"/>
              </a:solidFill>
              <a:latin typeface="Arial"/>
              <a:ea typeface="Arial"/>
              <a:cs typeface="Arial"/>
              <a:sym typeface="Arial"/>
            </a:endParaRPr>
          </a:p>
        </p:txBody>
      </p:sp>
      <p:sp>
        <p:nvSpPr>
          <p:cNvPr id="144" name="Google Shape;144;p4"/>
          <p:cNvSpPr/>
          <p:nvPr/>
        </p:nvSpPr>
        <p:spPr>
          <a:xfrm>
            <a:off x="6486017" y="2111821"/>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Font typeface="Arial" panose="020B0604020202020204" pitchFamily="34" charset="0"/>
              <a:buChar char="•"/>
            </a:pPr>
            <a:r>
              <a:rPr lang="en-US" sz="1800" dirty="0">
                <a:solidFill>
                  <a:srgbClr val="006673"/>
                </a:solidFill>
                <a:latin typeface="Calibri"/>
                <a:ea typeface="Calibri"/>
                <a:cs typeface="Calibri"/>
                <a:sym typeface="Calibri"/>
              </a:rPr>
              <a:t>Task 1: Match the sentences with the pictures</a:t>
            </a:r>
            <a:endParaRPr sz="1800" dirty="0">
              <a:solidFill>
                <a:srgbClr val="006673"/>
              </a:solidFill>
              <a:latin typeface="Calibri"/>
              <a:ea typeface="Calibri"/>
              <a:cs typeface="Calibri"/>
              <a:sym typeface="Calibri"/>
            </a:endParaRPr>
          </a:p>
        </p:txBody>
      </p:sp>
    </p:spTree>
    <p:extLst>
      <p:ext uri="{BB962C8B-B14F-4D97-AF65-F5344CB8AC3E}">
        <p14:creationId xmlns:p14="http://schemas.microsoft.com/office/powerpoint/2010/main" val="564525941"/>
      </p:ext>
    </p:extLst>
  </p:cSld>
  <p:clrMapOvr>
    <a:masterClrMapping/>
  </p:clrMapOvr>
  <p:transition spd="slow">
    <p:randomBar dir="vert"/>
  </p:transition>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1072</Words>
  <PresentationFormat>Widescreen</PresentationFormat>
  <Paragraphs>182</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Noto Sans Symbols</vt:lpstr>
      <vt:lpstr>Calibri</vt:lpstr>
      <vt:lpstr>Open Sans</vt:lpstr>
      <vt:lpstr>Bookman Old Style</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2022-04-07T18:05:47Z</dcterms:modified>
</cp:coreProperties>
</file>