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274" r:id="rId3"/>
    <p:sldId id="257" r:id="rId4"/>
    <p:sldId id="258" r:id="rId5"/>
    <p:sldId id="259" r:id="rId6"/>
    <p:sldId id="276" r:id="rId7"/>
    <p:sldId id="275" r:id="rId8"/>
    <p:sldId id="260" r:id="rId9"/>
    <p:sldId id="261" r:id="rId10"/>
    <p:sldId id="265" r:id="rId11"/>
    <p:sldId id="264" r:id="rId12"/>
    <p:sldId id="277" r:id="rId13"/>
    <p:sldId id="266" r:id="rId14"/>
    <p:sldId id="267" r:id="rId15"/>
    <p:sldId id="268" r:id="rId16"/>
    <p:sldId id="269"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64FF80-5A70-4027-90E4-FB762D82293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9837C8C-D200-4370-8F37-29E7183BBF2B}">
      <dgm:prSet phldrT="[Text]" custT="1"/>
      <dgm:spPr/>
      <dgm:t>
        <a:bodyPr/>
        <a:lstStyle/>
        <a:p>
          <a:r>
            <a:rPr lang="en-US" sz="4000" dirty="0" smtClean="0">
              <a:latin typeface="Times New Roman" pitchFamily="18" charset="0"/>
              <a:cs typeface="Times New Roman" pitchFamily="18" charset="0"/>
            </a:rPr>
            <a:t>I. </a:t>
          </a:r>
          <a:r>
            <a:rPr lang="en-US" sz="4000" dirty="0" err="1" smtClean="0">
              <a:latin typeface="Times New Roman" pitchFamily="18" charset="0"/>
              <a:cs typeface="Times New Roman" pitchFamily="18" charset="0"/>
            </a:rPr>
            <a:t>Phân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tích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câu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hỏi</a:t>
          </a:r>
          <a:r>
            <a:rPr lang="en-US" sz="4000" dirty="0" smtClean="0">
              <a:latin typeface="Times New Roman" pitchFamily="18" charset="0"/>
              <a:cs typeface="Times New Roman" pitchFamily="18" charset="0"/>
            </a:rPr>
            <a:t> NLXH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đề</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thi</a:t>
          </a:r>
          <a:r>
            <a:rPr lang="en-US"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THPTQG </a:t>
          </a:r>
          <a:endParaRPr lang="en-US" sz="4000" dirty="0">
            <a:latin typeface="Times New Roman" pitchFamily="18" charset="0"/>
            <a:cs typeface="Times New Roman" pitchFamily="18" charset="0"/>
          </a:endParaRPr>
        </a:p>
      </dgm:t>
    </dgm:pt>
    <dgm:pt modelId="{E852B047-28F1-40F2-A224-8B88873638D5}" type="parTrans" cxnId="{A89F7A44-0BDD-4A1D-96FA-6F12A63B3BA3}">
      <dgm:prSet/>
      <dgm:spPr/>
      <dgm:t>
        <a:bodyPr/>
        <a:lstStyle/>
        <a:p>
          <a:endParaRPr lang="en-US"/>
        </a:p>
      </dgm:t>
    </dgm:pt>
    <dgm:pt modelId="{61C3164A-16F7-466A-9B89-319A4EDB9763}" type="sibTrans" cxnId="{A89F7A44-0BDD-4A1D-96FA-6F12A63B3BA3}">
      <dgm:prSet/>
      <dgm:spPr/>
      <dgm:t>
        <a:bodyPr/>
        <a:lstStyle/>
        <a:p>
          <a:endParaRPr lang="en-US"/>
        </a:p>
      </dgm:t>
    </dgm:pt>
    <dgm:pt modelId="{427245DE-5193-4DB1-A6E3-CAE616B208A9}">
      <dgm:prSet phldrT="[Text]" custT="1"/>
      <dgm:spPr/>
      <dgm:t>
        <a:bodyPr/>
        <a:lstStyle/>
        <a:p>
          <a:r>
            <a:rPr lang="en-US" sz="4000" dirty="0" smtClean="0">
              <a:latin typeface="Times New Roman" pitchFamily="18" charset="0"/>
              <a:cs typeface="Times New Roman" pitchFamily="18" charset="0"/>
            </a:rPr>
            <a:t>II. </a:t>
          </a:r>
          <a:r>
            <a:rPr lang="en-US" sz="4000" dirty="0" err="1" smtClean="0">
              <a:latin typeface="Times New Roman" pitchFamily="18" charset="0"/>
              <a:cs typeface="Times New Roman" pitchFamily="18" charset="0"/>
            </a:rPr>
            <a:t>Kĩ</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năng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viết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đoạn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văn</a:t>
          </a:r>
          <a:r>
            <a:rPr lang="en-US" sz="4000" dirty="0" smtClean="0">
              <a:latin typeface="Times New Roman" pitchFamily="18" charset="0"/>
              <a:cs typeface="Times New Roman" pitchFamily="18" charset="0"/>
            </a:rPr>
            <a:t> NLXH</a:t>
          </a:r>
          <a:endParaRPr lang="en-US" sz="4000" dirty="0">
            <a:latin typeface="Times New Roman" pitchFamily="18" charset="0"/>
            <a:cs typeface="Times New Roman" pitchFamily="18" charset="0"/>
          </a:endParaRPr>
        </a:p>
      </dgm:t>
    </dgm:pt>
    <dgm:pt modelId="{60F45076-390A-4FEB-98EC-5526A86682C6}" type="parTrans" cxnId="{A7F1A9CB-81A5-465A-B037-AE77BA7AC4BB}">
      <dgm:prSet/>
      <dgm:spPr/>
      <dgm:t>
        <a:bodyPr/>
        <a:lstStyle/>
        <a:p>
          <a:endParaRPr lang="en-US"/>
        </a:p>
      </dgm:t>
    </dgm:pt>
    <dgm:pt modelId="{E0C459EA-F265-4A7A-B106-C1DD537F1206}" type="sibTrans" cxnId="{A7F1A9CB-81A5-465A-B037-AE77BA7AC4BB}">
      <dgm:prSet/>
      <dgm:spPr/>
      <dgm:t>
        <a:bodyPr/>
        <a:lstStyle/>
        <a:p>
          <a:endParaRPr lang="en-US"/>
        </a:p>
      </dgm:t>
    </dgm:pt>
    <dgm:pt modelId="{E9685980-CC38-4192-95B0-901F78687F2F}">
      <dgm:prSet phldrT="[Text]" custT="1"/>
      <dgm:spPr/>
      <dgm:t>
        <a:bodyPr/>
        <a:lstStyle/>
        <a:p>
          <a:r>
            <a:rPr lang="en-US" sz="4000" dirty="0" smtClean="0">
              <a:latin typeface="Times New Roman" pitchFamily="18" charset="0"/>
              <a:cs typeface="Times New Roman" pitchFamily="18" charset="0"/>
            </a:rPr>
            <a:t>III. </a:t>
          </a:r>
          <a:r>
            <a:rPr lang="en-US" sz="4000" dirty="0" err="1" smtClean="0">
              <a:latin typeface="Times New Roman" pitchFamily="18" charset="0"/>
              <a:cs typeface="Times New Roman" pitchFamily="18" charset="0"/>
            </a:rPr>
            <a:t>Luyện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tập</a:t>
          </a:r>
          <a:r>
            <a:rPr lang="en-US"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dgm:t>
    </dgm:pt>
    <dgm:pt modelId="{C9317F76-9D76-40ED-8596-81C46F3469CC}" type="parTrans" cxnId="{04ED2C65-7CD7-4740-B6AB-9C5D51C6D38C}">
      <dgm:prSet/>
      <dgm:spPr/>
      <dgm:t>
        <a:bodyPr/>
        <a:lstStyle/>
        <a:p>
          <a:endParaRPr lang="en-US"/>
        </a:p>
      </dgm:t>
    </dgm:pt>
    <dgm:pt modelId="{6B6B68D4-44B4-4C80-8A4F-48DC785876C1}" type="sibTrans" cxnId="{04ED2C65-7CD7-4740-B6AB-9C5D51C6D38C}">
      <dgm:prSet/>
      <dgm:spPr/>
      <dgm:t>
        <a:bodyPr/>
        <a:lstStyle/>
        <a:p>
          <a:endParaRPr lang="en-US"/>
        </a:p>
      </dgm:t>
    </dgm:pt>
    <dgm:pt modelId="{DAA573DC-3993-468C-97AB-D343C1761F91}" type="pres">
      <dgm:prSet presAssocID="{2D64FF80-5A70-4027-90E4-FB762D822938}" presName="linear" presStyleCnt="0">
        <dgm:presLayoutVars>
          <dgm:dir/>
          <dgm:animLvl val="lvl"/>
          <dgm:resizeHandles val="exact"/>
        </dgm:presLayoutVars>
      </dgm:prSet>
      <dgm:spPr/>
      <dgm:t>
        <a:bodyPr/>
        <a:lstStyle/>
        <a:p>
          <a:endParaRPr lang="en-US"/>
        </a:p>
      </dgm:t>
    </dgm:pt>
    <dgm:pt modelId="{B6EF37DD-16B1-491A-8512-7493886642C3}" type="pres">
      <dgm:prSet presAssocID="{B9837C8C-D200-4370-8F37-29E7183BBF2B}" presName="parentLin" presStyleCnt="0"/>
      <dgm:spPr/>
    </dgm:pt>
    <dgm:pt modelId="{929E44A1-34B2-42EE-80FE-DCAFF8624E08}" type="pres">
      <dgm:prSet presAssocID="{B9837C8C-D200-4370-8F37-29E7183BBF2B}" presName="parentLeftMargin" presStyleLbl="node1" presStyleIdx="0" presStyleCnt="3"/>
      <dgm:spPr/>
      <dgm:t>
        <a:bodyPr/>
        <a:lstStyle/>
        <a:p>
          <a:endParaRPr lang="en-US"/>
        </a:p>
      </dgm:t>
    </dgm:pt>
    <dgm:pt modelId="{6785AAB9-D8BA-4D8A-9539-FA4EDD423A1C}" type="pres">
      <dgm:prSet presAssocID="{B9837C8C-D200-4370-8F37-29E7183BBF2B}" presName="parentText" presStyleLbl="node1" presStyleIdx="0" presStyleCnt="3" custScaleX="142857" custScaleY="140678">
        <dgm:presLayoutVars>
          <dgm:chMax val="0"/>
          <dgm:bulletEnabled val="1"/>
        </dgm:presLayoutVars>
      </dgm:prSet>
      <dgm:spPr/>
      <dgm:t>
        <a:bodyPr/>
        <a:lstStyle/>
        <a:p>
          <a:endParaRPr lang="en-US"/>
        </a:p>
      </dgm:t>
    </dgm:pt>
    <dgm:pt modelId="{7138184E-4064-4CF7-ADAA-60CE7C68F7A3}" type="pres">
      <dgm:prSet presAssocID="{B9837C8C-D200-4370-8F37-29E7183BBF2B}" presName="negativeSpace" presStyleCnt="0"/>
      <dgm:spPr/>
    </dgm:pt>
    <dgm:pt modelId="{1D9D00E1-95BF-403A-AB78-93E02AE017E0}" type="pres">
      <dgm:prSet presAssocID="{B9837C8C-D200-4370-8F37-29E7183BBF2B}" presName="childText" presStyleLbl="conFgAcc1" presStyleIdx="0" presStyleCnt="3">
        <dgm:presLayoutVars>
          <dgm:bulletEnabled val="1"/>
        </dgm:presLayoutVars>
      </dgm:prSet>
      <dgm:spPr/>
    </dgm:pt>
    <dgm:pt modelId="{B176B136-EAA2-428C-B27C-4AE3A526BFB3}" type="pres">
      <dgm:prSet presAssocID="{61C3164A-16F7-466A-9B89-319A4EDB9763}" presName="spaceBetweenRectangles" presStyleCnt="0"/>
      <dgm:spPr/>
    </dgm:pt>
    <dgm:pt modelId="{2EC0C836-C77F-4FBD-A343-98FFE9E2061E}" type="pres">
      <dgm:prSet presAssocID="{427245DE-5193-4DB1-A6E3-CAE616B208A9}" presName="parentLin" presStyleCnt="0"/>
      <dgm:spPr/>
    </dgm:pt>
    <dgm:pt modelId="{F91C1B74-8548-4E64-BEDB-3C3D96963CF8}" type="pres">
      <dgm:prSet presAssocID="{427245DE-5193-4DB1-A6E3-CAE616B208A9}" presName="parentLeftMargin" presStyleLbl="node1" presStyleIdx="0" presStyleCnt="3"/>
      <dgm:spPr/>
      <dgm:t>
        <a:bodyPr/>
        <a:lstStyle/>
        <a:p>
          <a:endParaRPr lang="en-US"/>
        </a:p>
      </dgm:t>
    </dgm:pt>
    <dgm:pt modelId="{7D092980-2319-4A68-A283-3E266AA3CC99}" type="pres">
      <dgm:prSet presAssocID="{427245DE-5193-4DB1-A6E3-CAE616B208A9}" presName="parentText" presStyleLbl="node1" presStyleIdx="1" presStyleCnt="3" custScaleX="142857" custScaleY="152418">
        <dgm:presLayoutVars>
          <dgm:chMax val="0"/>
          <dgm:bulletEnabled val="1"/>
        </dgm:presLayoutVars>
      </dgm:prSet>
      <dgm:spPr/>
      <dgm:t>
        <a:bodyPr/>
        <a:lstStyle/>
        <a:p>
          <a:endParaRPr lang="en-US"/>
        </a:p>
      </dgm:t>
    </dgm:pt>
    <dgm:pt modelId="{85FD294E-3F9D-4911-AD38-E34942249EBE}" type="pres">
      <dgm:prSet presAssocID="{427245DE-5193-4DB1-A6E3-CAE616B208A9}" presName="negativeSpace" presStyleCnt="0"/>
      <dgm:spPr/>
    </dgm:pt>
    <dgm:pt modelId="{CAAF27B8-E822-48BC-B83D-D2FEA6F5377D}" type="pres">
      <dgm:prSet presAssocID="{427245DE-5193-4DB1-A6E3-CAE616B208A9}" presName="childText" presStyleLbl="conFgAcc1" presStyleIdx="1" presStyleCnt="3">
        <dgm:presLayoutVars>
          <dgm:bulletEnabled val="1"/>
        </dgm:presLayoutVars>
      </dgm:prSet>
      <dgm:spPr/>
    </dgm:pt>
    <dgm:pt modelId="{9A38000E-6317-4A7A-B149-53FC5BE8C36D}" type="pres">
      <dgm:prSet presAssocID="{E0C459EA-F265-4A7A-B106-C1DD537F1206}" presName="spaceBetweenRectangles" presStyleCnt="0"/>
      <dgm:spPr/>
    </dgm:pt>
    <dgm:pt modelId="{429D9350-B5C5-413D-8269-46D7F44976CE}" type="pres">
      <dgm:prSet presAssocID="{E9685980-CC38-4192-95B0-901F78687F2F}" presName="parentLin" presStyleCnt="0"/>
      <dgm:spPr/>
    </dgm:pt>
    <dgm:pt modelId="{35D6FB89-575F-49FC-ABAE-DC4759640E04}" type="pres">
      <dgm:prSet presAssocID="{E9685980-CC38-4192-95B0-901F78687F2F}" presName="parentLeftMargin" presStyleLbl="node1" presStyleIdx="1" presStyleCnt="3"/>
      <dgm:spPr/>
      <dgm:t>
        <a:bodyPr/>
        <a:lstStyle/>
        <a:p>
          <a:endParaRPr lang="en-US"/>
        </a:p>
      </dgm:t>
    </dgm:pt>
    <dgm:pt modelId="{72B7567C-53EA-4F16-B15D-42D37D5D44D9}" type="pres">
      <dgm:prSet presAssocID="{E9685980-CC38-4192-95B0-901F78687F2F}" presName="parentText" presStyleLbl="node1" presStyleIdx="2" presStyleCnt="3" custScaleX="142857">
        <dgm:presLayoutVars>
          <dgm:chMax val="0"/>
          <dgm:bulletEnabled val="1"/>
        </dgm:presLayoutVars>
      </dgm:prSet>
      <dgm:spPr/>
      <dgm:t>
        <a:bodyPr/>
        <a:lstStyle/>
        <a:p>
          <a:endParaRPr lang="en-US"/>
        </a:p>
      </dgm:t>
    </dgm:pt>
    <dgm:pt modelId="{351B363F-7633-4D23-A9E1-7F58BA054FEB}" type="pres">
      <dgm:prSet presAssocID="{E9685980-CC38-4192-95B0-901F78687F2F}" presName="negativeSpace" presStyleCnt="0"/>
      <dgm:spPr/>
    </dgm:pt>
    <dgm:pt modelId="{BC54D846-D1B0-4C91-8749-6FA6720D5094}" type="pres">
      <dgm:prSet presAssocID="{E9685980-CC38-4192-95B0-901F78687F2F}" presName="childText" presStyleLbl="conFgAcc1" presStyleIdx="2" presStyleCnt="3">
        <dgm:presLayoutVars>
          <dgm:bulletEnabled val="1"/>
        </dgm:presLayoutVars>
      </dgm:prSet>
      <dgm:spPr/>
    </dgm:pt>
  </dgm:ptLst>
  <dgm:cxnLst>
    <dgm:cxn modelId="{3215A20A-69CB-4748-A6C4-6EC38B793FFE}" type="presOf" srcId="{B9837C8C-D200-4370-8F37-29E7183BBF2B}" destId="{6785AAB9-D8BA-4D8A-9539-FA4EDD423A1C}" srcOrd="1" destOrd="0" presId="urn:microsoft.com/office/officeart/2005/8/layout/list1"/>
    <dgm:cxn modelId="{2E0D1C57-3FD9-45C7-9E13-D2B73DFEDDF8}" type="presOf" srcId="{427245DE-5193-4DB1-A6E3-CAE616B208A9}" destId="{7D092980-2319-4A68-A283-3E266AA3CC99}" srcOrd="1" destOrd="0" presId="urn:microsoft.com/office/officeart/2005/8/layout/list1"/>
    <dgm:cxn modelId="{916F599E-F8C0-4E98-8786-1E6B46372FC8}" type="presOf" srcId="{427245DE-5193-4DB1-A6E3-CAE616B208A9}" destId="{F91C1B74-8548-4E64-BEDB-3C3D96963CF8}" srcOrd="0" destOrd="0" presId="urn:microsoft.com/office/officeart/2005/8/layout/list1"/>
    <dgm:cxn modelId="{9EFAD877-8407-4DBC-8806-8F8E72796A5C}" type="presOf" srcId="{E9685980-CC38-4192-95B0-901F78687F2F}" destId="{35D6FB89-575F-49FC-ABAE-DC4759640E04}" srcOrd="0" destOrd="0" presId="urn:microsoft.com/office/officeart/2005/8/layout/list1"/>
    <dgm:cxn modelId="{A7F1A9CB-81A5-465A-B037-AE77BA7AC4BB}" srcId="{2D64FF80-5A70-4027-90E4-FB762D822938}" destId="{427245DE-5193-4DB1-A6E3-CAE616B208A9}" srcOrd="1" destOrd="0" parTransId="{60F45076-390A-4FEB-98EC-5526A86682C6}" sibTransId="{E0C459EA-F265-4A7A-B106-C1DD537F1206}"/>
    <dgm:cxn modelId="{440B80FF-A9F1-434F-AB9E-75EAE223389F}" type="presOf" srcId="{2D64FF80-5A70-4027-90E4-FB762D822938}" destId="{DAA573DC-3993-468C-97AB-D343C1761F91}" srcOrd="0" destOrd="0" presId="urn:microsoft.com/office/officeart/2005/8/layout/list1"/>
    <dgm:cxn modelId="{04ED2C65-7CD7-4740-B6AB-9C5D51C6D38C}" srcId="{2D64FF80-5A70-4027-90E4-FB762D822938}" destId="{E9685980-CC38-4192-95B0-901F78687F2F}" srcOrd="2" destOrd="0" parTransId="{C9317F76-9D76-40ED-8596-81C46F3469CC}" sibTransId="{6B6B68D4-44B4-4C80-8A4F-48DC785876C1}"/>
    <dgm:cxn modelId="{A89F7A44-0BDD-4A1D-96FA-6F12A63B3BA3}" srcId="{2D64FF80-5A70-4027-90E4-FB762D822938}" destId="{B9837C8C-D200-4370-8F37-29E7183BBF2B}" srcOrd="0" destOrd="0" parTransId="{E852B047-28F1-40F2-A224-8B88873638D5}" sibTransId="{61C3164A-16F7-466A-9B89-319A4EDB9763}"/>
    <dgm:cxn modelId="{F1DE6697-CF68-4486-B048-657F0058DC0C}" type="presOf" srcId="{E9685980-CC38-4192-95B0-901F78687F2F}" destId="{72B7567C-53EA-4F16-B15D-42D37D5D44D9}" srcOrd="1" destOrd="0" presId="urn:microsoft.com/office/officeart/2005/8/layout/list1"/>
    <dgm:cxn modelId="{C3E94FB6-2DC4-47AD-9BC7-60C05B7A1711}" type="presOf" srcId="{B9837C8C-D200-4370-8F37-29E7183BBF2B}" destId="{929E44A1-34B2-42EE-80FE-DCAFF8624E08}" srcOrd="0" destOrd="0" presId="urn:microsoft.com/office/officeart/2005/8/layout/list1"/>
    <dgm:cxn modelId="{96B96B2E-551D-4D5F-91EC-D4531BDB11BF}" type="presParOf" srcId="{DAA573DC-3993-468C-97AB-D343C1761F91}" destId="{B6EF37DD-16B1-491A-8512-7493886642C3}" srcOrd="0" destOrd="0" presId="urn:microsoft.com/office/officeart/2005/8/layout/list1"/>
    <dgm:cxn modelId="{015027A2-DCC3-4FB1-84A5-7E6296801CD8}" type="presParOf" srcId="{B6EF37DD-16B1-491A-8512-7493886642C3}" destId="{929E44A1-34B2-42EE-80FE-DCAFF8624E08}" srcOrd="0" destOrd="0" presId="urn:microsoft.com/office/officeart/2005/8/layout/list1"/>
    <dgm:cxn modelId="{6E71C870-8F7D-477A-9B3F-1BC7909A13F8}" type="presParOf" srcId="{B6EF37DD-16B1-491A-8512-7493886642C3}" destId="{6785AAB9-D8BA-4D8A-9539-FA4EDD423A1C}" srcOrd="1" destOrd="0" presId="urn:microsoft.com/office/officeart/2005/8/layout/list1"/>
    <dgm:cxn modelId="{44C8976A-7085-493E-BA98-B9051A5A0D8D}" type="presParOf" srcId="{DAA573DC-3993-468C-97AB-D343C1761F91}" destId="{7138184E-4064-4CF7-ADAA-60CE7C68F7A3}" srcOrd="1" destOrd="0" presId="urn:microsoft.com/office/officeart/2005/8/layout/list1"/>
    <dgm:cxn modelId="{9212A8EE-36F8-4920-8546-AA7F2011817B}" type="presParOf" srcId="{DAA573DC-3993-468C-97AB-D343C1761F91}" destId="{1D9D00E1-95BF-403A-AB78-93E02AE017E0}" srcOrd="2" destOrd="0" presId="urn:microsoft.com/office/officeart/2005/8/layout/list1"/>
    <dgm:cxn modelId="{8C58AE48-84E8-4850-BC0E-8B5A31D21038}" type="presParOf" srcId="{DAA573DC-3993-468C-97AB-D343C1761F91}" destId="{B176B136-EAA2-428C-B27C-4AE3A526BFB3}" srcOrd="3" destOrd="0" presId="urn:microsoft.com/office/officeart/2005/8/layout/list1"/>
    <dgm:cxn modelId="{1F72618F-8117-4222-B746-28646F3F4EED}" type="presParOf" srcId="{DAA573DC-3993-468C-97AB-D343C1761F91}" destId="{2EC0C836-C77F-4FBD-A343-98FFE9E2061E}" srcOrd="4" destOrd="0" presId="urn:microsoft.com/office/officeart/2005/8/layout/list1"/>
    <dgm:cxn modelId="{1796CC3E-2B1C-40FB-ACBB-4FFB1AE3FDB4}" type="presParOf" srcId="{2EC0C836-C77F-4FBD-A343-98FFE9E2061E}" destId="{F91C1B74-8548-4E64-BEDB-3C3D96963CF8}" srcOrd="0" destOrd="0" presId="urn:microsoft.com/office/officeart/2005/8/layout/list1"/>
    <dgm:cxn modelId="{8C82F8E6-FD61-45B3-8602-8B93CA5CA0DB}" type="presParOf" srcId="{2EC0C836-C77F-4FBD-A343-98FFE9E2061E}" destId="{7D092980-2319-4A68-A283-3E266AA3CC99}" srcOrd="1" destOrd="0" presId="urn:microsoft.com/office/officeart/2005/8/layout/list1"/>
    <dgm:cxn modelId="{0FBCE5CB-6B62-4F95-B68C-D74B11355FD6}" type="presParOf" srcId="{DAA573DC-3993-468C-97AB-D343C1761F91}" destId="{85FD294E-3F9D-4911-AD38-E34942249EBE}" srcOrd="5" destOrd="0" presId="urn:microsoft.com/office/officeart/2005/8/layout/list1"/>
    <dgm:cxn modelId="{C5140192-0874-4066-96A2-FA433CCA4776}" type="presParOf" srcId="{DAA573DC-3993-468C-97AB-D343C1761F91}" destId="{CAAF27B8-E822-48BC-B83D-D2FEA6F5377D}" srcOrd="6" destOrd="0" presId="urn:microsoft.com/office/officeart/2005/8/layout/list1"/>
    <dgm:cxn modelId="{4AD767E3-8725-4766-83C2-1018304BBC05}" type="presParOf" srcId="{DAA573DC-3993-468C-97AB-D343C1761F91}" destId="{9A38000E-6317-4A7A-B149-53FC5BE8C36D}" srcOrd="7" destOrd="0" presId="urn:microsoft.com/office/officeart/2005/8/layout/list1"/>
    <dgm:cxn modelId="{D4972D86-4126-48C5-888C-84D3EC3B98D5}" type="presParOf" srcId="{DAA573DC-3993-468C-97AB-D343C1761F91}" destId="{429D9350-B5C5-413D-8269-46D7F44976CE}" srcOrd="8" destOrd="0" presId="urn:microsoft.com/office/officeart/2005/8/layout/list1"/>
    <dgm:cxn modelId="{0C7881C1-1F20-459F-BA79-94A895EC0F3D}" type="presParOf" srcId="{429D9350-B5C5-413D-8269-46D7F44976CE}" destId="{35D6FB89-575F-49FC-ABAE-DC4759640E04}" srcOrd="0" destOrd="0" presId="urn:microsoft.com/office/officeart/2005/8/layout/list1"/>
    <dgm:cxn modelId="{06478451-9F99-46E0-993D-F75DF14A1633}" type="presParOf" srcId="{429D9350-B5C5-413D-8269-46D7F44976CE}" destId="{72B7567C-53EA-4F16-B15D-42D37D5D44D9}" srcOrd="1" destOrd="0" presId="urn:microsoft.com/office/officeart/2005/8/layout/list1"/>
    <dgm:cxn modelId="{E2089DD1-D9C2-4913-95CB-AB862FDCACF9}" type="presParOf" srcId="{DAA573DC-3993-468C-97AB-D343C1761F91}" destId="{351B363F-7633-4D23-A9E1-7F58BA054FEB}" srcOrd="9" destOrd="0" presId="urn:microsoft.com/office/officeart/2005/8/layout/list1"/>
    <dgm:cxn modelId="{3530431F-B111-4F9C-B443-EF4CEA213D34}" type="presParOf" srcId="{DAA573DC-3993-468C-97AB-D343C1761F91}" destId="{BC54D846-D1B0-4C91-8749-6FA6720D509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64FF80-5A70-4027-90E4-FB762D82293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9837C8C-D200-4370-8F37-29E7183BBF2B}">
      <dgm:prSet phldrT="[Text]" custT="1"/>
      <dgm:spPr/>
      <dgm:t>
        <a:bodyPr/>
        <a:lstStyle/>
        <a:p>
          <a:r>
            <a:rPr lang="en-US" sz="3000" dirty="0" smtClean="0">
              <a:latin typeface="Times New Roman" pitchFamily="18" charset="0"/>
              <a:cs typeface="Times New Roman" pitchFamily="18" charset="0"/>
            </a:rPr>
            <a:t>1. </a:t>
          </a:r>
          <a:r>
            <a:rPr lang="en-US" sz="3000" dirty="0" err="1" smtClean="0">
              <a:latin typeface="Times New Roman" pitchFamily="18" charset="0"/>
              <a:cs typeface="Times New Roman" pitchFamily="18" charset="0"/>
            </a:rPr>
            <a:t>Xác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định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chính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xác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vấn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đề</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nghị</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luận</a:t>
          </a:r>
          <a:r>
            <a:rPr lang="en-US" sz="3000" dirty="0" smtClean="0">
              <a:latin typeface="Times New Roman" pitchFamily="18" charset="0"/>
              <a:cs typeface="Times New Roman" pitchFamily="18" charset="0"/>
            </a:rPr>
            <a:t>. </a:t>
          </a:r>
        </a:p>
        <a:p>
          <a:r>
            <a:rPr lang="en-US" sz="3000" dirty="0" err="1" smtClean="0">
              <a:latin typeface="Times New Roman" pitchFamily="18" charset="0"/>
              <a:cs typeface="Times New Roman" pitchFamily="18" charset="0"/>
            </a:rPr>
            <a:t>Tập</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trung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làm</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rõ</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vấn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đề</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nghị</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luận</a:t>
          </a:r>
          <a:r>
            <a:rPr lang="en-US" sz="3000" dirty="0" smtClean="0">
              <a:latin typeface="Times New Roman" pitchFamily="18" charset="0"/>
              <a:cs typeface="Times New Roman" pitchFamily="18" charset="0"/>
            </a:rPr>
            <a:t> </a:t>
          </a:r>
          <a:endParaRPr lang="en-US" sz="3000" dirty="0">
            <a:latin typeface="Times New Roman" pitchFamily="18" charset="0"/>
            <a:cs typeface="Times New Roman" pitchFamily="18" charset="0"/>
          </a:endParaRPr>
        </a:p>
      </dgm:t>
    </dgm:pt>
    <dgm:pt modelId="{E852B047-28F1-40F2-A224-8B88873638D5}" type="parTrans" cxnId="{A89F7A44-0BDD-4A1D-96FA-6F12A63B3BA3}">
      <dgm:prSet/>
      <dgm:spPr/>
      <dgm:t>
        <a:bodyPr/>
        <a:lstStyle/>
        <a:p>
          <a:endParaRPr lang="en-US"/>
        </a:p>
      </dgm:t>
    </dgm:pt>
    <dgm:pt modelId="{61C3164A-16F7-466A-9B89-319A4EDB9763}" type="sibTrans" cxnId="{A89F7A44-0BDD-4A1D-96FA-6F12A63B3BA3}">
      <dgm:prSet/>
      <dgm:spPr/>
      <dgm:t>
        <a:bodyPr/>
        <a:lstStyle/>
        <a:p>
          <a:endParaRPr lang="en-US"/>
        </a:p>
      </dgm:t>
    </dgm:pt>
    <dgm:pt modelId="{427245DE-5193-4DB1-A6E3-CAE616B208A9}">
      <dgm:prSet phldrT="[Text]" custT="1"/>
      <dgm:spPr/>
      <dgm:t>
        <a:bodyPr/>
        <a:lstStyle/>
        <a:p>
          <a:r>
            <a:rPr lang="en-US" sz="3000" dirty="0" smtClean="0">
              <a:latin typeface="Times New Roman" pitchFamily="18" charset="0"/>
              <a:cs typeface="Times New Roman" pitchFamily="18" charset="0"/>
            </a:rPr>
            <a:t>2. </a:t>
          </a:r>
          <a:r>
            <a:rPr lang="en-US" sz="3000" dirty="0" err="1" smtClean="0">
              <a:latin typeface="Times New Roman" pitchFamily="18" charset="0"/>
              <a:cs typeface="Times New Roman" pitchFamily="18" charset="0"/>
            </a:rPr>
            <a:t>Đoạn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văn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khoảng</a:t>
          </a:r>
          <a:r>
            <a:rPr lang="en-US" sz="3000" dirty="0" smtClean="0">
              <a:latin typeface="Times New Roman" pitchFamily="18" charset="0"/>
              <a:cs typeface="Times New Roman" pitchFamily="18" charset="0"/>
            </a:rPr>
            <a:t> 200 </a:t>
          </a:r>
          <a:r>
            <a:rPr lang="en-US" sz="3000" dirty="0" err="1" smtClean="0">
              <a:latin typeface="Times New Roman" pitchFamily="18" charset="0"/>
              <a:cs typeface="Times New Roman" pitchFamily="18" charset="0"/>
            </a:rPr>
            <a:t>chữ</a:t>
          </a:r>
          <a:r>
            <a:rPr lang="en-US" sz="3000" dirty="0" smtClean="0">
              <a:latin typeface="Times New Roman" pitchFamily="18" charset="0"/>
              <a:cs typeface="Times New Roman" pitchFamily="18" charset="0"/>
            </a:rPr>
            <a:t>)</a:t>
          </a:r>
          <a:endParaRPr lang="en-US" sz="3000" dirty="0">
            <a:latin typeface="Times New Roman" pitchFamily="18" charset="0"/>
            <a:cs typeface="Times New Roman" pitchFamily="18" charset="0"/>
          </a:endParaRPr>
        </a:p>
      </dgm:t>
    </dgm:pt>
    <dgm:pt modelId="{60F45076-390A-4FEB-98EC-5526A86682C6}" type="parTrans" cxnId="{A7F1A9CB-81A5-465A-B037-AE77BA7AC4BB}">
      <dgm:prSet/>
      <dgm:spPr/>
      <dgm:t>
        <a:bodyPr/>
        <a:lstStyle/>
        <a:p>
          <a:endParaRPr lang="en-US"/>
        </a:p>
      </dgm:t>
    </dgm:pt>
    <dgm:pt modelId="{E0C459EA-F265-4A7A-B106-C1DD537F1206}" type="sibTrans" cxnId="{A7F1A9CB-81A5-465A-B037-AE77BA7AC4BB}">
      <dgm:prSet/>
      <dgm:spPr/>
      <dgm:t>
        <a:bodyPr/>
        <a:lstStyle/>
        <a:p>
          <a:endParaRPr lang="en-US"/>
        </a:p>
      </dgm:t>
    </dgm:pt>
    <dgm:pt modelId="{E9685980-CC38-4192-95B0-901F78687F2F}">
      <dgm:prSet phldrT="[Text]" custT="1"/>
      <dgm:spPr/>
      <dgm:t>
        <a:bodyPr/>
        <a:lstStyle/>
        <a:p>
          <a:pPr algn="just"/>
          <a:r>
            <a:rPr lang="en-US" sz="3000" dirty="0" smtClean="0">
              <a:latin typeface="Times New Roman" pitchFamily="18" charset="0"/>
              <a:cs typeface="Times New Roman" pitchFamily="18" charset="0"/>
            </a:rPr>
            <a:t>3. </a:t>
          </a:r>
          <a:r>
            <a:rPr lang="en-US" sz="3000" dirty="0" err="1" smtClean="0">
              <a:latin typeface="Times New Roman" pitchFamily="18" charset="0"/>
              <a:cs typeface="Times New Roman" pitchFamily="18" charset="0"/>
            </a:rPr>
            <a:t>Sử</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dụng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linh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hoạt</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sáng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tạo</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các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thao</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tác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lập</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luận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để</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thuyết</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phục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người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đọc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người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nghe</a:t>
          </a:r>
          <a:r>
            <a:rPr lang="en-US" sz="3000" dirty="0" smtClean="0">
              <a:latin typeface="Times New Roman" pitchFamily="18" charset="0"/>
              <a:cs typeface="Times New Roman" pitchFamily="18" charset="0"/>
            </a:rPr>
            <a:t>.  </a:t>
          </a:r>
          <a:endParaRPr lang="en-US" sz="3000" dirty="0">
            <a:latin typeface="Times New Roman" pitchFamily="18" charset="0"/>
            <a:cs typeface="Times New Roman" pitchFamily="18" charset="0"/>
          </a:endParaRPr>
        </a:p>
      </dgm:t>
    </dgm:pt>
    <dgm:pt modelId="{C9317F76-9D76-40ED-8596-81C46F3469CC}" type="parTrans" cxnId="{04ED2C65-7CD7-4740-B6AB-9C5D51C6D38C}">
      <dgm:prSet/>
      <dgm:spPr/>
      <dgm:t>
        <a:bodyPr/>
        <a:lstStyle/>
        <a:p>
          <a:endParaRPr lang="en-US"/>
        </a:p>
      </dgm:t>
    </dgm:pt>
    <dgm:pt modelId="{6B6B68D4-44B4-4C80-8A4F-48DC785876C1}" type="sibTrans" cxnId="{04ED2C65-7CD7-4740-B6AB-9C5D51C6D38C}">
      <dgm:prSet/>
      <dgm:spPr/>
      <dgm:t>
        <a:bodyPr/>
        <a:lstStyle/>
        <a:p>
          <a:endParaRPr lang="en-US"/>
        </a:p>
      </dgm:t>
    </dgm:pt>
    <dgm:pt modelId="{DAA573DC-3993-468C-97AB-D343C1761F91}" type="pres">
      <dgm:prSet presAssocID="{2D64FF80-5A70-4027-90E4-FB762D822938}" presName="linear" presStyleCnt="0">
        <dgm:presLayoutVars>
          <dgm:dir/>
          <dgm:animLvl val="lvl"/>
          <dgm:resizeHandles val="exact"/>
        </dgm:presLayoutVars>
      </dgm:prSet>
      <dgm:spPr/>
      <dgm:t>
        <a:bodyPr/>
        <a:lstStyle/>
        <a:p>
          <a:endParaRPr lang="en-US"/>
        </a:p>
      </dgm:t>
    </dgm:pt>
    <dgm:pt modelId="{B6EF37DD-16B1-491A-8512-7493886642C3}" type="pres">
      <dgm:prSet presAssocID="{B9837C8C-D200-4370-8F37-29E7183BBF2B}" presName="parentLin" presStyleCnt="0"/>
      <dgm:spPr/>
    </dgm:pt>
    <dgm:pt modelId="{929E44A1-34B2-42EE-80FE-DCAFF8624E08}" type="pres">
      <dgm:prSet presAssocID="{B9837C8C-D200-4370-8F37-29E7183BBF2B}" presName="parentLeftMargin" presStyleLbl="node1" presStyleIdx="0" presStyleCnt="3"/>
      <dgm:spPr/>
      <dgm:t>
        <a:bodyPr/>
        <a:lstStyle/>
        <a:p>
          <a:endParaRPr lang="en-US"/>
        </a:p>
      </dgm:t>
    </dgm:pt>
    <dgm:pt modelId="{6785AAB9-D8BA-4D8A-9539-FA4EDD423A1C}" type="pres">
      <dgm:prSet presAssocID="{B9837C8C-D200-4370-8F37-29E7183BBF2B}" presName="parentText" presStyleLbl="node1" presStyleIdx="0" presStyleCnt="3" custScaleX="129455">
        <dgm:presLayoutVars>
          <dgm:chMax val="0"/>
          <dgm:bulletEnabled val="1"/>
        </dgm:presLayoutVars>
      </dgm:prSet>
      <dgm:spPr/>
      <dgm:t>
        <a:bodyPr/>
        <a:lstStyle/>
        <a:p>
          <a:endParaRPr lang="en-US"/>
        </a:p>
      </dgm:t>
    </dgm:pt>
    <dgm:pt modelId="{7138184E-4064-4CF7-ADAA-60CE7C68F7A3}" type="pres">
      <dgm:prSet presAssocID="{B9837C8C-D200-4370-8F37-29E7183BBF2B}" presName="negativeSpace" presStyleCnt="0"/>
      <dgm:spPr/>
    </dgm:pt>
    <dgm:pt modelId="{1D9D00E1-95BF-403A-AB78-93E02AE017E0}" type="pres">
      <dgm:prSet presAssocID="{B9837C8C-D200-4370-8F37-29E7183BBF2B}" presName="childText" presStyleLbl="conFgAcc1" presStyleIdx="0" presStyleCnt="3">
        <dgm:presLayoutVars>
          <dgm:bulletEnabled val="1"/>
        </dgm:presLayoutVars>
      </dgm:prSet>
      <dgm:spPr/>
    </dgm:pt>
    <dgm:pt modelId="{B176B136-EAA2-428C-B27C-4AE3A526BFB3}" type="pres">
      <dgm:prSet presAssocID="{61C3164A-16F7-466A-9B89-319A4EDB9763}" presName="spaceBetweenRectangles" presStyleCnt="0"/>
      <dgm:spPr/>
    </dgm:pt>
    <dgm:pt modelId="{2EC0C836-C77F-4FBD-A343-98FFE9E2061E}" type="pres">
      <dgm:prSet presAssocID="{427245DE-5193-4DB1-A6E3-CAE616B208A9}" presName="parentLin" presStyleCnt="0"/>
      <dgm:spPr/>
    </dgm:pt>
    <dgm:pt modelId="{F91C1B74-8548-4E64-BEDB-3C3D96963CF8}" type="pres">
      <dgm:prSet presAssocID="{427245DE-5193-4DB1-A6E3-CAE616B208A9}" presName="parentLeftMargin" presStyleLbl="node1" presStyleIdx="0" presStyleCnt="3"/>
      <dgm:spPr/>
      <dgm:t>
        <a:bodyPr/>
        <a:lstStyle/>
        <a:p>
          <a:endParaRPr lang="en-US"/>
        </a:p>
      </dgm:t>
    </dgm:pt>
    <dgm:pt modelId="{7D092980-2319-4A68-A283-3E266AA3CC99}" type="pres">
      <dgm:prSet presAssocID="{427245DE-5193-4DB1-A6E3-CAE616B208A9}" presName="parentText" presStyleLbl="node1" presStyleIdx="1" presStyleCnt="3" custScaleX="126513">
        <dgm:presLayoutVars>
          <dgm:chMax val="0"/>
          <dgm:bulletEnabled val="1"/>
        </dgm:presLayoutVars>
      </dgm:prSet>
      <dgm:spPr/>
      <dgm:t>
        <a:bodyPr/>
        <a:lstStyle/>
        <a:p>
          <a:endParaRPr lang="en-US"/>
        </a:p>
      </dgm:t>
    </dgm:pt>
    <dgm:pt modelId="{85FD294E-3F9D-4911-AD38-E34942249EBE}" type="pres">
      <dgm:prSet presAssocID="{427245DE-5193-4DB1-A6E3-CAE616B208A9}" presName="negativeSpace" presStyleCnt="0"/>
      <dgm:spPr/>
    </dgm:pt>
    <dgm:pt modelId="{CAAF27B8-E822-48BC-B83D-D2FEA6F5377D}" type="pres">
      <dgm:prSet presAssocID="{427245DE-5193-4DB1-A6E3-CAE616B208A9}" presName="childText" presStyleLbl="conFgAcc1" presStyleIdx="1" presStyleCnt="3">
        <dgm:presLayoutVars>
          <dgm:bulletEnabled val="1"/>
        </dgm:presLayoutVars>
      </dgm:prSet>
      <dgm:spPr/>
    </dgm:pt>
    <dgm:pt modelId="{9A38000E-6317-4A7A-B149-53FC5BE8C36D}" type="pres">
      <dgm:prSet presAssocID="{E0C459EA-F265-4A7A-B106-C1DD537F1206}" presName="spaceBetweenRectangles" presStyleCnt="0"/>
      <dgm:spPr/>
    </dgm:pt>
    <dgm:pt modelId="{429D9350-B5C5-413D-8269-46D7F44976CE}" type="pres">
      <dgm:prSet presAssocID="{E9685980-CC38-4192-95B0-901F78687F2F}" presName="parentLin" presStyleCnt="0"/>
      <dgm:spPr/>
    </dgm:pt>
    <dgm:pt modelId="{35D6FB89-575F-49FC-ABAE-DC4759640E04}" type="pres">
      <dgm:prSet presAssocID="{E9685980-CC38-4192-95B0-901F78687F2F}" presName="parentLeftMargin" presStyleLbl="node1" presStyleIdx="1" presStyleCnt="3"/>
      <dgm:spPr/>
      <dgm:t>
        <a:bodyPr/>
        <a:lstStyle/>
        <a:p>
          <a:endParaRPr lang="en-US"/>
        </a:p>
      </dgm:t>
    </dgm:pt>
    <dgm:pt modelId="{72B7567C-53EA-4F16-B15D-42D37D5D44D9}" type="pres">
      <dgm:prSet presAssocID="{E9685980-CC38-4192-95B0-901F78687F2F}" presName="parentText" presStyleLbl="node1" presStyleIdx="2" presStyleCnt="3" custScaleX="124224" custLinFactNeighborX="-346" custLinFactNeighborY="-1198">
        <dgm:presLayoutVars>
          <dgm:chMax val="0"/>
          <dgm:bulletEnabled val="1"/>
        </dgm:presLayoutVars>
      </dgm:prSet>
      <dgm:spPr/>
      <dgm:t>
        <a:bodyPr/>
        <a:lstStyle/>
        <a:p>
          <a:endParaRPr lang="en-US"/>
        </a:p>
      </dgm:t>
    </dgm:pt>
    <dgm:pt modelId="{351B363F-7633-4D23-A9E1-7F58BA054FEB}" type="pres">
      <dgm:prSet presAssocID="{E9685980-CC38-4192-95B0-901F78687F2F}" presName="negativeSpace" presStyleCnt="0"/>
      <dgm:spPr/>
    </dgm:pt>
    <dgm:pt modelId="{BC54D846-D1B0-4C91-8749-6FA6720D5094}" type="pres">
      <dgm:prSet presAssocID="{E9685980-CC38-4192-95B0-901F78687F2F}" presName="childText" presStyleLbl="conFgAcc1" presStyleIdx="2" presStyleCnt="3">
        <dgm:presLayoutVars>
          <dgm:bulletEnabled val="1"/>
        </dgm:presLayoutVars>
      </dgm:prSet>
      <dgm:spPr/>
    </dgm:pt>
  </dgm:ptLst>
  <dgm:cxnLst>
    <dgm:cxn modelId="{BE599C70-013D-45D5-8AEA-DF55A3ABA8D5}" type="presOf" srcId="{2D64FF80-5A70-4027-90E4-FB762D822938}" destId="{DAA573DC-3993-468C-97AB-D343C1761F91}" srcOrd="0" destOrd="0" presId="urn:microsoft.com/office/officeart/2005/8/layout/list1"/>
    <dgm:cxn modelId="{A7F1A9CB-81A5-465A-B037-AE77BA7AC4BB}" srcId="{2D64FF80-5A70-4027-90E4-FB762D822938}" destId="{427245DE-5193-4DB1-A6E3-CAE616B208A9}" srcOrd="1" destOrd="0" parTransId="{60F45076-390A-4FEB-98EC-5526A86682C6}" sibTransId="{E0C459EA-F265-4A7A-B106-C1DD537F1206}"/>
    <dgm:cxn modelId="{D306AD9C-C1F3-4EC6-9CC3-913DB46EDB0C}" type="presOf" srcId="{E9685980-CC38-4192-95B0-901F78687F2F}" destId="{72B7567C-53EA-4F16-B15D-42D37D5D44D9}" srcOrd="1" destOrd="0" presId="urn:microsoft.com/office/officeart/2005/8/layout/list1"/>
    <dgm:cxn modelId="{97036E52-5D55-4F87-9912-53AE6B832357}" type="presOf" srcId="{B9837C8C-D200-4370-8F37-29E7183BBF2B}" destId="{929E44A1-34B2-42EE-80FE-DCAFF8624E08}" srcOrd="0" destOrd="0" presId="urn:microsoft.com/office/officeart/2005/8/layout/list1"/>
    <dgm:cxn modelId="{04ED2C65-7CD7-4740-B6AB-9C5D51C6D38C}" srcId="{2D64FF80-5A70-4027-90E4-FB762D822938}" destId="{E9685980-CC38-4192-95B0-901F78687F2F}" srcOrd="2" destOrd="0" parTransId="{C9317F76-9D76-40ED-8596-81C46F3469CC}" sibTransId="{6B6B68D4-44B4-4C80-8A4F-48DC785876C1}"/>
    <dgm:cxn modelId="{1089ABB3-FB9A-446D-8D1F-032C030E21B2}" type="presOf" srcId="{B9837C8C-D200-4370-8F37-29E7183BBF2B}" destId="{6785AAB9-D8BA-4D8A-9539-FA4EDD423A1C}" srcOrd="1" destOrd="0" presId="urn:microsoft.com/office/officeart/2005/8/layout/list1"/>
    <dgm:cxn modelId="{37D2A4A3-8B39-42FD-9875-6B0509A2558F}" type="presOf" srcId="{E9685980-CC38-4192-95B0-901F78687F2F}" destId="{35D6FB89-575F-49FC-ABAE-DC4759640E04}" srcOrd="0" destOrd="0" presId="urn:microsoft.com/office/officeart/2005/8/layout/list1"/>
    <dgm:cxn modelId="{A05BF3BF-7470-4EF5-9BC4-7C1DA83A25D0}" type="presOf" srcId="{427245DE-5193-4DB1-A6E3-CAE616B208A9}" destId="{F91C1B74-8548-4E64-BEDB-3C3D96963CF8}" srcOrd="0" destOrd="0" presId="urn:microsoft.com/office/officeart/2005/8/layout/list1"/>
    <dgm:cxn modelId="{1A8F5542-AEC7-4E37-8B1E-1F54630AB140}" type="presOf" srcId="{427245DE-5193-4DB1-A6E3-CAE616B208A9}" destId="{7D092980-2319-4A68-A283-3E266AA3CC99}" srcOrd="1" destOrd="0" presId="urn:microsoft.com/office/officeart/2005/8/layout/list1"/>
    <dgm:cxn modelId="{A89F7A44-0BDD-4A1D-96FA-6F12A63B3BA3}" srcId="{2D64FF80-5A70-4027-90E4-FB762D822938}" destId="{B9837C8C-D200-4370-8F37-29E7183BBF2B}" srcOrd="0" destOrd="0" parTransId="{E852B047-28F1-40F2-A224-8B88873638D5}" sibTransId="{61C3164A-16F7-466A-9B89-319A4EDB9763}"/>
    <dgm:cxn modelId="{279FC589-2853-42DF-94AB-3C61F64C145C}" type="presParOf" srcId="{DAA573DC-3993-468C-97AB-D343C1761F91}" destId="{B6EF37DD-16B1-491A-8512-7493886642C3}" srcOrd="0" destOrd="0" presId="urn:microsoft.com/office/officeart/2005/8/layout/list1"/>
    <dgm:cxn modelId="{006AF097-9A05-42AE-81B1-819EECA87734}" type="presParOf" srcId="{B6EF37DD-16B1-491A-8512-7493886642C3}" destId="{929E44A1-34B2-42EE-80FE-DCAFF8624E08}" srcOrd="0" destOrd="0" presId="urn:microsoft.com/office/officeart/2005/8/layout/list1"/>
    <dgm:cxn modelId="{A9F9DA9C-F940-4782-8880-863703DE976C}" type="presParOf" srcId="{B6EF37DD-16B1-491A-8512-7493886642C3}" destId="{6785AAB9-D8BA-4D8A-9539-FA4EDD423A1C}" srcOrd="1" destOrd="0" presId="urn:microsoft.com/office/officeart/2005/8/layout/list1"/>
    <dgm:cxn modelId="{852953AE-F684-41C7-9851-E22BAA36BF79}" type="presParOf" srcId="{DAA573DC-3993-468C-97AB-D343C1761F91}" destId="{7138184E-4064-4CF7-ADAA-60CE7C68F7A3}" srcOrd="1" destOrd="0" presId="urn:microsoft.com/office/officeart/2005/8/layout/list1"/>
    <dgm:cxn modelId="{23E2BB06-A7D2-43FB-8903-F8FD511488D9}" type="presParOf" srcId="{DAA573DC-3993-468C-97AB-D343C1761F91}" destId="{1D9D00E1-95BF-403A-AB78-93E02AE017E0}" srcOrd="2" destOrd="0" presId="urn:microsoft.com/office/officeart/2005/8/layout/list1"/>
    <dgm:cxn modelId="{BFFDB7DE-BC67-4971-820D-C8FED9A36398}" type="presParOf" srcId="{DAA573DC-3993-468C-97AB-D343C1761F91}" destId="{B176B136-EAA2-428C-B27C-4AE3A526BFB3}" srcOrd="3" destOrd="0" presId="urn:microsoft.com/office/officeart/2005/8/layout/list1"/>
    <dgm:cxn modelId="{7A1A7FCD-D822-4F53-8D15-9B147F8448DF}" type="presParOf" srcId="{DAA573DC-3993-468C-97AB-D343C1761F91}" destId="{2EC0C836-C77F-4FBD-A343-98FFE9E2061E}" srcOrd="4" destOrd="0" presId="urn:microsoft.com/office/officeart/2005/8/layout/list1"/>
    <dgm:cxn modelId="{666B0FA4-C17B-4A2D-9BD7-FDF37806E795}" type="presParOf" srcId="{2EC0C836-C77F-4FBD-A343-98FFE9E2061E}" destId="{F91C1B74-8548-4E64-BEDB-3C3D96963CF8}" srcOrd="0" destOrd="0" presId="urn:microsoft.com/office/officeart/2005/8/layout/list1"/>
    <dgm:cxn modelId="{513273C4-9A63-48A0-B119-7AF42B7EF987}" type="presParOf" srcId="{2EC0C836-C77F-4FBD-A343-98FFE9E2061E}" destId="{7D092980-2319-4A68-A283-3E266AA3CC99}" srcOrd="1" destOrd="0" presId="urn:microsoft.com/office/officeart/2005/8/layout/list1"/>
    <dgm:cxn modelId="{F54124E2-CDAF-45C2-A7EB-A660AEB1F808}" type="presParOf" srcId="{DAA573DC-3993-468C-97AB-D343C1761F91}" destId="{85FD294E-3F9D-4911-AD38-E34942249EBE}" srcOrd="5" destOrd="0" presId="urn:microsoft.com/office/officeart/2005/8/layout/list1"/>
    <dgm:cxn modelId="{B31B2032-264F-4BA0-9316-04442E9393E6}" type="presParOf" srcId="{DAA573DC-3993-468C-97AB-D343C1761F91}" destId="{CAAF27B8-E822-48BC-B83D-D2FEA6F5377D}" srcOrd="6" destOrd="0" presId="urn:microsoft.com/office/officeart/2005/8/layout/list1"/>
    <dgm:cxn modelId="{B6BEE256-C260-4B98-92C6-68FEE4013C91}" type="presParOf" srcId="{DAA573DC-3993-468C-97AB-D343C1761F91}" destId="{9A38000E-6317-4A7A-B149-53FC5BE8C36D}" srcOrd="7" destOrd="0" presId="urn:microsoft.com/office/officeart/2005/8/layout/list1"/>
    <dgm:cxn modelId="{E00C0DDC-53BC-4A2D-914F-28058A93B19A}" type="presParOf" srcId="{DAA573DC-3993-468C-97AB-D343C1761F91}" destId="{429D9350-B5C5-413D-8269-46D7F44976CE}" srcOrd="8" destOrd="0" presId="urn:microsoft.com/office/officeart/2005/8/layout/list1"/>
    <dgm:cxn modelId="{6233C8DF-63D4-44E3-BAA7-77AE0E220DB8}" type="presParOf" srcId="{429D9350-B5C5-413D-8269-46D7F44976CE}" destId="{35D6FB89-575F-49FC-ABAE-DC4759640E04}" srcOrd="0" destOrd="0" presId="urn:microsoft.com/office/officeart/2005/8/layout/list1"/>
    <dgm:cxn modelId="{EDFF18D3-A2B9-48E6-BC95-96AFB8E801E4}" type="presParOf" srcId="{429D9350-B5C5-413D-8269-46D7F44976CE}" destId="{72B7567C-53EA-4F16-B15D-42D37D5D44D9}" srcOrd="1" destOrd="0" presId="urn:microsoft.com/office/officeart/2005/8/layout/list1"/>
    <dgm:cxn modelId="{54D0F552-E91D-44E2-8B78-34B0EE3EF348}" type="presParOf" srcId="{DAA573DC-3993-468C-97AB-D343C1761F91}" destId="{351B363F-7633-4D23-A9E1-7F58BA054FEB}" srcOrd="9" destOrd="0" presId="urn:microsoft.com/office/officeart/2005/8/layout/list1"/>
    <dgm:cxn modelId="{A2E60DDB-6CC9-4179-B4C6-40951D907F12}" type="presParOf" srcId="{DAA573DC-3993-468C-97AB-D343C1761F91}" destId="{BC54D846-D1B0-4C91-8749-6FA6720D509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D00E1-95BF-403A-AB78-93E02AE017E0}">
      <dsp:nvSpPr>
        <dsp:cNvPr id="0" name=""/>
        <dsp:cNvSpPr/>
      </dsp:nvSpPr>
      <dsp:spPr>
        <a:xfrm>
          <a:off x="0" y="808540"/>
          <a:ext cx="8686800"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85AAB9-D8BA-4D8A-9539-FA4EDD423A1C}">
      <dsp:nvSpPr>
        <dsp:cNvPr id="0" name=""/>
        <dsp:cNvSpPr/>
      </dsp:nvSpPr>
      <dsp:spPr>
        <a:xfrm>
          <a:off x="413556" y="59032"/>
          <a:ext cx="8271114" cy="11627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778000">
            <a:lnSpc>
              <a:spcPct val="90000"/>
            </a:lnSpc>
            <a:spcBef>
              <a:spcPct val="0"/>
            </a:spcBef>
            <a:spcAft>
              <a:spcPct val="35000"/>
            </a:spcAft>
          </a:pPr>
          <a:r>
            <a:rPr lang="en-US" sz="4000" kern="1200" dirty="0" smtClean="0">
              <a:latin typeface="Times New Roman" pitchFamily="18" charset="0"/>
              <a:cs typeface="Times New Roman" pitchFamily="18" charset="0"/>
            </a:rPr>
            <a:t>I. </a:t>
          </a:r>
          <a:r>
            <a:rPr lang="en-US" sz="4000" kern="1200" dirty="0" err="1" smtClean="0">
              <a:latin typeface="Times New Roman" pitchFamily="18" charset="0"/>
              <a:cs typeface="Times New Roman" pitchFamily="18" charset="0"/>
            </a:rPr>
            <a:t>Phân</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tích</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câu</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hỏi</a:t>
          </a:r>
          <a:r>
            <a:rPr lang="en-US" sz="4000" kern="1200" dirty="0" smtClean="0">
              <a:latin typeface="Times New Roman" pitchFamily="18" charset="0"/>
              <a:cs typeface="Times New Roman" pitchFamily="18" charset="0"/>
            </a:rPr>
            <a:t> NLXH </a:t>
          </a:r>
          <a:r>
            <a:rPr lang="en-US" sz="4000" kern="1200" dirty="0" err="1" smtClean="0">
              <a:latin typeface="Times New Roman" pitchFamily="18" charset="0"/>
              <a:cs typeface="Times New Roman" pitchFamily="18" charset="0"/>
            </a:rPr>
            <a:t>trong</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đề</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thi</a:t>
          </a:r>
          <a:r>
            <a:rPr lang="en-US" sz="4000" kern="1200" dirty="0" smtClean="0">
              <a:latin typeface="Times New Roman" pitchFamily="18" charset="0"/>
              <a:cs typeface="Times New Roman" pitchFamily="18" charset="0"/>
            </a:rPr>
            <a:t> </a:t>
          </a:r>
          <a:r>
            <a:rPr lang="en-US" sz="4000" kern="1200" dirty="0" smtClean="0">
              <a:latin typeface="Times New Roman" pitchFamily="18" charset="0"/>
              <a:cs typeface="Times New Roman" pitchFamily="18" charset="0"/>
            </a:rPr>
            <a:t>THPTQG </a:t>
          </a:r>
          <a:endParaRPr lang="en-US" sz="4000" kern="1200" dirty="0">
            <a:latin typeface="Times New Roman" pitchFamily="18" charset="0"/>
            <a:cs typeface="Times New Roman" pitchFamily="18" charset="0"/>
          </a:endParaRPr>
        </a:p>
      </dsp:txBody>
      <dsp:txXfrm>
        <a:off x="470319" y="115795"/>
        <a:ext cx="8157588" cy="1049262"/>
      </dsp:txXfrm>
    </dsp:sp>
    <dsp:sp modelId="{CAAF27B8-E822-48BC-B83D-D2FEA6F5377D}">
      <dsp:nvSpPr>
        <dsp:cNvPr id="0" name=""/>
        <dsp:cNvSpPr/>
      </dsp:nvSpPr>
      <dsp:spPr>
        <a:xfrm>
          <a:off x="0" y="2511887"/>
          <a:ext cx="8686800"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092980-2319-4A68-A283-3E266AA3CC99}">
      <dsp:nvSpPr>
        <dsp:cNvPr id="0" name=""/>
        <dsp:cNvSpPr/>
      </dsp:nvSpPr>
      <dsp:spPr>
        <a:xfrm>
          <a:off x="413556" y="1665340"/>
          <a:ext cx="8271114" cy="12598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778000">
            <a:lnSpc>
              <a:spcPct val="90000"/>
            </a:lnSpc>
            <a:spcBef>
              <a:spcPct val="0"/>
            </a:spcBef>
            <a:spcAft>
              <a:spcPct val="35000"/>
            </a:spcAft>
          </a:pPr>
          <a:r>
            <a:rPr lang="en-US" sz="4000" kern="1200" dirty="0" smtClean="0">
              <a:latin typeface="Times New Roman" pitchFamily="18" charset="0"/>
              <a:cs typeface="Times New Roman" pitchFamily="18" charset="0"/>
            </a:rPr>
            <a:t>II. </a:t>
          </a:r>
          <a:r>
            <a:rPr lang="en-US" sz="4000" kern="1200" dirty="0" err="1" smtClean="0">
              <a:latin typeface="Times New Roman" pitchFamily="18" charset="0"/>
              <a:cs typeface="Times New Roman" pitchFamily="18" charset="0"/>
            </a:rPr>
            <a:t>Kĩ</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năng</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viết</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đoạn</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văn</a:t>
          </a:r>
          <a:r>
            <a:rPr lang="en-US" sz="4000" kern="1200" dirty="0" smtClean="0">
              <a:latin typeface="Times New Roman" pitchFamily="18" charset="0"/>
              <a:cs typeface="Times New Roman" pitchFamily="18" charset="0"/>
            </a:rPr>
            <a:t> NLXH</a:t>
          </a:r>
          <a:endParaRPr lang="en-US" sz="4000" kern="1200" dirty="0">
            <a:latin typeface="Times New Roman" pitchFamily="18" charset="0"/>
            <a:cs typeface="Times New Roman" pitchFamily="18" charset="0"/>
          </a:endParaRPr>
        </a:p>
      </dsp:txBody>
      <dsp:txXfrm>
        <a:off x="475056" y="1726840"/>
        <a:ext cx="8148114" cy="1136826"/>
      </dsp:txXfrm>
    </dsp:sp>
    <dsp:sp modelId="{BC54D846-D1B0-4C91-8749-6FA6720D5094}">
      <dsp:nvSpPr>
        <dsp:cNvPr id="0" name=""/>
        <dsp:cNvSpPr/>
      </dsp:nvSpPr>
      <dsp:spPr>
        <a:xfrm>
          <a:off x="0" y="3781967"/>
          <a:ext cx="8686800"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B7567C-53EA-4F16-B15D-42D37D5D44D9}">
      <dsp:nvSpPr>
        <dsp:cNvPr id="0" name=""/>
        <dsp:cNvSpPr/>
      </dsp:nvSpPr>
      <dsp:spPr>
        <a:xfrm>
          <a:off x="413556" y="3368687"/>
          <a:ext cx="8271114" cy="826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778000">
            <a:lnSpc>
              <a:spcPct val="90000"/>
            </a:lnSpc>
            <a:spcBef>
              <a:spcPct val="0"/>
            </a:spcBef>
            <a:spcAft>
              <a:spcPct val="35000"/>
            </a:spcAft>
          </a:pPr>
          <a:r>
            <a:rPr lang="en-US" sz="4000" kern="1200" dirty="0" smtClean="0">
              <a:latin typeface="Times New Roman" pitchFamily="18" charset="0"/>
              <a:cs typeface="Times New Roman" pitchFamily="18" charset="0"/>
            </a:rPr>
            <a:t>III. </a:t>
          </a:r>
          <a:r>
            <a:rPr lang="en-US" sz="4000" kern="1200" dirty="0" err="1" smtClean="0">
              <a:latin typeface="Times New Roman" pitchFamily="18" charset="0"/>
              <a:cs typeface="Times New Roman" pitchFamily="18" charset="0"/>
            </a:rPr>
            <a:t>Luyện</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tập</a:t>
          </a:r>
          <a:r>
            <a:rPr lang="en-US" sz="4000" kern="1200" dirty="0" smtClean="0">
              <a:latin typeface="Times New Roman" pitchFamily="18" charset="0"/>
              <a:cs typeface="Times New Roman" pitchFamily="18" charset="0"/>
            </a:rPr>
            <a:t> </a:t>
          </a:r>
          <a:endParaRPr lang="en-US" sz="4000" kern="1200" dirty="0">
            <a:latin typeface="Times New Roman" pitchFamily="18" charset="0"/>
            <a:cs typeface="Times New Roman" pitchFamily="18" charset="0"/>
          </a:endParaRPr>
        </a:p>
      </dsp:txBody>
      <dsp:txXfrm>
        <a:off x="453905" y="3409036"/>
        <a:ext cx="8190416" cy="745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D00E1-95BF-403A-AB78-93E02AE017E0}">
      <dsp:nvSpPr>
        <dsp:cNvPr id="0" name=""/>
        <dsp:cNvSpPr/>
      </dsp:nvSpPr>
      <dsp:spPr>
        <a:xfrm>
          <a:off x="0" y="553580"/>
          <a:ext cx="8763000"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85AAB9-D8BA-4D8A-9539-FA4EDD423A1C}">
      <dsp:nvSpPr>
        <dsp:cNvPr id="0" name=""/>
        <dsp:cNvSpPr/>
      </dsp:nvSpPr>
      <dsp:spPr>
        <a:xfrm>
          <a:off x="438150" y="51740"/>
          <a:ext cx="7940899" cy="1003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lvl="0" algn="l" defTabSz="1333500">
            <a:lnSpc>
              <a:spcPct val="90000"/>
            </a:lnSpc>
            <a:spcBef>
              <a:spcPct val="0"/>
            </a:spcBef>
            <a:spcAft>
              <a:spcPct val="35000"/>
            </a:spcAft>
          </a:pPr>
          <a:r>
            <a:rPr lang="en-US" sz="3000" kern="1200" dirty="0" smtClean="0">
              <a:latin typeface="Times New Roman" pitchFamily="18" charset="0"/>
              <a:cs typeface="Times New Roman" pitchFamily="18" charset="0"/>
            </a:rPr>
            <a:t>1. </a:t>
          </a:r>
          <a:r>
            <a:rPr lang="en-US" sz="3000" kern="1200" dirty="0" err="1" smtClean="0">
              <a:latin typeface="Times New Roman" pitchFamily="18" charset="0"/>
              <a:cs typeface="Times New Roman" pitchFamily="18" charset="0"/>
            </a:rPr>
            <a:t>Xác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định</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chính</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xác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vấn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đề</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nghị</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luận</a:t>
          </a:r>
          <a:r>
            <a:rPr lang="en-US" sz="3000" kern="1200" dirty="0" smtClean="0">
              <a:latin typeface="Times New Roman" pitchFamily="18" charset="0"/>
              <a:cs typeface="Times New Roman" pitchFamily="18" charset="0"/>
            </a:rPr>
            <a:t>. </a:t>
          </a:r>
        </a:p>
        <a:p>
          <a:pPr lvl="0" algn="l" defTabSz="1333500">
            <a:lnSpc>
              <a:spcPct val="90000"/>
            </a:lnSpc>
            <a:spcBef>
              <a:spcPct val="0"/>
            </a:spcBef>
            <a:spcAft>
              <a:spcPct val="35000"/>
            </a:spcAft>
          </a:pPr>
          <a:r>
            <a:rPr lang="en-US" sz="3000" kern="1200" dirty="0" err="1" smtClean="0">
              <a:latin typeface="Times New Roman" pitchFamily="18" charset="0"/>
              <a:cs typeface="Times New Roman" pitchFamily="18" charset="0"/>
            </a:rPr>
            <a:t>Tập</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trung</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làm</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rõ</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vấn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đề</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nghị</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luận</a:t>
          </a:r>
          <a:r>
            <a:rPr lang="en-US" sz="3000" kern="1200" dirty="0" smtClean="0">
              <a:latin typeface="Times New Roman" pitchFamily="18" charset="0"/>
              <a:cs typeface="Times New Roman" pitchFamily="18" charset="0"/>
            </a:rPr>
            <a:t> </a:t>
          </a:r>
          <a:endParaRPr lang="en-US" sz="3000" kern="1200" dirty="0">
            <a:latin typeface="Times New Roman" pitchFamily="18" charset="0"/>
            <a:cs typeface="Times New Roman" pitchFamily="18" charset="0"/>
          </a:endParaRPr>
        </a:p>
      </dsp:txBody>
      <dsp:txXfrm>
        <a:off x="487146" y="100736"/>
        <a:ext cx="7842907" cy="905688"/>
      </dsp:txXfrm>
    </dsp:sp>
    <dsp:sp modelId="{CAAF27B8-E822-48BC-B83D-D2FEA6F5377D}">
      <dsp:nvSpPr>
        <dsp:cNvPr id="0" name=""/>
        <dsp:cNvSpPr/>
      </dsp:nvSpPr>
      <dsp:spPr>
        <a:xfrm>
          <a:off x="0" y="2095820"/>
          <a:ext cx="8763000"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092980-2319-4A68-A283-3E266AA3CC99}">
      <dsp:nvSpPr>
        <dsp:cNvPr id="0" name=""/>
        <dsp:cNvSpPr/>
      </dsp:nvSpPr>
      <dsp:spPr>
        <a:xfrm>
          <a:off x="438150" y="1593980"/>
          <a:ext cx="7760433" cy="1003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lvl="0" algn="l" defTabSz="1333500">
            <a:lnSpc>
              <a:spcPct val="90000"/>
            </a:lnSpc>
            <a:spcBef>
              <a:spcPct val="0"/>
            </a:spcBef>
            <a:spcAft>
              <a:spcPct val="35000"/>
            </a:spcAft>
          </a:pPr>
          <a:r>
            <a:rPr lang="en-US" sz="3000" kern="1200" dirty="0" smtClean="0">
              <a:latin typeface="Times New Roman" pitchFamily="18" charset="0"/>
              <a:cs typeface="Times New Roman" pitchFamily="18" charset="0"/>
            </a:rPr>
            <a:t>2. </a:t>
          </a:r>
          <a:r>
            <a:rPr lang="en-US" sz="3000" kern="1200" dirty="0" err="1" smtClean="0">
              <a:latin typeface="Times New Roman" pitchFamily="18" charset="0"/>
              <a:cs typeface="Times New Roman" pitchFamily="18" charset="0"/>
            </a:rPr>
            <a:t>Đoạn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văn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khoảng</a:t>
          </a:r>
          <a:r>
            <a:rPr lang="en-US" sz="3000" kern="1200" dirty="0" smtClean="0">
              <a:latin typeface="Times New Roman" pitchFamily="18" charset="0"/>
              <a:cs typeface="Times New Roman" pitchFamily="18" charset="0"/>
            </a:rPr>
            <a:t> 200 </a:t>
          </a:r>
          <a:r>
            <a:rPr lang="en-US" sz="3000" kern="1200" dirty="0" err="1" smtClean="0">
              <a:latin typeface="Times New Roman" pitchFamily="18" charset="0"/>
              <a:cs typeface="Times New Roman" pitchFamily="18" charset="0"/>
            </a:rPr>
            <a:t>chữ</a:t>
          </a:r>
          <a:r>
            <a:rPr lang="en-US" sz="3000" kern="1200" dirty="0" smtClean="0">
              <a:latin typeface="Times New Roman" pitchFamily="18" charset="0"/>
              <a:cs typeface="Times New Roman" pitchFamily="18" charset="0"/>
            </a:rPr>
            <a:t>)</a:t>
          </a:r>
          <a:endParaRPr lang="en-US" sz="3000" kern="1200" dirty="0">
            <a:latin typeface="Times New Roman" pitchFamily="18" charset="0"/>
            <a:cs typeface="Times New Roman" pitchFamily="18" charset="0"/>
          </a:endParaRPr>
        </a:p>
      </dsp:txBody>
      <dsp:txXfrm>
        <a:off x="487146" y="1642976"/>
        <a:ext cx="7662441" cy="905688"/>
      </dsp:txXfrm>
    </dsp:sp>
    <dsp:sp modelId="{BC54D846-D1B0-4C91-8749-6FA6720D5094}">
      <dsp:nvSpPr>
        <dsp:cNvPr id="0" name=""/>
        <dsp:cNvSpPr/>
      </dsp:nvSpPr>
      <dsp:spPr>
        <a:xfrm>
          <a:off x="0" y="3638060"/>
          <a:ext cx="8763000"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B7567C-53EA-4F16-B15D-42D37D5D44D9}">
      <dsp:nvSpPr>
        <dsp:cNvPr id="0" name=""/>
        <dsp:cNvSpPr/>
      </dsp:nvSpPr>
      <dsp:spPr>
        <a:xfrm>
          <a:off x="436634" y="3124195"/>
          <a:ext cx="7620024" cy="1003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lvl="0" algn="just" defTabSz="1333500">
            <a:lnSpc>
              <a:spcPct val="90000"/>
            </a:lnSpc>
            <a:spcBef>
              <a:spcPct val="0"/>
            </a:spcBef>
            <a:spcAft>
              <a:spcPct val="35000"/>
            </a:spcAft>
          </a:pPr>
          <a:r>
            <a:rPr lang="en-US" sz="3000" kern="1200" dirty="0" smtClean="0">
              <a:latin typeface="Times New Roman" pitchFamily="18" charset="0"/>
              <a:cs typeface="Times New Roman" pitchFamily="18" charset="0"/>
            </a:rPr>
            <a:t>3. </a:t>
          </a:r>
          <a:r>
            <a:rPr lang="en-US" sz="3000" kern="1200" dirty="0" err="1" smtClean="0">
              <a:latin typeface="Times New Roman" pitchFamily="18" charset="0"/>
              <a:cs typeface="Times New Roman" pitchFamily="18" charset="0"/>
            </a:rPr>
            <a:t>Sử</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dụng</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linh</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hoạt</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sáng</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tạo</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các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thao</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tác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lập</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luận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để</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thuyết</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phục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người</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đọc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người</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nghe</a:t>
          </a:r>
          <a:r>
            <a:rPr lang="en-US" sz="3000" kern="1200" dirty="0" smtClean="0">
              <a:latin typeface="Times New Roman" pitchFamily="18" charset="0"/>
              <a:cs typeface="Times New Roman" pitchFamily="18" charset="0"/>
            </a:rPr>
            <a:t>.  </a:t>
          </a:r>
          <a:endParaRPr lang="en-US" sz="3000" kern="1200" dirty="0">
            <a:latin typeface="Times New Roman" pitchFamily="18" charset="0"/>
            <a:cs typeface="Times New Roman" pitchFamily="18" charset="0"/>
          </a:endParaRPr>
        </a:p>
      </dsp:txBody>
      <dsp:txXfrm>
        <a:off x="485630" y="3173191"/>
        <a:ext cx="7522032"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408265-D690-4CCC-82FB-13D78268B3D5}" type="datetimeFigureOut">
              <a:rPr lang="vi-VN" smtClean="0"/>
              <a:t>04/03/2020</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56B49-C897-4B89-AD5D-9FAC12BB4C61}" type="slidenum">
              <a:rPr lang="vi-VN" smtClean="0"/>
              <a:t>‹#›</a:t>
            </a:fld>
            <a:endParaRPr lang="vi-VN"/>
          </a:p>
        </p:txBody>
      </p:sp>
    </p:spTree>
    <p:extLst>
      <p:ext uri="{BB962C8B-B14F-4D97-AF65-F5344CB8AC3E}">
        <p14:creationId xmlns:p14="http://schemas.microsoft.com/office/powerpoint/2010/main" val="217998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3F17E04A-DC37-498D-A4D7-156ECB0A2BE5}" type="slidenum">
              <a:rPr lang="vi-VN" smtClean="0">
                <a:solidFill>
                  <a:prstClr val="black"/>
                </a:solidFill>
              </a:rPr>
              <a:pPr/>
              <a:t>15</a:t>
            </a:fld>
            <a:endParaRPr lang="vi-VN">
              <a:solidFill>
                <a:prstClr val="black"/>
              </a:solidFill>
            </a:endParaRPr>
          </a:p>
        </p:txBody>
      </p:sp>
    </p:spTree>
    <p:extLst>
      <p:ext uri="{BB962C8B-B14F-4D97-AF65-F5344CB8AC3E}">
        <p14:creationId xmlns:p14="http://schemas.microsoft.com/office/powerpoint/2010/main" val="4116778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F262779-768F-4D34-A3CC-657A5125893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4184870447"/>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7F262779-768F-4D34-A3CC-657A5125893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467635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US">
              <a:solidFill>
                <a:srgbClr val="696464"/>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146304" y="6208776"/>
            <a:ext cx="457200" cy="457200"/>
          </a:xfrm>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293626362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7F262779-768F-4D34-A3CC-657A5125893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0983507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8" name="Footer Placeholder 7"/>
          <p:cNvSpPr>
            <a:spLocks noGrp="1"/>
          </p:cNvSpPr>
          <p:nvPr>
            <p:ph type="ftr" sz="quarter" idx="11"/>
          </p:nvPr>
        </p:nvSpPr>
        <p:spPr/>
        <p:txBody>
          <a:bodyPr/>
          <a:lstStyle/>
          <a:p>
            <a:endParaRPr lang="en-US">
              <a:solidFill>
                <a:srgbClr val="696464"/>
              </a:solidFill>
            </a:endParaRPr>
          </a:p>
        </p:txBody>
      </p:sp>
      <p:sp>
        <p:nvSpPr>
          <p:cNvPr id="9" name="Slide Number Placeholder 8"/>
          <p:cNvSpPr>
            <a:spLocks noGrp="1"/>
          </p:cNvSpPr>
          <p:nvPr>
            <p:ph type="sldNum" sz="quarter" idx="12"/>
          </p:nvPr>
        </p:nvSpPr>
        <p:spPr/>
        <p:txBody>
          <a:bodyPr/>
          <a:lstStyle/>
          <a:p>
            <a:fld id="{7F262779-768F-4D34-A3CC-657A5125893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506368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4" name="Footer Placeholder 3"/>
          <p:cNvSpPr>
            <a:spLocks noGrp="1"/>
          </p:cNvSpPr>
          <p:nvPr>
            <p:ph type="ftr" sz="quarter" idx="11"/>
          </p:nvPr>
        </p:nvSpPr>
        <p:spPr/>
        <p:txBody>
          <a:bodyPr/>
          <a:lstStyle/>
          <a:p>
            <a:endParaRPr lang="en-US">
              <a:solidFill>
                <a:srgbClr val="696464"/>
              </a:solidFill>
            </a:endParaRPr>
          </a:p>
        </p:txBody>
      </p:sp>
      <p:sp>
        <p:nvSpPr>
          <p:cNvPr id="5" name="Slide Number Placeholder 4"/>
          <p:cNvSpPr>
            <a:spLocks noGrp="1"/>
          </p:cNvSpPr>
          <p:nvPr>
            <p:ph type="sldNum" sz="quarter" idx="12"/>
          </p:nvPr>
        </p:nvSpPr>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680800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3" name="Footer Placeholder 2"/>
          <p:cNvSpPr>
            <a:spLocks noGrp="1"/>
          </p:cNvSpPr>
          <p:nvPr>
            <p:ph type="ftr" sz="quarter" idx="11"/>
          </p:nvPr>
        </p:nvSpPr>
        <p:spPr/>
        <p:txBody>
          <a:bodyPr/>
          <a:lstStyle/>
          <a:p>
            <a:endParaRPr lang="en-US">
              <a:solidFill>
                <a:srgbClr val="696464"/>
              </a:solidFill>
            </a:endParaRPr>
          </a:p>
        </p:txBody>
      </p:sp>
      <p:sp>
        <p:nvSpPr>
          <p:cNvPr id="4" name="Slide Number Placeholder 3"/>
          <p:cNvSpPr>
            <a:spLocks noGrp="1"/>
          </p:cNvSpPr>
          <p:nvPr>
            <p:ph type="sldNum" sz="quarter" idx="12"/>
          </p:nvPr>
        </p:nvSpPr>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393429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7F262779-768F-4D34-A3CC-657A5125893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749625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US">
              <a:solidFill>
                <a:srgbClr val="696464"/>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7F262779-768F-4D34-A3CC-657A5125893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40198463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747607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3D5A89-D28B-4AB6-817B-A40661E4E2F0}" type="datetimeFigureOut">
              <a:rPr lang="en-US" smtClean="0">
                <a:solidFill>
                  <a:srgbClr val="696464"/>
                </a:solidFill>
              </a:rPr>
              <a:pPr/>
              <a:t>3/4/2020</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2104329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13D5A89-D28B-4AB6-817B-A40661E4E2F0}" type="datetimeFigureOut">
              <a:rPr lang="en-US" smtClean="0">
                <a:solidFill>
                  <a:srgbClr val="696464"/>
                </a:solidFill>
              </a:rPr>
              <a:pPr/>
              <a:t>3/4/2020</a:t>
            </a:fld>
            <a:endParaRPr lang="en-US">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solidFill>
                <a:srgbClr val="696464"/>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F262779-768F-4D34-A3CC-657A5125893F}" type="slidenum">
              <a:rPr lang="en-US" smtClean="0"/>
              <a:pPr/>
              <a:t>‹#›</a:t>
            </a:fld>
            <a:endParaRPr lang="en-US"/>
          </a:p>
        </p:txBody>
      </p:sp>
    </p:spTree>
    <p:extLst>
      <p:ext uri="{BB962C8B-B14F-4D97-AF65-F5344CB8AC3E}">
        <p14:creationId xmlns:p14="http://schemas.microsoft.com/office/powerpoint/2010/main" val="2802258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2736" y="4114800"/>
            <a:ext cx="7239000" cy="1447800"/>
          </a:xfrm>
        </p:spPr>
        <p:txBody>
          <a:bodyPr>
            <a:normAutofit fontScale="62500" lnSpcReduction="20000"/>
          </a:bodyPr>
          <a:lstStyle/>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r>
              <a:rPr lang="en-US" sz="5100" dirty="0" smtClean="0">
                <a:solidFill>
                  <a:schemeClr val="tx1"/>
                </a:solidFill>
                <a:latin typeface="Times New Roman" pitchFamily="18" charset="0"/>
                <a:cs typeface="Times New Roman" pitchFamily="18" charset="0"/>
              </a:rPr>
              <a:t>Giáo viên: </a:t>
            </a:r>
            <a:r>
              <a:rPr lang="en-US" sz="5100" dirty="0" err="1" smtClean="0">
                <a:solidFill>
                  <a:schemeClr val="tx1"/>
                </a:solidFill>
                <a:latin typeface="Times New Roman" pitchFamily="18" charset="0"/>
                <a:cs typeface="Times New Roman" pitchFamily="18" charset="0"/>
              </a:rPr>
              <a:t>Trần</a:t>
            </a:r>
            <a:r>
              <a:rPr lang="en-US" sz="5100" dirty="0" smtClean="0">
                <a:solidFill>
                  <a:schemeClr val="tx1"/>
                </a:solidFill>
                <a:latin typeface="Times New Roman" pitchFamily="18" charset="0"/>
                <a:cs typeface="Times New Roman" pitchFamily="18" charset="0"/>
              </a:rPr>
              <a:t> </a:t>
            </a:r>
            <a:r>
              <a:rPr lang="en-US" sz="5100" dirty="0" err="1" smtClean="0">
                <a:solidFill>
                  <a:schemeClr val="tx1"/>
                </a:solidFill>
                <a:latin typeface="Times New Roman" pitchFamily="18" charset="0"/>
                <a:cs typeface="Times New Roman" pitchFamily="18" charset="0"/>
              </a:rPr>
              <a:t>Thị</a:t>
            </a:r>
            <a:r>
              <a:rPr lang="en-US" sz="5100" dirty="0" smtClean="0">
                <a:solidFill>
                  <a:schemeClr val="tx1"/>
                </a:solidFill>
                <a:latin typeface="Times New Roman" pitchFamily="18" charset="0"/>
                <a:cs typeface="Times New Roman" pitchFamily="18" charset="0"/>
              </a:rPr>
              <a:t> </a:t>
            </a:r>
            <a:r>
              <a:rPr lang="en-US" sz="5100" dirty="0" err="1" smtClean="0">
                <a:solidFill>
                  <a:schemeClr val="tx1"/>
                </a:solidFill>
                <a:latin typeface="Times New Roman" pitchFamily="18" charset="0"/>
                <a:cs typeface="Times New Roman" pitchFamily="18" charset="0"/>
              </a:rPr>
              <a:t>Anh</a:t>
            </a:r>
            <a:r>
              <a:rPr lang="en-US" sz="5100" dirty="0" smtClean="0">
                <a:solidFill>
                  <a:schemeClr val="tx1"/>
                </a:solidFill>
                <a:latin typeface="Times New Roman" pitchFamily="18" charset="0"/>
                <a:cs typeface="Times New Roman" pitchFamily="18" charset="0"/>
              </a:rPr>
              <a:t> </a:t>
            </a:r>
            <a:r>
              <a:rPr lang="en-US" sz="5100" dirty="0" err="1" smtClean="0">
                <a:solidFill>
                  <a:schemeClr val="tx1"/>
                </a:solidFill>
                <a:latin typeface="Times New Roman" pitchFamily="18" charset="0"/>
                <a:cs typeface="Times New Roman" pitchFamily="18" charset="0"/>
              </a:rPr>
              <a:t>Đào</a:t>
            </a:r>
            <a:endParaRPr lang="en-US" sz="5100" dirty="0" smtClean="0">
              <a:solidFill>
                <a:schemeClr val="tx1"/>
              </a:solidFill>
              <a:latin typeface="Times New Roman" pitchFamily="18" charset="0"/>
              <a:cs typeface="Times New Roman" pitchFamily="18" charset="0"/>
            </a:endParaRPr>
          </a:p>
          <a:p>
            <a:pPr>
              <a:lnSpc>
                <a:spcPct val="120000"/>
              </a:lnSpc>
              <a:spcBef>
                <a:spcPts val="0"/>
              </a:spcBef>
            </a:pPr>
            <a:r>
              <a:rPr lang="en-US" sz="5100" dirty="0" err="1" smtClean="0">
                <a:solidFill>
                  <a:schemeClr val="tx1"/>
                </a:solidFill>
                <a:latin typeface="Times New Roman" pitchFamily="18" charset="0"/>
                <a:cs typeface="Times New Roman" pitchFamily="18" charset="0"/>
              </a:rPr>
              <a:t>Trường</a:t>
            </a:r>
            <a:r>
              <a:rPr lang="en-US" sz="5100" dirty="0" smtClean="0">
                <a:solidFill>
                  <a:schemeClr val="tx1"/>
                </a:solidFill>
                <a:latin typeface="Times New Roman" pitchFamily="18" charset="0"/>
                <a:cs typeface="Times New Roman" pitchFamily="18" charset="0"/>
              </a:rPr>
              <a:t> THPT </a:t>
            </a:r>
            <a:r>
              <a:rPr lang="en-US" sz="5100" dirty="0" err="1" smtClean="0">
                <a:solidFill>
                  <a:schemeClr val="tx1"/>
                </a:solidFill>
                <a:latin typeface="Times New Roman" pitchFamily="18" charset="0"/>
                <a:cs typeface="Times New Roman" pitchFamily="18" charset="0"/>
              </a:rPr>
              <a:t>Nguyễn</a:t>
            </a:r>
            <a:r>
              <a:rPr lang="en-US" sz="5100" dirty="0" smtClean="0">
                <a:solidFill>
                  <a:schemeClr val="tx1"/>
                </a:solidFill>
                <a:latin typeface="Times New Roman" pitchFamily="18" charset="0"/>
                <a:cs typeface="Times New Roman" pitchFamily="18" charset="0"/>
              </a:rPr>
              <a:t> </a:t>
            </a:r>
            <a:r>
              <a:rPr lang="en-US" sz="5100" dirty="0" err="1" smtClean="0">
                <a:solidFill>
                  <a:schemeClr val="tx1"/>
                </a:solidFill>
                <a:latin typeface="Times New Roman" pitchFamily="18" charset="0"/>
                <a:cs typeface="Times New Roman" pitchFamily="18" charset="0"/>
              </a:rPr>
              <a:t>Khuyến</a:t>
            </a:r>
            <a:endParaRPr lang="en-US" sz="51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a:solidFill>
                <a:schemeClr val="tx1"/>
              </a:solidFill>
              <a:latin typeface="Times New Roman" pitchFamily="18" charset="0"/>
              <a:cs typeface="Times New Roman" pitchFamily="18" charset="0"/>
            </a:endParaRPr>
          </a:p>
        </p:txBody>
      </p:sp>
      <p:sp>
        <p:nvSpPr>
          <p:cNvPr id="4" name="Title 3"/>
          <p:cNvSpPr>
            <a:spLocks noGrp="1"/>
          </p:cNvSpPr>
          <p:nvPr>
            <p:ph type="ctrTitle"/>
          </p:nvPr>
        </p:nvSpPr>
        <p:spPr>
          <a:xfrm>
            <a:off x="457200" y="1752600"/>
            <a:ext cx="8229600" cy="533400"/>
          </a:xfrm>
        </p:spPr>
        <p:txBody>
          <a:bodyPr>
            <a:normAutofit fontScale="90000"/>
          </a:bodyPr>
          <a:lstStyle/>
          <a:p>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r>
              <a:rPr sz="3200" dirty="0" smtClean="0">
                <a:latin typeface="Times New Roman" pitchFamily="18" charset="0"/>
                <a:cs typeface="Times New Roman" pitchFamily="18" charset="0"/>
              </a:rPr>
              <a:t>SỞ GIÁO DỤC VÀ ĐÀO TẠO NAM ĐỊNH</a:t>
            </a:r>
            <a:br>
              <a:rPr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2" name="Rectangle 1"/>
          <p:cNvSpPr/>
          <p:nvPr/>
        </p:nvSpPr>
        <p:spPr>
          <a:xfrm>
            <a:off x="391236" y="3429000"/>
            <a:ext cx="8382000" cy="800219"/>
          </a:xfrm>
          <a:prstGeom prst="rect">
            <a:avLst/>
          </a:prstGeom>
        </p:spPr>
        <p:txBody>
          <a:bodyPr wrap="square">
            <a:spAutoFit/>
          </a:bodyPr>
          <a:lstStyle/>
          <a:p>
            <a:pPr algn="ctr"/>
            <a:r>
              <a:rPr lang="vi-VN" sz="2800" b="1" dirty="0">
                <a:solidFill>
                  <a:prstClr val="black"/>
                </a:solidFill>
                <a:cs typeface="Times New Roman" pitchFamily="18" charset="0"/>
              </a:rPr>
              <a:t>KĨ NĂNG </a:t>
            </a:r>
            <a:r>
              <a:rPr lang="en-US" sz="2800" b="1" dirty="0" smtClean="0">
                <a:solidFill>
                  <a:prstClr val="black"/>
                </a:solidFill>
                <a:cs typeface="Times New Roman" pitchFamily="18" charset="0"/>
              </a:rPr>
              <a:t>VIẾT ĐOẠN  VĂN NGHỊ LUẬN XÃ HỘI</a:t>
            </a:r>
            <a:r>
              <a:rPr lang="en-US" sz="3200" dirty="0">
                <a:solidFill>
                  <a:prstClr val="black"/>
                </a:solidFill>
                <a:latin typeface="Times New Roman" pitchFamily="18" charset="0"/>
                <a:cs typeface="Times New Roman" pitchFamily="18" charset="0"/>
              </a:rPr>
              <a:t/>
            </a:r>
            <a:br>
              <a:rPr lang="en-US" sz="3200" dirty="0">
                <a:solidFill>
                  <a:prstClr val="black"/>
                </a:solidFill>
                <a:latin typeface="Times New Roman" pitchFamily="18" charset="0"/>
                <a:cs typeface="Times New Roman" pitchFamily="18" charset="0"/>
              </a:rPr>
            </a:br>
            <a:endParaRPr lang="vi-VN" dirty="0">
              <a:solidFill>
                <a:prstClr val="black"/>
              </a:solidFill>
            </a:endParaRPr>
          </a:p>
        </p:txBody>
      </p:sp>
    </p:spTree>
    <p:extLst>
      <p:ext uri="{BB962C8B-B14F-4D97-AF65-F5344CB8AC3E}">
        <p14:creationId xmlns:p14="http://schemas.microsoft.com/office/powerpoint/2010/main" val="1605817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vi-VN"/>
          </a:p>
        </p:txBody>
      </p:sp>
      <p:pic>
        <p:nvPicPr>
          <p:cNvPr id="307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52400"/>
            <a:ext cx="8915399"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5544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vi-VN"/>
          </a:p>
        </p:txBody>
      </p:sp>
      <p:pic>
        <p:nvPicPr>
          <p:cNvPr id="409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228600"/>
            <a:ext cx="876300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6784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chemeClr val="accent1"/>
          </a:solidFill>
        </p:spPr>
        <p:txBody>
          <a:bodyPr>
            <a:noAutofit/>
          </a:bodyPr>
          <a:lstStyle/>
          <a:p>
            <a:pPr algn="ctr"/>
            <a:r>
              <a:rPr lang="en-US" sz="3500" dirty="0" smtClean="0">
                <a:solidFill>
                  <a:schemeClr val="bg1"/>
                </a:solidFill>
                <a:latin typeface="Times New Roman" pitchFamily="18" charset="0"/>
                <a:cs typeface="Times New Roman" pitchFamily="18" charset="0"/>
              </a:rPr>
              <a:t>III. </a:t>
            </a:r>
            <a:r>
              <a:rPr lang="en-US" sz="3500" dirty="0" err="1" smtClean="0">
                <a:solidFill>
                  <a:schemeClr val="bg1"/>
                </a:solidFill>
                <a:latin typeface="Times New Roman" pitchFamily="18" charset="0"/>
                <a:cs typeface="Times New Roman" pitchFamily="18" charset="0"/>
              </a:rPr>
              <a:t>Luyện</a:t>
            </a:r>
            <a:r>
              <a:rPr lang="en-US" sz="3500" dirty="0" smtClean="0">
                <a:solidFill>
                  <a:schemeClr val="bg1"/>
                </a:solidFill>
                <a:latin typeface="Times New Roman" pitchFamily="18" charset="0"/>
                <a:cs typeface="Times New Roman" pitchFamily="18" charset="0"/>
              </a:rPr>
              <a:t> </a:t>
            </a:r>
            <a:r>
              <a:rPr lang="en-US" sz="3500" dirty="0" err="1" smtClean="0">
                <a:solidFill>
                  <a:schemeClr val="bg1"/>
                </a:solidFill>
                <a:latin typeface="Times New Roman" pitchFamily="18" charset="0"/>
                <a:cs typeface="Times New Roman" pitchFamily="18" charset="0"/>
              </a:rPr>
              <a:t>tập</a:t>
            </a:r>
            <a:endParaRPr lang="en-US" sz="3500" dirty="0">
              <a:solidFill>
                <a:schemeClr val="bg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838200"/>
            <a:ext cx="8839200" cy="5867400"/>
          </a:xfrm>
        </p:spPr>
        <p:txBody>
          <a:bodyPr>
            <a:normAutofit fontScale="62500" lnSpcReduction="20000"/>
          </a:bodyPr>
          <a:lstStyle/>
          <a:p>
            <a:pPr fontAlgn="base">
              <a:lnSpc>
                <a:spcPct val="115000"/>
              </a:lnSpc>
              <a:spcAft>
                <a:spcPts val="0"/>
              </a:spcAft>
            </a:pPr>
            <a:r>
              <a:rPr lang="vi-VN" sz="2800" b="1" dirty="0">
                <a:ea typeface="Arial"/>
                <a:cs typeface="Times New Roman"/>
              </a:rPr>
              <a:t>Đề 1. </a:t>
            </a:r>
            <a:r>
              <a:rPr lang="it-IT" sz="2800" b="1" dirty="0">
                <a:latin typeface="Times New Roman"/>
                <a:ea typeface="Times New Roman"/>
                <a:cs typeface="Times New Roman"/>
              </a:rPr>
              <a:t>Đọc đoạn trích sau</a:t>
            </a:r>
            <a:r>
              <a:rPr lang="vi-VN" sz="2800" b="1" dirty="0">
                <a:ea typeface="Times New Roman"/>
                <a:cs typeface="Times New Roman"/>
              </a:rPr>
              <a:t>:</a:t>
            </a:r>
            <a:endParaRPr lang="vi-VN" sz="2000" dirty="0">
              <a:latin typeface="Arial"/>
              <a:ea typeface="Arial"/>
              <a:cs typeface="Times New Roman"/>
            </a:endParaRPr>
          </a:p>
          <a:p>
            <a:pPr marL="0" indent="0" algn="just" fontAlgn="base">
              <a:lnSpc>
                <a:spcPct val="115000"/>
              </a:lnSpc>
              <a:spcAft>
                <a:spcPts val="0"/>
              </a:spcAft>
              <a:buNone/>
            </a:pPr>
            <a:r>
              <a:rPr lang="it-IT" sz="2800" i="1" kern="1800" dirty="0" smtClean="0">
                <a:latin typeface="Times New Roman"/>
                <a:ea typeface="Times New Roman"/>
                <a:cs typeface="Times New Roman"/>
              </a:rPr>
              <a:t>“(</a:t>
            </a:r>
            <a:r>
              <a:rPr lang="it-IT" sz="2800" i="1" kern="1800" dirty="0">
                <a:latin typeface="Times New Roman"/>
                <a:ea typeface="Times New Roman"/>
                <a:cs typeface="Times New Roman"/>
              </a:rPr>
              <a:t>1)</a:t>
            </a:r>
            <a:r>
              <a:rPr lang="vi-VN" sz="2800" i="1" dirty="0">
                <a:ea typeface="Times New Roman"/>
                <a:cs typeface="Times New Roman"/>
              </a:rPr>
              <a:t> Khái niệm keo kiệt và </a:t>
            </a:r>
            <a:r>
              <a:rPr lang="vi-VN" sz="2800" b="1" i="1" dirty="0">
                <a:ea typeface="Times New Roman"/>
                <a:cs typeface="Times New Roman"/>
              </a:rPr>
              <a:t>tiết kiệm</a:t>
            </a:r>
            <a:r>
              <a:rPr lang="vi-VN" sz="2800" i="1" dirty="0">
                <a:ea typeface="Times New Roman"/>
                <a:cs typeface="Times New Roman"/>
              </a:rPr>
              <a:t> bị tráo qua tráo lại và rốt cuộc </a:t>
            </a:r>
            <a:r>
              <a:rPr lang="vi-VN" sz="2800" b="1" i="1" dirty="0">
                <a:solidFill>
                  <a:srgbClr val="FF0000"/>
                </a:solidFill>
                <a:ea typeface="Times New Roman"/>
                <a:cs typeface="Times New Roman"/>
              </a:rPr>
              <a:t>người trẻ</a:t>
            </a:r>
            <a:r>
              <a:rPr lang="vi-VN" sz="2800" i="1" dirty="0">
                <a:solidFill>
                  <a:srgbClr val="FF0000"/>
                </a:solidFill>
                <a:ea typeface="Times New Roman"/>
                <a:cs typeface="Times New Roman"/>
              </a:rPr>
              <a:t> </a:t>
            </a:r>
            <a:r>
              <a:rPr lang="vi-VN" sz="2800" i="1" dirty="0">
                <a:ea typeface="Times New Roman"/>
                <a:cs typeface="Times New Roman"/>
              </a:rPr>
              <a:t>đang là nạn nhân.  </a:t>
            </a:r>
            <a:r>
              <a:rPr lang="vi-VN" sz="2800" b="1" i="1" dirty="0">
                <a:ea typeface="Times New Roman"/>
                <a:cs typeface="Times New Roman"/>
              </a:rPr>
              <a:t>Tiết kiệm</a:t>
            </a:r>
            <a:r>
              <a:rPr lang="vi-VN" sz="2800" i="1" dirty="0">
                <a:ea typeface="Times New Roman"/>
                <a:cs typeface="Times New Roman"/>
              </a:rPr>
              <a:t> giúp mỗi con người thực hiện được sứ mệnh nhỏ, trung và lớn. Một người </a:t>
            </a:r>
            <a:r>
              <a:rPr lang="vi-VN" sz="2800" b="1" i="1" dirty="0">
                <a:ea typeface="Times New Roman"/>
                <a:cs typeface="Times New Roman"/>
              </a:rPr>
              <a:t>tiết kiệm</a:t>
            </a:r>
            <a:r>
              <a:rPr lang="vi-VN" sz="2800" i="1" dirty="0">
                <a:ea typeface="Times New Roman"/>
                <a:cs typeface="Times New Roman"/>
              </a:rPr>
              <a:t> thì có khả năng dự trữ vật chất ở mức an toàn cho cá nhân, cho những người anh ta có trách nhiệm, và xa hơn là cộng đồng, xã hội anh ta thuộc về. Chí ít là không gây xáo trộn cho đời sống xã hội, bình ổn thị trường, và không làm lãng phí các nguồn lực vật chất từ thiên nhiên hay tạo ra bởi con người…</a:t>
            </a:r>
            <a:endParaRPr lang="vi-VN" sz="2000" dirty="0">
              <a:latin typeface="Arial"/>
              <a:ea typeface="Arial"/>
              <a:cs typeface="Times New Roman"/>
            </a:endParaRPr>
          </a:p>
          <a:p>
            <a:pPr marL="0" indent="0" algn="just" fontAlgn="base">
              <a:lnSpc>
                <a:spcPct val="115000"/>
              </a:lnSpc>
              <a:spcAft>
                <a:spcPts val="0"/>
              </a:spcAft>
              <a:buNone/>
            </a:pPr>
            <a:r>
              <a:rPr lang="vi-VN" sz="2800" i="1" dirty="0" smtClean="0">
                <a:ea typeface="Times New Roman"/>
                <a:cs typeface="Times New Roman"/>
              </a:rPr>
              <a:t>(</a:t>
            </a:r>
            <a:r>
              <a:rPr lang="vi-VN" sz="2800" i="1" dirty="0">
                <a:ea typeface="Times New Roman"/>
                <a:cs typeface="Times New Roman"/>
              </a:rPr>
              <a:t>2) Ở những xã hội mà giáo dục, nhất là giáo dục cộng đồng còn non nớt thì những hoạt động thương mại rầm rồ, những chiến lược PR quảng cáo đã khiến người ta trở nên manh động, bị lung lay bởi những mong muốn thiển cận; nhận thức của </a:t>
            </a:r>
            <a:r>
              <a:rPr lang="vi-VN" sz="2800" b="1" i="1" dirty="0">
                <a:solidFill>
                  <a:srgbClr val="FF0000"/>
                </a:solidFill>
                <a:ea typeface="Times New Roman"/>
                <a:cs typeface="Times New Roman"/>
              </a:rPr>
              <a:t>giới trẻ</a:t>
            </a:r>
            <a:r>
              <a:rPr lang="vi-VN" sz="2800" i="1" dirty="0">
                <a:solidFill>
                  <a:srgbClr val="FF0000"/>
                </a:solidFill>
                <a:ea typeface="Times New Roman"/>
                <a:cs typeface="Times New Roman"/>
              </a:rPr>
              <a:t> </a:t>
            </a:r>
            <a:r>
              <a:rPr lang="vi-VN" sz="2800" i="1" dirty="0">
                <a:ea typeface="Times New Roman"/>
                <a:cs typeface="Times New Roman"/>
              </a:rPr>
              <a:t>dễ rơi vào một trào lưu và bị giựt dây dễ dàng… Tổ chức sinh nhật bằng 1 tháng lương. Ừ thì mỗi năm chỉ có 1 lần, hoặc đời người chỉ có 1 lần tuổi 18! Hẳn rồi, vui là chính nhưng có ai tự hỏi, trong buổi tiệc sinh nhật linh đình ấy, có mấy ai nhớ đến sinh nhật mình năm sau? … Mua điện thoại thông minh bằng 2 tháng lương. Đi ăn tiệm thay vì nấu ăn. Chiếc điện thoại bằng 1 cái bếp ga loại tốt, bộ nồi sử dụng được 10 năm và dao nĩa, chén bát trong nhiều năm tháng... Ai ai cũng dùng điện thoại xịn, cuộc cạnh tranh tính </a:t>
            </a:r>
            <a:r>
              <a:rPr lang="vi-VN" sz="2800" i="1" dirty="0" smtClean="0">
                <a:ea typeface="Times New Roman"/>
                <a:cs typeface="Times New Roman"/>
              </a:rPr>
              <a:t>bằng </a:t>
            </a:r>
            <a:r>
              <a:rPr lang="vi-VN" sz="2800" i="1" dirty="0">
                <a:ea typeface="Times New Roman"/>
                <a:cs typeface="Times New Roman"/>
              </a:rPr>
              <a:t>năm, chưa kể một kỳ nâng cấp, lên đời trong 6 tháng, éo le ở chỗ: cuộc chạy đua đưa mọi người về 1 giá trị tương đồng.</a:t>
            </a:r>
            <a:endParaRPr lang="vi-VN" sz="2000" dirty="0">
              <a:latin typeface="Arial"/>
              <a:ea typeface="Arial"/>
              <a:cs typeface="Times New Roman"/>
            </a:endParaRPr>
          </a:p>
          <a:p>
            <a:pPr marL="0" indent="0" algn="just" fontAlgn="base">
              <a:lnSpc>
                <a:spcPct val="115000"/>
              </a:lnSpc>
              <a:spcAft>
                <a:spcPts val="0"/>
              </a:spcAft>
              <a:buNone/>
            </a:pPr>
            <a:r>
              <a:rPr lang="vi-VN" sz="2800" i="1" dirty="0" smtClean="0">
                <a:ea typeface="Times New Roman"/>
                <a:cs typeface="Times New Roman"/>
              </a:rPr>
              <a:t>(</a:t>
            </a:r>
            <a:r>
              <a:rPr lang="vi-VN" sz="2800" i="1" dirty="0">
                <a:ea typeface="Times New Roman"/>
                <a:cs typeface="Times New Roman"/>
              </a:rPr>
              <a:t>3) Bây giờ, người ta đối mặt với một khái niệm đầy bi quan và tiêu cực trong cạnh tranh thời đại: “cho bằng người ta”. Một </a:t>
            </a:r>
            <a:r>
              <a:rPr lang="vi-VN" sz="2800" b="1" i="1" dirty="0">
                <a:solidFill>
                  <a:srgbClr val="FF0000"/>
                </a:solidFill>
                <a:ea typeface="Times New Roman"/>
                <a:cs typeface="Times New Roman"/>
              </a:rPr>
              <a:t>người trẻ</a:t>
            </a:r>
            <a:r>
              <a:rPr lang="vi-VN" sz="2800" i="1" dirty="0">
                <a:solidFill>
                  <a:srgbClr val="FF0000"/>
                </a:solidFill>
                <a:ea typeface="Times New Roman"/>
                <a:cs typeface="Times New Roman"/>
              </a:rPr>
              <a:t> </a:t>
            </a:r>
            <a:r>
              <a:rPr lang="vi-VN" sz="2800" i="1" dirty="0">
                <a:ea typeface="Times New Roman"/>
                <a:cs typeface="Times New Roman"/>
              </a:rPr>
              <a:t>sống </a:t>
            </a:r>
            <a:r>
              <a:rPr lang="vi-VN" sz="2800" b="1" i="1" dirty="0">
                <a:ea typeface="Times New Roman"/>
                <a:cs typeface="Times New Roman"/>
              </a:rPr>
              <a:t>tiết kiệm</a:t>
            </a:r>
            <a:r>
              <a:rPr lang="vi-VN" sz="2800" i="1" dirty="0">
                <a:ea typeface="Times New Roman"/>
                <a:cs typeface="Times New Roman"/>
              </a:rPr>
              <a:t> sẽ đủ bản lĩnh để không rơi vào sự bấn loạn sợ bị đánh giá nọ kia, và trên hết tự bản thân họ không dùng thước đo vật chất để tự định vị mình</a:t>
            </a:r>
            <a:r>
              <a:rPr lang="vi-VN" sz="2800" i="1" dirty="0" smtClean="0">
                <a:ea typeface="Times New Roman"/>
                <a:cs typeface="Times New Roman"/>
              </a:rPr>
              <a:t>.”</a:t>
            </a:r>
            <a:r>
              <a:rPr lang="en-US" sz="2000" dirty="0">
                <a:latin typeface="Times New Roman"/>
                <a:ea typeface="Times New Roman"/>
              </a:rPr>
              <a:t> </a:t>
            </a:r>
            <a:r>
              <a:rPr lang="en-US" sz="2000" dirty="0" smtClean="0">
                <a:latin typeface="Times New Roman"/>
                <a:ea typeface="Times New Roman"/>
              </a:rPr>
              <a:t>                                                          ( </a:t>
            </a:r>
            <a:r>
              <a:rPr lang="vi-VN" sz="2000" dirty="0">
                <a:ea typeface="Times New Roman"/>
              </a:rPr>
              <a:t>Theo</a:t>
            </a:r>
            <a:r>
              <a:rPr lang="vi-VN" sz="2000" b="1" dirty="0">
                <a:ea typeface="Times New Roman"/>
              </a:rPr>
              <a:t> Chương Đặng</a:t>
            </a:r>
            <a:r>
              <a:rPr lang="en-US" sz="2000" b="1" dirty="0">
                <a:latin typeface="Times New Roman"/>
                <a:ea typeface="Times New Roman"/>
              </a:rPr>
              <a:t>,</a:t>
            </a:r>
            <a:r>
              <a:rPr lang="en-US" sz="2000" i="1" kern="1800" dirty="0">
                <a:latin typeface="Times New Roman"/>
                <a:ea typeface="Times New Roman"/>
              </a:rPr>
              <a:t> </a:t>
            </a:r>
            <a:r>
              <a:rPr lang="vi-VN" sz="2000" kern="1800" dirty="0">
                <a:ea typeface="Times New Roman"/>
              </a:rPr>
              <a:t>Báo Vietnamnet, ngày 02/09/2016</a:t>
            </a:r>
            <a:r>
              <a:rPr lang="en-US" sz="2000" kern="1800" dirty="0">
                <a:latin typeface="Times New Roman"/>
                <a:ea typeface="Times New Roman"/>
              </a:rPr>
              <a:t>)</a:t>
            </a:r>
            <a:endParaRPr lang="vi-VN" sz="2000" dirty="0">
              <a:latin typeface="Arial"/>
              <a:ea typeface="Arial"/>
              <a:cs typeface="Times New Roman"/>
            </a:endParaRPr>
          </a:p>
          <a:p>
            <a:endParaRPr lang="vi-VN" dirty="0"/>
          </a:p>
        </p:txBody>
      </p:sp>
    </p:spTree>
    <p:extLst>
      <p:ext uri="{BB962C8B-B14F-4D97-AF65-F5344CB8AC3E}">
        <p14:creationId xmlns:p14="http://schemas.microsoft.com/office/powerpoint/2010/main" val="2814947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chemeClr val="accent1"/>
          </a:solidFill>
        </p:spPr>
        <p:txBody>
          <a:bodyPr>
            <a:noAutofit/>
          </a:bodyPr>
          <a:lstStyle/>
          <a:p>
            <a:pPr algn="just"/>
            <a:r>
              <a:rPr lang="en-US" sz="2000" b="1" dirty="0" err="1" smtClean="0">
                <a:solidFill>
                  <a:schemeClr val="bg1"/>
                </a:solidFill>
                <a:latin typeface="Times New Roman" pitchFamily="18" charset="0"/>
                <a:cs typeface="Times New Roman" pitchFamily="18" charset="0"/>
              </a:rPr>
              <a:t>Câu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hỏi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Từ</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nội</a:t>
            </a:r>
            <a:r>
              <a:rPr lang="en-US" sz="2000" b="1" dirty="0" smtClean="0">
                <a:solidFill>
                  <a:schemeClr val="bg1"/>
                </a:solidFill>
                <a:latin typeface="Times New Roman" pitchFamily="18" charset="0"/>
                <a:cs typeface="Times New Roman" pitchFamily="18" charset="0"/>
              </a:rPr>
              <a:t> dung </a:t>
            </a:r>
            <a:r>
              <a:rPr lang="en-US" sz="2000" b="1" dirty="0" err="1" smtClean="0">
                <a:solidFill>
                  <a:schemeClr val="bg1"/>
                </a:solidFill>
                <a:latin typeface="Times New Roman" pitchFamily="18" charset="0"/>
                <a:cs typeface="Times New Roman" pitchFamily="18" charset="0"/>
              </a:rPr>
              <a:t>đoạn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trích</a:t>
            </a:r>
            <a:r>
              <a:rPr lang="en-US" sz="2000" b="1" dirty="0" smtClean="0">
                <a:solidFill>
                  <a:schemeClr val="bg1"/>
                </a:solidFill>
                <a:latin typeface="Times New Roman" pitchFamily="18" charset="0"/>
                <a:cs typeface="Times New Roman" pitchFamily="18" charset="0"/>
              </a:rPr>
              <a:t> ở </a:t>
            </a:r>
            <a:r>
              <a:rPr lang="en-US" sz="2000" b="1" dirty="0" err="1" smtClean="0">
                <a:solidFill>
                  <a:schemeClr val="bg1"/>
                </a:solidFill>
                <a:latin typeface="Times New Roman" pitchFamily="18" charset="0"/>
                <a:cs typeface="Times New Roman" pitchFamily="18" charset="0"/>
              </a:rPr>
              <a:t>phần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Đọc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hiểu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anh</a:t>
            </a:r>
            <a:r>
              <a:rPr lang="en-US" sz="2000" b="1" dirty="0" smtClean="0">
                <a:solidFill>
                  <a:schemeClr val="bg1"/>
                </a:solidFill>
                <a:latin typeface="Times New Roman" pitchFamily="18" charset="0"/>
                <a:cs typeface="Times New Roman" pitchFamily="18" charset="0"/>
              </a:rPr>
              <a:t>/</a:t>
            </a:r>
            <a:r>
              <a:rPr lang="en-US" sz="2000" b="1" dirty="0" err="1" smtClean="0">
                <a:solidFill>
                  <a:schemeClr val="bg1"/>
                </a:solidFill>
                <a:latin typeface="Times New Roman" pitchFamily="18" charset="0"/>
                <a:cs typeface="Times New Roman" pitchFamily="18" charset="0"/>
              </a:rPr>
              <a:t>chị</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hãy</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viết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một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đoạn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văn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khoảng</a:t>
            </a:r>
            <a:r>
              <a:rPr lang="en-US" sz="2000" b="1" dirty="0" smtClean="0">
                <a:solidFill>
                  <a:schemeClr val="bg1"/>
                </a:solidFill>
                <a:latin typeface="Times New Roman" pitchFamily="18" charset="0"/>
                <a:cs typeface="Times New Roman" pitchFamily="18" charset="0"/>
              </a:rPr>
              <a:t> 200 </a:t>
            </a:r>
            <a:r>
              <a:rPr lang="en-US" sz="2000" b="1" dirty="0" err="1" smtClean="0">
                <a:solidFill>
                  <a:schemeClr val="bg1"/>
                </a:solidFill>
                <a:latin typeface="Times New Roman" pitchFamily="18" charset="0"/>
                <a:cs typeface="Times New Roman" pitchFamily="18" charset="0"/>
              </a:rPr>
              <a:t>chữ</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về</a:t>
            </a:r>
            <a:r>
              <a:rPr lang="en-US" sz="2000" b="1" dirty="0" smtClean="0">
                <a:solidFill>
                  <a:schemeClr val="bg1"/>
                </a:solidFill>
                <a:latin typeface="Times New Roman" pitchFamily="18" charset="0"/>
                <a:cs typeface="Times New Roman" pitchFamily="18" charset="0"/>
              </a:rPr>
              <a:t> ý </a:t>
            </a:r>
            <a:r>
              <a:rPr lang="en-US" sz="2000" b="1" dirty="0" err="1" smtClean="0">
                <a:solidFill>
                  <a:schemeClr val="bg1"/>
                </a:solidFill>
                <a:latin typeface="Times New Roman" pitchFamily="18" charset="0"/>
                <a:cs typeface="Times New Roman" pitchFamily="18" charset="0"/>
              </a:rPr>
              <a:t>nghĩa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của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lối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sống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tiết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kiệm</a:t>
            </a:r>
            <a:endParaRPr lang="en-US" sz="2000" b="1" dirty="0">
              <a:solidFill>
                <a:schemeClr val="bg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838200"/>
            <a:ext cx="8839200" cy="5867400"/>
          </a:xfrm>
        </p:spPr>
        <p:txBody>
          <a:bodyPr>
            <a:normAutofit fontScale="85000" lnSpcReduction="20000"/>
          </a:bodyPr>
          <a:lstStyle/>
          <a:p>
            <a:pPr marL="0" indent="0" algn="ctr">
              <a:buNone/>
            </a:pPr>
            <a:r>
              <a:rPr lang="vi-VN" b="1" dirty="0" smtClean="0"/>
              <a:t>Hướng dẫn trả lời</a:t>
            </a:r>
          </a:p>
          <a:p>
            <a:pPr marL="0" indent="0">
              <a:lnSpc>
                <a:spcPct val="115000"/>
              </a:lnSpc>
              <a:spcAft>
                <a:spcPts val="0"/>
              </a:spcAft>
              <a:buNone/>
              <a:tabLst>
                <a:tab pos="4067175" algn="l"/>
              </a:tabLst>
            </a:pPr>
            <a:r>
              <a:rPr lang="vi-VN" sz="2800" dirty="0" smtClean="0">
                <a:ea typeface="Arial"/>
                <a:cs typeface="Times New Roman"/>
              </a:rPr>
              <a:t>* Đọc </a:t>
            </a:r>
            <a:r>
              <a:rPr lang="vi-VN" sz="2800" dirty="0">
                <a:ea typeface="Arial"/>
                <a:cs typeface="Times New Roman"/>
              </a:rPr>
              <a:t>kĩ đề, xác định chính xác vấn đề nghị </a:t>
            </a:r>
            <a:r>
              <a:rPr lang="vi-VN" sz="2800" dirty="0" smtClean="0">
                <a:ea typeface="Arial"/>
                <a:cs typeface="Times New Roman"/>
              </a:rPr>
              <a:t>luận</a:t>
            </a:r>
            <a:r>
              <a:rPr lang="vi-VN" sz="2800" dirty="0">
                <a:ea typeface="Arial"/>
                <a:cs typeface="Times New Roman"/>
              </a:rPr>
              <a:t>:</a:t>
            </a:r>
            <a:endParaRPr lang="vi-VN" sz="2800" dirty="0" smtClean="0">
              <a:ea typeface="Arial"/>
              <a:cs typeface="Times New Roman"/>
            </a:endParaRPr>
          </a:p>
          <a:p>
            <a:pPr marL="0" indent="0" algn="ctr">
              <a:lnSpc>
                <a:spcPct val="115000"/>
              </a:lnSpc>
              <a:spcAft>
                <a:spcPts val="0"/>
              </a:spcAft>
              <a:buNone/>
              <a:tabLst>
                <a:tab pos="4067175" algn="l"/>
              </a:tabLst>
            </a:pPr>
            <a:r>
              <a:rPr lang="vi-VN" sz="2800" b="1" i="1" u="sng" dirty="0" smtClean="0">
                <a:ea typeface="Arial"/>
                <a:cs typeface="Times New Roman"/>
              </a:rPr>
              <a:t>Ý </a:t>
            </a:r>
            <a:r>
              <a:rPr lang="vi-VN" sz="2800" b="1" i="1" u="sng" dirty="0">
                <a:ea typeface="Arial"/>
                <a:cs typeface="Times New Roman"/>
              </a:rPr>
              <a:t>nghĩa</a:t>
            </a:r>
            <a:r>
              <a:rPr lang="vi-VN" sz="2800" b="1" i="1" dirty="0">
                <a:ea typeface="Arial"/>
                <a:cs typeface="Times New Roman"/>
              </a:rPr>
              <a:t> của lối sống tiết kiệm</a:t>
            </a:r>
            <a:r>
              <a:rPr lang="vi-VN" sz="2800" i="1" dirty="0">
                <a:ea typeface="Arial"/>
                <a:cs typeface="Times New Roman"/>
              </a:rPr>
              <a:t> </a:t>
            </a:r>
            <a:endParaRPr lang="vi-VN" sz="2000" dirty="0">
              <a:latin typeface="Arial"/>
              <a:ea typeface="Arial"/>
              <a:cs typeface="Times New Roman"/>
            </a:endParaRPr>
          </a:p>
          <a:p>
            <a:pPr marL="0" indent="0">
              <a:lnSpc>
                <a:spcPct val="115000"/>
              </a:lnSpc>
              <a:spcAft>
                <a:spcPts val="0"/>
              </a:spcAft>
              <a:buNone/>
              <a:tabLst>
                <a:tab pos="4067175" algn="l"/>
              </a:tabLst>
            </a:pPr>
            <a:r>
              <a:rPr lang="vi-VN" sz="2800" b="1" dirty="0">
                <a:ea typeface="Arial"/>
                <a:cs typeface="Times New Roman"/>
              </a:rPr>
              <a:t>* </a:t>
            </a:r>
            <a:r>
              <a:rPr lang="vi-VN" sz="2800" dirty="0">
                <a:ea typeface="Arial"/>
                <a:cs typeface="Times New Roman"/>
              </a:rPr>
              <a:t>Xây dựng dàn ý</a:t>
            </a:r>
            <a:endParaRPr lang="vi-VN" sz="2000" dirty="0">
              <a:latin typeface="Arial"/>
              <a:ea typeface="Arial"/>
              <a:cs typeface="Times New Roman"/>
            </a:endParaRPr>
          </a:p>
          <a:p>
            <a:pPr marL="0" indent="0">
              <a:lnSpc>
                <a:spcPct val="115000"/>
              </a:lnSpc>
              <a:spcAft>
                <a:spcPts val="0"/>
              </a:spcAft>
              <a:buNone/>
              <a:tabLst>
                <a:tab pos="4067175" algn="l"/>
              </a:tabLst>
            </a:pPr>
            <a:r>
              <a:rPr lang="vi-VN" sz="2800" dirty="0">
                <a:ea typeface="Arial"/>
                <a:cs typeface="Times New Roman"/>
              </a:rPr>
              <a:t>- </a:t>
            </a:r>
            <a:r>
              <a:rPr lang="vi-VN" sz="2800" b="1" dirty="0">
                <a:ea typeface="Arial"/>
                <a:cs typeface="Times New Roman"/>
              </a:rPr>
              <a:t>Nêu vấn đề nghị luận</a:t>
            </a:r>
            <a:r>
              <a:rPr lang="vi-VN" sz="2800" dirty="0">
                <a:ea typeface="Arial"/>
                <a:cs typeface="Times New Roman"/>
              </a:rPr>
              <a:t>: Ý nghĩa của lối sống tiết kiệm</a:t>
            </a:r>
            <a:endParaRPr lang="vi-VN" sz="2000" dirty="0">
              <a:latin typeface="Arial"/>
              <a:ea typeface="Arial"/>
              <a:cs typeface="Times New Roman"/>
            </a:endParaRPr>
          </a:p>
          <a:p>
            <a:pPr marL="0" indent="0">
              <a:lnSpc>
                <a:spcPct val="115000"/>
              </a:lnSpc>
              <a:spcAft>
                <a:spcPts val="0"/>
              </a:spcAft>
              <a:buNone/>
              <a:tabLst>
                <a:tab pos="4067175" algn="l"/>
              </a:tabLst>
            </a:pPr>
            <a:r>
              <a:rPr lang="vi-VN" sz="2800" dirty="0">
                <a:ea typeface="Arial"/>
                <a:cs typeface="Times New Roman"/>
              </a:rPr>
              <a:t>- </a:t>
            </a:r>
            <a:r>
              <a:rPr lang="vi-VN" sz="2800" b="1" dirty="0">
                <a:ea typeface="Arial"/>
                <a:cs typeface="Times New Roman"/>
              </a:rPr>
              <a:t>Bàn về ý nghĩa của lối sống tiết kiệm</a:t>
            </a:r>
            <a:r>
              <a:rPr lang="vi-VN" sz="2800" dirty="0">
                <a:ea typeface="Arial"/>
                <a:cs typeface="Times New Roman"/>
              </a:rPr>
              <a:t>:</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Lối sống tiết kiệm có ý nghĩa với bản thân mỗi con người trong cuộc sống: </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Không bị rơi vào sự bấn loạn kinh tế, làm chủ được cuộc sống của chính mình, đảm bảo sự ổn định trong cuộc sống của bản thân và gia đình. </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Thể hiện một tâm hồn, nhân cách đẹp: biết trân trọng thiên nhiên, biết trân trọng công sức, thành quả của người làm ra, không bị cuốn vào vòng xoáy của vật chất.</a:t>
            </a:r>
            <a:endParaRPr lang="vi-VN" sz="2000" dirty="0">
              <a:latin typeface="Arial"/>
              <a:ea typeface="Arial"/>
              <a:cs typeface="Times New Roman"/>
            </a:endParaRPr>
          </a:p>
          <a:p>
            <a:pPr marL="0" indent="0">
              <a:buNone/>
            </a:pPr>
            <a:endParaRPr lang="vi-VN" dirty="0"/>
          </a:p>
        </p:txBody>
      </p:sp>
    </p:spTree>
    <p:extLst>
      <p:ext uri="{BB962C8B-B14F-4D97-AF65-F5344CB8AC3E}">
        <p14:creationId xmlns:p14="http://schemas.microsoft.com/office/powerpoint/2010/main" val="388959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additive="base">
                                        <p:cTn id="4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additive="base">
                                        <p:cTn id="4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additive="base">
                                        <p:cTn id="5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6" end="6"/>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chemeClr val="accent1"/>
          </a:solidFill>
        </p:spPr>
        <p:txBody>
          <a:bodyPr>
            <a:noAutofit/>
          </a:bodyPr>
          <a:lstStyle/>
          <a:p>
            <a:pPr algn="just"/>
            <a:r>
              <a:rPr lang="en-US" sz="2000" b="1" dirty="0" err="1" smtClean="0">
                <a:solidFill>
                  <a:schemeClr val="bg1"/>
                </a:solidFill>
                <a:latin typeface="Times New Roman" pitchFamily="18" charset="0"/>
                <a:cs typeface="Times New Roman" pitchFamily="18" charset="0"/>
              </a:rPr>
              <a:t>Câu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hỏi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Từ</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nội</a:t>
            </a:r>
            <a:r>
              <a:rPr lang="en-US" sz="2000" b="1" dirty="0" smtClean="0">
                <a:solidFill>
                  <a:schemeClr val="bg1"/>
                </a:solidFill>
                <a:latin typeface="Times New Roman" pitchFamily="18" charset="0"/>
                <a:cs typeface="Times New Roman" pitchFamily="18" charset="0"/>
              </a:rPr>
              <a:t> dung </a:t>
            </a:r>
            <a:r>
              <a:rPr lang="en-US" sz="2000" b="1" dirty="0" err="1" smtClean="0">
                <a:solidFill>
                  <a:schemeClr val="bg1"/>
                </a:solidFill>
                <a:latin typeface="Times New Roman" pitchFamily="18" charset="0"/>
                <a:cs typeface="Times New Roman" pitchFamily="18" charset="0"/>
              </a:rPr>
              <a:t>đoạn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trích</a:t>
            </a:r>
            <a:r>
              <a:rPr lang="en-US" sz="2000" b="1" dirty="0" smtClean="0">
                <a:solidFill>
                  <a:schemeClr val="bg1"/>
                </a:solidFill>
                <a:latin typeface="Times New Roman" pitchFamily="18" charset="0"/>
                <a:cs typeface="Times New Roman" pitchFamily="18" charset="0"/>
              </a:rPr>
              <a:t> ở </a:t>
            </a:r>
            <a:r>
              <a:rPr lang="en-US" sz="2000" b="1" dirty="0" err="1" smtClean="0">
                <a:solidFill>
                  <a:schemeClr val="bg1"/>
                </a:solidFill>
                <a:latin typeface="Times New Roman" pitchFamily="18" charset="0"/>
                <a:cs typeface="Times New Roman" pitchFamily="18" charset="0"/>
              </a:rPr>
              <a:t>phần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Đọc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hiểu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anh</a:t>
            </a:r>
            <a:r>
              <a:rPr lang="en-US" sz="2000" b="1" dirty="0" smtClean="0">
                <a:solidFill>
                  <a:schemeClr val="bg1"/>
                </a:solidFill>
                <a:latin typeface="Times New Roman" pitchFamily="18" charset="0"/>
                <a:cs typeface="Times New Roman" pitchFamily="18" charset="0"/>
              </a:rPr>
              <a:t>/</a:t>
            </a:r>
            <a:r>
              <a:rPr lang="en-US" sz="2000" b="1" dirty="0" err="1" smtClean="0">
                <a:solidFill>
                  <a:schemeClr val="bg1"/>
                </a:solidFill>
                <a:latin typeface="Times New Roman" pitchFamily="18" charset="0"/>
                <a:cs typeface="Times New Roman" pitchFamily="18" charset="0"/>
              </a:rPr>
              <a:t>chị</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hãy</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viết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một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đoạn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văn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khoảng</a:t>
            </a:r>
            <a:r>
              <a:rPr lang="en-US" sz="2000" b="1" dirty="0" smtClean="0">
                <a:solidFill>
                  <a:schemeClr val="bg1"/>
                </a:solidFill>
                <a:latin typeface="Times New Roman" pitchFamily="18" charset="0"/>
                <a:cs typeface="Times New Roman" pitchFamily="18" charset="0"/>
              </a:rPr>
              <a:t> 200 </a:t>
            </a:r>
            <a:r>
              <a:rPr lang="en-US" sz="2000" b="1" dirty="0" err="1" smtClean="0">
                <a:solidFill>
                  <a:schemeClr val="bg1"/>
                </a:solidFill>
                <a:latin typeface="Times New Roman" pitchFamily="18" charset="0"/>
                <a:cs typeface="Times New Roman" pitchFamily="18" charset="0"/>
              </a:rPr>
              <a:t>chữ</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về</a:t>
            </a:r>
            <a:r>
              <a:rPr lang="en-US" sz="2000" b="1" dirty="0" smtClean="0">
                <a:solidFill>
                  <a:schemeClr val="bg1"/>
                </a:solidFill>
                <a:latin typeface="Times New Roman" pitchFamily="18" charset="0"/>
                <a:cs typeface="Times New Roman" pitchFamily="18" charset="0"/>
              </a:rPr>
              <a:t> ý </a:t>
            </a:r>
            <a:r>
              <a:rPr lang="en-US" sz="2000" b="1" dirty="0" err="1" smtClean="0">
                <a:solidFill>
                  <a:schemeClr val="bg1"/>
                </a:solidFill>
                <a:latin typeface="Times New Roman" pitchFamily="18" charset="0"/>
                <a:cs typeface="Times New Roman" pitchFamily="18" charset="0"/>
              </a:rPr>
              <a:t>nghĩa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của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lối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sống</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tiết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kiệm</a:t>
            </a:r>
            <a:endParaRPr lang="en-US" sz="2000" b="1" dirty="0">
              <a:solidFill>
                <a:schemeClr val="bg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838200"/>
            <a:ext cx="8839200" cy="5867400"/>
          </a:xfrm>
        </p:spPr>
        <p:txBody>
          <a:bodyPr>
            <a:normAutofit fontScale="70000" lnSpcReduction="20000"/>
          </a:bodyPr>
          <a:lstStyle/>
          <a:p>
            <a:pPr marL="0" indent="0" algn="just">
              <a:lnSpc>
                <a:spcPct val="115000"/>
              </a:lnSpc>
              <a:spcAft>
                <a:spcPts val="0"/>
              </a:spcAft>
              <a:buNone/>
              <a:tabLst>
                <a:tab pos="4067175" algn="l"/>
              </a:tabLst>
            </a:pPr>
            <a:r>
              <a:rPr lang="vi-VN" sz="2800" dirty="0" smtClean="0">
                <a:ea typeface="Arial"/>
                <a:cs typeface="Times New Roman"/>
              </a:rPr>
              <a:t>+ </a:t>
            </a:r>
            <a:r>
              <a:rPr lang="vi-VN" sz="2800" dirty="0">
                <a:ea typeface="Arial"/>
                <a:cs typeface="Times New Roman"/>
              </a:rPr>
              <a:t>Lối sống tiết kiệm có ý nghĩa với cộng đồng, xã hội: </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Không gây lãng phí các nguồn lực vật chất từ thiên nhiên hay do con người tạo ra góp phần bảo vệ môi trường, bảo vệ cuộc sống của loài </a:t>
            </a:r>
            <a:r>
              <a:rPr lang="vi-VN" sz="2800" dirty="0" smtClean="0">
                <a:ea typeface="Arial"/>
                <a:cs typeface="Times New Roman"/>
              </a:rPr>
              <a:t>người; không </a:t>
            </a:r>
            <a:r>
              <a:rPr lang="vi-VN" sz="2800" dirty="0">
                <a:ea typeface="Arial"/>
                <a:cs typeface="Times New Roman"/>
              </a:rPr>
              <a:t>gây sự xáo trộn cho đời sống xã hội, bình ổn được thị </a:t>
            </a:r>
            <a:r>
              <a:rPr lang="vi-VN" sz="2800" dirty="0" smtClean="0">
                <a:ea typeface="Arial"/>
                <a:cs typeface="Times New Roman"/>
              </a:rPr>
              <a:t>trường; góp </a:t>
            </a:r>
            <a:r>
              <a:rPr lang="vi-VN" sz="2800" dirty="0">
                <a:ea typeface="Arial"/>
                <a:cs typeface="Times New Roman"/>
              </a:rPr>
              <a:t>phần xây dựng quê hương, đất nước giàu có hơn. </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Góp phần xây dựng một xã hội, một thế giới “xanh, sạch, đẹp” </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b="1" dirty="0">
                <a:ea typeface="Arial"/>
                <a:cs typeface="Times New Roman"/>
              </a:rPr>
              <a:t>- Dẫn chứng về ý nghĩa của lối sống tiết kiệm: </a:t>
            </a:r>
            <a:endParaRPr lang="vi-VN" sz="2000" b="1"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Chủ tịch Hồ Chí Minh là tấm gương cho mỗi chúng ta về lối sống tiết kiệm.</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Đất nước, con người Nhật </a:t>
            </a:r>
            <a:r>
              <a:rPr lang="vi-VN" sz="2800" dirty="0" smtClean="0">
                <a:ea typeface="Arial"/>
                <a:cs typeface="Times New Roman"/>
              </a:rPr>
              <a:t>Bản: </a:t>
            </a:r>
            <a:r>
              <a:rPr lang="vi-VN" sz="2800" dirty="0">
                <a:ea typeface="Arial"/>
                <a:cs typeface="Times New Roman"/>
              </a:rPr>
              <a:t>s</a:t>
            </a:r>
            <a:r>
              <a:rPr lang="vi-VN" sz="2800" dirty="0" smtClean="0">
                <a:ea typeface="Arial"/>
                <a:cs typeface="Times New Roman"/>
              </a:rPr>
              <a:t>ự </a:t>
            </a:r>
            <a:r>
              <a:rPr lang="vi-VN" sz="2800" dirty="0">
                <a:ea typeface="Arial"/>
                <a:cs typeface="Times New Roman"/>
              </a:rPr>
              <a:t>tiết kiệm về nguồn tài nguyên, nguồn lực vật chất; sự tiết kiệm trong cuộc sống sinh hoạt hằng ngày đã làm nên một đất nước Nhật Bản xinh đẹp, giàu có; đã làm nên những nhân cách cao đẹp cho con người Nhật Bản. </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a:t>
            </a:r>
            <a:r>
              <a:rPr lang="vi-VN" sz="2800" b="1" dirty="0">
                <a:ea typeface="Arial"/>
                <a:cs typeface="Times New Roman"/>
              </a:rPr>
              <a:t>Mở rộng vấn </a:t>
            </a:r>
            <a:r>
              <a:rPr lang="vi-VN" sz="2800" b="1" dirty="0" smtClean="0">
                <a:ea typeface="Arial"/>
                <a:cs typeface="Times New Roman"/>
              </a:rPr>
              <a:t>đề</a:t>
            </a:r>
            <a:r>
              <a:rPr lang="vi-VN" sz="2800" dirty="0">
                <a:ea typeface="Arial"/>
                <a:cs typeface="Times New Roman"/>
              </a:rPr>
              <a:t>:</a:t>
            </a:r>
            <a:r>
              <a:rPr lang="vi-VN" sz="2800" dirty="0" smtClean="0">
                <a:ea typeface="Arial"/>
                <a:cs typeface="Times New Roman"/>
              </a:rPr>
              <a:t> tiết </a:t>
            </a:r>
            <a:r>
              <a:rPr lang="vi-VN" sz="2800" dirty="0">
                <a:ea typeface="Arial"/>
                <a:cs typeface="Times New Roman"/>
              </a:rPr>
              <a:t>kiệm khác với keo </a:t>
            </a:r>
            <a:r>
              <a:rPr lang="vi-VN" sz="2800" dirty="0" smtClean="0">
                <a:ea typeface="Arial"/>
                <a:cs typeface="Times New Roman"/>
              </a:rPr>
              <a:t>kiệt; phê </a:t>
            </a:r>
            <a:r>
              <a:rPr lang="vi-VN" sz="2800" dirty="0">
                <a:ea typeface="Arial"/>
                <a:cs typeface="Times New Roman"/>
              </a:rPr>
              <a:t>phán những con người lãng phí, những con người keo kiệt.</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a:t>
            </a:r>
            <a:r>
              <a:rPr lang="vi-VN" sz="2800" b="1" dirty="0">
                <a:ea typeface="Arial"/>
                <a:cs typeface="Times New Roman"/>
              </a:rPr>
              <a:t>Bài học nhận thức và hành động</a:t>
            </a:r>
            <a:r>
              <a:rPr lang="vi-VN" sz="2800" dirty="0">
                <a:ea typeface="Arial"/>
                <a:cs typeface="Times New Roman"/>
              </a:rPr>
              <a:t>: </a:t>
            </a:r>
            <a:r>
              <a:rPr lang="vi-VN" sz="2800" dirty="0" smtClean="0">
                <a:ea typeface="Arial"/>
                <a:cs typeface="Times New Roman"/>
              </a:rPr>
              <a:t>nhận </a:t>
            </a:r>
            <a:r>
              <a:rPr lang="vi-VN" sz="2800" dirty="0">
                <a:ea typeface="Arial"/>
                <a:cs typeface="Times New Roman"/>
              </a:rPr>
              <a:t>thức được “tiết kiệm” là một đức tính tốt đẹp cần hình </a:t>
            </a:r>
            <a:r>
              <a:rPr lang="vi-VN" sz="2800" dirty="0" smtClean="0">
                <a:ea typeface="Arial"/>
                <a:cs typeface="Times New Roman"/>
              </a:rPr>
              <a:t>thành; bản </a:t>
            </a:r>
            <a:r>
              <a:rPr lang="vi-VN" sz="2800" dirty="0">
                <a:ea typeface="Arial"/>
                <a:cs typeface="Times New Roman"/>
              </a:rPr>
              <a:t>thân </a:t>
            </a:r>
            <a:r>
              <a:rPr lang="vi-VN" sz="2800" dirty="0" smtClean="0">
                <a:ea typeface="Arial"/>
                <a:cs typeface="Times New Roman"/>
              </a:rPr>
              <a:t>con người</a:t>
            </a:r>
            <a:r>
              <a:rPr lang="vi-VN" sz="2800" dirty="0" smtClean="0">
                <a:ea typeface="Arial"/>
                <a:cs typeface="Times New Roman"/>
              </a:rPr>
              <a:t> </a:t>
            </a:r>
            <a:r>
              <a:rPr lang="vi-VN" sz="2800" dirty="0">
                <a:ea typeface="Arial"/>
                <a:cs typeface="Times New Roman"/>
              </a:rPr>
              <a:t>không chỉ cần biết tiết kiệm của cải, vật chất </a:t>
            </a:r>
            <a:r>
              <a:rPr lang="vi-VN" sz="2800" dirty="0" smtClean="0">
                <a:ea typeface="Arial"/>
                <a:cs typeface="Times New Roman"/>
              </a:rPr>
              <a:t> mà còn </a:t>
            </a:r>
            <a:r>
              <a:rPr lang="vi-VN" sz="2800" dirty="0">
                <a:ea typeface="Arial"/>
                <a:cs typeface="Times New Roman"/>
              </a:rPr>
              <a:t>phải biết tiết kiệm cả thời gian, công sức của </a:t>
            </a:r>
            <a:r>
              <a:rPr lang="vi-VN" sz="2800" dirty="0" smtClean="0">
                <a:ea typeface="Arial"/>
                <a:cs typeface="Times New Roman"/>
              </a:rPr>
              <a:t>chính mình; </a:t>
            </a:r>
            <a:r>
              <a:rPr lang="vi-VN" sz="2800" dirty="0" smtClean="0">
                <a:ea typeface="Arial"/>
                <a:cs typeface="Times New Roman"/>
              </a:rPr>
              <a:t>tiết </a:t>
            </a:r>
            <a:r>
              <a:rPr lang="vi-VN" sz="2800" dirty="0">
                <a:ea typeface="Arial"/>
                <a:cs typeface="Times New Roman"/>
              </a:rPr>
              <a:t>kiệm cho gia đình, cho xã hội.</a:t>
            </a:r>
            <a:endParaRPr lang="vi-VN" sz="2000" dirty="0">
              <a:latin typeface="Arial"/>
              <a:ea typeface="Arial"/>
              <a:cs typeface="Times New Roman"/>
            </a:endParaRPr>
          </a:p>
          <a:p>
            <a:pPr marL="0" indent="0">
              <a:buNone/>
            </a:pPr>
            <a:endParaRPr lang="vi-VN" dirty="0"/>
          </a:p>
        </p:txBody>
      </p:sp>
    </p:spTree>
    <p:extLst>
      <p:ext uri="{BB962C8B-B14F-4D97-AF65-F5344CB8AC3E}">
        <p14:creationId xmlns:p14="http://schemas.microsoft.com/office/powerpoint/2010/main" val="115418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dirty="0"/>
          </a:p>
        </p:txBody>
      </p:sp>
      <p:sp>
        <p:nvSpPr>
          <p:cNvPr id="3" name="Content Placeholder 2"/>
          <p:cNvSpPr>
            <a:spLocks noGrp="1"/>
          </p:cNvSpPr>
          <p:nvPr>
            <p:ph sz="quarter" idx="1"/>
          </p:nvPr>
        </p:nvSpPr>
        <p:spPr>
          <a:xfrm>
            <a:off x="76200" y="762000"/>
            <a:ext cx="4587240" cy="5943600"/>
          </a:xfrm>
        </p:spPr>
        <p:txBody>
          <a:bodyPr>
            <a:normAutofit fontScale="62500" lnSpcReduction="20000"/>
          </a:bodyPr>
          <a:lstStyle/>
          <a:p>
            <a:pPr marL="0" indent="0">
              <a:lnSpc>
                <a:spcPct val="115000"/>
              </a:lnSpc>
              <a:spcAft>
                <a:spcPts val="0"/>
              </a:spcAft>
              <a:buNone/>
            </a:pPr>
            <a:r>
              <a:rPr lang="vi-VN" sz="2800" b="1" dirty="0">
                <a:ea typeface="Arial"/>
                <a:cs typeface="Times New Roman"/>
              </a:rPr>
              <a:t>Đề 2 ( </a:t>
            </a:r>
            <a:r>
              <a:rPr lang="vi-VN" sz="2800" dirty="0">
                <a:ea typeface="Arial"/>
                <a:cs typeface="Times New Roman"/>
              </a:rPr>
              <a:t>Đề 18, </a:t>
            </a:r>
            <a:r>
              <a:rPr lang="vi-VN" sz="2800" i="1" dirty="0">
                <a:ea typeface="Arial"/>
                <a:cs typeface="Times New Roman"/>
              </a:rPr>
              <a:t>“Ôn luyện thi THPT quốc gia </a:t>
            </a:r>
            <a:endParaRPr lang="vi-VN" sz="2000" dirty="0">
              <a:latin typeface="Arial"/>
              <a:ea typeface="Arial"/>
              <a:cs typeface="Times New Roman"/>
            </a:endParaRPr>
          </a:p>
          <a:p>
            <a:pPr marL="0" indent="0">
              <a:lnSpc>
                <a:spcPct val="115000"/>
              </a:lnSpc>
              <a:spcAft>
                <a:spcPts val="0"/>
              </a:spcAft>
              <a:buNone/>
            </a:pPr>
            <a:r>
              <a:rPr lang="vi-VN" sz="2800" b="1" dirty="0">
                <a:ea typeface="Arial"/>
                <a:cs typeface="Times New Roman"/>
              </a:rPr>
              <a:t>Đọc văn bản sau và thực hiện các yêu cầu:</a:t>
            </a:r>
            <a:endParaRPr lang="vi-VN" sz="2000" dirty="0">
              <a:latin typeface="Arial"/>
              <a:ea typeface="Arial"/>
              <a:cs typeface="Times New Roman"/>
            </a:endParaRPr>
          </a:p>
          <a:p>
            <a:pPr marL="0" indent="0">
              <a:lnSpc>
                <a:spcPct val="115000"/>
              </a:lnSpc>
              <a:spcAft>
                <a:spcPts val="0"/>
              </a:spcAft>
              <a:buNone/>
            </a:pPr>
            <a:r>
              <a:rPr lang="vi-VN" sz="3200" i="1" dirty="0" smtClean="0">
                <a:ea typeface="Arial"/>
                <a:cs typeface="Times New Roman"/>
              </a:rPr>
              <a:t>“</a:t>
            </a:r>
            <a:r>
              <a:rPr lang="vi-VN" sz="3200" i="1" dirty="0">
                <a:ea typeface="Arial"/>
                <a:cs typeface="Times New Roman"/>
              </a:rPr>
              <a:t>Giấc mơ của anh hề</a:t>
            </a:r>
            <a:endParaRPr lang="vi-VN" sz="3200" dirty="0">
              <a:latin typeface="Arial"/>
              <a:ea typeface="Arial"/>
              <a:cs typeface="Times New Roman"/>
            </a:endParaRPr>
          </a:p>
          <a:p>
            <a:pPr marL="0" indent="0">
              <a:lnSpc>
                <a:spcPct val="115000"/>
              </a:lnSpc>
              <a:spcAft>
                <a:spcPts val="0"/>
              </a:spcAft>
              <a:buNone/>
            </a:pPr>
            <a:r>
              <a:rPr lang="vi-VN" sz="3200" i="1" dirty="0" smtClean="0">
                <a:ea typeface="Arial"/>
                <a:cs typeface="Times New Roman"/>
              </a:rPr>
              <a:t>Thấy </a:t>
            </a:r>
            <a:r>
              <a:rPr lang="vi-VN" sz="3200" i="1" dirty="0">
                <a:ea typeface="Arial"/>
                <a:cs typeface="Times New Roman"/>
              </a:rPr>
              <a:t>mình thành triệu phú</a:t>
            </a:r>
            <a:endParaRPr lang="vi-VN" sz="3200" dirty="0">
              <a:latin typeface="Arial"/>
              <a:ea typeface="Arial"/>
              <a:cs typeface="Times New Roman"/>
            </a:endParaRPr>
          </a:p>
          <a:p>
            <a:pPr marL="0" indent="0">
              <a:lnSpc>
                <a:spcPct val="115000"/>
              </a:lnSpc>
              <a:spcAft>
                <a:spcPts val="0"/>
              </a:spcAft>
              <a:buNone/>
            </a:pPr>
            <a:r>
              <a:rPr lang="vi-VN" sz="3200" i="1" dirty="0" smtClean="0">
                <a:ea typeface="Arial"/>
                <a:cs typeface="Times New Roman"/>
              </a:rPr>
              <a:t>Ác-lơ-canh </a:t>
            </a:r>
            <a:r>
              <a:rPr lang="vi-VN" sz="3200" i="1" dirty="0">
                <a:ea typeface="Arial"/>
                <a:cs typeface="Times New Roman"/>
              </a:rPr>
              <a:t>nghèo </a:t>
            </a:r>
            <a:r>
              <a:rPr lang="vi-VN" sz="3200" i="1" dirty="0" smtClean="0">
                <a:ea typeface="Arial"/>
                <a:cs typeface="Times New Roman"/>
              </a:rPr>
              <a:t>khổ</a:t>
            </a:r>
          </a:p>
          <a:p>
            <a:pPr marL="0" indent="0">
              <a:lnSpc>
                <a:spcPct val="115000"/>
              </a:lnSpc>
              <a:spcAft>
                <a:spcPts val="0"/>
              </a:spcAft>
              <a:buNone/>
            </a:pPr>
            <a:r>
              <a:rPr lang="vi-VN" sz="3200" i="1" dirty="0" smtClean="0">
                <a:ea typeface="Arial"/>
                <a:cs typeface="Times New Roman"/>
              </a:rPr>
              <a:t>Nằm </a:t>
            </a:r>
            <a:r>
              <a:rPr lang="vi-VN" sz="3200" i="1" dirty="0">
                <a:ea typeface="Arial"/>
                <a:cs typeface="Times New Roman"/>
              </a:rPr>
              <a:t>mỉm cười sau tấm màn </a:t>
            </a:r>
            <a:r>
              <a:rPr lang="vi-VN" sz="3200" i="1" dirty="0" smtClean="0">
                <a:ea typeface="Arial"/>
                <a:cs typeface="Times New Roman"/>
              </a:rPr>
              <a:t>nhung</a:t>
            </a:r>
            <a:endParaRPr lang="vi-VN" sz="3200" dirty="0" smtClean="0">
              <a:latin typeface="Arial"/>
              <a:ea typeface="Arial"/>
              <a:cs typeface="Times New Roman"/>
            </a:endParaRPr>
          </a:p>
          <a:p>
            <a:pPr marL="0" indent="0">
              <a:lnSpc>
                <a:spcPct val="115000"/>
              </a:lnSpc>
              <a:spcAft>
                <a:spcPts val="0"/>
              </a:spcAft>
              <a:buNone/>
            </a:pPr>
            <a:endParaRPr lang="vi-VN" sz="2000" i="1" dirty="0">
              <a:latin typeface="Arial"/>
              <a:ea typeface="Arial"/>
              <a:cs typeface="Times New Roman"/>
            </a:endParaRPr>
          </a:p>
          <a:p>
            <a:pPr marL="0" indent="0">
              <a:lnSpc>
                <a:spcPct val="115000"/>
              </a:lnSpc>
              <a:spcAft>
                <a:spcPts val="0"/>
              </a:spcAft>
              <a:buNone/>
            </a:pPr>
            <a:r>
              <a:rPr lang="vi-VN" sz="3200" i="1" dirty="0" smtClean="0">
                <a:ea typeface="Arial"/>
                <a:cs typeface="Times New Roman"/>
              </a:rPr>
              <a:t>Giấc </a:t>
            </a:r>
            <a:r>
              <a:rPr lang="vi-VN" sz="3200" i="1" dirty="0">
                <a:ea typeface="Arial"/>
                <a:cs typeface="Times New Roman"/>
              </a:rPr>
              <a:t>mơ người hát xẩm nhục </a:t>
            </a:r>
            <a:r>
              <a:rPr lang="vi-VN" sz="3200" i="1" dirty="0" smtClean="0">
                <a:ea typeface="Arial"/>
                <a:cs typeface="Times New Roman"/>
              </a:rPr>
              <a:t>nhằn</a:t>
            </a:r>
            <a:endParaRPr lang="vi-VN" sz="3200" dirty="0" smtClean="0">
              <a:latin typeface="Arial"/>
              <a:ea typeface="Arial"/>
              <a:cs typeface="Times New Roman"/>
            </a:endParaRPr>
          </a:p>
          <a:p>
            <a:pPr marL="0" indent="0">
              <a:lnSpc>
                <a:spcPct val="115000"/>
              </a:lnSpc>
              <a:spcAft>
                <a:spcPts val="0"/>
              </a:spcAft>
              <a:buNone/>
            </a:pPr>
            <a:r>
              <a:rPr lang="vi-VN" sz="3200" i="1" dirty="0" smtClean="0">
                <a:ea typeface="Arial"/>
                <a:cs typeface="Times New Roman"/>
              </a:rPr>
              <a:t>Thức </a:t>
            </a:r>
            <a:r>
              <a:rPr lang="vi-VN" sz="3200" i="1" dirty="0">
                <a:ea typeface="Arial"/>
                <a:cs typeface="Times New Roman"/>
              </a:rPr>
              <a:t>dậy giữa lâu đài rực </a:t>
            </a:r>
            <a:r>
              <a:rPr lang="vi-VN" sz="3200" i="1" dirty="0" smtClean="0">
                <a:ea typeface="Arial"/>
                <a:cs typeface="Times New Roman"/>
              </a:rPr>
              <a:t>rỡ</a:t>
            </a:r>
            <a:endParaRPr lang="vi-VN" sz="3200" dirty="0" smtClean="0">
              <a:latin typeface="Arial"/>
              <a:ea typeface="Arial"/>
              <a:cs typeface="Times New Roman"/>
            </a:endParaRPr>
          </a:p>
          <a:p>
            <a:pPr marL="0" indent="0">
              <a:lnSpc>
                <a:spcPct val="115000"/>
              </a:lnSpc>
              <a:spcAft>
                <a:spcPts val="0"/>
              </a:spcAft>
              <a:buNone/>
            </a:pPr>
            <a:r>
              <a:rPr lang="vi-VN" sz="3200" i="1" dirty="0" smtClean="0">
                <a:ea typeface="Arial"/>
                <a:cs typeface="Times New Roman"/>
              </a:rPr>
              <a:t>Thằng </a:t>
            </a:r>
            <a:r>
              <a:rPr lang="vi-VN" sz="3200" i="1" dirty="0">
                <a:ea typeface="Arial"/>
                <a:cs typeface="Times New Roman"/>
              </a:rPr>
              <a:t>bé mồ côi lạnh </a:t>
            </a:r>
            <a:r>
              <a:rPr lang="vi-VN" sz="3200" i="1" dirty="0" smtClean="0">
                <a:ea typeface="Arial"/>
                <a:cs typeface="Times New Roman"/>
              </a:rPr>
              <a:t>giá</a:t>
            </a:r>
            <a:endParaRPr lang="vi-VN" sz="3200" dirty="0" smtClean="0">
              <a:latin typeface="Arial"/>
              <a:ea typeface="Arial"/>
              <a:cs typeface="Times New Roman"/>
            </a:endParaRPr>
          </a:p>
          <a:p>
            <a:pPr marL="0" indent="0">
              <a:lnSpc>
                <a:spcPct val="115000"/>
              </a:lnSpc>
              <a:spcAft>
                <a:spcPts val="0"/>
              </a:spcAft>
              <a:buNone/>
            </a:pPr>
            <a:r>
              <a:rPr lang="vi-VN" sz="3200" i="1" dirty="0" smtClean="0">
                <a:ea typeface="Arial"/>
                <a:cs typeface="Times New Roman"/>
              </a:rPr>
              <a:t>Thấy </a:t>
            </a:r>
            <a:r>
              <a:rPr lang="vi-VN" sz="3200" i="1" dirty="0">
                <a:ea typeface="Arial"/>
                <a:cs typeface="Times New Roman"/>
              </a:rPr>
              <a:t>trong tay chiếc bánh khổng </a:t>
            </a:r>
            <a:r>
              <a:rPr lang="vi-VN" sz="3200" i="1" dirty="0" smtClean="0">
                <a:ea typeface="Arial"/>
                <a:cs typeface="Times New Roman"/>
              </a:rPr>
              <a:t>lồ</a:t>
            </a:r>
            <a:endParaRPr lang="vi-VN" sz="3200" dirty="0" smtClean="0">
              <a:latin typeface="Arial"/>
              <a:ea typeface="Arial"/>
              <a:cs typeface="Times New Roman"/>
            </a:endParaRPr>
          </a:p>
          <a:p>
            <a:pPr marL="0" indent="0">
              <a:lnSpc>
                <a:spcPct val="115000"/>
              </a:lnSpc>
              <a:spcAft>
                <a:spcPts val="0"/>
              </a:spcAft>
              <a:buNone/>
            </a:pPr>
            <a:r>
              <a:rPr lang="vi-VN" sz="3200" i="1" dirty="0" smtClean="0">
                <a:ea typeface="Arial"/>
                <a:cs typeface="Times New Roman"/>
              </a:rPr>
              <a:t>Trên </a:t>
            </a:r>
            <a:r>
              <a:rPr lang="vi-VN" sz="3200" i="1" dirty="0">
                <a:ea typeface="Arial"/>
                <a:cs typeface="Times New Roman"/>
              </a:rPr>
              <a:t>đá lạnh người </a:t>
            </a:r>
            <a:r>
              <a:rPr lang="vi-VN" sz="3200" i="1" dirty="0" smtClean="0">
                <a:ea typeface="Arial"/>
                <a:cs typeface="Times New Roman"/>
              </a:rPr>
              <a:t>tù</a:t>
            </a:r>
            <a:endParaRPr lang="vi-VN" sz="3200" dirty="0" smtClean="0">
              <a:latin typeface="Arial"/>
              <a:ea typeface="Arial"/>
              <a:cs typeface="Times New Roman"/>
            </a:endParaRPr>
          </a:p>
          <a:p>
            <a:pPr marL="0" indent="0">
              <a:lnSpc>
                <a:spcPct val="115000"/>
              </a:lnSpc>
              <a:spcAft>
                <a:spcPts val="0"/>
              </a:spcAft>
              <a:buNone/>
            </a:pPr>
            <a:r>
              <a:rPr lang="vi-VN" sz="3200" i="1" dirty="0" smtClean="0">
                <a:ea typeface="Arial"/>
                <a:cs typeface="Times New Roman"/>
              </a:rPr>
              <a:t>Gặp </a:t>
            </a:r>
            <a:r>
              <a:rPr lang="vi-VN" sz="3200" i="1" dirty="0">
                <a:ea typeface="Arial"/>
                <a:cs typeface="Times New Roman"/>
              </a:rPr>
              <a:t>bầy chim cánh </a:t>
            </a:r>
            <a:r>
              <a:rPr lang="vi-VN" sz="3200" i="1" dirty="0" smtClean="0">
                <a:ea typeface="Arial"/>
                <a:cs typeface="Times New Roman"/>
              </a:rPr>
              <a:t>trắng</a:t>
            </a:r>
            <a:endParaRPr lang="vi-VN" sz="3200" dirty="0" smtClean="0">
              <a:latin typeface="Arial"/>
              <a:ea typeface="Arial"/>
              <a:cs typeface="Times New Roman"/>
            </a:endParaRPr>
          </a:p>
          <a:p>
            <a:pPr marL="0" indent="0">
              <a:lnSpc>
                <a:spcPct val="115000"/>
              </a:lnSpc>
              <a:spcAft>
                <a:spcPts val="0"/>
              </a:spcAft>
              <a:buNone/>
            </a:pPr>
            <a:r>
              <a:rPr lang="vi-VN" sz="3200" i="1" dirty="0" smtClean="0">
                <a:ea typeface="Arial"/>
                <a:cs typeface="Times New Roman"/>
              </a:rPr>
              <a:t>Kẻ </a:t>
            </a:r>
            <a:r>
              <a:rPr lang="vi-VN" sz="3200" i="1" dirty="0">
                <a:ea typeface="Arial"/>
                <a:cs typeface="Times New Roman"/>
              </a:rPr>
              <a:t>u tối suốt đời cúi </a:t>
            </a:r>
            <a:r>
              <a:rPr lang="vi-VN" sz="3200" i="1" dirty="0" smtClean="0">
                <a:ea typeface="Arial"/>
                <a:cs typeface="Times New Roman"/>
              </a:rPr>
              <a:t>mặt</a:t>
            </a:r>
            <a:endParaRPr lang="vi-VN" sz="3200" dirty="0" smtClean="0">
              <a:latin typeface="Arial"/>
              <a:ea typeface="Arial"/>
              <a:cs typeface="Times New Roman"/>
            </a:endParaRPr>
          </a:p>
          <a:p>
            <a:pPr marL="0" indent="0">
              <a:lnSpc>
                <a:spcPct val="115000"/>
              </a:lnSpc>
              <a:spcAft>
                <a:spcPts val="0"/>
              </a:spcAft>
              <a:buNone/>
            </a:pPr>
            <a:r>
              <a:rPr lang="vi-VN" sz="3200" i="1" dirty="0" smtClean="0">
                <a:ea typeface="Arial"/>
                <a:cs typeface="Times New Roman"/>
              </a:rPr>
              <a:t>Bỗng </a:t>
            </a:r>
            <a:r>
              <a:rPr lang="vi-VN" sz="3200" i="1" dirty="0">
                <a:ea typeface="Arial"/>
                <a:cs typeface="Times New Roman"/>
              </a:rPr>
              <a:t>thảnh thơi đứng dưới mặt trời.</a:t>
            </a:r>
            <a:endParaRPr lang="vi-VN" sz="3200" dirty="0">
              <a:latin typeface="Arial"/>
              <a:ea typeface="Arial"/>
              <a:cs typeface="Times New Roman"/>
            </a:endParaRPr>
          </a:p>
          <a:p>
            <a:endParaRPr lang="vi-VN" dirty="0"/>
          </a:p>
        </p:txBody>
      </p:sp>
      <p:sp>
        <p:nvSpPr>
          <p:cNvPr id="4" name="Content Placeholder 3"/>
          <p:cNvSpPr>
            <a:spLocks noGrp="1"/>
          </p:cNvSpPr>
          <p:nvPr>
            <p:ph sz="quarter" idx="2"/>
          </p:nvPr>
        </p:nvSpPr>
        <p:spPr>
          <a:xfrm>
            <a:off x="4191000" y="762000"/>
            <a:ext cx="4800600" cy="6096000"/>
          </a:xfrm>
        </p:spPr>
        <p:txBody>
          <a:bodyPr>
            <a:normAutofit fontScale="62500" lnSpcReduction="20000"/>
          </a:bodyPr>
          <a:lstStyle/>
          <a:p>
            <a:pPr marL="0" lvl="0" indent="0">
              <a:lnSpc>
                <a:spcPct val="115000"/>
              </a:lnSpc>
              <a:buClr>
                <a:srgbClr val="D34817"/>
              </a:buClr>
              <a:buNone/>
            </a:pPr>
            <a:r>
              <a:rPr lang="vi-VN" sz="2900" i="1" dirty="0">
                <a:solidFill>
                  <a:prstClr val="black"/>
                </a:solidFill>
                <a:ea typeface="Arial"/>
                <a:cs typeface="Times New Roman"/>
              </a:rPr>
              <a:t>năm 2020 môn Ngữ văn”, </a:t>
            </a:r>
            <a:r>
              <a:rPr lang="vi-VN" sz="2900" dirty="0">
                <a:solidFill>
                  <a:prstClr val="black"/>
                </a:solidFill>
                <a:ea typeface="Arial"/>
                <a:cs typeface="Times New Roman"/>
              </a:rPr>
              <a:t>Đinh Minh </a:t>
            </a:r>
            <a:r>
              <a:rPr lang="vi-VN" sz="2900" dirty="0" smtClean="0">
                <a:solidFill>
                  <a:prstClr val="black"/>
                </a:solidFill>
                <a:ea typeface="Arial"/>
                <a:cs typeface="Times New Roman"/>
              </a:rPr>
              <a:t>Hằng)</a:t>
            </a:r>
            <a:endParaRPr lang="vi-VN" sz="2100" dirty="0" smtClean="0">
              <a:solidFill>
                <a:prstClr val="black"/>
              </a:solidFill>
              <a:latin typeface="Arial"/>
              <a:ea typeface="Arial"/>
              <a:cs typeface="Times New Roman"/>
            </a:endParaRPr>
          </a:p>
          <a:p>
            <a:pPr marL="0" lvl="0" indent="0">
              <a:lnSpc>
                <a:spcPct val="115000"/>
              </a:lnSpc>
              <a:buClr>
                <a:srgbClr val="D34817"/>
              </a:buClr>
              <a:buNone/>
            </a:pPr>
            <a:endParaRPr lang="vi-VN" sz="3200" i="1" dirty="0" smtClean="0">
              <a:solidFill>
                <a:srgbClr val="FF0000"/>
              </a:solidFill>
              <a:ea typeface="Arial"/>
              <a:cs typeface="Times New Roman"/>
            </a:endParaRPr>
          </a:p>
          <a:p>
            <a:pPr marL="0" lvl="0" indent="0">
              <a:lnSpc>
                <a:spcPct val="115000"/>
              </a:lnSpc>
              <a:buClr>
                <a:srgbClr val="D34817"/>
              </a:buClr>
              <a:buNone/>
            </a:pPr>
            <a:r>
              <a:rPr lang="vi-VN" sz="3200" i="1" dirty="0" smtClean="0">
                <a:ea typeface="Arial"/>
                <a:cs typeface="Times New Roman"/>
              </a:rPr>
              <a:t>Giấc </a:t>
            </a:r>
            <a:r>
              <a:rPr lang="vi-VN" sz="3200" i="1" dirty="0">
                <a:ea typeface="Arial"/>
                <a:cs typeface="Times New Roman"/>
              </a:rPr>
              <a:t>mơ đêm cứu vớt cho </a:t>
            </a:r>
            <a:r>
              <a:rPr lang="vi-VN" sz="3200" i="1" dirty="0" smtClean="0">
                <a:ea typeface="Arial"/>
                <a:cs typeface="Times New Roman"/>
              </a:rPr>
              <a:t>ngày</a:t>
            </a:r>
            <a:endParaRPr lang="vi-VN" sz="3200" dirty="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Trong </a:t>
            </a:r>
            <a:r>
              <a:rPr lang="vi-VN" sz="3200" i="1" dirty="0">
                <a:ea typeface="Arial"/>
                <a:cs typeface="Times New Roman"/>
              </a:rPr>
              <a:t>hư ảo người sống phần thực </a:t>
            </a:r>
            <a:r>
              <a:rPr lang="vi-VN" sz="3200" i="1" dirty="0" smtClean="0">
                <a:ea typeface="Arial"/>
                <a:cs typeface="Times New Roman"/>
              </a:rPr>
              <a:t>nhất</a:t>
            </a:r>
            <a:endParaRPr lang="vi-VN" sz="3200" dirty="0" smtClean="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Cái </a:t>
            </a:r>
            <a:r>
              <a:rPr lang="vi-VN" sz="3200" i="1" dirty="0">
                <a:ea typeface="Arial"/>
                <a:cs typeface="Times New Roman"/>
              </a:rPr>
              <a:t>không thể nào tới </a:t>
            </a:r>
            <a:r>
              <a:rPr lang="vi-VN" sz="3200" i="1" dirty="0" smtClean="0">
                <a:ea typeface="Arial"/>
                <a:cs typeface="Times New Roman"/>
              </a:rPr>
              <a:t>được</a:t>
            </a:r>
            <a:endParaRPr lang="vi-VN" sz="3200" dirty="0" smtClean="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Đã </a:t>
            </a:r>
            <a:r>
              <a:rPr lang="vi-VN" sz="3200" i="1" dirty="0">
                <a:ea typeface="Arial"/>
                <a:cs typeface="Times New Roman"/>
              </a:rPr>
              <a:t>giục con </a:t>
            </a:r>
            <a:r>
              <a:rPr lang="vi-VN" sz="3200" i="1" dirty="0" smtClean="0">
                <a:ea typeface="Arial"/>
                <a:cs typeface="Times New Roman"/>
              </a:rPr>
              <a:t>người</a:t>
            </a:r>
            <a:endParaRPr lang="vi-VN" sz="3200" dirty="0" smtClean="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Vươn </a:t>
            </a:r>
            <a:r>
              <a:rPr lang="vi-VN" sz="3200" i="1" dirty="0">
                <a:ea typeface="Arial"/>
                <a:cs typeface="Times New Roman"/>
              </a:rPr>
              <a:t>đến những điều đạt </a:t>
            </a:r>
            <a:r>
              <a:rPr lang="vi-VN" sz="3200" i="1" dirty="0" smtClean="0">
                <a:ea typeface="Arial"/>
                <a:cs typeface="Times New Roman"/>
              </a:rPr>
              <a:t>tới</a:t>
            </a:r>
            <a:endParaRPr lang="vi-VN" sz="3200" dirty="0" smtClean="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Những </a:t>
            </a:r>
            <a:r>
              <a:rPr lang="vi-VN" sz="3200" i="1" dirty="0">
                <a:ea typeface="Arial"/>
                <a:cs typeface="Times New Roman"/>
              </a:rPr>
              <a:t>giấc mơ êm </a:t>
            </a:r>
            <a:r>
              <a:rPr lang="vi-VN" sz="3200" i="1" dirty="0" smtClean="0">
                <a:ea typeface="Arial"/>
                <a:cs typeface="Times New Roman"/>
              </a:rPr>
              <a:t>đềm</a:t>
            </a:r>
            <a:endParaRPr lang="vi-VN" sz="3200" dirty="0" smtClean="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Những </a:t>
            </a:r>
            <a:r>
              <a:rPr lang="vi-VN" sz="3200" i="1" dirty="0">
                <a:ea typeface="Arial"/>
                <a:cs typeface="Times New Roman"/>
              </a:rPr>
              <a:t>giấc mơ nổi </a:t>
            </a:r>
            <a:r>
              <a:rPr lang="vi-VN" sz="3200" i="1" dirty="0" smtClean="0">
                <a:ea typeface="Arial"/>
                <a:cs typeface="Times New Roman"/>
              </a:rPr>
              <a:t>loạn</a:t>
            </a:r>
            <a:endParaRPr lang="vi-VN" sz="3200" dirty="0" smtClean="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Như </a:t>
            </a:r>
            <a:r>
              <a:rPr lang="vi-VN" sz="3200" i="1" dirty="0">
                <a:ea typeface="Arial"/>
                <a:cs typeface="Times New Roman"/>
              </a:rPr>
              <a:t>cánh chim vẫy gọi những bàn </a:t>
            </a:r>
            <a:r>
              <a:rPr lang="vi-VN" sz="3200" i="1" dirty="0" smtClean="0">
                <a:ea typeface="Arial"/>
                <a:cs typeface="Times New Roman"/>
              </a:rPr>
              <a:t>tay</a:t>
            </a:r>
            <a:r>
              <a:rPr lang="vi-VN" sz="2800" i="1" dirty="0" smtClean="0">
                <a:ea typeface="Arial"/>
                <a:cs typeface="Times New Roman"/>
              </a:rPr>
              <a:t>.</a:t>
            </a:r>
            <a:endParaRPr lang="vi-VN" sz="2000" dirty="0" smtClean="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Đời </a:t>
            </a:r>
            <a:r>
              <a:rPr lang="vi-VN" sz="3200" i="1" dirty="0">
                <a:ea typeface="Arial"/>
                <a:cs typeface="Times New Roman"/>
              </a:rPr>
              <a:t>sống là </a:t>
            </a:r>
            <a:r>
              <a:rPr lang="vi-VN" sz="3200" i="1" dirty="0" smtClean="0">
                <a:ea typeface="Arial"/>
                <a:cs typeface="Times New Roman"/>
              </a:rPr>
              <a:t>bờ</a:t>
            </a:r>
            <a:endParaRPr lang="vi-VN" sz="3200" dirty="0" smtClean="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Những </a:t>
            </a:r>
            <a:r>
              <a:rPr lang="vi-VN" sz="3200" i="1" dirty="0">
                <a:ea typeface="Arial"/>
                <a:cs typeface="Times New Roman"/>
              </a:rPr>
              <a:t>giấc mơ là </a:t>
            </a:r>
            <a:r>
              <a:rPr lang="vi-VN" sz="3200" i="1" dirty="0" smtClean="0">
                <a:ea typeface="Arial"/>
                <a:cs typeface="Times New Roman"/>
              </a:rPr>
              <a:t>biển</a:t>
            </a:r>
            <a:endParaRPr lang="vi-VN" sz="3200" dirty="0" smtClean="0">
              <a:latin typeface="Arial"/>
              <a:ea typeface="Arial"/>
              <a:cs typeface="Times New Roman"/>
            </a:endParaRPr>
          </a:p>
          <a:p>
            <a:pPr marL="0" lvl="0" indent="0">
              <a:lnSpc>
                <a:spcPct val="115000"/>
              </a:lnSpc>
              <a:buClr>
                <a:srgbClr val="D34817"/>
              </a:buClr>
              <a:buNone/>
            </a:pPr>
            <a:r>
              <a:rPr lang="vi-VN" sz="3200" i="1" dirty="0" smtClean="0">
                <a:ea typeface="Arial"/>
                <a:cs typeface="Times New Roman"/>
              </a:rPr>
              <a:t>Bờ </a:t>
            </a:r>
            <a:r>
              <a:rPr lang="vi-VN" sz="3200" i="1" dirty="0">
                <a:ea typeface="Arial"/>
                <a:cs typeface="Times New Roman"/>
              </a:rPr>
              <a:t>không còn nếu chẳng có khơi xa...”</a:t>
            </a:r>
            <a:endParaRPr lang="vi-VN" sz="3200" dirty="0">
              <a:latin typeface="Arial"/>
              <a:ea typeface="Arial"/>
              <a:cs typeface="Times New Roman"/>
            </a:endParaRPr>
          </a:p>
          <a:p>
            <a:pPr marL="0" indent="0">
              <a:lnSpc>
                <a:spcPct val="115000"/>
              </a:lnSpc>
              <a:spcAft>
                <a:spcPts val="0"/>
              </a:spcAft>
              <a:buNone/>
            </a:pPr>
            <a:r>
              <a:rPr lang="vi-VN" sz="2800" dirty="0" smtClean="0">
                <a:ea typeface="Arial"/>
                <a:cs typeface="Times New Roman"/>
              </a:rPr>
              <a:t>(</a:t>
            </a:r>
            <a:r>
              <a:rPr lang="vi-VN" sz="2800" dirty="0">
                <a:ea typeface="Arial"/>
                <a:cs typeface="Times New Roman"/>
              </a:rPr>
              <a:t>Trích </a:t>
            </a:r>
            <a:r>
              <a:rPr lang="vi-VN" sz="2800" i="1" dirty="0">
                <a:ea typeface="Arial"/>
                <a:cs typeface="Times New Roman"/>
              </a:rPr>
              <a:t>Giấc mơ của anh hề, </a:t>
            </a:r>
            <a:r>
              <a:rPr lang="vi-VN" sz="2800" dirty="0">
                <a:ea typeface="Arial"/>
                <a:cs typeface="Times New Roman"/>
              </a:rPr>
              <a:t>Lưu Quang Vũ)</a:t>
            </a:r>
            <a:endParaRPr lang="vi-VN" sz="2000" dirty="0">
              <a:latin typeface="Arial"/>
              <a:ea typeface="Arial"/>
              <a:cs typeface="Times New Roman"/>
            </a:endParaRPr>
          </a:p>
          <a:p>
            <a:endParaRPr lang="vi-VN"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923"/>
            <a:ext cx="9144000" cy="669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9333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chemeClr val="accent1"/>
          </a:solidFill>
        </p:spPr>
        <p:txBody>
          <a:bodyPr>
            <a:noAutofit/>
          </a:bodyPr>
          <a:lstStyle/>
          <a:p>
            <a:pPr algn="just"/>
            <a:r>
              <a:rPr lang="en-US" sz="2000" b="1" dirty="0" err="1" smtClean="0">
                <a:solidFill>
                  <a:schemeClr val="bg1"/>
                </a:solidFill>
                <a:latin typeface="Times New Roman" pitchFamily="18" charset="0"/>
                <a:cs typeface="Times New Roman" pitchFamily="18" charset="0"/>
              </a:rPr>
              <a:t>Câu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hỏi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Từ</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nội</a:t>
            </a:r>
            <a:r>
              <a:rPr lang="en-US" sz="2000" b="1" dirty="0" smtClean="0">
                <a:solidFill>
                  <a:schemeClr val="bg1"/>
                </a:solidFill>
                <a:latin typeface="Times New Roman" pitchFamily="18" charset="0"/>
                <a:cs typeface="Times New Roman" pitchFamily="18" charset="0"/>
              </a:rPr>
              <a:t> dung </a:t>
            </a:r>
            <a:r>
              <a:rPr lang="en-US" sz="2000" b="1" dirty="0" err="1" smtClean="0">
                <a:solidFill>
                  <a:schemeClr val="bg1"/>
                </a:solidFill>
                <a:latin typeface="Times New Roman" pitchFamily="18" charset="0"/>
                <a:cs typeface="Times New Roman" pitchFamily="18" charset="0"/>
              </a:rPr>
              <a:t>đoạn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trích</a:t>
            </a:r>
            <a:r>
              <a:rPr lang="en-US" sz="2000" b="1" dirty="0" smtClean="0">
                <a:solidFill>
                  <a:schemeClr val="bg1"/>
                </a:solidFill>
                <a:latin typeface="Times New Roman" pitchFamily="18" charset="0"/>
                <a:cs typeface="Times New Roman" pitchFamily="18" charset="0"/>
              </a:rPr>
              <a:t> ở </a:t>
            </a:r>
            <a:r>
              <a:rPr lang="en-US" sz="2000" b="1" dirty="0" err="1" smtClean="0">
                <a:solidFill>
                  <a:schemeClr val="bg1"/>
                </a:solidFill>
                <a:latin typeface="Times New Roman" pitchFamily="18" charset="0"/>
                <a:cs typeface="Times New Roman" pitchFamily="18" charset="0"/>
              </a:rPr>
              <a:t>phần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Đọc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hiểu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anh</a:t>
            </a:r>
            <a:r>
              <a:rPr lang="en-US" sz="2000" b="1" dirty="0" smtClean="0">
                <a:solidFill>
                  <a:schemeClr val="bg1"/>
                </a:solidFill>
                <a:latin typeface="Times New Roman" pitchFamily="18" charset="0"/>
                <a:cs typeface="Times New Roman" pitchFamily="18" charset="0"/>
              </a:rPr>
              <a:t>/</a:t>
            </a:r>
            <a:r>
              <a:rPr lang="en-US" sz="2000" b="1" dirty="0" err="1" smtClean="0">
                <a:solidFill>
                  <a:schemeClr val="bg1"/>
                </a:solidFill>
                <a:latin typeface="Times New Roman" pitchFamily="18" charset="0"/>
                <a:cs typeface="Times New Roman" pitchFamily="18" charset="0"/>
              </a:rPr>
              <a:t>chị</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hãy</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viết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một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đoạn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văn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khoảng</a:t>
            </a:r>
            <a:r>
              <a:rPr lang="en-US" sz="2000" b="1" dirty="0" smtClean="0">
                <a:solidFill>
                  <a:schemeClr val="bg1"/>
                </a:solidFill>
                <a:latin typeface="Times New Roman" pitchFamily="18" charset="0"/>
                <a:cs typeface="Times New Roman" pitchFamily="18" charset="0"/>
              </a:rPr>
              <a:t> 200 </a:t>
            </a:r>
            <a:r>
              <a:rPr lang="en-US" sz="2000" b="1" dirty="0" err="1" smtClean="0">
                <a:solidFill>
                  <a:schemeClr val="bg1"/>
                </a:solidFill>
                <a:latin typeface="Times New Roman" pitchFamily="18" charset="0"/>
                <a:cs typeface="Times New Roman" pitchFamily="18" charset="0"/>
              </a:rPr>
              <a:t>chữ</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về</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điều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bản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cần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thực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hiện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để</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biến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ước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mơ</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thành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hiện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thực</a:t>
            </a:r>
            <a:endParaRPr lang="en-US" sz="2000" b="1" dirty="0">
              <a:solidFill>
                <a:schemeClr val="bg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838200"/>
            <a:ext cx="8839200" cy="5867400"/>
          </a:xfrm>
        </p:spPr>
        <p:txBody>
          <a:bodyPr>
            <a:normAutofit fontScale="92500"/>
          </a:bodyPr>
          <a:lstStyle/>
          <a:p>
            <a:pPr marL="0" indent="0" algn="ctr">
              <a:lnSpc>
                <a:spcPct val="115000"/>
              </a:lnSpc>
              <a:spcAft>
                <a:spcPts val="0"/>
              </a:spcAft>
              <a:buNone/>
              <a:tabLst>
                <a:tab pos="4067175" algn="l"/>
              </a:tabLst>
            </a:pPr>
            <a:r>
              <a:rPr lang="vi-VN" sz="2800" b="1" dirty="0" smtClean="0">
                <a:ea typeface="Arial"/>
                <a:cs typeface="Times New Roman"/>
              </a:rPr>
              <a:t>Hướng </a:t>
            </a:r>
            <a:r>
              <a:rPr lang="vi-VN" sz="2800" b="1" dirty="0">
                <a:ea typeface="Arial"/>
                <a:cs typeface="Times New Roman"/>
              </a:rPr>
              <a:t>dẫn </a:t>
            </a:r>
            <a:r>
              <a:rPr lang="vi-VN" sz="2800" b="1" dirty="0" smtClean="0">
                <a:ea typeface="Arial"/>
                <a:cs typeface="Times New Roman"/>
              </a:rPr>
              <a:t>trả lời</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b="1" dirty="0">
                <a:ea typeface="Arial"/>
                <a:cs typeface="Times New Roman"/>
              </a:rPr>
              <a:t>* Đọc kĩ đề, xác định chính xác vấn đề nghị luận</a:t>
            </a:r>
            <a:r>
              <a:rPr lang="vi-VN" sz="2800" dirty="0">
                <a:ea typeface="Arial"/>
                <a:cs typeface="Times New Roman"/>
              </a:rPr>
              <a:t>: </a:t>
            </a:r>
            <a:r>
              <a:rPr lang="vi-VN" sz="2800" i="1" dirty="0">
                <a:ea typeface="Arial"/>
                <a:cs typeface="Times New Roman"/>
              </a:rPr>
              <a:t>Điều bản thân cần thực hiện để biến ước mơ thành hiện thực</a:t>
            </a:r>
            <a:endParaRPr lang="vi-VN" sz="2000" dirty="0">
              <a:latin typeface="Arial"/>
              <a:ea typeface="Arial"/>
              <a:cs typeface="Times New Roman"/>
            </a:endParaRPr>
          </a:p>
          <a:p>
            <a:pPr marL="0" indent="0">
              <a:lnSpc>
                <a:spcPct val="115000"/>
              </a:lnSpc>
              <a:spcAft>
                <a:spcPts val="0"/>
              </a:spcAft>
              <a:buNone/>
              <a:tabLst>
                <a:tab pos="4067175" algn="l"/>
              </a:tabLst>
            </a:pPr>
            <a:r>
              <a:rPr lang="vi-VN" sz="2800" b="1" dirty="0">
                <a:ea typeface="Arial"/>
                <a:cs typeface="Times New Roman"/>
              </a:rPr>
              <a:t>* Xây dựng dàn ý</a:t>
            </a:r>
            <a:endParaRPr lang="vi-VN" sz="2000" b="1" dirty="0">
              <a:latin typeface="Arial"/>
              <a:ea typeface="Arial"/>
              <a:cs typeface="Times New Roman"/>
            </a:endParaRPr>
          </a:p>
          <a:p>
            <a:pPr marL="0" indent="0">
              <a:lnSpc>
                <a:spcPct val="115000"/>
              </a:lnSpc>
              <a:spcAft>
                <a:spcPts val="0"/>
              </a:spcAft>
              <a:buNone/>
              <a:tabLst>
                <a:tab pos="4067175" algn="l"/>
              </a:tabLst>
            </a:pPr>
            <a:r>
              <a:rPr lang="vi-VN" sz="2800" dirty="0">
                <a:ea typeface="Arial"/>
                <a:cs typeface="Times New Roman"/>
              </a:rPr>
              <a:t>- Nêu vấn đề nghị luận: Điều bản thân cần thực hiện để biến ước mơ thành hiện thực</a:t>
            </a:r>
            <a:endParaRPr lang="vi-VN" sz="2000" dirty="0">
              <a:latin typeface="Arial"/>
              <a:ea typeface="Arial"/>
              <a:cs typeface="Times New Roman"/>
            </a:endParaRPr>
          </a:p>
          <a:p>
            <a:pPr marL="0" indent="0">
              <a:lnSpc>
                <a:spcPct val="115000"/>
              </a:lnSpc>
              <a:spcAft>
                <a:spcPts val="0"/>
              </a:spcAft>
              <a:buNone/>
              <a:tabLst>
                <a:tab pos="4067175" algn="l"/>
              </a:tabLst>
            </a:pPr>
            <a:r>
              <a:rPr lang="vi-VN" sz="2800" dirty="0">
                <a:ea typeface="Arial"/>
                <a:cs typeface="Times New Roman"/>
              </a:rPr>
              <a:t>- Bàn về điều cần làm của bản thân: </a:t>
            </a:r>
            <a:endParaRPr lang="vi-VN" sz="2000" dirty="0">
              <a:latin typeface="Arial"/>
              <a:ea typeface="Arial"/>
              <a:cs typeface="Times New Roman"/>
            </a:endParaRPr>
          </a:p>
          <a:p>
            <a:pPr marL="0" indent="0">
              <a:lnSpc>
                <a:spcPct val="115000"/>
              </a:lnSpc>
              <a:spcAft>
                <a:spcPts val="0"/>
              </a:spcAft>
              <a:buNone/>
              <a:tabLst>
                <a:tab pos="4067175" algn="l"/>
              </a:tabLst>
            </a:pPr>
            <a:r>
              <a:rPr lang="vi-VN" sz="2800" dirty="0">
                <a:ea typeface="Arial"/>
                <a:cs typeface="Times New Roman"/>
              </a:rPr>
              <a:t>+ Rèn luyện sức khỏe</a:t>
            </a:r>
            <a:endParaRPr lang="vi-VN" sz="2000" dirty="0">
              <a:latin typeface="Arial"/>
              <a:ea typeface="Arial"/>
              <a:cs typeface="Times New Roman"/>
            </a:endParaRPr>
          </a:p>
          <a:p>
            <a:pPr marL="0" indent="0">
              <a:lnSpc>
                <a:spcPct val="115000"/>
              </a:lnSpc>
              <a:spcAft>
                <a:spcPts val="0"/>
              </a:spcAft>
              <a:buNone/>
              <a:tabLst>
                <a:tab pos="4067175" algn="l"/>
              </a:tabLst>
            </a:pPr>
            <a:r>
              <a:rPr lang="vi-VN" sz="2800" dirty="0">
                <a:ea typeface="Arial"/>
                <a:cs typeface="Times New Roman"/>
              </a:rPr>
              <a:t>+ Trau dồi kiến thức, kĩ năng</a:t>
            </a:r>
            <a:endParaRPr lang="vi-VN" sz="2000" dirty="0">
              <a:latin typeface="Arial"/>
              <a:ea typeface="Arial"/>
              <a:cs typeface="Times New Roman"/>
            </a:endParaRPr>
          </a:p>
          <a:p>
            <a:pPr marL="0" indent="0">
              <a:lnSpc>
                <a:spcPct val="115000"/>
              </a:lnSpc>
              <a:spcAft>
                <a:spcPts val="0"/>
              </a:spcAft>
              <a:buNone/>
              <a:tabLst>
                <a:tab pos="4067175" algn="l"/>
              </a:tabLst>
            </a:pPr>
            <a:r>
              <a:rPr lang="vi-VN" sz="2800" dirty="0">
                <a:ea typeface="Arial"/>
                <a:cs typeface="Times New Roman"/>
              </a:rPr>
              <a:t>+ Lập kế hoạch cho bản thân theo từng giai đoạn</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dirty="0">
                <a:ea typeface="Arial"/>
                <a:cs typeface="Times New Roman"/>
              </a:rPr>
              <a:t>+ Rèn luyện ý chí: luôn nuôi dưỡng ước mơ; kiên trì, quyết tâm.</a:t>
            </a:r>
            <a:endParaRPr lang="vi-VN" sz="2000" dirty="0">
              <a:latin typeface="Arial"/>
              <a:ea typeface="Arial"/>
              <a:cs typeface="Times New Roman"/>
            </a:endParaRPr>
          </a:p>
          <a:p>
            <a:pPr marL="0" indent="0">
              <a:buNone/>
            </a:pPr>
            <a:endParaRPr lang="vi-VN" dirty="0" smtClean="0"/>
          </a:p>
        </p:txBody>
      </p:sp>
    </p:spTree>
    <p:extLst>
      <p:ext uri="{BB962C8B-B14F-4D97-AF65-F5344CB8AC3E}">
        <p14:creationId xmlns:p14="http://schemas.microsoft.com/office/powerpoint/2010/main" val="739034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chemeClr val="accent1"/>
          </a:solidFill>
        </p:spPr>
        <p:txBody>
          <a:bodyPr>
            <a:noAutofit/>
          </a:bodyPr>
          <a:lstStyle/>
          <a:p>
            <a:pPr algn="just"/>
            <a:r>
              <a:rPr lang="en-US" sz="2000" b="1" dirty="0" err="1" smtClean="0">
                <a:solidFill>
                  <a:schemeClr val="bg1"/>
                </a:solidFill>
                <a:latin typeface="Times New Roman" pitchFamily="18" charset="0"/>
                <a:cs typeface="Times New Roman" pitchFamily="18" charset="0"/>
              </a:rPr>
              <a:t>Câu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hỏi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Từ</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nội</a:t>
            </a:r>
            <a:r>
              <a:rPr lang="en-US" sz="2000" b="1" dirty="0" smtClean="0">
                <a:solidFill>
                  <a:schemeClr val="bg1"/>
                </a:solidFill>
                <a:latin typeface="Times New Roman" pitchFamily="18" charset="0"/>
                <a:cs typeface="Times New Roman" pitchFamily="18" charset="0"/>
              </a:rPr>
              <a:t> dung </a:t>
            </a:r>
            <a:r>
              <a:rPr lang="en-US" sz="2000" b="1" dirty="0" err="1" smtClean="0">
                <a:solidFill>
                  <a:schemeClr val="bg1"/>
                </a:solidFill>
                <a:latin typeface="Times New Roman" pitchFamily="18" charset="0"/>
                <a:cs typeface="Times New Roman" pitchFamily="18" charset="0"/>
              </a:rPr>
              <a:t>đoạn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trích</a:t>
            </a:r>
            <a:r>
              <a:rPr lang="en-US" sz="2000" b="1" dirty="0" smtClean="0">
                <a:solidFill>
                  <a:schemeClr val="bg1"/>
                </a:solidFill>
                <a:latin typeface="Times New Roman" pitchFamily="18" charset="0"/>
                <a:cs typeface="Times New Roman" pitchFamily="18" charset="0"/>
              </a:rPr>
              <a:t> ở </a:t>
            </a:r>
            <a:r>
              <a:rPr lang="en-US" sz="2000" b="1" dirty="0" err="1" smtClean="0">
                <a:solidFill>
                  <a:schemeClr val="bg1"/>
                </a:solidFill>
                <a:latin typeface="Times New Roman" pitchFamily="18" charset="0"/>
                <a:cs typeface="Times New Roman" pitchFamily="18" charset="0"/>
              </a:rPr>
              <a:t>phần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Đọc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hiểu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anh</a:t>
            </a:r>
            <a:r>
              <a:rPr lang="en-US" sz="2000" b="1" dirty="0" smtClean="0">
                <a:solidFill>
                  <a:schemeClr val="bg1"/>
                </a:solidFill>
                <a:latin typeface="Times New Roman" pitchFamily="18" charset="0"/>
                <a:cs typeface="Times New Roman" pitchFamily="18" charset="0"/>
              </a:rPr>
              <a:t>/</a:t>
            </a:r>
            <a:r>
              <a:rPr lang="en-US" sz="2000" b="1" dirty="0" err="1" smtClean="0">
                <a:solidFill>
                  <a:schemeClr val="bg1"/>
                </a:solidFill>
                <a:latin typeface="Times New Roman" pitchFamily="18" charset="0"/>
                <a:cs typeface="Times New Roman" pitchFamily="18" charset="0"/>
              </a:rPr>
              <a:t>chị</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hãy</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viết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một</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đoạn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văn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khoảng</a:t>
            </a:r>
            <a:r>
              <a:rPr lang="en-US" sz="2000" b="1" dirty="0" smtClean="0">
                <a:solidFill>
                  <a:schemeClr val="bg1"/>
                </a:solidFill>
                <a:latin typeface="Times New Roman" pitchFamily="18" charset="0"/>
                <a:cs typeface="Times New Roman" pitchFamily="18" charset="0"/>
              </a:rPr>
              <a:t> 200 </a:t>
            </a:r>
            <a:r>
              <a:rPr lang="en-US" sz="2000" b="1" dirty="0" err="1" smtClean="0">
                <a:solidFill>
                  <a:schemeClr val="bg1"/>
                </a:solidFill>
                <a:latin typeface="Times New Roman" pitchFamily="18" charset="0"/>
                <a:cs typeface="Times New Roman" pitchFamily="18" charset="0"/>
              </a:rPr>
              <a:t>chữ</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về</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điều</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bản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thân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cần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thực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hiện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để</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biến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ước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mơ</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thành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hiện</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thực</a:t>
            </a:r>
            <a:endParaRPr lang="en-US" sz="2000" b="1" dirty="0">
              <a:solidFill>
                <a:schemeClr val="bg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838200"/>
            <a:ext cx="8839200" cy="5867400"/>
          </a:xfrm>
        </p:spPr>
        <p:txBody>
          <a:bodyPr>
            <a:normAutofit fontScale="92500"/>
          </a:bodyPr>
          <a:lstStyle/>
          <a:p>
            <a:pPr marL="0" indent="0" algn="just">
              <a:lnSpc>
                <a:spcPct val="115000"/>
              </a:lnSpc>
              <a:spcAft>
                <a:spcPts val="0"/>
              </a:spcAft>
              <a:buNone/>
              <a:tabLst>
                <a:tab pos="4067175" algn="l"/>
              </a:tabLst>
            </a:pPr>
            <a:r>
              <a:rPr lang="vi-VN" sz="2800" b="1" dirty="0" smtClean="0">
                <a:ea typeface="Arial"/>
                <a:cs typeface="Times New Roman"/>
              </a:rPr>
              <a:t>- Dẫn </a:t>
            </a:r>
            <a:r>
              <a:rPr lang="vi-VN" sz="2800" b="1" dirty="0">
                <a:ea typeface="Arial"/>
                <a:cs typeface="Times New Roman"/>
              </a:rPr>
              <a:t>chứng chứng </a:t>
            </a:r>
            <a:r>
              <a:rPr lang="vi-VN" sz="2800" b="1" dirty="0" smtClean="0">
                <a:ea typeface="Arial"/>
                <a:cs typeface="Times New Roman"/>
              </a:rPr>
              <a:t>minh.</a:t>
            </a:r>
          </a:p>
          <a:p>
            <a:pPr marL="0" indent="0" algn="just">
              <a:lnSpc>
                <a:spcPct val="115000"/>
              </a:lnSpc>
              <a:spcAft>
                <a:spcPts val="0"/>
              </a:spcAft>
              <a:buNone/>
              <a:tabLst>
                <a:tab pos="4067175" algn="l"/>
              </a:tabLst>
            </a:pPr>
            <a:r>
              <a:rPr lang="vi-VN" sz="2800" b="1" dirty="0">
                <a:ea typeface="Arial"/>
                <a:cs typeface="Times New Roman"/>
              </a:rPr>
              <a:t>+</a:t>
            </a:r>
            <a:r>
              <a:rPr lang="vi-VN" sz="2800" b="1" dirty="0" smtClean="0">
                <a:ea typeface="Arial"/>
                <a:cs typeface="Times New Roman"/>
              </a:rPr>
              <a:t> </a:t>
            </a:r>
            <a:r>
              <a:rPr lang="vi-VN" sz="2800" dirty="0">
                <a:ea typeface="Arial"/>
                <a:cs typeface="Times New Roman"/>
              </a:rPr>
              <a:t>Lê Minh Châu – chàng trai khuyết tật chân và tay với ước mơ trở thành họa sĩ. Ước mơ tưởng như xa vời đó đã trở thành hiện thực. Châu đã trở thành một họa sĩ vẽ tranh bằng miệng đầy tài năng. </a:t>
            </a:r>
            <a:endParaRPr lang="vi-VN" sz="2800" dirty="0" smtClean="0">
              <a:ea typeface="Arial"/>
              <a:cs typeface="Times New Roman"/>
            </a:endParaRPr>
          </a:p>
          <a:p>
            <a:pPr marL="0" indent="0" algn="just">
              <a:lnSpc>
                <a:spcPct val="115000"/>
              </a:lnSpc>
              <a:spcAft>
                <a:spcPts val="0"/>
              </a:spcAft>
              <a:buNone/>
              <a:tabLst>
                <a:tab pos="4067175" algn="l"/>
              </a:tabLst>
            </a:pPr>
            <a:r>
              <a:rPr lang="vi-VN" sz="2800" smtClean="0">
                <a:ea typeface="Arial"/>
                <a:cs typeface="Times New Roman"/>
              </a:rPr>
              <a:t>+ </a:t>
            </a:r>
            <a:r>
              <a:rPr lang="vi-VN" sz="2800" smtClean="0">
                <a:ea typeface="Arial"/>
                <a:cs typeface="Times New Roman"/>
              </a:rPr>
              <a:t>Ngọc </a:t>
            </a:r>
            <a:r>
              <a:rPr lang="vi-VN" sz="2800" dirty="0">
                <a:ea typeface="Arial"/>
                <a:cs typeface="Times New Roman"/>
              </a:rPr>
              <a:t>Tiến – chàng trai Đà Nẵng với ước mơ sản xuất ra thương hiệu giày riêng. Để biến ước mơ đó thành hiện thực Tiến đã tự mình nghiên cứu, tìm tòi, thiết kế, đi tìm nhà đầu tư...</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b="1" dirty="0">
                <a:ea typeface="Arial"/>
                <a:cs typeface="Times New Roman"/>
              </a:rPr>
              <a:t>- Mở rộng vấn đề: </a:t>
            </a:r>
            <a:r>
              <a:rPr lang="vi-VN" sz="2800" dirty="0">
                <a:ea typeface="Arial"/>
                <a:cs typeface="Times New Roman"/>
              </a:rPr>
              <a:t>Phê phán những con người chỉ biết “mơ ước” nhưng không biết hành động để biến ước mơ thành hiện thực. </a:t>
            </a:r>
            <a:endParaRPr lang="vi-VN" sz="2000" dirty="0">
              <a:latin typeface="Arial"/>
              <a:ea typeface="Arial"/>
              <a:cs typeface="Times New Roman"/>
            </a:endParaRPr>
          </a:p>
          <a:p>
            <a:pPr marL="0" indent="0" algn="just">
              <a:lnSpc>
                <a:spcPct val="115000"/>
              </a:lnSpc>
              <a:spcAft>
                <a:spcPts val="0"/>
              </a:spcAft>
              <a:buNone/>
              <a:tabLst>
                <a:tab pos="4067175" algn="l"/>
              </a:tabLst>
            </a:pPr>
            <a:r>
              <a:rPr lang="vi-VN" sz="2800" b="1" dirty="0">
                <a:ea typeface="Arial"/>
                <a:cs typeface="Times New Roman"/>
              </a:rPr>
              <a:t>- Khẳng định lại vấn đề: </a:t>
            </a:r>
            <a:r>
              <a:rPr lang="vi-VN" sz="2800" dirty="0">
                <a:ea typeface="Arial"/>
                <a:cs typeface="Times New Roman"/>
              </a:rPr>
              <a:t>Con người cần phải có ước mơ. Và để biến ước mơ thành hiện thực, mỗi chúng ta cần phải hành động</a:t>
            </a:r>
            <a:endParaRPr lang="vi-VN" sz="2000" dirty="0">
              <a:latin typeface="Arial"/>
              <a:ea typeface="Arial"/>
              <a:cs typeface="Times New Roman"/>
            </a:endParaRPr>
          </a:p>
          <a:p>
            <a:pPr marL="0" indent="0">
              <a:buNone/>
            </a:pPr>
            <a:endParaRPr lang="vi-VN" dirty="0" smtClean="0"/>
          </a:p>
        </p:txBody>
      </p:sp>
    </p:spTree>
    <p:extLst>
      <p:ext uri="{BB962C8B-B14F-4D97-AF65-F5344CB8AC3E}">
        <p14:creationId xmlns:p14="http://schemas.microsoft.com/office/powerpoint/2010/main" val="27481317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31892194"/>
              </p:ext>
            </p:extLst>
          </p:nvPr>
        </p:nvGraphicFramePr>
        <p:xfrm>
          <a:off x="228600" y="838200"/>
          <a:ext cx="87630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0" y="0"/>
            <a:ext cx="9144000" cy="762000"/>
          </a:xfrm>
          <a:solidFill>
            <a:schemeClr val="accent1"/>
          </a:solidFill>
        </p:spPr>
        <p:txBody>
          <a:bodyPr>
            <a:noAutofit/>
          </a:bodyPr>
          <a:lstStyle/>
          <a:p>
            <a:pPr algn="ctr"/>
            <a:r>
              <a:rPr lang="en-US" sz="3500" dirty="0" err="1" smtClean="0">
                <a:solidFill>
                  <a:schemeClr val="bg1"/>
                </a:solidFill>
                <a:latin typeface="Times New Roman" pitchFamily="18" charset="0"/>
                <a:cs typeface="Times New Roman" pitchFamily="18" charset="0"/>
              </a:rPr>
              <a:t>Lưu</a:t>
            </a:r>
            <a:r>
              <a:rPr lang="en-US" sz="3500" dirty="0" smtClean="0">
                <a:solidFill>
                  <a:schemeClr val="bg1"/>
                </a:solidFill>
                <a:latin typeface="Times New Roman" pitchFamily="18" charset="0"/>
                <a:cs typeface="Times New Roman" pitchFamily="18" charset="0"/>
              </a:rPr>
              <a:t> ý</a:t>
            </a:r>
            <a:endParaRPr lang="en-US" sz="3500" dirty="0">
              <a:solidFill>
                <a:schemeClr val="bg1"/>
              </a:solidFill>
              <a:latin typeface="Times New Roman" pitchFamily="18" charset="0"/>
              <a:cs typeface="Times New Roman" pitchFamily="18" charset="0"/>
            </a:endParaRPr>
          </a:p>
        </p:txBody>
      </p:sp>
      <p:grpSp>
        <p:nvGrpSpPr>
          <p:cNvPr id="6" name="Group 5"/>
          <p:cNvGrpSpPr/>
          <p:nvPr/>
        </p:nvGrpSpPr>
        <p:grpSpPr>
          <a:xfrm>
            <a:off x="707305" y="5410200"/>
            <a:ext cx="7620024" cy="1003680"/>
            <a:chOff x="438150" y="3136219"/>
            <a:chExt cx="7620024" cy="1003680"/>
          </a:xfrm>
        </p:grpSpPr>
        <p:sp>
          <p:nvSpPr>
            <p:cNvPr id="7" name="Rounded Rectangle 6"/>
            <p:cNvSpPr/>
            <p:nvPr/>
          </p:nvSpPr>
          <p:spPr>
            <a:xfrm>
              <a:off x="438150" y="3136219"/>
              <a:ext cx="7620024" cy="10036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p:nvPr/>
          </p:nvSpPr>
          <p:spPr>
            <a:xfrm>
              <a:off x="487146" y="3185215"/>
              <a:ext cx="7522032" cy="9056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31854" tIns="0" rIns="231854" bIns="0" numCol="1" spcCol="1270" anchor="ctr" anchorCtr="0">
              <a:noAutofit/>
            </a:bodyPr>
            <a:lstStyle/>
            <a:p>
              <a:pPr algn="just" defTabSz="1333500">
                <a:lnSpc>
                  <a:spcPct val="90000"/>
                </a:lnSpc>
                <a:spcBef>
                  <a:spcPct val="0"/>
                </a:spcBef>
                <a:spcAft>
                  <a:spcPct val="35000"/>
                </a:spcAft>
              </a:pPr>
              <a:r>
                <a:rPr lang="en-US" sz="3000" dirty="0">
                  <a:solidFill>
                    <a:prstClr val="white"/>
                  </a:solidFill>
                  <a:latin typeface="Times New Roman" pitchFamily="18" charset="0"/>
                  <a:cs typeface="Times New Roman" pitchFamily="18" charset="0"/>
                </a:rPr>
                <a:t>4</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Thời</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gian</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viết</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đoạn</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văn</a:t>
              </a:r>
              <a:r>
                <a:rPr lang="en-US" sz="3000" dirty="0" smtClean="0">
                  <a:solidFill>
                    <a:prstClr val="white"/>
                  </a:solidFill>
                  <a:latin typeface="Times New Roman" pitchFamily="18" charset="0"/>
                  <a:cs typeface="Times New Roman" pitchFamily="18" charset="0"/>
                </a:rPr>
                <a:t> NLXH: 15-20 </a:t>
              </a:r>
              <a:r>
                <a:rPr lang="en-US" sz="3000" dirty="0" err="1" smtClean="0">
                  <a:solidFill>
                    <a:prstClr val="white"/>
                  </a:solidFill>
                  <a:latin typeface="Times New Roman" pitchFamily="18" charset="0"/>
                  <a:cs typeface="Times New Roman" pitchFamily="18" charset="0"/>
                </a:rPr>
                <a:t>phút</a:t>
              </a:r>
              <a:endParaRPr lang="en-US" sz="3000" dirty="0">
                <a:solidFill>
                  <a:prstClr val="white"/>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900534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152917027"/>
              </p:ext>
            </p:extLst>
          </p:nvPr>
        </p:nvGraphicFramePr>
        <p:xfrm>
          <a:off x="228600" y="838200"/>
          <a:ext cx="86868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8868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752600"/>
            <a:ext cx="8305800" cy="1981200"/>
          </a:xfrm>
        </p:spPr>
        <p:txBody>
          <a:bodyPr>
            <a:noAutofit/>
          </a:bodyPr>
          <a:lstStyle/>
          <a:p>
            <a:endParaRPr lang="en-US" sz="4400" dirty="0">
              <a:solidFill>
                <a:schemeClr val="tx1"/>
              </a:solidFill>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50177075"/>
              </p:ext>
            </p:extLst>
          </p:nvPr>
        </p:nvGraphicFramePr>
        <p:xfrm>
          <a:off x="0" y="685800"/>
          <a:ext cx="9144000" cy="6184392"/>
        </p:xfrm>
        <a:graphic>
          <a:graphicData uri="http://schemas.openxmlformats.org/drawingml/2006/table">
            <a:tbl>
              <a:tblPr firstRow="1" firstCol="1" bandRow="1"/>
              <a:tblGrid>
                <a:gridCol w="1184398"/>
                <a:gridCol w="2913929"/>
                <a:gridCol w="5045673"/>
              </a:tblGrid>
              <a:tr h="508000">
                <a:tc>
                  <a:txBody>
                    <a:bodyPr/>
                    <a:lstStyle/>
                    <a:p>
                      <a:pPr algn="ctr">
                        <a:lnSpc>
                          <a:spcPct val="115000"/>
                        </a:lnSpc>
                        <a:spcAft>
                          <a:spcPts val="0"/>
                        </a:spcAft>
                      </a:pPr>
                      <a:r>
                        <a:rPr lang="vi-VN" sz="2300" b="1" dirty="0">
                          <a:effectLst/>
                          <a:latin typeface="Times New Roman"/>
                          <a:ea typeface="Arial"/>
                          <a:cs typeface="Times New Roman"/>
                        </a:rPr>
                        <a:t>Đề thi</a:t>
                      </a:r>
                      <a:endParaRPr lang="vi-VN" sz="23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2300" b="1">
                          <a:effectLst/>
                          <a:latin typeface="Times New Roman"/>
                          <a:ea typeface="Arial"/>
                          <a:cs typeface="Times New Roman"/>
                        </a:rPr>
                        <a:t>Ngữ liệu</a:t>
                      </a:r>
                      <a:endParaRPr lang="vi-VN" sz="230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2300" b="1" dirty="0">
                          <a:effectLst/>
                          <a:latin typeface="Times New Roman"/>
                          <a:ea typeface="Arial"/>
                          <a:cs typeface="Times New Roman"/>
                        </a:rPr>
                        <a:t>Câu hỏi </a:t>
                      </a:r>
                      <a:endParaRPr lang="vi-VN" sz="23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0">
                <a:tc>
                  <a:txBody>
                    <a:bodyPr/>
                    <a:lstStyle/>
                    <a:p>
                      <a:pPr algn="ctr">
                        <a:lnSpc>
                          <a:spcPct val="115000"/>
                        </a:lnSpc>
                        <a:spcAft>
                          <a:spcPts val="0"/>
                        </a:spcAft>
                      </a:pPr>
                      <a:r>
                        <a:rPr lang="vi-VN" sz="2300" dirty="0">
                          <a:effectLst/>
                          <a:latin typeface="Times New Roman"/>
                          <a:ea typeface="Arial"/>
                          <a:cs typeface="Times New Roman"/>
                        </a:rPr>
                        <a:t>Chính thức </a:t>
                      </a:r>
                      <a:endParaRPr lang="vi-VN" sz="2300" dirty="0">
                        <a:effectLst/>
                        <a:latin typeface="Arial"/>
                        <a:ea typeface="Arial"/>
                        <a:cs typeface="Times New Roman"/>
                      </a:endParaRPr>
                    </a:p>
                    <a:p>
                      <a:pPr algn="ctr">
                        <a:lnSpc>
                          <a:spcPct val="115000"/>
                        </a:lnSpc>
                        <a:spcAft>
                          <a:spcPts val="0"/>
                        </a:spcAft>
                      </a:pPr>
                      <a:r>
                        <a:rPr lang="vi-VN" sz="2300" dirty="0">
                          <a:effectLst/>
                          <a:latin typeface="Times New Roman"/>
                          <a:ea typeface="Arial"/>
                          <a:cs typeface="Times New Roman"/>
                        </a:rPr>
                        <a:t>2017</a:t>
                      </a:r>
                      <a:endParaRPr lang="vi-VN" sz="2300" dirty="0">
                        <a:effectLst/>
                        <a:latin typeface="Arial"/>
                        <a:ea typeface="Arial"/>
                        <a:cs typeface="Times New Roman"/>
                      </a:endParaRPr>
                    </a:p>
                    <a:p>
                      <a:pPr algn="ctr">
                        <a:lnSpc>
                          <a:spcPct val="115000"/>
                        </a:lnSpc>
                        <a:spcAft>
                          <a:spcPts val="0"/>
                        </a:spcAft>
                      </a:pPr>
                      <a:r>
                        <a:rPr lang="vi-VN" sz="2300" b="1" dirty="0">
                          <a:effectLst/>
                          <a:latin typeface="Times New Roman"/>
                          <a:ea typeface="Arial"/>
                          <a:cs typeface="Times New Roman"/>
                        </a:rPr>
                        <a:t> </a:t>
                      </a:r>
                      <a:endParaRPr lang="vi-VN" sz="23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2300" dirty="0">
                          <a:effectLst/>
                          <a:latin typeface="Times New Roman"/>
                          <a:ea typeface="Arial"/>
                          <a:cs typeface="Times New Roman"/>
                        </a:rPr>
                        <a:t>Đoạn văn nghị luận trích trong </a:t>
                      </a:r>
                      <a:r>
                        <a:rPr lang="vi-VN" sz="2300" i="1" dirty="0">
                          <a:effectLst/>
                          <a:latin typeface="Times New Roman"/>
                          <a:ea typeface="Arial"/>
                          <a:cs typeface="Times New Roman"/>
                        </a:rPr>
                        <a:t>“Thiện, ác và Smartphone”, </a:t>
                      </a:r>
                      <a:r>
                        <a:rPr lang="vi-VN" sz="2300" dirty="0">
                          <a:effectLst/>
                          <a:latin typeface="Times New Roman"/>
                          <a:ea typeface="Arial"/>
                          <a:cs typeface="Times New Roman"/>
                        </a:rPr>
                        <a:t>Đặng Hoàng Giang</a:t>
                      </a:r>
                      <a:endParaRPr lang="vi-VN" sz="23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2300">
                          <a:effectLst/>
                          <a:latin typeface="Times New Roman"/>
                          <a:ea typeface="Arial"/>
                          <a:cs typeface="Times New Roman"/>
                        </a:rPr>
                        <a:t>Từ nội dung đoạn trích ở phần Đọc hiểu, anh/chị hãy viết một đoạn văn (khoảng 200 chữ) trình bày suy nghĩ </a:t>
                      </a:r>
                      <a:r>
                        <a:rPr lang="vi-VN" sz="2300" b="1" u="sng">
                          <a:solidFill>
                            <a:srgbClr val="FF0000"/>
                          </a:solidFill>
                          <a:effectLst/>
                          <a:latin typeface="Times New Roman"/>
                          <a:ea typeface="Arial"/>
                          <a:cs typeface="Times New Roman"/>
                        </a:rPr>
                        <a:t>về</a:t>
                      </a:r>
                      <a:r>
                        <a:rPr lang="vi-VN" sz="2300">
                          <a:effectLst/>
                          <a:latin typeface="Times New Roman"/>
                          <a:ea typeface="Arial"/>
                          <a:cs typeface="Times New Roman"/>
                        </a:rPr>
                        <a:t> </a:t>
                      </a:r>
                      <a:r>
                        <a:rPr lang="vi-VN" sz="2300" b="1" i="1">
                          <a:effectLst/>
                          <a:latin typeface="Times New Roman"/>
                          <a:ea typeface="Arial"/>
                          <a:cs typeface="Times New Roman"/>
                        </a:rPr>
                        <a:t>ý nghĩa của sự thấu cảm trong cuộc sống</a:t>
                      </a:r>
                      <a:r>
                        <a:rPr lang="vi-VN" sz="2300">
                          <a:effectLst/>
                          <a:latin typeface="Times New Roman"/>
                          <a:ea typeface="Arial"/>
                          <a:cs typeface="Times New Roman"/>
                        </a:rPr>
                        <a:t>.</a:t>
                      </a:r>
                      <a:endParaRPr lang="vi-VN" sz="230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0">
                <a:tc>
                  <a:txBody>
                    <a:bodyPr/>
                    <a:lstStyle/>
                    <a:p>
                      <a:pPr algn="ctr">
                        <a:lnSpc>
                          <a:spcPct val="115000"/>
                        </a:lnSpc>
                        <a:spcAft>
                          <a:spcPts val="0"/>
                        </a:spcAft>
                      </a:pPr>
                      <a:r>
                        <a:rPr lang="vi-VN" sz="2300">
                          <a:effectLst/>
                          <a:latin typeface="Times New Roman"/>
                          <a:ea typeface="Arial"/>
                          <a:cs typeface="Times New Roman"/>
                        </a:rPr>
                        <a:t>Chính thức 2018</a:t>
                      </a:r>
                      <a:endParaRPr lang="vi-VN" sz="230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2300" dirty="0">
                          <a:effectLst/>
                          <a:latin typeface="Times New Roman"/>
                          <a:ea typeface="Arial"/>
                          <a:cs typeface="Times New Roman"/>
                        </a:rPr>
                        <a:t>Đoạn trích thơ (132 chữ) trích</a:t>
                      </a:r>
                      <a:endParaRPr lang="vi-VN" sz="2300" dirty="0">
                        <a:effectLst/>
                        <a:latin typeface="Arial"/>
                        <a:ea typeface="Arial"/>
                        <a:cs typeface="Times New Roman"/>
                      </a:endParaRPr>
                    </a:p>
                    <a:p>
                      <a:pPr algn="just">
                        <a:lnSpc>
                          <a:spcPct val="115000"/>
                        </a:lnSpc>
                        <a:spcAft>
                          <a:spcPts val="0"/>
                        </a:spcAft>
                      </a:pPr>
                      <a:r>
                        <a:rPr lang="vi-VN" sz="2300" dirty="0">
                          <a:effectLst/>
                          <a:latin typeface="Times New Roman"/>
                          <a:ea typeface="Arial"/>
                          <a:cs typeface="Times New Roman"/>
                        </a:rPr>
                        <a:t>trong bài </a:t>
                      </a:r>
                      <a:r>
                        <a:rPr lang="vi-VN" sz="2300" i="1" dirty="0">
                          <a:effectLst/>
                          <a:latin typeface="Times New Roman"/>
                          <a:ea typeface="Arial"/>
                          <a:cs typeface="Times New Roman"/>
                        </a:rPr>
                        <a:t>“Đánh thức tiềm lực”, </a:t>
                      </a:r>
                      <a:r>
                        <a:rPr lang="vi-VN" sz="2300" dirty="0">
                          <a:effectLst/>
                          <a:latin typeface="Times New Roman"/>
                          <a:ea typeface="Arial"/>
                          <a:cs typeface="Times New Roman"/>
                        </a:rPr>
                        <a:t>Nguyễn Duy</a:t>
                      </a:r>
                      <a:endParaRPr lang="vi-VN" sz="23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2300" dirty="0">
                          <a:effectLst/>
                          <a:latin typeface="Times New Roman"/>
                          <a:ea typeface="Arial"/>
                          <a:cs typeface="Times New Roman"/>
                        </a:rPr>
                        <a:t>Từ nội dung đoạn trích ở phần Đọc hiểu, anh/chị hãy viết một đoạn văn (khoảng 200 chữ) trình bày suy nghĩ </a:t>
                      </a:r>
                      <a:r>
                        <a:rPr lang="vi-VN" sz="2300" b="1" u="sng" dirty="0">
                          <a:solidFill>
                            <a:srgbClr val="FF0000"/>
                          </a:solidFill>
                          <a:effectLst/>
                          <a:latin typeface="Times New Roman"/>
                          <a:ea typeface="Arial"/>
                          <a:cs typeface="Times New Roman"/>
                        </a:rPr>
                        <a:t>về</a:t>
                      </a:r>
                      <a:r>
                        <a:rPr lang="vi-VN" sz="2300" dirty="0">
                          <a:effectLst/>
                          <a:latin typeface="Times New Roman"/>
                          <a:ea typeface="Arial"/>
                          <a:cs typeface="Times New Roman"/>
                        </a:rPr>
                        <a:t> </a:t>
                      </a:r>
                      <a:r>
                        <a:rPr lang="vi-VN" sz="2300" b="1" i="1" dirty="0">
                          <a:effectLst/>
                          <a:latin typeface="Times New Roman"/>
                          <a:ea typeface="Arial"/>
                          <a:cs typeface="Times New Roman"/>
                        </a:rPr>
                        <a:t>sứ mệnh đánh thức tiềm lực đất nước của mỗi cá nhân trong cuộc sống hôm nay.</a:t>
                      </a:r>
                      <a:endParaRPr lang="vi-VN" sz="23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4000">
                <a:tc>
                  <a:txBody>
                    <a:bodyPr/>
                    <a:lstStyle/>
                    <a:p>
                      <a:pPr algn="ctr">
                        <a:lnSpc>
                          <a:spcPct val="115000"/>
                        </a:lnSpc>
                        <a:spcAft>
                          <a:spcPts val="0"/>
                        </a:spcAft>
                      </a:pPr>
                      <a:r>
                        <a:rPr lang="vi-VN" sz="2300" dirty="0">
                          <a:effectLst/>
                          <a:latin typeface="Times New Roman"/>
                          <a:ea typeface="Arial"/>
                          <a:cs typeface="Times New Roman"/>
                        </a:rPr>
                        <a:t>Chính thức 2019</a:t>
                      </a:r>
                      <a:endParaRPr lang="vi-VN" sz="23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2300" dirty="0">
                          <a:effectLst/>
                          <a:latin typeface="Times New Roman"/>
                          <a:ea typeface="Arial"/>
                          <a:cs typeface="Times New Roman"/>
                        </a:rPr>
                        <a:t>Đoạn trích thơ (116 chữ) trích trong </a:t>
                      </a:r>
                      <a:r>
                        <a:rPr lang="vi-VN" sz="2300" i="1" dirty="0">
                          <a:effectLst/>
                          <a:latin typeface="Times New Roman"/>
                          <a:ea typeface="Arial"/>
                          <a:cs typeface="Times New Roman"/>
                        </a:rPr>
                        <a:t>“Trước biển”,  </a:t>
                      </a:r>
                      <a:r>
                        <a:rPr lang="vi-VN" sz="2300" dirty="0">
                          <a:effectLst/>
                          <a:latin typeface="Times New Roman"/>
                          <a:ea typeface="Arial"/>
                          <a:cs typeface="Times New Roman"/>
                        </a:rPr>
                        <a:t>Vũ Quần Phương</a:t>
                      </a:r>
                      <a:endParaRPr lang="vi-VN" sz="23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2300" dirty="0">
                          <a:effectLst/>
                          <a:latin typeface="Times New Roman"/>
                          <a:ea typeface="Arial"/>
                          <a:cs typeface="Times New Roman"/>
                        </a:rPr>
                        <a:t>Từ nội dung đoạn trích ở phần Đọc hiểu, anh/chị hãy viết một đoạn văn (khoảng 200 chữ) </a:t>
                      </a:r>
                      <a:r>
                        <a:rPr lang="vi-VN" sz="2300" b="1" u="sng" dirty="0">
                          <a:solidFill>
                            <a:srgbClr val="FF0000"/>
                          </a:solidFill>
                          <a:effectLst/>
                          <a:latin typeface="Times New Roman"/>
                          <a:ea typeface="Arial"/>
                          <a:cs typeface="Times New Roman"/>
                        </a:rPr>
                        <a:t>về</a:t>
                      </a:r>
                      <a:r>
                        <a:rPr lang="vi-VN" sz="2300" dirty="0">
                          <a:effectLst/>
                          <a:latin typeface="Times New Roman"/>
                          <a:ea typeface="Arial"/>
                          <a:cs typeface="Times New Roman"/>
                        </a:rPr>
                        <a:t> </a:t>
                      </a:r>
                      <a:r>
                        <a:rPr lang="vi-VN" sz="2300" b="1" i="1" dirty="0">
                          <a:effectLst/>
                          <a:latin typeface="Times New Roman"/>
                          <a:ea typeface="Arial"/>
                          <a:cs typeface="Times New Roman"/>
                        </a:rPr>
                        <a:t>sức mạnh ý chí của con người trong cuộc sống.</a:t>
                      </a:r>
                      <a:endParaRPr lang="vi-VN" sz="23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itle 1"/>
          <p:cNvSpPr txBox="1">
            <a:spLocks/>
          </p:cNvSpPr>
          <p:nvPr/>
        </p:nvSpPr>
        <p:spPr>
          <a:xfrm>
            <a:off x="0" y="0"/>
            <a:ext cx="9144000" cy="685800"/>
          </a:xfrm>
          <a:prstGeom prst="rect">
            <a:avLst/>
          </a:prstGeom>
          <a:solidFill>
            <a:schemeClr val="accent1"/>
          </a:solidFill>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000" dirty="0" smtClean="0">
                <a:solidFill>
                  <a:schemeClr val="bg1"/>
                </a:solidFill>
                <a:latin typeface="Times New Roman" pitchFamily="18" charset="0"/>
                <a:cs typeface="Times New Roman" pitchFamily="18" charset="0"/>
              </a:rPr>
              <a:t>I. </a:t>
            </a:r>
            <a:r>
              <a:rPr lang="en-US" sz="3000" dirty="0" err="1" smtClean="0">
                <a:solidFill>
                  <a:schemeClr val="bg1"/>
                </a:solidFill>
                <a:latin typeface="Times New Roman" pitchFamily="18" charset="0"/>
                <a:cs typeface="Times New Roman" pitchFamily="18" charset="0"/>
              </a:rPr>
              <a:t>Phân</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tích</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câu</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hỏi</a:t>
            </a:r>
            <a:r>
              <a:rPr lang="en-US" sz="3000" dirty="0" smtClean="0">
                <a:solidFill>
                  <a:schemeClr val="bg1"/>
                </a:solidFill>
                <a:latin typeface="Times New Roman" pitchFamily="18" charset="0"/>
                <a:cs typeface="Times New Roman" pitchFamily="18" charset="0"/>
              </a:rPr>
              <a:t> NLXH </a:t>
            </a:r>
            <a:r>
              <a:rPr lang="en-US" sz="3000" dirty="0" err="1" smtClean="0">
                <a:solidFill>
                  <a:schemeClr val="bg1"/>
                </a:solidFill>
                <a:latin typeface="Times New Roman" pitchFamily="18" charset="0"/>
                <a:cs typeface="Times New Roman" pitchFamily="18" charset="0"/>
              </a:rPr>
              <a:t>trong</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đề</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thi</a:t>
            </a:r>
            <a:r>
              <a:rPr lang="en-US" sz="3000" dirty="0" smtClean="0">
                <a:solidFill>
                  <a:schemeClr val="bg1"/>
                </a:solidFill>
                <a:latin typeface="Times New Roman" pitchFamily="18" charset="0"/>
                <a:cs typeface="Times New Roman" pitchFamily="18" charset="0"/>
              </a:rPr>
              <a:t> THPT </a:t>
            </a:r>
            <a:r>
              <a:rPr lang="en-US" sz="3000" dirty="0" err="1" smtClean="0">
                <a:solidFill>
                  <a:schemeClr val="bg1"/>
                </a:solidFill>
                <a:latin typeface="Times New Roman" pitchFamily="18" charset="0"/>
                <a:cs typeface="Times New Roman" pitchFamily="18" charset="0"/>
              </a:rPr>
              <a:t>quốc</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gia</a:t>
            </a:r>
            <a:r>
              <a:rPr lang="en-US" sz="3000" dirty="0" smtClean="0">
                <a:solidFill>
                  <a:schemeClr val="bg1"/>
                </a:solidFill>
                <a:latin typeface="Times New Roman" pitchFamily="18" charset="0"/>
                <a:cs typeface="Times New Roman" pitchFamily="18" charset="0"/>
              </a:rPr>
              <a:t> </a:t>
            </a:r>
            <a:endParaRPr lang="en-US" sz="3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92557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752600"/>
            <a:ext cx="8305800" cy="1981200"/>
          </a:xfrm>
        </p:spPr>
        <p:txBody>
          <a:bodyPr>
            <a:noAutofit/>
          </a:bodyPr>
          <a:lstStyle/>
          <a:p>
            <a:endParaRPr lang="en-US" sz="4400" dirty="0">
              <a:solidFill>
                <a:schemeClr val="tx1"/>
              </a:solidFill>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604647154"/>
              </p:ext>
            </p:extLst>
          </p:nvPr>
        </p:nvGraphicFramePr>
        <p:xfrm>
          <a:off x="0" y="713509"/>
          <a:ext cx="9144000" cy="5958840"/>
        </p:xfrm>
        <a:graphic>
          <a:graphicData uri="http://schemas.openxmlformats.org/drawingml/2006/table">
            <a:tbl>
              <a:tblPr firstRow="1" firstCol="1" bandRow="1"/>
              <a:tblGrid>
                <a:gridCol w="4170948"/>
                <a:gridCol w="532880"/>
                <a:gridCol w="3906772"/>
                <a:gridCol w="533400"/>
              </a:tblGrid>
              <a:tr h="245805">
                <a:tc gridSpan="2">
                  <a:txBody>
                    <a:bodyPr/>
                    <a:lstStyle/>
                    <a:p>
                      <a:pPr algn="ctr">
                        <a:lnSpc>
                          <a:spcPct val="115000"/>
                        </a:lnSpc>
                        <a:spcAft>
                          <a:spcPts val="0"/>
                        </a:spcAft>
                      </a:pPr>
                      <a:r>
                        <a:rPr lang="vi-VN" sz="1700" b="1" dirty="0">
                          <a:effectLst/>
                          <a:latin typeface="Times New Roman"/>
                          <a:ea typeface="Arial"/>
                          <a:cs typeface="Times New Roman"/>
                        </a:rPr>
                        <a:t>Đề thi 2018</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gridSpan="2">
                  <a:txBody>
                    <a:bodyPr/>
                    <a:lstStyle/>
                    <a:p>
                      <a:pPr algn="ctr">
                        <a:lnSpc>
                          <a:spcPct val="115000"/>
                        </a:lnSpc>
                        <a:spcAft>
                          <a:spcPts val="0"/>
                        </a:spcAft>
                      </a:pPr>
                      <a:r>
                        <a:rPr lang="vi-VN" sz="1700" b="1">
                          <a:effectLst/>
                          <a:latin typeface="Times New Roman"/>
                          <a:ea typeface="Arial"/>
                          <a:cs typeface="Times New Roman"/>
                        </a:rPr>
                        <a:t>Đề thi 2019</a:t>
                      </a:r>
                      <a:endParaRPr lang="vi-VN" sz="170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r>
              <a:tr h="245805">
                <a:tc>
                  <a:txBody>
                    <a:bodyPr/>
                    <a:lstStyle/>
                    <a:p>
                      <a:pPr algn="just">
                        <a:lnSpc>
                          <a:spcPct val="115000"/>
                        </a:lnSpc>
                        <a:spcAft>
                          <a:spcPts val="0"/>
                        </a:spcAft>
                      </a:pPr>
                      <a:r>
                        <a:rPr lang="vi-VN" sz="1700" dirty="0">
                          <a:effectLst/>
                          <a:latin typeface="Times New Roman"/>
                          <a:ea typeface="Arial"/>
                          <a:cs typeface="Times New Roman"/>
                        </a:rPr>
                        <a:t>a. Đảm bảo yêu cầu  về hình thức đoạn văn</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smtClean="0">
                          <a:effectLst/>
                          <a:latin typeface="Times New Roman"/>
                          <a:ea typeface="Arial"/>
                          <a:cs typeface="Times New Roman"/>
                        </a:rPr>
                        <a:t>0.25</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a:effectLst/>
                          <a:latin typeface="Times New Roman"/>
                          <a:ea typeface="Arial"/>
                          <a:cs typeface="Times New Roman"/>
                        </a:rPr>
                        <a:t>a. Đảm bảo yêu cầu  về hình thức đoạn văn</a:t>
                      </a:r>
                      <a:endParaRPr lang="vi-VN" sz="170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smtClean="0">
                          <a:effectLst/>
                          <a:latin typeface="Times New Roman"/>
                          <a:ea typeface="Arial"/>
                          <a:cs typeface="Times New Roman"/>
                        </a:rPr>
                        <a:t>0.25</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7414">
                <a:tc>
                  <a:txBody>
                    <a:bodyPr/>
                    <a:lstStyle/>
                    <a:p>
                      <a:pPr algn="just">
                        <a:lnSpc>
                          <a:spcPct val="115000"/>
                        </a:lnSpc>
                        <a:spcAft>
                          <a:spcPts val="0"/>
                        </a:spcAft>
                      </a:pPr>
                      <a:r>
                        <a:rPr lang="vi-VN" sz="1700" dirty="0">
                          <a:effectLst/>
                          <a:latin typeface="Times New Roman"/>
                          <a:ea typeface="Arial"/>
                          <a:cs typeface="Times New Roman"/>
                        </a:rPr>
                        <a:t>b. Xác định đúng vấn đề nghị luận: </a:t>
                      </a:r>
                      <a:r>
                        <a:rPr lang="vi-VN" sz="1700" b="1" dirty="0">
                          <a:effectLst/>
                          <a:latin typeface="Times New Roman"/>
                          <a:ea typeface="Arial"/>
                          <a:cs typeface="Times New Roman"/>
                        </a:rPr>
                        <a:t>sứ mệnh </a:t>
                      </a:r>
                      <a:r>
                        <a:rPr lang="vi-VN" sz="1700" b="1" i="1" dirty="0">
                          <a:effectLst/>
                          <a:latin typeface="Times New Roman"/>
                          <a:ea typeface="Arial"/>
                          <a:cs typeface="Times New Roman"/>
                        </a:rPr>
                        <a:t>đánh thức tiềm lực </a:t>
                      </a:r>
                      <a:r>
                        <a:rPr lang="vi-VN" sz="1700" b="1" dirty="0">
                          <a:effectLst/>
                          <a:latin typeface="Times New Roman"/>
                          <a:ea typeface="Arial"/>
                          <a:cs typeface="Times New Roman"/>
                        </a:rPr>
                        <a:t>đất nước</a:t>
                      </a:r>
                      <a:r>
                        <a:rPr lang="vi-VN" sz="1700" b="1" i="1" dirty="0">
                          <a:effectLst/>
                          <a:latin typeface="Times New Roman"/>
                          <a:ea typeface="Arial"/>
                          <a:cs typeface="Times New Roman"/>
                        </a:rPr>
                        <a:t> </a:t>
                      </a:r>
                      <a:r>
                        <a:rPr lang="vi-VN" sz="1700" b="1" dirty="0">
                          <a:effectLst/>
                          <a:latin typeface="Times New Roman"/>
                          <a:ea typeface="Arial"/>
                          <a:cs typeface="Times New Roman"/>
                        </a:rPr>
                        <a:t>của mỗi cá nhân trong cuộc sống hôm nay.</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a:effectLst/>
                          <a:latin typeface="Times New Roman"/>
                          <a:ea typeface="Arial"/>
                          <a:cs typeface="Times New Roman"/>
                        </a:rPr>
                        <a:t>0.25 </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a:effectLst/>
                          <a:latin typeface="Times New Roman"/>
                          <a:ea typeface="Arial"/>
                          <a:cs typeface="Times New Roman"/>
                        </a:rPr>
                        <a:t>b. Xác định đúng vấn đề nghị luận: </a:t>
                      </a:r>
                      <a:r>
                        <a:rPr lang="vi-VN" sz="1700" b="1" i="1">
                          <a:effectLst/>
                          <a:latin typeface="Times New Roman"/>
                          <a:ea typeface="Arial"/>
                          <a:cs typeface="Times New Roman"/>
                        </a:rPr>
                        <a:t>Sức mạnh ý chí của con người trong cuộc sống</a:t>
                      </a:r>
                      <a:endParaRPr lang="vi-VN" sz="170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smtClean="0">
                          <a:effectLst/>
                          <a:latin typeface="Times New Roman"/>
                          <a:ea typeface="Arial"/>
                          <a:cs typeface="Times New Roman"/>
                        </a:rPr>
                        <a:t>0.25</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0774">
                <a:tc>
                  <a:txBody>
                    <a:bodyPr/>
                    <a:lstStyle/>
                    <a:p>
                      <a:pPr algn="just">
                        <a:lnSpc>
                          <a:spcPct val="115000"/>
                        </a:lnSpc>
                        <a:spcAft>
                          <a:spcPts val="0"/>
                        </a:spcAft>
                      </a:pPr>
                      <a:r>
                        <a:rPr lang="vi-VN" sz="1700" dirty="0">
                          <a:effectLst/>
                          <a:latin typeface="Times New Roman"/>
                          <a:ea typeface="Arial"/>
                          <a:cs typeface="Times New Roman"/>
                        </a:rPr>
                        <a:t>c. Triển khai vấn đề nghị luận: </a:t>
                      </a:r>
                      <a:endParaRPr lang="vi-VN" sz="1700" dirty="0">
                        <a:effectLst/>
                        <a:latin typeface="Arial"/>
                        <a:ea typeface="Arial"/>
                        <a:cs typeface="Times New Roman"/>
                      </a:endParaRPr>
                    </a:p>
                    <a:p>
                      <a:pPr algn="just">
                        <a:lnSpc>
                          <a:spcPct val="115000"/>
                        </a:lnSpc>
                        <a:spcAft>
                          <a:spcPts val="0"/>
                        </a:spcAft>
                      </a:pPr>
                      <a:r>
                        <a:rPr lang="vi-VN" sz="1700" dirty="0">
                          <a:effectLst/>
                          <a:latin typeface="Times New Roman"/>
                          <a:ea typeface="Arial"/>
                          <a:cs typeface="Times New Roman"/>
                        </a:rPr>
                        <a:t>- Thí sinh có thể lựa chọn các thao tác lập luận phù hợp để triển khai vấn đề nghị luận theo nhiều cách.</a:t>
                      </a:r>
                      <a:endParaRPr lang="vi-VN" sz="1700" dirty="0">
                        <a:effectLst/>
                        <a:latin typeface="Arial"/>
                        <a:ea typeface="Arial"/>
                        <a:cs typeface="Times New Roman"/>
                      </a:endParaRPr>
                    </a:p>
                    <a:p>
                      <a:pPr algn="just">
                        <a:lnSpc>
                          <a:spcPct val="115000"/>
                        </a:lnSpc>
                        <a:spcAft>
                          <a:spcPts val="0"/>
                        </a:spcAft>
                      </a:pPr>
                      <a:r>
                        <a:rPr lang="vi-VN" sz="1700" dirty="0">
                          <a:effectLst/>
                          <a:latin typeface="Times New Roman"/>
                          <a:ea typeface="Arial"/>
                          <a:cs typeface="Times New Roman"/>
                        </a:rPr>
                        <a:t>- Phải làm rõ </a:t>
                      </a:r>
                      <a:r>
                        <a:rPr lang="vi-VN" sz="1700" b="1" dirty="0">
                          <a:effectLst/>
                          <a:latin typeface="Times New Roman"/>
                          <a:ea typeface="Arial"/>
                          <a:cs typeface="Times New Roman"/>
                        </a:rPr>
                        <a:t>sứ mệnh </a:t>
                      </a:r>
                      <a:r>
                        <a:rPr lang="vi-VN" sz="1700" b="1" i="1" dirty="0">
                          <a:effectLst/>
                          <a:latin typeface="Times New Roman"/>
                          <a:ea typeface="Arial"/>
                          <a:cs typeface="Times New Roman"/>
                        </a:rPr>
                        <a:t>đánh thức tiềm lực </a:t>
                      </a:r>
                      <a:r>
                        <a:rPr lang="vi-VN" sz="1700" b="1" dirty="0">
                          <a:effectLst/>
                          <a:latin typeface="Times New Roman"/>
                          <a:ea typeface="Arial"/>
                          <a:cs typeface="Times New Roman"/>
                        </a:rPr>
                        <a:t>đất nước</a:t>
                      </a:r>
                      <a:r>
                        <a:rPr lang="vi-VN" sz="1700" b="1" i="1" dirty="0">
                          <a:effectLst/>
                          <a:latin typeface="Times New Roman"/>
                          <a:ea typeface="Arial"/>
                          <a:cs typeface="Times New Roman"/>
                        </a:rPr>
                        <a:t> </a:t>
                      </a:r>
                      <a:r>
                        <a:rPr lang="vi-VN" sz="1700" b="1" dirty="0">
                          <a:effectLst/>
                          <a:latin typeface="Times New Roman"/>
                          <a:ea typeface="Arial"/>
                          <a:cs typeface="Times New Roman"/>
                        </a:rPr>
                        <a:t>của mỗi cá nhân trong cuộc sống hôm nay.</a:t>
                      </a:r>
                      <a:endParaRPr lang="vi-VN" sz="1700" dirty="0">
                        <a:effectLst/>
                        <a:latin typeface="Arial"/>
                        <a:ea typeface="Arial"/>
                        <a:cs typeface="Times New Roman"/>
                      </a:endParaRPr>
                    </a:p>
                    <a:p>
                      <a:pPr algn="just">
                        <a:lnSpc>
                          <a:spcPct val="115000"/>
                        </a:lnSpc>
                        <a:spcAft>
                          <a:spcPts val="0"/>
                        </a:spcAft>
                      </a:pPr>
                      <a:r>
                        <a:rPr lang="vi-VN" sz="1700" dirty="0">
                          <a:effectLst/>
                          <a:latin typeface="Times New Roman"/>
                          <a:ea typeface="Arial"/>
                          <a:cs typeface="Times New Roman"/>
                        </a:rPr>
                        <a:t>- Có thể triển khai theo hướng: Xuất phát từ thực tiễn đất nước, mỗi cá nhân cần ý thức được sứ mệnh của mình, có hành động cụ thể để đánh thức tiềm lực của bản thân, từ đó tác động tích cực đến cộng đồng nhằm đánh thức tiềm lực cho đất nước</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smtClean="0">
                          <a:effectLst/>
                          <a:latin typeface="Times New Roman"/>
                          <a:ea typeface="Arial"/>
                          <a:cs typeface="Times New Roman"/>
                        </a:rPr>
                        <a:t>1.0</a:t>
                      </a:r>
                      <a:endParaRPr lang="en-US" sz="1700" dirty="0" smtClean="0">
                        <a:effectLst/>
                        <a:latin typeface="Times New Roman"/>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a:effectLst/>
                          <a:latin typeface="Times New Roman"/>
                          <a:ea typeface="Arial"/>
                          <a:cs typeface="Times New Roman"/>
                        </a:rPr>
                        <a:t>c. Triển khai vấn đề nghị luận: </a:t>
                      </a:r>
                      <a:endParaRPr lang="vi-VN" sz="1700" dirty="0">
                        <a:effectLst/>
                        <a:latin typeface="Arial"/>
                        <a:ea typeface="Arial"/>
                        <a:cs typeface="Times New Roman"/>
                      </a:endParaRPr>
                    </a:p>
                    <a:p>
                      <a:pPr algn="just">
                        <a:lnSpc>
                          <a:spcPct val="115000"/>
                        </a:lnSpc>
                        <a:spcAft>
                          <a:spcPts val="0"/>
                        </a:spcAft>
                      </a:pPr>
                      <a:r>
                        <a:rPr lang="vi-VN" sz="1700" dirty="0">
                          <a:effectLst/>
                          <a:latin typeface="Times New Roman"/>
                          <a:ea typeface="Arial"/>
                          <a:cs typeface="Times New Roman"/>
                        </a:rPr>
                        <a:t>- Thí sinh có thể lựa chọn các thao tác lập luận phù hợp để triển khai vấn đề nghị luận theo nhiều cách.</a:t>
                      </a:r>
                      <a:endParaRPr lang="vi-VN" sz="1700" dirty="0">
                        <a:effectLst/>
                        <a:latin typeface="Arial"/>
                        <a:ea typeface="Arial"/>
                        <a:cs typeface="Times New Roman"/>
                      </a:endParaRPr>
                    </a:p>
                    <a:p>
                      <a:pPr algn="just">
                        <a:lnSpc>
                          <a:spcPct val="115000"/>
                        </a:lnSpc>
                        <a:spcAft>
                          <a:spcPts val="0"/>
                        </a:spcAft>
                      </a:pPr>
                      <a:r>
                        <a:rPr lang="vi-VN" sz="1700" dirty="0">
                          <a:effectLst/>
                          <a:latin typeface="Times New Roman"/>
                          <a:ea typeface="Arial"/>
                          <a:cs typeface="Times New Roman"/>
                        </a:rPr>
                        <a:t>- Phải làm rõ </a:t>
                      </a:r>
                      <a:r>
                        <a:rPr lang="vi-VN" sz="1700" b="1" i="1" dirty="0">
                          <a:effectLst/>
                          <a:latin typeface="Times New Roman"/>
                          <a:ea typeface="Arial"/>
                          <a:cs typeface="Times New Roman"/>
                        </a:rPr>
                        <a:t>sức mạnh ý chí của con người trong cuộc sống.</a:t>
                      </a:r>
                      <a:endParaRPr lang="vi-VN" sz="1700" dirty="0">
                        <a:effectLst/>
                        <a:latin typeface="Arial"/>
                        <a:ea typeface="Arial"/>
                        <a:cs typeface="Times New Roman"/>
                      </a:endParaRPr>
                    </a:p>
                    <a:p>
                      <a:pPr algn="just">
                        <a:lnSpc>
                          <a:spcPct val="115000"/>
                        </a:lnSpc>
                        <a:spcAft>
                          <a:spcPts val="0"/>
                        </a:spcAft>
                      </a:pPr>
                      <a:r>
                        <a:rPr lang="vi-VN" sz="1700" dirty="0">
                          <a:effectLst/>
                          <a:latin typeface="Times New Roman"/>
                          <a:ea typeface="Arial"/>
                          <a:cs typeface="Times New Roman"/>
                        </a:rPr>
                        <a:t>- Có thể triển khai theo hướng: Ý chí thôi thúc con người quyết tâm vượt qua mọi thử thách, nuôi dưỡng khát vọng, nỗ lực hành động để thành công và đóng góp tích cực cho cộng đồng</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a:effectLst/>
                          <a:latin typeface="Times New Roman"/>
                          <a:ea typeface="Arial"/>
                          <a:cs typeface="Times New Roman"/>
                        </a:rPr>
                        <a:t>1.0</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805">
                <a:tc>
                  <a:txBody>
                    <a:bodyPr/>
                    <a:lstStyle/>
                    <a:p>
                      <a:pPr algn="just">
                        <a:lnSpc>
                          <a:spcPct val="115000"/>
                        </a:lnSpc>
                        <a:spcAft>
                          <a:spcPts val="0"/>
                        </a:spcAft>
                      </a:pPr>
                      <a:r>
                        <a:rPr lang="vi-VN" sz="1700">
                          <a:effectLst/>
                          <a:latin typeface="Times New Roman"/>
                          <a:ea typeface="Arial"/>
                          <a:cs typeface="Times New Roman"/>
                        </a:rPr>
                        <a:t>d. Chính tả, ngữ pháp</a:t>
                      </a:r>
                      <a:endParaRPr lang="vi-VN" sz="170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a:effectLst/>
                          <a:latin typeface="Times New Roman"/>
                          <a:ea typeface="Arial"/>
                          <a:cs typeface="Times New Roman"/>
                        </a:rPr>
                        <a:t>0.25</a:t>
                      </a:r>
                      <a:endParaRPr lang="vi-VN" sz="170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a:effectLst/>
                          <a:latin typeface="Times New Roman"/>
                          <a:ea typeface="Arial"/>
                          <a:cs typeface="Times New Roman"/>
                        </a:rPr>
                        <a:t>d. Chính tả, ngữ pháp</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a:effectLst/>
                          <a:latin typeface="Times New Roman"/>
                          <a:ea typeface="Arial"/>
                          <a:cs typeface="Times New Roman"/>
                        </a:rPr>
                        <a:t>0.25</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805">
                <a:tc>
                  <a:txBody>
                    <a:bodyPr/>
                    <a:lstStyle/>
                    <a:p>
                      <a:pPr algn="just">
                        <a:lnSpc>
                          <a:spcPct val="115000"/>
                        </a:lnSpc>
                        <a:spcAft>
                          <a:spcPts val="0"/>
                        </a:spcAft>
                      </a:pPr>
                      <a:r>
                        <a:rPr lang="vi-VN" sz="1700">
                          <a:effectLst/>
                          <a:latin typeface="Times New Roman"/>
                          <a:ea typeface="Arial"/>
                          <a:cs typeface="Times New Roman"/>
                        </a:rPr>
                        <a:t>e. Sáng tạo</a:t>
                      </a:r>
                      <a:endParaRPr lang="vi-VN" sz="170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a:effectLst/>
                          <a:latin typeface="Times New Roman"/>
                          <a:ea typeface="Arial"/>
                          <a:cs typeface="Times New Roman"/>
                        </a:rPr>
                        <a:t>0.25</a:t>
                      </a:r>
                      <a:endParaRPr lang="vi-VN" sz="170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a:effectLst/>
                          <a:latin typeface="Times New Roman"/>
                          <a:ea typeface="Arial"/>
                          <a:cs typeface="Times New Roman"/>
                        </a:rPr>
                        <a:t>e. Sáng tạo</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700" dirty="0">
                          <a:effectLst/>
                          <a:latin typeface="Times New Roman"/>
                          <a:ea typeface="Arial"/>
                          <a:cs typeface="Times New Roman"/>
                        </a:rPr>
                        <a:t>0.25</a:t>
                      </a:r>
                      <a:endParaRPr lang="vi-VN" sz="1700" dirty="0">
                        <a:effectLst/>
                        <a:latin typeface="Arial"/>
                        <a:ea typeface="Arial"/>
                        <a:cs typeface="Times New Roman"/>
                      </a:endParaRPr>
                    </a:p>
                  </a:txBody>
                  <a:tcPr marL="62554" marR="62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itle 1"/>
          <p:cNvSpPr txBox="1">
            <a:spLocks/>
          </p:cNvSpPr>
          <p:nvPr/>
        </p:nvSpPr>
        <p:spPr>
          <a:xfrm>
            <a:off x="0" y="0"/>
            <a:ext cx="9144000" cy="685800"/>
          </a:xfrm>
          <a:prstGeom prst="rect">
            <a:avLst/>
          </a:prstGeom>
          <a:solidFill>
            <a:schemeClr val="accent1"/>
          </a:solidFill>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2500" dirty="0" err="1" smtClean="0">
                <a:solidFill>
                  <a:schemeClr val="bg1"/>
                </a:solidFill>
                <a:latin typeface="Times New Roman" pitchFamily="18" charset="0"/>
                <a:cs typeface="Times New Roman" pitchFamily="18" charset="0"/>
              </a:rPr>
              <a:t>Hướng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dẫn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chấm</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câu</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hỏi</a:t>
            </a:r>
            <a:r>
              <a:rPr lang="en-US" sz="2500" dirty="0" smtClean="0">
                <a:solidFill>
                  <a:schemeClr val="bg1"/>
                </a:solidFill>
                <a:latin typeface="Times New Roman" pitchFamily="18" charset="0"/>
                <a:cs typeface="Times New Roman" pitchFamily="18" charset="0"/>
              </a:rPr>
              <a:t> NLXH</a:t>
            </a:r>
            <a:endParaRPr lang="en-US" sz="25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030327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752600"/>
            <a:ext cx="8305800" cy="1981200"/>
          </a:xfrm>
        </p:spPr>
        <p:txBody>
          <a:bodyPr>
            <a:noAutofit/>
          </a:bodyPr>
          <a:lstStyle/>
          <a:p>
            <a:endParaRPr lang="en-US" sz="4400" dirty="0">
              <a:solidFill>
                <a:schemeClr val="tx1"/>
              </a:solidFill>
              <a:latin typeface="Times New Roman" pitchFamily="18" charset="0"/>
              <a:cs typeface="Times New Roman" pitchFamily="18" charset="0"/>
            </a:endParaRPr>
          </a:p>
        </p:txBody>
      </p:sp>
      <p:sp>
        <p:nvSpPr>
          <p:cNvPr id="4" name="Title 1"/>
          <p:cNvSpPr txBox="1">
            <a:spLocks/>
          </p:cNvSpPr>
          <p:nvPr/>
        </p:nvSpPr>
        <p:spPr>
          <a:xfrm>
            <a:off x="0" y="0"/>
            <a:ext cx="9144000" cy="685800"/>
          </a:xfrm>
          <a:prstGeom prst="rect">
            <a:avLst/>
          </a:prstGeom>
          <a:solidFill>
            <a:schemeClr val="accent1"/>
          </a:solidFill>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2800" dirty="0" err="1" smtClean="0">
                <a:solidFill>
                  <a:prstClr val="white"/>
                </a:solidFill>
                <a:latin typeface="Times New Roman" pitchFamily="18" charset="0"/>
                <a:cs typeface="Times New Roman" pitchFamily="18" charset="0"/>
              </a:rPr>
              <a:t>Một</a:t>
            </a:r>
            <a:r>
              <a:rPr lang="en-US" sz="2800" dirty="0" smtClean="0">
                <a:solidFill>
                  <a:prstClr val="white"/>
                </a:solidFill>
                <a:latin typeface="Times New Roman" pitchFamily="18" charset="0"/>
                <a:cs typeface="Times New Roman" pitchFamily="18" charset="0"/>
              </a:rPr>
              <a:t> </a:t>
            </a:r>
            <a:r>
              <a:rPr lang="en-US" sz="2800" dirty="0" err="1" smtClean="0">
                <a:solidFill>
                  <a:prstClr val="white"/>
                </a:solidFill>
                <a:latin typeface="Times New Roman" pitchFamily="18" charset="0"/>
                <a:cs typeface="Times New Roman" pitchFamily="18" charset="0"/>
              </a:rPr>
              <a:t>số</a:t>
            </a:r>
            <a:r>
              <a:rPr lang="en-US" sz="2800" dirty="0" smtClean="0">
                <a:solidFill>
                  <a:prstClr val="white"/>
                </a:solidFill>
                <a:latin typeface="Times New Roman" pitchFamily="18" charset="0"/>
                <a:cs typeface="Times New Roman" pitchFamily="18" charset="0"/>
              </a:rPr>
              <a:t> </a:t>
            </a:r>
            <a:r>
              <a:rPr lang="en-US" sz="2800" dirty="0" err="1" smtClean="0">
                <a:solidFill>
                  <a:prstClr val="white"/>
                </a:solidFill>
                <a:latin typeface="Times New Roman" pitchFamily="18" charset="0"/>
                <a:cs typeface="Times New Roman" pitchFamily="18" charset="0"/>
              </a:rPr>
              <a:t>điều</a:t>
            </a:r>
            <a:r>
              <a:rPr lang="en-US" sz="2800" dirty="0" smtClean="0">
                <a:solidFill>
                  <a:prstClr val="white"/>
                </a:solidFill>
                <a:latin typeface="Times New Roman" pitchFamily="18" charset="0"/>
                <a:cs typeface="Times New Roman" pitchFamily="18" charset="0"/>
              </a:rPr>
              <a:t> </a:t>
            </a:r>
            <a:r>
              <a:rPr lang="en-US" sz="2800" dirty="0" err="1" smtClean="0">
                <a:solidFill>
                  <a:prstClr val="white"/>
                </a:solidFill>
                <a:latin typeface="Times New Roman" pitchFamily="18" charset="0"/>
                <a:cs typeface="Times New Roman" pitchFamily="18" charset="0"/>
              </a:rPr>
              <a:t>lưu</a:t>
            </a:r>
            <a:r>
              <a:rPr lang="en-US" sz="2800" dirty="0" smtClean="0">
                <a:solidFill>
                  <a:prstClr val="white"/>
                </a:solidFill>
                <a:latin typeface="Times New Roman" pitchFamily="18" charset="0"/>
                <a:cs typeface="Times New Roman" pitchFamily="18" charset="0"/>
              </a:rPr>
              <a:t> ý </a:t>
            </a:r>
            <a:r>
              <a:rPr lang="en-US" sz="2800" dirty="0" err="1" smtClean="0">
                <a:solidFill>
                  <a:prstClr val="white"/>
                </a:solidFill>
                <a:latin typeface="Times New Roman" pitchFamily="18" charset="0"/>
                <a:cs typeface="Times New Roman" pitchFamily="18" charset="0"/>
              </a:rPr>
              <a:t>về</a:t>
            </a:r>
            <a:r>
              <a:rPr lang="en-US" sz="2800" dirty="0" smtClean="0">
                <a:solidFill>
                  <a:prstClr val="white"/>
                </a:solidFill>
                <a:latin typeface="Times New Roman" pitchFamily="18" charset="0"/>
                <a:cs typeface="Times New Roman" pitchFamily="18" charset="0"/>
              </a:rPr>
              <a:t> </a:t>
            </a:r>
            <a:r>
              <a:rPr lang="en-US" sz="2800" dirty="0" err="1" smtClean="0">
                <a:solidFill>
                  <a:prstClr val="white"/>
                </a:solidFill>
                <a:latin typeface="Times New Roman" pitchFamily="18" charset="0"/>
                <a:cs typeface="Times New Roman" pitchFamily="18" charset="0"/>
              </a:rPr>
              <a:t>câu</a:t>
            </a:r>
            <a:r>
              <a:rPr lang="en-US" sz="2800" dirty="0" smtClean="0">
                <a:solidFill>
                  <a:prstClr val="white"/>
                </a:solidFill>
                <a:latin typeface="Times New Roman" pitchFamily="18" charset="0"/>
                <a:cs typeface="Times New Roman" pitchFamily="18" charset="0"/>
              </a:rPr>
              <a:t> </a:t>
            </a:r>
            <a:r>
              <a:rPr lang="en-US" sz="2800" dirty="0" err="1" smtClean="0">
                <a:solidFill>
                  <a:prstClr val="white"/>
                </a:solidFill>
                <a:latin typeface="Times New Roman" pitchFamily="18" charset="0"/>
                <a:cs typeface="Times New Roman" pitchFamily="18" charset="0"/>
              </a:rPr>
              <a:t>hỏi</a:t>
            </a:r>
            <a:r>
              <a:rPr lang="en-US" sz="2800" dirty="0" smtClean="0">
                <a:solidFill>
                  <a:prstClr val="white"/>
                </a:solidFill>
                <a:latin typeface="Times New Roman" pitchFamily="18" charset="0"/>
                <a:cs typeface="Times New Roman" pitchFamily="18" charset="0"/>
              </a:rPr>
              <a:t> NLXH </a:t>
            </a:r>
            <a:r>
              <a:rPr lang="en-US" sz="2800" dirty="0" err="1" smtClean="0">
                <a:solidFill>
                  <a:prstClr val="white"/>
                </a:solidFill>
                <a:latin typeface="Times New Roman" pitchFamily="18" charset="0"/>
                <a:cs typeface="Times New Roman" pitchFamily="18" charset="0"/>
              </a:rPr>
              <a:t>và</a:t>
            </a:r>
            <a:r>
              <a:rPr lang="en-US" sz="2800" dirty="0" smtClean="0">
                <a:solidFill>
                  <a:prstClr val="white"/>
                </a:solidFill>
                <a:latin typeface="Times New Roman" pitchFamily="18" charset="0"/>
                <a:cs typeface="Times New Roman" pitchFamily="18" charset="0"/>
              </a:rPr>
              <a:t> </a:t>
            </a:r>
            <a:r>
              <a:rPr lang="en-US" sz="2800" dirty="0" err="1" smtClean="0">
                <a:solidFill>
                  <a:prstClr val="white"/>
                </a:solidFill>
                <a:latin typeface="Times New Roman" pitchFamily="18" charset="0"/>
                <a:cs typeface="Times New Roman" pitchFamily="18" charset="0"/>
              </a:rPr>
              <a:t>cách</a:t>
            </a:r>
            <a:r>
              <a:rPr lang="en-US" sz="2800" dirty="0" smtClean="0">
                <a:solidFill>
                  <a:prstClr val="white"/>
                </a:solidFill>
                <a:latin typeface="Times New Roman" pitchFamily="18" charset="0"/>
                <a:cs typeface="Times New Roman" pitchFamily="18" charset="0"/>
              </a:rPr>
              <a:t> </a:t>
            </a:r>
            <a:r>
              <a:rPr lang="en-US" sz="2800" dirty="0" err="1" smtClean="0">
                <a:solidFill>
                  <a:prstClr val="white"/>
                </a:solidFill>
                <a:latin typeface="Times New Roman" pitchFamily="18" charset="0"/>
                <a:cs typeface="Times New Roman" pitchFamily="18" charset="0"/>
              </a:rPr>
              <a:t>trả</a:t>
            </a:r>
            <a:r>
              <a:rPr lang="en-US" sz="2800" dirty="0" smtClean="0">
                <a:solidFill>
                  <a:prstClr val="white"/>
                </a:solidFill>
                <a:latin typeface="Times New Roman" pitchFamily="18" charset="0"/>
                <a:cs typeface="Times New Roman" pitchFamily="18" charset="0"/>
              </a:rPr>
              <a:t> </a:t>
            </a:r>
            <a:r>
              <a:rPr lang="en-US" sz="2800" dirty="0" err="1" smtClean="0">
                <a:solidFill>
                  <a:prstClr val="white"/>
                </a:solidFill>
                <a:latin typeface="Times New Roman" pitchFamily="18" charset="0"/>
                <a:cs typeface="Times New Roman" pitchFamily="18" charset="0"/>
              </a:rPr>
              <a:t>lời</a:t>
            </a:r>
            <a:endParaRPr lang="en-US" sz="2800" dirty="0">
              <a:solidFill>
                <a:prstClr val="white"/>
              </a:solidFill>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95705776"/>
              </p:ext>
            </p:extLst>
          </p:nvPr>
        </p:nvGraphicFramePr>
        <p:xfrm>
          <a:off x="76199" y="685800"/>
          <a:ext cx="8839200" cy="5943600"/>
        </p:xfrm>
        <a:graphic>
          <a:graphicData uri="http://schemas.openxmlformats.org/drawingml/2006/table">
            <a:tbl>
              <a:tblPr firstRow="1" firstCol="1" bandRow="1"/>
              <a:tblGrid>
                <a:gridCol w="4419600"/>
                <a:gridCol w="4419600"/>
              </a:tblGrid>
              <a:tr h="660400">
                <a:tc>
                  <a:txBody>
                    <a:bodyPr/>
                    <a:lstStyle/>
                    <a:p>
                      <a:pPr algn="ctr">
                        <a:lnSpc>
                          <a:spcPct val="115000"/>
                        </a:lnSpc>
                        <a:spcAft>
                          <a:spcPts val="0"/>
                        </a:spcAft>
                      </a:pPr>
                      <a:r>
                        <a:rPr lang="vi-VN" sz="2500" b="1" dirty="0">
                          <a:effectLst/>
                          <a:latin typeface="Times New Roman"/>
                          <a:ea typeface="Arial"/>
                          <a:cs typeface="Times New Roman"/>
                        </a:rPr>
                        <a:t>Câu hỏi nghị luận xã hội</a:t>
                      </a:r>
                      <a:endParaRPr lang="vi-VN" sz="25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2500" b="1">
                          <a:effectLst/>
                          <a:latin typeface="Times New Roman"/>
                          <a:ea typeface="Arial"/>
                          <a:cs typeface="Times New Roman"/>
                        </a:rPr>
                        <a:t>Hướng dẫn chấm</a:t>
                      </a:r>
                      <a:endParaRPr lang="vi-VN" sz="250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3200">
                <a:tc>
                  <a:txBody>
                    <a:bodyPr/>
                    <a:lstStyle/>
                    <a:p>
                      <a:pPr algn="just">
                        <a:lnSpc>
                          <a:spcPct val="115000"/>
                        </a:lnSpc>
                        <a:spcAft>
                          <a:spcPts val="0"/>
                        </a:spcAft>
                      </a:pPr>
                      <a:r>
                        <a:rPr lang="vi-VN" sz="2500" b="1" dirty="0">
                          <a:effectLst/>
                          <a:latin typeface="Times New Roman"/>
                          <a:ea typeface="Arial"/>
                          <a:cs typeface="Times New Roman"/>
                        </a:rPr>
                        <a:t>-</a:t>
                      </a:r>
                      <a:r>
                        <a:rPr lang="vi-VN" sz="2500" dirty="0">
                          <a:effectLst/>
                          <a:latin typeface="Times New Roman"/>
                          <a:ea typeface="Arial"/>
                          <a:cs typeface="Times New Roman"/>
                        </a:rPr>
                        <a:t> Cách hỏi không thay đổi</a:t>
                      </a:r>
                      <a:endParaRPr lang="vi-VN" sz="2500" dirty="0">
                        <a:effectLst/>
                        <a:latin typeface="Arial"/>
                        <a:ea typeface="Arial"/>
                        <a:cs typeface="Times New Roman"/>
                      </a:endParaRPr>
                    </a:p>
                    <a:p>
                      <a:pPr algn="just">
                        <a:lnSpc>
                          <a:spcPct val="115000"/>
                        </a:lnSpc>
                        <a:spcAft>
                          <a:spcPts val="0"/>
                        </a:spcAft>
                      </a:pPr>
                      <a:r>
                        <a:rPr lang="vi-VN" sz="2500" b="1" dirty="0">
                          <a:effectLst/>
                          <a:latin typeface="Times New Roman"/>
                          <a:ea typeface="Arial"/>
                          <a:cs typeface="Times New Roman"/>
                        </a:rPr>
                        <a:t>+ </a:t>
                      </a:r>
                      <a:r>
                        <a:rPr lang="vi-VN" sz="2500" dirty="0">
                          <a:effectLst/>
                          <a:latin typeface="Times New Roman"/>
                          <a:ea typeface="Arial"/>
                          <a:cs typeface="Times New Roman"/>
                        </a:rPr>
                        <a:t>Hình thức: Đoạn văn (khoảng 200 chữ)</a:t>
                      </a:r>
                      <a:endParaRPr lang="vi-VN" sz="2500" dirty="0">
                        <a:effectLst/>
                        <a:latin typeface="Arial"/>
                        <a:ea typeface="Arial"/>
                        <a:cs typeface="Times New Roman"/>
                      </a:endParaRPr>
                    </a:p>
                    <a:p>
                      <a:pPr algn="just">
                        <a:lnSpc>
                          <a:spcPct val="115000"/>
                        </a:lnSpc>
                        <a:spcAft>
                          <a:spcPts val="0"/>
                        </a:spcAft>
                      </a:pPr>
                      <a:r>
                        <a:rPr lang="vi-VN" sz="2500" dirty="0">
                          <a:effectLst/>
                          <a:latin typeface="Times New Roman"/>
                          <a:ea typeface="Arial"/>
                          <a:cs typeface="Times New Roman"/>
                        </a:rPr>
                        <a:t>+ Dạng đề: Nghị luận về vấn đề xã hội đặt ra từ văn bản đọc hiểu</a:t>
                      </a:r>
                      <a:endParaRPr lang="vi-VN" sz="2500" dirty="0">
                        <a:effectLst/>
                        <a:latin typeface="Arial"/>
                        <a:ea typeface="Arial"/>
                        <a:cs typeface="Times New Roman"/>
                      </a:endParaRPr>
                    </a:p>
                    <a:p>
                      <a:pPr algn="just">
                        <a:lnSpc>
                          <a:spcPct val="115000"/>
                        </a:lnSpc>
                        <a:spcAft>
                          <a:spcPts val="0"/>
                        </a:spcAft>
                      </a:pPr>
                      <a:r>
                        <a:rPr lang="vi-VN" sz="2500" dirty="0">
                          <a:effectLst/>
                          <a:latin typeface="Times New Roman"/>
                          <a:ea typeface="Arial"/>
                          <a:cs typeface="Times New Roman"/>
                        </a:rPr>
                        <a:t>- Vấn đề nghị luận: </a:t>
                      </a:r>
                      <a:r>
                        <a:rPr lang="vi-VN" sz="2500" b="1" dirty="0">
                          <a:effectLst/>
                          <a:latin typeface="Times New Roman"/>
                          <a:ea typeface="Arial"/>
                          <a:cs typeface="Times New Roman"/>
                        </a:rPr>
                        <a:t> </a:t>
                      </a:r>
                      <a:r>
                        <a:rPr lang="vi-VN" sz="2500" dirty="0">
                          <a:effectLst/>
                          <a:latin typeface="Times New Roman"/>
                          <a:ea typeface="Arial"/>
                          <a:cs typeface="Times New Roman"/>
                        </a:rPr>
                        <a:t>Không yêu cầu bàn về vấn đề nói chung mà yêu cầu bàn về </a:t>
                      </a:r>
                      <a:r>
                        <a:rPr lang="vi-VN" sz="2500" dirty="0" smtClean="0">
                          <a:effectLst/>
                          <a:latin typeface="Times New Roman"/>
                          <a:ea typeface="Arial"/>
                          <a:cs typeface="Times New Roman"/>
                        </a:rPr>
                        <a:t>khía</a:t>
                      </a:r>
                      <a:r>
                        <a:rPr lang="vi-VN" sz="2500" baseline="0" dirty="0" smtClean="0">
                          <a:effectLst/>
                          <a:latin typeface="Times New Roman"/>
                          <a:ea typeface="Arial"/>
                          <a:cs typeface="Times New Roman"/>
                        </a:rPr>
                        <a:t> cạnh</a:t>
                      </a:r>
                      <a:r>
                        <a:rPr lang="vi-VN" sz="2500" dirty="0" smtClean="0">
                          <a:effectLst/>
                          <a:latin typeface="Times New Roman"/>
                          <a:ea typeface="Arial"/>
                          <a:cs typeface="Times New Roman"/>
                        </a:rPr>
                        <a:t> </a:t>
                      </a:r>
                      <a:r>
                        <a:rPr lang="vi-VN" sz="2500" dirty="0">
                          <a:effectLst/>
                          <a:latin typeface="Times New Roman"/>
                          <a:ea typeface="Arial"/>
                          <a:cs typeface="Times New Roman"/>
                        </a:rPr>
                        <a:t>của vấn đề và gắn liền với bản thân/cá nhân  mỗi con người.</a:t>
                      </a:r>
                      <a:endParaRPr lang="vi-VN" sz="25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2500" b="1" dirty="0">
                          <a:effectLst/>
                          <a:latin typeface="Times New Roman"/>
                          <a:ea typeface="Arial"/>
                          <a:cs typeface="Times New Roman"/>
                        </a:rPr>
                        <a:t>- </a:t>
                      </a:r>
                      <a:r>
                        <a:rPr lang="vi-VN" sz="2500" dirty="0">
                          <a:effectLst/>
                          <a:latin typeface="Times New Roman"/>
                          <a:ea typeface="Arial"/>
                          <a:cs typeface="Times New Roman"/>
                        </a:rPr>
                        <a:t>Điểm về hình thức: 0.75 điểm</a:t>
                      </a:r>
                      <a:endParaRPr lang="vi-VN" sz="2500" dirty="0">
                        <a:effectLst/>
                        <a:latin typeface="Arial"/>
                        <a:ea typeface="Arial"/>
                        <a:cs typeface="Times New Roman"/>
                      </a:endParaRPr>
                    </a:p>
                    <a:p>
                      <a:pPr algn="just">
                        <a:lnSpc>
                          <a:spcPct val="115000"/>
                        </a:lnSpc>
                        <a:spcAft>
                          <a:spcPts val="0"/>
                        </a:spcAft>
                      </a:pPr>
                      <a:r>
                        <a:rPr lang="vi-VN" sz="2500" dirty="0">
                          <a:effectLst/>
                          <a:latin typeface="Times New Roman"/>
                          <a:ea typeface="Arial"/>
                          <a:cs typeface="Times New Roman"/>
                        </a:rPr>
                        <a:t>+ Đoạn văn</a:t>
                      </a:r>
                      <a:endParaRPr lang="vi-VN" sz="2500" dirty="0">
                        <a:effectLst/>
                        <a:latin typeface="Arial"/>
                        <a:ea typeface="Arial"/>
                        <a:cs typeface="Times New Roman"/>
                      </a:endParaRPr>
                    </a:p>
                    <a:p>
                      <a:pPr algn="just">
                        <a:lnSpc>
                          <a:spcPct val="115000"/>
                        </a:lnSpc>
                        <a:spcAft>
                          <a:spcPts val="0"/>
                        </a:spcAft>
                      </a:pPr>
                      <a:r>
                        <a:rPr lang="vi-VN" sz="2500" dirty="0">
                          <a:effectLst/>
                          <a:latin typeface="Times New Roman"/>
                          <a:ea typeface="Arial"/>
                          <a:cs typeface="Times New Roman"/>
                        </a:rPr>
                        <a:t>+ Chính tả, ngữ pháp</a:t>
                      </a:r>
                      <a:endParaRPr lang="vi-VN" sz="2500" dirty="0">
                        <a:effectLst/>
                        <a:latin typeface="Arial"/>
                        <a:ea typeface="Arial"/>
                        <a:cs typeface="Times New Roman"/>
                      </a:endParaRPr>
                    </a:p>
                    <a:p>
                      <a:pPr algn="just">
                        <a:lnSpc>
                          <a:spcPct val="115000"/>
                        </a:lnSpc>
                        <a:spcAft>
                          <a:spcPts val="0"/>
                        </a:spcAft>
                      </a:pPr>
                      <a:r>
                        <a:rPr lang="vi-VN" sz="2500" dirty="0">
                          <a:effectLst/>
                          <a:latin typeface="Times New Roman"/>
                          <a:ea typeface="Arial"/>
                          <a:cs typeface="Times New Roman"/>
                        </a:rPr>
                        <a:t>+ Sáng tạo: Có cách diễn đạt mới mẻ</a:t>
                      </a:r>
                      <a:endParaRPr lang="vi-VN" sz="2500" dirty="0">
                        <a:effectLst/>
                        <a:latin typeface="Arial"/>
                        <a:ea typeface="Arial"/>
                        <a:cs typeface="Times New Roman"/>
                      </a:endParaRPr>
                    </a:p>
                    <a:p>
                      <a:pPr algn="just">
                        <a:lnSpc>
                          <a:spcPct val="115000"/>
                        </a:lnSpc>
                        <a:spcAft>
                          <a:spcPts val="0"/>
                        </a:spcAft>
                      </a:pPr>
                      <a:r>
                        <a:rPr lang="vi-VN" sz="2500" dirty="0">
                          <a:effectLst/>
                          <a:latin typeface="Times New Roman"/>
                          <a:ea typeface="Arial"/>
                          <a:cs typeface="Times New Roman"/>
                        </a:rPr>
                        <a:t>- Điểm về nội dung: 1.25 điểm</a:t>
                      </a:r>
                      <a:endParaRPr lang="vi-VN" sz="2500" dirty="0">
                        <a:effectLst/>
                        <a:latin typeface="Arial"/>
                        <a:ea typeface="Arial"/>
                        <a:cs typeface="Times New Roman"/>
                      </a:endParaRPr>
                    </a:p>
                    <a:p>
                      <a:pPr algn="just">
                        <a:lnSpc>
                          <a:spcPct val="115000"/>
                        </a:lnSpc>
                        <a:spcAft>
                          <a:spcPts val="0"/>
                        </a:spcAft>
                      </a:pPr>
                      <a:r>
                        <a:rPr lang="vi-VN" sz="2500" dirty="0">
                          <a:effectLst/>
                          <a:latin typeface="Times New Roman"/>
                          <a:ea typeface="Arial"/>
                          <a:cs typeface="Times New Roman"/>
                        </a:rPr>
                        <a:t>+ Xác định chính xác vấn đề nghị luận: 0.25 điểm</a:t>
                      </a:r>
                      <a:endParaRPr lang="vi-VN" sz="2500" dirty="0">
                        <a:effectLst/>
                        <a:latin typeface="Arial"/>
                        <a:ea typeface="Arial"/>
                        <a:cs typeface="Times New Roman"/>
                      </a:endParaRPr>
                    </a:p>
                    <a:p>
                      <a:pPr algn="just">
                        <a:lnSpc>
                          <a:spcPct val="115000"/>
                        </a:lnSpc>
                        <a:spcAft>
                          <a:spcPts val="0"/>
                        </a:spcAft>
                      </a:pPr>
                      <a:r>
                        <a:rPr lang="vi-VN" sz="2500" dirty="0">
                          <a:effectLst/>
                          <a:latin typeface="Times New Roman"/>
                          <a:ea typeface="Arial"/>
                          <a:cs typeface="Times New Roman"/>
                        </a:rPr>
                        <a:t>+ Triển khai vấn đề nghị luận: 1.0 điểm</a:t>
                      </a:r>
                      <a:endParaRPr lang="vi-VN" sz="25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0065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1752600"/>
            <a:ext cx="8229600" cy="533400"/>
          </a:xfrm>
        </p:spPr>
        <p:txBody>
          <a:bodyPr>
            <a:normAutofit fontScale="90000"/>
          </a:bodyPr>
          <a:lstStyle/>
          <a:p>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2" name="Rectangle 1"/>
          <p:cNvSpPr/>
          <p:nvPr/>
        </p:nvSpPr>
        <p:spPr>
          <a:xfrm>
            <a:off x="377381" y="1828800"/>
            <a:ext cx="8382000" cy="646331"/>
          </a:xfrm>
          <a:prstGeom prst="rect">
            <a:avLst/>
          </a:prstGeom>
        </p:spPr>
        <p:txBody>
          <a:bodyPr wrap="square">
            <a:spAutoFit/>
          </a:bodyPr>
          <a:lstStyle/>
          <a:p>
            <a:pPr algn="ctr"/>
            <a:r>
              <a:rPr lang="vi-VN" sz="3600" b="1" dirty="0" smtClean="0">
                <a:solidFill>
                  <a:prstClr val="black"/>
                </a:solidFill>
                <a:cs typeface="Times New Roman" pitchFamily="18" charset="0"/>
              </a:rPr>
              <a:t>II. Kĩ năng viết đoạn văn nghị luận xã hội </a:t>
            </a:r>
            <a:endParaRPr lang="vi-VN" sz="3600" dirty="0">
              <a:solidFill>
                <a:prstClr val="black"/>
              </a:solidFill>
            </a:endParaRPr>
          </a:p>
        </p:txBody>
      </p:sp>
      <p:sp>
        <p:nvSpPr>
          <p:cNvPr id="5" name="Subtitle 4"/>
          <p:cNvSpPr>
            <a:spLocks noGrp="1"/>
          </p:cNvSpPr>
          <p:nvPr>
            <p:ph type="subTitle" idx="1"/>
          </p:nvPr>
        </p:nvSpPr>
        <p:spPr/>
        <p:txBody>
          <a:bodyPr/>
          <a:lstStyle/>
          <a:p>
            <a:endParaRPr lang="vi-VN"/>
          </a:p>
        </p:txBody>
      </p:sp>
    </p:spTree>
    <p:extLst>
      <p:ext uri="{BB962C8B-B14F-4D97-AF65-F5344CB8AC3E}">
        <p14:creationId xmlns:p14="http://schemas.microsoft.com/office/powerpoint/2010/main" val="3440898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chemeClr val="accent1"/>
          </a:solidFill>
        </p:spPr>
        <p:txBody>
          <a:bodyPr>
            <a:noAutofit/>
          </a:bodyPr>
          <a:lstStyle/>
          <a:p>
            <a:pPr algn="ctr"/>
            <a:r>
              <a:rPr lang="en-US" dirty="0" smtClean="0">
                <a:solidFill>
                  <a:schemeClr val="bg1"/>
                </a:solidFill>
                <a:latin typeface="Times New Roman" pitchFamily="18" charset="0"/>
                <a:cs typeface="Times New Roman" pitchFamily="18" charset="0"/>
              </a:rPr>
              <a:t>1. </a:t>
            </a:r>
            <a:r>
              <a:rPr lang="en-US" dirty="0" err="1" smtClean="0">
                <a:solidFill>
                  <a:schemeClr val="bg1"/>
                </a:solidFill>
                <a:latin typeface="Times New Roman" pitchFamily="18" charset="0"/>
                <a:cs typeface="Times New Roman" pitchFamily="18" charset="0"/>
              </a:rPr>
              <a:t>Các</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rPr>
              <a:t>bước</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rPr>
              <a:t>thực</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rPr>
              <a:t>hiện</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990600"/>
            <a:ext cx="8763000" cy="5486400"/>
          </a:xfrm>
          <a:ln>
            <a:noFill/>
          </a:ln>
        </p:spPr>
        <p:txBody>
          <a:bodyPr>
            <a:normAutofit fontScale="77500" lnSpcReduction="20000"/>
          </a:bodyPr>
          <a:lstStyle/>
          <a:p>
            <a:pPr indent="0" algn="just">
              <a:lnSpc>
                <a:spcPct val="115000"/>
              </a:lnSpc>
              <a:spcAft>
                <a:spcPts val="0"/>
              </a:spcAft>
              <a:buNone/>
            </a:pPr>
            <a:r>
              <a:rPr lang="vi-VN" sz="2800" b="1" dirty="0">
                <a:ea typeface="Arial"/>
                <a:cs typeface="Times New Roman"/>
              </a:rPr>
              <a:t>Bước 1. Đọc và xác định chính xác vấn đề nghị luận</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Vị trí cụm từ nêu vấn đề nghị luận: </a:t>
            </a:r>
            <a:r>
              <a:rPr lang="vi-VN" sz="2800" dirty="0" smtClean="0">
                <a:ea typeface="Arial"/>
                <a:cs typeface="Times New Roman"/>
              </a:rPr>
              <a:t>cuối </a:t>
            </a:r>
            <a:r>
              <a:rPr lang="vi-VN" sz="2800" dirty="0">
                <a:ea typeface="Arial"/>
                <a:cs typeface="Times New Roman"/>
              </a:rPr>
              <a:t>câu, sau </a:t>
            </a:r>
            <a:r>
              <a:rPr lang="vi-VN" sz="2800" b="1" dirty="0" smtClean="0">
                <a:ea typeface="Arial"/>
                <a:cs typeface="Times New Roman"/>
              </a:rPr>
              <a:t>“trình </a:t>
            </a:r>
            <a:r>
              <a:rPr lang="vi-VN" sz="2800" b="1" dirty="0">
                <a:ea typeface="Arial"/>
                <a:cs typeface="Times New Roman"/>
              </a:rPr>
              <a:t>bày về hoặc về</a:t>
            </a:r>
            <a:r>
              <a:rPr lang="vi-VN" sz="2800" b="1" dirty="0" smtClean="0">
                <a:ea typeface="Arial"/>
                <a:cs typeface="Times New Roman"/>
              </a:rPr>
              <a:t>”.</a:t>
            </a:r>
            <a:endParaRPr lang="vi-VN" sz="2000" dirty="0">
              <a:latin typeface="Arial"/>
              <a:ea typeface="Arial"/>
              <a:cs typeface="Times New Roman"/>
            </a:endParaRPr>
          </a:p>
          <a:p>
            <a:pPr marL="0" indent="0" algn="just">
              <a:lnSpc>
                <a:spcPct val="115000"/>
              </a:lnSpc>
              <a:spcAft>
                <a:spcPts val="0"/>
              </a:spcAft>
              <a:buNone/>
            </a:pPr>
            <a:r>
              <a:rPr lang="vi-VN" sz="2800" b="1" dirty="0">
                <a:ea typeface="Arial"/>
                <a:cs typeface="Times New Roman"/>
              </a:rPr>
              <a:t>- </a:t>
            </a:r>
            <a:r>
              <a:rPr lang="vi-VN" sz="2800" dirty="0">
                <a:ea typeface="Arial"/>
                <a:cs typeface="Times New Roman"/>
              </a:rPr>
              <a:t>Gạch chân các từ chìa khóa trong cụm từ nêu vấn đề nghị </a:t>
            </a:r>
            <a:r>
              <a:rPr lang="vi-VN" sz="2800" dirty="0" smtClean="0">
                <a:ea typeface="Arial"/>
                <a:cs typeface="Times New Roman"/>
              </a:rPr>
              <a:t>luận,</a:t>
            </a:r>
            <a:endParaRPr lang="vi-VN" sz="2000" dirty="0">
              <a:latin typeface="Arial"/>
              <a:ea typeface="Arial"/>
              <a:cs typeface="Times New Roman"/>
            </a:endParaRPr>
          </a:p>
          <a:p>
            <a:pPr marL="0" indent="0" algn="just">
              <a:lnSpc>
                <a:spcPct val="115000"/>
              </a:lnSpc>
              <a:spcAft>
                <a:spcPts val="0"/>
              </a:spcAft>
              <a:buNone/>
            </a:pPr>
            <a:r>
              <a:rPr lang="vi-VN" sz="2800" b="1" dirty="0" smtClean="0">
                <a:ea typeface="Arial"/>
                <a:cs typeface="Times New Roman"/>
              </a:rPr>
              <a:t>     Bước </a:t>
            </a:r>
            <a:r>
              <a:rPr lang="vi-VN" sz="2800" b="1" dirty="0">
                <a:ea typeface="Arial"/>
                <a:cs typeface="Times New Roman"/>
              </a:rPr>
              <a:t>2. Xây dựng dàn ý. </a:t>
            </a:r>
            <a:r>
              <a:rPr lang="vi-VN" sz="2800" dirty="0">
                <a:ea typeface="Arial"/>
                <a:cs typeface="Times New Roman"/>
              </a:rPr>
              <a:t>Mô hình khái quát: </a:t>
            </a:r>
            <a:endParaRPr lang="vi-VN" sz="2000" dirty="0" smtClean="0">
              <a:latin typeface="Arial"/>
              <a:ea typeface="Arial"/>
              <a:cs typeface="Times New Roman"/>
            </a:endParaRPr>
          </a:p>
          <a:p>
            <a:pPr marL="0" indent="0" algn="just">
              <a:lnSpc>
                <a:spcPct val="115000"/>
              </a:lnSpc>
              <a:spcAft>
                <a:spcPts val="0"/>
              </a:spcAft>
              <a:buNone/>
            </a:pPr>
            <a:r>
              <a:rPr lang="vi-VN" sz="2800" dirty="0" smtClean="0">
                <a:ea typeface="Arial"/>
                <a:cs typeface="Times New Roman"/>
              </a:rPr>
              <a:t>- </a:t>
            </a:r>
            <a:r>
              <a:rPr lang="vi-VN" sz="2800" dirty="0">
                <a:ea typeface="Arial"/>
                <a:cs typeface="Times New Roman"/>
              </a:rPr>
              <a:t>Nêu vấn đề nghị luận.</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Giải thích ngắn gọn (nếu cần).</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Bàn luận về vấn đề: Đặt ra những câu hỏi </a:t>
            </a:r>
            <a:r>
              <a:rPr lang="vi-VN" sz="2800" i="1" dirty="0">
                <a:ea typeface="Arial"/>
                <a:cs typeface="Times New Roman"/>
              </a:rPr>
              <a:t>là gì? như thế nào? vì sao? có ý nghĩa gì?</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Đưa ra dẫn chứng chứng minh.</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Mở rộng vấn đề (nếu có).</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Rút ra bài học nhận thức và hành động.</a:t>
            </a:r>
            <a:endParaRPr lang="vi-VN" sz="2000" dirty="0">
              <a:latin typeface="Arial"/>
              <a:ea typeface="Arial"/>
              <a:cs typeface="Times New Roman"/>
            </a:endParaRPr>
          </a:p>
          <a:p>
            <a:pPr marL="0" indent="0" algn="just">
              <a:lnSpc>
                <a:spcPct val="115000"/>
              </a:lnSpc>
              <a:spcAft>
                <a:spcPts val="0"/>
              </a:spcAft>
              <a:buNone/>
            </a:pPr>
            <a:r>
              <a:rPr lang="vi-VN" sz="2800" dirty="0" smtClean="0">
                <a:ea typeface="Arial"/>
                <a:cs typeface="Times New Roman"/>
              </a:rPr>
              <a:t>     </a:t>
            </a:r>
            <a:r>
              <a:rPr lang="vi-VN" sz="2800" b="1" dirty="0" smtClean="0">
                <a:ea typeface="Arial"/>
                <a:cs typeface="Times New Roman"/>
              </a:rPr>
              <a:t>Bước </a:t>
            </a:r>
            <a:r>
              <a:rPr lang="vi-VN" sz="2800" b="1" dirty="0">
                <a:ea typeface="Arial"/>
                <a:cs typeface="Times New Roman"/>
              </a:rPr>
              <a:t>3. Viết </a:t>
            </a:r>
            <a:endParaRPr lang="vi-VN" sz="2000" dirty="0">
              <a:latin typeface="Arial"/>
              <a:ea typeface="Arial"/>
              <a:cs typeface="Times New Roman"/>
            </a:endParaRPr>
          </a:p>
          <a:p>
            <a:pPr marL="0" indent="0" algn="just">
              <a:lnSpc>
                <a:spcPct val="115000"/>
              </a:lnSpc>
              <a:spcAft>
                <a:spcPts val="0"/>
              </a:spcAft>
              <a:buNone/>
            </a:pPr>
            <a:r>
              <a:rPr lang="vi-VN" sz="2800" b="1" dirty="0">
                <a:ea typeface="Arial"/>
                <a:cs typeface="Times New Roman"/>
              </a:rPr>
              <a:t>- </a:t>
            </a:r>
            <a:r>
              <a:rPr lang="vi-VN" sz="2800" dirty="0">
                <a:ea typeface="Arial"/>
                <a:cs typeface="Times New Roman"/>
              </a:rPr>
              <a:t>Hình thức: đoạn văn. Dung lượng: khoảng 200 chữ (20 – 25 dòng</a:t>
            </a:r>
            <a:r>
              <a:rPr lang="vi-VN" sz="2800" dirty="0" smtClean="0">
                <a:ea typeface="Arial"/>
                <a:cs typeface="Times New Roman"/>
              </a:rPr>
              <a:t>).</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Thời gian: 15 – 20 </a:t>
            </a:r>
            <a:r>
              <a:rPr lang="vi-VN" sz="2800" dirty="0" smtClean="0">
                <a:ea typeface="Arial"/>
                <a:cs typeface="Times New Roman"/>
              </a:rPr>
              <a:t>phút.</a:t>
            </a:r>
            <a:endParaRPr lang="vi-VN" sz="2000" dirty="0">
              <a:latin typeface="Arial"/>
              <a:ea typeface="Arial"/>
              <a:cs typeface="Times New Roman"/>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53126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0782"/>
            <a:ext cx="9067800" cy="588818"/>
          </a:xfrm>
          <a:solidFill>
            <a:schemeClr val="accent1"/>
          </a:solidFill>
        </p:spPr>
        <p:txBody>
          <a:bodyPr>
            <a:noAutofit/>
          </a:bodyPr>
          <a:lstStyle/>
          <a:p>
            <a:pPr algn="ctr"/>
            <a:r>
              <a:rPr lang="en-US" sz="3000" dirty="0" smtClean="0">
                <a:solidFill>
                  <a:schemeClr val="bg1"/>
                </a:solidFill>
                <a:latin typeface="Times New Roman" pitchFamily="18" charset="0"/>
                <a:cs typeface="Times New Roman" pitchFamily="18" charset="0"/>
              </a:rPr>
              <a:t>2. </a:t>
            </a:r>
            <a:r>
              <a:rPr lang="en-US" sz="3000" dirty="0" err="1" smtClean="0">
                <a:solidFill>
                  <a:schemeClr val="bg1"/>
                </a:solidFill>
                <a:latin typeface="Times New Roman" pitchFamily="18" charset="0"/>
                <a:cs typeface="Times New Roman" pitchFamily="18" charset="0"/>
              </a:rPr>
              <a:t>Kĩ</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năng</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viết</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đoạn</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văn</a:t>
            </a:r>
            <a:r>
              <a:rPr lang="en-US" sz="3000" dirty="0" smtClean="0">
                <a:solidFill>
                  <a:schemeClr val="bg1"/>
                </a:solidFill>
                <a:latin typeface="Times New Roman" pitchFamily="18" charset="0"/>
                <a:cs typeface="Times New Roman" pitchFamily="18" charset="0"/>
              </a:rPr>
              <a:t> NLXH </a:t>
            </a:r>
            <a:endParaRPr lang="en-US" sz="3000" dirty="0">
              <a:solidFill>
                <a:schemeClr val="bg1"/>
              </a:solidFill>
              <a:latin typeface="Times New Roman" pitchFamily="18" charset="0"/>
              <a:cs typeface="Times New Roman" pitchFamily="18" charset="0"/>
            </a:endParaRPr>
          </a:p>
        </p:txBody>
      </p:sp>
      <p:pic>
        <p:nvPicPr>
          <p:cNvPr id="10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609600"/>
            <a:ext cx="891540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7957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vi-VN"/>
          </a:p>
        </p:txBody>
      </p:sp>
      <p:pic>
        <p:nvPicPr>
          <p:cNvPr id="205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52400"/>
            <a:ext cx="883920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3171663"/>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2027</Words>
  <Application>Microsoft Office PowerPoint</Application>
  <PresentationFormat>On-screen Show (4:3)</PresentationFormat>
  <Paragraphs>166</Paragraphs>
  <Slides>18</Slides>
  <Notes>1</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Office Theme</vt:lpstr>
      <vt:lpstr>Equity</vt:lpstr>
      <vt:lpstr>  SỞ GIÁO DỤC VÀ ĐÀO TẠO NAM ĐỊNH </vt:lpstr>
      <vt:lpstr>PowerPoint Presentation</vt:lpstr>
      <vt:lpstr>PowerPoint Presentation</vt:lpstr>
      <vt:lpstr>PowerPoint Presentation</vt:lpstr>
      <vt:lpstr>PowerPoint Presentation</vt:lpstr>
      <vt:lpstr>  </vt:lpstr>
      <vt:lpstr>1. Các bước thực hiện </vt:lpstr>
      <vt:lpstr>2. Kĩ năng viết đoạn văn NLXH </vt:lpstr>
      <vt:lpstr>PowerPoint Presentation</vt:lpstr>
      <vt:lpstr>PowerPoint Presentation</vt:lpstr>
      <vt:lpstr>PowerPoint Presentation</vt:lpstr>
      <vt:lpstr>III. Luyện tập</vt:lpstr>
      <vt:lpstr>Câu hỏi: Từ nội dung đoạn trích ở phần Đọc hiểu, anh/chị hãy viết một đoạn văn (khoảng 200 chữ) về ý nghĩa của lối sống tiết kiệm</vt:lpstr>
      <vt:lpstr>Câu hỏi: Từ nội dung đoạn trích ở phần Đọc hiểu, anh/chị hãy viết một đoạn văn (khoảng 200 chữ) về ý nghĩa của lối sống tiết kiệm</vt:lpstr>
      <vt:lpstr>PowerPoint Presentation</vt:lpstr>
      <vt:lpstr>Câu hỏi: Từ nội dung đoạn trích ở phần Đọc hiểu, anh/chị hãy viết một đoạn văn (khoảng 200 chữ) về điều bản thân cần thực hiện để biến ước mơ thành hiện thực</vt:lpstr>
      <vt:lpstr>Câu hỏi: Từ nội dung đoạn trích ở phần Đọc hiểu, anh/chị hãy viết một đoạn văn (khoảng 200 chữ) về điều bản thân cần thực hiện để biến ước mơ thành hiện thực</vt:lpstr>
      <vt:lpstr>Lưu ý</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SỞ GIÁO DỤC VÀ ĐÀO TẠO NAM ĐỊNH KĨ NĂNG VIẾT ĐOẠN VĂN NGHỊ LUẬN XÃ HỘI </dc:title>
  <dc:creator>Administrator</dc:creator>
  <cp:lastModifiedBy>Administrator</cp:lastModifiedBy>
  <cp:revision>21</cp:revision>
  <dcterms:created xsi:type="dcterms:W3CDTF">2006-08-16T00:00:00Z</dcterms:created>
  <dcterms:modified xsi:type="dcterms:W3CDTF">2020-03-04T03:33:48Z</dcterms:modified>
</cp:coreProperties>
</file>