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8"/>
  </p:notesMasterIdLst>
  <p:sldIdLst>
    <p:sldId id="270" r:id="rId2"/>
    <p:sldId id="308" r:id="rId3"/>
    <p:sldId id="273" r:id="rId4"/>
    <p:sldId id="274" r:id="rId5"/>
    <p:sldId id="264" r:id="rId6"/>
    <p:sldId id="316" r:id="rId7"/>
    <p:sldId id="317" r:id="rId8"/>
    <p:sldId id="266" r:id="rId9"/>
    <p:sldId id="318" r:id="rId10"/>
    <p:sldId id="309" r:id="rId11"/>
    <p:sldId id="296" r:id="rId12"/>
    <p:sldId id="275" r:id="rId13"/>
    <p:sldId id="258" r:id="rId14"/>
    <p:sldId id="319" r:id="rId15"/>
    <p:sldId id="262" r:id="rId16"/>
    <p:sldId id="279" r:id="rId17"/>
    <p:sldId id="310" r:id="rId18"/>
    <p:sldId id="314" r:id="rId19"/>
    <p:sldId id="320" r:id="rId20"/>
    <p:sldId id="321" r:id="rId21"/>
    <p:sldId id="327" r:id="rId22"/>
    <p:sldId id="328" r:id="rId23"/>
    <p:sldId id="329" r:id="rId24"/>
    <p:sldId id="330" r:id="rId25"/>
    <p:sldId id="292" r:id="rId26"/>
    <p:sldId id="293" r:id="rId27"/>
  </p:sldIdLst>
  <p:sldSz cx="9144000" cy="5143500" type="screen16x9"/>
  <p:notesSz cx="6858000" cy="9144000"/>
  <p:embeddedFontLst>
    <p:embeddedFont>
      <p:font typeface="Barlow Semi Condensed ExtraBold" panose="020B0604020202020204" charset="0"/>
      <p:bold r:id="rId29"/>
      <p:boldItalic r:id="rId30"/>
    </p:embeddedFon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
      <p:font typeface="Catamaran"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350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5083D7-6F62-4840-91AD-EAB627A27F2A}">
  <a:tblStyle styleId="{6A5083D7-6F62-4840-91AD-EAB627A27F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1921" autoAdjust="0"/>
  </p:normalViewPr>
  <p:slideViewPr>
    <p:cSldViewPr snapToGrid="0">
      <p:cViewPr varScale="1">
        <p:scale>
          <a:sx n="154" d="100"/>
          <a:sy n="154" d="100"/>
        </p:scale>
        <p:origin x="2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180787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8365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c48c152c6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c48c152c6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6203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c48c152c6a_0_39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c48c152c6a_0_39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8966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c48c152c6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c48c152c6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306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c48c152c6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c48c152c6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77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c48c152c6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c48c152c6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426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c48c152c6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c48c152c6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128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c48c152c6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c48c152c6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18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c48c152c6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c48c152c6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091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c48c152c6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c48c152c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19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c48c152c6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c48c152c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4805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c48c152c6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c48c152c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6817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c48c152c6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c48c152c6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525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20000" y="1474500"/>
            <a:ext cx="4846200" cy="21945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6500">
                <a:latin typeface="Barlow Semi Condensed ExtraBold"/>
                <a:ea typeface="Barlow Semi Condensed ExtraBold"/>
                <a:cs typeface="Barlow Semi Condensed ExtraBold"/>
                <a:sym typeface="Barlow Semi Condensed Extra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64"/>
        <p:cNvGrpSpPr/>
        <p:nvPr/>
      </p:nvGrpSpPr>
      <p:grpSpPr>
        <a:xfrm>
          <a:off x="0" y="0"/>
          <a:ext cx="0" cy="0"/>
          <a:chOff x="0" y="0"/>
          <a:chExt cx="0" cy="0"/>
        </a:xfrm>
      </p:grpSpPr>
      <p:sp>
        <p:nvSpPr>
          <p:cNvPr id="65" name="Google Shape;65;p14"/>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subTitle" idx="1"/>
          </p:nvPr>
        </p:nvSpPr>
        <p:spPr>
          <a:xfrm>
            <a:off x="720125" y="1352850"/>
            <a:ext cx="77040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14"/>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14"/>
          <p:cNvSpPr txBox="1">
            <a:spLocks noGrp="1"/>
          </p:cNvSpPr>
          <p:nvPr>
            <p:ph type="subTitle" idx="2"/>
          </p:nvPr>
        </p:nvSpPr>
        <p:spPr>
          <a:xfrm>
            <a:off x="720125" y="2251230"/>
            <a:ext cx="2926200" cy="1737300"/>
          </a:xfrm>
          <a:prstGeom prst="rect">
            <a:avLst/>
          </a:prstGeom>
          <a:solidFill>
            <a:srgbClr val="899C00">
              <a:alpha val="16069"/>
            </a:srgbClr>
          </a:solidFill>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4"/>
          <p:cNvSpPr txBox="1">
            <a:spLocks noGrp="1"/>
          </p:cNvSpPr>
          <p:nvPr>
            <p:ph type="subTitle" idx="3"/>
          </p:nvPr>
        </p:nvSpPr>
        <p:spPr>
          <a:xfrm>
            <a:off x="4309200" y="2251225"/>
            <a:ext cx="4114800" cy="1737300"/>
          </a:xfrm>
          <a:prstGeom prst="rect">
            <a:avLst/>
          </a:prstGeom>
          <a:solidFill>
            <a:srgbClr val="ED1B24">
              <a:alpha val="14880"/>
            </a:srgbClr>
          </a:solidFill>
        </p:spPr>
        <p:txBody>
          <a:bodyPr spcFirstLastPara="1" wrap="square" lIns="91425" tIns="91425" rIns="91425" bIns="91425" anchor="t" anchorCtr="0">
            <a:noAutofit/>
          </a:bodyPr>
          <a:lstStyle>
            <a:lvl1pPr lvl="0" rtl="0">
              <a:spcBef>
                <a:spcPts val="0"/>
              </a:spcBef>
              <a:spcAft>
                <a:spcPts val="0"/>
              </a:spcAft>
              <a:buClr>
                <a:schemeClr val="dk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
    <p:spTree>
      <p:nvGrpSpPr>
        <p:cNvPr id="1" name="Shape 76"/>
        <p:cNvGrpSpPr/>
        <p:nvPr/>
      </p:nvGrpSpPr>
      <p:grpSpPr>
        <a:xfrm>
          <a:off x="0" y="0"/>
          <a:ext cx="0" cy="0"/>
          <a:chOff x="0" y="0"/>
          <a:chExt cx="0" cy="0"/>
        </a:xfrm>
      </p:grpSpPr>
      <p:sp>
        <p:nvSpPr>
          <p:cNvPr id="77" name="Google Shape;77;p16"/>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subTitle" idx="1"/>
          </p:nvPr>
        </p:nvSpPr>
        <p:spPr>
          <a:xfrm>
            <a:off x="3636125" y="1968358"/>
            <a:ext cx="4788000" cy="2329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6"/>
          <p:cNvSpPr txBox="1">
            <a:spLocks noGrp="1"/>
          </p:cNvSpPr>
          <p:nvPr>
            <p:ph type="title"/>
          </p:nvPr>
        </p:nvSpPr>
        <p:spPr>
          <a:xfrm>
            <a:off x="3132125" y="1452969"/>
            <a:ext cx="5292000" cy="64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txBox="1">
            <a:spLocks noGrp="1"/>
          </p:cNvSpPr>
          <p:nvPr>
            <p:ph type="title"/>
          </p:nvPr>
        </p:nvSpPr>
        <p:spPr>
          <a:xfrm>
            <a:off x="1828800" y="2023050"/>
            <a:ext cx="5486400" cy="109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3869725" y="1089725"/>
            <a:ext cx="1404600" cy="93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5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5"/>
          <p:cNvSpPr txBox="1">
            <a:spLocks noGrp="1"/>
          </p:cNvSpPr>
          <p:nvPr>
            <p:ph type="subTitle" idx="1"/>
          </p:nvPr>
        </p:nvSpPr>
        <p:spPr>
          <a:xfrm>
            <a:off x="1372963"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2"/>
          </p:nvPr>
        </p:nvSpPr>
        <p:spPr>
          <a:xfrm>
            <a:off x="5027838"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 name="Google Shape;24;p5"/>
          <p:cNvSpPr txBox="1">
            <a:spLocks noGrp="1"/>
          </p:cNvSpPr>
          <p:nvPr>
            <p:ph type="title" idx="3"/>
          </p:nvPr>
        </p:nvSpPr>
        <p:spPr>
          <a:xfrm>
            <a:off x="1372963"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 name="Google Shape;25;p5"/>
          <p:cNvSpPr txBox="1">
            <a:spLocks noGrp="1"/>
          </p:cNvSpPr>
          <p:nvPr>
            <p:ph type="title" idx="4"/>
          </p:nvPr>
        </p:nvSpPr>
        <p:spPr>
          <a:xfrm>
            <a:off x="5027838"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7"/>
          <p:cNvSpPr txBox="1">
            <a:spLocks noGrp="1"/>
          </p:cNvSpPr>
          <p:nvPr>
            <p:ph type="title"/>
          </p:nvPr>
        </p:nvSpPr>
        <p:spPr>
          <a:xfrm>
            <a:off x="720000" y="329184"/>
            <a:ext cx="77040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00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00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00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00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00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00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00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00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33" name="Google Shape;33;p7"/>
          <p:cNvSpPr>
            <a:spLocks noGrp="1"/>
          </p:cNvSpPr>
          <p:nvPr>
            <p:ph type="pic" idx="2"/>
          </p:nvPr>
        </p:nvSpPr>
        <p:spPr>
          <a:xfrm>
            <a:off x="5585725" y="501750"/>
            <a:ext cx="3077100" cy="40242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720000" y="1180880"/>
            <a:ext cx="5832000" cy="18975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 name="Google Shape;40;p9"/>
          <p:cNvSpPr txBox="1">
            <a:spLocks noGrp="1"/>
          </p:cNvSpPr>
          <p:nvPr>
            <p:ph type="subTitle" idx="1"/>
          </p:nvPr>
        </p:nvSpPr>
        <p:spPr>
          <a:xfrm>
            <a:off x="720000" y="2933618"/>
            <a:ext cx="5212200" cy="118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 name="Google Shape;4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31645"/>
            <a:ext cx="7704000" cy="6402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1pPr>
            <a:lvl2pPr lvl="1"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2pPr>
            <a:lvl3pPr lvl="2"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3pPr>
            <a:lvl4pPr lvl="3"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4pPr>
            <a:lvl5pPr lvl="4"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5pPr>
            <a:lvl6pPr lvl="5"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6pPr>
            <a:lvl7pPr lvl="6"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7pPr>
            <a:lvl8pPr lvl="7"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8pPr>
            <a:lvl9pPr lvl="8"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0.png"/><Relationship Id="rId1" Type="http://schemas.openxmlformats.org/officeDocument/2006/relationships/slideLayout" Target="../slideLayouts/slideLayout11.xml"/><Relationship Id="rId6" Type="http://schemas.microsoft.com/office/2007/relationships/hdphoto" Target="../media/hdphoto6.wdp"/><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9.png"/><Relationship Id="rId7" Type="http://schemas.microsoft.com/office/2007/relationships/hdphoto" Target="../media/hdphoto7.wdp"/><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10" Type="http://schemas.microsoft.com/office/2007/relationships/hdphoto" Target="../media/hdphoto8.wdp"/><Relationship Id="rId4" Type="http://schemas.openxmlformats.org/officeDocument/2006/relationships/image" Target="../media/image34.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2.png"/><Relationship Id="rId5" Type="http://schemas.microsoft.com/office/2007/relationships/hdphoto" Target="../media/hdphoto9.wdp"/><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png"/><Relationship Id="rId1" Type="http://schemas.openxmlformats.org/officeDocument/2006/relationships/slideLayout" Target="../slideLayouts/slideLayout4.xml"/><Relationship Id="rId6" Type="http://schemas.microsoft.com/office/2007/relationships/hdphoto" Target="../media/hdphoto10.wdp"/><Relationship Id="rId5" Type="http://schemas.openxmlformats.org/officeDocument/2006/relationships/image" Target="../media/image44.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microsoft.com/office/2007/relationships/media" Target="../media/media2.mp3"/><Relationship Id="rId7" Type="http://schemas.openxmlformats.org/officeDocument/2006/relationships/image" Target="../media/image4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6.png"/><Relationship Id="rId11" Type="http://schemas.openxmlformats.org/officeDocument/2006/relationships/image" Target="../media/image15.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slideLayout" Target="../slideLayouts/slideLayout4.xml"/><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3" Type="http://schemas.microsoft.com/office/2007/relationships/media" Target="../media/media2.mp3"/><Relationship Id="rId7" Type="http://schemas.openxmlformats.org/officeDocument/2006/relationships/image" Target="../media/image5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2.png"/><Relationship Id="rId11" Type="http://schemas.openxmlformats.org/officeDocument/2006/relationships/image" Target="../media/image15.png"/><Relationship Id="rId5" Type="http://schemas.openxmlformats.org/officeDocument/2006/relationships/image" Target="../media/image51.png"/><Relationship Id="rId10" Type="http://schemas.openxmlformats.org/officeDocument/2006/relationships/image" Target="../media/image50.png"/><Relationship Id="rId4" Type="http://schemas.openxmlformats.org/officeDocument/2006/relationships/slideLayout" Target="../slideLayouts/slideLayout4.xml"/><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3" Type="http://schemas.microsoft.com/office/2007/relationships/media" Target="../media/media2.mp3"/><Relationship Id="rId7" Type="http://schemas.openxmlformats.org/officeDocument/2006/relationships/image" Target="../media/image5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6.png"/><Relationship Id="rId11" Type="http://schemas.openxmlformats.org/officeDocument/2006/relationships/image" Target="../media/image15.png"/><Relationship Id="rId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slideLayout" Target="../slideLayouts/slideLayout4.xml"/><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62.png"/><Relationship Id="rId13" Type="http://schemas.microsoft.com/office/2007/relationships/hdphoto" Target="../media/hdphoto11.wdp"/><Relationship Id="rId3" Type="http://schemas.microsoft.com/office/2007/relationships/media" Target="../media/media2.mp3"/><Relationship Id="rId7" Type="http://schemas.openxmlformats.org/officeDocument/2006/relationships/image" Target="../media/image61.png"/><Relationship Id="rId12" Type="http://schemas.openxmlformats.org/officeDocument/2006/relationships/image" Target="../media/image6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0.png"/><Relationship Id="rId11" Type="http://schemas.openxmlformats.org/officeDocument/2006/relationships/image" Target="../media/image15.png"/><Relationship Id="rId5" Type="http://schemas.openxmlformats.org/officeDocument/2006/relationships/image" Target="../media/image59.png"/><Relationship Id="rId10" Type="http://schemas.openxmlformats.org/officeDocument/2006/relationships/image" Target="../media/image50.png"/><Relationship Id="rId4" Type="http://schemas.openxmlformats.org/officeDocument/2006/relationships/slideLayout" Target="../slideLayouts/slideLayout4.xml"/><Relationship Id="rId9" Type="http://schemas.openxmlformats.org/officeDocument/2006/relationships/image" Target="../media/image49.png"/></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13" Type="http://schemas.microsoft.com/office/2007/relationships/hdphoto" Target="../media/hdphoto12.wdp"/><Relationship Id="rId3" Type="http://schemas.microsoft.com/office/2007/relationships/media" Target="../media/media2.mp3"/><Relationship Id="rId7" Type="http://schemas.openxmlformats.org/officeDocument/2006/relationships/image" Target="../media/image66.png"/><Relationship Id="rId12" Type="http://schemas.openxmlformats.org/officeDocument/2006/relationships/image" Target="../media/image6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5.png"/><Relationship Id="rId11" Type="http://schemas.openxmlformats.org/officeDocument/2006/relationships/image" Target="../media/image15.png"/><Relationship Id="rId5" Type="http://schemas.openxmlformats.org/officeDocument/2006/relationships/image" Target="../media/image64.png"/><Relationship Id="rId10" Type="http://schemas.openxmlformats.org/officeDocument/2006/relationships/image" Target="../media/image50.png"/><Relationship Id="rId4" Type="http://schemas.openxmlformats.org/officeDocument/2006/relationships/slideLayout" Target="../slideLayouts/slideLayout4.xml"/><Relationship Id="rId9"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3"/>
          <p:cNvSpPr txBox="1">
            <a:spLocks noGrp="1"/>
          </p:cNvSpPr>
          <p:nvPr>
            <p:ph type="ctrTitle"/>
          </p:nvPr>
        </p:nvSpPr>
        <p:spPr>
          <a:xfrm>
            <a:off x="481491" y="697756"/>
            <a:ext cx="8120903" cy="21945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000" b="1" dirty="0" smtClean="0">
                <a:latin typeface="+mn-lt"/>
              </a:rPr>
              <a:t>CHÀO MỪNG CÁC EM </a:t>
            </a:r>
            <a:r>
              <a:rPr lang="en-US" sz="4000" b="1" dirty="0" smtClean="0">
                <a:latin typeface="+mn-lt"/>
              </a:rPr>
              <a:t/>
            </a:r>
            <a:br>
              <a:rPr lang="en-US" sz="4000" b="1" dirty="0" smtClean="0">
                <a:latin typeface="+mn-lt"/>
              </a:rPr>
            </a:br>
            <a:r>
              <a:rPr lang="vi-VN" sz="4000" b="1" dirty="0" smtClean="0">
                <a:latin typeface="+mn-lt"/>
              </a:rPr>
              <a:t>ĐẾN VỚI BÀI HỌC </a:t>
            </a:r>
            <a:r>
              <a:rPr lang="en-US" sz="4000" b="1" dirty="0" smtClean="0">
                <a:latin typeface="+mn-lt"/>
              </a:rPr>
              <a:t>HÔM NAY!</a:t>
            </a:r>
            <a:endParaRPr sz="4000" b="1" dirty="0">
              <a:latin typeface="+mn-lt"/>
            </a:endParaRPr>
          </a:p>
        </p:txBody>
      </p:sp>
      <p:grpSp>
        <p:nvGrpSpPr>
          <p:cNvPr id="3" name="Group 2"/>
          <p:cNvGrpSpPr/>
          <p:nvPr/>
        </p:nvGrpSpPr>
        <p:grpSpPr>
          <a:xfrm>
            <a:off x="6654188" y="3360145"/>
            <a:ext cx="2324559" cy="1547556"/>
            <a:chOff x="5121978" y="1619496"/>
            <a:chExt cx="4455267" cy="3298480"/>
          </a:xfrm>
        </p:grpSpPr>
        <p:grpSp>
          <p:nvGrpSpPr>
            <p:cNvPr id="131" name="Google Shape;131;p23"/>
            <p:cNvGrpSpPr/>
            <p:nvPr/>
          </p:nvGrpSpPr>
          <p:grpSpPr>
            <a:xfrm>
              <a:off x="7616444" y="1619496"/>
              <a:ext cx="528569" cy="3290970"/>
              <a:chOff x="3007362" y="2728785"/>
              <a:chExt cx="227871" cy="1418827"/>
            </a:xfrm>
          </p:grpSpPr>
          <p:sp>
            <p:nvSpPr>
              <p:cNvPr id="132" name="Google Shape;132;p23"/>
              <p:cNvSpPr/>
              <p:nvPr/>
            </p:nvSpPr>
            <p:spPr>
              <a:xfrm>
                <a:off x="3007362" y="2728785"/>
                <a:ext cx="227869" cy="1418827"/>
              </a:xfrm>
              <a:custGeom>
                <a:avLst/>
                <a:gdLst/>
                <a:ahLst/>
                <a:cxnLst/>
                <a:rect l="l" t="t" r="r" b="b"/>
                <a:pathLst>
                  <a:path w="6190" h="38542" extrusionOk="0">
                    <a:moveTo>
                      <a:pt x="49" y="1"/>
                    </a:moveTo>
                    <a:cubicBezTo>
                      <a:pt x="21" y="1"/>
                      <a:pt x="0" y="22"/>
                      <a:pt x="0" y="49"/>
                    </a:cubicBezTo>
                    <a:lnTo>
                      <a:pt x="0" y="38493"/>
                    </a:lnTo>
                    <a:cubicBezTo>
                      <a:pt x="0" y="38520"/>
                      <a:pt x="21" y="38541"/>
                      <a:pt x="49" y="38541"/>
                    </a:cubicBezTo>
                    <a:lnTo>
                      <a:pt x="6141" y="38541"/>
                    </a:lnTo>
                    <a:cubicBezTo>
                      <a:pt x="6167" y="38541"/>
                      <a:pt x="6190" y="38520"/>
                      <a:pt x="6190" y="38493"/>
                    </a:cubicBezTo>
                    <a:lnTo>
                      <a:pt x="6190" y="49"/>
                    </a:lnTo>
                    <a:cubicBezTo>
                      <a:pt x="6190" y="22"/>
                      <a:pt x="6167" y="1"/>
                      <a:pt x="61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 name="Google Shape;133;p23"/>
              <p:cNvSpPr/>
              <p:nvPr/>
            </p:nvSpPr>
            <p:spPr>
              <a:xfrm>
                <a:off x="3007362" y="4071536"/>
                <a:ext cx="227869" cy="43733"/>
              </a:xfrm>
              <a:custGeom>
                <a:avLst/>
                <a:gdLst/>
                <a:ahLst/>
                <a:cxnLst/>
                <a:rect l="l" t="t" r="r" b="b"/>
                <a:pathLst>
                  <a:path w="6190" h="1188" extrusionOk="0">
                    <a:moveTo>
                      <a:pt x="0" y="1"/>
                    </a:moveTo>
                    <a:lnTo>
                      <a:pt x="0" y="1188"/>
                    </a:lnTo>
                    <a:lnTo>
                      <a:pt x="6190" y="1188"/>
                    </a:lnTo>
                    <a:lnTo>
                      <a:pt x="6190"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134" name="Google Shape;134;p23"/>
              <p:cNvSpPr/>
              <p:nvPr/>
            </p:nvSpPr>
            <p:spPr>
              <a:xfrm>
                <a:off x="3007362" y="2858477"/>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135" name="Google Shape;135;p23"/>
              <p:cNvSpPr/>
              <p:nvPr/>
            </p:nvSpPr>
            <p:spPr>
              <a:xfrm>
                <a:off x="3007362" y="2934312"/>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136" name="Google Shape;136;p23"/>
              <p:cNvSpPr/>
              <p:nvPr/>
            </p:nvSpPr>
            <p:spPr>
              <a:xfrm>
                <a:off x="3007362" y="3983369"/>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137" name="Google Shape;137;p23"/>
              <p:cNvSpPr/>
              <p:nvPr/>
            </p:nvSpPr>
            <p:spPr>
              <a:xfrm>
                <a:off x="3049587" y="3118708"/>
                <a:ext cx="143385" cy="781640"/>
              </a:xfrm>
              <a:custGeom>
                <a:avLst/>
                <a:gdLst/>
                <a:ahLst/>
                <a:cxnLst/>
                <a:rect l="l" t="t" r="r" b="b"/>
                <a:pathLst>
                  <a:path w="3895" h="21233" extrusionOk="0">
                    <a:moveTo>
                      <a:pt x="1373" y="1"/>
                    </a:moveTo>
                    <a:cubicBezTo>
                      <a:pt x="1373" y="1"/>
                      <a:pt x="1373" y="1"/>
                      <a:pt x="1373" y="2"/>
                    </a:cubicBezTo>
                    <a:cubicBezTo>
                      <a:pt x="1373" y="759"/>
                      <a:pt x="757" y="1374"/>
                      <a:pt x="0" y="1375"/>
                    </a:cubicBezTo>
                    <a:lnTo>
                      <a:pt x="0" y="19643"/>
                    </a:lnTo>
                    <a:cubicBezTo>
                      <a:pt x="757" y="19643"/>
                      <a:pt x="1373" y="20257"/>
                      <a:pt x="1373" y="21015"/>
                    </a:cubicBezTo>
                    <a:cubicBezTo>
                      <a:pt x="1373" y="21090"/>
                      <a:pt x="1364" y="21161"/>
                      <a:pt x="1353" y="21232"/>
                    </a:cubicBezTo>
                    <a:lnTo>
                      <a:pt x="2534" y="21232"/>
                    </a:lnTo>
                    <a:cubicBezTo>
                      <a:pt x="2523" y="21161"/>
                      <a:pt x="2516" y="21090"/>
                      <a:pt x="2516" y="21015"/>
                    </a:cubicBezTo>
                    <a:cubicBezTo>
                      <a:pt x="2516" y="20257"/>
                      <a:pt x="3130" y="19641"/>
                      <a:pt x="3889" y="19641"/>
                    </a:cubicBezTo>
                    <a:cubicBezTo>
                      <a:pt x="3891" y="19641"/>
                      <a:pt x="3893" y="19643"/>
                      <a:pt x="3894" y="19643"/>
                    </a:cubicBezTo>
                    <a:lnTo>
                      <a:pt x="3894" y="1375"/>
                    </a:lnTo>
                    <a:lnTo>
                      <a:pt x="3889" y="1375"/>
                    </a:lnTo>
                    <a:cubicBezTo>
                      <a:pt x="3130" y="1375"/>
                      <a:pt x="2516" y="759"/>
                      <a:pt x="2516" y="2"/>
                    </a:cubicBezTo>
                    <a:cubicBezTo>
                      <a:pt x="2516" y="1"/>
                      <a:pt x="2516" y="1"/>
                      <a:pt x="2516" y="1"/>
                    </a:cubicBez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138" name="Google Shape;138;p23"/>
              <p:cNvSpPr/>
              <p:nvPr/>
            </p:nvSpPr>
            <p:spPr>
              <a:xfrm>
                <a:off x="3152184" y="2728785"/>
                <a:ext cx="83049" cy="1418827"/>
              </a:xfrm>
              <a:custGeom>
                <a:avLst/>
                <a:gdLst/>
                <a:ahLst/>
                <a:cxnLst/>
                <a:rect l="l" t="t" r="r" b="b"/>
                <a:pathLst>
                  <a:path w="2256" h="38542" extrusionOk="0">
                    <a:moveTo>
                      <a:pt x="0" y="1"/>
                    </a:moveTo>
                    <a:lnTo>
                      <a:pt x="0" y="38541"/>
                    </a:lnTo>
                    <a:lnTo>
                      <a:pt x="1710" y="38541"/>
                    </a:lnTo>
                    <a:cubicBezTo>
                      <a:pt x="2011" y="38541"/>
                      <a:pt x="2256" y="38346"/>
                      <a:pt x="2256" y="38104"/>
                    </a:cubicBezTo>
                    <a:lnTo>
                      <a:pt x="2256" y="438"/>
                    </a:lnTo>
                    <a:cubicBezTo>
                      <a:pt x="2256" y="196"/>
                      <a:pt x="2011" y="1"/>
                      <a:pt x="171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39" name="Google Shape;139;p23"/>
              <p:cNvSpPr/>
              <p:nvPr/>
            </p:nvSpPr>
            <p:spPr>
              <a:xfrm>
                <a:off x="3039573" y="2728785"/>
                <a:ext cx="41524" cy="1418827"/>
              </a:xfrm>
              <a:custGeom>
                <a:avLst/>
                <a:gdLst/>
                <a:ahLst/>
                <a:cxnLst/>
                <a:rect l="l" t="t" r="r" b="b"/>
                <a:pathLst>
                  <a:path w="1128" h="38542" extrusionOk="0">
                    <a:moveTo>
                      <a:pt x="1" y="1"/>
                    </a:moveTo>
                    <a:lnTo>
                      <a:pt x="1" y="38541"/>
                    </a:lnTo>
                    <a:lnTo>
                      <a:pt x="1128" y="38541"/>
                    </a:lnTo>
                    <a:lnTo>
                      <a:pt x="1128"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5121978" y="1619496"/>
              <a:ext cx="4455267" cy="3298480"/>
              <a:chOff x="5121978" y="1619496"/>
              <a:chExt cx="4455267" cy="3298480"/>
            </a:xfrm>
          </p:grpSpPr>
          <p:grpSp>
            <p:nvGrpSpPr>
              <p:cNvPr id="102" name="Google Shape;102;p23"/>
              <p:cNvGrpSpPr/>
              <p:nvPr/>
            </p:nvGrpSpPr>
            <p:grpSpPr>
              <a:xfrm flipH="1">
                <a:off x="5121978" y="2260410"/>
                <a:ext cx="1673347" cy="2657552"/>
                <a:chOff x="3233945" y="2746605"/>
                <a:chExt cx="938869" cy="1491164"/>
              </a:xfrm>
            </p:grpSpPr>
            <p:sp>
              <p:nvSpPr>
                <p:cNvPr id="103" name="Google Shape;103;p23"/>
                <p:cNvSpPr/>
                <p:nvPr/>
              </p:nvSpPr>
              <p:spPr>
                <a:xfrm>
                  <a:off x="3267703" y="2766853"/>
                  <a:ext cx="509964" cy="1435172"/>
                </a:xfrm>
                <a:custGeom>
                  <a:avLst/>
                  <a:gdLst/>
                  <a:ahLst/>
                  <a:cxnLst/>
                  <a:rect l="l" t="t" r="r" b="b"/>
                  <a:pathLst>
                    <a:path w="13853" h="38986" extrusionOk="0">
                      <a:moveTo>
                        <a:pt x="7847" y="1"/>
                      </a:moveTo>
                      <a:lnTo>
                        <a:pt x="7416" y="222"/>
                      </a:lnTo>
                      <a:cubicBezTo>
                        <a:pt x="5795" y="1050"/>
                        <a:pt x="4009" y="1475"/>
                        <a:pt x="2210" y="1475"/>
                      </a:cubicBezTo>
                      <a:cubicBezTo>
                        <a:pt x="1472" y="1475"/>
                        <a:pt x="733" y="1403"/>
                        <a:pt x="1" y="1259"/>
                      </a:cubicBezTo>
                      <a:lnTo>
                        <a:pt x="1" y="1259"/>
                      </a:lnTo>
                      <a:lnTo>
                        <a:pt x="71" y="1692"/>
                      </a:lnTo>
                      <a:lnTo>
                        <a:pt x="5922" y="38169"/>
                      </a:lnTo>
                      <a:cubicBezTo>
                        <a:pt x="5998" y="38645"/>
                        <a:pt x="6411" y="38985"/>
                        <a:pt x="6881" y="38985"/>
                      </a:cubicBezTo>
                      <a:cubicBezTo>
                        <a:pt x="6932" y="38985"/>
                        <a:pt x="6985" y="38981"/>
                        <a:pt x="7037" y="38973"/>
                      </a:cubicBezTo>
                      <a:lnTo>
                        <a:pt x="12960" y="38023"/>
                      </a:lnTo>
                      <a:cubicBezTo>
                        <a:pt x="13491" y="37937"/>
                        <a:pt x="13853" y="37439"/>
                        <a:pt x="13767" y="36910"/>
                      </a:cubicBezTo>
                      <a:lnTo>
                        <a:pt x="7847"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4" name="Google Shape;104;p23"/>
                <p:cNvSpPr/>
                <p:nvPr/>
              </p:nvSpPr>
              <p:spPr>
                <a:xfrm>
                  <a:off x="3233945" y="2746605"/>
                  <a:ext cx="577809" cy="1487041"/>
                </a:xfrm>
                <a:custGeom>
                  <a:avLst/>
                  <a:gdLst/>
                  <a:ahLst/>
                  <a:cxnLst/>
                  <a:rect l="l" t="t" r="r" b="b"/>
                  <a:pathLst>
                    <a:path w="15696" h="40395" extrusionOk="0">
                      <a:moveTo>
                        <a:pt x="9548" y="1"/>
                      </a:moveTo>
                      <a:lnTo>
                        <a:pt x="8699" y="138"/>
                      </a:lnTo>
                      <a:lnTo>
                        <a:pt x="14684" y="37460"/>
                      </a:lnTo>
                      <a:cubicBezTo>
                        <a:pt x="14770" y="37989"/>
                        <a:pt x="14407" y="38487"/>
                        <a:pt x="13877" y="38573"/>
                      </a:cubicBezTo>
                      <a:lnTo>
                        <a:pt x="7954" y="39523"/>
                      </a:lnTo>
                      <a:cubicBezTo>
                        <a:pt x="7902" y="39531"/>
                        <a:pt x="7849" y="39535"/>
                        <a:pt x="7798" y="39535"/>
                      </a:cubicBezTo>
                      <a:cubicBezTo>
                        <a:pt x="7328" y="39535"/>
                        <a:pt x="6915" y="39195"/>
                        <a:pt x="6839" y="38719"/>
                      </a:cubicBezTo>
                      <a:lnTo>
                        <a:pt x="852" y="1396"/>
                      </a:lnTo>
                      <a:lnTo>
                        <a:pt x="0" y="1532"/>
                      </a:lnTo>
                      <a:lnTo>
                        <a:pt x="5987" y="38854"/>
                      </a:lnTo>
                      <a:cubicBezTo>
                        <a:pt x="6132" y="39753"/>
                        <a:pt x="6912" y="40395"/>
                        <a:pt x="7798" y="40395"/>
                      </a:cubicBezTo>
                      <a:cubicBezTo>
                        <a:pt x="7894" y="40395"/>
                        <a:pt x="7992" y="40387"/>
                        <a:pt x="8090" y="40371"/>
                      </a:cubicBezTo>
                      <a:lnTo>
                        <a:pt x="14013" y="39421"/>
                      </a:lnTo>
                      <a:cubicBezTo>
                        <a:pt x="15012" y="39261"/>
                        <a:pt x="15695" y="38320"/>
                        <a:pt x="15535" y="37323"/>
                      </a:cubicBezTo>
                      <a:lnTo>
                        <a:pt x="954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5" name="Google Shape;105;p23"/>
                <p:cNvSpPr/>
                <p:nvPr/>
              </p:nvSpPr>
              <p:spPr>
                <a:xfrm>
                  <a:off x="3481843" y="4101689"/>
                  <a:ext cx="295825" cy="100351"/>
                </a:xfrm>
                <a:custGeom>
                  <a:avLst/>
                  <a:gdLst/>
                  <a:ahLst/>
                  <a:cxnLst/>
                  <a:rect l="l" t="t" r="r" b="b"/>
                  <a:pathLst>
                    <a:path w="8036" h="2726" extrusionOk="0">
                      <a:moveTo>
                        <a:pt x="7846" y="0"/>
                      </a:moveTo>
                      <a:lnTo>
                        <a:pt x="7846" y="2"/>
                      </a:lnTo>
                      <a:lnTo>
                        <a:pt x="7846" y="2"/>
                      </a:lnTo>
                      <a:cubicBezTo>
                        <a:pt x="7846" y="2"/>
                        <a:pt x="7846" y="1"/>
                        <a:pt x="7846" y="0"/>
                      </a:cubicBezTo>
                      <a:close/>
                      <a:moveTo>
                        <a:pt x="0" y="1259"/>
                      </a:moveTo>
                      <a:cubicBezTo>
                        <a:pt x="1" y="1259"/>
                        <a:pt x="1" y="1260"/>
                        <a:pt x="1" y="1261"/>
                      </a:cubicBezTo>
                      <a:lnTo>
                        <a:pt x="1" y="1261"/>
                      </a:lnTo>
                      <a:lnTo>
                        <a:pt x="0" y="1259"/>
                      </a:lnTo>
                      <a:close/>
                      <a:moveTo>
                        <a:pt x="7846" y="3"/>
                      </a:moveTo>
                      <a:cubicBezTo>
                        <a:pt x="7930" y="532"/>
                        <a:pt x="7569" y="1029"/>
                        <a:pt x="7039" y="1114"/>
                      </a:cubicBezTo>
                      <a:lnTo>
                        <a:pt x="1116" y="2064"/>
                      </a:lnTo>
                      <a:cubicBezTo>
                        <a:pt x="1064" y="2072"/>
                        <a:pt x="1012" y="2076"/>
                        <a:pt x="961" y="2076"/>
                      </a:cubicBezTo>
                      <a:cubicBezTo>
                        <a:pt x="492" y="2076"/>
                        <a:pt x="78" y="1738"/>
                        <a:pt x="1" y="1261"/>
                      </a:cubicBezTo>
                      <a:lnTo>
                        <a:pt x="1" y="1261"/>
                      </a:lnTo>
                      <a:lnTo>
                        <a:pt x="105" y="1909"/>
                      </a:lnTo>
                      <a:cubicBezTo>
                        <a:pt x="181" y="2385"/>
                        <a:pt x="594" y="2725"/>
                        <a:pt x="1064" y="2725"/>
                      </a:cubicBezTo>
                      <a:cubicBezTo>
                        <a:pt x="1115" y="2725"/>
                        <a:pt x="1168" y="2721"/>
                        <a:pt x="1220" y="2713"/>
                      </a:cubicBezTo>
                      <a:lnTo>
                        <a:pt x="7143" y="1763"/>
                      </a:lnTo>
                      <a:cubicBezTo>
                        <a:pt x="7674" y="1677"/>
                        <a:pt x="8036" y="1179"/>
                        <a:pt x="7950" y="650"/>
                      </a:cubicBezTo>
                      <a:lnTo>
                        <a:pt x="7846" y="3"/>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106;p23"/>
                <p:cNvSpPr/>
                <p:nvPr/>
              </p:nvSpPr>
              <p:spPr>
                <a:xfrm>
                  <a:off x="3326014" y="2879132"/>
                  <a:ext cx="202616" cy="1262853"/>
                </a:xfrm>
                <a:custGeom>
                  <a:avLst/>
                  <a:gdLst/>
                  <a:ahLst/>
                  <a:cxnLst/>
                  <a:rect l="l" t="t" r="r" b="b"/>
                  <a:pathLst>
                    <a:path w="5504" h="34305" extrusionOk="0">
                      <a:moveTo>
                        <a:pt x="1" y="0"/>
                      </a:moveTo>
                      <a:lnTo>
                        <a:pt x="1" y="0"/>
                      </a:lnTo>
                      <a:cubicBezTo>
                        <a:pt x="1615" y="11056"/>
                        <a:pt x="3576" y="23308"/>
                        <a:pt x="5503" y="34304"/>
                      </a:cubicBezTo>
                      <a:cubicBezTo>
                        <a:pt x="3893" y="23255"/>
                        <a:pt x="1925" y="1100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07" name="Google Shape;107;p23"/>
                <p:cNvSpPr/>
                <p:nvPr/>
              </p:nvSpPr>
              <p:spPr>
                <a:xfrm>
                  <a:off x="3370926" y="2852737"/>
                  <a:ext cx="202616" cy="1262890"/>
                </a:xfrm>
                <a:custGeom>
                  <a:avLst/>
                  <a:gdLst/>
                  <a:ahLst/>
                  <a:cxnLst/>
                  <a:rect l="l" t="t" r="r" b="b"/>
                  <a:pathLst>
                    <a:path w="5504" h="34306" extrusionOk="0">
                      <a:moveTo>
                        <a:pt x="1" y="0"/>
                      </a:moveTo>
                      <a:cubicBezTo>
                        <a:pt x="1615" y="11055"/>
                        <a:pt x="3576" y="23309"/>
                        <a:pt x="5503" y="34306"/>
                      </a:cubicBezTo>
                      <a:cubicBezTo>
                        <a:pt x="3893" y="23255"/>
                        <a:pt x="1925" y="11008"/>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08" name="Google Shape;108;p23"/>
                <p:cNvSpPr/>
                <p:nvPr/>
              </p:nvSpPr>
              <p:spPr>
                <a:xfrm>
                  <a:off x="3431446" y="2950291"/>
                  <a:ext cx="190836" cy="1189485"/>
                </a:xfrm>
                <a:custGeom>
                  <a:avLst/>
                  <a:gdLst/>
                  <a:ahLst/>
                  <a:cxnLst/>
                  <a:rect l="l" t="t" r="r" b="b"/>
                  <a:pathLst>
                    <a:path w="5184" h="32312" extrusionOk="0">
                      <a:moveTo>
                        <a:pt x="1" y="0"/>
                      </a:moveTo>
                      <a:lnTo>
                        <a:pt x="1" y="0"/>
                      </a:lnTo>
                      <a:cubicBezTo>
                        <a:pt x="1512" y="10414"/>
                        <a:pt x="3359" y="21955"/>
                        <a:pt x="5183" y="32311"/>
                      </a:cubicBezTo>
                      <a:cubicBezTo>
                        <a:pt x="3676" y="21902"/>
                        <a:pt x="1822" y="10365"/>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09" name="Google Shape;109;p23"/>
                <p:cNvSpPr/>
                <p:nvPr/>
              </p:nvSpPr>
              <p:spPr>
                <a:xfrm>
                  <a:off x="3534596" y="2927357"/>
                  <a:ext cx="190799" cy="1189486"/>
                </a:xfrm>
                <a:custGeom>
                  <a:avLst/>
                  <a:gdLst/>
                  <a:ahLst/>
                  <a:cxnLst/>
                  <a:rect l="l" t="t" r="r" b="b"/>
                  <a:pathLst>
                    <a:path w="5183" h="32312" extrusionOk="0">
                      <a:moveTo>
                        <a:pt x="0" y="0"/>
                      </a:moveTo>
                      <a:cubicBezTo>
                        <a:pt x="1511" y="10414"/>
                        <a:pt x="3359" y="21955"/>
                        <a:pt x="5183" y="32311"/>
                      </a:cubicBezTo>
                      <a:cubicBezTo>
                        <a:pt x="3676" y="21902"/>
                        <a:pt x="1821" y="10366"/>
                        <a:pt x="0"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0" name="Google Shape;110;p23"/>
                <p:cNvSpPr/>
                <p:nvPr/>
              </p:nvSpPr>
              <p:spPr>
                <a:xfrm>
                  <a:off x="3470578" y="2848099"/>
                  <a:ext cx="190836" cy="1189486"/>
                </a:xfrm>
                <a:custGeom>
                  <a:avLst/>
                  <a:gdLst/>
                  <a:ahLst/>
                  <a:cxnLst/>
                  <a:rect l="l" t="t" r="r" b="b"/>
                  <a:pathLst>
                    <a:path w="5184" h="32312" extrusionOk="0">
                      <a:moveTo>
                        <a:pt x="1" y="1"/>
                      </a:moveTo>
                      <a:lnTo>
                        <a:pt x="1" y="1"/>
                      </a:lnTo>
                      <a:cubicBezTo>
                        <a:pt x="1512" y="10414"/>
                        <a:pt x="3359" y="21957"/>
                        <a:pt x="5183" y="32312"/>
                      </a:cubicBezTo>
                      <a:cubicBezTo>
                        <a:pt x="3678" y="21902"/>
                        <a:pt x="1823" y="10367"/>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1" name="Google Shape;111;p23"/>
                <p:cNvSpPr/>
                <p:nvPr/>
              </p:nvSpPr>
              <p:spPr>
                <a:xfrm>
                  <a:off x="3267703" y="2813200"/>
                  <a:ext cx="250104" cy="1364897"/>
                </a:xfrm>
                <a:custGeom>
                  <a:avLst/>
                  <a:gdLst/>
                  <a:ahLst/>
                  <a:cxnLst/>
                  <a:rect l="l" t="t" r="r" b="b"/>
                  <a:pathLst>
                    <a:path w="6794" h="37077" extrusionOk="0">
                      <a:moveTo>
                        <a:pt x="1" y="0"/>
                      </a:moveTo>
                      <a:lnTo>
                        <a:pt x="71" y="433"/>
                      </a:lnTo>
                      <a:lnTo>
                        <a:pt x="5817" y="36260"/>
                      </a:lnTo>
                      <a:cubicBezTo>
                        <a:pt x="5894" y="36739"/>
                        <a:pt x="6309" y="37077"/>
                        <a:pt x="6778" y="37077"/>
                      </a:cubicBezTo>
                      <a:cubicBezTo>
                        <a:pt x="6783" y="37077"/>
                        <a:pt x="6788" y="37077"/>
                        <a:pt x="6793" y="37077"/>
                      </a:cubicBezTo>
                      <a:cubicBezTo>
                        <a:pt x="6589" y="36931"/>
                        <a:pt x="6440" y="36707"/>
                        <a:pt x="6397" y="36440"/>
                      </a:cubicBezTo>
                      <a:lnTo>
                        <a:pt x="568" y="96"/>
                      </a:lnTo>
                      <a:cubicBezTo>
                        <a:pt x="378" y="69"/>
                        <a:pt x="189" y="3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2" name="Google Shape;112;p23"/>
                <p:cNvSpPr/>
                <p:nvPr/>
              </p:nvSpPr>
              <p:spPr>
                <a:xfrm>
                  <a:off x="3481843" y="4146416"/>
                  <a:ext cx="289714" cy="55624"/>
                </a:xfrm>
                <a:custGeom>
                  <a:avLst/>
                  <a:gdLst/>
                  <a:ahLst/>
                  <a:cxnLst/>
                  <a:rect l="l" t="t" r="r" b="b"/>
                  <a:pathLst>
                    <a:path w="7870" h="1511" extrusionOk="0">
                      <a:moveTo>
                        <a:pt x="0" y="44"/>
                      </a:moveTo>
                      <a:cubicBezTo>
                        <a:pt x="0" y="44"/>
                        <a:pt x="1" y="45"/>
                        <a:pt x="1" y="46"/>
                      </a:cubicBezTo>
                      <a:lnTo>
                        <a:pt x="1" y="46"/>
                      </a:lnTo>
                      <a:lnTo>
                        <a:pt x="0" y="44"/>
                      </a:lnTo>
                      <a:close/>
                      <a:moveTo>
                        <a:pt x="7870" y="1"/>
                      </a:moveTo>
                      <a:cubicBezTo>
                        <a:pt x="7791" y="36"/>
                        <a:pt x="7707" y="64"/>
                        <a:pt x="7619" y="78"/>
                      </a:cubicBezTo>
                      <a:lnTo>
                        <a:pt x="1696" y="1028"/>
                      </a:lnTo>
                      <a:cubicBezTo>
                        <a:pt x="1643" y="1036"/>
                        <a:pt x="1591" y="1041"/>
                        <a:pt x="1539" y="1041"/>
                      </a:cubicBezTo>
                      <a:cubicBezTo>
                        <a:pt x="1332" y="1041"/>
                        <a:pt x="1137" y="975"/>
                        <a:pt x="976" y="861"/>
                      </a:cubicBezTo>
                      <a:cubicBezTo>
                        <a:pt x="971" y="861"/>
                        <a:pt x="966" y="861"/>
                        <a:pt x="961" y="861"/>
                      </a:cubicBezTo>
                      <a:cubicBezTo>
                        <a:pt x="492" y="861"/>
                        <a:pt x="78" y="524"/>
                        <a:pt x="1" y="46"/>
                      </a:cubicBezTo>
                      <a:lnTo>
                        <a:pt x="1" y="46"/>
                      </a:lnTo>
                      <a:lnTo>
                        <a:pt x="105" y="694"/>
                      </a:lnTo>
                      <a:cubicBezTo>
                        <a:pt x="181" y="1170"/>
                        <a:pt x="594" y="1510"/>
                        <a:pt x="1064" y="1510"/>
                      </a:cubicBezTo>
                      <a:cubicBezTo>
                        <a:pt x="1115" y="1510"/>
                        <a:pt x="1168" y="1506"/>
                        <a:pt x="1220" y="1498"/>
                      </a:cubicBezTo>
                      <a:lnTo>
                        <a:pt x="7143" y="548"/>
                      </a:lnTo>
                      <a:cubicBezTo>
                        <a:pt x="7180" y="542"/>
                        <a:pt x="7217" y="534"/>
                        <a:pt x="7253" y="522"/>
                      </a:cubicBezTo>
                      <a:cubicBezTo>
                        <a:pt x="7264" y="519"/>
                        <a:pt x="7276" y="516"/>
                        <a:pt x="7286" y="512"/>
                      </a:cubicBezTo>
                      <a:cubicBezTo>
                        <a:pt x="7311" y="504"/>
                        <a:pt x="7336" y="495"/>
                        <a:pt x="7360" y="486"/>
                      </a:cubicBezTo>
                      <a:cubicBezTo>
                        <a:pt x="7371" y="481"/>
                        <a:pt x="7383" y="476"/>
                        <a:pt x="7394" y="471"/>
                      </a:cubicBezTo>
                      <a:cubicBezTo>
                        <a:pt x="7417" y="461"/>
                        <a:pt x="7440" y="448"/>
                        <a:pt x="7463" y="436"/>
                      </a:cubicBezTo>
                      <a:cubicBezTo>
                        <a:pt x="7473" y="431"/>
                        <a:pt x="7483" y="425"/>
                        <a:pt x="7491" y="419"/>
                      </a:cubicBezTo>
                      <a:cubicBezTo>
                        <a:pt x="7521" y="401"/>
                        <a:pt x="7551" y="382"/>
                        <a:pt x="7580" y="361"/>
                      </a:cubicBezTo>
                      <a:cubicBezTo>
                        <a:pt x="7580" y="361"/>
                        <a:pt x="7580" y="359"/>
                        <a:pt x="7580" y="359"/>
                      </a:cubicBezTo>
                      <a:cubicBezTo>
                        <a:pt x="7610" y="338"/>
                        <a:pt x="7637" y="314"/>
                        <a:pt x="7663" y="288"/>
                      </a:cubicBezTo>
                      <a:cubicBezTo>
                        <a:pt x="7670" y="282"/>
                        <a:pt x="7676" y="275"/>
                        <a:pt x="7681" y="269"/>
                      </a:cubicBezTo>
                      <a:cubicBezTo>
                        <a:pt x="7701" y="249"/>
                        <a:pt x="7720" y="229"/>
                        <a:pt x="7737" y="208"/>
                      </a:cubicBezTo>
                      <a:cubicBezTo>
                        <a:pt x="7744" y="201"/>
                        <a:pt x="7750" y="192"/>
                        <a:pt x="7757" y="184"/>
                      </a:cubicBezTo>
                      <a:cubicBezTo>
                        <a:pt x="7773" y="162"/>
                        <a:pt x="7789" y="141"/>
                        <a:pt x="7804" y="118"/>
                      </a:cubicBezTo>
                      <a:cubicBezTo>
                        <a:pt x="7808" y="111"/>
                        <a:pt x="7814" y="102"/>
                        <a:pt x="7818" y="95"/>
                      </a:cubicBezTo>
                      <a:cubicBezTo>
                        <a:pt x="7837" y="65"/>
                        <a:pt x="7854" y="34"/>
                        <a:pt x="787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 name="Google Shape;113;p23"/>
                <p:cNvSpPr/>
                <p:nvPr/>
              </p:nvSpPr>
              <p:spPr>
                <a:xfrm>
                  <a:off x="3628763" y="2770976"/>
                  <a:ext cx="509964" cy="1435135"/>
                </a:xfrm>
                <a:custGeom>
                  <a:avLst/>
                  <a:gdLst/>
                  <a:ahLst/>
                  <a:cxnLst/>
                  <a:rect l="l" t="t" r="r" b="b"/>
                  <a:pathLst>
                    <a:path w="13853" h="38985" extrusionOk="0">
                      <a:moveTo>
                        <a:pt x="7847" y="0"/>
                      </a:moveTo>
                      <a:lnTo>
                        <a:pt x="7416" y="221"/>
                      </a:lnTo>
                      <a:cubicBezTo>
                        <a:pt x="5795" y="1049"/>
                        <a:pt x="4010" y="1474"/>
                        <a:pt x="2210" y="1474"/>
                      </a:cubicBezTo>
                      <a:cubicBezTo>
                        <a:pt x="1472" y="1474"/>
                        <a:pt x="733" y="1403"/>
                        <a:pt x="1" y="1259"/>
                      </a:cubicBezTo>
                      <a:lnTo>
                        <a:pt x="1" y="1259"/>
                      </a:lnTo>
                      <a:lnTo>
                        <a:pt x="71" y="1691"/>
                      </a:lnTo>
                      <a:lnTo>
                        <a:pt x="5922" y="38168"/>
                      </a:lnTo>
                      <a:cubicBezTo>
                        <a:pt x="5998" y="38644"/>
                        <a:pt x="6411" y="38985"/>
                        <a:pt x="6881" y="38985"/>
                      </a:cubicBezTo>
                      <a:cubicBezTo>
                        <a:pt x="6933" y="38985"/>
                        <a:pt x="6985" y="38981"/>
                        <a:pt x="7037" y="38972"/>
                      </a:cubicBezTo>
                      <a:lnTo>
                        <a:pt x="12960" y="38022"/>
                      </a:lnTo>
                      <a:cubicBezTo>
                        <a:pt x="13491" y="37937"/>
                        <a:pt x="13853" y="37438"/>
                        <a:pt x="13767" y="36909"/>
                      </a:cubicBezTo>
                      <a:lnTo>
                        <a:pt x="7847"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4" name="Google Shape;114;p23"/>
                <p:cNvSpPr/>
                <p:nvPr/>
              </p:nvSpPr>
              <p:spPr>
                <a:xfrm>
                  <a:off x="3595006" y="2750728"/>
                  <a:ext cx="577809" cy="1487041"/>
                </a:xfrm>
                <a:custGeom>
                  <a:avLst/>
                  <a:gdLst/>
                  <a:ahLst/>
                  <a:cxnLst/>
                  <a:rect l="l" t="t" r="r" b="b"/>
                  <a:pathLst>
                    <a:path w="15696" h="40395" extrusionOk="0">
                      <a:moveTo>
                        <a:pt x="9549" y="0"/>
                      </a:moveTo>
                      <a:lnTo>
                        <a:pt x="8699" y="137"/>
                      </a:lnTo>
                      <a:lnTo>
                        <a:pt x="14684" y="37459"/>
                      </a:lnTo>
                      <a:cubicBezTo>
                        <a:pt x="14770" y="37988"/>
                        <a:pt x="14407" y="38487"/>
                        <a:pt x="13877" y="38572"/>
                      </a:cubicBezTo>
                      <a:lnTo>
                        <a:pt x="7954" y="39522"/>
                      </a:lnTo>
                      <a:cubicBezTo>
                        <a:pt x="7902" y="39530"/>
                        <a:pt x="7851" y="39534"/>
                        <a:pt x="7800" y="39534"/>
                      </a:cubicBezTo>
                      <a:cubicBezTo>
                        <a:pt x="7329" y="39534"/>
                        <a:pt x="6915" y="39195"/>
                        <a:pt x="6839" y="38718"/>
                      </a:cubicBezTo>
                      <a:lnTo>
                        <a:pt x="852" y="1396"/>
                      </a:lnTo>
                      <a:lnTo>
                        <a:pt x="0" y="1531"/>
                      </a:lnTo>
                      <a:lnTo>
                        <a:pt x="5987" y="38854"/>
                      </a:lnTo>
                      <a:cubicBezTo>
                        <a:pt x="6132" y="39753"/>
                        <a:pt x="6912" y="40394"/>
                        <a:pt x="7798" y="40394"/>
                      </a:cubicBezTo>
                      <a:cubicBezTo>
                        <a:pt x="7894" y="40394"/>
                        <a:pt x="7992" y="40386"/>
                        <a:pt x="8090" y="40371"/>
                      </a:cubicBezTo>
                      <a:lnTo>
                        <a:pt x="14013" y="39421"/>
                      </a:lnTo>
                      <a:cubicBezTo>
                        <a:pt x="15013" y="39261"/>
                        <a:pt x="15695" y="38319"/>
                        <a:pt x="15535" y="37322"/>
                      </a:cubicBezTo>
                      <a:lnTo>
                        <a:pt x="9549"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 name="Google Shape;115;p23"/>
                <p:cNvSpPr/>
                <p:nvPr/>
              </p:nvSpPr>
              <p:spPr>
                <a:xfrm>
                  <a:off x="3842903" y="4105775"/>
                  <a:ext cx="295825" cy="100351"/>
                </a:xfrm>
                <a:custGeom>
                  <a:avLst/>
                  <a:gdLst/>
                  <a:ahLst/>
                  <a:cxnLst/>
                  <a:rect l="l" t="t" r="r" b="b"/>
                  <a:pathLst>
                    <a:path w="8036" h="2726" extrusionOk="0">
                      <a:moveTo>
                        <a:pt x="7846" y="0"/>
                      </a:moveTo>
                      <a:lnTo>
                        <a:pt x="7846" y="3"/>
                      </a:lnTo>
                      <a:lnTo>
                        <a:pt x="7846" y="3"/>
                      </a:lnTo>
                      <a:cubicBezTo>
                        <a:pt x="7846" y="2"/>
                        <a:pt x="7846" y="1"/>
                        <a:pt x="7846" y="0"/>
                      </a:cubicBezTo>
                      <a:close/>
                      <a:moveTo>
                        <a:pt x="0" y="1259"/>
                      </a:moveTo>
                      <a:lnTo>
                        <a:pt x="0" y="1259"/>
                      </a:lnTo>
                      <a:cubicBezTo>
                        <a:pt x="1" y="1260"/>
                        <a:pt x="1" y="1261"/>
                        <a:pt x="1" y="1262"/>
                      </a:cubicBezTo>
                      <a:lnTo>
                        <a:pt x="1" y="1262"/>
                      </a:lnTo>
                      <a:lnTo>
                        <a:pt x="0" y="1259"/>
                      </a:lnTo>
                      <a:close/>
                      <a:moveTo>
                        <a:pt x="7846" y="3"/>
                      </a:moveTo>
                      <a:lnTo>
                        <a:pt x="7846" y="3"/>
                      </a:lnTo>
                      <a:cubicBezTo>
                        <a:pt x="7930" y="532"/>
                        <a:pt x="7569" y="1029"/>
                        <a:pt x="7039" y="1115"/>
                      </a:cubicBezTo>
                      <a:lnTo>
                        <a:pt x="1116" y="2065"/>
                      </a:lnTo>
                      <a:cubicBezTo>
                        <a:pt x="1064" y="2073"/>
                        <a:pt x="1012" y="2077"/>
                        <a:pt x="961" y="2077"/>
                      </a:cubicBezTo>
                      <a:cubicBezTo>
                        <a:pt x="492" y="2077"/>
                        <a:pt x="78" y="1738"/>
                        <a:pt x="1" y="1262"/>
                      </a:cubicBezTo>
                      <a:lnTo>
                        <a:pt x="1" y="1262"/>
                      </a:lnTo>
                      <a:lnTo>
                        <a:pt x="105" y="1909"/>
                      </a:lnTo>
                      <a:cubicBezTo>
                        <a:pt x="181" y="2385"/>
                        <a:pt x="594" y="2726"/>
                        <a:pt x="1064" y="2726"/>
                      </a:cubicBezTo>
                      <a:cubicBezTo>
                        <a:pt x="1116" y="2726"/>
                        <a:pt x="1168" y="2722"/>
                        <a:pt x="1220" y="2713"/>
                      </a:cubicBezTo>
                      <a:lnTo>
                        <a:pt x="7143" y="1763"/>
                      </a:lnTo>
                      <a:cubicBezTo>
                        <a:pt x="7674" y="1678"/>
                        <a:pt x="8036" y="1179"/>
                        <a:pt x="7950" y="650"/>
                      </a:cubicBezTo>
                      <a:lnTo>
                        <a:pt x="7846" y="3"/>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 name="Google Shape;116;p23"/>
                <p:cNvSpPr/>
                <p:nvPr/>
              </p:nvSpPr>
              <p:spPr>
                <a:xfrm>
                  <a:off x="3687074" y="2883218"/>
                  <a:ext cx="202616" cy="1262853"/>
                </a:xfrm>
                <a:custGeom>
                  <a:avLst/>
                  <a:gdLst/>
                  <a:ahLst/>
                  <a:cxnLst/>
                  <a:rect l="l" t="t" r="r" b="b"/>
                  <a:pathLst>
                    <a:path w="5504" h="34305" extrusionOk="0">
                      <a:moveTo>
                        <a:pt x="1" y="1"/>
                      </a:moveTo>
                      <a:cubicBezTo>
                        <a:pt x="1615" y="11055"/>
                        <a:pt x="3576" y="23308"/>
                        <a:pt x="5503" y="34305"/>
                      </a:cubicBezTo>
                      <a:cubicBezTo>
                        <a:pt x="3893" y="23255"/>
                        <a:pt x="1925" y="11007"/>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7" name="Google Shape;117;p23"/>
                <p:cNvSpPr/>
                <p:nvPr/>
              </p:nvSpPr>
              <p:spPr>
                <a:xfrm>
                  <a:off x="3731986" y="2856823"/>
                  <a:ext cx="202616" cy="1262890"/>
                </a:xfrm>
                <a:custGeom>
                  <a:avLst/>
                  <a:gdLst/>
                  <a:ahLst/>
                  <a:cxnLst/>
                  <a:rect l="l" t="t" r="r" b="b"/>
                  <a:pathLst>
                    <a:path w="5504" h="34306" extrusionOk="0">
                      <a:moveTo>
                        <a:pt x="1" y="1"/>
                      </a:moveTo>
                      <a:cubicBezTo>
                        <a:pt x="1615" y="11056"/>
                        <a:pt x="3576" y="23309"/>
                        <a:pt x="5503" y="34306"/>
                      </a:cubicBezTo>
                      <a:cubicBezTo>
                        <a:pt x="3893" y="23255"/>
                        <a:pt x="1925" y="11009"/>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8" name="Google Shape;118;p23"/>
                <p:cNvSpPr/>
                <p:nvPr/>
              </p:nvSpPr>
              <p:spPr>
                <a:xfrm>
                  <a:off x="3792506" y="2954377"/>
                  <a:ext cx="190836" cy="1189486"/>
                </a:xfrm>
                <a:custGeom>
                  <a:avLst/>
                  <a:gdLst/>
                  <a:ahLst/>
                  <a:cxnLst/>
                  <a:rect l="l" t="t" r="r" b="b"/>
                  <a:pathLst>
                    <a:path w="5184" h="32312" extrusionOk="0">
                      <a:moveTo>
                        <a:pt x="1" y="1"/>
                      </a:moveTo>
                      <a:lnTo>
                        <a:pt x="1" y="1"/>
                      </a:lnTo>
                      <a:cubicBezTo>
                        <a:pt x="1512" y="10414"/>
                        <a:pt x="3359" y="21955"/>
                        <a:pt x="5183" y="32312"/>
                      </a:cubicBezTo>
                      <a:cubicBezTo>
                        <a:pt x="3676" y="21902"/>
                        <a:pt x="1822" y="10366"/>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9" name="Google Shape;119;p23"/>
                <p:cNvSpPr/>
                <p:nvPr/>
              </p:nvSpPr>
              <p:spPr>
                <a:xfrm>
                  <a:off x="3895656" y="2931443"/>
                  <a:ext cx="190799" cy="1189486"/>
                </a:xfrm>
                <a:custGeom>
                  <a:avLst/>
                  <a:gdLst/>
                  <a:ahLst/>
                  <a:cxnLst/>
                  <a:rect l="l" t="t" r="r" b="b"/>
                  <a:pathLst>
                    <a:path w="5183" h="32312" extrusionOk="0">
                      <a:moveTo>
                        <a:pt x="0" y="1"/>
                      </a:moveTo>
                      <a:cubicBezTo>
                        <a:pt x="1512" y="10415"/>
                        <a:pt x="3359" y="21955"/>
                        <a:pt x="5183" y="32312"/>
                      </a:cubicBezTo>
                      <a:cubicBezTo>
                        <a:pt x="3676" y="21902"/>
                        <a:pt x="1821" y="10366"/>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20" name="Google Shape;120;p23"/>
                <p:cNvSpPr/>
                <p:nvPr/>
              </p:nvSpPr>
              <p:spPr>
                <a:xfrm>
                  <a:off x="3831639" y="2852222"/>
                  <a:ext cx="190836" cy="1189486"/>
                </a:xfrm>
                <a:custGeom>
                  <a:avLst/>
                  <a:gdLst/>
                  <a:ahLst/>
                  <a:cxnLst/>
                  <a:rect l="l" t="t" r="r" b="b"/>
                  <a:pathLst>
                    <a:path w="5184" h="32312" extrusionOk="0">
                      <a:moveTo>
                        <a:pt x="1" y="0"/>
                      </a:moveTo>
                      <a:lnTo>
                        <a:pt x="1" y="0"/>
                      </a:lnTo>
                      <a:cubicBezTo>
                        <a:pt x="1512" y="10414"/>
                        <a:pt x="3359" y="21956"/>
                        <a:pt x="5183" y="32311"/>
                      </a:cubicBezTo>
                      <a:cubicBezTo>
                        <a:pt x="3678" y="21902"/>
                        <a:pt x="1822" y="1036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21" name="Google Shape;121;p23"/>
                <p:cNvSpPr/>
                <p:nvPr/>
              </p:nvSpPr>
              <p:spPr>
                <a:xfrm>
                  <a:off x="3628763" y="2817286"/>
                  <a:ext cx="250104" cy="1364934"/>
                </a:xfrm>
                <a:custGeom>
                  <a:avLst/>
                  <a:gdLst/>
                  <a:ahLst/>
                  <a:cxnLst/>
                  <a:rect l="l" t="t" r="r" b="b"/>
                  <a:pathLst>
                    <a:path w="6794" h="37078" extrusionOk="0">
                      <a:moveTo>
                        <a:pt x="1" y="1"/>
                      </a:moveTo>
                      <a:lnTo>
                        <a:pt x="71" y="433"/>
                      </a:lnTo>
                      <a:lnTo>
                        <a:pt x="5817" y="36260"/>
                      </a:lnTo>
                      <a:cubicBezTo>
                        <a:pt x="5894" y="36738"/>
                        <a:pt x="6309" y="37077"/>
                        <a:pt x="6778" y="37077"/>
                      </a:cubicBezTo>
                      <a:cubicBezTo>
                        <a:pt x="6783" y="37077"/>
                        <a:pt x="6788" y="37077"/>
                        <a:pt x="6793" y="37077"/>
                      </a:cubicBezTo>
                      <a:cubicBezTo>
                        <a:pt x="6589" y="36931"/>
                        <a:pt x="6440" y="36707"/>
                        <a:pt x="6397" y="36440"/>
                      </a:cubicBezTo>
                      <a:lnTo>
                        <a:pt x="568" y="96"/>
                      </a:lnTo>
                      <a:cubicBezTo>
                        <a:pt x="378" y="69"/>
                        <a:pt x="189" y="38"/>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22" name="Google Shape;122;p23"/>
                <p:cNvSpPr/>
                <p:nvPr/>
              </p:nvSpPr>
              <p:spPr>
                <a:xfrm>
                  <a:off x="3842903" y="4150539"/>
                  <a:ext cx="289714" cy="55587"/>
                </a:xfrm>
                <a:custGeom>
                  <a:avLst/>
                  <a:gdLst/>
                  <a:ahLst/>
                  <a:cxnLst/>
                  <a:rect l="l" t="t" r="r" b="b"/>
                  <a:pathLst>
                    <a:path w="7870" h="1510" extrusionOk="0">
                      <a:moveTo>
                        <a:pt x="0" y="43"/>
                      </a:moveTo>
                      <a:cubicBezTo>
                        <a:pt x="0" y="43"/>
                        <a:pt x="1" y="44"/>
                        <a:pt x="1" y="44"/>
                      </a:cubicBezTo>
                      <a:lnTo>
                        <a:pt x="1" y="44"/>
                      </a:lnTo>
                      <a:lnTo>
                        <a:pt x="0" y="43"/>
                      </a:lnTo>
                      <a:close/>
                      <a:moveTo>
                        <a:pt x="7870" y="0"/>
                      </a:moveTo>
                      <a:lnTo>
                        <a:pt x="7870" y="0"/>
                      </a:lnTo>
                      <a:cubicBezTo>
                        <a:pt x="7791" y="36"/>
                        <a:pt x="7707" y="63"/>
                        <a:pt x="7619" y="77"/>
                      </a:cubicBezTo>
                      <a:lnTo>
                        <a:pt x="1696" y="1027"/>
                      </a:lnTo>
                      <a:cubicBezTo>
                        <a:pt x="1644" y="1036"/>
                        <a:pt x="1592" y="1040"/>
                        <a:pt x="1540" y="1040"/>
                      </a:cubicBezTo>
                      <a:cubicBezTo>
                        <a:pt x="1333" y="1040"/>
                        <a:pt x="1137" y="973"/>
                        <a:pt x="976" y="860"/>
                      </a:cubicBezTo>
                      <a:cubicBezTo>
                        <a:pt x="971" y="860"/>
                        <a:pt x="966" y="860"/>
                        <a:pt x="961" y="860"/>
                      </a:cubicBezTo>
                      <a:cubicBezTo>
                        <a:pt x="492" y="860"/>
                        <a:pt x="77" y="521"/>
                        <a:pt x="1" y="44"/>
                      </a:cubicBezTo>
                      <a:lnTo>
                        <a:pt x="1" y="44"/>
                      </a:lnTo>
                      <a:lnTo>
                        <a:pt x="105" y="693"/>
                      </a:lnTo>
                      <a:cubicBezTo>
                        <a:pt x="181" y="1169"/>
                        <a:pt x="594" y="1510"/>
                        <a:pt x="1063" y="1510"/>
                      </a:cubicBezTo>
                      <a:cubicBezTo>
                        <a:pt x="1114" y="1510"/>
                        <a:pt x="1166" y="1506"/>
                        <a:pt x="1219" y="1497"/>
                      </a:cubicBezTo>
                      <a:lnTo>
                        <a:pt x="7143" y="547"/>
                      </a:lnTo>
                      <a:cubicBezTo>
                        <a:pt x="7180" y="542"/>
                        <a:pt x="7217" y="533"/>
                        <a:pt x="7253" y="522"/>
                      </a:cubicBezTo>
                      <a:cubicBezTo>
                        <a:pt x="7264" y="519"/>
                        <a:pt x="7276" y="514"/>
                        <a:pt x="7286" y="512"/>
                      </a:cubicBezTo>
                      <a:cubicBezTo>
                        <a:pt x="7311" y="503"/>
                        <a:pt x="7336" y="494"/>
                        <a:pt x="7360" y="484"/>
                      </a:cubicBezTo>
                      <a:cubicBezTo>
                        <a:pt x="7371" y="480"/>
                        <a:pt x="7383" y="476"/>
                        <a:pt x="7394" y="470"/>
                      </a:cubicBezTo>
                      <a:cubicBezTo>
                        <a:pt x="7417" y="459"/>
                        <a:pt x="7440" y="447"/>
                        <a:pt x="7463" y="434"/>
                      </a:cubicBezTo>
                      <a:cubicBezTo>
                        <a:pt x="7473" y="430"/>
                        <a:pt x="7483" y="424"/>
                        <a:pt x="7491" y="419"/>
                      </a:cubicBezTo>
                      <a:cubicBezTo>
                        <a:pt x="7521" y="400"/>
                        <a:pt x="7551" y="382"/>
                        <a:pt x="7580" y="360"/>
                      </a:cubicBezTo>
                      <a:cubicBezTo>
                        <a:pt x="7580" y="360"/>
                        <a:pt x="7580" y="359"/>
                        <a:pt x="7580" y="359"/>
                      </a:cubicBezTo>
                      <a:cubicBezTo>
                        <a:pt x="7610" y="337"/>
                        <a:pt x="7637" y="313"/>
                        <a:pt x="7663" y="287"/>
                      </a:cubicBezTo>
                      <a:cubicBezTo>
                        <a:pt x="7670" y="282"/>
                        <a:pt x="7676" y="274"/>
                        <a:pt x="7681" y="269"/>
                      </a:cubicBezTo>
                      <a:cubicBezTo>
                        <a:pt x="7701" y="249"/>
                        <a:pt x="7720" y="229"/>
                        <a:pt x="7737" y="207"/>
                      </a:cubicBezTo>
                      <a:cubicBezTo>
                        <a:pt x="7744" y="200"/>
                        <a:pt x="7750" y="192"/>
                        <a:pt x="7757" y="183"/>
                      </a:cubicBezTo>
                      <a:cubicBezTo>
                        <a:pt x="7773" y="162"/>
                        <a:pt x="7789" y="140"/>
                        <a:pt x="7804" y="117"/>
                      </a:cubicBezTo>
                      <a:cubicBezTo>
                        <a:pt x="7809" y="110"/>
                        <a:pt x="7814" y="102"/>
                        <a:pt x="7819" y="94"/>
                      </a:cubicBezTo>
                      <a:cubicBezTo>
                        <a:pt x="7837" y="64"/>
                        <a:pt x="7854" y="33"/>
                        <a:pt x="787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23" name="Google Shape;123;p23"/>
              <p:cNvGrpSpPr/>
              <p:nvPr/>
            </p:nvGrpSpPr>
            <p:grpSpPr>
              <a:xfrm>
                <a:off x="6795600" y="1619496"/>
                <a:ext cx="818299" cy="3290970"/>
                <a:chOff x="2645345" y="2728785"/>
                <a:chExt cx="352776" cy="1418827"/>
              </a:xfrm>
            </p:grpSpPr>
            <p:sp>
              <p:nvSpPr>
                <p:cNvPr id="124" name="Google Shape;124;p23"/>
                <p:cNvSpPr/>
                <p:nvPr/>
              </p:nvSpPr>
              <p:spPr>
                <a:xfrm>
                  <a:off x="2645345" y="2728785"/>
                  <a:ext cx="352774" cy="1418827"/>
                </a:xfrm>
                <a:custGeom>
                  <a:avLst/>
                  <a:gdLst/>
                  <a:ahLst/>
                  <a:cxnLst/>
                  <a:rect l="l" t="t" r="r" b="b"/>
                  <a:pathLst>
                    <a:path w="9583" h="38542" extrusionOk="0">
                      <a:moveTo>
                        <a:pt x="50" y="1"/>
                      </a:moveTo>
                      <a:cubicBezTo>
                        <a:pt x="23" y="1"/>
                        <a:pt x="0" y="22"/>
                        <a:pt x="0" y="49"/>
                      </a:cubicBezTo>
                      <a:lnTo>
                        <a:pt x="0" y="38493"/>
                      </a:lnTo>
                      <a:cubicBezTo>
                        <a:pt x="0" y="38520"/>
                        <a:pt x="23" y="38541"/>
                        <a:pt x="50" y="38541"/>
                      </a:cubicBezTo>
                      <a:lnTo>
                        <a:pt x="9534" y="38541"/>
                      </a:lnTo>
                      <a:cubicBezTo>
                        <a:pt x="9561" y="38541"/>
                        <a:pt x="9583" y="38520"/>
                        <a:pt x="9583" y="38493"/>
                      </a:cubicBezTo>
                      <a:lnTo>
                        <a:pt x="9583" y="49"/>
                      </a:lnTo>
                      <a:cubicBezTo>
                        <a:pt x="9583" y="22"/>
                        <a:pt x="9561" y="1"/>
                        <a:pt x="95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 name="Google Shape;125;p23"/>
                <p:cNvSpPr/>
                <p:nvPr/>
              </p:nvSpPr>
              <p:spPr>
                <a:xfrm>
                  <a:off x="2678034" y="2728785"/>
                  <a:ext cx="65195" cy="1418827"/>
                </a:xfrm>
                <a:custGeom>
                  <a:avLst/>
                  <a:gdLst/>
                  <a:ahLst/>
                  <a:cxnLst/>
                  <a:rect l="l" t="t" r="r" b="b"/>
                  <a:pathLst>
                    <a:path w="1771" h="38542" extrusionOk="0">
                      <a:moveTo>
                        <a:pt x="1" y="1"/>
                      </a:moveTo>
                      <a:lnTo>
                        <a:pt x="1" y="38541"/>
                      </a:lnTo>
                      <a:lnTo>
                        <a:pt x="1771" y="38541"/>
                      </a:lnTo>
                      <a:lnTo>
                        <a:pt x="177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26" name="Google Shape;126;p23"/>
                <p:cNvSpPr/>
                <p:nvPr/>
              </p:nvSpPr>
              <p:spPr>
                <a:xfrm>
                  <a:off x="2645345" y="3614336"/>
                  <a:ext cx="352774" cy="43733"/>
                </a:xfrm>
                <a:custGeom>
                  <a:avLst/>
                  <a:gdLst/>
                  <a:ahLst/>
                  <a:cxnLst/>
                  <a:rect l="l" t="t" r="r" b="b"/>
                  <a:pathLst>
                    <a:path w="9583" h="1188" extrusionOk="0">
                      <a:moveTo>
                        <a:pt x="0" y="1"/>
                      </a:moveTo>
                      <a:lnTo>
                        <a:pt x="0" y="1188"/>
                      </a:lnTo>
                      <a:lnTo>
                        <a:pt x="9583" y="1188"/>
                      </a:lnTo>
                      <a:lnTo>
                        <a:pt x="958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7" name="Google Shape;127;p23"/>
                <p:cNvSpPr/>
                <p:nvPr/>
              </p:nvSpPr>
              <p:spPr>
                <a:xfrm>
                  <a:off x="2645345" y="2743145"/>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8" name="Google Shape;128;p23"/>
                <p:cNvSpPr/>
                <p:nvPr/>
              </p:nvSpPr>
              <p:spPr>
                <a:xfrm>
                  <a:off x="2645345" y="3526169"/>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9" name="Google Shape;129;p23"/>
                <p:cNvSpPr/>
                <p:nvPr/>
              </p:nvSpPr>
              <p:spPr>
                <a:xfrm>
                  <a:off x="2687606" y="3042508"/>
                  <a:ext cx="268290" cy="200444"/>
                </a:xfrm>
                <a:custGeom>
                  <a:avLst/>
                  <a:gdLst/>
                  <a:ahLst/>
                  <a:cxnLst/>
                  <a:rect l="l" t="t" r="r" b="b"/>
                  <a:pathLst>
                    <a:path w="7288" h="5445" extrusionOk="0">
                      <a:moveTo>
                        <a:pt x="1" y="1"/>
                      </a:moveTo>
                      <a:lnTo>
                        <a:pt x="1" y="5445"/>
                      </a:lnTo>
                      <a:lnTo>
                        <a:pt x="7288" y="5445"/>
                      </a:lnTo>
                      <a:lnTo>
                        <a:pt x="7288"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0" name="Google Shape;130;p23"/>
                <p:cNvSpPr/>
                <p:nvPr/>
              </p:nvSpPr>
              <p:spPr>
                <a:xfrm>
                  <a:off x="2836182" y="2728785"/>
                  <a:ext cx="161938" cy="1418827"/>
                </a:xfrm>
                <a:custGeom>
                  <a:avLst/>
                  <a:gdLst/>
                  <a:ahLst/>
                  <a:cxnLst/>
                  <a:rect l="l" t="t" r="r" b="b"/>
                  <a:pathLst>
                    <a:path w="4399" h="38542" extrusionOk="0">
                      <a:moveTo>
                        <a:pt x="10" y="1"/>
                      </a:moveTo>
                      <a:lnTo>
                        <a:pt x="0" y="38541"/>
                      </a:lnTo>
                      <a:lnTo>
                        <a:pt x="3853" y="38541"/>
                      </a:lnTo>
                      <a:cubicBezTo>
                        <a:pt x="4154" y="38541"/>
                        <a:pt x="4399" y="38346"/>
                        <a:pt x="4399" y="38104"/>
                      </a:cubicBezTo>
                      <a:lnTo>
                        <a:pt x="4399" y="438"/>
                      </a:lnTo>
                      <a:cubicBezTo>
                        <a:pt x="4399" y="196"/>
                        <a:pt x="4154" y="1"/>
                        <a:pt x="385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140" name="Google Shape;140;p23"/>
              <p:cNvGrpSpPr/>
              <p:nvPr/>
            </p:nvGrpSpPr>
            <p:grpSpPr>
              <a:xfrm>
                <a:off x="7281758" y="1749741"/>
                <a:ext cx="2295487" cy="3168235"/>
                <a:chOff x="1385793" y="2639627"/>
                <a:chExt cx="1146310" cy="1582140"/>
              </a:xfrm>
            </p:grpSpPr>
            <p:sp>
              <p:nvSpPr>
                <p:cNvPr id="141" name="Google Shape;141;p23"/>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2" name="Google Shape;142;p23"/>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43" name="Google Shape;143;p23"/>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4" name="Google Shape;144;p23"/>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nvGrpSpPr>
                <p:cNvPr id="145" name="Google Shape;145;p23"/>
                <p:cNvGrpSpPr/>
                <p:nvPr/>
              </p:nvGrpSpPr>
              <p:grpSpPr>
                <a:xfrm>
                  <a:off x="1385793" y="2639627"/>
                  <a:ext cx="1146310" cy="1099928"/>
                  <a:chOff x="1385793" y="658427"/>
                  <a:chExt cx="1146310" cy="1099928"/>
                </a:xfrm>
              </p:grpSpPr>
              <p:sp>
                <p:nvSpPr>
                  <p:cNvPr id="146" name="Google Shape;146;p23"/>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7" name="Google Shape;147;p23"/>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48" name="Google Shape;148;p23"/>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9" name="Google Shape;149;p23"/>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50" name="Google Shape;150;p23"/>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1" name="Google Shape;151;p23"/>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52" name="Google Shape;152;p23"/>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3" name="Google Shape;153;p23"/>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54" name="Google Shape;154;p23"/>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5" name="Google Shape;155;p23"/>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56" name="Google Shape;156;p23"/>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7" name="Google Shape;157;p23"/>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8" name="Google Shape;158;p23"/>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9" name="Google Shape;159;p23"/>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0" name="Google Shape;160;p23"/>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1" name="Google Shape;161;p23"/>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2" name="Google Shape;162;p23"/>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3" name="Google Shape;163;p23"/>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4" name="Google Shape;164;p23"/>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5" name="Google Shape;165;p23"/>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6" name="Google Shape;166;p23"/>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7" name="Google Shape;167;p23"/>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68" name="Google Shape;168;p23"/>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69" name="Google Shape;169;p23"/>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0" name="Google Shape;170;p23"/>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1" name="Google Shape;171;p23"/>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2" name="Google Shape;172;p23"/>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3" name="Google Shape;173;p23"/>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4" name="Google Shape;174;p23"/>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5" name="Google Shape;175;p23"/>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6" name="Google Shape;176;p23"/>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7" name="Google Shape;177;p23"/>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8" name="Google Shape;178;p23"/>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9" name="Google Shape;179;p23"/>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80" name="Google Shape;180;p23"/>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grpSp>
    </p:spTree>
    <p:extLst>
      <p:ext uri="{BB962C8B-B14F-4D97-AF65-F5344CB8AC3E}">
        <p14:creationId xmlns:p14="http://schemas.microsoft.com/office/powerpoint/2010/main" val="220611672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rot="3283919">
            <a:off x="7974003" y="252924"/>
            <a:ext cx="1013739" cy="850233"/>
          </a:xfrm>
          <a:prstGeom prst="rect">
            <a:avLst/>
          </a:prstGeom>
        </p:spPr>
      </p:pic>
      <p:sp>
        <p:nvSpPr>
          <p:cNvPr id="10" name="Rounded Rectangular Callout 9"/>
          <p:cNvSpPr/>
          <p:nvPr/>
        </p:nvSpPr>
        <p:spPr>
          <a:xfrm>
            <a:off x="1633186" y="438115"/>
            <a:ext cx="5877625" cy="574711"/>
          </a:xfrm>
          <a:prstGeom prst="wedgeRoundRectCallout">
            <a:avLst>
              <a:gd name="adj1" fmla="val -51300"/>
              <a:gd name="adj2" fmla="val -4346"/>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400" b="1" dirty="0">
                <a:solidFill>
                  <a:srgbClr val="191919"/>
                </a:solidFill>
              </a:rPr>
              <a:t>2. Giải phương trình bậc nhất một ẩn</a:t>
            </a:r>
            <a:endParaRPr kumimoji="0" lang="en-US" sz="2400" b="1" i="0" u="none" strike="noStrike" kern="0" cap="none" spc="0" normalizeH="0" baseline="0" noProof="0" dirty="0">
              <a:ln>
                <a:noFill/>
              </a:ln>
              <a:solidFill>
                <a:srgbClr val="191919"/>
              </a:solidFill>
              <a:effectLst/>
              <a:uLnTx/>
              <a:uFillTx/>
              <a:latin typeface="Arial"/>
              <a:ea typeface="+mn-ea"/>
              <a:cs typeface="+mn-cs"/>
              <a:sym typeface="Arial"/>
            </a:endParaRPr>
          </a:p>
        </p:txBody>
      </p:sp>
      <p:sp>
        <p:nvSpPr>
          <p:cNvPr id="4" name="Rectangle 3"/>
          <p:cNvSpPr/>
          <p:nvPr/>
        </p:nvSpPr>
        <p:spPr>
          <a:xfrm>
            <a:off x="342510" y="1195340"/>
            <a:ext cx="8458975" cy="1408078"/>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vi-VN" sz="1900" dirty="0"/>
              <a:t>Để giải phương trình nói chung, phương trình bậc nhất một ẩn nói riêng, ta dùng lệnh Solve(&lt;phương trình&gt;) hoặc Solutions(&lt;phương trình&gt;) trên ô lệnh của cửa sổ CAS, kết quả sẽ được hiển thị ngay bên dưới.</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922701" flipH="1">
            <a:off x="8149400" y="3950041"/>
            <a:ext cx="784371" cy="1181585"/>
          </a:xfrm>
          <a:prstGeom prst="rect">
            <a:avLst/>
          </a:prstGeom>
        </p:spPr>
      </p:pic>
      <p:pic>
        <p:nvPicPr>
          <p:cNvPr id="6" name="Picture 5"/>
          <p:cNvPicPr>
            <a:picLocks noChangeAspect="1"/>
          </p:cNvPicPr>
          <p:nvPr/>
        </p:nvPicPr>
        <p:blipFill>
          <a:blip r:embed="rId5"/>
          <a:stretch>
            <a:fillRect/>
          </a:stretch>
        </p:blipFill>
        <p:spPr>
          <a:xfrm>
            <a:off x="1505731" y="2841154"/>
            <a:ext cx="6005080" cy="1877731"/>
          </a:xfrm>
          <a:prstGeom prst="rect">
            <a:avLst/>
          </a:prstGeom>
        </p:spPr>
      </p:pic>
    </p:spTree>
    <p:extLst>
      <p:ext uri="{BB962C8B-B14F-4D97-AF65-F5344CB8AC3E}">
        <p14:creationId xmlns:p14="http://schemas.microsoft.com/office/powerpoint/2010/main" val="209945628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95872" y="542430"/>
            <a:ext cx="568972" cy="482011"/>
          </a:xfrm>
          <a:prstGeom prst="rect">
            <a:avLst/>
          </a:prstGeom>
        </p:spPr>
      </p:pic>
      <p:grpSp>
        <p:nvGrpSpPr>
          <p:cNvPr id="19" name="Group 18"/>
          <p:cNvGrpSpPr/>
          <p:nvPr/>
        </p:nvGrpSpPr>
        <p:grpSpPr>
          <a:xfrm>
            <a:off x="1340096" y="1038540"/>
            <a:ext cx="6876022" cy="3002005"/>
            <a:chOff x="182212" y="1447531"/>
            <a:chExt cx="6876022" cy="3002005"/>
          </a:xfrm>
        </p:grpSpPr>
        <p:sp>
          <p:nvSpPr>
            <p:cNvPr id="10" name="Folded Corner 9"/>
            <p:cNvSpPr/>
            <p:nvPr/>
          </p:nvSpPr>
          <p:spPr>
            <a:xfrm>
              <a:off x="182212" y="1887319"/>
              <a:ext cx="6626802" cy="2562217"/>
            </a:xfrm>
            <a:prstGeom prst="foldedCorner">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505573" y="1981971"/>
                  <a:ext cx="5980080" cy="2385268"/>
                </a:xfrm>
                <a:prstGeom prst="rect">
                  <a:avLst/>
                </a:prstGeom>
              </p:spPr>
              <p:txBody>
                <a:bodyPr wrap="square">
                  <a:spAutoFit/>
                </a:bodyPr>
                <a:lstStyle/>
                <a:p>
                  <a:pPr algn="just">
                    <a:lnSpc>
                      <a:spcPct val="150000"/>
                    </a:lnSpc>
                    <a:spcBef>
                      <a:spcPts val="300"/>
                    </a:spcBef>
                    <a:spcAft>
                      <a:spcPts val="300"/>
                    </a:spcAft>
                  </a:pPr>
                  <a:r>
                    <a:rPr lang="vi-VN" sz="2400" dirty="0">
                      <a:latin typeface="+mn-lt"/>
                      <a:ea typeface="Times New Roman" panose="02020603050405020304" pitchFamily="18" charset="0"/>
                      <a:cs typeface="Times New Roman" panose="02020603050405020304" pitchFamily="18" charset="0"/>
                    </a:rPr>
                    <a:t>Phương trình nghiệm đúng với mọi </a:t>
                  </a:r>
                  <a14:m>
                    <m:oMath xmlns:m="http://schemas.openxmlformats.org/officeDocument/2006/math">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2400" dirty="0">
                      <a:effectLst/>
                      <a:latin typeface="+mn-lt"/>
                      <a:ea typeface="Times New Roman" panose="02020603050405020304" pitchFamily="18" charset="0"/>
                      <a:cs typeface="Times New Roman" panose="02020603050405020304" pitchFamily="18" charset="0"/>
                    </a:rPr>
                    <a:t> thì kết quả hiện thị là </a:t>
                  </a:r>
                  <a14:m>
                    <m:oMath xmlns:m="http://schemas.openxmlformats.org/officeDocument/2006/math">
                      <m:d>
                        <m:dPr>
                          <m:begChr m:val="{"/>
                          <m:endChr m:val="}"/>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vi-VN" sz="2400" dirty="0">
                      <a:effectLst/>
                      <a:latin typeface="+mn-lt"/>
                      <a:ea typeface="Times New Roman" panose="02020603050405020304" pitchFamily="18" charset="0"/>
                      <a:cs typeface="Times New Roman" panose="02020603050405020304" pitchFamily="18" charset="0"/>
                    </a:rPr>
                    <a:t>.</a:t>
                  </a:r>
                  <a:endParaRPr lang="en-US" sz="2400" dirty="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2400" dirty="0">
                      <a:effectLst/>
                      <a:latin typeface="+mn-lt"/>
                      <a:ea typeface="Times New Roman" panose="02020603050405020304" pitchFamily="18" charset="0"/>
                      <a:cs typeface="Times New Roman" panose="02020603050405020304" pitchFamily="18" charset="0"/>
                    </a:rPr>
                    <a:t>Phương trình vô nghiệm thì kết quả </a:t>
                  </a:r>
                  <a:r>
                    <a:rPr lang="en-US" sz="2400" dirty="0" smtClean="0">
                      <a:effectLst/>
                      <a:latin typeface="+mn-lt"/>
                      <a:ea typeface="Times New Roman" panose="02020603050405020304" pitchFamily="18" charset="0"/>
                      <a:cs typeface="Times New Roman" panose="02020603050405020304" pitchFamily="18" charset="0"/>
                    </a:rPr>
                    <a:t>     </a:t>
                  </a:r>
                  <a:r>
                    <a:rPr lang="vi-VN" sz="2400" dirty="0" smtClean="0">
                      <a:effectLst/>
                      <a:latin typeface="+mn-lt"/>
                      <a:ea typeface="Times New Roman" panose="02020603050405020304" pitchFamily="18" charset="0"/>
                      <a:cs typeface="Times New Roman" panose="02020603050405020304" pitchFamily="18" charset="0"/>
                    </a:rPr>
                    <a:t>hiển </a:t>
                  </a:r>
                  <a:r>
                    <a:rPr lang="vi-VN" sz="2400" dirty="0">
                      <a:effectLst/>
                      <a:latin typeface="+mn-lt"/>
                      <a:ea typeface="Times New Roman" panose="02020603050405020304" pitchFamily="18" charset="0"/>
                      <a:cs typeface="Times New Roman" panose="02020603050405020304" pitchFamily="18" charset="0"/>
                    </a:rPr>
                    <a:t>thị là </a:t>
                  </a:r>
                  <a14:m>
                    <m:oMath xmlns:m="http://schemas.openxmlformats.org/officeDocument/2006/math">
                      <m:d>
                        <m:dPr>
                          <m:begChr m:val="{"/>
                          <m:endChr m:val="}"/>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dPr>
                        <m:e/>
                      </m:d>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400" dirty="0">
                    <a:effectLst/>
                    <a:latin typeface="+mn-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05573" y="1981971"/>
                  <a:ext cx="5980080" cy="2385268"/>
                </a:xfrm>
                <a:prstGeom prst="rect">
                  <a:avLst/>
                </a:prstGeom>
                <a:blipFill rotWithShape="0">
                  <a:blip r:embed="rId3"/>
                  <a:stretch>
                    <a:fillRect l="-1631" r="-1529" b="-2302"/>
                  </a:stretch>
                </a:blipFill>
              </p:spPr>
              <p:txBody>
                <a:bodyPr/>
                <a:lstStyle/>
                <a:p>
                  <a:r>
                    <a:rPr lang="en-US">
                      <a:noFill/>
                    </a:rPr>
                    <a:t> </a:t>
                  </a:r>
                </a:p>
              </p:txBody>
            </p:sp>
          </mc:Fallback>
        </mc:AlternateContent>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1512" y="1447531"/>
              <a:ext cx="646722" cy="974228"/>
            </a:xfrm>
            <a:prstGeom prst="rect">
              <a:avLst/>
            </a:prstGeom>
          </p:spPr>
        </p:pic>
      </p:grpSp>
      <p:sp>
        <p:nvSpPr>
          <p:cNvPr id="3" name="Rectangle 2"/>
          <p:cNvSpPr/>
          <p:nvPr/>
        </p:nvSpPr>
        <p:spPr>
          <a:xfrm>
            <a:off x="1164844" y="443920"/>
            <a:ext cx="1444626" cy="679032"/>
          </a:xfrm>
          <a:prstGeom prst="rect">
            <a:avLst/>
          </a:prstGeom>
        </p:spPr>
        <p:txBody>
          <a:bodyPr wrap="none">
            <a:spAutoFit/>
          </a:bodyPr>
          <a:lstStyle/>
          <a:p>
            <a:pPr lvl="0" algn="just">
              <a:lnSpc>
                <a:spcPct val="150000"/>
              </a:lnSpc>
            </a:pPr>
            <a:r>
              <a:rPr lang="en-US" sz="2900" b="1" dirty="0">
                <a:solidFill>
                  <a:srgbClr val="C00000"/>
                </a:solidFill>
                <a:ea typeface="Arial" panose="020B0604020202020204" pitchFamily="34" charset="0"/>
                <a:cs typeface="Times New Roman" panose="02020603050405020304" pitchFamily="18" charset="0"/>
              </a:rPr>
              <a:t>Lưu ý: </a:t>
            </a:r>
            <a:endParaRPr lang="en-US" sz="2900" dirty="0">
              <a:solidFill>
                <a:srgbClr val="C00000"/>
              </a:solidFill>
              <a:ea typeface="Arial" panose="020B0604020202020204" pitchFamily="34" charset="0"/>
              <a:cs typeface="Times New Roman" panose="02020603050405020304" pitchFamily="18" charset="0"/>
            </a:endParaRPr>
          </a:p>
        </p:txBody>
      </p:sp>
      <p:pic>
        <p:nvPicPr>
          <p:cNvPr id="22" name="Picture 21"/>
          <p:cNvPicPr>
            <a:picLocks noChangeAspect="1"/>
          </p:cNvPicPr>
          <p:nvPr/>
        </p:nvPicPr>
        <p:blipFill>
          <a:blip r:embed="rId5"/>
          <a:stretch>
            <a:fillRect/>
          </a:stretch>
        </p:blipFill>
        <p:spPr>
          <a:xfrm>
            <a:off x="795636" y="3482530"/>
            <a:ext cx="738416" cy="1089742"/>
          </a:xfrm>
          <a:prstGeom prst="rect">
            <a:avLst/>
          </a:prstGeom>
        </p:spPr>
      </p:pic>
    </p:spTree>
    <p:extLst>
      <p:ext uri="{BB962C8B-B14F-4D97-AF65-F5344CB8AC3E}">
        <p14:creationId xmlns:p14="http://schemas.microsoft.com/office/powerpoint/2010/main" val="143351116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rot="9762813">
            <a:off x="-319531" y="-114"/>
            <a:ext cx="1974657" cy="1191428"/>
          </a:xfrm>
          <a:prstGeom prst="rect">
            <a:avLst/>
          </a:prstGeom>
        </p:spPr>
      </p:pic>
      <p:sp>
        <p:nvSpPr>
          <p:cNvPr id="13" name="Rounded Rectangular Callout 12"/>
          <p:cNvSpPr/>
          <p:nvPr/>
        </p:nvSpPr>
        <p:spPr>
          <a:xfrm>
            <a:off x="1821053" y="415949"/>
            <a:ext cx="5432150" cy="574711"/>
          </a:xfrm>
          <a:prstGeom prst="wedgeRoundRectCallout">
            <a:avLst>
              <a:gd name="adj1" fmla="val -51300"/>
              <a:gd name="adj2" fmla="val -4346"/>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2400" b="1" dirty="0">
                <a:solidFill>
                  <a:srgbClr val="191919"/>
                </a:solidFill>
              </a:rPr>
              <a:t>3. Vẽ đồ thị của hàm số bậc nhất</a:t>
            </a:r>
            <a:endParaRPr kumimoji="0" lang="en-US" sz="2400" b="1" i="0" u="none" strike="noStrike" kern="0" cap="none" spc="0" normalizeH="0" baseline="0" noProof="0" dirty="0">
              <a:ln>
                <a:noFill/>
              </a:ln>
              <a:solidFill>
                <a:srgbClr val="191919"/>
              </a:solidFill>
              <a:effectLst/>
              <a:uLnTx/>
              <a:uFillTx/>
              <a:latin typeface="Arial"/>
              <a:ea typeface="+mn-ea"/>
              <a:cs typeface="+mn-cs"/>
              <a:sym typeface="Arial"/>
            </a:endParaRPr>
          </a:p>
        </p:txBody>
      </p:sp>
      <p:sp>
        <p:nvSpPr>
          <p:cNvPr id="2" name="Rectangle 1"/>
          <p:cNvSpPr/>
          <p:nvPr/>
        </p:nvSpPr>
        <p:spPr>
          <a:xfrm>
            <a:off x="469115" y="1241668"/>
            <a:ext cx="8224315" cy="3546805"/>
          </a:xfrm>
          <a:prstGeom prst="rect">
            <a:avLst/>
          </a:prstGeom>
        </p:spPr>
        <p:txBody>
          <a:bodyPr wrap="square">
            <a:spAutoFit/>
          </a:bodyPr>
          <a:lstStyle/>
          <a:p>
            <a:pPr algn="just">
              <a:lnSpc>
                <a:spcPct val="150000"/>
              </a:lnSpc>
            </a:pPr>
            <a:r>
              <a:rPr lang="vi-VN" sz="1900" dirty="0">
                <a:latin typeface="+mn-lt"/>
                <a:ea typeface="Arial" panose="020B0604020202020204" pitchFamily="34" charset="0"/>
                <a:cs typeface="Times New Roman" panose="02020603050405020304" pitchFamily="18" charset="0"/>
              </a:rPr>
              <a:t>Khởi động GeoGebra và chọn View → Graphics để vẽ đồ thị của hàm số bậc nhất.</a:t>
            </a:r>
          </a:p>
          <a:p>
            <a:pPr algn="just">
              <a:lnSpc>
                <a:spcPct val="150000"/>
              </a:lnSpc>
            </a:pPr>
            <a:r>
              <a:rPr lang="vi-VN" sz="1900" dirty="0">
                <a:latin typeface="+mn-lt"/>
                <a:ea typeface="Arial" panose="020B0604020202020204" pitchFamily="34" charset="0"/>
                <a:cs typeface="Times New Roman" panose="02020603050405020304" pitchFamily="18" charset="0"/>
              </a:rPr>
              <a:t>Khi đó màn hình hiển thị sẵn hệ trục toạ độ dạng lưới ô vuông</a:t>
            </a:r>
            <a:r>
              <a:rPr lang="vi-VN" sz="1900" dirty="0" smtClean="0">
                <a:latin typeface="+mn-lt"/>
                <a:ea typeface="Arial" panose="020B0604020202020204" pitchFamily="34" charset="0"/>
                <a:cs typeface="Times New Roman" panose="02020603050405020304" pitchFamily="18" charset="0"/>
              </a:rPr>
              <a:t>.</a:t>
            </a:r>
            <a:endParaRPr lang="en-US" sz="1900" dirty="0" smtClean="0">
              <a:latin typeface="+mn-lt"/>
              <a:ea typeface="Arial" panose="020B0604020202020204" pitchFamily="34" charset="0"/>
              <a:cs typeface="Times New Roman" panose="02020603050405020304" pitchFamily="18" charset="0"/>
            </a:endParaRPr>
          </a:p>
          <a:p>
            <a:pPr algn="just">
              <a:lnSpc>
                <a:spcPct val="150000"/>
              </a:lnSpc>
            </a:pPr>
            <a:r>
              <a:rPr lang="vi-VN" sz="1900" dirty="0" smtClean="0">
                <a:latin typeface="+mn-lt"/>
                <a:ea typeface="Arial" panose="020B0604020202020204" pitchFamily="34" charset="0"/>
                <a:cs typeface="Times New Roman" panose="02020603050405020304" pitchFamily="18" charset="0"/>
              </a:rPr>
              <a:t>Có </a:t>
            </a:r>
            <a:r>
              <a:rPr lang="vi-VN" sz="1900" dirty="0">
                <a:latin typeface="+mn-lt"/>
                <a:ea typeface="Arial" panose="020B0604020202020204" pitchFamily="34" charset="0"/>
                <a:cs typeface="Times New Roman" panose="02020603050405020304" pitchFamily="18" charset="0"/>
              </a:rPr>
              <a:t>hai cách vẽ đồ thị hàm số bậc nhất:</a:t>
            </a:r>
          </a:p>
          <a:p>
            <a:pPr algn="just">
              <a:lnSpc>
                <a:spcPct val="150000"/>
              </a:lnSpc>
            </a:pPr>
            <a:r>
              <a:rPr lang="vi-VN" sz="1900" b="1" dirty="0">
                <a:latin typeface="+mn-lt"/>
                <a:ea typeface="Arial" panose="020B0604020202020204" pitchFamily="34" charset="0"/>
                <a:cs typeface="Times New Roman" panose="02020603050405020304" pitchFamily="18" charset="0"/>
              </a:rPr>
              <a:t>Cách 1: </a:t>
            </a:r>
            <a:r>
              <a:rPr lang="vi-VN" sz="1900" dirty="0">
                <a:latin typeface="+mn-lt"/>
                <a:ea typeface="Arial" panose="020B0604020202020204" pitchFamily="34" charset="0"/>
                <a:cs typeface="Times New Roman" panose="02020603050405020304" pitchFamily="18" charset="0"/>
              </a:rPr>
              <a:t>Xác định hai điểm thuộc đô thị hàm số rồi vẽ đường thẳng đi qua hai điểm đó.</a:t>
            </a:r>
          </a:p>
          <a:p>
            <a:pPr algn="just">
              <a:lnSpc>
                <a:spcPct val="150000"/>
              </a:lnSpc>
            </a:pPr>
            <a:r>
              <a:rPr lang="vi-VN" sz="1900" b="1" dirty="0">
                <a:latin typeface="+mn-lt"/>
                <a:ea typeface="Arial" panose="020B0604020202020204" pitchFamily="34" charset="0"/>
                <a:cs typeface="Times New Roman" panose="02020603050405020304" pitchFamily="18" charset="0"/>
              </a:rPr>
              <a:t>Cách 2: </a:t>
            </a:r>
            <a:r>
              <a:rPr lang="vi-VN" sz="1900" dirty="0">
                <a:latin typeface="+mn-lt"/>
                <a:ea typeface="Arial" panose="020B0604020202020204" pitchFamily="34" charset="0"/>
                <a:cs typeface="Times New Roman" panose="02020603050405020304" pitchFamily="18" charset="0"/>
              </a:rPr>
              <a:t>Nhập hàm số vào ô lệnh, màn hình sẽ hiển thị đồ thị của hàm số cần vẽ.</a:t>
            </a:r>
          </a:p>
        </p:txBody>
      </p:sp>
      <p:pic>
        <p:nvPicPr>
          <p:cNvPr id="15" name="Picture 14"/>
          <p:cNvPicPr>
            <a:picLocks noChangeAspect="1"/>
          </p:cNvPicPr>
          <p:nvPr/>
        </p:nvPicPr>
        <p:blipFill>
          <a:blip r:embed="rId3"/>
          <a:stretch>
            <a:fillRect/>
          </a:stretch>
        </p:blipFill>
        <p:spPr>
          <a:xfrm rot="18089417">
            <a:off x="8273342" y="4369383"/>
            <a:ext cx="593185" cy="825567"/>
          </a:xfrm>
          <a:prstGeom prst="rect">
            <a:avLst/>
          </a:prstGeom>
        </p:spPr>
      </p:pic>
    </p:spTree>
    <p:extLst>
      <p:ext uri="{BB962C8B-B14F-4D97-AF65-F5344CB8AC3E}">
        <p14:creationId xmlns:p14="http://schemas.microsoft.com/office/powerpoint/2010/main" val="41726409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531499" y="698922"/>
                <a:ext cx="8286163" cy="1708160"/>
              </a:xfrm>
              <a:prstGeom prst="rect">
                <a:avLst/>
              </a:prstGeom>
              <a:noFill/>
            </p:spPr>
            <p:txBody>
              <a:bodyPr wrap="square" rtlCol="0">
                <a:spAutoFit/>
              </a:bodyPr>
              <a:lstStyle/>
              <a:p>
                <a:pPr marL="285750" indent="-285750" algn="just">
                  <a:lnSpc>
                    <a:spcPct val="150000"/>
                  </a:lnSpc>
                  <a:buClr>
                    <a:schemeClr val="tx2"/>
                  </a:buClr>
                  <a:buSzPct val="100000"/>
                  <a:buFont typeface="Arial" panose="020B0604020202020204" pitchFamily="34" charset="0"/>
                  <a:buChar char="•"/>
                </a:pPr>
                <a:r>
                  <a:rPr lang="vi-VN" b="1" i="1" dirty="0" smtClean="0">
                    <a:solidFill>
                      <a:schemeClr val="tx2"/>
                    </a:solidFill>
                  </a:rPr>
                  <a:t>Cách 1:</a:t>
                </a:r>
              </a:p>
              <a:p>
                <a:pPr algn="just">
                  <a:lnSpc>
                    <a:spcPct val="150000"/>
                  </a:lnSpc>
                </a:pPr>
                <a:r>
                  <a:rPr lang="en-US" i="1" dirty="0" smtClean="0">
                    <a:solidFill>
                      <a:srgbClr val="C00000"/>
                    </a:solidFill>
                  </a:rPr>
                  <a:t>	</a:t>
                </a:r>
                <a:r>
                  <a:rPr lang="vi-VN" i="1" dirty="0" smtClean="0">
                    <a:solidFill>
                      <a:srgbClr val="C00000"/>
                    </a:solidFill>
                  </a:rPr>
                  <a:t>Bước </a:t>
                </a:r>
                <a:r>
                  <a:rPr lang="vi-VN" i="1" dirty="0">
                    <a:solidFill>
                      <a:srgbClr val="C00000"/>
                    </a:solidFill>
                  </a:rPr>
                  <a:t>1. </a:t>
                </a:r>
                <a:r>
                  <a:rPr lang="vi-VN" dirty="0"/>
                  <a:t>Lấy điểm A(0; 4) và điểm B(-2; 0) thuộc đồ thị hàm số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+4</m:t>
                    </m:r>
                  </m:oMath>
                </a14:m>
                <a:r>
                  <a:rPr lang="en-US" dirty="0" smtClean="0"/>
                  <a:t> </a:t>
                </a:r>
                <a:r>
                  <a:rPr lang="vi-VN" dirty="0"/>
                  <a:t>bằng </a:t>
                </a:r>
                <a:r>
                  <a:rPr lang="vi-VN" dirty="0" smtClean="0"/>
                  <a:t>cách</a:t>
                </a:r>
                <a:r>
                  <a:rPr lang="en-US" dirty="0" smtClean="0"/>
                  <a:t> </a:t>
                </a:r>
                <a:r>
                  <a:rPr lang="vi-VN" dirty="0" smtClean="0"/>
                  <a:t>lần </a:t>
                </a:r>
                <a:r>
                  <a:rPr lang="vi-VN" dirty="0"/>
                  <a:t>lượt nhập (0,4) và (–2,0) vào ô lệnh, màn hình sẽ hiển thị hai điểm </a:t>
                </a:r>
                <a14:m>
                  <m:oMath xmlns:m="http://schemas.openxmlformats.org/officeDocument/2006/math">
                    <m:r>
                      <a:rPr lang="vi-VN" i="1" dirty="0" smtClean="0">
                        <a:latin typeface="Cambria Math" panose="02040503050406030204" pitchFamily="18" charset="0"/>
                      </a:rPr>
                      <m:t>𝐴</m:t>
                    </m:r>
                  </m:oMath>
                </a14:m>
                <a:r>
                  <a:rPr lang="vi-VN" dirty="0"/>
                  <a:t> và </a:t>
                </a:r>
                <a14:m>
                  <m:oMath xmlns:m="http://schemas.openxmlformats.org/officeDocument/2006/math">
                    <m:r>
                      <a:rPr lang="vi-VN" i="1" dirty="0" smtClean="0">
                        <a:latin typeface="Cambria Math" panose="02040503050406030204" pitchFamily="18" charset="0"/>
                      </a:rPr>
                      <m:t>𝐵</m:t>
                    </m:r>
                  </m:oMath>
                </a14:m>
                <a:r>
                  <a:rPr lang="vi-VN" dirty="0" smtClean="0"/>
                  <a:t> </a:t>
                </a:r>
                <a:r>
                  <a:rPr lang="vi-VN" dirty="0"/>
                  <a:t>trên </a:t>
                </a:r>
                <a:r>
                  <a:rPr lang="vi-VN" dirty="0" smtClean="0"/>
                  <a:t>hệ</a:t>
                </a:r>
                <a:r>
                  <a:rPr lang="en-US" dirty="0" smtClean="0"/>
                  <a:t> </a:t>
                </a:r>
                <a:r>
                  <a:rPr lang="vi-VN" dirty="0" smtClean="0"/>
                  <a:t>trục </a:t>
                </a:r>
                <a:r>
                  <a:rPr lang="vi-VN" dirty="0"/>
                  <a:t>toạ độ</a:t>
                </a:r>
                <a:r>
                  <a:rPr lang="vi-VN" dirty="0" smtClean="0"/>
                  <a:t>.</a:t>
                </a:r>
                <a:endParaRPr lang="en-US" dirty="0" smtClean="0"/>
              </a:p>
              <a:p>
                <a:pPr algn="just">
                  <a:lnSpc>
                    <a:spcPct val="150000"/>
                  </a:lnSpc>
                </a:pPr>
                <a:r>
                  <a:rPr lang="en-US" i="1" dirty="0">
                    <a:solidFill>
                      <a:srgbClr val="C00000"/>
                    </a:solidFill>
                  </a:rPr>
                  <a:t>	</a:t>
                </a:r>
                <a:r>
                  <a:rPr lang="vi-VN" i="1" dirty="0" smtClean="0">
                    <a:solidFill>
                      <a:srgbClr val="C00000"/>
                    </a:solidFill>
                  </a:rPr>
                  <a:t>Bước </a:t>
                </a:r>
                <a:r>
                  <a:rPr lang="vi-VN" i="1" dirty="0">
                    <a:solidFill>
                      <a:srgbClr val="C00000"/>
                    </a:solidFill>
                  </a:rPr>
                  <a:t>2.</a:t>
                </a:r>
                <a:r>
                  <a:rPr lang="vi-VN" dirty="0"/>
                  <a:t> Trên thanh công cụ, chọn đường thẳng đi qua hai </a:t>
                </a:r>
                <a:r>
                  <a:rPr lang="vi-VN" dirty="0" smtClean="0"/>
                  <a:t>điểm</a:t>
                </a:r>
                <a:r>
                  <a:rPr lang="en-US" dirty="0" smtClean="0"/>
                  <a:t>  </a:t>
                </a:r>
                <a:r>
                  <a:rPr lang="vi-VN" dirty="0" smtClean="0"/>
                  <a:t> </a:t>
                </a:r>
                <a:r>
                  <a:rPr lang="en-US" dirty="0" smtClean="0"/>
                  <a:t>     </a:t>
                </a:r>
                <a:r>
                  <a:rPr lang="vi-VN" dirty="0" smtClean="0"/>
                  <a:t> </a:t>
                </a:r>
                <a:r>
                  <a:rPr lang="vi-VN" dirty="0"/>
                  <a:t>để vẽ đồ thị hàm số đã cho đi qua hai điểm </a:t>
                </a:r>
                <a14:m>
                  <m:oMath xmlns:m="http://schemas.openxmlformats.org/officeDocument/2006/math">
                    <m:r>
                      <a:rPr lang="vi-VN" i="1" dirty="0" smtClean="0">
                        <a:latin typeface="Cambria Math" panose="02040503050406030204" pitchFamily="18" charset="0"/>
                      </a:rPr>
                      <m:t>𝐴</m:t>
                    </m:r>
                  </m:oMath>
                </a14:m>
                <a:r>
                  <a:rPr lang="vi-VN" dirty="0"/>
                  <a:t> và </a:t>
                </a:r>
                <a14:m>
                  <m:oMath xmlns:m="http://schemas.openxmlformats.org/officeDocument/2006/math">
                    <m:r>
                      <a:rPr lang="vi-VN" i="1" dirty="0" smtClean="0">
                        <a:latin typeface="Cambria Math" panose="02040503050406030204" pitchFamily="18" charset="0"/>
                      </a:rPr>
                      <m:t>𝐵</m:t>
                    </m:r>
                    <m:r>
                      <a:rPr lang="en-US" b="0" i="1" dirty="0" smtClean="0">
                        <a:latin typeface="Cambria Math" panose="02040503050406030204" pitchFamily="18" charset="0"/>
                      </a:rPr>
                      <m:t>.</m:t>
                    </m:r>
                  </m:oMath>
                </a14:m>
                <a:endParaRPr lang="vi-VN" dirty="0"/>
              </a:p>
            </p:txBody>
          </p:sp>
        </mc:Choice>
        <mc:Fallback xmlns="">
          <p:sp>
            <p:nvSpPr>
              <p:cNvPr id="6" name="TextBox 5"/>
              <p:cNvSpPr txBox="1">
                <a:spLocks noRot="1" noChangeAspect="1" noMove="1" noResize="1" noEditPoints="1" noAdjustHandles="1" noChangeArrowheads="1" noChangeShapeType="1" noTextEdit="1"/>
              </p:cNvSpPr>
              <p:nvPr/>
            </p:nvSpPr>
            <p:spPr>
              <a:xfrm>
                <a:off x="531499" y="698922"/>
                <a:ext cx="8286163" cy="1708160"/>
              </a:xfrm>
              <a:prstGeom prst="rect">
                <a:avLst/>
              </a:prstGeom>
              <a:blipFill rotWithShape="0">
                <a:blip r:embed="rId3"/>
                <a:stretch>
                  <a:fillRect l="-221" r="-221" b="-357"/>
                </a:stretch>
              </a:blipFill>
            </p:spPr>
            <p:txBody>
              <a:bodyPr/>
              <a:lstStyle/>
              <a:p>
                <a:r>
                  <a:rPr lang="en-US">
                    <a:noFill/>
                  </a:rPr>
                  <a:t> </a:t>
                </a:r>
              </a:p>
            </p:txBody>
          </p:sp>
        </mc:Fallback>
      </mc:AlternateContent>
      <p:sp>
        <p:nvSpPr>
          <p:cNvPr id="39" name="Rounded Rectangle 38"/>
          <p:cNvSpPr/>
          <p:nvPr/>
        </p:nvSpPr>
        <p:spPr>
          <a:xfrm>
            <a:off x="531499" y="338561"/>
            <a:ext cx="876211" cy="2956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i="1" dirty="0" smtClean="0">
                <a:solidFill>
                  <a:srgbClr val="000000"/>
                </a:solidFill>
              </a:rPr>
              <a:t>Ví dụ</a:t>
            </a:r>
            <a:endParaRPr lang="en-US" sz="1700" b="1" i="1" dirty="0">
              <a:solidFill>
                <a:srgbClr val="000000"/>
              </a:solidFill>
            </a:endParaRPr>
          </a:p>
        </p:txBody>
      </p:sp>
      <mc:AlternateContent xmlns:mc="http://schemas.openxmlformats.org/markup-compatibility/2006" xmlns:a14="http://schemas.microsoft.com/office/drawing/2010/main">
        <mc:Choice Requires="a14">
          <p:sp>
            <p:nvSpPr>
              <p:cNvPr id="2" name="Rectangle 1"/>
              <p:cNvSpPr/>
              <p:nvPr/>
            </p:nvSpPr>
            <p:spPr>
              <a:xfrm>
                <a:off x="1407710" y="344739"/>
                <a:ext cx="2430987" cy="307777"/>
              </a:xfrm>
              <a:prstGeom prst="rect">
                <a:avLst/>
              </a:prstGeom>
            </p:spPr>
            <p:txBody>
              <a:bodyPr wrap="none">
                <a:spAutoFit/>
              </a:bodyPr>
              <a:lstStyle/>
              <a:p>
                <a:r>
                  <a:rPr lang="en-US" dirty="0" smtClean="0"/>
                  <a:t>Vẽ đồ thị hàm số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+4</m:t>
                    </m:r>
                  </m:oMath>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407710" y="344739"/>
                <a:ext cx="2430987" cy="307777"/>
              </a:xfrm>
              <a:prstGeom prst="rect">
                <a:avLst/>
              </a:prstGeom>
              <a:blipFill rotWithShape="0">
                <a:blip r:embed="rId4"/>
                <a:stretch>
                  <a:fillRect l="-752" t="-4000" b="-20000"/>
                </a:stretch>
              </a:blipFill>
            </p:spPr>
            <p:txBody>
              <a:bodyPr/>
              <a:lstStyle/>
              <a:p>
                <a:r>
                  <a:rPr lang="en-US">
                    <a:noFill/>
                  </a:rPr>
                  <a:t> </a:t>
                </a:r>
              </a:p>
            </p:txBody>
          </p:sp>
        </mc:Fallback>
      </mc:AlternateContent>
      <p:pic>
        <p:nvPicPr>
          <p:cNvPr id="1026" name="Picture 2" descr="https://lh7-us.googleusercontent.com/Pblw_knBQ6u-fmd6UdvP-rWUf2RR1tO6gTALqzftyrjHG9Gt6L_t68oapFBr8OF5ifRK03C43tIx3UJWFn58CzbcNOwRieWEiw_oMuCUSLvH6kIPPKQXgArrUtsE0AxrWRWh22ryfKjIrh8PKRHm2w=n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0487" y="1724607"/>
            <a:ext cx="307803" cy="2951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a:stretch>
            <a:fillRect/>
          </a:stretch>
        </p:blipFill>
        <p:spPr>
          <a:xfrm rot="15680874">
            <a:off x="8071256" y="317253"/>
            <a:ext cx="721394" cy="670527"/>
          </a:xfrm>
          <a:prstGeom prst="rect">
            <a:avLst/>
          </a:prstGeom>
        </p:spPr>
      </p:pic>
      <p:pic>
        <p:nvPicPr>
          <p:cNvPr id="3" name="Picture 2"/>
          <p:cNvPicPr>
            <a:picLocks noChangeAspect="1"/>
          </p:cNvPicPr>
          <p:nvPr/>
        </p:nvPicPr>
        <p:blipFill>
          <a:blip r:embed="rId7"/>
          <a:stretch>
            <a:fillRect/>
          </a:stretch>
        </p:blipFill>
        <p:spPr>
          <a:xfrm>
            <a:off x="2173269" y="2407082"/>
            <a:ext cx="5002621" cy="23376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anim calcmode="lin" valueType="num">
                                      <p:cBhvr>
                                        <p:cTn id="2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anim calcmode="lin" valueType="num">
                                      <p:cBhvr>
                                        <p:cTn id="3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6">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anim calcmode="lin" valueType="num">
                                      <p:cBhvr>
                                        <p:cTn id="38" dur="500" fill="hold"/>
                                        <p:tgtEl>
                                          <p:spTgt spid="1026"/>
                                        </p:tgtEl>
                                        <p:attrNameLst>
                                          <p:attrName>ppt_x</p:attrName>
                                        </p:attrNameLst>
                                      </p:cBhvr>
                                      <p:tavLst>
                                        <p:tav tm="0">
                                          <p:val>
                                            <p:strVal val="#ppt_x"/>
                                          </p:val>
                                        </p:tav>
                                        <p:tav tm="100000">
                                          <p:val>
                                            <p:strVal val="#ppt_x"/>
                                          </p:val>
                                        </p:tav>
                                      </p:tavLst>
                                    </p:anim>
                                    <p:anim calcmode="lin" valueType="num">
                                      <p:cBhvr>
                                        <p:cTn id="39"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9"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531499" y="698922"/>
                <a:ext cx="8286163" cy="738664"/>
              </a:xfrm>
              <a:prstGeom prst="rect">
                <a:avLst/>
              </a:prstGeom>
              <a:noFill/>
            </p:spPr>
            <p:txBody>
              <a:bodyPr wrap="square" rtlCol="0">
                <a:spAutoFit/>
              </a:bodyPr>
              <a:lstStyle/>
              <a:p>
                <a:pPr marL="285750" indent="-285750" algn="just">
                  <a:lnSpc>
                    <a:spcPct val="150000"/>
                  </a:lnSpc>
                  <a:buClr>
                    <a:srgbClr val="024581"/>
                  </a:buClr>
                  <a:buSzPct val="100000"/>
                  <a:buFont typeface="Arial" panose="020B0604020202020204" pitchFamily="34" charset="0"/>
                  <a:buChar char="•"/>
                </a:pPr>
                <a:r>
                  <a:rPr lang="vi-VN" b="1" i="1" dirty="0" smtClean="0">
                    <a:solidFill>
                      <a:srgbClr val="024581"/>
                    </a:solidFill>
                  </a:rPr>
                  <a:t>Cách </a:t>
                </a:r>
                <a:r>
                  <a:rPr lang="en-US" b="1" i="1" dirty="0" smtClean="0">
                    <a:solidFill>
                      <a:srgbClr val="024581"/>
                    </a:solidFill>
                  </a:rPr>
                  <a:t>2</a:t>
                </a:r>
                <a:r>
                  <a:rPr lang="vi-VN" b="1" i="1" dirty="0" smtClean="0">
                    <a:solidFill>
                      <a:srgbClr val="024581"/>
                    </a:solidFill>
                  </a:rPr>
                  <a:t>:</a:t>
                </a:r>
              </a:p>
              <a:p>
                <a:pPr algn="ctr">
                  <a:lnSpc>
                    <a:spcPct val="150000"/>
                  </a:lnSpc>
                </a:pPr>
                <a:r>
                  <a:rPr lang="vi-VN" dirty="0" smtClean="0">
                    <a:solidFill>
                      <a:schemeClr val="tx1"/>
                    </a:solidFill>
                  </a:rPr>
                  <a:t>Nhập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+4</m:t>
                    </m:r>
                  </m:oMath>
                </a14:m>
                <a:r>
                  <a:rPr lang="vi-VN" dirty="0">
                    <a:solidFill>
                      <a:schemeClr val="tx1"/>
                    </a:solidFill>
                  </a:rPr>
                  <a:t> trên ô lệnh, mãn hình sẽ hiển thị đồ thị của hàm số</a:t>
                </a:r>
              </a:p>
            </p:txBody>
          </p:sp>
        </mc:Choice>
        <mc:Fallback xmlns="">
          <p:sp>
            <p:nvSpPr>
              <p:cNvPr id="6" name="TextBox 5"/>
              <p:cNvSpPr txBox="1">
                <a:spLocks noRot="1" noChangeAspect="1" noMove="1" noResize="1" noEditPoints="1" noAdjustHandles="1" noChangeArrowheads="1" noChangeShapeType="1" noTextEdit="1"/>
              </p:cNvSpPr>
              <p:nvPr/>
            </p:nvSpPr>
            <p:spPr>
              <a:xfrm>
                <a:off x="531499" y="698922"/>
                <a:ext cx="8286163" cy="738664"/>
              </a:xfrm>
              <a:prstGeom prst="rect">
                <a:avLst/>
              </a:prstGeom>
              <a:blipFill rotWithShape="0">
                <a:blip r:embed="rId3"/>
                <a:stretch>
                  <a:fillRect l="-74" b="-2479"/>
                </a:stretch>
              </a:blipFill>
            </p:spPr>
            <p:txBody>
              <a:bodyPr/>
              <a:lstStyle/>
              <a:p>
                <a:r>
                  <a:rPr lang="en-US">
                    <a:noFill/>
                  </a:rPr>
                  <a:t> </a:t>
                </a:r>
              </a:p>
            </p:txBody>
          </p:sp>
        </mc:Fallback>
      </mc:AlternateContent>
      <p:sp>
        <p:nvSpPr>
          <p:cNvPr id="39" name="Rounded Rectangle 38"/>
          <p:cNvSpPr/>
          <p:nvPr/>
        </p:nvSpPr>
        <p:spPr>
          <a:xfrm>
            <a:off x="531499" y="338561"/>
            <a:ext cx="876211" cy="2956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i="1" dirty="0" smtClean="0">
                <a:solidFill>
                  <a:srgbClr val="000000"/>
                </a:solidFill>
              </a:rPr>
              <a:t>Ví dụ</a:t>
            </a:r>
            <a:endParaRPr lang="en-US" sz="1700" b="1" i="1" dirty="0">
              <a:solidFill>
                <a:srgbClr val="000000"/>
              </a:solidFill>
            </a:endParaRPr>
          </a:p>
        </p:txBody>
      </p:sp>
      <mc:AlternateContent xmlns:mc="http://schemas.openxmlformats.org/markup-compatibility/2006" xmlns:a14="http://schemas.microsoft.com/office/drawing/2010/main">
        <mc:Choice Requires="a14">
          <p:sp>
            <p:nvSpPr>
              <p:cNvPr id="2" name="Rectangle 1"/>
              <p:cNvSpPr/>
              <p:nvPr/>
            </p:nvSpPr>
            <p:spPr>
              <a:xfrm>
                <a:off x="1407710" y="344739"/>
                <a:ext cx="2430987" cy="307777"/>
              </a:xfrm>
              <a:prstGeom prst="rect">
                <a:avLst/>
              </a:prstGeom>
            </p:spPr>
            <p:txBody>
              <a:bodyPr wrap="none">
                <a:spAutoFit/>
              </a:bodyPr>
              <a:lstStyle/>
              <a:p>
                <a:r>
                  <a:rPr lang="en-US" dirty="0" smtClean="0"/>
                  <a:t>Vẽ đồ thị hàm số </a:t>
                </a:r>
                <a14:m>
                  <m:oMath xmlns:m="http://schemas.openxmlformats.org/officeDocument/2006/math">
                    <m:r>
                      <a:rPr lang="en-US" i="1" smtClean="0">
                        <a:latin typeface="Cambria Math" panose="02040503050406030204" pitchFamily="18" charset="0"/>
                      </a:rPr>
                      <m:t>𝑦</m:t>
                    </m:r>
                    <m:r>
                      <a:rPr lang="en-US" i="1" smtClean="0">
                        <a:latin typeface="Cambria Math" panose="02040503050406030204" pitchFamily="18" charset="0"/>
                      </a:rPr>
                      <m:t>=2</m:t>
                    </m:r>
                    <m:r>
                      <a:rPr lang="en-US" i="1" smtClean="0">
                        <a:latin typeface="Cambria Math" panose="02040503050406030204" pitchFamily="18" charset="0"/>
                      </a:rPr>
                      <m:t>𝑥</m:t>
                    </m:r>
                    <m:r>
                      <a:rPr lang="en-US" i="1" smtClean="0">
                        <a:latin typeface="Cambria Math" panose="02040503050406030204" pitchFamily="18" charset="0"/>
                      </a:rPr>
                      <m:t>+4</m:t>
                    </m:r>
                  </m:oMath>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407710" y="344739"/>
                <a:ext cx="2430987" cy="307777"/>
              </a:xfrm>
              <a:prstGeom prst="rect">
                <a:avLst/>
              </a:prstGeom>
              <a:blipFill rotWithShape="0">
                <a:blip r:embed="rId4"/>
                <a:stretch>
                  <a:fillRect l="-752" t="-4000" b="-20000"/>
                </a:stretch>
              </a:blipFill>
            </p:spPr>
            <p:txBody>
              <a:bodyPr/>
              <a:lstStyle/>
              <a:p>
                <a:r>
                  <a:rPr lang="en-US">
                    <a:noFill/>
                  </a:rPr>
                  <a:t> </a:t>
                </a:r>
              </a:p>
            </p:txBody>
          </p:sp>
        </mc:Fallback>
      </mc:AlternateContent>
      <p:pic>
        <p:nvPicPr>
          <p:cNvPr id="11" name="Picture 10"/>
          <p:cNvPicPr>
            <a:picLocks noChangeAspect="1"/>
          </p:cNvPicPr>
          <p:nvPr/>
        </p:nvPicPr>
        <p:blipFill>
          <a:blip r:embed="rId5"/>
          <a:stretch>
            <a:fillRect/>
          </a:stretch>
        </p:blipFill>
        <p:spPr>
          <a:xfrm rot="15680874">
            <a:off x="8071256" y="317253"/>
            <a:ext cx="721394" cy="670527"/>
          </a:xfrm>
          <a:prstGeom prst="rect">
            <a:avLst/>
          </a:prstGeom>
        </p:spPr>
      </p:pic>
      <p:pic>
        <p:nvPicPr>
          <p:cNvPr id="3" name="Picture 2"/>
          <p:cNvPicPr>
            <a:picLocks noChangeAspect="1"/>
          </p:cNvPicPr>
          <p:nvPr/>
        </p:nvPicPr>
        <p:blipFill>
          <a:blip r:embed="rId6"/>
          <a:stretch>
            <a:fillRect/>
          </a:stretch>
        </p:blipFill>
        <p:spPr>
          <a:xfrm>
            <a:off x="1019058" y="1557937"/>
            <a:ext cx="7311044" cy="2513615"/>
          </a:xfrm>
          <a:prstGeom prst="rect">
            <a:avLst/>
          </a:prstGeom>
        </p:spPr>
      </p:pic>
    </p:spTree>
    <p:extLst>
      <p:ext uri="{BB962C8B-B14F-4D97-AF65-F5344CB8AC3E}">
        <p14:creationId xmlns:p14="http://schemas.microsoft.com/office/powerpoint/2010/main" val="386630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pSp>
        <p:nvGrpSpPr>
          <p:cNvPr id="462" name="Google Shape;462;p29"/>
          <p:cNvGrpSpPr/>
          <p:nvPr/>
        </p:nvGrpSpPr>
        <p:grpSpPr>
          <a:xfrm flipH="1">
            <a:off x="235382" y="1465226"/>
            <a:ext cx="553215" cy="3444444"/>
            <a:chOff x="3007362" y="2728785"/>
            <a:chExt cx="227871" cy="1418827"/>
          </a:xfrm>
        </p:grpSpPr>
        <p:sp>
          <p:nvSpPr>
            <p:cNvPr id="463" name="Google Shape;463;p29"/>
            <p:cNvSpPr/>
            <p:nvPr/>
          </p:nvSpPr>
          <p:spPr>
            <a:xfrm>
              <a:off x="3007362" y="2728785"/>
              <a:ext cx="227869" cy="1418827"/>
            </a:xfrm>
            <a:custGeom>
              <a:avLst/>
              <a:gdLst/>
              <a:ahLst/>
              <a:cxnLst/>
              <a:rect l="l" t="t" r="r" b="b"/>
              <a:pathLst>
                <a:path w="6190" h="38542" extrusionOk="0">
                  <a:moveTo>
                    <a:pt x="49" y="1"/>
                  </a:moveTo>
                  <a:cubicBezTo>
                    <a:pt x="21" y="1"/>
                    <a:pt x="0" y="22"/>
                    <a:pt x="0" y="49"/>
                  </a:cubicBezTo>
                  <a:lnTo>
                    <a:pt x="0" y="38493"/>
                  </a:lnTo>
                  <a:cubicBezTo>
                    <a:pt x="0" y="38520"/>
                    <a:pt x="21" y="38541"/>
                    <a:pt x="49" y="38541"/>
                  </a:cubicBezTo>
                  <a:lnTo>
                    <a:pt x="6141" y="38541"/>
                  </a:lnTo>
                  <a:cubicBezTo>
                    <a:pt x="6167" y="38541"/>
                    <a:pt x="6190" y="38520"/>
                    <a:pt x="6190" y="38493"/>
                  </a:cubicBezTo>
                  <a:lnTo>
                    <a:pt x="6190" y="49"/>
                  </a:lnTo>
                  <a:cubicBezTo>
                    <a:pt x="6190" y="22"/>
                    <a:pt x="6167" y="1"/>
                    <a:pt x="6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9"/>
            <p:cNvSpPr/>
            <p:nvPr/>
          </p:nvSpPr>
          <p:spPr>
            <a:xfrm>
              <a:off x="3007362" y="4071536"/>
              <a:ext cx="227869" cy="43733"/>
            </a:xfrm>
            <a:custGeom>
              <a:avLst/>
              <a:gdLst/>
              <a:ahLst/>
              <a:cxnLst/>
              <a:rect l="l" t="t" r="r" b="b"/>
              <a:pathLst>
                <a:path w="6190" h="1188" extrusionOk="0">
                  <a:moveTo>
                    <a:pt x="0" y="1"/>
                  </a:moveTo>
                  <a:lnTo>
                    <a:pt x="0" y="1188"/>
                  </a:lnTo>
                  <a:lnTo>
                    <a:pt x="6190" y="1188"/>
                  </a:lnTo>
                  <a:lnTo>
                    <a:pt x="6190"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a:off x="3007362" y="2858477"/>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a:off x="3007362" y="2934312"/>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3007362" y="3983369"/>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3049587" y="3118708"/>
              <a:ext cx="143385" cy="781640"/>
            </a:xfrm>
            <a:custGeom>
              <a:avLst/>
              <a:gdLst/>
              <a:ahLst/>
              <a:cxnLst/>
              <a:rect l="l" t="t" r="r" b="b"/>
              <a:pathLst>
                <a:path w="3895" h="21233" extrusionOk="0">
                  <a:moveTo>
                    <a:pt x="1373" y="1"/>
                  </a:moveTo>
                  <a:cubicBezTo>
                    <a:pt x="1373" y="1"/>
                    <a:pt x="1373" y="1"/>
                    <a:pt x="1373" y="2"/>
                  </a:cubicBezTo>
                  <a:cubicBezTo>
                    <a:pt x="1373" y="759"/>
                    <a:pt x="757" y="1374"/>
                    <a:pt x="0" y="1375"/>
                  </a:cubicBezTo>
                  <a:lnTo>
                    <a:pt x="0" y="19643"/>
                  </a:lnTo>
                  <a:cubicBezTo>
                    <a:pt x="757" y="19643"/>
                    <a:pt x="1373" y="20257"/>
                    <a:pt x="1373" y="21015"/>
                  </a:cubicBezTo>
                  <a:cubicBezTo>
                    <a:pt x="1373" y="21090"/>
                    <a:pt x="1364" y="21161"/>
                    <a:pt x="1353" y="21232"/>
                  </a:cubicBezTo>
                  <a:lnTo>
                    <a:pt x="2534" y="21232"/>
                  </a:lnTo>
                  <a:cubicBezTo>
                    <a:pt x="2523" y="21161"/>
                    <a:pt x="2516" y="21090"/>
                    <a:pt x="2516" y="21015"/>
                  </a:cubicBezTo>
                  <a:cubicBezTo>
                    <a:pt x="2516" y="20257"/>
                    <a:pt x="3130" y="19641"/>
                    <a:pt x="3889" y="19641"/>
                  </a:cubicBezTo>
                  <a:cubicBezTo>
                    <a:pt x="3891" y="19641"/>
                    <a:pt x="3893" y="19643"/>
                    <a:pt x="3894" y="19643"/>
                  </a:cubicBezTo>
                  <a:lnTo>
                    <a:pt x="3894" y="1375"/>
                  </a:lnTo>
                  <a:lnTo>
                    <a:pt x="3889" y="1375"/>
                  </a:lnTo>
                  <a:cubicBezTo>
                    <a:pt x="3130" y="1375"/>
                    <a:pt x="2516" y="759"/>
                    <a:pt x="2516" y="2"/>
                  </a:cubicBezTo>
                  <a:cubicBezTo>
                    <a:pt x="2516" y="1"/>
                    <a:pt x="2516" y="1"/>
                    <a:pt x="251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3152184" y="2728785"/>
              <a:ext cx="83049" cy="1418827"/>
            </a:xfrm>
            <a:custGeom>
              <a:avLst/>
              <a:gdLst/>
              <a:ahLst/>
              <a:cxnLst/>
              <a:rect l="l" t="t" r="r" b="b"/>
              <a:pathLst>
                <a:path w="2256" h="38542" extrusionOk="0">
                  <a:moveTo>
                    <a:pt x="0" y="1"/>
                  </a:moveTo>
                  <a:lnTo>
                    <a:pt x="0" y="38541"/>
                  </a:lnTo>
                  <a:lnTo>
                    <a:pt x="1710" y="38541"/>
                  </a:lnTo>
                  <a:cubicBezTo>
                    <a:pt x="2011" y="38541"/>
                    <a:pt x="2256" y="38346"/>
                    <a:pt x="2256" y="38104"/>
                  </a:cubicBezTo>
                  <a:lnTo>
                    <a:pt x="2256" y="438"/>
                  </a:lnTo>
                  <a:cubicBezTo>
                    <a:pt x="2256" y="196"/>
                    <a:pt x="2011" y="1"/>
                    <a:pt x="171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3039573" y="2728785"/>
              <a:ext cx="41524" cy="1418827"/>
            </a:xfrm>
            <a:custGeom>
              <a:avLst/>
              <a:gdLst/>
              <a:ahLst/>
              <a:cxnLst/>
              <a:rect l="l" t="t" r="r" b="b"/>
              <a:pathLst>
                <a:path w="1128" h="38542" extrusionOk="0">
                  <a:moveTo>
                    <a:pt x="1" y="1"/>
                  </a:moveTo>
                  <a:lnTo>
                    <a:pt x="1" y="38541"/>
                  </a:lnTo>
                  <a:lnTo>
                    <a:pt x="1128" y="38541"/>
                  </a:lnTo>
                  <a:lnTo>
                    <a:pt x="1128"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9"/>
          <p:cNvGrpSpPr/>
          <p:nvPr/>
        </p:nvGrpSpPr>
        <p:grpSpPr>
          <a:xfrm flipH="1">
            <a:off x="278882" y="1896684"/>
            <a:ext cx="2182395" cy="3012146"/>
            <a:chOff x="1385793" y="2639627"/>
            <a:chExt cx="1146310" cy="1582140"/>
          </a:xfrm>
        </p:grpSpPr>
        <p:sp>
          <p:nvSpPr>
            <p:cNvPr id="472" name="Google Shape;472;p29"/>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29"/>
            <p:cNvGrpSpPr/>
            <p:nvPr/>
          </p:nvGrpSpPr>
          <p:grpSpPr>
            <a:xfrm>
              <a:off x="1385793" y="2639627"/>
              <a:ext cx="1146310" cy="1099928"/>
              <a:chOff x="1385793" y="658427"/>
              <a:chExt cx="1146310" cy="1099928"/>
            </a:xfrm>
          </p:grpSpPr>
          <p:sp>
            <p:nvSpPr>
              <p:cNvPr id="477" name="Google Shape;477;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29"/>
          <p:cNvGrpSpPr/>
          <p:nvPr/>
        </p:nvGrpSpPr>
        <p:grpSpPr>
          <a:xfrm>
            <a:off x="1965480" y="3660913"/>
            <a:ext cx="760140" cy="1247915"/>
            <a:chOff x="3170406" y="1633711"/>
            <a:chExt cx="373352" cy="612929"/>
          </a:xfrm>
        </p:grpSpPr>
        <p:sp>
          <p:nvSpPr>
            <p:cNvPr id="513" name="Google Shape;513;p29"/>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268;p25"/>
          <p:cNvSpPr txBox="1">
            <a:spLocks noGrp="1"/>
          </p:cNvSpPr>
          <p:nvPr>
            <p:ph type="title"/>
          </p:nvPr>
        </p:nvSpPr>
        <p:spPr>
          <a:xfrm>
            <a:off x="3039668" y="140456"/>
            <a:ext cx="5196253" cy="18975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400" b="1" smtClean="0">
                <a:solidFill>
                  <a:schemeClr val="tx2">
                    <a:lumMod val="75000"/>
                  </a:schemeClr>
                </a:solidFill>
                <a:latin typeface="+mn-lt"/>
              </a:rPr>
              <a:t>LUYỆN TẬP</a:t>
            </a:r>
            <a:endParaRPr sz="5400" b="1" dirty="0">
              <a:solidFill>
                <a:schemeClr val="tx2">
                  <a:lumMod val="75000"/>
                </a:schemeClr>
              </a:solidFill>
              <a:latin typeface="+mn-lt"/>
            </a:endParaRPr>
          </a:p>
        </p:txBody>
      </p:sp>
      <p:sp>
        <p:nvSpPr>
          <p:cNvPr id="2" name="Rectangle 1"/>
          <p:cNvSpPr/>
          <p:nvPr/>
        </p:nvSpPr>
        <p:spPr>
          <a:xfrm>
            <a:off x="3168164" y="2087026"/>
            <a:ext cx="4939259" cy="1015663"/>
          </a:xfrm>
          <a:prstGeom prst="rect">
            <a:avLst/>
          </a:prstGeom>
        </p:spPr>
        <p:txBody>
          <a:bodyPr wrap="square">
            <a:spAutoFit/>
          </a:bodyPr>
          <a:lstStyle/>
          <a:p>
            <a:pPr lvl="0" algn="ctr">
              <a:lnSpc>
                <a:spcPct val="150000"/>
              </a:lnSpc>
            </a:pPr>
            <a:r>
              <a:rPr lang="en-US" sz="2000" i="1">
                <a:solidFill>
                  <a:schemeClr val="tx2"/>
                </a:solidFill>
              </a:rPr>
              <a:t>Sử dụng phần mềm GeoGebra, </a:t>
            </a:r>
            <a:endParaRPr lang="en-US" sz="2000" i="1" smtClean="0">
              <a:solidFill>
                <a:schemeClr val="tx2"/>
              </a:solidFill>
            </a:endParaRPr>
          </a:p>
          <a:p>
            <a:pPr lvl="0" algn="ctr">
              <a:lnSpc>
                <a:spcPct val="150000"/>
              </a:lnSpc>
            </a:pPr>
            <a:r>
              <a:rPr lang="en-US" sz="2000" i="1" smtClean="0">
                <a:solidFill>
                  <a:schemeClr val="tx2"/>
                </a:solidFill>
              </a:rPr>
              <a:t>hãy </a:t>
            </a:r>
            <a:r>
              <a:rPr lang="en-US" sz="2000" i="1">
                <a:solidFill>
                  <a:schemeClr val="tx2"/>
                </a:solidFill>
              </a:rPr>
              <a:t>thực hiện các yêu cầu sau đây.</a:t>
            </a:r>
            <a:endParaRPr lang="en-US" sz="2000">
              <a:solidFill>
                <a:schemeClr val="tx2"/>
              </a:solidFill>
            </a:endParaRPr>
          </a:p>
        </p:txBody>
      </p:sp>
      <p:pic>
        <p:nvPicPr>
          <p:cNvPr id="3" name="Picture 2"/>
          <p:cNvPicPr>
            <a:picLocks noChangeAspect="1"/>
          </p:cNvPicPr>
          <p:nvPr/>
        </p:nvPicPr>
        <p:blipFill>
          <a:blip r:embed="rId3"/>
          <a:stretch>
            <a:fillRect/>
          </a:stretch>
        </p:blipFill>
        <p:spPr>
          <a:xfrm rot="231526">
            <a:off x="7299335" y="3601188"/>
            <a:ext cx="1514882" cy="1279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123290" y="245015"/>
            <a:ext cx="2897418" cy="570015"/>
            <a:chOff x="3372592" y="249381"/>
            <a:chExt cx="3163801" cy="570015"/>
          </a:xfrm>
        </p:grpSpPr>
        <p:sp>
          <p:nvSpPr>
            <p:cNvPr id="18" name="Round Same Side Corner Rectangle 17"/>
            <p:cNvSpPr/>
            <p:nvPr/>
          </p:nvSpPr>
          <p:spPr>
            <a:xfrm flipV="1">
              <a:off x="3372592" y="249381"/>
              <a:ext cx="3163801" cy="570015"/>
            </a:xfrm>
            <a:prstGeom prst="round2SameRect">
              <a:avLst>
                <a:gd name="adj1" fmla="val 31250"/>
                <a:gd name="adj2" fmla="val 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420093" y="334334"/>
              <a:ext cx="3116300" cy="400110"/>
            </a:xfrm>
            <a:prstGeom prst="rect">
              <a:avLst/>
            </a:prstGeom>
            <a:noFill/>
          </p:spPr>
          <p:txBody>
            <a:bodyPr wrap="square" rtlCol="0">
              <a:spAutoFit/>
            </a:bodyPr>
            <a:lstStyle/>
            <a:p>
              <a:pPr algn="ctr"/>
              <a:r>
                <a:rPr lang="en-US" sz="2000" b="1" dirty="0" smtClean="0"/>
                <a:t>Bài 1 </a:t>
              </a:r>
              <a:r>
                <a:rPr lang="vi-VN" sz="2000" b="1" dirty="0" smtClean="0"/>
                <a:t>(SGK - tr.1</a:t>
              </a:r>
              <a:r>
                <a:rPr lang="en-US" sz="2000" b="1" dirty="0" smtClean="0"/>
                <a:t>32</a:t>
              </a:r>
              <a:r>
                <a:rPr lang="vi-VN" sz="2000" b="1" dirty="0" smtClean="0"/>
                <a:t>)</a:t>
              </a:r>
              <a:endParaRPr lang="en-US" sz="2000" dirty="0"/>
            </a:p>
          </p:txBody>
        </p:sp>
      </p:grpSp>
      <p:grpSp>
        <p:nvGrpSpPr>
          <p:cNvPr id="9" name="Group 8"/>
          <p:cNvGrpSpPr/>
          <p:nvPr/>
        </p:nvGrpSpPr>
        <p:grpSpPr>
          <a:xfrm>
            <a:off x="2318697" y="1033401"/>
            <a:ext cx="4266248" cy="1035476"/>
            <a:chOff x="1053850" y="616513"/>
            <a:chExt cx="4266248" cy="1035476"/>
          </a:xfrm>
        </p:grpSpPr>
        <mc:AlternateContent xmlns:mc="http://schemas.openxmlformats.org/markup-compatibility/2006" xmlns:a14="http://schemas.microsoft.com/office/drawing/2010/main">
          <mc:Choice Requires="a14">
            <p:sp>
              <p:nvSpPr>
                <p:cNvPr id="7" name="Rectangle 6"/>
                <p:cNvSpPr/>
                <p:nvPr/>
              </p:nvSpPr>
              <p:spPr>
                <a:xfrm>
                  <a:off x="1663584" y="616513"/>
                  <a:ext cx="3656514" cy="1035476"/>
                </a:xfrm>
                <a:prstGeom prst="rect">
                  <a:avLst/>
                </a:prstGeom>
              </p:spPr>
              <p:txBody>
                <a:bodyPr wrap="none">
                  <a:spAutoFit/>
                </a:bodyPr>
                <a:lstStyle/>
                <a:p>
                  <a:pPr algn="just">
                    <a:lnSpc>
                      <a:spcPct val="150000"/>
                    </a:lnSpc>
                    <a:spcBef>
                      <a:spcPts val="300"/>
                    </a:spcBef>
                    <a:spcAft>
                      <a:spcPts val="300"/>
                    </a:spcAft>
                    <a:tabLst>
                      <a:tab pos="360045" algn="l"/>
                      <a:tab pos="720090" algn="l"/>
                    </a:tabLs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3</m:t>
                                </m:r>
                              </m:sup>
                            </m:sSup>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𝑥𝑦</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𝑦</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𝑥</m:t>
                            </m:r>
                          </m:den>
                        </m:f>
                      </m:oMath>
                    </m:oMathPara>
                  </a14:m>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663584" y="616513"/>
                  <a:ext cx="3656514" cy="1035476"/>
                </a:xfrm>
                <a:prstGeom prst="rect">
                  <a:avLst/>
                </a:prstGeom>
                <a:blipFill rotWithShape="0">
                  <a:blip r:embed="rId2"/>
                  <a:stretch>
                    <a:fillRect/>
                  </a:stretch>
                </a:blipFill>
              </p:spPr>
              <p:txBody>
                <a:bodyPr/>
                <a:lstStyle/>
                <a:p>
                  <a:r>
                    <a:rPr lang="en-US">
                      <a:noFill/>
                    </a:rPr>
                    <a:t> </a:t>
                  </a:r>
                </a:p>
              </p:txBody>
            </p:sp>
          </mc:Fallback>
        </mc:AlternateContent>
        <p:sp>
          <p:nvSpPr>
            <p:cNvPr id="8" name="Rectangle 7"/>
            <p:cNvSpPr/>
            <p:nvPr/>
          </p:nvSpPr>
          <p:spPr>
            <a:xfrm>
              <a:off x="1053850" y="1012578"/>
              <a:ext cx="710451" cy="369332"/>
            </a:xfrm>
            <a:prstGeom prst="rect">
              <a:avLst/>
            </a:prstGeom>
          </p:spPr>
          <p:txBody>
            <a:bodyPr wrap="none">
              <a:spAutoFit/>
            </a:bodyPr>
            <a:lstStyle/>
            <a:p>
              <a:pPr lvl="0" algn="ctr"/>
              <a:r>
                <a:rPr lang="en-US" sz="1800" dirty="0">
                  <a:solidFill>
                    <a:srgbClr val="313131"/>
                  </a:solidFill>
                </a:rPr>
                <a:t>Tính:</a:t>
              </a:r>
              <a:endParaRPr lang="en-US" sz="1800" dirty="0"/>
            </a:p>
          </p:txBody>
        </p:sp>
      </p:grpSp>
      <p:pic>
        <p:nvPicPr>
          <p:cNvPr id="20" name="Picture 19"/>
          <p:cNvPicPr>
            <a:picLocks noChangeAspect="1"/>
          </p:cNvPicPr>
          <p:nvPr/>
        </p:nvPicPr>
        <p:blipFill>
          <a:blip r:embed="rId3"/>
          <a:stretch>
            <a:fillRect/>
          </a:stretch>
        </p:blipFill>
        <p:spPr>
          <a:xfrm>
            <a:off x="2207399" y="194758"/>
            <a:ext cx="721394" cy="670527"/>
          </a:xfrm>
          <a:prstGeom prst="rect">
            <a:avLst/>
          </a:prstGeom>
        </p:spPr>
      </p:pic>
      <p:sp>
        <p:nvSpPr>
          <p:cNvPr id="10" name="Rectangle 9"/>
          <p:cNvSpPr/>
          <p:nvPr/>
        </p:nvSpPr>
        <p:spPr>
          <a:xfrm>
            <a:off x="4223184" y="2291359"/>
            <a:ext cx="697627" cy="369332"/>
          </a:xfrm>
          <a:prstGeom prst="rect">
            <a:avLst/>
          </a:prstGeom>
        </p:spPr>
        <p:txBody>
          <a:bodyPr wrap="none">
            <a:spAutoFit/>
          </a:bodyPr>
          <a:lstStyle/>
          <a:p>
            <a:r>
              <a:rPr lang="en-US" sz="1800" b="1" i="1" u="sng" dirty="0" smtClean="0">
                <a:solidFill>
                  <a:schemeClr val="tx2">
                    <a:lumMod val="75000"/>
                  </a:schemeClr>
                </a:solidFill>
              </a:rPr>
              <a:t>Giải:</a:t>
            </a:r>
            <a:endParaRPr lang="en-US" sz="1800" b="1" i="1" u="sng" dirty="0">
              <a:solidFill>
                <a:schemeClr val="tx2">
                  <a:lumMod val="75000"/>
                </a:schemeClr>
              </a:solidFill>
            </a:endParaRPr>
          </a:p>
        </p:txBody>
      </p:sp>
      <p:pic>
        <p:nvPicPr>
          <p:cNvPr id="24" name="Picture 23"/>
          <p:cNvPicPr>
            <a:picLocks noChangeAspect="1"/>
          </p:cNvPicPr>
          <p:nvPr/>
        </p:nvPicPr>
        <p:blipFill>
          <a:blip r:embed="rId4"/>
          <a:stretch>
            <a:fillRect/>
          </a:stretch>
        </p:blipFill>
        <p:spPr>
          <a:xfrm>
            <a:off x="8106417" y="4410470"/>
            <a:ext cx="764406" cy="867183"/>
          </a:xfrm>
          <a:prstGeom prst="rect">
            <a:avLst/>
          </a:prstGeom>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Lst>
          </a:blip>
          <a:stretch>
            <a:fillRect/>
          </a:stretch>
        </p:blipFill>
        <p:spPr>
          <a:xfrm>
            <a:off x="294925" y="2995029"/>
            <a:ext cx="8554147" cy="941366"/>
          </a:xfrm>
          <a:prstGeom prst="rect">
            <a:avLst/>
          </a:prstGeom>
        </p:spPr>
      </p:pic>
    </p:spTree>
    <p:extLst>
      <p:ext uri="{BB962C8B-B14F-4D97-AF65-F5344CB8AC3E}">
        <p14:creationId xmlns:p14="http://schemas.microsoft.com/office/powerpoint/2010/main" val="316196020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30437" y="270339"/>
            <a:ext cx="2897418" cy="570015"/>
            <a:chOff x="3372592" y="249381"/>
            <a:chExt cx="3163801" cy="570015"/>
          </a:xfrm>
        </p:grpSpPr>
        <p:sp>
          <p:nvSpPr>
            <p:cNvPr id="18" name="Round Same Side Corner Rectangle 17"/>
            <p:cNvSpPr/>
            <p:nvPr/>
          </p:nvSpPr>
          <p:spPr>
            <a:xfrm flipV="1">
              <a:off x="3372592" y="249381"/>
              <a:ext cx="3163801" cy="570015"/>
            </a:xfrm>
            <a:prstGeom prst="round2SameRect">
              <a:avLst>
                <a:gd name="adj1" fmla="val 31250"/>
                <a:gd name="adj2" fmla="val 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TextBox 18"/>
            <p:cNvSpPr txBox="1"/>
            <p:nvPr/>
          </p:nvSpPr>
          <p:spPr>
            <a:xfrm>
              <a:off x="3420093" y="334334"/>
              <a:ext cx="3116300" cy="400110"/>
            </a:xfrm>
            <a:prstGeom prst="rect">
              <a:avLst/>
            </a:prstGeom>
            <a:noFill/>
          </p:spPr>
          <p:txBody>
            <a:bodyPr wrap="square" rtlCol="0">
              <a:spAutoFit/>
            </a:bodyPr>
            <a:lstStyle/>
            <a:p>
              <a:pPr lvl="0" algn="ctr">
                <a:defRPr/>
              </a:pPr>
              <a:r>
                <a:rPr kumimoji="0" lang="en-US" sz="2000" b="1" i="0" u="none" strike="noStrike" kern="0" cap="none" spc="0" normalizeH="0" baseline="0" noProof="0" dirty="0" smtClean="0">
                  <a:ln>
                    <a:noFill/>
                  </a:ln>
                  <a:solidFill>
                    <a:srgbClr val="000000"/>
                  </a:solidFill>
                  <a:effectLst/>
                  <a:uLnTx/>
                  <a:uFillTx/>
                  <a:latin typeface="Arial"/>
                  <a:cs typeface="Arial"/>
                  <a:sym typeface="Arial"/>
                </a:rPr>
                <a:t>Bài 2 </a:t>
              </a:r>
              <a:r>
                <a:rPr kumimoji="0" lang="vi-VN" sz="2000" b="1" i="0" u="none" strike="noStrike" kern="0" cap="none" spc="0" normalizeH="0" baseline="0" noProof="0" dirty="0" smtClean="0">
                  <a:ln>
                    <a:noFill/>
                  </a:ln>
                  <a:solidFill>
                    <a:srgbClr val="000000"/>
                  </a:solidFill>
                  <a:effectLst/>
                  <a:uLnTx/>
                  <a:uFillTx/>
                  <a:latin typeface="Arial"/>
                  <a:cs typeface="Arial"/>
                  <a:sym typeface="Arial"/>
                </a:rPr>
                <a:t>(SGK - tr.1</a:t>
              </a:r>
              <a:r>
                <a:rPr lang="en-US" sz="2000" b="1" dirty="0" smtClean="0"/>
                <a:t>32</a:t>
              </a:r>
              <a:r>
                <a:rPr kumimoji="0" lang="vi-VN" sz="2000" b="1" i="0" u="none" strike="noStrike" kern="0" cap="none" spc="0" normalizeH="0" baseline="0" noProof="0" dirty="0" smtClean="0">
                  <a:ln>
                    <a:noFill/>
                  </a:ln>
                  <a:solidFill>
                    <a:srgbClr val="000000"/>
                  </a:solidFill>
                  <a:effectLst/>
                  <a:uLnTx/>
                  <a:uFillTx/>
                  <a:latin typeface="Arial"/>
                  <a:cs typeface="Arial"/>
                  <a:sym typeface="Arial"/>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20" name="Picture 19"/>
          <p:cNvPicPr>
            <a:picLocks noChangeAspect="1"/>
          </p:cNvPicPr>
          <p:nvPr/>
        </p:nvPicPr>
        <p:blipFill>
          <a:blip r:embed="rId2"/>
          <a:stretch>
            <a:fillRect/>
          </a:stretch>
        </p:blipFill>
        <p:spPr>
          <a:xfrm rot="15680874">
            <a:off x="8191984" y="220210"/>
            <a:ext cx="721394" cy="670527"/>
          </a:xfrm>
          <a:prstGeom prst="rect">
            <a:avLst/>
          </a:prstGeom>
        </p:spPr>
      </p:pic>
      <p:sp>
        <p:nvSpPr>
          <p:cNvPr id="10" name="Rectangle 9"/>
          <p:cNvSpPr/>
          <p:nvPr/>
        </p:nvSpPr>
        <p:spPr>
          <a:xfrm>
            <a:off x="4255475" y="1703580"/>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dirty="0" smtClean="0">
                <a:ln>
                  <a:noFill/>
                </a:ln>
                <a:solidFill>
                  <a:srgbClr val="024581">
                    <a:lumMod val="75000"/>
                  </a:srgbClr>
                </a:solidFill>
                <a:effectLst/>
                <a:uLnTx/>
                <a:uFillTx/>
                <a:latin typeface="Arial"/>
                <a:cs typeface="Arial"/>
                <a:sym typeface="Arial"/>
              </a:rPr>
              <a:t>Giải:</a:t>
            </a:r>
            <a:endParaRPr kumimoji="0" lang="en-US" sz="1800" b="1" i="1" u="sng" strike="noStrike" kern="0" cap="none" spc="0" normalizeH="0" baseline="0" noProof="0" dirty="0">
              <a:ln>
                <a:noFill/>
              </a:ln>
              <a:solidFill>
                <a:srgbClr val="024581">
                  <a:lumMod val="75000"/>
                </a:srgbClr>
              </a:solidFill>
              <a:effectLst/>
              <a:uLnTx/>
              <a:uFillTx/>
              <a:latin typeface="Arial"/>
              <a:cs typeface="Arial"/>
              <a:sym typeface="Arial"/>
            </a:endParaRPr>
          </a:p>
        </p:txBody>
      </p:sp>
      <p:pic>
        <p:nvPicPr>
          <p:cNvPr id="13" name="Picture 12"/>
          <p:cNvPicPr>
            <a:picLocks noChangeAspect="1"/>
          </p:cNvPicPr>
          <p:nvPr/>
        </p:nvPicPr>
        <p:blipFill>
          <a:blip r:embed="rId3"/>
          <a:stretch>
            <a:fillRect/>
          </a:stretch>
        </p:blipFill>
        <p:spPr>
          <a:xfrm rot="21325897">
            <a:off x="8237937" y="4429953"/>
            <a:ext cx="629491" cy="562814"/>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766006" y="784867"/>
                <a:ext cx="7676566" cy="918713"/>
              </a:xfrm>
              <a:prstGeom prst="rect">
                <a:avLst/>
              </a:prstGeom>
            </p:spPr>
            <p:txBody>
              <a:bodyPr wrap="square">
                <a:spAutoFit/>
              </a:bodyPr>
              <a:lstStyle/>
              <a:p>
                <a:pPr algn="just">
                  <a:lnSpc>
                    <a:spcPct val="150000"/>
                  </a:lnSpc>
                  <a:spcBef>
                    <a:spcPts val="300"/>
                  </a:spcBef>
                  <a:spcAft>
                    <a:spcPts val="300"/>
                  </a:spcAft>
                  <a:tabLst>
                    <a:tab pos="360045" algn="l"/>
                    <a:tab pos="720090" algn="l"/>
                  </a:tabLst>
                </a:pPr>
                <a14:m>
                  <m:oMathPara xmlns:m="http://schemas.openxmlformats.org/officeDocument/2006/math">
                    <m:oMathParaPr>
                      <m:jc m:val="centerGroup"/>
                    </m:oMathParaPr>
                    <m:oMath xmlns:m="http://schemas.openxmlformats.org/officeDocument/2006/math">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 4,8−2,5</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+3</m:t>
                          </m:r>
                        </m:e>
                      </m:d>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+0,5</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2−6</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vi-VN" sz="1800" i="1">
                          <a:latin typeface="Cambria Math" panose="02040503050406030204" pitchFamily="18" charset="0"/>
                        </a:rPr>
                        <m:t>2</m:t>
                      </m:r>
                      <m:d>
                        <m:dPr>
                          <m:ctrlPr>
                            <a:rPr lang="en-US" sz="1800" i="1">
                              <a:latin typeface="Cambria Math" panose="02040503050406030204" pitchFamily="18" charset="0"/>
                            </a:rPr>
                          </m:ctrlPr>
                        </m:dPr>
                        <m:e>
                          <m:r>
                            <a:rPr lang="vi-VN" sz="1800" i="1">
                              <a:latin typeface="Cambria Math" panose="02040503050406030204" pitchFamily="18" charset="0"/>
                            </a:rPr>
                            <m:t>𝑥</m:t>
                          </m:r>
                          <m:r>
                            <a:rPr lang="vi-VN" sz="1800" i="1">
                              <a:latin typeface="Cambria Math" panose="02040503050406030204" pitchFamily="18" charset="0"/>
                            </a:rPr>
                            <m:t>+</m:t>
                          </m:r>
                          <m:f>
                            <m:fPr>
                              <m:ctrlPr>
                                <a:rPr lang="en-US" sz="1800" i="1">
                                  <a:latin typeface="Cambria Math" panose="02040503050406030204" pitchFamily="18" charset="0"/>
                                </a:rPr>
                              </m:ctrlPr>
                            </m:fPr>
                            <m:num>
                              <m:r>
                                <a:rPr lang="vi-VN" sz="1800" i="1">
                                  <a:latin typeface="Cambria Math" panose="02040503050406030204" pitchFamily="18" charset="0"/>
                                </a:rPr>
                                <m:t>4</m:t>
                              </m:r>
                            </m:num>
                            <m:den>
                              <m:r>
                                <a:rPr lang="vi-VN" sz="1800" i="1">
                                  <a:latin typeface="Cambria Math" panose="02040503050406030204" pitchFamily="18" charset="0"/>
                                </a:rPr>
                                <m:t>5</m:t>
                              </m:r>
                            </m:den>
                          </m:f>
                        </m:e>
                      </m:d>
                      <m:r>
                        <a:rPr lang="vi-VN" sz="1800" i="1">
                          <a:latin typeface="Cambria Math" panose="02040503050406030204" pitchFamily="18" charset="0"/>
                        </a:rPr>
                        <m:t>=3−</m:t>
                      </m:r>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vi-VN" sz="1800" i="1">
                                  <a:latin typeface="Cambria Math" panose="02040503050406030204" pitchFamily="18" charset="0"/>
                                </a:rPr>
                                <m:t>7</m:t>
                              </m:r>
                            </m:num>
                            <m:den>
                              <m:r>
                                <a:rPr lang="vi-VN" sz="1800" i="1">
                                  <a:latin typeface="Cambria Math" panose="02040503050406030204" pitchFamily="18" charset="0"/>
                                </a:rPr>
                                <m:t>5</m:t>
                              </m:r>
                            </m:den>
                          </m:f>
                          <m:r>
                            <a:rPr lang="vi-VN" sz="1800" i="1">
                              <a:latin typeface="Cambria Math" panose="02040503050406030204" pitchFamily="18" charset="0"/>
                            </a:rPr>
                            <m:t>−2</m:t>
                          </m:r>
                          <m:r>
                            <a:rPr lang="vi-VN" sz="1800" i="1">
                              <a:latin typeface="Cambria Math" panose="02040503050406030204" pitchFamily="18" charset="0"/>
                            </a:rPr>
                            <m:t>𝑥</m:t>
                          </m:r>
                        </m:e>
                      </m:d>
                    </m:oMath>
                  </m:oMathPara>
                </a14:m>
                <a:endParaRPr lang="en-US" sz="1800" dirty="0"/>
              </a:p>
            </p:txBody>
          </p:sp>
        </mc:Choice>
        <mc:Fallback xmlns="">
          <p:sp>
            <p:nvSpPr>
              <p:cNvPr id="14" name="Rectangle 13"/>
              <p:cNvSpPr>
                <a:spLocks noRot="1" noChangeAspect="1" noMove="1" noResize="1" noEditPoints="1" noAdjustHandles="1" noChangeArrowheads="1" noChangeShapeType="1" noTextEdit="1"/>
              </p:cNvSpPr>
              <p:nvPr/>
            </p:nvSpPr>
            <p:spPr>
              <a:xfrm>
                <a:off x="766006" y="784867"/>
                <a:ext cx="7676566" cy="918713"/>
              </a:xfrm>
              <a:prstGeom prst="rect">
                <a:avLst/>
              </a:prstGeom>
              <a:blipFill rotWithShape="0">
                <a:blip r:embed="rId4"/>
                <a:stretch>
                  <a:fillRect/>
                </a:stretch>
              </a:blipFill>
            </p:spPr>
            <p:txBody>
              <a:bodyPr/>
              <a:lstStyle/>
              <a:p>
                <a:r>
                  <a:rPr lang="en-US">
                    <a:noFill/>
                  </a:rPr>
                  <a:t> </a:t>
                </a:r>
              </a:p>
            </p:txBody>
          </p:sp>
        </mc:Fallback>
      </mc:AlternateContent>
      <p:sp>
        <p:nvSpPr>
          <p:cNvPr id="15" name="Rectangle 14"/>
          <p:cNvSpPr/>
          <p:nvPr/>
        </p:nvSpPr>
        <p:spPr>
          <a:xfrm>
            <a:off x="3580870" y="370680"/>
            <a:ext cx="2848857" cy="369332"/>
          </a:xfrm>
          <a:prstGeom prst="rect">
            <a:avLst/>
          </a:prstGeom>
        </p:spPr>
        <p:txBody>
          <a:bodyPr wrap="none">
            <a:spAutoFit/>
          </a:bodyPr>
          <a:lstStyle/>
          <a:p>
            <a:pPr lvl="0" algn="ctr"/>
            <a:r>
              <a:rPr lang="en-US" sz="1800" dirty="0" smtClean="0"/>
              <a:t>Giải các phương trình sau</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766006" y="2291928"/>
                <a:ext cx="4788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Times New Roman" panose="02020603050405020304" pitchFamily="18" charset="0"/>
                          <a:cs typeface="Times New Roman" panose="02020603050405020304" pitchFamily="18" charset="0"/>
                        </a:rPr>
                        <m:t>𝑎</m:t>
                      </m:r>
                      <m:r>
                        <a:rPr lang="en-US" sz="1800" i="1">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766006" y="2291928"/>
                <a:ext cx="478849" cy="369332"/>
              </a:xfrm>
              <a:prstGeom prst="rect">
                <a:avLst/>
              </a:prstGeom>
              <a:blipFill rotWithShape="0">
                <a:blip r:embed="rId5"/>
                <a:stretch>
                  <a:fillRect b="-13115"/>
                </a:stretch>
              </a:blipFill>
            </p:spPr>
            <p:txBody>
              <a:bodyPr/>
              <a:lstStyle/>
              <a:p>
                <a:r>
                  <a:rPr lang="en-US">
                    <a:noFill/>
                  </a:rPr>
                  <a:t> </a:t>
                </a:r>
              </a:p>
            </p:txBody>
          </p:sp>
        </mc:Fallback>
      </mc:AlternateContent>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2549759" y="2359043"/>
            <a:ext cx="4109060" cy="1042506"/>
          </a:xfrm>
          <a:prstGeom prst="rect">
            <a:avLst/>
          </a:prstGeom>
        </p:spPr>
      </p:pic>
      <mc:AlternateContent xmlns:mc="http://schemas.openxmlformats.org/markup-compatibility/2006" xmlns:a14="http://schemas.microsoft.com/office/drawing/2010/main">
        <mc:Choice Requires="a14">
          <p:sp>
            <p:nvSpPr>
              <p:cNvPr id="21" name="Rectangle 20"/>
              <p:cNvSpPr/>
              <p:nvPr/>
            </p:nvSpPr>
            <p:spPr>
              <a:xfrm>
                <a:off x="743448" y="3718030"/>
                <a:ext cx="4716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800">
                          <a:latin typeface="Cambria Math" panose="02040503050406030204" pitchFamily="18" charset="0"/>
                          <a:ea typeface="Times New Roman" panose="02020603050405020304" pitchFamily="18" charset="0"/>
                          <a:cs typeface="Times New Roman" panose="02020603050405020304" pitchFamily="18" charset="0"/>
                        </a:rPr>
                        <m:t>b</m:t>
                      </m:r>
                      <m:r>
                        <a:rPr lang="en-US" sz="1800" i="1">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743448" y="3718030"/>
                <a:ext cx="471604" cy="369332"/>
              </a:xfrm>
              <a:prstGeom prst="rect">
                <a:avLst/>
              </a:prstGeom>
              <a:blipFill rotWithShape="0">
                <a:blip r:embed="rId8"/>
                <a:stretch>
                  <a:fillRect b="-15000"/>
                </a:stretch>
              </a:blipFill>
            </p:spPr>
            <p:txBody>
              <a:bodyPr/>
              <a:lstStyle/>
              <a:p>
                <a:r>
                  <a:rPr lang="en-US">
                    <a:noFill/>
                  </a:rPr>
                  <a:t> </a:t>
                </a:r>
              </a:p>
            </p:txBody>
          </p:sp>
        </mc:Fallback>
      </mc:AlternateContent>
      <p:pic>
        <p:nvPicPr>
          <p:cNvPr id="4" name="Picture 3"/>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tretch>
            <a:fillRect/>
          </a:stretch>
        </p:blipFill>
        <p:spPr>
          <a:xfrm>
            <a:off x="2549759" y="3718122"/>
            <a:ext cx="3609145" cy="1048603"/>
          </a:xfrm>
          <a:prstGeom prst="rect">
            <a:avLst/>
          </a:prstGeom>
        </p:spPr>
      </p:pic>
    </p:spTree>
    <p:extLst>
      <p:ext uri="{BB962C8B-B14F-4D97-AF65-F5344CB8AC3E}">
        <p14:creationId xmlns:p14="http://schemas.microsoft.com/office/powerpoint/2010/main" val="173795846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par>
                                <p:cTn id="30" presetID="14" presetClass="entr" presetSubtype="1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randombar(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par>
                                <p:cTn id="38" presetID="22"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2"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22337" y="354375"/>
            <a:ext cx="2884989" cy="495933"/>
            <a:chOff x="3372592" y="249381"/>
            <a:chExt cx="2576946" cy="495933"/>
          </a:xfrm>
        </p:grpSpPr>
        <p:sp>
          <p:nvSpPr>
            <p:cNvPr id="3" name="Round Same Side Corner Rectangle 2"/>
            <p:cNvSpPr/>
            <p:nvPr/>
          </p:nvSpPr>
          <p:spPr>
            <a:xfrm flipV="1">
              <a:off x="3372592" y="249381"/>
              <a:ext cx="2576946" cy="495933"/>
            </a:xfrm>
            <a:prstGeom prst="round2SameRect">
              <a:avLst>
                <a:gd name="adj1" fmla="val 31250"/>
                <a:gd name="adj2" fmla="val 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3412390" y="285002"/>
              <a:ext cx="24819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Bài </a:t>
              </a:r>
              <a:r>
                <a:rPr kumimoji="0" lang="en-US" sz="2000" b="1" i="0" u="none" strike="noStrike" kern="0" cap="none" spc="0" normalizeH="0" baseline="0" noProof="0" dirty="0" smtClean="0">
                  <a:ln>
                    <a:noFill/>
                  </a:ln>
                  <a:solidFill>
                    <a:srgbClr val="000000"/>
                  </a:solidFill>
                  <a:effectLst/>
                  <a:uLnTx/>
                  <a:uFillTx/>
                  <a:latin typeface="Arial"/>
                  <a:cs typeface="Arial"/>
                  <a:sym typeface="Arial"/>
                </a:rPr>
                <a:t>3 </a:t>
              </a:r>
              <a:r>
                <a:rPr kumimoji="0" lang="vi-VN" sz="2000" b="1" i="0" u="none" strike="noStrike" kern="0" cap="none" spc="0" normalizeH="0" baseline="0" noProof="0" dirty="0">
                  <a:ln>
                    <a:noFill/>
                  </a:ln>
                  <a:solidFill>
                    <a:srgbClr val="000000"/>
                  </a:solidFill>
                  <a:effectLst/>
                  <a:uLnTx/>
                  <a:uFillTx/>
                  <a:latin typeface="Arial"/>
                  <a:cs typeface="Arial"/>
                  <a:sym typeface="Arial"/>
                </a:rPr>
                <a:t>(SGK - </a:t>
              </a:r>
              <a:r>
                <a:rPr kumimoji="0" lang="vi-VN" sz="2000" b="1" i="0" u="none" strike="noStrike" kern="0" cap="none" spc="0" normalizeH="0" baseline="0" noProof="0" dirty="0" smtClean="0">
                  <a:ln>
                    <a:noFill/>
                  </a:ln>
                  <a:solidFill>
                    <a:srgbClr val="000000"/>
                  </a:solidFill>
                  <a:effectLst/>
                  <a:uLnTx/>
                  <a:uFillTx/>
                  <a:latin typeface="Arial"/>
                  <a:cs typeface="Arial"/>
                  <a:sym typeface="Arial"/>
                </a:rPr>
                <a:t>tr.1</a:t>
              </a:r>
              <a:r>
                <a:rPr kumimoji="0" lang="en-US" sz="2000" b="1" i="0" u="none" strike="noStrike" kern="0" cap="none" spc="0" normalizeH="0" baseline="0" noProof="0" dirty="0" smtClean="0">
                  <a:ln>
                    <a:noFill/>
                  </a:ln>
                  <a:solidFill>
                    <a:srgbClr val="000000"/>
                  </a:solidFill>
                  <a:effectLst/>
                  <a:uLnTx/>
                  <a:uFillTx/>
                  <a:latin typeface="Arial"/>
                  <a:cs typeface="Arial"/>
                  <a:sym typeface="Arial"/>
                </a:rPr>
                <a:t>32</a:t>
              </a:r>
              <a:r>
                <a:rPr kumimoji="0" lang="vi-VN" sz="2000" b="1" i="0" u="none" strike="noStrike" kern="0" cap="none" spc="0" normalizeH="0" baseline="0" noProof="0" dirty="0" smtClean="0">
                  <a:ln>
                    <a:noFill/>
                  </a:ln>
                  <a:solidFill>
                    <a:srgbClr val="000000"/>
                  </a:solidFill>
                  <a:effectLst/>
                  <a:uLnTx/>
                  <a:uFillTx/>
                  <a:latin typeface="Arial"/>
                  <a:cs typeface="Arial"/>
                  <a:sym typeface="Arial"/>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6" name="Rectangle 5"/>
          <p:cNvSpPr/>
          <p:nvPr/>
        </p:nvSpPr>
        <p:spPr>
          <a:xfrm>
            <a:off x="455702" y="989778"/>
            <a:ext cx="4248728" cy="507831"/>
          </a:xfrm>
          <a:prstGeom prst="rect">
            <a:avLst/>
          </a:prstGeom>
        </p:spPr>
        <p:txBody>
          <a:bodyPr wrap="square">
            <a:spAutoFit/>
          </a:bodyPr>
          <a:lstStyle/>
          <a:p>
            <a:pPr lvl="0" algn="just">
              <a:lnSpc>
                <a:spcPct val="150000"/>
              </a:lnSpc>
              <a:defRPr/>
            </a:pPr>
            <a:r>
              <a:rPr lang="vi-VN" sz="1800" dirty="0"/>
              <a:t>Vẽ đồ thị của các hàm số bậc nhất sau</a:t>
            </a:r>
            <a:r>
              <a:rPr lang="vi-VN" sz="1800" dirty="0" smtClean="0"/>
              <a:t>:</a:t>
            </a:r>
            <a:endParaRPr lang="vi-VN" sz="1800" dirty="0"/>
          </a:p>
        </p:txBody>
      </p:sp>
      <mc:AlternateContent xmlns:mc="http://schemas.openxmlformats.org/markup-compatibility/2006" xmlns:a14="http://schemas.microsoft.com/office/drawing/2010/main">
        <mc:Choice Requires="a14">
          <p:sp>
            <p:nvSpPr>
              <p:cNvPr id="13" name="Rectangle 12"/>
              <p:cNvSpPr/>
              <p:nvPr/>
            </p:nvSpPr>
            <p:spPr>
              <a:xfrm>
                <a:off x="4646352" y="989778"/>
                <a:ext cx="1713931" cy="456535"/>
              </a:xfrm>
              <a:prstGeom prst="rect">
                <a:avLst/>
              </a:prstGeom>
            </p:spPr>
            <p:txBody>
              <a:bodyPr wrap="none">
                <a:spAutoFit/>
              </a:bodyPr>
              <a:lstStyle/>
              <a:p>
                <a:pPr algn="just">
                  <a:lnSpc>
                    <a:spcPct val="150000"/>
                  </a:lnSpc>
                  <a:spcBef>
                    <a:spcPts val="300"/>
                  </a:spcBef>
                  <a:spcAft>
                    <a:spcPts val="300"/>
                  </a:spcAft>
                  <a:tabLst>
                    <a:tab pos="360045" algn="l"/>
                    <a:tab pos="720090" algn="l"/>
                  </a:tabLst>
                </a:pPr>
                <a:r>
                  <a:rPr lang="vi-VN" sz="1800" dirty="0">
                    <a:latin typeface="+mn-lt"/>
                    <a:ea typeface="Times New Roman" panose="02020603050405020304" pitchFamily="18" charset="0"/>
                    <a:cs typeface="Times New Roman" panose="02020603050405020304" pitchFamily="18" charset="0"/>
                  </a:rPr>
                  <a:t>a)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+3</m:t>
                    </m:r>
                  </m:oMath>
                </a14:m>
                <a:endParaRPr lang="en-US" sz="1800" dirty="0">
                  <a:effectLst/>
                  <a:latin typeface="+mn-lt"/>
                  <a:ea typeface="Arial" panose="020B060402020202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646352" y="989778"/>
                <a:ext cx="1713931" cy="456535"/>
              </a:xfrm>
              <a:prstGeom prst="rect">
                <a:avLst/>
              </a:prstGeom>
              <a:blipFill rotWithShape="0">
                <a:blip r:embed="rId2"/>
                <a:stretch>
                  <a:fillRect l="-2847" b="-21333"/>
                </a:stretch>
              </a:blipFill>
            </p:spPr>
            <p:txBody>
              <a:bodyPr/>
              <a:lstStyle/>
              <a:p>
                <a:r>
                  <a:rPr lang="en-US">
                    <a:noFill/>
                  </a:rPr>
                  <a:t> </a:t>
                </a:r>
              </a:p>
            </p:txBody>
          </p:sp>
        </mc:Fallback>
      </mc:AlternateContent>
      <p:sp>
        <p:nvSpPr>
          <p:cNvPr id="20" name="Rectangle 19"/>
          <p:cNvSpPr/>
          <p:nvPr/>
        </p:nvSpPr>
        <p:spPr>
          <a:xfrm>
            <a:off x="1607393" y="1668182"/>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dirty="0" smtClean="0">
                <a:ln>
                  <a:noFill/>
                </a:ln>
                <a:solidFill>
                  <a:srgbClr val="024581">
                    <a:lumMod val="75000"/>
                  </a:srgbClr>
                </a:solidFill>
                <a:effectLst/>
                <a:uLnTx/>
                <a:uFillTx/>
                <a:latin typeface="Arial"/>
                <a:cs typeface="Arial"/>
                <a:sym typeface="Arial"/>
              </a:rPr>
              <a:t>Giải:</a:t>
            </a:r>
            <a:endParaRPr kumimoji="0" lang="en-US" sz="1800" b="1" i="1" u="sng" strike="noStrike" kern="0" cap="none" spc="0" normalizeH="0" baseline="0" noProof="0" dirty="0">
              <a:ln>
                <a:noFill/>
              </a:ln>
              <a:solidFill>
                <a:srgbClr val="024581">
                  <a:lumMod val="75000"/>
                </a:srgbClr>
              </a:solidFill>
              <a:effectLst/>
              <a:uLnTx/>
              <a:uFillTx/>
              <a:latin typeface="Arial"/>
              <a:cs typeface="Arial"/>
              <a:sym typeface="Arial"/>
            </a:endParaRPr>
          </a:p>
        </p:txBody>
      </p:sp>
      <p:pic>
        <p:nvPicPr>
          <p:cNvPr id="2" name="Picture 1"/>
          <p:cNvPicPr>
            <a:picLocks noChangeAspect="1"/>
          </p:cNvPicPr>
          <p:nvPr/>
        </p:nvPicPr>
        <p:blipFill>
          <a:blip r:embed="rId3"/>
          <a:stretch>
            <a:fillRect/>
          </a:stretch>
        </p:blipFill>
        <p:spPr>
          <a:xfrm>
            <a:off x="8229094" y="456878"/>
            <a:ext cx="487037" cy="442761"/>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tretch>
            <a:fillRect/>
          </a:stretch>
        </p:blipFill>
        <p:spPr>
          <a:xfrm>
            <a:off x="3345522" y="1866591"/>
            <a:ext cx="5100225" cy="2935273"/>
          </a:xfrm>
          <a:prstGeom prst="rect">
            <a:avLst/>
          </a:prstGeom>
        </p:spPr>
      </p:pic>
      <p:pic>
        <p:nvPicPr>
          <p:cNvPr id="10" name="Picture 9"/>
          <p:cNvPicPr>
            <a:picLocks noChangeAspect="1"/>
          </p:cNvPicPr>
          <p:nvPr/>
        </p:nvPicPr>
        <p:blipFill>
          <a:blip r:embed="rId6"/>
          <a:stretch>
            <a:fillRect/>
          </a:stretch>
        </p:blipFill>
        <p:spPr>
          <a:xfrm flipH="1">
            <a:off x="238666" y="3926997"/>
            <a:ext cx="1167617" cy="1028256"/>
          </a:xfrm>
          <a:prstGeom prst="rect">
            <a:avLst/>
          </a:prstGeom>
        </p:spPr>
      </p:pic>
    </p:spTree>
    <p:extLst>
      <p:ext uri="{BB962C8B-B14F-4D97-AF65-F5344CB8AC3E}">
        <p14:creationId xmlns:p14="http://schemas.microsoft.com/office/powerpoint/2010/main" val="214422544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22337" y="354375"/>
            <a:ext cx="2884989" cy="495933"/>
            <a:chOff x="3372592" y="249381"/>
            <a:chExt cx="2576946" cy="495933"/>
          </a:xfrm>
        </p:grpSpPr>
        <p:sp>
          <p:nvSpPr>
            <p:cNvPr id="3" name="Round Same Side Corner Rectangle 2"/>
            <p:cNvSpPr/>
            <p:nvPr/>
          </p:nvSpPr>
          <p:spPr>
            <a:xfrm flipV="1">
              <a:off x="3372592" y="249381"/>
              <a:ext cx="2576946" cy="495933"/>
            </a:xfrm>
            <a:prstGeom prst="round2SameRect">
              <a:avLst>
                <a:gd name="adj1" fmla="val 31250"/>
                <a:gd name="adj2" fmla="val 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3412390" y="285002"/>
              <a:ext cx="24819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Bài </a:t>
              </a:r>
              <a:r>
                <a:rPr kumimoji="0" lang="en-US" sz="2000" b="1" i="0" u="none" strike="noStrike" kern="0" cap="none" spc="0" normalizeH="0" baseline="0" noProof="0" dirty="0" smtClean="0">
                  <a:ln>
                    <a:noFill/>
                  </a:ln>
                  <a:solidFill>
                    <a:srgbClr val="000000"/>
                  </a:solidFill>
                  <a:effectLst/>
                  <a:uLnTx/>
                  <a:uFillTx/>
                  <a:latin typeface="Arial"/>
                  <a:cs typeface="Arial"/>
                  <a:sym typeface="Arial"/>
                </a:rPr>
                <a:t>3 </a:t>
              </a:r>
              <a:r>
                <a:rPr kumimoji="0" lang="vi-VN" sz="2000" b="1" i="0" u="none" strike="noStrike" kern="0" cap="none" spc="0" normalizeH="0" baseline="0" noProof="0" dirty="0">
                  <a:ln>
                    <a:noFill/>
                  </a:ln>
                  <a:solidFill>
                    <a:srgbClr val="000000"/>
                  </a:solidFill>
                  <a:effectLst/>
                  <a:uLnTx/>
                  <a:uFillTx/>
                  <a:latin typeface="Arial"/>
                  <a:cs typeface="Arial"/>
                  <a:sym typeface="Arial"/>
                </a:rPr>
                <a:t>(SGK - </a:t>
              </a:r>
              <a:r>
                <a:rPr kumimoji="0" lang="vi-VN" sz="2000" b="1" i="0" u="none" strike="noStrike" kern="0" cap="none" spc="0" normalizeH="0" baseline="0" noProof="0" dirty="0" smtClean="0">
                  <a:ln>
                    <a:noFill/>
                  </a:ln>
                  <a:solidFill>
                    <a:srgbClr val="000000"/>
                  </a:solidFill>
                  <a:effectLst/>
                  <a:uLnTx/>
                  <a:uFillTx/>
                  <a:latin typeface="Arial"/>
                  <a:cs typeface="Arial"/>
                  <a:sym typeface="Arial"/>
                </a:rPr>
                <a:t>tr.1</a:t>
              </a:r>
              <a:r>
                <a:rPr kumimoji="0" lang="en-US" sz="2000" b="1" i="0" u="none" strike="noStrike" kern="0" cap="none" spc="0" normalizeH="0" baseline="0" noProof="0" dirty="0" smtClean="0">
                  <a:ln>
                    <a:noFill/>
                  </a:ln>
                  <a:solidFill>
                    <a:srgbClr val="000000"/>
                  </a:solidFill>
                  <a:effectLst/>
                  <a:uLnTx/>
                  <a:uFillTx/>
                  <a:latin typeface="Arial"/>
                  <a:cs typeface="Arial"/>
                  <a:sym typeface="Arial"/>
                </a:rPr>
                <a:t>32</a:t>
              </a:r>
              <a:r>
                <a:rPr kumimoji="0" lang="vi-VN" sz="2000" b="1" i="0" u="none" strike="noStrike" kern="0" cap="none" spc="0" normalizeH="0" baseline="0" noProof="0" dirty="0" smtClean="0">
                  <a:ln>
                    <a:noFill/>
                  </a:ln>
                  <a:solidFill>
                    <a:srgbClr val="000000"/>
                  </a:solidFill>
                  <a:effectLst/>
                  <a:uLnTx/>
                  <a:uFillTx/>
                  <a:latin typeface="Arial"/>
                  <a:cs typeface="Arial"/>
                  <a:sym typeface="Arial"/>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6" name="Rectangle 5"/>
          <p:cNvSpPr/>
          <p:nvPr/>
        </p:nvSpPr>
        <p:spPr>
          <a:xfrm>
            <a:off x="455702" y="989778"/>
            <a:ext cx="4248728" cy="507831"/>
          </a:xfrm>
          <a:prstGeom prst="rect">
            <a:avLst/>
          </a:prstGeom>
        </p:spPr>
        <p:txBody>
          <a:bodyPr wrap="square">
            <a:spAutoFit/>
          </a:bodyPr>
          <a:lstStyle/>
          <a:p>
            <a:pPr lvl="0" algn="just">
              <a:lnSpc>
                <a:spcPct val="150000"/>
              </a:lnSpc>
              <a:defRPr/>
            </a:pPr>
            <a:r>
              <a:rPr lang="vi-VN" sz="1800" dirty="0"/>
              <a:t>Vẽ đồ thị của các hàm số bậc nhất sau</a:t>
            </a:r>
            <a:r>
              <a:rPr lang="vi-VN" sz="1800" dirty="0" smtClean="0"/>
              <a:t>:</a:t>
            </a:r>
            <a:endParaRPr lang="vi-VN" sz="1800" dirty="0"/>
          </a:p>
        </p:txBody>
      </p:sp>
      <mc:AlternateContent xmlns:mc="http://schemas.openxmlformats.org/markup-compatibility/2006" xmlns:a14="http://schemas.microsoft.com/office/drawing/2010/main">
        <mc:Choice Requires="a14">
          <p:sp>
            <p:nvSpPr>
              <p:cNvPr id="13" name="Rectangle 12"/>
              <p:cNvSpPr/>
              <p:nvPr/>
            </p:nvSpPr>
            <p:spPr>
              <a:xfrm>
                <a:off x="4573146" y="753294"/>
                <a:ext cx="1662635" cy="908710"/>
              </a:xfrm>
              <a:prstGeom prst="rect">
                <a:avLst/>
              </a:prstGeom>
            </p:spPr>
            <p:txBody>
              <a:bodyPr wrap="none">
                <a:spAutoFit/>
              </a:bodyPr>
              <a:lstStyle/>
              <a:p>
                <a:pPr algn="just">
                  <a:lnSpc>
                    <a:spcPct val="150000"/>
                  </a:lnSpc>
                  <a:spcBef>
                    <a:spcPts val="300"/>
                  </a:spcBef>
                  <a:spcAft>
                    <a:spcPts val="300"/>
                  </a:spcAft>
                  <a:tabLst>
                    <a:tab pos="360045" algn="l"/>
                    <a:tab pos="720090" algn="l"/>
                  </a:tabLst>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Times New Roman" panose="02020603050405020304" pitchFamily="18" charset="0"/>
                          <a:cs typeface="Times New Roman" panose="02020603050405020304" pitchFamily="18" charset="0"/>
                        </a:rPr>
                        <m:t>𝑏</m:t>
                      </m:r>
                      <m:r>
                        <a:rPr lang="en-US" sz="1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vi-VN" sz="1800" i="1">
                          <a:latin typeface="Cambria Math" panose="02040503050406030204" pitchFamily="18" charset="0"/>
                          <a:ea typeface="Times New Roman" panose="02020603050405020304" pitchFamily="18" charset="0"/>
                          <a:cs typeface="Times New Roman" panose="02020603050405020304" pitchFamily="18" charset="0"/>
                        </a:rPr>
                        <m:t>𝑦</m:t>
                      </m:r>
                      <m:r>
                        <a:rPr lang="vi-VN" sz="1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−4</m:t>
                      </m:r>
                    </m:oMath>
                  </m:oMathPara>
                </a14:m>
                <a:endParaRPr lang="en-US" sz="1800" dirty="0">
                  <a:effectLst/>
                  <a:latin typeface="+mn-lt"/>
                  <a:ea typeface="Arial" panose="020B060402020202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573146" y="753294"/>
                <a:ext cx="1662635" cy="908710"/>
              </a:xfrm>
              <a:prstGeom prst="rect">
                <a:avLst/>
              </a:prstGeom>
              <a:blipFill rotWithShape="0">
                <a:blip r:embed="rId2"/>
                <a:stretch>
                  <a:fillRect/>
                </a:stretch>
              </a:blipFill>
            </p:spPr>
            <p:txBody>
              <a:bodyPr/>
              <a:lstStyle/>
              <a:p>
                <a:r>
                  <a:rPr lang="en-US">
                    <a:noFill/>
                  </a:rPr>
                  <a:t> </a:t>
                </a:r>
              </a:p>
            </p:txBody>
          </p:sp>
        </mc:Fallback>
      </mc:AlternateContent>
      <p:sp>
        <p:nvSpPr>
          <p:cNvPr id="20" name="Rectangle 19"/>
          <p:cNvSpPr/>
          <p:nvPr/>
        </p:nvSpPr>
        <p:spPr>
          <a:xfrm>
            <a:off x="1607393" y="1668182"/>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dirty="0" smtClean="0">
                <a:ln>
                  <a:noFill/>
                </a:ln>
                <a:solidFill>
                  <a:srgbClr val="024581">
                    <a:lumMod val="75000"/>
                  </a:srgbClr>
                </a:solidFill>
                <a:effectLst/>
                <a:uLnTx/>
                <a:uFillTx/>
                <a:latin typeface="Arial"/>
                <a:cs typeface="Arial"/>
                <a:sym typeface="Arial"/>
              </a:rPr>
              <a:t>Giải:</a:t>
            </a:r>
            <a:endParaRPr kumimoji="0" lang="en-US" sz="1800" b="1" i="1" u="sng" strike="noStrike" kern="0" cap="none" spc="0" normalizeH="0" baseline="0" noProof="0" dirty="0">
              <a:ln>
                <a:noFill/>
              </a:ln>
              <a:solidFill>
                <a:srgbClr val="024581">
                  <a:lumMod val="75000"/>
                </a:srgbClr>
              </a:solidFill>
              <a:effectLst/>
              <a:uLnTx/>
              <a:uFillTx/>
              <a:latin typeface="Arial"/>
              <a:cs typeface="Arial"/>
              <a:sym typeface="Arial"/>
            </a:endParaRPr>
          </a:p>
        </p:txBody>
      </p:sp>
      <p:pic>
        <p:nvPicPr>
          <p:cNvPr id="2" name="Picture 1"/>
          <p:cNvPicPr>
            <a:picLocks noChangeAspect="1"/>
          </p:cNvPicPr>
          <p:nvPr/>
        </p:nvPicPr>
        <p:blipFill>
          <a:blip r:embed="rId3"/>
          <a:stretch>
            <a:fillRect/>
          </a:stretch>
        </p:blipFill>
        <p:spPr>
          <a:xfrm>
            <a:off x="8229094" y="456878"/>
            <a:ext cx="487037" cy="442761"/>
          </a:xfrm>
          <a:prstGeom prst="rect">
            <a:avLst/>
          </a:prstGeom>
        </p:spPr>
      </p:pic>
      <p:pic>
        <p:nvPicPr>
          <p:cNvPr id="10" name="Picture 9"/>
          <p:cNvPicPr>
            <a:picLocks noChangeAspect="1"/>
          </p:cNvPicPr>
          <p:nvPr/>
        </p:nvPicPr>
        <p:blipFill>
          <a:blip r:embed="rId4"/>
          <a:stretch>
            <a:fillRect/>
          </a:stretch>
        </p:blipFill>
        <p:spPr>
          <a:xfrm flipH="1">
            <a:off x="238666" y="3926997"/>
            <a:ext cx="1167617" cy="1028256"/>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3156479" y="1898488"/>
            <a:ext cx="5155496" cy="2916655"/>
          </a:xfrm>
          <a:prstGeom prst="rect">
            <a:avLst/>
          </a:prstGeom>
        </p:spPr>
      </p:pic>
    </p:spTree>
    <p:extLst>
      <p:ext uri="{BB962C8B-B14F-4D97-AF65-F5344CB8AC3E}">
        <p14:creationId xmlns:p14="http://schemas.microsoft.com/office/powerpoint/2010/main" val="128676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22" name="TextBox 21"/>
          <p:cNvSpPr txBox="1"/>
          <p:nvPr/>
        </p:nvSpPr>
        <p:spPr>
          <a:xfrm>
            <a:off x="2130875" y="394837"/>
            <a:ext cx="4798088" cy="63094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3500" b="1" i="0" u="none" strike="noStrike" kern="1200" cap="none" spc="0" normalizeH="0" baseline="0" noProof="0" dirty="0">
                <a:ln>
                  <a:noFill/>
                </a:ln>
                <a:solidFill>
                  <a:srgbClr val="1B6A6D"/>
                </a:solidFill>
                <a:effectLst/>
                <a:uLnTx/>
                <a:uFillTx/>
                <a:latin typeface="Arial" panose="020B0604020202020204" pitchFamily="34" charset="0"/>
                <a:ea typeface="+mn-ea"/>
                <a:cs typeface="Arial" panose="020B0604020202020204" pitchFamily="34" charset="0"/>
                <a:sym typeface="Arial"/>
              </a:rPr>
              <a:t>KHỞI ĐỘNG</a:t>
            </a:r>
            <a:endParaRPr kumimoji="0" lang="en-US" sz="3500" b="1" i="0" u="none" strike="noStrike" kern="1200" cap="none" spc="0" normalizeH="0" baseline="0" noProof="0" dirty="0">
              <a:ln>
                <a:noFill/>
              </a:ln>
              <a:solidFill>
                <a:srgbClr val="1B6A6D"/>
              </a:solidFill>
              <a:effectLst/>
              <a:uLnTx/>
              <a:uFillTx/>
              <a:latin typeface="Arial" panose="020B0604020202020204" pitchFamily="34" charset="0"/>
              <a:ea typeface="+mn-ea"/>
              <a:cs typeface="Arial" panose="020B0604020202020204" pitchFamily="34" charset="0"/>
              <a:sym typeface="Arial"/>
            </a:endParaRPr>
          </a:p>
        </p:txBody>
      </p:sp>
      <p:pic>
        <p:nvPicPr>
          <p:cNvPr id="26" name="Picture 25"/>
          <p:cNvPicPr>
            <a:picLocks noChangeAspect="1"/>
          </p:cNvPicPr>
          <p:nvPr/>
        </p:nvPicPr>
        <p:blipFill>
          <a:blip r:embed="rId3"/>
          <a:stretch>
            <a:fillRect/>
          </a:stretch>
        </p:blipFill>
        <p:spPr>
          <a:xfrm>
            <a:off x="176914" y="164242"/>
            <a:ext cx="688908" cy="597460"/>
          </a:xfrm>
          <a:prstGeom prst="rect">
            <a:avLst/>
          </a:prstGeom>
        </p:spPr>
      </p:pic>
      <p:grpSp>
        <p:nvGrpSpPr>
          <p:cNvPr id="7" name="Group 6"/>
          <p:cNvGrpSpPr/>
          <p:nvPr/>
        </p:nvGrpSpPr>
        <p:grpSpPr>
          <a:xfrm>
            <a:off x="456051" y="1239812"/>
            <a:ext cx="1576823" cy="1477423"/>
            <a:chOff x="606984" y="2275928"/>
            <a:chExt cx="2044152" cy="2044152"/>
          </a:xfrm>
        </p:grpSpPr>
        <p:sp>
          <p:nvSpPr>
            <p:cNvPr id="8" name="Oval 7"/>
            <p:cNvSpPr/>
            <p:nvPr/>
          </p:nvSpPr>
          <p:spPr>
            <a:xfrm>
              <a:off x="606984" y="2275928"/>
              <a:ext cx="2044152" cy="2044152"/>
            </a:xfrm>
            <a:prstGeom prst="ellipse">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Rectangle 8"/>
            <p:cNvSpPr/>
            <p:nvPr/>
          </p:nvSpPr>
          <p:spPr>
            <a:xfrm>
              <a:off x="747014" y="2552880"/>
              <a:ext cx="1764090" cy="872732"/>
            </a:xfrm>
            <a:prstGeom prst="rect">
              <a:avLst/>
            </a:prstGeom>
          </p:spPr>
          <p:txBody>
            <a:bodyPr wrap="square">
              <a:spAutoFit/>
            </a:bodyPr>
            <a:lstStyle/>
            <a:p>
              <a:pPr lvl="0" algn="ctr">
                <a:lnSpc>
                  <a:spcPct val="150000"/>
                </a:lnSpc>
              </a:pPr>
              <a:r>
                <a:rPr lang="vi-VN" sz="1500" dirty="0"/>
                <a:t>Khởi động phần mềm Geogrbra </a:t>
              </a:r>
              <a:endParaRPr kumimoji="0" lang="en-US" sz="1500" b="0" i="0" u="none" strike="noStrike" kern="0" cap="none" spc="0" normalizeH="0" baseline="0" noProof="0" dirty="0">
                <a:ln>
                  <a:noFill/>
                </a:ln>
                <a:solidFill>
                  <a:srgbClr val="000000"/>
                </a:solidFill>
                <a:effectLst/>
                <a:uLnTx/>
                <a:uFillTx/>
                <a:sym typeface="Arial"/>
              </a:endParaRPr>
            </a:p>
          </p:txBody>
        </p:sp>
      </p:grpSp>
      <p:grpSp>
        <p:nvGrpSpPr>
          <p:cNvPr id="10" name="Group 9"/>
          <p:cNvGrpSpPr/>
          <p:nvPr/>
        </p:nvGrpSpPr>
        <p:grpSpPr>
          <a:xfrm>
            <a:off x="1941858" y="2513933"/>
            <a:ext cx="1136164" cy="1090811"/>
            <a:chOff x="606984" y="2238016"/>
            <a:chExt cx="2044152" cy="2044152"/>
          </a:xfrm>
        </p:grpSpPr>
        <p:sp>
          <p:nvSpPr>
            <p:cNvPr id="11" name="Oval 10"/>
            <p:cNvSpPr/>
            <p:nvPr/>
          </p:nvSpPr>
          <p:spPr>
            <a:xfrm>
              <a:off x="606984" y="2238016"/>
              <a:ext cx="2044152" cy="2044152"/>
            </a:xfrm>
            <a:prstGeom prst="ellipse">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p:cNvSpPr/>
            <p:nvPr/>
          </p:nvSpPr>
          <p:spPr>
            <a:xfrm>
              <a:off x="770737" y="2577597"/>
              <a:ext cx="1636960" cy="677959"/>
            </a:xfrm>
            <a:prstGeom prst="rect">
              <a:avLst/>
            </a:prstGeom>
          </p:spPr>
          <p:txBody>
            <a:bodyPr wrap="square">
              <a:spAutoFit/>
            </a:bodyPr>
            <a:lstStyle/>
            <a:p>
              <a:pPr lvl="0" algn="ctr">
                <a:lnSpc>
                  <a:spcPct val="150000"/>
                </a:lnSpc>
              </a:pPr>
              <a:r>
                <a:rPr lang="en-US" sz="1500" smtClean="0"/>
                <a:t>C</a:t>
              </a:r>
              <a:r>
                <a:rPr lang="vi-VN" sz="1500" smtClean="0"/>
                <a:t>họn </a:t>
              </a:r>
              <a:r>
                <a:rPr lang="vi-VN" sz="1500"/>
                <a:t>View </a:t>
              </a:r>
              <a:endParaRPr kumimoji="0" lang="en-US" sz="1500" b="0" i="0" u="none" strike="noStrike" kern="0" cap="none" spc="0" normalizeH="0" baseline="0" noProof="0" dirty="0">
                <a:ln>
                  <a:noFill/>
                </a:ln>
                <a:solidFill>
                  <a:srgbClr val="000000"/>
                </a:solidFill>
                <a:effectLst/>
                <a:uLnTx/>
                <a:uFillTx/>
                <a:sym typeface="Arial"/>
              </a:endParaRPr>
            </a:p>
          </p:txBody>
        </p:sp>
      </p:grpSp>
      <p:grpSp>
        <p:nvGrpSpPr>
          <p:cNvPr id="13" name="Group 12"/>
          <p:cNvGrpSpPr/>
          <p:nvPr/>
        </p:nvGrpSpPr>
        <p:grpSpPr>
          <a:xfrm>
            <a:off x="3097211" y="2831836"/>
            <a:ext cx="4775819" cy="2031841"/>
            <a:chOff x="646764" y="2057560"/>
            <a:chExt cx="4107645" cy="2259407"/>
          </a:xfrm>
        </p:grpSpPr>
        <p:sp>
          <p:nvSpPr>
            <p:cNvPr id="14" name="Oval 13"/>
            <p:cNvSpPr/>
            <p:nvPr/>
          </p:nvSpPr>
          <p:spPr>
            <a:xfrm>
              <a:off x="646764" y="2057560"/>
              <a:ext cx="4107645" cy="2259407"/>
            </a:xfrm>
            <a:prstGeom prst="ellipse">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p:cNvSpPr/>
            <p:nvPr/>
          </p:nvSpPr>
          <p:spPr>
            <a:xfrm>
              <a:off x="897205" y="2521997"/>
              <a:ext cx="3628758" cy="1540114"/>
            </a:xfrm>
            <a:prstGeom prst="rect">
              <a:avLst/>
            </a:prstGeom>
          </p:spPr>
          <p:txBody>
            <a:bodyPr wrap="square">
              <a:spAutoFit/>
            </a:bodyPr>
            <a:lstStyle/>
            <a:p>
              <a:pPr lvl="0" algn="ctr">
                <a:lnSpc>
                  <a:spcPct val="150000"/>
                </a:lnSpc>
              </a:pPr>
              <a:r>
                <a:rPr lang="vi-VN" dirty="0"/>
                <a:t>Complex Adaptive System (CAS) để </a:t>
              </a:r>
              <a:r>
                <a:rPr lang="vi-VN" dirty="0" smtClean="0"/>
                <a:t>thực hiện tính toán các phép tính </a:t>
              </a:r>
              <a:r>
                <a:rPr lang="vi-VN" dirty="0"/>
                <a:t>trên tính trên phân thức đại số, giải phương trình bậc nhất một ẩn; chọn Graphics để vẽ đồ thị của hàm số bậc nhất. </a:t>
              </a:r>
            </a:p>
          </p:txBody>
        </p:sp>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0649" y="2523040"/>
            <a:ext cx="914479" cy="77425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533" y="3386393"/>
            <a:ext cx="914479" cy="774259"/>
          </a:xfrm>
          <a:prstGeom prst="rect">
            <a:avLst/>
          </a:prstGeom>
        </p:spPr>
      </p:pic>
      <p:pic>
        <p:nvPicPr>
          <p:cNvPr id="3" name="Picture 2"/>
          <p:cNvPicPr>
            <a:picLocks noChangeAspect="1"/>
          </p:cNvPicPr>
          <p:nvPr/>
        </p:nvPicPr>
        <p:blipFill>
          <a:blip r:embed="rId5"/>
          <a:stretch>
            <a:fillRect/>
          </a:stretch>
        </p:blipFill>
        <p:spPr>
          <a:xfrm>
            <a:off x="562445" y="3125925"/>
            <a:ext cx="804905" cy="804905"/>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4210" y="1025779"/>
            <a:ext cx="2996045" cy="1696512"/>
          </a:xfrm>
          <a:prstGeom prst="rect">
            <a:avLst/>
          </a:prstGeom>
        </p:spPr>
      </p:pic>
    </p:spTree>
    <p:extLst>
      <p:ext uri="{BB962C8B-B14F-4D97-AF65-F5344CB8AC3E}">
        <p14:creationId xmlns:p14="http://schemas.microsoft.com/office/powerpoint/2010/main" val="201731631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p:cNvSpPr txBox="1"/>
          <p:nvPr/>
        </p:nvSpPr>
        <p:spPr>
          <a:xfrm>
            <a:off x="2674610" y="446965"/>
            <a:ext cx="3797056" cy="461665"/>
          </a:xfrm>
          <a:prstGeom prst="rect">
            <a:avLst/>
          </a:prstGeom>
        </p:spPr>
        <p:txBody>
          <a:bodyPr wrap="square" lIns="0" tIns="0" rIns="0" bIns="0" rtlCol="0" anchor="t">
            <a:spAutoFit/>
          </a:bodyPr>
          <a:lstStyle/>
          <a:p>
            <a:pPr algn="ctr">
              <a:buClrTx/>
              <a:buFontTx/>
              <a:buNone/>
              <a:defRPr/>
            </a:pPr>
            <a:r>
              <a:rPr lang="en-US" sz="3000" b="1" kern="1200" dirty="0">
                <a:solidFill>
                  <a:srgbClr val="C00000"/>
                </a:solidFill>
                <a:latin typeface="Arial" panose="020B0604020202020204" pitchFamily="34" charset="0"/>
                <a:cs typeface="Arial" panose="020B0604020202020204" pitchFamily="34" charset="0"/>
              </a:rPr>
              <a:t>Câu hỏi trắc nghiệm</a:t>
            </a:r>
          </a:p>
        </p:txBody>
      </p:sp>
      <p:sp>
        <p:nvSpPr>
          <p:cNvPr id="4" name="Rectangle 3"/>
          <p:cNvSpPr/>
          <p:nvPr/>
        </p:nvSpPr>
        <p:spPr>
          <a:xfrm>
            <a:off x="610200" y="1111299"/>
            <a:ext cx="7925875" cy="1045223"/>
          </a:xfrm>
          <a:prstGeom prst="rect">
            <a:avLst/>
          </a:prstGeom>
        </p:spPr>
        <p:txBody>
          <a:bodyPr wrap="square">
            <a:spAutoFit/>
          </a:bodyPr>
          <a:lstStyle/>
          <a:p>
            <a:pPr algn="ctr">
              <a:lnSpc>
                <a:spcPct val="150000"/>
              </a:lnSpc>
              <a:buClrTx/>
              <a:buFontTx/>
              <a:buNone/>
            </a:pPr>
            <a:r>
              <a:rPr lang="vi-VN" sz="2200" b="1" kern="1200" dirty="0">
                <a:solidFill>
                  <a:prstClr val="black"/>
                </a:solidFill>
                <a:latin typeface="Arial" panose="020B0604020202020204" pitchFamily="34" charset="0"/>
                <a:ea typeface="Arial" panose="020B0604020202020204" pitchFamily="34" charset="0"/>
                <a:cs typeface="Arial" panose="020B0604020202020204" pitchFamily="34" charset="0"/>
              </a:rPr>
              <a:t>Câu 1. </a:t>
            </a:r>
            <a:r>
              <a:rPr lang="vi-VN" sz="2200" kern="1200" dirty="0">
                <a:solidFill>
                  <a:prstClr val="black"/>
                </a:solidFill>
                <a:latin typeface="Arial" panose="020B0604020202020204" pitchFamily="34" charset="0"/>
                <a:ea typeface="Arial" panose="020B0604020202020204" pitchFamily="34" charset="0"/>
                <a:cs typeface="Arial" panose="020B0604020202020204" pitchFamily="34" charset="0"/>
              </a:rPr>
              <a:t>Để rút gọn phân thức ta dùng hàm nào trong Geogebra?</a:t>
            </a:r>
          </a:p>
        </p:txBody>
      </p:sp>
      <p:sp>
        <p:nvSpPr>
          <p:cNvPr id="5" name="Flowchart: Terminator 6"/>
          <p:cNvSpPr/>
          <p:nvPr/>
        </p:nvSpPr>
        <p:spPr>
          <a:xfrm>
            <a:off x="5558439" y="2416905"/>
            <a:ext cx="2438770" cy="10021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6" name="Flowchart: Terminator 6"/>
          <p:cNvSpPr/>
          <p:nvPr/>
        </p:nvSpPr>
        <p:spPr>
          <a:xfrm>
            <a:off x="5558439" y="3774662"/>
            <a:ext cx="2438770" cy="9811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7" name="Flowchart: Terminator 6"/>
          <p:cNvSpPr/>
          <p:nvPr/>
        </p:nvSpPr>
        <p:spPr>
          <a:xfrm>
            <a:off x="1006416" y="3752476"/>
            <a:ext cx="2454334" cy="10021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8" name="Flowchart: Terminator 6"/>
          <p:cNvSpPr/>
          <p:nvPr/>
        </p:nvSpPr>
        <p:spPr>
          <a:xfrm>
            <a:off x="1006416" y="2416906"/>
            <a:ext cx="2454334" cy="10021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mc:AlternateContent xmlns:mc="http://schemas.openxmlformats.org/markup-compatibility/2006" xmlns:a14="http://schemas.microsoft.com/office/drawing/2010/main">
        <mc:Choice Requires="a14">
          <p:sp>
            <p:nvSpPr>
              <p:cNvPr id="9" name="Rectangle 8"/>
              <p:cNvSpPr/>
              <p:nvPr/>
            </p:nvSpPr>
            <p:spPr>
              <a:xfrm>
                <a:off x="1393468" y="2566870"/>
                <a:ext cx="1546577" cy="661912"/>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A</m:t>
                      </m:r>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Simplify</m:t>
                      </m:r>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		</m:t>
                      </m:r>
                    </m:oMath>
                  </m:oMathPara>
                </a14:m>
                <a:endPar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393468" y="2566870"/>
                <a:ext cx="1546577" cy="66191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915567" y="2561423"/>
                <a:ext cx="1724511" cy="661912"/>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Solutions</m:t>
                      </m:r>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		</m:t>
                      </m:r>
                    </m:oMath>
                  </m:oMathPara>
                </a14:m>
                <a:endPar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915567" y="2561423"/>
                <a:ext cx="1724511" cy="66191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393468" y="3904675"/>
                <a:ext cx="1634743" cy="661912"/>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Solusion</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393468" y="3904675"/>
                <a:ext cx="1634743" cy="66191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191284" y="3963858"/>
                <a:ext cx="1173078" cy="602729"/>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Sum</m:t>
                      </m:r>
                    </m:oMath>
                  </m:oMathPara>
                </a14:m>
                <a:endPar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191284" y="3963858"/>
                <a:ext cx="1173078" cy="602729"/>
              </a:xfrm>
              <a:prstGeom prst="rect">
                <a:avLst/>
              </a:prstGeom>
              <a:blipFill rotWithShape="0">
                <a:blip r:embed="rId8"/>
                <a:stretch>
                  <a:fillRect/>
                </a:stretch>
              </a:blipFill>
            </p:spPr>
            <p:txBody>
              <a:bodyPr/>
              <a:lstStyle/>
              <a:p>
                <a:r>
                  <a:rPr lang="en-US">
                    <a:noFill/>
                  </a:rPr>
                  <a:t> </a:t>
                </a:r>
              </a:p>
            </p:txBody>
          </p:sp>
        </mc:Fallback>
      </mc:AlternateContent>
      <p:pic>
        <p:nvPicPr>
          <p:cNvPr id="13"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904056" y="425937"/>
            <a:ext cx="457200" cy="457200"/>
          </a:xfrm>
          <a:prstGeom prst="rect">
            <a:avLst/>
          </a:prstGeom>
        </p:spPr>
      </p:pic>
      <p:pic>
        <p:nvPicPr>
          <p:cNvPr id="1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914083" y="1159505"/>
            <a:ext cx="457200" cy="457200"/>
          </a:xfrm>
          <a:prstGeom prst="rect">
            <a:avLst/>
          </a:prstGeom>
        </p:spPr>
      </p:pic>
      <p:pic>
        <p:nvPicPr>
          <p:cNvPr id="1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904056" y="1893073"/>
            <a:ext cx="457200" cy="457200"/>
          </a:xfrm>
          <a:prstGeom prst="rect">
            <a:avLst/>
          </a:prstGeom>
        </p:spPr>
      </p:pic>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87534" y="2651835"/>
            <a:ext cx="457200" cy="45720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44773">
            <a:off x="4219906" y="3119681"/>
            <a:ext cx="706462" cy="1064222"/>
          </a:xfrm>
          <a:prstGeom prst="rect">
            <a:avLst/>
          </a:prstGeom>
        </p:spPr>
      </p:pic>
    </p:spTree>
    <p:extLst>
      <p:ext uri="{BB962C8B-B14F-4D97-AF65-F5344CB8AC3E}">
        <p14:creationId xmlns:p14="http://schemas.microsoft.com/office/powerpoint/2010/main" val="386480567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anim calcmode="lin" valueType="num">
                                      <p:cBhvr>
                                        <p:cTn id="39" dur="500" fill="hold"/>
                                        <p:tgtEl>
                                          <p:spTgt spid="5"/>
                                        </p:tgtEl>
                                        <p:attrNameLst>
                                          <p:attrName>ppt_x</p:attrName>
                                        </p:attrNameLst>
                                      </p:cBhvr>
                                      <p:tavLst>
                                        <p:tav tm="0">
                                          <p:val>
                                            <p:strVal val="#ppt_x"/>
                                          </p:val>
                                        </p:tav>
                                        <p:tav tm="100000">
                                          <p:val>
                                            <p:strVal val="#ppt_x"/>
                                          </p:val>
                                        </p:tav>
                                      </p:tavLst>
                                    </p:anim>
                                    <p:anim calcmode="lin" valueType="num">
                                      <p:cBhvr>
                                        <p:cTn id="40" dur="5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anim calcmode="lin" valueType="num">
                                      <p:cBhvr>
                                        <p:cTn id="44" dur="500" fill="hold"/>
                                        <p:tgtEl>
                                          <p:spTgt spid="10"/>
                                        </p:tgtEl>
                                        <p:attrNameLst>
                                          <p:attrName>ppt_x</p:attrName>
                                        </p:attrNameLst>
                                      </p:cBhvr>
                                      <p:tavLst>
                                        <p:tav tm="0">
                                          <p:val>
                                            <p:strVal val="#ppt_x"/>
                                          </p:val>
                                        </p:tav>
                                        <p:tav tm="100000">
                                          <p:val>
                                            <p:strVal val="#ppt_x"/>
                                          </p:val>
                                        </p:tav>
                                      </p:tavLst>
                                    </p:anim>
                                    <p:anim calcmode="lin" valueType="num">
                                      <p:cBhvr>
                                        <p:cTn id="45" dur="50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anim calcmode="lin" valueType="num">
                                      <p:cBhvr>
                                        <p:cTn id="50" dur="500" fill="hold"/>
                                        <p:tgtEl>
                                          <p:spTgt spid="6"/>
                                        </p:tgtEl>
                                        <p:attrNameLst>
                                          <p:attrName>ppt_x</p:attrName>
                                        </p:attrNameLst>
                                      </p:cBhvr>
                                      <p:tavLst>
                                        <p:tav tm="0">
                                          <p:val>
                                            <p:strVal val="#ppt_x"/>
                                          </p:val>
                                        </p:tav>
                                        <p:tav tm="100000">
                                          <p:val>
                                            <p:strVal val="#ppt_x"/>
                                          </p:val>
                                        </p:tav>
                                      </p:tavLst>
                                    </p:anim>
                                    <p:anim calcmode="lin" valueType="num">
                                      <p:cBhvr>
                                        <p:cTn id="51" dur="500" fill="hold"/>
                                        <p:tgtEl>
                                          <p:spTgt spid="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anim calcmode="lin" valueType="num">
                                      <p:cBhvr>
                                        <p:cTn id="55" dur="500" fill="hold"/>
                                        <p:tgtEl>
                                          <p:spTgt spid="12"/>
                                        </p:tgtEl>
                                        <p:attrNameLst>
                                          <p:attrName>ppt_x</p:attrName>
                                        </p:attrNameLst>
                                      </p:cBhvr>
                                      <p:tavLst>
                                        <p:tav tm="0">
                                          <p:val>
                                            <p:strVal val="#ppt_x"/>
                                          </p:val>
                                        </p:tav>
                                        <p:tav tm="100000">
                                          <p:val>
                                            <p:strVal val="#ppt_x"/>
                                          </p:val>
                                        </p:tav>
                                      </p:tavLst>
                                    </p:anim>
                                    <p:anim calcmode="lin" valueType="num">
                                      <p:cBhvr>
                                        <p:cTn id="5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5"/>
                                        </p:tgtEl>
                                        <p:attrNameLst>
                                          <p:attrName>fillcolor</p:attrName>
                                        </p:attrNameLst>
                                      </p:cBhvr>
                                      <p:to>
                                        <a:srgbClr val="FF0000"/>
                                      </p:to>
                                    </p:animClr>
                                    <p:set>
                                      <p:cBhvr>
                                        <p:cTn id="62" dur="2000" fill="hold"/>
                                        <p:tgtEl>
                                          <p:spTgt spid="5"/>
                                        </p:tgtEl>
                                        <p:attrNameLst>
                                          <p:attrName>fill.type</p:attrName>
                                        </p:attrNameLst>
                                      </p:cBhvr>
                                      <p:to>
                                        <p:strVal val="solid"/>
                                      </p:to>
                                    </p:set>
                                    <p:set>
                                      <p:cBhvr>
                                        <p:cTn id="63" dur="2000" fill="hold"/>
                                        <p:tgtEl>
                                          <p:spTgt spid="5"/>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2992" fill="hold"/>
                                        <p:tgtEl>
                                          <p:spTgt spid="16"/>
                                        </p:tgtEl>
                                      </p:cBhvr>
                                    </p:cmd>
                                  </p:childTnLst>
                                </p:cTn>
                              </p:par>
                            </p:childTnLst>
                          </p:cTn>
                        </p:par>
                      </p:childTnLst>
                    </p:cTn>
                  </p:par>
                </p:childTnLst>
              </p:cTn>
              <p:nextCondLst>
                <p:cond evt="onClick" delay="0">
                  <p:tgtEl>
                    <p:spTgt spid="5"/>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1500" fill="hold"/>
                                        <p:tgtEl>
                                          <p:spTgt spid="6"/>
                                        </p:tgtEl>
                                        <p:attrNameLst>
                                          <p:attrName>fillcolor</p:attrName>
                                        </p:attrNameLst>
                                      </p:cBhvr>
                                      <p:to>
                                        <a:srgbClr val="FF0000"/>
                                      </p:to>
                                    </p:animClr>
                                    <p:set>
                                      <p:cBhvr>
                                        <p:cTn id="71" dur="1500" fill="hold"/>
                                        <p:tgtEl>
                                          <p:spTgt spid="6"/>
                                        </p:tgtEl>
                                        <p:attrNameLst>
                                          <p:attrName>fill.type</p:attrName>
                                        </p:attrNameLst>
                                      </p:cBhvr>
                                      <p:to>
                                        <p:strVal val="solid"/>
                                      </p:to>
                                    </p:set>
                                    <p:set>
                                      <p:cBhvr>
                                        <p:cTn id="72" dur="1500" fill="hold"/>
                                        <p:tgtEl>
                                          <p:spTgt spid="6"/>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2992" fill="hold"/>
                                        <p:tgtEl>
                                          <p:spTgt spid="15"/>
                                        </p:tgtEl>
                                      </p:cBhvr>
                                    </p:cmd>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000" fill="hold"/>
                                        <p:tgtEl>
                                          <p:spTgt spid="7"/>
                                        </p:tgtEl>
                                        <p:attrNameLst>
                                          <p:attrName>fillcolor</p:attrName>
                                        </p:attrNameLst>
                                      </p:cBhvr>
                                      <p:to>
                                        <a:srgbClr val="FF0000"/>
                                      </p:to>
                                    </p:animClr>
                                    <p:set>
                                      <p:cBhvr>
                                        <p:cTn id="80" dur="2000" fill="hold"/>
                                        <p:tgtEl>
                                          <p:spTgt spid="7"/>
                                        </p:tgtEl>
                                        <p:attrNameLst>
                                          <p:attrName>fill.type</p:attrName>
                                        </p:attrNameLst>
                                      </p:cBhvr>
                                      <p:to>
                                        <p:strVal val="solid"/>
                                      </p:to>
                                    </p:set>
                                    <p:set>
                                      <p:cBhvr>
                                        <p:cTn id="81" dur="2000" fill="hold"/>
                                        <p:tgtEl>
                                          <p:spTgt spid="7"/>
                                        </p:tgtEl>
                                        <p:attrNameLst>
                                          <p:attrName>fill.on</p:attrName>
                                        </p:attrNameLst>
                                      </p:cBhvr>
                                      <p:to>
                                        <p:strVal val="true"/>
                                      </p:to>
                                    </p:set>
                                  </p:childTnLst>
                                </p:cTn>
                              </p:par>
                              <p:par>
                                <p:cTn id="82" presetID="1" presetClass="mediacall" presetSubtype="0" fill="hold" nodeType="withEffect">
                                  <p:stCondLst>
                                    <p:cond delay="0"/>
                                  </p:stCondLst>
                                  <p:childTnLst>
                                    <p:cmd type="call" cmd="playFrom(0.0)">
                                      <p:cBhvr>
                                        <p:cTn id="83" dur="2992" fill="hold"/>
                                        <p:tgtEl>
                                          <p:spTgt spid="14"/>
                                        </p:tgtEl>
                                      </p:cBhvr>
                                    </p:cmd>
                                  </p:childTnLst>
                                </p:cTn>
                              </p:par>
                            </p:childTnLst>
                          </p:cTn>
                        </p:par>
                      </p:childTnLst>
                    </p:cTn>
                  </p:par>
                </p:childTnLst>
              </p:cTn>
              <p:nextCondLst>
                <p:cond evt="onClick" delay="0">
                  <p:tgtEl>
                    <p:spTgt spid="7"/>
                  </p:tgtEl>
                </p:cond>
              </p:nextCondLst>
            </p:seq>
            <p:seq concurrent="1" nextAc="seek">
              <p:cTn id="84" restart="whenNotActive" fill="hold" evtFilter="cancelBubble" nodeType="interactiveSeq">
                <p:stCondLst>
                  <p:cond evt="onClick" delay="0">
                    <p:tgtEl>
                      <p:spTgt spid="8"/>
                    </p:tgtEl>
                  </p:cond>
                </p:stCondLst>
                <p:endSync evt="end" delay="0">
                  <p:rtn val="all"/>
                </p:endSync>
                <p:childTnLst>
                  <p:par>
                    <p:cTn id="85" fill="hold">
                      <p:stCondLst>
                        <p:cond delay="0"/>
                      </p:stCondLst>
                      <p:childTnLst>
                        <p:par>
                          <p:cTn id="86" fill="hold">
                            <p:stCondLst>
                              <p:cond delay="0"/>
                            </p:stCondLst>
                            <p:childTnLst>
                              <p:par>
                                <p:cTn id="87" presetID="3" presetClass="mediacall" presetSubtype="0" fill="hold" nodeType="withEffect">
                                  <p:stCondLst>
                                    <p:cond delay="0"/>
                                  </p:stCondLst>
                                  <p:childTnLst>
                                    <p:cmd type="call" cmd="stop">
                                      <p:cBhvr>
                                        <p:cTn id="88" dur="1" fill="hold"/>
                                        <p:tgtEl>
                                          <p:spTgt spid="13"/>
                                        </p:tgtEl>
                                      </p:cBhvr>
                                    </p:cmd>
                                  </p:childTnLst>
                                </p:cTn>
                              </p:par>
                              <p:par>
                                <p:cTn id="89" presetID="3" presetClass="mediacall" presetSubtype="0" fill="hold" nodeType="withEffect">
                                  <p:stCondLst>
                                    <p:cond delay="0"/>
                                  </p:stCondLst>
                                  <p:childTnLst>
                                    <p:cmd type="call" cmd="stop">
                                      <p:cBhvr>
                                        <p:cTn id="90" dur="1" fill="hold"/>
                                        <p:tgtEl>
                                          <p:spTgt spid="13"/>
                                        </p:tgtEl>
                                      </p:cBhvr>
                                    </p:cmd>
                                  </p:childTnLst>
                                </p:cTn>
                              </p:par>
                              <p:par>
                                <p:cTn id="91" presetID="3" presetClass="mediacall" presetSubtype="0" fill="hold" nodeType="withEffect">
                                  <p:stCondLst>
                                    <p:cond delay="0"/>
                                  </p:stCondLst>
                                  <p:childTnLst>
                                    <p:cmd type="call" cmd="stop">
                                      <p:cBhvr>
                                        <p:cTn id="92" dur="1" fill="hold"/>
                                        <p:tgtEl>
                                          <p:spTgt spid="13"/>
                                        </p:tgtEl>
                                      </p:cBhvr>
                                    </p:cmd>
                                  </p:childTnLst>
                                </p:cTn>
                              </p:par>
                              <p:par>
                                <p:cTn id="93" presetID="2" presetClass="mediacall" presetSubtype="0" fill="hold" nodeType="withEffect">
                                  <p:stCondLst>
                                    <p:cond delay="0"/>
                                  </p:stCondLst>
                                  <p:childTnLst>
                                    <p:cmd type="call" cmd="togglePause">
                                      <p:cBhvr>
                                        <p:cTn id="94" dur="1" fill="hold"/>
                                        <p:tgtEl>
                                          <p:spTgt spid="13"/>
                                        </p:tgtEl>
                                      </p:cBhvr>
                                    </p:cmd>
                                  </p:childTnLst>
                                </p:cTn>
                              </p:par>
                              <p:par>
                                <p:cTn id="95" presetID="1" presetClass="emph" presetSubtype="2" fill="hold" nodeType="withEffect">
                                  <p:stCondLst>
                                    <p:cond delay="0"/>
                                  </p:stCondLst>
                                  <p:childTnLst>
                                    <p:animClr clrSpc="rgb" dir="cw">
                                      <p:cBhvr>
                                        <p:cTn id="96" dur="2000" fill="hold"/>
                                        <p:tgtEl>
                                          <p:spTgt spid="8"/>
                                        </p:tgtEl>
                                        <p:attrNameLst>
                                          <p:attrName>fillcolor</p:attrName>
                                        </p:attrNameLst>
                                      </p:cBhvr>
                                      <p:to>
                                        <a:srgbClr val="A8D08D"/>
                                      </p:to>
                                    </p:animClr>
                                    <p:set>
                                      <p:cBhvr>
                                        <p:cTn id="97" dur="2000" fill="hold"/>
                                        <p:tgtEl>
                                          <p:spTgt spid="8"/>
                                        </p:tgtEl>
                                        <p:attrNameLst>
                                          <p:attrName>fill.type</p:attrName>
                                        </p:attrNameLst>
                                      </p:cBhvr>
                                      <p:to>
                                        <p:strVal val="solid"/>
                                      </p:to>
                                    </p:set>
                                    <p:set>
                                      <p:cBhvr>
                                        <p:cTn id="9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audio>
              <p:cMediaNode vol="80000">
                <p:cTn id="99" fill="hold" display="0">
                  <p:stCondLst>
                    <p:cond delay="indefinite"/>
                  </p:stCondLst>
                  <p:endCondLst>
                    <p:cond evt="onStopAudio" delay="0">
                      <p:tgtEl>
                        <p:sldTgt/>
                      </p:tgtEl>
                    </p:cond>
                  </p:endCondLst>
                </p:cTn>
                <p:tgtEl>
                  <p:spTgt spid="13"/>
                </p:tgtEl>
              </p:cMediaNode>
            </p:audio>
            <p:audio>
              <p:cMediaNode vol="80000">
                <p:cTn id="100" fill="hold" display="0">
                  <p:stCondLst>
                    <p:cond delay="indefinite"/>
                  </p:stCondLst>
                  <p:endCondLst>
                    <p:cond evt="onStopAudio" delay="0">
                      <p:tgtEl>
                        <p:sldTgt/>
                      </p:tgtEl>
                    </p:cond>
                  </p:endCondLst>
                </p:cTn>
                <p:tgtEl>
                  <p:spTgt spid="14"/>
                </p:tgtEl>
              </p:cMediaNode>
            </p:audio>
            <p:audio>
              <p:cMediaNode vol="80000">
                <p:cTn id="101" fill="hold" display="0">
                  <p:stCondLst>
                    <p:cond delay="indefinite"/>
                  </p:stCondLst>
                  <p:endCondLst>
                    <p:cond evt="onStopAudio" delay="0">
                      <p:tgtEl>
                        <p:sldTgt/>
                      </p:tgtEl>
                    </p:cond>
                  </p:endCondLst>
                </p:cTn>
                <p:tgtEl>
                  <p:spTgt spid="15"/>
                </p:tgtEl>
              </p:cMediaNode>
            </p:audio>
            <p:audio>
              <p:cMediaNode vol="80000">
                <p:cTn id="102" fill="hold" display="0">
                  <p:stCondLst>
                    <p:cond delay="indefinite"/>
                  </p:stCondLst>
                  <p:endCondLst>
                    <p:cond evt="onStopAudio" delay="0">
                      <p:tgtEl>
                        <p:sldTgt/>
                      </p:tgtEl>
                    </p:cond>
                  </p:endCondLst>
                </p:cTn>
                <p:tgtEl>
                  <p:spTgt spid="16"/>
                </p:tgtEl>
              </p:cMediaNode>
            </p:audio>
          </p:childTnLst>
        </p:cTn>
      </p:par>
    </p:tnLst>
    <p:bldLst>
      <p:bldP spid="3" grpId="0"/>
      <p:bldP spid="4" grpId="0"/>
      <p:bldP spid="5" grpId="0" animBg="1"/>
      <p:bldP spid="6" grpId="0" animBg="1"/>
      <p:bldP spid="7" grpId="0" animBg="1"/>
      <p:bldP spid="8" grpId="0" animBg="1"/>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p:cNvSpPr txBox="1"/>
          <p:nvPr/>
        </p:nvSpPr>
        <p:spPr>
          <a:xfrm>
            <a:off x="2674610" y="446965"/>
            <a:ext cx="3797056" cy="461665"/>
          </a:xfrm>
          <a:prstGeom prst="rect">
            <a:avLst/>
          </a:prstGeom>
        </p:spPr>
        <p:txBody>
          <a:bodyPr wrap="square" lIns="0" tIns="0" rIns="0" bIns="0" rtlCol="0" anchor="t">
            <a:spAutoFit/>
          </a:bodyPr>
          <a:lstStyle/>
          <a:p>
            <a:pPr algn="ctr">
              <a:buClrTx/>
              <a:buFontTx/>
              <a:buNone/>
              <a:defRPr/>
            </a:pPr>
            <a:r>
              <a:rPr lang="en-US" sz="3000" b="1" kern="1200" dirty="0">
                <a:solidFill>
                  <a:srgbClr val="C00000"/>
                </a:solidFill>
                <a:latin typeface="Arial" panose="020B0604020202020204" pitchFamily="34" charset="0"/>
                <a:cs typeface="Arial" panose="020B0604020202020204" pitchFamily="34" charset="0"/>
              </a:rPr>
              <a:t>Câu hỏi trắc nghiệm</a:t>
            </a:r>
          </a:p>
        </p:txBody>
      </p:sp>
      <p:sp>
        <p:nvSpPr>
          <p:cNvPr id="4" name="Rectangle 3"/>
          <p:cNvSpPr/>
          <p:nvPr/>
        </p:nvSpPr>
        <p:spPr>
          <a:xfrm>
            <a:off x="610200" y="1104949"/>
            <a:ext cx="7925875" cy="1045223"/>
          </a:xfrm>
          <a:prstGeom prst="rect">
            <a:avLst/>
          </a:prstGeom>
        </p:spPr>
        <p:txBody>
          <a:bodyPr wrap="square">
            <a:spAutoFit/>
          </a:bodyPr>
          <a:lstStyle/>
          <a:p>
            <a:pPr algn="ctr">
              <a:lnSpc>
                <a:spcPct val="150000"/>
              </a:lnSpc>
              <a:buClrTx/>
              <a:buFontTx/>
              <a:buNone/>
            </a:pPr>
            <a:r>
              <a:rPr lang="vi-VN" sz="2200" b="1" kern="1200" dirty="0">
                <a:solidFill>
                  <a:prstClr val="black"/>
                </a:solidFill>
                <a:latin typeface="Arial" panose="020B0604020202020204" pitchFamily="34" charset="0"/>
                <a:ea typeface="Arial" panose="020B0604020202020204" pitchFamily="34" charset="0"/>
                <a:cs typeface="Arial" panose="020B0604020202020204" pitchFamily="34" charset="0"/>
              </a:rPr>
              <a:t>Câu 2. </a:t>
            </a:r>
            <a:r>
              <a:rPr lang="vi-VN" sz="2200" kern="1200" dirty="0">
                <a:solidFill>
                  <a:prstClr val="black"/>
                </a:solidFill>
                <a:latin typeface="Arial" panose="020B0604020202020204" pitchFamily="34" charset="0"/>
                <a:ea typeface="Arial" panose="020B0604020202020204" pitchFamily="34" charset="0"/>
                <a:cs typeface="Arial" panose="020B0604020202020204" pitchFamily="34" charset="0"/>
              </a:rPr>
              <a:t>Để vẽ đồ thị hàm số bậc nhất ta cần khởi động Geogebra và chọn công cụ nào?</a:t>
            </a:r>
          </a:p>
        </p:txBody>
      </p:sp>
      <p:sp>
        <p:nvSpPr>
          <p:cNvPr id="5" name="Flowchart: Terminator 6"/>
          <p:cNvSpPr/>
          <p:nvPr/>
        </p:nvSpPr>
        <p:spPr>
          <a:xfrm>
            <a:off x="5558439" y="2416905"/>
            <a:ext cx="2438770" cy="10021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6" name="Flowchart: Terminator 6"/>
          <p:cNvSpPr/>
          <p:nvPr/>
        </p:nvSpPr>
        <p:spPr>
          <a:xfrm>
            <a:off x="5558439" y="3774662"/>
            <a:ext cx="2438770" cy="9811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7" name="Flowchart: Terminator 6"/>
          <p:cNvSpPr/>
          <p:nvPr/>
        </p:nvSpPr>
        <p:spPr>
          <a:xfrm>
            <a:off x="1107968" y="2416905"/>
            <a:ext cx="2451501" cy="100210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8" name="Flowchart: Terminator 6"/>
          <p:cNvSpPr/>
          <p:nvPr/>
        </p:nvSpPr>
        <p:spPr>
          <a:xfrm>
            <a:off x="1107969" y="3753682"/>
            <a:ext cx="2454334" cy="10021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mc:AlternateContent xmlns:mc="http://schemas.openxmlformats.org/markup-compatibility/2006" xmlns:a14="http://schemas.microsoft.com/office/drawing/2010/main">
        <mc:Choice Requires="a14">
          <p:sp>
            <p:nvSpPr>
              <p:cNvPr id="9" name="Rectangle 8"/>
              <p:cNvSpPr/>
              <p:nvPr/>
            </p:nvSpPr>
            <p:spPr>
              <a:xfrm>
                <a:off x="1457349" y="3953368"/>
                <a:ext cx="1710084" cy="602729"/>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B</m:t>
                      </m:r>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Graphing</m:t>
                      </m:r>
                    </m:oMath>
                  </m:oMathPara>
                </a14:m>
                <a:endPar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457349" y="3953368"/>
                <a:ext cx="1710084" cy="602729"/>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938009" y="2549479"/>
                <a:ext cx="1679626" cy="661912"/>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Complex</m:t>
                      </m:r>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	</m:t>
                      </m:r>
                    </m:oMath>
                  </m:oMathPara>
                </a14:m>
                <a:endPar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938009" y="2549479"/>
                <a:ext cx="1679626" cy="66191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457349" y="2549479"/>
                <a:ext cx="1652375" cy="661912"/>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A</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X</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á</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c</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su</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ấ</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t</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oMath>
                  </m:oMathPara>
                </a14:m>
                <a:endParaRPr/>
              </a:p>
            </p:txBody>
          </p:sp>
        </mc:Choice>
        <mc:Fallback xmlns="">
          <p:sp>
            <p:nvSpPr>
              <p:cNvPr id="11" name="Rectangle 10"/>
              <p:cNvSpPr>
                <a:spLocks noRot="1" noChangeAspect="1" noMove="1" noResize="1" noEditPoints="1" noAdjustHandles="1" noChangeArrowheads="1" noChangeShapeType="1" noTextEdit="1"/>
              </p:cNvSpPr>
              <p:nvPr/>
            </p:nvSpPr>
            <p:spPr>
              <a:xfrm>
                <a:off x="1457349" y="2549479"/>
                <a:ext cx="1652375" cy="66191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765686" y="3963858"/>
                <a:ext cx="2024272" cy="602729"/>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Blank</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Excel</m:t>
                      </m:r>
                    </m:oMath>
                  </m:oMathPara>
                </a14:m>
                <a:endPar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765686" y="3963858"/>
                <a:ext cx="2024272" cy="602729"/>
              </a:xfrm>
              <a:prstGeom prst="rect">
                <a:avLst/>
              </a:prstGeom>
              <a:blipFill rotWithShape="0">
                <a:blip r:embed="rId8"/>
                <a:stretch>
                  <a:fillRect/>
                </a:stretch>
              </a:blipFill>
            </p:spPr>
            <p:txBody>
              <a:bodyPr/>
              <a:lstStyle/>
              <a:p>
                <a:r>
                  <a:rPr lang="en-US">
                    <a:noFill/>
                  </a:rPr>
                  <a:t> </a:t>
                </a:r>
              </a:p>
            </p:txBody>
          </p:sp>
        </mc:Fallback>
      </mc:AlternateContent>
      <p:pic>
        <p:nvPicPr>
          <p:cNvPr id="13"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904056" y="425937"/>
            <a:ext cx="457200" cy="457200"/>
          </a:xfrm>
          <a:prstGeom prst="rect">
            <a:avLst/>
          </a:prstGeom>
        </p:spPr>
      </p:pic>
      <p:pic>
        <p:nvPicPr>
          <p:cNvPr id="1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914083" y="1159505"/>
            <a:ext cx="457200" cy="457200"/>
          </a:xfrm>
          <a:prstGeom prst="rect">
            <a:avLst/>
          </a:prstGeom>
        </p:spPr>
      </p:pic>
      <p:pic>
        <p:nvPicPr>
          <p:cNvPr id="1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904056" y="1893073"/>
            <a:ext cx="457200" cy="457200"/>
          </a:xfrm>
          <a:prstGeom prst="rect">
            <a:avLst/>
          </a:prstGeom>
        </p:spPr>
      </p:pic>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87534" y="2651835"/>
            <a:ext cx="457200" cy="45720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44773">
            <a:off x="4219906" y="3119681"/>
            <a:ext cx="706462" cy="1064222"/>
          </a:xfrm>
          <a:prstGeom prst="rect">
            <a:avLst/>
          </a:prstGeom>
        </p:spPr>
      </p:pic>
    </p:spTree>
    <p:extLst>
      <p:ext uri="{BB962C8B-B14F-4D97-AF65-F5344CB8AC3E}">
        <p14:creationId xmlns:p14="http://schemas.microsoft.com/office/powerpoint/2010/main" val="108426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anim calcmode="lin" valueType="num">
                                      <p:cBhvr>
                                        <p:cTn id="45" dur="500" fill="hold"/>
                                        <p:tgtEl>
                                          <p:spTgt spid="6"/>
                                        </p:tgtEl>
                                        <p:attrNameLst>
                                          <p:attrName>ppt_x</p:attrName>
                                        </p:attrNameLst>
                                      </p:cBhvr>
                                      <p:tavLst>
                                        <p:tav tm="0">
                                          <p:val>
                                            <p:strVal val="#ppt_x"/>
                                          </p:val>
                                        </p:tav>
                                        <p:tav tm="100000">
                                          <p:val>
                                            <p:strVal val="#ppt_x"/>
                                          </p:val>
                                        </p:tav>
                                      </p:tavLst>
                                    </p:anim>
                                    <p:anim calcmode="lin" valueType="num">
                                      <p:cBhvr>
                                        <p:cTn id="46" dur="500" fill="hold"/>
                                        <p:tgtEl>
                                          <p:spTgt spid="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strVal val="#ppt_x"/>
                                          </p:val>
                                        </p:tav>
                                        <p:tav tm="100000">
                                          <p:val>
                                            <p:strVal val="#ppt_x"/>
                                          </p:val>
                                        </p:tav>
                                      </p:tavLst>
                                    </p:anim>
                                    <p:anim calcmode="lin" valueType="num">
                                      <p:cBhvr>
                                        <p:cTn id="5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5"/>
                                        </p:tgtEl>
                                        <p:attrNameLst>
                                          <p:attrName>fillcolor</p:attrName>
                                        </p:attrNameLst>
                                      </p:cBhvr>
                                      <p:to>
                                        <a:srgbClr val="FF0000"/>
                                      </p:to>
                                    </p:animClr>
                                    <p:set>
                                      <p:cBhvr>
                                        <p:cTn id="57" dur="2000" fill="hold"/>
                                        <p:tgtEl>
                                          <p:spTgt spid="5"/>
                                        </p:tgtEl>
                                        <p:attrNameLst>
                                          <p:attrName>fill.type</p:attrName>
                                        </p:attrNameLst>
                                      </p:cBhvr>
                                      <p:to>
                                        <p:strVal val="solid"/>
                                      </p:to>
                                    </p:set>
                                    <p:set>
                                      <p:cBhvr>
                                        <p:cTn id="58" dur="2000" fill="hold"/>
                                        <p:tgtEl>
                                          <p:spTgt spid="5"/>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5"/>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1500" fill="hold"/>
                                        <p:tgtEl>
                                          <p:spTgt spid="6"/>
                                        </p:tgtEl>
                                        <p:attrNameLst>
                                          <p:attrName>fillcolor</p:attrName>
                                        </p:attrNameLst>
                                      </p:cBhvr>
                                      <p:to>
                                        <a:srgbClr val="FF0000"/>
                                      </p:to>
                                    </p:animClr>
                                    <p:set>
                                      <p:cBhvr>
                                        <p:cTn id="66" dur="1500" fill="hold"/>
                                        <p:tgtEl>
                                          <p:spTgt spid="6"/>
                                        </p:tgtEl>
                                        <p:attrNameLst>
                                          <p:attrName>fill.type</p:attrName>
                                        </p:attrNameLst>
                                      </p:cBhvr>
                                      <p:to>
                                        <p:strVal val="solid"/>
                                      </p:to>
                                    </p:set>
                                    <p:set>
                                      <p:cBhvr>
                                        <p:cTn id="67" dur="1500" fill="hold"/>
                                        <p:tgtEl>
                                          <p:spTgt spid="6"/>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5"/>
                                        </p:tgtEl>
                                      </p:cBhvr>
                                    </p:cmd>
                                  </p:childTnLst>
                                </p:cTn>
                              </p:par>
                            </p:childTnLst>
                          </p:cTn>
                        </p:par>
                      </p:childTnLst>
                    </p:cTn>
                  </p:par>
                </p:childTnLst>
              </p:cTn>
              <p:nextCondLst>
                <p:cond evt="onClick" delay="0">
                  <p:tgtEl>
                    <p:spTgt spid="6"/>
                  </p:tgtEl>
                </p:cond>
              </p:nextCondLst>
            </p:seq>
            <p:seq concurrent="1" nextAc="seek">
              <p:cTn id="70" restart="whenNotActive" fill="hold" evtFilter="cancelBubble" nodeType="interactiveSeq">
                <p:stCondLst>
                  <p:cond evt="onClick" delay="0">
                    <p:tgtEl>
                      <p:spTgt spid="7"/>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7"/>
                                        </p:tgtEl>
                                        <p:attrNameLst>
                                          <p:attrName>fillcolor</p:attrName>
                                        </p:attrNameLst>
                                      </p:cBhvr>
                                      <p:to>
                                        <a:srgbClr val="FF0000"/>
                                      </p:to>
                                    </p:animClr>
                                    <p:set>
                                      <p:cBhvr>
                                        <p:cTn id="75" dur="2000" fill="hold"/>
                                        <p:tgtEl>
                                          <p:spTgt spid="7"/>
                                        </p:tgtEl>
                                        <p:attrNameLst>
                                          <p:attrName>fill.type</p:attrName>
                                        </p:attrNameLst>
                                      </p:cBhvr>
                                      <p:to>
                                        <p:strVal val="solid"/>
                                      </p:to>
                                    </p:set>
                                    <p:set>
                                      <p:cBhvr>
                                        <p:cTn id="76" dur="2000" fill="hold"/>
                                        <p:tgtEl>
                                          <p:spTgt spid="7"/>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2992" fill="hold"/>
                                        <p:tgtEl>
                                          <p:spTgt spid="14"/>
                                        </p:tgtEl>
                                      </p:cBhvr>
                                    </p:cmd>
                                  </p:childTnLst>
                                </p:cTn>
                              </p:par>
                            </p:childTnLst>
                          </p:cTn>
                        </p:par>
                      </p:childTnLst>
                    </p:cTn>
                  </p:par>
                </p:childTnLst>
              </p:cTn>
              <p:nextCondLst>
                <p:cond evt="onClick" delay="0">
                  <p:tgtEl>
                    <p:spTgt spid="7"/>
                  </p:tgtEl>
                </p:cond>
              </p:nextCondLst>
            </p:seq>
            <p:seq concurrent="1" nextAc="seek">
              <p:cTn id="79" restart="whenNotActive" fill="hold" evtFilter="cancelBubble" nodeType="interactiveSeq">
                <p:stCondLst>
                  <p:cond evt="onClick" delay="0">
                    <p:tgtEl>
                      <p:spTgt spid="8"/>
                    </p:tgtEl>
                  </p:cond>
                </p:stCondLst>
                <p:endSync evt="end" delay="0">
                  <p:rtn val="all"/>
                </p:endSync>
                <p:childTnLst>
                  <p:par>
                    <p:cTn id="80" fill="hold">
                      <p:stCondLst>
                        <p:cond delay="0"/>
                      </p:stCondLst>
                      <p:childTnLst>
                        <p:par>
                          <p:cTn id="81" fill="hold">
                            <p:stCondLst>
                              <p:cond delay="0"/>
                            </p:stCondLst>
                            <p:childTnLst>
                              <p:par>
                                <p:cTn id="82" presetID="3" presetClass="mediacall" presetSubtype="0" fill="hold" nodeType="withEffect">
                                  <p:stCondLst>
                                    <p:cond delay="0"/>
                                  </p:stCondLst>
                                  <p:childTnLst>
                                    <p:cmd type="call" cmd="stop">
                                      <p:cBhvr>
                                        <p:cTn id="83" dur="1" fill="hold"/>
                                        <p:tgtEl>
                                          <p:spTgt spid="13"/>
                                        </p:tgtEl>
                                      </p:cBhvr>
                                    </p:cmd>
                                  </p:childTnLst>
                                </p:cTn>
                              </p:par>
                              <p:par>
                                <p:cTn id="84" presetID="3" presetClass="mediacall" presetSubtype="0" fill="hold" nodeType="withEffect">
                                  <p:stCondLst>
                                    <p:cond delay="0"/>
                                  </p:stCondLst>
                                  <p:childTnLst>
                                    <p:cmd type="call" cmd="stop">
                                      <p:cBhvr>
                                        <p:cTn id="85" dur="1" fill="hold"/>
                                        <p:tgtEl>
                                          <p:spTgt spid="13"/>
                                        </p:tgtEl>
                                      </p:cBhvr>
                                    </p:cmd>
                                  </p:childTnLst>
                                </p:cTn>
                              </p:par>
                              <p:par>
                                <p:cTn id="86" presetID="3" presetClass="mediacall" presetSubtype="0" fill="hold" nodeType="withEffect">
                                  <p:stCondLst>
                                    <p:cond delay="0"/>
                                  </p:stCondLst>
                                  <p:childTnLst>
                                    <p:cmd type="call" cmd="stop">
                                      <p:cBhvr>
                                        <p:cTn id="87" dur="1" fill="hold"/>
                                        <p:tgtEl>
                                          <p:spTgt spid="13"/>
                                        </p:tgtEl>
                                      </p:cBhvr>
                                    </p:cmd>
                                  </p:childTnLst>
                                </p:cTn>
                              </p:par>
                              <p:par>
                                <p:cTn id="88" presetID="2" presetClass="mediacall" presetSubtype="0" fill="hold" nodeType="withEffect">
                                  <p:stCondLst>
                                    <p:cond delay="0"/>
                                  </p:stCondLst>
                                  <p:childTnLst>
                                    <p:cmd type="call" cmd="togglePause">
                                      <p:cBhvr>
                                        <p:cTn id="89" dur="1" fill="hold"/>
                                        <p:tgtEl>
                                          <p:spTgt spid="13"/>
                                        </p:tgtEl>
                                      </p:cBhvr>
                                    </p:cmd>
                                  </p:childTnLst>
                                </p:cTn>
                              </p:par>
                              <p:par>
                                <p:cTn id="90" presetID="1" presetClass="emph" presetSubtype="2" fill="hold" nodeType="withEffect">
                                  <p:stCondLst>
                                    <p:cond delay="0"/>
                                  </p:stCondLst>
                                  <p:childTnLst>
                                    <p:animClr clrSpc="rgb" dir="cw">
                                      <p:cBhvr>
                                        <p:cTn id="91" dur="2000" fill="hold"/>
                                        <p:tgtEl>
                                          <p:spTgt spid="8"/>
                                        </p:tgtEl>
                                        <p:attrNameLst>
                                          <p:attrName>fillcolor</p:attrName>
                                        </p:attrNameLst>
                                      </p:cBhvr>
                                      <p:to>
                                        <a:srgbClr val="A8D08D"/>
                                      </p:to>
                                    </p:animClr>
                                    <p:set>
                                      <p:cBhvr>
                                        <p:cTn id="92" dur="2000" fill="hold"/>
                                        <p:tgtEl>
                                          <p:spTgt spid="8"/>
                                        </p:tgtEl>
                                        <p:attrNameLst>
                                          <p:attrName>fill.type</p:attrName>
                                        </p:attrNameLst>
                                      </p:cBhvr>
                                      <p:to>
                                        <p:strVal val="solid"/>
                                      </p:to>
                                    </p:set>
                                    <p:set>
                                      <p:cBhvr>
                                        <p:cTn id="93"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audio>
              <p:cMediaNode vol="80000">
                <p:cTn id="94" fill="hold" display="0">
                  <p:stCondLst>
                    <p:cond delay="indefinite"/>
                  </p:stCondLst>
                  <p:endCondLst>
                    <p:cond evt="onStopAudio" delay="0">
                      <p:tgtEl>
                        <p:sldTgt/>
                      </p:tgtEl>
                    </p:cond>
                  </p:endCondLst>
                </p:cTn>
                <p:tgtEl>
                  <p:spTgt spid="13"/>
                </p:tgtEl>
              </p:cMediaNode>
            </p:audio>
            <p:audio>
              <p:cMediaNode vol="80000">
                <p:cTn id="95" fill="hold" display="0">
                  <p:stCondLst>
                    <p:cond delay="indefinite"/>
                  </p:stCondLst>
                  <p:endCondLst>
                    <p:cond evt="onStopAudio" delay="0">
                      <p:tgtEl>
                        <p:sldTgt/>
                      </p:tgtEl>
                    </p:cond>
                  </p:endCondLst>
                </p:cTn>
                <p:tgtEl>
                  <p:spTgt spid="14"/>
                </p:tgtEl>
              </p:cMediaNode>
            </p:audio>
            <p:audio>
              <p:cMediaNode vol="80000">
                <p:cTn id="96" fill="hold" display="0">
                  <p:stCondLst>
                    <p:cond delay="indefinite"/>
                  </p:stCondLst>
                  <p:endCondLst>
                    <p:cond evt="onStopAudio" delay="0">
                      <p:tgtEl>
                        <p:sldTgt/>
                      </p:tgtEl>
                    </p:cond>
                  </p:endCondLst>
                </p:cTn>
                <p:tgtEl>
                  <p:spTgt spid="15"/>
                </p:tgtEl>
              </p:cMediaNode>
            </p:audio>
            <p:audio>
              <p:cMediaNode vol="80000">
                <p:cTn id="97" fill="hold" display="0">
                  <p:stCondLst>
                    <p:cond delay="indefinite"/>
                  </p:stCondLst>
                  <p:endCondLst>
                    <p:cond evt="onStopAudio" delay="0">
                      <p:tgtEl>
                        <p:sldTgt/>
                      </p:tgtEl>
                    </p:cond>
                  </p:endCondLst>
                </p:cTn>
                <p:tgtEl>
                  <p:spTgt spid="16"/>
                </p:tgtEl>
              </p:cMediaNode>
            </p:audio>
          </p:childTnLst>
        </p:cTn>
      </p:par>
    </p:tnLst>
    <p:bldLst>
      <p:bldP spid="4" grpId="0"/>
      <p:bldP spid="5" grpId="0" animBg="1"/>
      <p:bldP spid="6" grpId="0" animBg="1"/>
      <p:bldP spid="7" grpId="0" animBg="1"/>
      <p:bldP spid="8" grpId="0" animBg="1"/>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p:cNvSpPr txBox="1"/>
          <p:nvPr/>
        </p:nvSpPr>
        <p:spPr>
          <a:xfrm>
            <a:off x="2674610" y="446965"/>
            <a:ext cx="3797056" cy="461665"/>
          </a:xfrm>
          <a:prstGeom prst="rect">
            <a:avLst/>
          </a:prstGeom>
        </p:spPr>
        <p:txBody>
          <a:bodyPr wrap="square" lIns="0" tIns="0" rIns="0" bIns="0" rtlCol="0" anchor="t">
            <a:spAutoFit/>
          </a:bodyPr>
          <a:lstStyle/>
          <a:p>
            <a:pPr algn="ctr">
              <a:buClrTx/>
              <a:buFontTx/>
              <a:buNone/>
              <a:defRPr/>
            </a:pPr>
            <a:r>
              <a:rPr lang="en-US" sz="3000" b="1" kern="1200" dirty="0">
                <a:solidFill>
                  <a:srgbClr val="C00000"/>
                </a:solidFill>
                <a:latin typeface="Arial" panose="020B0604020202020204" pitchFamily="34" charset="0"/>
                <a:cs typeface="Arial" panose="020B0604020202020204" pitchFamily="34" charset="0"/>
              </a:rPr>
              <a:t>Câu hỏi trắc nghiệm</a:t>
            </a:r>
          </a:p>
        </p:txBody>
      </p:sp>
      <p:sp>
        <p:nvSpPr>
          <p:cNvPr id="4" name="Rectangle 3"/>
          <p:cNvSpPr/>
          <p:nvPr/>
        </p:nvSpPr>
        <p:spPr>
          <a:xfrm>
            <a:off x="610199" y="1127456"/>
            <a:ext cx="7925875" cy="1045223"/>
          </a:xfrm>
          <a:prstGeom prst="rect">
            <a:avLst/>
          </a:prstGeom>
        </p:spPr>
        <p:txBody>
          <a:bodyPr wrap="square">
            <a:spAutoFit/>
          </a:bodyPr>
          <a:lstStyle/>
          <a:p>
            <a:pPr algn="ctr">
              <a:lnSpc>
                <a:spcPct val="150000"/>
              </a:lnSpc>
              <a:buClrTx/>
              <a:buFontTx/>
              <a:buNone/>
            </a:pPr>
            <a:r>
              <a:rPr lang="vi-VN" sz="2200" b="1" kern="1200" dirty="0">
                <a:solidFill>
                  <a:prstClr val="black"/>
                </a:solidFill>
                <a:latin typeface="Arial" panose="020B0604020202020204" pitchFamily="34" charset="0"/>
                <a:ea typeface="Arial" panose="020B0604020202020204" pitchFamily="34" charset="0"/>
                <a:cs typeface="Arial" panose="020B0604020202020204" pitchFamily="34" charset="0"/>
              </a:rPr>
              <a:t>Câu 3. </a:t>
            </a:r>
            <a:r>
              <a:rPr lang="vi-VN" sz="2200" kern="1200" dirty="0">
                <a:solidFill>
                  <a:prstClr val="black"/>
                </a:solidFill>
                <a:latin typeface="Arial" panose="020B0604020202020204" pitchFamily="34" charset="0"/>
                <a:ea typeface="Arial" panose="020B0604020202020204" pitchFamily="34" charset="0"/>
                <a:cs typeface="Arial" panose="020B0604020202020204" pitchFamily="34" charset="0"/>
              </a:rPr>
              <a:t>Có mấy cách để vẽ đồ thị hàm số bậc nhất trong Geogebra</a:t>
            </a:r>
          </a:p>
        </p:txBody>
      </p:sp>
      <p:sp>
        <p:nvSpPr>
          <p:cNvPr id="5" name="Flowchart: Terminator 6"/>
          <p:cNvSpPr/>
          <p:nvPr/>
        </p:nvSpPr>
        <p:spPr>
          <a:xfrm>
            <a:off x="1006416" y="2438784"/>
            <a:ext cx="2438770" cy="10021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6" name="Flowchart: Terminator 6"/>
          <p:cNvSpPr/>
          <p:nvPr/>
        </p:nvSpPr>
        <p:spPr>
          <a:xfrm>
            <a:off x="5558439" y="3774662"/>
            <a:ext cx="2438770" cy="9811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7" name="Flowchart: Terminator 6"/>
          <p:cNvSpPr/>
          <p:nvPr/>
        </p:nvSpPr>
        <p:spPr>
          <a:xfrm>
            <a:off x="1006416" y="3752476"/>
            <a:ext cx="2454334" cy="10021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8" name="Flowchart: Terminator 6"/>
          <p:cNvSpPr/>
          <p:nvPr/>
        </p:nvSpPr>
        <p:spPr>
          <a:xfrm>
            <a:off x="5558439" y="2438784"/>
            <a:ext cx="2438770" cy="10021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mc:AlternateContent xmlns:mc="http://schemas.openxmlformats.org/markup-compatibility/2006" xmlns:a14="http://schemas.microsoft.com/office/drawing/2010/main">
        <mc:Choice Requires="a14">
          <p:sp>
            <p:nvSpPr>
              <p:cNvPr id="9" name="Rectangle 8"/>
              <p:cNvSpPr/>
              <p:nvPr/>
            </p:nvSpPr>
            <p:spPr>
              <a:xfrm>
                <a:off x="6071859" y="2630789"/>
                <a:ext cx="1411925" cy="602729"/>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 2 </m:t>
                      </m:r>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á</m:t>
                      </m:r>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ch</m:t>
                      </m:r>
                    </m:oMath>
                  </m:oMathPara>
                </a14:m>
                <a:endPar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071859" y="2630789"/>
                <a:ext cx="1411925" cy="602729"/>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527052" y="2630790"/>
                <a:ext cx="1397498" cy="602729"/>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A</m:t>
                      </m:r>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 1 </m:t>
                      </m:r>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á</m:t>
                      </m:r>
                      <m:r>
                        <m:rPr>
                          <m:nor/>
                        </m:rPr>
                        <a:rPr lang="fr-FR" sz="2100" kern="1200">
                          <a:solidFill>
                            <a:prstClr val="black"/>
                          </a:solidFill>
                          <a:latin typeface="Arial" panose="020B0604020202020204" pitchFamily="34" charset="0"/>
                          <a:ea typeface="Arial" panose="020B0604020202020204" pitchFamily="34" charset="0"/>
                          <a:cs typeface="Arial" panose="020B0604020202020204" pitchFamily="34" charset="0"/>
                        </a:rPr>
                        <m:t>ch</m:t>
                      </m:r>
                    </m:oMath>
                  </m:oMathPara>
                </a14:m>
                <a:endParaRPr/>
              </a:p>
            </p:txBody>
          </p:sp>
        </mc:Choice>
        <mc:Fallback xmlns="">
          <p:sp>
            <p:nvSpPr>
              <p:cNvPr id="10" name="Rectangle 9"/>
              <p:cNvSpPr>
                <a:spLocks noRot="1" noChangeAspect="1" noMove="1" noResize="1" noEditPoints="1" noAdjustHandles="1" noChangeArrowheads="1" noChangeShapeType="1" noTextEdit="1"/>
              </p:cNvSpPr>
              <p:nvPr/>
            </p:nvSpPr>
            <p:spPr>
              <a:xfrm>
                <a:off x="1527052" y="2630790"/>
                <a:ext cx="1397498" cy="602729"/>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512091" y="3904675"/>
                <a:ext cx="1397497" cy="661912"/>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 3 </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c</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á</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ch</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512091" y="3904675"/>
                <a:ext cx="1397497" cy="66191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071860" y="3963858"/>
                <a:ext cx="1411925" cy="602729"/>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 4 </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c</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á</m:t>
                      </m:r>
                      <m:r>
                        <m:rPr>
                          <m:nor/>
                        </m:rPr>
                        <a:rPr lang="fr-FR" sz="2100" kern="1200">
                          <a:solidFill>
                            <a:prstClr val="black"/>
                          </a:solidFill>
                          <a:latin typeface="Arial" panose="020B0604020202020204" pitchFamily="34" charset="0"/>
                          <a:ea typeface="Times New Roman" panose="02020603050405020304" pitchFamily="18" charset="0"/>
                          <a:cs typeface="Arial" panose="020B0604020202020204" pitchFamily="34" charset="0"/>
                        </a:rPr>
                        <m:t>ch</m:t>
                      </m:r>
                    </m:oMath>
                  </m:oMathPara>
                </a14:m>
                <a:endPar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071860" y="3963858"/>
                <a:ext cx="1411925" cy="602729"/>
              </a:xfrm>
              <a:prstGeom prst="rect">
                <a:avLst/>
              </a:prstGeom>
              <a:blipFill rotWithShape="0">
                <a:blip r:embed="rId8"/>
                <a:stretch>
                  <a:fillRect/>
                </a:stretch>
              </a:blipFill>
            </p:spPr>
            <p:txBody>
              <a:bodyPr/>
              <a:lstStyle/>
              <a:p>
                <a:r>
                  <a:rPr lang="en-US">
                    <a:noFill/>
                  </a:rPr>
                  <a:t> </a:t>
                </a:r>
              </a:p>
            </p:txBody>
          </p:sp>
        </mc:Fallback>
      </mc:AlternateContent>
      <p:pic>
        <p:nvPicPr>
          <p:cNvPr id="13"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904056" y="425937"/>
            <a:ext cx="457200" cy="457200"/>
          </a:xfrm>
          <a:prstGeom prst="rect">
            <a:avLst/>
          </a:prstGeom>
        </p:spPr>
      </p:pic>
      <p:pic>
        <p:nvPicPr>
          <p:cNvPr id="1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914083" y="1159505"/>
            <a:ext cx="457200" cy="457200"/>
          </a:xfrm>
          <a:prstGeom prst="rect">
            <a:avLst/>
          </a:prstGeom>
        </p:spPr>
      </p:pic>
      <p:pic>
        <p:nvPicPr>
          <p:cNvPr id="1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904056" y="1893073"/>
            <a:ext cx="457200" cy="457200"/>
          </a:xfrm>
          <a:prstGeom prst="rect">
            <a:avLst/>
          </a:prstGeom>
        </p:spPr>
      </p:pic>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87534" y="2651835"/>
            <a:ext cx="457200" cy="45720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44773">
            <a:off x="4219906" y="3119681"/>
            <a:ext cx="706462" cy="1064222"/>
          </a:xfrm>
          <a:prstGeom prst="rect">
            <a:avLst/>
          </a:prstGeom>
        </p:spPr>
      </p:pic>
    </p:spTree>
    <p:extLst>
      <p:ext uri="{BB962C8B-B14F-4D97-AF65-F5344CB8AC3E}">
        <p14:creationId xmlns:p14="http://schemas.microsoft.com/office/powerpoint/2010/main" val="58201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anim calcmode="lin" valueType="num">
                                      <p:cBhvr>
                                        <p:cTn id="39" dur="500" fill="hold"/>
                                        <p:tgtEl>
                                          <p:spTgt spid="9"/>
                                        </p:tgtEl>
                                        <p:attrNameLst>
                                          <p:attrName>ppt_x</p:attrName>
                                        </p:attrNameLst>
                                      </p:cBhvr>
                                      <p:tavLst>
                                        <p:tav tm="0">
                                          <p:val>
                                            <p:strVal val="#ppt_x"/>
                                          </p:val>
                                        </p:tav>
                                        <p:tav tm="100000">
                                          <p:val>
                                            <p:strVal val="#ppt_x"/>
                                          </p:val>
                                        </p:tav>
                                      </p:tavLst>
                                    </p:anim>
                                    <p:anim calcmode="lin" valueType="num">
                                      <p:cBhvr>
                                        <p:cTn id="40" dur="500" fill="hold"/>
                                        <p:tgtEl>
                                          <p:spTgt spid="9"/>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anim calcmode="lin" valueType="num">
                                      <p:cBhvr>
                                        <p:cTn id="45" dur="500" fill="hold"/>
                                        <p:tgtEl>
                                          <p:spTgt spid="6"/>
                                        </p:tgtEl>
                                        <p:attrNameLst>
                                          <p:attrName>ppt_x</p:attrName>
                                        </p:attrNameLst>
                                      </p:cBhvr>
                                      <p:tavLst>
                                        <p:tav tm="0">
                                          <p:val>
                                            <p:strVal val="#ppt_x"/>
                                          </p:val>
                                        </p:tav>
                                        <p:tav tm="100000">
                                          <p:val>
                                            <p:strVal val="#ppt_x"/>
                                          </p:val>
                                        </p:tav>
                                      </p:tavLst>
                                    </p:anim>
                                    <p:anim calcmode="lin" valueType="num">
                                      <p:cBhvr>
                                        <p:cTn id="46" dur="500" fill="hold"/>
                                        <p:tgtEl>
                                          <p:spTgt spid="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strVal val="#ppt_x"/>
                                          </p:val>
                                        </p:tav>
                                        <p:tav tm="100000">
                                          <p:val>
                                            <p:strVal val="#ppt_x"/>
                                          </p:val>
                                        </p:tav>
                                      </p:tavLst>
                                    </p:anim>
                                    <p:anim calcmode="lin" valueType="num">
                                      <p:cBhvr>
                                        <p:cTn id="5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5"/>
                                        </p:tgtEl>
                                        <p:attrNameLst>
                                          <p:attrName>fillcolor</p:attrName>
                                        </p:attrNameLst>
                                      </p:cBhvr>
                                      <p:to>
                                        <a:srgbClr val="FF0000"/>
                                      </p:to>
                                    </p:animClr>
                                    <p:set>
                                      <p:cBhvr>
                                        <p:cTn id="57" dur="2000" fill="hold"/>
                                        <p:tgtEl>
                                          <p:spTgt spid="5"/>
                                        </p:tgtEl>
                                        <p:attrNameLst>
                                          <p:attrName>fill.type</p:attrName>
                                        </p:attrNameLst>
                                      </p:cBhvr>
                                      <p:to>
                                        <p:strVal val="solid"/>
                                      </p:to>
                                    </p:set>
                                    <p:set>
                                      <p:cBhvr>
                                        <p:cTn id="58" dur="2000" fill="hold"/>
                                        <p:tgtEl>
                                          <p:spTgt spid="5"/>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5"/>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1500" fill="hold"/>
                                        <p:tgtEl>
                                          <p:spTgt spid="6"/>
                                        </p:tgtEl>
                                        <p:attrNameLst>
                                          <p:attrName>fillcolor</p:attrName>
                                        </p:attrNameLst>
                                      </p:cBhvr>
                                      <p:to>
                                        <a:srgbClr val="FF0000"/>
                                      </p:to>
                                    </p:animClr>
                                    <p:set>
                                      <p:cBhvr>
                                        <p:cTn id="66" dur="1500" fill="hold"/>
                                        <p:tgtEl>
                                          <p:spTgt spid="6"/>
                                        </p:tgtEl>
                                        <p:attrNameLst>
                                          <p:attrName>fill.type</p:attrName>
                                        </p:attrNameLst>
                                      </p:cBhvr>
                                      <p:to>
                                        <p:strVal val="solid"/>
                                      </p:to>
                                    </p:set>
                                    <p:set>
                                      <p:cBhvr>
                                        <p:cTn id="67" dur="1500" fill="hold"/>
                                        <p:tgtEl>
                                          <p:spTgt spid="6"/>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5"/>
                                        </p:tgtEl>
                                      </p:cBhvr>
                                    </p:cmd>
                                  </p:childTnLst>
                                </p:cTn>
                              </p:par>
                            </p:childTnLst>
                          </p:cTn>
                        </p:par>
                      </p:childTnLst>
                    </p:cTn>
                  </p:par>
                </p:childTnLst>
              </p:cTn>
              <p:nextCondLst>
                <p:cond evt="onClick" delay="0">
                  <p:tgtEl>
                    <p:spTgt spid="6"/>
                  </p:tgtEl>
                </p:cond>
              </p:nextCondLst>
            </p:seq>
            <p:seq concurrent="1" nextAc="seek">
              <p:cTn id="70" restart="whenNotActive" fill="hold" evtFilter="cancelBubble" nodeType="interactiveSeq">
                <p:stCondLst>
                  <p:cond evt="onClick" delay="0">
                    <p:tgtEl>
                      <p:spTgt spid="7"/>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7"/>
                                        </p:tgtEl>
                                        <p:attrNameLst>
                                          <p:attrName>fillcolor</p:attrName>
                                        </p:attrNameLst>
                                      </p:cBhvr>
                                      <p:to>
                                        <a:srgbClr val="FF0000"/>
                                      </p:to>
                                    </p:animClr>
                                    <p:set>
                                      <p:cBhvr>
                                        <p:cTn id="75" dur="2000" fill="hold"/>
                                        <p:tgtEl>
                                          <p:spTgt spid="7"/>
                                        </p:tgtEl>
                                        <p:attrNameLst>
                                          <p:attrName>fill.type</p:attrName>
                                        </p:attrNameLst>
                                      </p:cBhvr>
                                      <p:to>
                                        <p:strVal val="solid"/>
                                      </p:to>
                                    </p:set>
                                    <p:set>
                                      <p:cBhvr>
                                        <p:cTn id="76" dur="2000" fill="hold"/>
                                        <p:tgtEl>
                                          <p:spTgt spid="7"/>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2992" fill="hold"/>
                                        <p:tgtEl>
                                          <p:spTgt spid="14"/>
                                        </p:tgtEl>
                                      </p:cBhvr>
                                    </p:cmd>
                                  </p:childTnLst>
                                </p:cTn>
                              </p:par>
                            </p:childTnLst>
                          </p:cTn>
                        </p:par>
                      </p:childTnLst>
                    </p:cTn>
                  </p:par>
                </p:childTnLst>
              </p:cTn>
              <p:nextCondLst>
                <p:cond evt="onClick" delay="0">
                  <p:tgtEl>
                    <p:spTgt spid="7"/>
                  </p:tgtEl>
                </p:cond>
              </p:nextCondLst>
            </p:seq>
            <p:seq concurrent="1" nextAc="seek">
              <p:cTn id="79" restart="whenNotActive" fill="hold" evtFilter="cancelBubble" nodeType="interactiveSeq">
                <p:stCondLst>
                  <p:cond evt="onClick" delay="0">
                    <p:tgtEl>
                      <p:spTgt spid="8"/>
                    </p:tgtEl>
                  </p:cond>
                </p:stCondLst>
                <p:endSync evt="end" delay="0">
                  <p:rtn val="all"/>
                </p:endSync>
                <p:childTnLst>
                  <p:par>
                    <p:cTn id="80" fill="hold">
                      <p:stCondLst>
                        <p:cond delay="0"/>
                      </p:stCondLst>
                      <p:childTnLst>
                        <p:par>
                          <p:cTn id="81" fill="hold">
                            <p:stCondLst>
                              <p:cond delay="0"/>
                            </p:stCondLst>
                            <p:childTnLst>
                              <p:par>
                                <p:cTn id="82" presetID="3" presetClass="mediacall" presetSubtype="0" fill="hold" nodeType="withEffect">
                                  <p:stCondLst>
                                    <p:cond delay="0"/>
                                  </p:stCondLst>
                                  <p:childTnLst>
                                    <p:cmd type="call" cmd="stop">
                                      <p:cBhvr>
                                        <p:cTn id="83" dur="1" fill="hold"/>
                                        <p:tgtEl>
                                          <p:spTgt spid="13"/>
                                        </p:tgtEl>
                                      </p:cBhvr>
                                    </p:cmd>
                                  </p:childTnLst>
                                </p:cTn>
                              </p:par>
                              <p:par>
                                <p:cTn id="84" presetID="3" presetClass="mediacall" presetSubtype="0" fill="hold" nodeType="withEffect">
                                  <p:stCondLst>
                                    <p:cond delay="0"/>
                                  </p:stCondLst>
                                  <p:childTnLst>
                                    <p:cmd type="call" cmd="stop">
                                      <p:cBhvr>
                                        <p:cTn id="85" dur="1" fill="hold"/>
                                        <p:tgtEl>
                                          <p:spTgt spid="13"/>
                                        </p:tgtEl>
                                      </p:cBhvr>
                                    </p:cmd>
                                  </p:childTnLst>
                                </p:cTn>
                              </p:par>
                              <p:par>
                                <p:cTn id="86" presetID="3" presetClass="mediacall" presetSubtype="0" fill="hold" nodeType="withEffect">
                                  <p:stCondLst>
                                    <p:cond delay="0"/>
                                  </p:stCondLst>
                                  <p:childTnLst>
                                    <p:cmd type="call" cmd="stop">
                                      <p:cBhvr>
                                        <p:cTn id="87" dur="1" fill="hold"/>
                                        <p:tgtEl>
                                          <p:spTgt spid="13"/>
                                        </p:tgtEl>
                                      </p:cBhvr>
                                    </p:cmd>
                                  </p:childTnLst>
                                </p:cTn>
                              </p:par>
                              <p:par>
                                <p:cTn id="88" presetID="2" presetClass="mediacall" presetSubtype="0" fill="hold" nodeType="withEffect">
                                  <p:stCondLst>
                                    <p:cond delay="0"/>
                                  </p:stCondLst>
                                  <p:childTnLst>
                                    <p:cmd type="call" cmd="togglePause">
                                      <p:cBhvr>
                                        <p:cTn id="89" dur="1" fill="hold"/>
                                        <p:tgtEl>
                                          <p:spTgt spid="13"/>
                                        </p:tgtEl>
                                      </p:cBhvr>
                                    </p:cmd>
                                  </p:childTnLst>
                                </p:cTn>
                              </p:par>
                              <p:par>
                                <p:cTn id="90" presetID="1" presetClass="emph" presetSubtype="2" fill="hold" nodeType="withEffect">
                                  <p:stCondLst>
                                    <p:cond delay="0"/>
                                  </p:stCondLst>
                                  <p:childTnLst>
                                    <p:animClr clrSpc="rgb" dir="cw">
                                      <p:cBhvr>
                                        <p:cTn id="91" dur="2000" fill="hold"/>
                                        <p:tgtEl>
                                          <p:spTgt spid="8"/>
                                        </p:tgtEl>
                                        <p:attrNameLst>
                                          <p:attrName>fillcolor</p:attrName>
                                        </p:attrNameLst>
                                      </p:cBhvr>
                                      <p:to>
                                        <a:srgbClr val="A8D08D"/>
                                      </p:to>
                                    </p:animClr>
                                    <p:set>
                                      <p:cBhvr>
                                        <p:cTn id="92" dur="2000" fill="hold"/>
                                        <p:tgtEl>
                                          <p:spTgt spid="8"/>
                                        </p:tgtEl>
                                        <p:attrNameLst>
                                          <p:attrName>fill.type</p:attrName>
                                        </p:attrNameLst>
                                      </p:cBhvr>
                                      <p:to>
                                        <p:strVal val="solid"/>
                                      </p:to>
                                    </p:set>
                                    <p:set>
                                      <p:cBhvr>
                                        <p:cTn id="93"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audio>
              <p:cMediaNode vol="80000">
                <p:cTn id="94" fill="hold" display="0">
                  <p:stCondLst>
                    <p:cond delay="indefinite"/>
                  </p:stCondLst>
                  <p:endCondLst>
                    <p:cond evt="onStopAudio" delay="0">
                      <p:tgtEl>
                        <p:sldTgt/>
                      </p:tgtEl>
                    </p:cond>
                  </p:endCondLst>
                </p:cTn>
                <p:tgtEl>
                  <p:spTgt spid="13"/>
                </p:tgtEl>
              </p:cMediaNode>
            </p:audio>
            <p:audio>
              <p:cMediaNode vol="80000">
                <p:cTn id="95" fill="hold" display="0">
                  <p:stCondLst>
                    <p:cond delay="indefinite"/>
                  </p:stCondLst>
                  <p:endCondLst>
                    <p:cond evt="onStopAudio" delay="0">
                      <p:tgtEl>
                        <p:sldTgt/>
                      </p:tgtEl>
                    </p:cond>
                  </p:endCondLst>
                </p:cTn>
                <p:tgtEl>
                  <p:spTgt spid="14"/>
                </p:tgtEl>
              </p:cMediaNode>
            </p:audio>
            <p:audio>
              <p:cMediaNode vol="80000">
                <p:cTn id="96" fill="hold" display="0">
                  <p:stCondLst>
                    <p:cond delay="indefinite"/>
                  </p:stCondLst>
                  <p:endCondLst>
                    <p:cond evt="onStopAudio" delay="0">
                      <p:tgtEl>
                        <p:sldTgt/>
                      </p:tgtEl>
                    </p:cond>
                  </p:endCondLst>
                </p:cTn>
                <p:tgtEl>
                  <p:spTgt spid="15"/>
                </p:tgtEl>
              </p:cMediaNode>
            </p:audio>
            <p:audio>
              <p:cMediaNode vol="80000">
                <p:cTn id="97" fill="hold" display="0">
                  <p:stCondLst>
                    <p:cond delay="indefinite"/>
                  </p:stCondLst>
                  <p:endCondLst>
                    <p:cond evt="onStopAudio" delay="0">
                      <p:tgtEl>
                        <p:sldTgt/>
                      </p:tgtEl>
                    </p:cond>
                  </p:endCondLst>
                </p:cTn>
                <p:tgtEl>
                  <p:spTgt spid="16"/>
                </p:tgtEl>
              </p:cMediaNode>
            </p:audio>
          </p:childTnLst>
        </p:cTn>
      </p:par>
    </p:tnLst>
    <p:bldLst>
      <p:bldP spid="4" grpId="0"/>
      <p:bldP spid="5" grpId="0" animBg="1"/>
      <p:bldP spid="6" grpId="0" animBg="1"/>
      <p:bldP spid="7" grpId="0" animBg="1"/>
      <p:bldP spid="8" grpId="0" animBg="1"/>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p:cNvSpPr txBox="1"/>
          <p:nvPr/>
        </p:nvSpPr>
        <p:spPr>
          <a:xfrm>
            <a:off x="2674610" y="446965"/>
            <a:ext cx="3797056" cy="461665"/>
          </a:xfrm>
          <a:prstGeom prst="rect">
            <a:avLst/>
          </a:prstGeom>
        </p:spPr>
        <p:txBody>
          <a:bodyPr wrap="square" lIns="0" tIns="0" rIns="0" bIns="0" rtlCol="0" anchor="t">
            <a:spAutoFit/>
          </a:bodyPr>
          <a:lstStyle/>
          <a:p>
            <a:pPr algn="ctr">
              <a:buClrTx/>
              <a:buFontTx/>
              <a:buNone/>
              <a:defRPr/>
            </a:pPr>
            <a:r>
              <a:rPr lang="en-US" sz="3000" b="1" kern="1200" dirty="0">
                <a:solidFill>
                  <a:srgbClr val="C00000"/>
                </a:solidFill>
                <a:latin typeface="Arial" panose="020B0604020202020204" pitchFamily="34" charset="0"/>
                <a:cs typeface="Arial" panose="020B0604020202020204" pitchFamily="34" charset="0"/>
              </a:rPr>
              <a:t>Câu hỏi trắc nghiệm</a:t>
            </a:r>
          </a:p>
        </p:txBody>
      </p:sp>
      <p:sp>
        <p:nvSpPr>
          <p:cNvPr id="4" name="Rectangle 3"/>
          <p:cNvSpPr/>
          <p:nvPr/>
        </p:nvSpPr>
        <p:spPr>
          <a:xfrm>
            <a:off x="265097" y="988372"/>
            <a:ext cx="8559532" cy="784830"/>
          </a:xfrm>
          <a:prstGeom prst="rect">
            <a:avLst/>
          </a:prstGeom>
        </p:spPr>
        <p:txBody>
          <a:bodyPr wrap="square">
            <a:spAutoFit/>
          </a:bodyPr>
          <a:lstStyle/>
          <a:p>
            <a:pPr algn="just">
              <a:lnSpc>
                <a:spcPct val="150000"/>
              </a:lnSpc>
              <a:buClrTx/>
              <a:buFontTx/>
              <a:buNone/>
            </a:pPr>
            <a:r>
              <a:rPr lang="vi-VN" sz="1500" b="1" kern="1200" dirty="0">
                <a:solidFill>
                  <a:prstClr val="black"/>
                </a:solidFill>
                <a:latin typeface="Arial" panose="020B0604020202020204" pitchFamily="34" charset="0"/>
                <a:ea typeface="Arial" panose="020B0604020202020204" pitchFamily="34" charset="0"/>
                <a:cs typeface="Arial" panose="020B0604020202020204" pitchFamily="34" charset="0"/>
              </a:rPr>
              <a:t>Câu 4. </a:t>
            </a:r>
            <a:r>
              <a:rPr lang="vi-VN" sz="1500" kern="1200" dirty="0">
                <a:solidFill>
                  <a:prstClr val="black"/>
                </a:solidFill>
                <a:latin typeface="Arial" panose="020B0604020202020204" pitchFamily="34" charset="0"/>
                <a:ea typeface="Arial" panose="020B0604020202020204" pitchFamily="34" charset="0"/>
                <a:cs typeface="Arial" panose="020B0604020202020204" pitchFamily="34" charset="0"/>
              </a:rPr>
              <a:t>Một học sinh thực hiện Phép tính với phân thức trong GeoGebra, tuy nhiên khi nhập dữ liệu xong thì hệ thống báo lỗi như hình bên dưới. Hãy quan sát hình và cho biết lỗi sai nằm ở đâu?</a:t>
            </a:r>
          </a:p>
        </p:txBody>
      </p:sp>
      <p:sp>
        <p:nvSpPr>
          <p:cNvPr id="5" name="Flowchart: Terminator 6"/>
          <p:cNvSpPr/>
          <p:nvPr/>
        </p:nvSpPr>
        <p:spPr>
          <a:xfrm>
            <a:off x="1156345" y="2944031"/>
            <a:ext cx="6753555" cy="3954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6" name="Flowchart: Terminator 6"/>
          <p:cNvSpPr/>
          <p:nvPr/>
        </p:nvSpPr>
        <p:spPr>
          <a:xfrm>
            <a:off x="1156345" y="4449475"/>
            <a:ext cx="6753555" cy="3954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7" name="Flowchart: Terminator 6"/>
          <p:cNvSpPr/>
          <p:nvPr/>
        </p:nvSpPr>
        <p:spPr>
          <a:xfrm>
            <a:off x="1178932" y="3431455"/>
            <a:ext cx="6742709" cy="3954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8" name="Flowchart: Terminator 6"/>
          <p:cNvSpPr/>
          <p:nvPr/>
        </p:nvSpPr>
        <p:spPr>
          <a:xfrm>
            <a:off x="1168086" y="3970421"/>
            <a:ext cx="6753555" cy="3954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mc:AlternateContent xmlns:mc="http://schemas.openxmlformats.org/markup-compatibility/2006" xmlns:a14="http://schemas.microsoft.com/office/drawing/2010/main">
        <mc:Choice Requires="a14">
          <p:sp>
            <p:nvSpPr>
              <p:cNvPr id="9" name="Rectangle 8"/>
              <p:cNvSpPr/>
              <p:nvPr/>
            </p:nvSpPr>
            <p:spPr>
              <a:xfrm>
                <a:off x="1258278" y="3920819"/>
                <a:ext cx="3981539" cy="481735"/>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Sai</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l</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à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do</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ch</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ư</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a</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ó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d</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ấ</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u</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 “=”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cu</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ố</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i</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ph</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é</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p</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t</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í</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nh</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m:t>
                      </m:r>
                    </m:oMath>
                  </m:oMathPara>
                </a14:m>
                <a:endParaRPr lang="en-US" sz="15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258278" y="3920819"/>
                <a:ext cx="3981539" cy="48173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246537" y="2880435"/>
                <a:ext cx="6663363" cy="506485"/>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A</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Sai</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v</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ì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ch</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ư</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a</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ó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â</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u</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l</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ệ</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nh</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ầ</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n</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nh</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ậ</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p</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th</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ê</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m</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â</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u</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l</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ệ</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nh</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Solution</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(&lt;</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bi</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ể</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u</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th</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ứ</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vi-VN" sz="1500" kern="1200">
                          <a:solidFill>
                            <a:prstClr val="black"/>
                          </a:solidFill>
                          <a:latin typeface="Arial" panose="020B0604020202020204" pitchFamily="34" charset="0"/>
                          <a:ea typeface="Arial" panose="020B0604020202020204" pitchFamily="34" charset="0"/>
                          <a:cs typeface="Arial" panose="020B0604020202020204" pitchFamily="34" charset="0"/>
                        </a:rPr>
                        <m:t>&gt;).	</m:t>
                      </m:r>
                    </m:oMath>
                  </m:oMathPara>
                </a14:m>
                <a:endParaRPr/>
              </a:p>
            </p:txBody>
          </p:sp>
        </mc:Choice>
        <mc:Fallback xmlns="">
          <p:sp>
            <p:nvSpPr>
              <p:cNvPr id="10" name="Rectangle 9"/>
              <p:cNvSpPr>
                <a:spLocks noRot="1" noChangeAspect="1" noMove="1" noResize="1" noEditPoints="1" noAdjustHandles="1" noChangeArrowheads="1" noChangeShapeType="1" noTextEdit="1"/>
              </p:cNvSpPr>
              <p:nvPr/>
            </p:nvSpPr>
            <p:spPr>
              <a:xfrm>
                <a:off x="1246537" y="2880435"/>
                <a:ext cx="6663363" cy="50648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57383" y="3387657"/>
                <a:ext cx="6171240" cy="483017"/>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Sai</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v</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ì </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ch</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ư</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a</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c</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ó </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c</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â</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u</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l</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ệ</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nh</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C</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â</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u</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l</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ệ</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nh</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c</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ầ</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n</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ù</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ng</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l</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à </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Solve</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(&lt;</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bi</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ể</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u</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th</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ứ</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c</m:t>
                      </m:r>
                      <m:r>
                        <m:rPr>
                          <m:nor/>
                        </m:rPr>
                        <a:rPr lang="vi-VN"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&gt;).</m:t>
                      </m:r>
                    </m:oMath>
                  </m:oMathPara>
                </a14:m>
                <a:endParaRPr lang="en-US" sz="15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257383" y="3387657"/>
                <a:ext cx="6171240" cy="48301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246537" y="4403291"/>
                <a:ext cx="5300810" cy="481735"/>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Sai</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 ở </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ấ</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u</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chia</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 “:”. </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V</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ì </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trong</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Geobebra</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ấ</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u</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chia</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ph</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ả</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i</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l</m:t>
                      </m:r>
                      <m:r>
                        <m:rPr>
                          <m:nor/>
                        </m:rPr>
                        <a:rPr lang="fr-FR" sz="1500" kern="1200">
                          <a:solidFill>
                            <a:prstClr val="black"/>
                          </a:solidFill>
                          <a:latin typeface="Arial" panose="020B0604020202020204" pitchFamily="34" charset="0"/>
                          <a:ea typeface="Times New Roman" panose="02020603050405020304" pitchFamily="18" charset="0"/>
                          <a:cs typeface="Arial" panose="020B0604020202020204" pitchFamily="34" charset="0"/>
                        </a:rPr>
                        <m:t>à “/”</m:t>
                      </m:r>
                    </m:oMath>
                  </m:oMathPara>
                </a14:m>
                <a:endParaRPr lang="en-US" sz="15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246537" y="4403291"/>
                <a:ext cx="5300810" cy="481735"/>
              </a:xfrm>
              <a:prstGeom prst="rect">
                <a:avLst/>
              </a:prstGeom>
              <a:blipFill rotWithShape="0">
                <a:blip r:embed="rId8"/>
                <a:stretch>
                  <a:fillRect/>
                </a:stretch>
              </a:blipFill>
            </p:spPr>
            <p:txBody>
              <a:bodyPr/>
              <a:lstStyle/>
              <a:p>
                <a:r>
                  <a:rPr lang="en-US">
                    <a:noFill/>
                  </a:rPr>
                  <a:t> </a:t>
                </a:r>
              </a:p>
            </p:txBody>
          </p:sp>
        </mc:Fallback>
      </mc:AlternateContent>
      <p:pic>
        <p:nvPicPr>
          <p:cNvPr id="13"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904056" y="425937"/>
            <a:ext cx="457200" cy="457200"/>
          </a:xfrm>
          <a:prstGeom prst="rect">
            <a:avLst/>
          </a:prstGeom>
        </p:spPr>
      </p:pic>
      <p:pic>
        <p:nvPicPr>
          <p:cNvPr id="1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914083" y="1159505"/>
            <a:ext cx="457200" cy="457200"/>
          </a:xfrm>
          <a:prstGeom prst="rect">
            <a:avLst/>
          </a:prstGeom>
        </p:spPr>
      </p:pic>
      <p:pic>
        <p:nvPicPr>
          <p:cNvPr id="1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904056" y="1893073"/>
            <a:ext cx="457200" cy="457200"/>
          </a:xfrm>
          <a:prstGeom prst="rect">
            <a:avLst/>
          </a:prstGeom>
        </p:spPr>
      </p:pic>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87534" y="2651835"/>
            <a:ext cx="457200" cy="45720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44773">
            <a:off x="8331230" y="1963492"/>
            <a:ext cx="706462" cy="1064222"/>
          </a:xfrm>
          <a:prstGeom prst="rect">
            <a:avLst/>
          </a:prstGeom>
        </p:spPr>
      </p:pic>
      <p:pic>
        <p:nvPicPr>
          <p:cNvPr id="2" name="Picture 1"/>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contrast="-40000"/>
                    </a14:imgEffect>
                  </a14:imgLayer>
                </a14:imgProps>
              </a:ext>
            </a:extLst>
          </a:blip>
          <a:stretch>
            <a:fillRect/>
          </a:stretch>
        </p:blipFill>
        <p:spPr>
          <a:xfrm>
            <a:off x="2323519" y="1844064"/>
            <a:ext cx="4499238" cy="944962"/>
          </a:xfrm>
          <a:prstGeom prst="rect">
            <a:avLst/>
          </a:prstGeom>
        </p:spPr>
      </p:pic>
    </p:spTree>
    <p:extLst>
      <p:ext uri="{BB962C8B-B14F-4D97-AF65-F5344CB8AC3E}">
        <p14:creationId xmlns:p14="http://schemas.microsoft.com/office/powerpoint/2010/main" val="322908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anim calcmode="lin" valueType="num">
                                      <p:cBhvr>
                                        <p:cTn id="37" dur="500" fill="hold"/>
                                        <p:tgtEl>
                                          <p:spTgt spid="8"/>
                                        </p:tgtEl>
                                        <p:attrNameLst>
                                          <p:attrName>ppt_x</p:attrName>
                                        </p:attrNameLst>
                                      </p:cBhvr>
                                      <p:tavLst>
                                        <p:tav tm="0">
                                          <p:val>
                                            <p:strVal val="#ppt_x"/>
                                          </p:val>
                                        </p:tav>
                                        <p:tav tm="100000">
                                          <p:val>
                                            <p:strVal val="#ppt_x"/>
                                          </p:val>
                                        </p:tav>
                                      </p:tavLst>
                                    </p:anim>
                                    <p:anim calcmode="lin" valueType="num">
                                      <p:cBhvr>
                                        <p:cTn id="38" dur="5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anim calcmode="lin" valueType="num">
                                      <p:cBhvr>
                                        <p:cTn id="42" dur="500" fill="hold"/>
                                        <p:tgtEl>
                                          <p:spTgt spid="9"/>
                                        </p:tgtEl>
                                        <p:attrNameLst>
                                          <p:attrName>ppt_x</p:attrName>
                                        </p:attrNameLst>
                                      </p:cBhvr>
                                      <p:tavLst>
                                        <p:tav tm="0">
                                          <p:val>
                                            <p:strVal val="#ppt_x"/>
                                          </p:val>
                                        </p:tav>
                                        <p:tav tm="100000">
                                          <p:val>
                                            <p:strVal val="#ppt_x"/>
                                          </p:val>
                                        </p:tav>
                                      </p:tavLst>
                                    </p:anim>
                                    <p:anim calcmode="lin" valueType="num">
                                      <p:cBhvr>
                                        <p:cTn id="43" dur="5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anim calcmode="lin" valueType="num">
                                      <p:cBhvr>
                                        <p:cTn id="48" dur="500" fill="hold"/>
                                        <p:tgtEl>
                                          <p:spTgt spid="6"/>
                                        </p:tgtEl>
                                        <p:attrNameLst>
                                          <p:attrName>ppt_x</p:attrName>
                                        </p:attrNameLst>
                                      </p:cBhvr>
                                      <p:tavLst>
                                        <p:tav tm="0">
                                          <p:val>
                                            <p:strVal val="#ppt_x"/>
                                          </p:val>
                                        </p:tav>
                                        <p:tav tm="100000">
                                          <p:val>
                                            <p:strVal val="#ppt_x"/>
                                          </p:val>
                                        </p:tav>
                                      </p:tavLst>
                                    </p:anim>
                                    <p:anim calcmode="lin" valueType="num">
                                      <p:cBhvr>
                                        <p:cTn id="49" dur="5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anim calcmode="lin" valueType="num">
                                      <p:cBhvr>
                                        <p:cTn id="53" dur="500" fill="hold"/>
                                        <p:tgtEl>
                                          <p:spTgt spid="12"/>
                                        </p:tgtEl>
                                        <p:attrNameLst>
                                          <p:attrName>ppt_x</p:attrName>
                                        </p:attrNameLst>
                                      </p:cBhvr>
                                      <p:tavLst>
                                        <p:tav tm="0">
                                          <p:val>
                                            <p:strVal val="#ppt_x"/>
                                          </p:val>
                                        </p:tav>
                                        <p:tav tm="100000">
                                          <p:val>
                                            <p:strVal val="#ppt_x"/>
                                          </p:val>
                                        </p:tav>
                                      </p:tavLst>
                                    </p:anim>
                                    <p:anim calcmode="lin" valueType="num">
                                      <p:cBhvr>
                                        <p:cTn id="5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5"/>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5"/>
                                        </p:tgtEl>
                                        <p:attrNameLst>
                                          <p:attrName>fillcolor</p:attrName>
                                        </p:attrNameLst>
                                      </p:cBhvr>
                                      <p:to>
                                        <a:srgbClr val="FF0000"/>
                                      </p:to>
                                    </p:animClr>
                                    <p:set>
                                      <p:cBhvr>
                                        <p:cTn id="60" dur="2000" fill="hold"/>
                                        <p:tgtEl>
                                          <p:spTgt spid="5"/>
                                        </p:tgtEl>
                                        <p:attrNameLst>
                                          <p:attrName>fill.type</p:attrName>
                                        </p:attrNameLst>
                                      </p:cBhvr>
                                      <p:to>
                                        <p:strVal val="solid"/>
                                      </p:to>
                                    </p:set>
                                    <p:set>
                                      <p:cBhvr>
                                        <p:cTn id="61" dur="2000" fill="hold"/>
                                        <p:tgtEl>
                                          <p:spTgt spid="5"/>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2992" fill="hold"/>
                                        <p:tgtEl>
                                          <p:spTgt spid="16"/>
                                        </p:tgtEl>
                                      </p:cBhvr>
                                    </p:cmd>
                                  </p:childTnLst>
                                </p:cTn>
                              </p:par>
                            </p:childTnLst>
                          </p:cTn>
                        </p:par>
                      </p:childTnLst>
                    </p:cTn>
                  </p:par>
                </p:childTnLst>
              </p:cTn>
              <p:nextCondLst>
                <p:cond evt="onClick" delay="0">
                  <p:tgtEl>
                    <p:spTgt spid="5"/>
                  </p:tgtEl>
                </p:cond>
              </p:nextCondLst>
            </p:seq>
            <p:seq concurrent="1" nextAc="seek">
              <p:cTn id="64" restart="whenNotActive" fill="hold" evtFilter="cancelBubble" nodeType="interactiveSeq">
                <p:stCondLst>
                  <p:cond evt="onClick" delay="0">
                    <p:tgtEl>
                      <p:spTgt spid="6"/>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1500" fill="hold"/>
                                        <p:tgtEl>
                                          <p:spTgt spid="6"/>
                                        </p:tgtEl>
                                        <p:attrNameLst>
                                          <p:attrName>fillcolor</p:attrName>
                                        </p:attrNameLst>
                                      </p:cBhvr>
                                      <p:to>
                                        <a:srgbClr val="FF0000"/>
                                      </p:to>
                                    </p:animClr>
                                    <p:set>
                                      <p:cBhvr>
                                        <p:cTn id="69" dur="1500" fill="hold"/>
                                        <p:tgtEl>
                                          <p:spTgt spid="6"/>
                                        </p:tgtEl>
                                        <p:attrNameLst>
                                          <p:attrName>fill.type</p:attrName>
                                        </p:attrNameLst>
                                      </p:cBhvr>
                                      <p:to>
                                        <p:strVal val="solid"/>
                                      </p:to>
                                    </p:set>
                                    <p:set>
                                      <p:cBhvr>
                                        <p:cTn id="70" dur="1500" fill="hold"/>
                                        <p:tgtEl>
                                          <p:spTgt spid="6"/>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2992" fill="hold"/>
                                        <p:tgtEl>
                                          <p:spTgt spid="15"/>
                                        </p:tgtEl>
                                      </p:cBhvr>
                                    </p:cmd>
                                  </p:childTnLst>
                                </p:cTn>
                              </p:par>
                            </p:childTnLst>
                          </p:cTn>
                        </p:par>
                      </p:childTnLst>
                    </p:cTn>
                  </p:par>
                </p:childTnLst>
              </p:cTn>
              <p:nextCondLst>
                <p:cond evt="onClick" delay="0">
                  <p:tgtEl>
                    <p:spTgt spid="6"/>
                  </p:tgtEl>
                </p:cond>
              </p:nextCondLst>
            </p:seq>
            <p:seq concurrent="1" nextAc="seek">
              <p:cTn id="73" restart="whenNotActive" fill="hold" evtFilter="cancelBubble" nodeType="interactiveSeq">
                <p:stCondLst>
                  <p:cond evt="onClick" delay="0">
                    <p:tgtEl>
                      <p:spTgt spid="7"/>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7"/>
                                        </p:tgtEl>
                                        <p:attrNameLst>
                                          <p:attrName>fillcolor</p:attrName>
                                        </p:attrNameLst>
                                      </p:cBhvr>
                                      <p:to>
                                        <a:srgbClr val="FF0000"/>
                                      </p:to>
                                    </p:animClr>
                                    <p:set>
                                      <p:cBhvr>
                                        <p:cTn id="78" dur="2000" fill="hold"/>
                                        <p:tgtEl>
                                          <p:spTgt spid="7"/>
                                        </p:tgtEl>
                                        <p:attrNameLst>
                                          <p:attrName>fill.type</p:attrName>
                                        </p:attrNameLst>
                                      </p:cBhvr>
                                      <p:to>
                                        <p:strVal val="solid"/>
                                      </p:to>
                                    </p:set>
                                    <p:set>
                                      <p:cBhvr>
                                        <p:cTn id="79" dur="2000" fill="hold"/>
                                        <p:tgtEl>
                                          <p:spTgt spid="7"/>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992" fill="hold"/>
                                        <p:tgtEl>
                                          <p:spTgt spid="14"/>
                                        </p:tgtEl>
                                      </p:cBhvr>
                                    </p:cmd>
                                  </p:childTnLst>
                                </p:cTn>
                              </p:par>
                            </p:childTnLst>
                          </p:cTn>
                        </p:par>
                      </p:childTnLst>
                    </p:cTn>
                  </p:par>
                </p:childTnLst>
              </p:cTn>
              <p:nextCondLst>
                <p:cond evt="onClick" delay="0">
                  <p:tgtEl>
                    <p:spTgt spid="7"/>
                  </p:tgtEl>
                </p:cond>
              </p:nextCondLst>
            </p:seq>
            <p:seq concurrent="1" nextAc="seek">
              <p:cTn id="82" restart="whenNotActive" fill="hold" evtFilter="cancelBubble" nodeType="interactiveSeq">
                <p:stCondLst>
                  <p:cond evt="onClick" delay="0">
                    <p:tgtEl>
                      <p:spTgt spid="8"/>
                    </p:tgtEl>
                  </p:cond>
                </p:stCondLst>
                <p:endSync evt="end" delay="0">
                  <p:rtn val="all"/>
                </p:endSync>
                <p:childTnLst>
                  <p:par>
                    <p:cTn id="83" fill="hold">
                      <p:stCondLst>
                        <p:cond delay="0"/>
                      </p:stCondLst>
                      <p:childTnLst>
                        <p:par>
                          <p:cTn id="84" fill="hold">
                            <p:stCondLst>
                              <p:cond delay="0"/>
                            </p:stCondLst>
                            <p:childTnLst>
                              <p:par>
                                <p:cTn id="85" presetID="3" presetClass="mediacall" presetSubtype="0" fill="hold" nodeType="withEffect">
                                  <p:stCondLst>
                                    <p:cond delay="0"/>
                                  </p:stCondLst>
                                  <p:childTnLst>
                                    <p:cmd type="call" cmd="stop">
                                      <p:cBhvr>
                                        <p:cTn id="86" dur="1" fill="hold"/>
                                        <p:tgtEl>
                                          <p:spTgt spid="13"/>
                                        </p:tgtEl>
                                      </p:cBhvr>
                                    </p:cmd>
                                  </p:childTnLst>
                                </p:cTn>
                              </p:par>
                              <p:par>
                                <p:cTn id="87" presetID="3" presetClass="mediacall" presetSubtype="0" fill="hold" nodeType="withEffect">
                                  <p:stCondLst>
                                    <p:cond delay="0"/>
                                  </p:stCondLst>
                                  <p:childTnLst>
                                    <p:cmd type="call" cmd="stop">
                                      <p:cBhvr>
                                        <p:cTn id="88" dur="1" fill="hold"/>
                                        <p:tgtEl>
                                          <p:spTgt spid="13"/>
                                        </p:tgtEl>
                                      </p:cBhvr>
                                    </p:cmd>
                                  </p:childTnLst>
                                </p:cTn>
                              </p:par>
                              <p:par>
                                <p:cTn id="89" presetID="3" presetClass="mediacall" presetSubtype="0" fill="hold" nodeType="withEffect">
                                  <p:stCondLst>
                                    <p:cond delay="0"/>
                                  </p:stCondLst>
                                  <p:childTnLst>
                                    <p:cmd type="call" cmd="stop">
                                      <p:cBhvr>
                                        <p:cTn id="90" dur="1" fill="hold"/>
                                        <p:tgtEl>
                                          <p:spTgt spid="13"/>
                                        </p:tgtEl>
                                      </p:cBhvr>
                                    </p:cmd>
                                  </p:childTnLst>
                                </p:cTn>
                              </p:par>
                              <p:par>
                                <p:cTn id="91" presetID="2" presetClass="mediacall" presetSubtype="0" fill="hold" nodeType="withEffect">
                                  <p:stCondLst>
                                    <p:cond delay="0"/>
                                  </p:stCondLst>
                                  <p:childTnLst>
                                    <p:cmd type="call" cmd="togglePause">
                                      <p:cBhvr>
                                        <p:cTn id="92" dur="1" fill="hold"/>
                                        <p:tgtEl>
                                          <p:spTgt spid="13"/>
                                        </p:tgtEl>
                                      </p:cBhvr>
                                    </p:cmd>
                                  </p:childTnLst>
                                </p:cTn>
                              </p:par>
                              <p:par>
                                <p:cTn id="93" presetID="1" presetClass="emph" presetSubtype="2" fill="hold" nodeType="withEffect">
                                  <p:stCondLst>
                                    <p:cond delay="0"/>
                                  </p:stCondLst>
                                  <p:childTnLst>
                                    <p:animClr clrSpc="rgb" dir="cw">
                                      <p:cBhvr>
                                        <p:cTn id="94" dur="2000" fill="hold"/>
                                        <p:tgtEl>
                                          <p:spTgt spid="8"/>
                                        </p:tgtEl>
                                        <p:attrNameLst>
                                          <p:attrName>fillcolor</p:attrName>
                                        </p:attrNameLst>
                                      </p:cBhvr>
                                      <p:to>
                                        <a:srgbClr val="A8D08D"/>
                                      </p:to>
                                    </p:animClr>
                                    <p:set>
                                      <p:cBhvr>
                                        <p:cTn id="95" dur="2000" fill="hold"/>
                                        <p:tgtEl>
                                          <p:spTgt spid="8"/>
                                        </p:tgtEl>
                                        <p:attrNameLst>
                                          <p:attrName>fill.type</p:attrName>
                                        </p:attrNameLst>
                                      </p:cBhvr>
                                      <p:to>
                                        <p:strVal val="solid"/>
                                      </p:to>
                                    </p:set>
                                    <p:set>
                                      <p:cBhvr>
                                        <p:cTn id="96"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audio>
              <p:cMediaNode vol="80000">
                <p:cTn id="97" fill="hold" display="0">
                  <p:stCondLst>
                    <p:cond delay="indefinite"/>
                  </p:stCondLst>
                  <p:endCondLst>
                    <p:cond evt="onStopAudio" delay="0">
                      <p:tgtEl>
                        <p:sldTgt/>
                      </p:tgtEl>
                    </p:cond>
                  </p:endCondLst>
                </p:cTn>
                <p:tgtEl>
                  <p:spTgt spid="13"/>
                </p:tgtEl>
              </p:cMediaNode>
            </p:audio>
            <p:audio>
              <p:cMediaNode vol="80000">
                <p:cTn id="98" fill="hold" display="0">
                  <p:stCondLst>
                    <p:cond delay="indefinite"/>
                  </p:stCondLst>
                  <p:endCondLst>
                    <p:cond evt="onStopAudio" delay="0">
                      <p:tgtEl>
                        <p:sldTgt/>
                      </p:tgtEl>
                    </p:cond>
                  </p:endCondLst>
                </p:cTn>
                <p:tgtEl>
                  <p:spTgt spid="14"/>
                </p:tgtEl>
              </p:cMediaNode>
            </p:audio>
            <p:audio>
              <p:cMediaNode vol="80000">
                <p:cTn id="99" fill="hold" display="0">
                  <p:stCondLst>
                    <p:cond delay="indefinite"/>
                  </p:stCondLst>
                  <p:endCondLst>
                    <p:cond evt="onStopAudio" delay="0">
                      <p:tgtEl>
                        <p:sldTgt/>
                      </p:tgtEl>
                    </p:cond>
                  </p:endCondLst>
                </p:cTn>
                <p:tgtEl>
                  <p:spTgt spid="15"/>
                </p:tgtEl>
              </p:cMediaNode>
            </p:audio>
            <p:audio>
              <p:cMediaNode vol="80000">
                <p:cTn id="100" fill="hold" display="0">
                  <p:stCondLst>
                    <p:cond delay="indefinite"/>
                  </p:stCondLst>
                  <p:endCondLst>
                    <p:cond evt="onStopAudio" delay="0">
                      <p:tgtEl>
                        <p:sldTgt/>
                      </p:tgtEl>
                    </p:cond>
                  </p:endCondLst>
                </p:cTn>
                <p:tgtEl>
                  <p:spTgt spid="16"/>
                </p:tgtEl>
              </p:cMediaNode>
            </p:audio>
          </p:childTnLst>
        </p:cTn>
      </p:par>
    </p:tnLst>
    <p:bldLst>
      <p:bldP spid="4" grpId="0"/>
      <p:bldP spid="5" grpId="0" animBg="1"/>
      <p:bldP spid="6" grpId="0" animBg="1"/>
      <p:bldP spid="7" grpId="0" animBg="1"/>
      <p:bldP spid="8" grpId="0" animBg="1"/>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p:cNvSpPr txBox="1"/>
          <p:nvPr/>
        </p:nvSpPr>
        <p:spPr>
          <a:xfrm>
            <a:off x="2674610" y="446965"/>
            <a:ext cx="3797056" cy="461665"/>
          </a:xfrm>
          <a:prstGeom prst="rect">
            <a:avLst/>
          </a:prstGeom>
        </p:spPr>
        <p:txBody>
          <a:bodyPr wrap="square" lIns="0" tIns="0" rIns="0" bIns="0" rtlCol="0" anchor="t">
            <a:spAutoFit/>
          </a:bodyPr>
          <a:lstStyle/>
          <a:p>
            <a:pPr algn="ctr">
              <a:buClrTx/>
              <a:buFontTx/>
              <a:buNone/>
              <a:defRPr/>
            </a:pPr>
            <a:r>
              <a:rPr lang="en-US" sz="3000" b="1" kern="1200" dirty="0">
                <a:solidFill>
                  <a:srgbClr val="C00000"/>
                </a:solidFill>
                <a:latin typeface="Arial" panose="020B0604020202020204" pitchFamily="34" charset="0"/>
                <a:cs typeface="Arial" panose="020B0604020202020204" pitchFamily="34" charset="0"/>
              </a:rPr>
              <a:t>Câu hỏi trắc nghiệm</a:t>
            </a:r>
          </a:p>
        </p:txBody>
      </p:sp>
      <p:sp>
        <p:nvSpPr>
          <p:cNvPr id="4" name="Rectangle 3"/>
          <p:cNvSpPr/>
          <p:nvPr/>
        </p:nvSpPr>
        <p:spPr>
          <a:xfrm>
            <a:off x="611596" y="988068"/>
            <a:ext cx="7923083" cy="784830"/>
          </a:xfrm>
          <a:prstGeom prst="rect">
            <a:avLst/>
          </a:prstGeom>
        </p:spPr>
        <p:txBody>
          <a:bodyPr wrap="square">
            <a:spAutoFit/>
          </a:bodyPr>
          <a:lstStyle/>
          <a:p>
            <a:pPr algn="just">
              <a:lnSpc>
                <a:spcPct val="150000"/>
              </a:lnSpc>
              <a:buClrTx/>
              <a:buFontTx/>
              <a:buNone/>
            </a:pPr>
            <a:r>
              <a:rPr lang="vi-VN" sz="1500" b="1" kern="1200" dirty="0">
                <a:solidFill>
                  <a:prstClr val="black"/>
                </a:solidFill>
                <a:latin typeface="Arial" panose="020B0604020202020204" pitchFamily="34" charset="0"/>
                <a:ea typeface="Arial" panose="020B0604020202020204" pitchFamily="34" charset="0"/>
                <a:cs typeface="Arial" panose="020B0604020202020204" pitchFamily="34" charset="0"/>
              </a:rPr>
              <a:t>Câu 5. </a:t>
            </a:r>
            <a:r>
              <a:rPr lang="vi-VN" sz="1500" kern="1200" dirty="0">
                <a:solidFill>
                  <a:prstClr val="black"/>
                </a:solidFill>
                <a:latin typeface="Arial" panose="020B0604020202020204" pitchFamily="34" charset="0"/>
                <a:ea typeface="Arial" panose="020B0604020202020204" pitchFamily="34" charset="0"/>
                <a:cs typeface="Arial" panose="020B0604020202020204" pitchFamily="34" charset="0"/>
              </a:rPr>
              <a:t>Một bạn học sinh đã thực hiện nhập câu lệnh để giải phương trình như hình dưới, nhưng hệ thống báo lỗi. Hỏi bạn học sinh đó đã mắc lỗi sai ở đâu?</a:t>
            </a:r>
          </a:p>
        </p:txBody>
      </p:sp>
      <p:sp>
        <p:nvSpPr>
          <p:cNvPr id="5" name="Flowchart: Terminator 6"/>
          <p:cNvSpPr/>
          <p:nvPr/>
        </p:nvSpPr>
        <p:spPr>
          <a:xfrm>
            <a:off x="902511" y="2726224"/>
            <a:ext cx="7396457" cy="3954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defTabSz="685800">
              <a:buClrTx/>
              <a:defRPr/>
            </a:pPr>
            <a:endParaRPr lang="vi-VN" sz="1350" kern="1200" dirty="0">
              <a:solidFill>
                <a:prstClr val="white"/>
              </a:solidFill>
            </a:endParaRPr>
          </a:p>
        </p:txBody>
      </p:sp>
      <p:sp>
        <p:nvSpPr>
          <p:cNvPr id="6" name="Flowchart: Terminator 6"/>
          <p:cNvSpPr/>
          <p:nvPr/>
        </p:nvSpPr>
        <p:spPr>
          <a:xfrm>
            <a:off x="914132" y="3789803"/>
            <a:ext cx="7383804" cy="39115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7" name="Flowchart: Terminator 6"/>
          <p:cNvSpPr/>
          <p:nvPr/>
        </p:nvSpPr>
        <p:spPr>
          <a:xfrm>
            <a:off x="913357" y="3267626"/>
            <a:ext cx="7384579" cy="3954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8" name="Flowchart: Terminator 6"/>
          <p:cNvSpPr/>
          <p:nvPr/>
        </p:nvSpPr>
        <p:spPr>
          <a:xfrm>
            <a:off x="901479" y="4307709"/>
            <a:ext cx="7396457" cy="39399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mc:AlternateContent xmlns:mc="http://schemas.openxmlformats.org/markup-compatibility/2006" xmlns:a14="http://schemas.microsoft.com/office/drawing/2010/main">
        <mc:Choice Requires="a14">
          <p:sp>
            <p:nvSpPr>
              <p:cNvPr id="9" name="Rectangle 8"/>
              <p:cNvSpPr/>
              <p:nvPr/>
            </p:nvSpPr>
            <p:spPr>
              <a:xfrm>
                <a:off x="782608" y="4347975"/>
                <a:ext cx="6985607" cy="395621"/>
              </a:xfrm>
              <a:prstGeom prst="rect">
                <a:avLst/>
              </a:prstGeom>
            </p:spPr>
            <p:txBody>
              <a:bodyPr wrap="square">
                <a:spAutoFit/>
              </a:bodyPr>
              <a:lstStyle/>
              <a:p>
                <a:pPr marL="0" marR="30480" algn="just">
                  <a:spcBef>
                    <a:spcPts val="600"/>
                  </a:spcBef>
                  <a:spcAft>
                    <a:spcPts val="600"/>
                  </a:spcAft>
                </a:pPr>
                <a14:m>
                  <m:oMathPara xmlns:m="http://schemas.openxmlformats.org/officeDocument/2006/math">
                    <m:oMathParaPr>
                      <m:jc m:val="centerGroup"/>
                    </m:oMathParaPr>
                    <m:oMath xmlns:m="http://schemas.openxmlformats.org/officeDocument/2006/math">
                      <m:r>
                        <m:rPr>
                          <m:nor/>
                        </m:rPr>
                        <a:rPr lang="vi-VN">
                          <a:latin typeface="+mn-lt"/>
                          <a:ea typeface="Times New Roman" panose="02020603050405020304" pitchFamily="18" charset="0"/>
                          <a:cs typeface="Times New Roman" panose="02020603050405020304" pitchFamily="18" charset="0"/>
                        </a:rPr>
                        <m:t>D</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Sai</m:t>
                      </m:r>
                      <m:r>
                        <m:rPr>
                          <m:nor/>
                        </m:rPr>
                        <a:rPr lang="vi-VN">
                          <a:latin typeface="+mn-lt"/>
                          <a:ea typeface="Times New Roman" panose="02020603050405020304" pitchFamily="18" charset="0"/>
                          <a:cs typeface="Times New Roman" panose="02020603050405020304" pitchFamily="18" charset="0"/>
                        </a:rPr>
                        <m:t> ở </m:t>
                      </m:r>
                      <m:r>
                        <m:rPr>
                          <m:nor/>
                        </m:rPr>
                        <a:rPr lang="vi-VN">
                          <a:latin typeface="+mn-lt"/>
                          <a:ea typeface="Times New Roman" panose="02020603050405020304" pitchFamily="18" charset="0"/>
                          <a:cs typeface="Times New Roman" panose="02020603050405020304" pitchFamily="18" charset="0"/>
                        </a:rPr>
                        <m:t>d</m:t>
                      </m:r>
                      <m:r>
                        <m:rPr>
                          <m:nor/>
                        </m:rPr>
                        <a:rPr lang="vi-VN">
                          <a:latin typeface="+mn-lt"/>
                          <a:ea typeface="Times New Roman" panose="02020603050405020304" pitchFamily="18" charset="0"/>
                          <a:cs typeface="Times New Roman" panose="02020603050405020304" pitchFamily="18" charset="0"/>
                        </a:rPr>
                        <m:t>ấ</m:t>
                      </m:r>
                      <m:r>
                        <m:rPr>
                          <m:nor/>
                        </m:rPr>
                        <a:rPr lang="vi-VN">
                          <a:latin typeface="+mn-lt"/>
                          <a:ea typeface="Times New Roman" panose="02020603050405020304" pitchFamily="18" charset="0"/>
                          <a:cs typeface="Times New Roman" panose="02020603050405020304" pitchFamily="18" charset="0"/>
                        </a:rPr>
                        <m:t>u</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b</m:t>
                      </m:r>
                      <m:r>
                        <m:rPr>
                          <m:nor/>
                        </m:rPr>
                        <a:rPr lang="vi-VN">
                          <a:latin typeface="+mn-lt"/>
                          <a:ea typeface="Times New Roman" panose="02020603050405020304" pitchFamily="18" charset="0"/>
                          <a:cs typeface="Times New Roman" panose="02020603050405020304" pitchFamily="18" charset="0"/>
                        </a:rPr>
                        <m:t>ằ</m:t>
                      </m:r>
                      <m:r>
                        <m:rPr>
                          <m:nor/>
                        </m:rPr>
                        <a:rPr lang="vi-VN">
                          <a:latin typeface="+mn-lt"/>
                          <a:ea typeface="Times New Roman" panose="02020603050405020304" pitchFamily="18" charset="0"/>
                          <a:cs typeface="Times New Roman" panose="02020603050405020304" pitchFamily="18" charset="0"/>
                        </a:rPr>
                        <m:t>ng</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gi</m:t>
                      </m:r>
                      <m:r>
                        <m:rPr>
                          <m:nor/>
                        </m:rPr>
                        <a:rPr lang="vi-VN">
                          <a:latin typeface="+mn-lt"/>
                          <a:ea typeface="Times New Roman" panose="02020603050405020304" pitchFamily="18" charset="0"/>
                          <a:cs typeface="Times New Roman" panose="02020603050405020304" pitchFamily="18" charset="0"/>
                        </a:rPr>
                        <m:t>ả</m:t>
                      </m:r>
                      <m:r>
                        <m:rPr>
                          <m:nor/>
                        </m:rPr>
                        <a:rPr lang="vi-VN">
                          <a:latin typeface="+mn-lt"/>
                          <a:ea typeface="Times New Roman" panose="02020603050405020304" pitchFamily="18" charset="0"/>
                          <a:cs typeface="Times New Roman" panose="02020603050405020304" pitchFamily="18" charset="0"/>
                        </a:rPr>
                        <m:t>i</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ph</m:t>
                      </m:r>
                      <m:r>
                        <m:rPr>
                          <m:nor/>
                        </m:rPr>
                        <a:rPr lang="vi-VN">
                          <a:latin typeface="+mn-lt"/>
                          <a:ea typeface="Times New Roman" panose="02020603050405020304" pitchFamily="18" charset="0"/>
                          <a:cs typeface="Times New Roman" panose="02020603050405020304" pitchFamily="18" charset="0"/>
                        </a:rPr>
                        <m:t>ươ</m:t>
                      </m:r>
                      <m:r>
                        <m:rPr>
                          <m:nor/>
                        </m:rPr>
                        <a:rPr lang="vi-VN">
                          <a:latin typeface="+mn-lt"/>
                          <a:ea typeface="Times New Roman" panose="02020603050405020304" pitchFamily="18" charset="0"/>
                          <a:cs typeface="Times New Roman" panose="02020603050405020304" pitchFamily="18" charset="0"/>
                        </a:rPr>
                        <m:t>ng</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tr</m:t>
                      </m:r>
                      <m:r>
                        <m:rPr>
                          <m:nor/>
                        </m:rPr>
                        <a:rPr lang="vi-VN">
                          <a:latin typeface="+mn-lt"/>
                          <a:ea typeface="Times New Roman" panose="02020603050405020304" pitchFamily="18" charset="0"/>
                          <a:cs typeface="Times New Roman" panose="02020603050405020304" pitchFamily="18" charset="0"/>
                        </a:rPr>
                        <m:t>ì</m:t>
                      </m:r>
                      <m:r>
                        <m:rPr>
                          <m:nor/>
                        </m:rPr>
                        <a:rPr lang="vi-VN">
                          <a:latin typeface="+mn-lt"/>
                          <a:ea typeface="Times New Roman" panose="02020603050405020304" pitchFamily="18" charset="0"/>
                          <a:cs typeface="Times New Roman" panose="02020603050405020304" pitchFamily="18" charset="0"/>
                        </a:rPr>
                        <m:t>nh</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trong</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GeoGebra</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kh</m:t>
                      </m:r>
                      <m:r>
                        <m:rPr>
                          <m:nor/>
                        </m:rPr>
                        <a:rPr lang="vi-VN">
                          <a:latin typeface="+mn-lt"/>
                          <a:ea typeface="Times New Roman" panose="02020603050405020304" pitchFamily="18" charset="0"/>
                          <a:cs typeface="Times New Roman" panose="02020603050405020304" pitchFamily="18" charset="0"/>
                        </a:rPr>
                        <m:t>ô</m:t>
                      </m:r>
                      <m:r>
                        <m:rPr>
                          <m:nor/>
                        </m:rPr>
                        <a:rPr lang="vi-VN">
                          <a:latin typeface="+mn-lt"/>
                          <a:ea typeface="Times New Roman" panose="02020603050405020304" pitchFamily="18" charset="0"/>
                          <a:cs typeface="Times New Roman" panose="02020603050405020304" pitchFamily="18" charset="0"/>
                        </a:rPr>
                        <m:t>ng</m:t>
                      </m:r>
                      <m:r>
                        <m:rPr>
                          <m:nor/>
                        </m:rPr>
                        <a:rPr lang="vi-VN">
                          <a:latin typeface="+mn-lt"/>
                          <a:ea typeface="Times New Roman" panose="02020603050405020304" pitchFamily="18" charset="0"/>
                          <a:cs typeface="Times New Roman" panose="02020603050405020304" pitchFamily="18" charset="0"/>
                        </a:rPr>
                        <m:t> đươ</m:t>
                      </m:r>
                      <m:r>
                        <m:rPr>
                          <m:nor/>
                        </m:rPr>
                        <a:rPr lang="vi-VN">
                          <a:latin typeface="+mn-lt"/>
                          <a:ea typeface="Times New Roman" panose="02020603050405020304" pitchFamily="18" charset="0"/>
                          <a:cs typeface="Times New Roman" panose="02020603050405020304" pitchFamily="18" charset="0"/>
                        </a:rPr>
                        <m:t>c</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c</m:t>
                      </m:r>
                      <m:r>
                        <m:rPr>
                          <m:nor/>
                        </m:rPr>
                        <a:rPr lang="vi-VN">
                          <a:latin typeface="+mn-lt"/>
                          <a:ea typeface="Times New Roman" panose="02020603050405020304" pitchFamily="18" charset="0"/>
                          <a:cs typeface="Times New Roman" panose="02020603050405020304" pitchFamily="18" charset="0"/>
                        </a:rPr>
                        <m:t>ó </m:t>
                      </m:r>
                      <m:r>
                        <m:rPr>
                          <m:nor/>
                        </m:rPr>
                        <a:rPr lang="vi-VN">
                          <a:latin typeface="+mn-lt"/>
                          <a:ea typeface="Times New Roman" panose="02020603050405020304" pitchFamily="18" charset="0"/>
                          <a:cs typeface="Times New Roman" panose="02020603050405020304" pitchFamily="18" charset="0"/>
                        </a:rPr>
                        <m:t>d</m:t>
                      </m:r>
                      <m:r>
                        <m:rPr>
                          <m:nor/>
                        </m:rPr>
                        <a:rPr lang="vi-VN">
                          <a:latin typeface="+mn-lt"/>
                          <a:ea typeface="Times New Roman" panose="02020603050405020304" pitchFamily="18" charset="0"/>
                          <a:cs typeface="Times New Roman" panose="02020603050405020304" pitchFamily="18" charset="0"/>
                        </a:rPr>
                        <m:t>ấ</m:t>
                      </m:r>
                      <m:r>
                        <m:rPr>
                          <m:nor/>
                        </m:rPr>
                        <a:rPr lang="vi-VN">
                          <a:latin typeface="+mn-lt"/>
                          <a:ea typeface="Times New Roman" panose="02020603050405020304" pitchFamily="18" charset="0"/>
                          <a:cs typeface="Times New Roman" panose="02020603050405020304" pitchFamily="18" charset="0"/>
                        </a:rPr>
                        <m:t>u</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b</m:t>
                      </m:r>
                      <m:r>
                        <m:rPr>
                          <m:nor/>
                        </m:rPr>
                        <a:rPr lang="vi-VN">
                          <a:latin typeface="+mn-lt"/>
                          <a:ea typeface="Times New Roman" panose="02020603050405020304" pitchFamily="18" charset="0"/>
                          <a:cs typeface="Times New Roman" panose="02020603050405020304" pitchFamily="18" charset="0"/>
                        </a:rPr>
                        <m:t>ằ</m:t>
                      </m:r>
                      <m:r>
                        <m:rPr>
                          <m:nor/>
                        </m:rPr>
                        <a:rPr lang="vi-VN">
                          <a:latin typeface="+mn-lt"/>
                          <a:ea typeface="Times New Roman" panose="02020603050405020304" pitchFamily="18" charset="0"/>
                          <a:cs typeface="Times New Roman" panose="02020603050405020304" pitchFamily="18" charset="0"/>
                        </a:rPr>
                        <m:t>ng</m:t>
                      </m:r>
                    </m:oMath>
                  </m:oMathPara>
                </a14:m>
                <a:endParaRPr lang="en-US" dirty="0">
                  <a:effectLst/>
                  <a:latin typeface="+mn-lt"/>
                  <a:ea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782608" y="4347975"/>
                <a:ext cx="6985607" cy="39562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66203" y="2693613"/>
                <a:ext cx="6324018" cy="441146"/>
              </a:xfrm>
              <a:prstGeom prst="rect">
                <a:avLst/>
              </a:prstGeom>
            </p:spPr>
            <p:txBody>
              <a:bodyPr wrap="squar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A</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Sai</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â</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u</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l</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ệ</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nh</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â</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u</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l</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ệ</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nh</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 đú</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ng</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ph</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ả</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i</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l</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à </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Solutions</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(&lt;</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ph</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ươ</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ng</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tr</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ì</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nh</m:t>
                      </m:r>
                      <m:r>
                        <m:rPr>
                          <m:nor/>
                        </m:rPr>
                        <a:rPr lang="vi-VN" kern="1200">
                          <a:solidFill>
                            <a:prstClr val="black"/>
                          </a:solidFill>
                          <a:latin typeface="Arial" panose="020B0604020202020204" pitchFamily="34" charset="0"/>
                          <a:ea typeface="Arial" panose="020B0604020202020204" pitchFamily="34" charset="0"/>
                          <a:cs typeface="Arial" panose="020B0604020202020204" pitchFamily="34" charset="0"/>
                        </a:rPr>
                        <m:t>&gt;)</m:t>
                      </m:r>
                    </m:oMath>
                  </m:oMathPara>
                </a14:m>
                <a:endParaRPr dirty="0"/>
              </a:p>
            </p:txBody>
          </p:sp>
        </mc:Choice>
        <mc:Fallback xmlns="">
          <p:sp>
            <p:nvSpPr>
              <p:cNvPr id="10" name="Rectangle 9"/>
              <p:cNvSpPr>
                <a:spLocks noRot="1" noChangeAspect="1" noMove="1" noResize="1" noEditPoints="1" noAdjustHandles="1" noChangeArrowheads="1" noChangeShapeType="1" noTextEdit="1"/>
              </p:cNvSpPr>
              <p:nvPr/>
            </p:nvSpPr>
            <p:spPr>
              <a:xfrm>
                <a:off x="566203" y="2693613"/>
                <a:ext cx="6324018" cy="44114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96226" y="3232414"/>
                <a:ext cx="6605694" cy="508794"/>
              </a:xfrm>
              <a:prstGeom prst="rect">
                <a:avLst/>
              </a:prstGeom>
            </p:spPr>
            <p:txBody>
              <a:bodyPr wrap="square">
                <a:spAutoFit/>
              </a:bodyPr>
              <a:lstStyle/>
              <a:p>
                <a:pPr marL="0"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vi-VN">
                          <a:latin typeface="+mn-lt"/>
                          <a:ea typeface="Times New Roman" panose="02020603050405020304" pitchFamily="18" charset="0"/>
                          <a:cs typeface="Times New Roman" panose="02020603050405020304" pitchFamily="18" charset="0"/>
                        </a:rPr>
                        <m:t>B</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Sai</m:t>
                      </m:r>
                      <m:r>
                        <m:rPr>
                          <m:nor/>
                        </m:rPr>
                        <a:rPr lang="vi-VN">
                          <a:latin typeface="+mn-lt"/>
                          <a:ea typeface="Times New Roman" panose="02020603050405020304" pitchFamily="18" charset="0"/>
                          <a:cs typeface="Times New Roman" panose="02020603050405020304" pitchFamily="18" charset="0"/>
                        </a:rPr>
                        <m:t> ở </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i="1">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nor/>
                        </m:rPr>
                        <a:rPr lang="vi-VN">
                          <a:effectLst/>
                          <a:latin typeface="+mn-lt"/>
                          <a:ea typeface="Times New Roman" panose="02020603050405020304" pitchFamily="18" charset="0"/>
                          <a:cs typeface="Times New Roman" panose="02020603050405020304" pitchFamily="18" charset="0"/>
                        </a:rPr>
                        <m:t>, </m:t>
                      </m:r>
                      <m:r>
                        <m:rPr>
                          <m:nor/>
                        </m:rPr>
                        <a:rPr lang="vi-VN">
                          <a:effectLst/>
                          <a:latin typeface="+mn-lt"/>
                          <a:ea typeface="Times New Roman" panose="02020603050405020304" pitchFamily="18" charset="0"/>
                          <a:cs typeface="Times New Roman" panose="02020603050405020304" pitchFamily="18" charset="0"/>
                        </a:rPr>
                        <m:t>v</m:t>
                      </m:r>
                      <m:r>
                        <m:rPr>
                          <m:nor/>
                        </m:rPr>
                        <a:rPr lang="vi-VN">
                          <a:effectLst/>
                          <a:latin typeface="+mn-lt"/>
                          <a:ea typeface="Times New Roman" panose="02020603050405020304" pitchFamily="18" charset="0"/>
                          <a:cs typeface="Times New Roman" panose="02020603050405020304" pitchFamily="18" charset="0"/>
                        </a:rPr>
                        <m:t>ì </m:t>
                      </m:r>
                      <m:r>
                        <m:rPr>
                          <m:nor/>
                        </m:rPr>
                        <a:rPr lang="vi-VN">
                          <a:effectLst/>
                          <a:latin typeface="+mn-lt"/>
                          <a:ea typeface="Times New Roman" panose="02020603050405020304" pitchFamily="18" charset="0"/>
                          <a:cs typeface="Times New Roman" panose="02020603050405020304" pitchFamily="18" charset="0"/>
                        </a:rPr>
                        <m:t>c</m:t>
                      </m:r>
                      <m:r>
                        <m:rPr>
                          <m:nor/>
                        </m:rPr>
                        <a:rPr lang="vi-VN">
                          <a:effectLst/>
                          <a:latin typeface="+mn-lt"/>
                          <a:ea typeface="Times New Roman" panose="02020603050405020304" pitchFamily="18" charset="0"/>
                          <a:cs typeface="Times New Roman" panose="02020603050405020304" pitchFamily="18" charset="0"/>
                        </a:rPr>
                        <m:t>â</m:t>
                      </m:r>
                      <m:r>
                        <m:rPr>
                          <m:nor/>
                        </m:rPr>
                        <a:rPr lang="vi-VN">
                          <a:effectLst/>
                          <a:latin typeface="+mn-lt"/>
                          <a:ea typeface="Times New Roman" panose="02020603050405020304" pitchFamily="18" charset="0"/>
                          <a:cs typeface="Times New Roman" panose="02020603050405020304" pitchFamily="18" charset="0"/>
                        </a:rPr>
                        <m:t>u</m:t>
                      </m:r>
                      <m:r>
                        <m:rPr>
                          <m:nor/>
                        </m:rPr>
                        <a:rPr lang="vi-VN">
                          <a:effectLst/>
                          <a:latin typeface="+mn-lt"/>
                          <a:ea typeface="Times New Roman" panose="02020603050405020304" pitchFamily="18" charset="0"/>
                          <a:cs typeface="Times New Roman" panose="02020603050405020304" pitchFamily="18" charset="0"/>
                        </a:rPr>
                        <m:t> </m:t>
                      </m:r>
                      <m:r>
                        <m:rPr>
                          <m:nor/>
                        </m:rPr>
                        <a:rPr lang="vi-VN">
                          <a:effectLst/>
                          <a:latin typeface="+mn-lt"/>
                          <a:ea typeface="Times New Roman" panose="02020603050405020304" pitchFamily="18" charset="0"/>
                          <a:cs typeface="Times New Roman" panose="02020603050405020304" pitchFamily="18" charset="0"/>
                        </a:rPr>
                        <m:t>l</m:t>
                      </m:r>
                      <m:r>
                        <m:rPr>
                          <m:nor/>
                        </m:rPr>
                        <a:rPr lang="vi-VN">
                          <a:effectLst/>
                          <a:latin typeface="+mn-lt"/>
                          <a:ea typeface="Times New Roman" panose="02020603050405020304" pitchFamily="18" charset="0"/>
                          <a:cs typeface="Times New Roman" panose="02020603050405020304" pitchFamily="18" charset="0"/>
                        </a:rPr>
                        <m:t>ệ</m:t>
                      </m:r>
                      <m:r>
                        <m:rPr>
                          <m:nor/>
                        </m:rPr>
                        <a:rPr lang="vi-VN">
                          <a:effectLst/>
                          <a:latin typeface="+mn-lt"/>
                          <a:ea typeface="Times New Roman" panose="02020603050405020304" pitchFamily="18" charset="0"/>
                          <a:cs typeface="Times New Roman" panose="02020603050405020304" pitchFamily="18" charset="0"/>
                        </a:rPr>
                        <m:t>nh</m:t>
                      </m:r>
                      <m:r>
                        <m:rPr>
                          <m:nor/>
                        </m:rPr>
                        <a:rPr lang="vi-VN">
                          <a:effectLst/>
                          <a:latin typeface="+mn-lt"/>
                          <a:ea typeface="Times New Roman" panose="02020603050405020304" pitchFamily="18" charset="0"/>
                          <a:cs typeface="Times New Roman" panose="02020603050405020304" pitchFamily="18" charset="0"/>
                        </a:rPr>
                        <m:t> </m:t>
                      </m:r>
                      <m:r>
                        <m:rPr>
                          <m:nor/>
                        </m:rPr>
                        <a:rPr lang="vi-VN">
                          <a:effectLst/>
                          <a:latin typeface="+mn-lt"/>
                          <a:ea typeface="Times New Roman" panose="02020603050405020304" pitchFamily="18" charset="0"/>
                          <a:cs typeface="Times New Roman" panose="02020603050405020304" pitchFamily="18" charset="0"/>
                        </a:rPr>
                        <m:t>tr</m:t>
                      </m:r>
                      <m:r>
                        <m:rPr>
                          <m:nor/>
                        </m:rPr>
                        <a:rPr lang="vi-VN">
                          <a:effectLst/>
                          <a:latin typeface="+mn-lt"/>
                          <a:ea typeface="Times New Roman" panose="02020603050405020304" pitchFamily="18" charset="0"/>
                          <a:cs typeface="Times New Roman" panose="02020603050405020304" pitchFamily="18" charset="0"/>
                        </a:rPr>
                        <m:t>ê</m:t>
                      </m:r>
                      <m:r>
                        <m:rPr>
                          <m:nor/>
                        </m:rPr>
                        <a:rPr lang="vi-VN">
                          <a:effectLst/>
                          <a:latin typeface="+mn-lt"/>
                          <a:ea typeface="Times New Roman" panose="02020603050405020304" pitchFamily="18" charset="0"/>
                          <a:cs typeface="Times New Roman" panose="02020603050405020304" pitchFamily="18" charset="0"/>
                        </a:rPr>
                        <m:t>n</m:t>
                      </m:r>
                      <m:r>
                        <m:rPr>
                          <m:nor/>
                        </m:rPr>
                        <a:rPr lang="vi-VN">
                          <a:effectLst/>
                          <a:latin typeface="+mn-lt"/>
                          <a:ea typeface="Times New Roman" panose="02020603050405020304" pitchFamily="18" charset="0"/>
                          <a:cs typeface="Times New Roman" panose="02020603050405020304" pitchFamily="18" charset="0"/>
                        </a:rPr>
                        <m:t> </m:t>
                      </m:r>
                      <m:r>
                        <m:rPr>
                          <m:nor/>
                        </m:rPr>
                        <a:rPr lang="vi-VN">
                          <a:effectLst/>
                          <a:latin typeface="+mn-lt"/>
                          <a:ea typeface="Times New Roman" panose="02020603050405020304" pitchFamily="18" charset="0"/>
                          <a:cs typeface="Times New Roman" panose="02020603050405020304" pitchFamily="18" charset="0"/>
                        </a:rPr>
                        <m:t>l</m:t>
                      </m:r>
                      <m:r>
                        <m:rPr>
                          <m:nor/>
                        </m:rPr>
                        <a:rPr lang="vi-VN">
                          <a:effectLst/>
                          <a:latin typeface="+mn-lt"/>
                          <a:ea typeface="Times New Roman" panose="02020603050405020304" pitchFamily="18" charset="0"/>
                          <a:cs typeface="Times New Roman" panose="02020603050405020304" pitchFamily="18" charset="0"/>
                        </a:rPr>
                        <m:t>à </m:t>
                      </m:r>
                      <m:r>
                        <m:rPr>
                          <m:nor/>
                        </m:rPr>
                        <a:rPr lang="vi-VN">
                          <a:effectLst/>
                          <a:latin typeface="+mn-lt"/>
                          <a:ea typeface="Times New Roman" panose="02020603050405020304" pitchFamily="18" charset="0"/>
                          <a:cs typeface="Times New Roman" panose="02020603050405020304" pitchFamily="18" charset="0"/>
                        </a:rPr>
                        <m:t>d</m:t>
                      </m:r>
                      <m:r>
                        <m:rPr>
                          <m:nor/>
                        </m:rPr>
                        <a:rPr lang="vi-VN">
                          <a:effectLst/>
                          <a:latin typeface="+mn-lt"/>
                          <a:ea typeface="Times New Roman" panose="02020603050405020304" pitchFamily="18" charset="0"/>
                          <a:cs typeface="Times New Roman" panose="02020603050405020304" pitchFamily="18" charset="0"/>
                        </a:rPr>
                        <m:t>ù</m:t>
                      </m:r>
                      <m:r>
                        <m:rPr>
                          <m:nor/>
                        </m:rPr>
                        <a:rPr lang="vi-VN">
                          <a:effectLst/>
                          <a:latin typeface="+mn-lt"/>
                          <a:ea typeface="Times New Roman" panose="02020603050405020304" pitchFamily="18" charset="0"/>
                          <a:cs typeface="Times New Roman" panose="02020603050405020304" pitchFamily="18" charset="0"/>
                        </a:rPr>
                        <m:t>ng</m:t>
                      </m:r>
                      <m:r>
                        <m:rPr>
                          <m:nor/>
                        </m:rPr>
                        <a:rPr lang="vi-VN">
                          <a:effectLst/>
                          <a:latin typeface="+mn-lt"/>
                          <a:ea typeface="Times New Roman" panose="02020603050405020304" pitchFamily="18" charset="0"/>
                          <a:cs typeface="Times New Roman" panose="02020603050405020304" pitchFamily="18" charset="0"/>
                        </a:rPr>
                        <m:t> </m:t>
                      </m:r>
                      <m:r>
                        <m:rPr>
                          <m:nor/>
                        </m:rPr>
                        <a:rPr lang="vi-VN">
                          <a:effectLst/>
                          <a:latin typeface="+mn-lt"/>
                          <a:ea typeface="Times New Roman" panose="02020603050405020304" pitchFamily="18" charset="0"/>
                          <a:cs typeface="Times New Roman" panose="02020603050405020304" pitchFamily="18" charset="0"/>
                        </a:rPr>
                        <m:t>cho</m:t>
                      </m:r>
                      <m:r>
                        <m:rPr>
                          <m:nor/>
                        </m:rPr>
                        <a:rPr lang="vi-VN">
                          <a:effectLst/>
                          <a:latin typeface="+mn-lt"/>
                          <a:ea typeface="Times New Roman" panose="02020603050405020304" pitchFamily="18" charset="0"/>
                          <a:cs typeface="Times New Roman" panose="02020603050405020304" pitchFamily="18" charset="0"/>
                        </a:rPr>
                        <m:t> </m:t>
                      </m:r>
                      <m:r>
                        <m:rPr>
                          <m:nor/>
                        </m:rPr>
                        <a:rPr lang="vi-VN">
                          <a:effectLst/>
                          <a:latin typeface="+mn-lt"/>
                          <a:ea typeface="Times New Roman" panose="02020603050405020304" pitchFamily="18" charset="0"/>
                          <a:cs typeface="Times New Roman" panose="02020603050405020304" pitchFamily="18" charset="0"/>
                        </a:rPr>
                        <m:t>gi</m:t>
                      </m:r>
                      <m:r>
                        <m:rPr>
                          <m:nor/>
                        </m:rPr>
                        <a:rPr lang="vi-VN">
                          <a:effectLst/>
                          <a:latin typeface="+mn-lt"/>
                          <a:ea typeface="Times New Roman" panose="02020603050405020304" pitchFamily="18" charset="0"/>
                          <a:cs typeface="Times New Roman" panose="02020603050405020304" pitchFamily="18" charset="0"/>
                        </a:rPr>
                        <m:t>ả</m:t>
                      </m:r>
                      <m:r>
                        <m:rPr>
                          <m:nor/>
                        </m:rPr>
                        <a:rPr lang="vi-VN">
                          <a:effectLst/>
                          <a:latin typeface="+mn-lt"/>
                          <a:ea typeface="Times New Roman" panose="02020603050405020304" pitchFamily="18" charset="0"/>
                          <a:cs typeface="Times New Roman" panose="02020603050405020304" pitchFamily="18" charset="0"/>
                        </a:rPr>
                        <m:t>i</m:t>
                      </m:r>
                      <m:r>
                        <m:rPr>
                          <m:nor/>
                        </m:rPr>
                        <a:rPr lang="vi-VN">
                          <a:effectLst/>
                          <a:latin typeface="+mn-lt"/>
                          <a:ea typeface="Times New Roman" panose="02020603050405020304" pitchFamily="18" charset="0"/>
                          <a:cs typeface="Times New Roman" panose="02020603050405020304" pitchFamily="18" charset="0"/>
                        </a:rPr>
                        <m:t> </m:t>
                      </m:r>
                      <m:r>
                        <m:rPr>
                          <m:nor/>
                        </m:rPr>
                        <a:rPr lang="vi-VN">
                          <a:effectLst/>
                          <a:latin typeface="+mn-lt"/>
                          <a:ea typeface="Times New Roman" panose="02020603050405020304" pitchFamily="18" charset="0"/>
                          <a:cs typeface="Times New Roman" panose="02020603050405020304" pitchFamily="18" charset="0"/>
                        </a:rPr>
                        <m:t>ph</m:t>
                      </m:r>
                      <m:r>
                        <m:rPr>
                          <m:nor/>
                        </m:rPr>
                        <a:rPr lang="vi-VN">
                          <a:effectLst/>
                          <a:latin typeface="+mn-lt"/>
                          <a:ea typeface="Times New Roman" panose="02020603050405020304" pitchFamily="18" charset="0"/>
                          <a:cs typeface="Times New Roman" panose="02020603050405020304" pitchFamily="18" charset="0"/>
                        </a:rPr>
                        <m:t>ươ</m:t>
                      </m:r>
                      <m:r>
                        <m:rPr>
                          <m:nor/>
                        </m:rPr>
                        <a:rPr lang="vi-VN">
                          <a:effectLst/>
                          <a:latin typeface="+mn-lt"/>
                          <a:ea typeface="Times New Roman" panose="02020603050405020304" pitchFamily="18" charset="0"/>
                          <a:cs typeface="Times New Roman" panose="02020603050405020304" pitchFamily="18" charset="0"/>
                        </a:rPr>
                        <m:t>ng</m:t>
                      </m:r>
                      <m:r>
                        <m:rPr>
                          <m:nor/>
                        </m:rPr>
                        <a:rPr lang="vi-VN">
                          <a:effectLst/>
                          <a:latin typeface="+mn-lt"/>
                          <a:ea typeface="Times New Roman" panose="02020603050405020304" pitchFamily="18" charset="0"/>
                          <a:cs typeface="Times New Roman" panose="02020603050405020304" pitchFamily="18" charset="0"/>
                        </a:rPr>
                        <m:t> </m:t>
                      </m:r>
                      <m:r>
                        <m:rPr>
                          <m:nor/>
                        </m:rPr>
                        <a:rPr lang="vi-VN">
                          <a:effectLst/>
                          <a:latin typeface="+mn-lt"/>
                          <a:ea typeface="Times New Roman" panose="02020603050405020304" pitchFamily="18" charset="0"/>
                          <a:cs typeface="Times New Roman" panose="02020603050405020304" pitchFamily="18" charset="0"/>
                        </a:rPr>
                        <m:t>tr</m:t>
                      </m:r>
                      <m:r>
                        <m:rPr>
                          <m:nor/>
                        </m:rPr>
                        <a:rPr lang="vi-VN">
                          <a:effectLst/>
                          <a:latin typeface="+mn-lt"/>
                          <a:ea typeface="Times New Roman" panose="02020603050405020304" pitchFamily="18" charset="0"/>
                          <a:cs typeface="Times New Roman" panose="02020603050405020304" pitchFamily="18" charset="0"/>
                        </a:rPr>
                        <m:t>ì</m:t>
                      </m:r>
                      <m:r>
                        <m:rPr>
                          <m:nor/>
                        </m:rPr>
                        <a:rPr lang="vi-VN">
                          <a:effectLst/>
                          <a:latin typeface="+mn-lt"/>
                          <a:ea typeface="Times New Roman" panose="02020603050405020304" pitchFamily="18" charset="0"/>
                          <a:cs typeface="Times New Roman" panose="02020603050405020304" pitchFamily="18" charset="0"/>
                        </a:rPr>
                        <m:t>nh</m:t>
                      </m:r>
                      <m:r>
                        <m:rPr>
                          <m:nor/>
                        </m:rPr>
                        <a:rPr lang="vi-VN">
                          <a:effectLst/>
                          <a:latin typeface="+mn-lt"/>
                          <a:ea typeface="Times New Roman" panose="02020603050405020304" pitchFamily="18" charset="0"/>
                          <a:cs typeface="Times New Roman" panose="02020603050405020304" pitchFamily="18" charset="0"/>
                        </a:rPr>
                        <m:t> </m:t>
                      </m:r>
                      <m:r>
                        <m:rPr>
                          <m:nor/>
                        </m:rPr>
                        <a:rPr lang="vi-VN">
                          <a:effectLst/>
                          <a:latin typeface="+mn-lt"/>
                          <a:ea typeface="Times New Roman" panose="02020603050405020304" pitchFamily="18" charset="0"/>
                          <a:cs typeface="Times New Roman" panose="02020603050405020304" pitchFamily="18" charset="0"/>
                        </a:rPr>
                        <m:t>b</m:t>
                      </m:r>
                      <m:r>
                        <m:rPr>
                          <m:nor/>
                        </m:rPr>
                        <a:rPr lang="vi-VN">
                          <a:effectLst/>
                          <a:latin typeface="+mn-lt"/>
                          <a:ea typeface="Times New Roman" panose="02020603050405020304" pitchFamily="18" charset="0"/>
                          <a:cs typeface="Times New Roman" panose="02020603050405020304" pitchFamily="18" charset="0"/>
                        </a:rPr>
                        <m:t>ậ</m:t>
                      </m:r>
                      <m:r>
                        <m:rPr>
                          <m:nor/>
                        </m:rPr>
                        <a:rPr lang="vi-VN">
                          <a:effectLst/>
                          <a:latin typeface="+mn-lt"/>
                          <a:ea typeface="Times New Roman" panose="02020603050405020304" pitchFamily="18" charset="0"/>
                          <a:cs typeface="Times New Roman" panose="02020603050405020304" pitchFamily="18" charset="0"/>
                        </a:rPr>
                        <m:t>c</m:t>
                      </m:r>
                      <m:r>
                        <m:rPr>
                          <m:nor/>
                        </m:rPr>
                        <a:rPr lang="vi-VN">
                          <a:effectLst/>
                          <a:latin typeface="+mn-lt"/>
                          <a:ea typeface="Times New Roman" panose="02020603050405020304" pitchFamily="18" charset="0"/>
                          <a:cs typeface="Times New Roman" panose="02020603050405020304" pitchFamily="18" charset="0"/>
                        </a:rPr>
                        <m:t> </m:t>
                      </m:r>
                      <m:r>
                        <m:rPr>
                          <m:nor/>
                        </m:rPr>
                        <a:rPr lang="vi-VN">
                          <a:effectLst/>
                          <a:latin typeface="+mn-lt"/>
                          <a:ea typeface="Times New Roman" panose="02020603050405020304" pitchFamily="18" charset="0"/>
                          <a:cs typeface="Times New Roman" panose="02020603050405020304" pitchFamily="18" charset="0"/>
                        </a:rPr>
                        <m:t>nh</m:t>
                      </m:r>
                      <m:r>
                        <m:rPr>
                          <m:nor/>
                        </m:rPr>
                        <a:rPr lang="vi-VN">
                          <a:effectLst/>
                          <a:latin typeface="+mn-lt"/>
                          <a:ea typeface="Times New Roman" panose="02020603050405020304" pitchFamily="18" charset="0"/>
                          <a:cs typeface="Times New Roman" panose="02020603050405020304" pitchFamily="18" charset="0"/>
                        </a:rPr>
                        <m:t>ấ</m:t>
                      </m:r>
                      <m:r>
                        <m:rPr>
                          <m:nor/>
                        </m:rPr>
                        <a:rPr lang="vi-VN">
                          <a:effectLst/>
                          <a:latin typeface="+mn-lt"/>
                          <a:ea typeface="Times New Roman" panose="02020603050405020304" pitchFamily="18" charset="0"/>
                          <a:cs typeface="Times New Roman" panose="02020603050405020304" pitchFamily="18" charset="0"/>
                        </a:rPr>
                        <m:t>t</m:t>
                      </m:r>
                    </m:oMath>
                  </m:oMathPara>
                </a14:m>
                <a:endParaRPr lang="en-US" dirty="0">
                  <a:effectLst/>
                  <a:latin typeface="+mn-lt"/>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96226" y="3232414"/>
                <a:ext cx="6605694" cy="50879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051821" y="3831906"/>
                <a:ext cx="7246115" cy="395621"/>
              </a:xfrm>
              <a:prstGeom prst="rect">
                <a:avLst/>
              </a:prstGeom>
            </p:spPr>
            <p:txBody>
              <a:bodyPr wrap="square">
                <a:spAutoFit/>
              </a:bodyPr>
              <a:lstStyle/>
              <a:p>
                <a:pPr marL="0" marR="30480" algn="just">
                  <a:spcBef>
                    <a:spcPts val="600"/>
                  </a:spcBef>
                  <a:spcAft>
                    <a:spcPts val="600"/>
                  </a:spcAft>
                </a:pPr>
                <a14:m>
                  <m:oMathPara xmlns:m="http://schemas.openxmlformats.org/officeDocument/2006/math">
                    <m:oMathParaPr>
                      <m:jc m:val="left"/>
                    </m:oMathParaPr>
                    <m:oMath xmlns:m="http://schemas.openxmlformats.org/officeDocument/2006/math">
                      <m:r>
                        <m:rPr>
                          <m:nor/>
                        </m:rPr>
                        <a:rPr lang="vi-VN">
                          <a:latin typeface="+mn-lt"/>
                          <a:ea typeface="Times New Roman" panose="02020603050405020304" pitchFamily="18" charset="0"/>
                          <a:cs typeface="Times New Roman" panose="02020603050405020304" pitchFamily="18" charset="0"/>
                        </a:rPr>
                        <m:t>C</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Sai</m:t>
                      </m:r>
                      <m:r>
                        <m:rPr>
                          <m:nor/>
                        </m:rPr>
                        <a:rPr lang="vi-VN">
                          <a:latin typeface="+mn-lt"/>
                          <a:ea typeface="Times New Roman" panose="02020603050405020304" pitchFamily="18" charset="0"/>
                          <a:cs typeface="Times New Roman" panose="02020603050405020304" pitchFamily="18" charset="0"/>
                        </a:rPr>
                        <m:t> ở </m:t>
                      </m:r>
                      <m:r>
                        <m:rPr>
                          <m:nor/>
                        </m:rPr>
                        <a:rPr lang="vi-VN">
                          <a:latin typeface="+mn-lt"/>
                          <a:ea typeface="Times New Roman" panose="02020603050405020304" pitchFamily="18" charset="0"/>
                          <a:cs typeface="Times New Roman" panose="02020603050405020304" pitchFamily="18" charset="0"/>
                        </a:rPr>
                        <m:t>d</m:t>
                      </m:r>
                      <m:r>
                        <m:rPr>
                          <m:nor/>
                        </m:rPr>
                        <a:rPr lang="vi-VN">
                          <a:latin typeface="+mn-lt"/>
                          <a:ea typeface="Times New Roman" panose="02020603050405020304" pitchFamily="18" charset="0"/>
                          <a:cs typeface="Times New Roman" panose="02020603050405020304" pitchFamily="18" charset="0"/>
                        </a:rPr>
                        <m:t>ấ</m:t>
                      </m:r>
                      <m:r>
                        <m:rPr>
                          <m:nor/>
                        </m:rPr>
                        <a:rPr lang="vi-VN">
                          <a:latin typeface="+mn-lt"/>
                          <a:ea typeface="Times New Roman" panose="02020603050405020304" pitchFamily="18" charset="0"/>
                          <a:cs typeface="Times New Roman" panose="02020603050405020304" pitchFamily="18" charset="0"/>
                        </a:rPr>
                        <m:t>u</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ngo</m:t>
                      </m:r>
                      <m:r>
                        <m:rPr>
                          <m:nor/>
                        </m:rPr>
                        <a:rPr lang="vi-VN">
                          <a:latin typeface="+mn-lt"/>
                          <a:ea typeface="Times New Roman" panose="02020603050405020304" pitchFamily="18" charset="0"/>
                          <a:cs typeface="Times New Roman" panose="02020603050405020304" pitchFamily="18" charset="0"/>
                        </a:rPr>
                        <m:t>ặ</m:t>
                      </m:r>
                      <m:r>
                        <m:rPr>
                          <m:nor/>
                        </m:rPr>
                        <a:rPr lang="vi-VN">
                          <a:latin typeface="+mn-lt"/>
                          <a:ea typeface="Times New Roman" panose="02020603050405020304" pitchFamily="18" charset="0"/>
                          <a:cs typeface="Times New Roman" panose="02020603050405020304" pitchFamily="18" charset="0"/>
                        </a:rPr>
                        <m:t>c</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sau</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c</m:t>
                      </m:r>
                      <m:r>
                        <m:rPr>
                          <m:nor/>
                        </m:rPr>
                        <a:rPr lang="vi-VN">
                          <a:latin typeface="+mn-lt"/>
                          <a:ea typeface="Times New Roman" panose="02020603050405020304" pitchFamily="18" charset="0"/>
                          <a:cs typeface="Times New Roman" panose="02020603050405020304" pitchFamily="18" charset="0"/>
                        </a:rPr>
                        <m:t>â</m:t>
                      </m:r>
                      <m:r>
                        <m:rPr>
                          <m:nor/>
                        </m:rPr>
                        <a:rPr lang="vi-VN">
                          <a:latin typeface="+mn-lt"/>
                          <a:ea typeface="Times New Roman" panose="02020603050405020304" pitchFamily="18" charset="0"/>
                          <a:cs typeface="Times New Roman" panose="02020603050405020304" pitchFamily="18" charset="0"/>
                        </a:rPr>
                        <m:t>u</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l</m:t>
                      </m:r>
                      <m:r>
                        <m:rPr>
                          <m:nor/>
                        </m:rPr>
                        <a:rPr lang="vi-VN">
                          <a:latin typeface="+mn-lt"/>
                          <a:ea typeface="Times New Roman" panose="02020603050405020304" pitchFamily="18" charset="0"/>
                          <a:cs typeface="Times New Roman" panose="02020603050405020304" pitchFamily="18" charset="0"/>
                        </a:rPr>
                        <m:t>ệ</m:t>
                      </m:r>
                      <m:r>
                        <m:rPr>
                          <m:nor/>
                        </m:rPr>
                        <a:rPr lang="vi-VN">
                          <a:latin typeface="+mn-lt"/>
                          <a:ea typeface="Times New Roman" panose="02020603050405020304" pitchFamily="18" charset="0"/>
                          <a:cs typeface="Times New Roman" panose="02020603050405020304" pitchFamily="18" charset="0"/>
                        </a:rPr>
                        <m:t>nh</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Sau</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c</m:t>
                      </m:r>
                      <m:r>
                        <m:rPr>
                          <m:nor/>
                        </m:rPr>
                        <a:rPr lang="vi-VN">
                          <a:latin typeface="+mn-lt"/>
                          <a:ea typeface="Times New Roman" panose="02020603050405020304" pitchFamily="18" charset="0"/>
                          <a:cs typeface="Times New Roman" panose="02020603050405020304" pitchFamily="18" charset="0"/>
                        </a:rPr>
                        <m:t>â</m:t>
                      </m:r>
                      <m:r>
                        <m:rPr>
                          <m:nor/>
                        </m:rPr>
                        <a:rPr lang="vi-VN">
                          <a:latin typeface="+mn-lt"/>
                          <a:ea typeface="Times New Roman" panose="02020603050405020304" pitchFamily="18" charset="0"/>
                          <a:cs typeface="Times New Roman" panose="02020603050405020304" pitchFamily="18" charset="0"/>
                        </a:rPr>
                        <m:t>u</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l</m:t>
                      </m:r>
                      <m:r>
                        <m:rPr>
                          <m:nor/>
                        </m:rPr>
                        <a:rPr lang="vi-VN">
                          <a:latin typeface="+mn-lt"/>
                          <a:ea typeface="Times New Roman" panose="02020603050405020304" pitchFamily="18" charset="0"/>
                          <a:cs typeface="Times New Roman" panose="02020603050405020304" pitchFamily="18" charset="0"/>
                        </a:rPr>
                        <m:t>ệ</m:t>
                      </m:r>
                      <m:r>
                        <m:rPr>
                          <m:nor/>
                        </m:rPr>
                        <a:rPr lang="vi-VN">
                          <a:latin typeface="+mn-lt"/>
                          <a:ea typeface="Times New Roman" panose="02020603050405020304" pitchFamily="18" charset="0"/>
                          <a:cs typeface="Times New Roman" panose="02020603050405020304" pitchFamily="18" charset="0"/>
                        </a:rPr>
                        <m:t>nh</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th</m:t>
                      </m:r>
                      <m:r>
                        <m:rPr>
                          <m:nor/>
                        </m:rPr>
                        <a:rPr lang="vi-VN">
                          <a:latin typeface="+mn-lt"/>
                          <a:ea typeface="Times New Roman" panose="02020603050405020304" pitchFamily="18" charset="0"/>
                          <a:cs typeface="Times New Roman" panose="02020603050405020304" pitchFamily="18" charset="0"/>
                        </a:rPr>
                        <m:t>ì </m:t>
                      </m:r>
                      <m:r>
                        <m:rPr>
                          <m:nor/>
                        </m:rPr>
                        <a:rPr lang="vi-VN">
                          <a:latin typeface="+mn-lt"/>
                          <a:ea typeface="Times New Roman" panose="02020603050405020304" pitchFamily="18" charset="0"/>
                          <a:cs typeface="Times New Roman" panose="02020603050405020304" pitchFamily="18" charset="0"/>
                        </a:rPr>
                        <m:t>kh</m:t>
                      </m:r>
                      <m:r>
                        <m:rPr>
                          <m:nor/>
                        </m:rPr>
                        <a:rPr lang="vi-VN">
                          <a:latin typeface="+mn-lt"/>
                          <a:ea typeface="Times New Roman" panose="02020603050405020304" pitchFamily="18" charset="0"/>
                          <a:cs typeface="Times New Roman" panose="02020603050405020304" pitchFamily="18" charset="0"/>
                        </a:rPr>
                        <m:t>ô</m:t>
                      </m:r>
                      <m:r>
                        <m:rPr>
                          <m:nor/>
                        </m:rPr>
                        <a:rPr lang="vi-VN">
                          <a:latin typeface="+mn-lt"/>
                          <a:ea typeface="Times New Roman" panose="02020603050405020304" pitchFamily="18" charset="0"/>
                          <a:cs typeface="Times New Roman" panose="02020603050405020304" pitchFamily="18" charset="0"/>
                        </a:rPr>
                        <m:t>ng</m:t>
                      </m:r>
                      <m:r>
                        <m:rPr>
                          <m:nor/>
                        </m:rPr>
                        <a:rPr lang="vi-VN">
                          <a:latin typeface="+mn-lt"/>
                          <a:ea typeface="Times New Roman" panose="02020603050405020304" pitchFamily="18" charset="0"/>
                          <a:cs typeface="Times New Roman" panose="02020603050405020304" pitchFamily="18" charset="0"/>
                        </a:rPr>
                        <m:t> đượ</m:t>
                      </m:r>
                      <m:r>
                        <m:rPr>
                          <m:nor/>
                        </m:rPr>
                        <a:rPr lang="vi-VN">
                          <a:latin typeface="+mn-lt"/>
                          <a:ea typeface="Times New Roman" panose="02020603050405020304" pitchFamily="18" charset="0"/>
                          <a:cs typeface="Times New Roman" panose="02020603050405020304" pitchFamily="18" charset="0"/>
                        </a:rPr>
                        <m:t>c</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c</m:t>
                      </m:r>
                      <m:r>
                        <m:rPr>
                          <m:nor/>
                        </m:rPr>
                        <a:rPr lang="vi-VN">
                          <a:latin typeface="+mn-lt"/>
                          <a:ea typeface="Times New Roman" panose="02020603050405020304" pitchFamily="18" charset="0"/>
                          <a:cs typeface="Times New Roman" panose="02020603050405020304" pitchFamily="18" charset="0"/>
                        </a:rPr>
                        <m:t>ó </m:t>
                      </m:r>
                      <m:r>
                        <m:rPr>
                          <m:nor/>
                        </m:rPr>
                        <a:rPr lang="vi-VN">
                          <a:latin typeface="+mn-lt"/>
                          <a:ea typeface="Times New Roman" panose="02020603050405020304" pitchFamily="18" charset="0"/>
                          <a:cs typeface="Times New Roman" panose="02020603050405020304" pitchFamily="18" charset="0"/>
                        </a:rPr>
                        <m:t>d</m:t>
                      </m:r>
                      <m:r>
                        <m:rPr>
                          <m:nor/>
                        </m:rPr>
                        <a:rPr lang="vi-VN">
                          <a:latin typeface="+mn-lt"/>
                          <a:ea typeface="Times New Roman" panose="02020603050405020304" pitchFamily="18" charset="0"/>
                          <a:cs typeface="Times New Roman" panose="02020603050405020304" pitchFamily="18" charset="0"/>
                        </a:rPr>
                        <m:t>ấ</m:t>
                      </m:r>
                      <m:r>
                        <m:rPr>
                          <m:nor/>
                        </m:rPr>
                        <a:rPr lang="vi-VN">
                          <a:latin typeface="+mn-lt"/>
                          <a:ea typeface="Times New Roman" panose="02020603050405020304" pitchFamily="18" charset="0"/>
                          <a:cs typeface="Times New Roman" panose="02020603050405020304" pitchFamily="18" charset="0"/>
                        </a:rPr>
                        <m:t>u</m:t>
                      </m:r>
                      <m:r>
                        <m:rPr>
                          <m:nor/>
                        </m:rPr>
                        <a:rPr lang="vi-VN">
                          <a:latin typeface="+mn-lt"/>
                          <a:ea typeface="Times New Roman" panose="02020603050405020304" pitchFamily="18" charset="0"/>
                          <a:cs typeface="Times New Roman" panose="02020603050405020304" pitchFamily="18" charset="0"/>
                        </a:rPr>
                        <m:t> đó</m:t>
                      </m:r>
                      <m:r>
                        <m:rPr>
                          <m:nor/>
                        </m:rPr>
                        <a:rPr lang="vi-VN">
                          <a:latin typeface="+mn-lt"/>
                          <a:ea typeface="Times New Roman" panose="02020603050405020304" pitchFamily="18" charset="0"/>
                          <a:cs typeface="Times New Roman" panose="02020603050405020304" pitchFamily="18" charset="0"/>
                        </a:rPr>
                        <m:t>ng</m:t>
                      </m:r>
                      <m:r>
                        <m:rPr>
                          <m:nor/>
                        </m:rPr>
                        <a:rPr lang="vi-VN">
                          <a:latin typeface="+mn-lt"/>
                          <a:ea typeface="Times New Roman" panose="02020603050405020304" pitchFamily="18" charset="0"/>
                          <a:cs typeface="Times New Roman" panose="02020603050405020304" pitchFamily="18" charset="0"/>
                        </a:rPr>
                        <m:t>, </m:t>
                      </m:r>
                      <m:r>
                        <m:rPr>
                          <m:nor/>
                        </m:rPr>
                        <a:rPr lang="vi-VN">
                          <a:latin typeface="+mn-lt"/>
                          <a:ea typeface="Times New Roman" panose="02020603050405020304" pitchFamily="18" charset="0"/>
                          <a:cs typeface="Times New Roman" panose="02020603050405020304" pitchFamily="18" charset="0"/>
                        </a:rPr>
                        <m:t>m</m:t>
                      </m:r>
                      <m:r>
                        <m:rPr>
                          <m:nor/>
                        </m:rPr>
                        <a:rPr lang="vi-VN">
                          <a:latin typeface="+mn-lt"/>
                          <a:ea typeface="Times New Roman" panose="02020603050405020304" pitchFamily="18" charset="0"/>
                          <a:cs typeface="Times New Roman" panose="02020603050405020304" pitchFamily="18" charset="0"/>
                        </a:rPr>
                        <m:t>ở </m:t>
                      </m:r>
                      <m:r>
                        <m:rPr>
                          <m:nor/>
                        </m:rPr>
                        <a:rPr lang="vi-VN">
                          <a:latin typeface="+mn-lt"/>
                          <a:ea typeface="Times New Roman" panose="02020603050405020304" pitchFamily="18" charset="0"/>
                          <a:cs typeface="Times New Roman" panose="02020603050405020304" pitchFamily="18" charset="0"/>
                        </a:rPr>
                        <m:t>ngo</m:t>
                      </m:r>
                      <m:r>
                        <m:rPr>
                          <m:nor/>
                        </m:rPr>
                        <a:rPr lang="vi-VN">
                          <a:latin typeface="+mn-lt"/>
                          <a:ea typeface="Times New Roman" panose="02020603050405020304" pitchFamily="18" charset="0"/>
                          <a:cs typeface="Times New Roman" panose="02020603050405020304" pitchFamily="18" charset="0"/>
                        </a:rPr>
                        <m:t>ặ</m:t>
                      </m:r>
                      <m:r>
                        <m:rPr>
                          <m:nor/>
                        </m:rPr>
                        <a:rPr lang="vi-VN">
                          <a:latin typeface="+mn-lt"/>
                          <a:ea typeface="Times New Roman" panose="02020603050405020304" pitchFamily="18" charset="0"/>
                          <a:cs typeface="Times New Roman" panose="02020603050405020304" pitchFamily="18" charset="0"/>
                        </a:rPr>
                        <m:t>c</m:t>
                      </m:r>
                    </m:oMath>
                  </m:oMathPara>
                </a14:m>
                <a:endParaRPr lang="en-US" dirty="0">
                  <a:effectLst/>
                  <a:latin typeface="+mn-lt"/>
                  <a:ea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051821" y="3831906"/>
                <a:ext cx="7246115" cy="395621"/>
              </a:xfrm>
              <a:prstGeom prst="rect">
                <a:avLst/>
              </a:prstGeom>
              <a:blipFill rotWithShape="0">
                <a:blip r:embed="rId8"/>
                <a:stretch>
                  <a:fillRect/>
                </a:stretch>
              </a:blipFill>
            </p:spPr>
            <p:txBody>
              <a:bodyPr/>
              <a:lstStyle/>
              <a:p>
                <a:r>
                  <a:rPr lang="en-US">
                    <a:noFill/>
                  </a:rPr>
                  <a:t> </a:t>
                </a:r>
              </a:p>
            </p:txBody>
          </p:sp>
        </mc:Fallback>
      </mc:AlternateContent>
      <p:pic>
        <p:nvPicPr>
          <p:cNvPr id="13"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904056" y="425937"/>
            <a:ext cx="457200" cy="457200"/>
          </a:xfrm>
          <a:prstGeom prst="rect">
            <a:avLst/>
          </a:prstGeom>
        </p:spPr>
      </p:pic>
      <p:pic>
        <p:nvPicPr>
          <p:cNvPr id="1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914083" y="1159505"/>
            <a:ext cx="457200" cy="457200"/>
          </a:xfrm>
          <a:prstGeom prst="rect">
            <a:avLst/>
          </a:prstGeom>
        </p:spPr>
      </p:pic>
      <p:pic>
        <p:nvPicPr>
          <p:cNvPr id="1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904056" y="1893073"/>
            <a:ext cx="457200" cy="457200"/>
          </a:xfrm>
          <a:prstGeom prst="rect">
            <a:avLst/>
          </a:prstGeom>
        </p:spPr>
      </p:pic>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87534" y="2651835"/>
            <a:ext cx="457200" cy="45720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44773">
            <a:off x="8294487" y="1589561"/>
            <a:ext cx="706462" cy="1064222"/>
          </a:xfrm>
          <a:prstGeom prst="rect">
            <a:avLst/>
          </a:prstGeom>
        </p:spPr>
      </p:pic>
      <p:pic>
        <p:nvPicPr>
          <p:cNvPr id="18" name="Picture 17"/>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contrast="-40000"/>
                    </a14:imgEffect>
                  </a14:imgLayer>
                </a14:imgProps>
              </a:ext>
            </a:extLst>
          </a:blip>
          <a:stretch>
            <a:fillRect/>
          </a:stretch>
        </p:blipFill>
        <p:spPr>
          <a:xfrm>
            <a:off x="2311325" y="1899652"/>
            <a:ext cx="4523624" cy="646232"/>
          </a:xfrm>
          <a:prstGeom prst="rect">
            <a:avLst/>
          </a:prstGeom>
        </p:spPr>
      </p:pic>
    </p:spTree>
    <p:extLst>
      <p:ext uri="{BB962C8B-B14F-4D97-AF65-F5344CB8AC3E}">
        <p14:creationId xmlns:p14="http://schemas.microsoft.com/office/powerpoint/2010/main" val="135588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anim calcmode="lin" valueType="num">
                                      <p:cBhvr>
                                        <p:cTn id="37" dur="500" fill="hold"/>
                                        <p:tgtEl>
                                          <p:spTgt spid="6"/>
                                        </p:tgtEl>
                                        <p:attrNameLst>
                                          <p:attrName>ppt_x</p:attrName>
                                        </p:attrNameLst>
                                      </p:cBhvr>
                                      <p:tavLst>
                                        <p:tav tm="0">
                                          <p:val>
                                            <p:strVal val="#ppt_x"/>
                                          </p:val>
                                        </p:tav>
                                        <p:tav tm="100000">
                                          <p:val>
                                            <p:strVal val="#ppt_x"/>
                                          </p:val>
                                        </p:tav>
                                      </p:tavLst>
                                    </p:anim>
                                    <p:anim calcmode="lin" valueType="num">
                                      <p:cBhvr>
                                        <p:cTn id="38" dur="5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strVal val="#ppt_x"/>
                                          </p:val>
                                        </p:tav>
                                        <p:tav tm="100000">
                                          <p:val>
                                            <p:strVal val="#ppt_x"/>
                                          </p:val>
                                        </p:tav>
                                      </p:tavLst>
                                    </p:anim>
                                    <p:anim calcmode="lin" valueType="num">
                                      <p:cBhvr>
                                        <p:cTn id="43" dur="50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anim calcmode="lin" valueType="num">
                                      <p:cBhvr>
                                        <p:cTn id="48" dur="500" fill="hold"/>
                                        <p:tgtEl>
                                          <p:spTgt spid="8"/>
                                        </p:tgtEl>
                                        <p:attrNameLst>
                                          <p:attrName>ppt_x</p:attrName>
                                        </p:attrNameLst>
                                      </p:cBhvr>
                                      <p:tavLst>
                                        <p:tav tm="0">
                                          <p:val>
                                            <p:strVal val="#ppt_x"/>
                                          </p:val>
                                        </p:tav>
                                        <p:tav tm="100000">
                                          <p:val>
                                            <p:strVal val="#ppt_x"/>
                                          </p:val>
                                        </p:tav>
                                      </p:tavLst>
                                    </p:anim>
                                    <p:anim calcmode="lin" valueType="num">
                                      <p:cBhvr>
                                        <p:cTn id="49" dur="500" fill="hold"/>
                                        <p:tgtEl>
                                          <p:spTgt spid="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anim calcmode="lin" valueType="num">
                                      <p:cBhvr>
                                        <p:cTn id="53" dur="500" fill="hold"/>
                                        <p:tgtEl>
                                          <p:spTgt spid="9"/>
                                        </p:tgtEl>
                                        <p:attrNameLst>
                                          <p:attrName>ppt_x</p:attrName>
                                        </p:attrNameLst>
                                      </p:cBhvr>
                                      <p:tavLst>
                                        <p:tav tm="0">
                                          <p:val>
                                            <p:strVal val="#ppt_x"/>
                                          </p:val>
                                        </p:tav>
                                        <p:tav tm="100000">
                                          <p:val>
                                            <p:strVal val="#ppt_x"/>
                                          </p:val>
                                        </p:tav>
                                      </p:tavLst>
                                    </p:anim>
                                    <p:anim calcmode="lin" valueType="num">
                                      <p:cBhvr>
                                        <p:cTn id="5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5"/>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5"/>
                                        </p:tgtEl>
                                        <p:attrNameLst>
                                          <p:attrName>fillcolor</p:attrName>
                                        </p:attrNameLst>
                                      </p:cBhvr>
                                      <p:to>
                                        <a:srgbClr val="FF0000"/>
                                      </p:to>
                                    </p:animClr>
                                    <p:set>
                                      <p:cBhvr>
                                        <p:cTn id="60" dur="2000" fill="hold"/>
                                        <p:tgtEl>
                                          <p:spTgt spid="5"/>
                                        </p:tgtEl>
                                        <p:attrNameLst>
                                          <p:attrName>fill.type</p:attrName>
                                        </p:attrNameLst>
                                      </p:cBhvr>
                                      <p:to>
                                        <p:strVal val="solid"/>
                                      </p:to>
                                    </p:set>
                                    <p:set>
                                      <p:cBhvr>
                                        <p:cTn id="61" dur="2000" fill="hold"/>
                                        <p:tgtEl>
                                          <p:spTgt spid="5"/>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2992" fill="hold"/>
                                        <p:tgtEl>
                                          <p:spTgt spid="16"/>
                                        </p:tgtEl>
                                      </p:cBhvr>
                                    </p:cmd>
                                  </p:childTnLst>
                                </p:cTn>
                              </p:par>
                            </p:childTnLst>
                          </p:cTn>
                        </p:par>
                      </p:childTnLst>
                    </p:cTn>
                  </p:par>
                </p:childTnLst>
              </p:cTn>
              <p:nextCondLst>
                <p:cond evt="onClick" delay="0">
                  <p:tgtEl>
                    <p:spTgt spid="5"/>
                  </p:tgtEl>
                </p:cond>
              </p:nextCondLst>
            </p:seq>
            <p:seq concurrent="1" nextAc="seek">
              <p:cTn id="64" restart="whenNotActive" fill="hold" evtFilter="cancelBubble" nodeType="interactiveSeq">
                <p:stCondLst>
                  <p:cond evt="onClick" delay="0">
                    <p:tgtEl>
                      <p:spTgt spid="6"/>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1500" fill="hold"/>
                                        <p:tgtEl>
                                          <p:spTgt spid="6"/>
                                        </p:tgtEl>
                                        <p:attrNameLst>
                                          <p:attrName>fillcolor</p:attrName>
                                        </p:attrNameLst>
                                      </p:cBhvr>
                                      <p:to>
                                        <a:srgbClr val="FF0000"/>
                                      </p:to>
                                    </p:animClr>
                                    <p:set>
                                      <p:cBhvr>
                                        <p:cTn id="69" dur="1500" fill="hold"/>
                                        <p:tgtEl>
                                          <p:spTgt spid="6"/>
                                        </p:tgtEl>
                                        <p:attrNameLst>
                                          <p:attrName>fill.type</p:attrName>
                                        </p:attrNameLst>
                                      </p:cBhvr>
                                      <p:to>
                                        <p:strVal val="solid"/>
                                      </p:to>
                                    </p:set>
                                    <p:set>
                                      <p:cBhvr>
                                        <p:cTn id="70" dur="1500" fill="hold"/>
                                        <p:tgtEl>
                                          <p:spTgt spid="6"/>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2992" fill="hold"/>
                                        <p:tgtEl>
                                          <p:spTgt spid="15"/>
                                        </p:tgtEl>
                                      </p:cBhvr>
                                    </p:cmd>
                                  </p:childTnLst>
                                </p:cTn>
                              </p:par>
                            </p:childTnLst>
                          </p:cTn>
                        </p:par>
                      </p:childTnLst>
                    </p:cTn>
                  </p:par>
                </p:childTnLst>
              </p:cTn>
              <p:nextCondLst>
                <p:cond evt="onClick" delay="0">
                  <p:tgtEl>
                    <p:spTgt spid="6"/>
                  </p:tgtEl>
                </p:cond>
              </p:nextCondLst>
            </p:seq>
            <p:seq concurrent="1" nextAc="seek">
              <p:cTn id="73" restart="whenNotActive" fill="hold" evtFilter="cancelBubble" nodeType="interactiveSeq">
                <p:stCondLst>
                  <p:cond evt="onClick" delay="0">
                    <p:tgtEl>
                      <p:spTgt spid="7"/>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7"/>
                                        </p:tgtEl>
                                        <p:attrNameLst>
                                          <p:attrName>fillcolor</p:attrName>
                                        </p:attrNameLst>
                                      </p:cBhvr>
                                      <p:to>
                                        <a:srgbClr val="FF0000"/>
                                      </p:to>
                                    </p:animClr>
                                    <p:set>
                                      <p:cBhvr>
                                        <p:cTn id="78" dur="2000" fill="hold"/>
                                        <p:tgtEl>
                                          <p:spTgt spid="7"/>
                                        </p:tgtEl>
                                        <p:attrNameLst>
                                          <p:attrName>fill.type</p:attrName>
                                        </p:attrNameLst>
                                      </p:cBhvr>
                                      <p:to>
                                        <p:strVal val="solid"/>
                                      </p:to>
                                    </p:set>
                                    <p:set>
                                      <p:cBhvr>
                                        <p:cTn id="79" dur="2000" fill="hold"/>
                                        <p:tgtEl>
                                          <p:spTgt spid="7"/>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992" fill="hold"/>
                                        <p:tgtEl>
                                          <p:spTgt spid="14"/>
                                        </p:tgtEl>
                                      </p:cBhvr>
                                    </p:cmd>
                                  </p:childTnLst>
                                </p:cTn>
                              </p:par>
                            </p:childTnLst>
                          </p:cTn>
                        </p:par>
                      </p:childTnLst>
                    </p:cTn>
                  </p:par>
                </p:childTnLst>
              </p:cTn>
              <p:nextCondLst>
                <p:cond evt="onClick" delay="0">
                  <p:tgtEl>
                    <p:spTgt spid="7"/>
                  </p:tgtEl>
                </p:cond>
              </p:nextCondLst>
            </p:seq>
            <p:seq concurrent="1" nextAc="seek">
              <p:cTn id="82" restart="whenNotActive" fill="hold" evtFilter="cancelBubble" nodeType="interactiveSeq">
                <p:stCondLst>
                  <p:cond evt="onClick" delay="0">
                    <p:tgtEl>
                      <p:spTgt spid="8"/>
                    </p:tgtEl>
                  </p:cond>
                </p:stCondLst>
                <p:endSync evt="end" delay="0">
                  <p:rtn val="all"/>
                </p:endSync>
                <p:childTnLst>
                  <p:par>
                    <p:cTn id="83" fill="hold">
                      <p:stCondLst>
                        <p:cond delay="0"/>
                      </p:stCondLst>
                      <p:childTnLst>
                        <p:par>
                          <p:cTn id="84" fill="hold">
                            <p:stCondLst>
                              <p:cond delay="0"/>
                            </p:stCondLst>
                            <p:childTnLst>
                              <p:par>
                                <p:cTn id="85" presetID="3" presetClass="mediacall" presetSubtype="0" fill="hold" nodeType="withEffect">
                                  <p:stCondLst>
                                    <p:cond delay="0"/>
                                  </p:stCondLst>
                                  <p:childTnLst>
                                    <p:cmd type="call" cmd="stop">
                                      <p:cBhvr>
                                        <p:cTn id="86" dur="1" fill="hold"/>
                                        <p:tgtEl>
                                          <p:spTgt spid="13"/>
                                        </p:tgtEl>
                                      </p:cBhvr>
                                    </p:cmd>
                                  </p:childTnLst>
                                </p:cTn>
                              </p:par>
                              <p:par>
                                <p:cTn id="87" presetID="3" presetClass="mediacall" presetSubtype="0" fill="hold" nodeType="withEffect">
                                  <p:stCondLst>
                                    <p:cond delay="0"/>
                                  </p:stCondLst>
                                  <p:childTnLst>
                                    <p:cmd type="call" cmd="stop">
                                      <p:cBhvr>
                                        <p:cTn id="88" dur="1" fill="hold"/>
                                        <p:tgtEl>
                                          <p:spTgt spid="13"/>
                                        </p:tgtEl>
                                      </p:cBhvr>
                                    </p:cmd>
                                  </p:childTnLst>
                                </p:cTn>
                              </p:par>
                              <p:par>
                                <p:cTn id="89" presetID="3" presetClass="mediacall" presetSubtype="0" fill="hold" nodeType="withEffect">
                                  <p:stCondLst>
                                    <p:cond delay="0"/>
                                  </p:stCondLst>
                                  <p:childTnLst>
                                    <p:cmd type="call" cmd="stop">
                                      <p:cBhvr>
                                        <p:cTn id="90" dur="1" fill="hold"/>
                                        <p:tgtEl>
                                          <p:spTgt spid="13"/>
                                        </p:tgtEl>
                                      </p:cBhvr>
                                    </p:cmd>
                                  </p:childTnLst>
                                </p:cTn>
                              </p:par>
                              <p:par>
                                <p:cTn id="91" presetID="2" presetClass="mediacall" presetSubtype="0" fill="hold" nodeType="withEffect">
                                  <p:stCondLst>
                                    <p:cond delay="0"/>
                                  </p:stCondLst>
                                  <p:childTnLst>
                                    <p:cmd type="call" cmd="togglePause">
                                      <p:cBhvr>
                                        <p:cTn id="92" dur="1" fill="hold"/>
                                        <p:tgtEl>
                                          <p:spTgt spid="13"/>
                                        </p:tgtEl>
                                      </p:cBhvr>
                                    </p:cmd>
                                  </p:childTnLst>
                                </p:cTn>
                              </p:par>
                              <p:par>
                                <p:cTn id="93" presetID="1" presetClass="emph" presetSubtype="2" fill="hold" nodeType="withEffect">
                                  <p:stCondLst>
                                    <p:cond delay="0"/>
                                  </p:stCondLst>
                                  <p:childTnLst>
                                    <p:animClr clrSpc="rgb" dir="cw">
                                      <p:cBhvr>
                                        <p:cTn id="94" dur="2000" fill="hold"/>
                                        <p:tgtEl>
                                          <p:spTgt spid="8"/>
                                        </p:tgtEl>
                                        <p:attrNameLst>
                                          <p:attrName>fillcolor</p:attrName>
                                        </p:attrNameLst>
                                      </p:cBhvr>
                                      <p:to>
                                        <a:srgbClr val="A8D08D"/>
                                      </p:to>
                                    </p:animClr>
                                    <p:set>
                                      <p:cBhvr>
                                        <p:cTn id="95" dur="2000" fill="hold"/>
                                        <p:tgtEl>
                                          <p:spTgt spid="8"/>
                                        </p:tgtEl>
                                        <p:attrNameLst>
                                          <p:attrName>fill.type</p:attrName>
                                        </p:attrNameLst>
                                      </p:cBhvr>
                                      <p:to>
                                        <p:strVal val="solid"/>
                                      </p:to>
                                    </p:set>
                                    <p:set>
                                      <p:cBhvr>
                                        <p:cTn id="96"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audio>
              <p:cMediaNode vol="80000">
                <p:cTn id="97" fill="hold" display="0">
                  <p:stCondLst>
                    <p:cond delay="indefinite"/>
                  </p:stCondLst>
                  <p:endCondLst>
                    <p:cond evt="onStopAudio" delay="0">
                      <p:tgtEl>
                        <p:sldTgt/>
                      </p:tgtEl>
                    </p:cond>
                  </p:endCondLst>
                </p:cTn>
                <p:tgtEl>
                  <p:spTgt spid="13"/>
                </p:tgtEl>
              </p:cMediaNode>
            </p:audio>
            <p:audio>
              <p:cMediaNode vol="80000">
                <p:cTn id="98" fill="hold" display="0">
                  <p:stCondLst>
                    <p:cond delay="indefinite"/>
                  </p:stCondLst>
                  <p:endCondLst>
                    <p:cond evt="onStopAudio" delay="0">
                      <p:tgtEl>
                        <p:sldTgt/>
                      </p:tgtEl>
                    </p:cond>
                  </p:endCondLst>
                </p:cTn>
                <p:tgtEl>
                  <p:spTgt spid="14"/>
                </p:tgtEl>
              </p:cMediaNode>
            </p:audio>
            <p:audio>
              <p:cMediaNode vol="80000">
                <p:cTn id="99" fill="hold" display="0">
                  <p:stCondLst>
                    <p:cond delay="indefinite"/>
                  </p:stCondLst>
                  <p:endCondLst>
                    <p:cond evt="onStopAudio" delay="0">
                      <p:tgtEl>
                        <p:sldTgt/>
                      </p:tgtEl>
                    </p:cond>
                  </p:endCondLst>
                </p:cTn>
                <p:tgtEl>
                  <p:spTgt spid="15"/>
                </p:tgtEl>
              </p:cMediaNode>
            </p:audio>
            <p:audio>
              <p:cMediaNode vol="80000">
                <p:cTn id="100" fill="hold" display="0">
                  <p:stCondLst>
                    <p:cond delay="indefinite"/>
                  </p:stCondLst>
                  <p:endCondLst>
                    <p:cond evt="onStopAudio" delay="0">
                      <p:tgtEl>
                        <p:sldTgt/>
                      </p:tgtEl>
                    </p:cond>
                  </p:endCondLst>
                </p:cTn>
                <p:tgtEl>
                  <p:spTgt spid="16"/>
                </p:tgtEl>
              </p:cMediaNode>
            </p:audio>
          </p:childTnLst>
        </p:cTn>
      </p:par>
    </p:tnLst>
    <p:bldLst>
      <p:bldP spid="4" grpId="0"/>
      <p:bldP spid="5" grpId="0" animBg="1"/>
      <p:bldP spid="6" grpId="0" animBg="1"/>
      <p:bldP spid="7" grpId="0" animBg="1"/>
      <p:bldP spid="8" grpId="0" animBg="1"/>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pSp>
        <p:nvGrpSpPr>
          <p:cNvPr id="270" name="Google Shape;270;p25"/>
          <p:cNvGrpSpPr/>
          <p:nvPr/>
        </p:nvGrpSpPr>
        <p:grpSpPr>
          <a:xfrm>
            <a:off x="8126548" y="1364400"/>
            <a:ext cx="880564" cy="3538697"/>
            <a:chOff x="2645345" y="2728785"/>
            <a:chExt cx="352776" cy="1418827"/>
          </a:xfrm>
        </p:grpSpPr>
        <p:sp>
          <p:nvSpPr>
            <p:cNvPr id="271" name="Google Shape;271;p25"/>
            <p:cNvSpPr/>
            <p:nvPr/>
          </p:nvSpPr>
          <p:spPr>
            <a:xfrm>
              <a:off x="2645345" y="2728785"/>
              <a:ext cx="352774" cy="1418827"/>
            </a:xfrm>
            <a:custGeom>
              <a:avLst/>
              <a:gdLst/>
              <a:ahLst/>
              <a:cxnLst/>
              <a:rect l="l" t="t" r="r" b="b"/>
              <a:pathLst>
                <a:path w="9583" h="38542" extrusionOk="0">
                  <a:moveTo>
                    <a:pt x="50" y="1"/>
                  </a:moveTo>
                  <a:cubicBezTo>
                    <a:pt x="23" y="1"/>
                    <a:pt x="0" y="22"/>
                    <a:pt x="0" y="49"/>
                  </a:cubicBezTo>
                  <a:lnTo>
                    <a:pt x="0" y="38493"/>
                  </a:lnTo>
                  <a:cubicBezTo>
                    <a:pt x="0" y="38520"/>
                    <a:pt x="23" y="38541"/>
                    <a:pt x="50" y="38541"/>
                  </a:cubicBezTo>
                  <a:lnTo>
                    <a:pt x="9534" y="38541"/>
                  </a:lnTo>
                  <a:cubicBezTo>
                    <a:pt x="9561" y="38541"/>
                    <a:pt x="9583" y="38520"/>
                    <a:pt x="9583" y="38493"/>
                  </a:cubicBezTo>
                  <a:lnTo>
                    <a:pt x="9583" y="49"/>
                  </a:lnTo>
                  <a:cubicBezTo>
                    <a:pt x="9583" y="22"/>
                    <a:pt x="9561" y="1"/>
                    <a:pt x="95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2" name="Google Shape;272;p25"/>
            <p:cNvSpPr/>
            <p:nvPr/>
          </p:nvSpPr>
          <p:spPr>
            <a:xfrm>
              <a:off x="2678034" y="2728785"/>
              <a:ext cx="65195" cy="1418827"/>
            </a:xfrm>
            <a:custGeom>
              <a:avLst/>
              <a:gdLst/>
              <a:ahLst/>
              <a:cxnLst/>
              <a:rect l="l" t="t" r="r" b="b"/>
              <a:pathLst>
                <a:path w="1771" h="38542" extrusionOk="0">
                  <a:moveTo>
                    <a:pt x="1" y="1"/>
                  </a:moveTo>
                  <a:lnTo>
                    <a:pt x="1" y="38541"/>
                  </a:lnTo>
                  <a:lnTo>
                    <a:pt x="1771" y="38541"/>
                  </a:lnTo>
                  <a:lnTo>
                    <a:pt x="177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73" name="Google Shape;273;p25"/>
            <p:cNvSpPr/>
            <p:nvPr/>
          </p:nvSpPr>
          <p:spPr>
            <a:xfrm>
              <a:off x="2645345" y="3614336"/>
              <a:ext cx="352774" cy="43733"/>
            </a:xfrm>
            <a:custGeom>
              <a:avLst/>
              <a:gdLst/>
              <a:ahLst/>
              <a:cxnLst/>
              <a:rect l="l" t="t" r="r" b="b"/>
              <a:pathLst>
                <a:path w="9583" h="1188" extrusionOk="0">
                  <a:moveTo>
                    <a:pt x="0" y="1"/>
                  </a:moveTo>
                  <a:lnTo>
                    <a:pt x="0" y="1188"/>
                  </a:lnTo>
                  <a:lnTo>
                    <a:pt x="9583" y="1188"/>
                  </a:lnTo>
                  <a:lnTo>
                    <a:pt x="958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4" name="Google Shape;274;p25"/>
            <p:cNvSpPr/>
            <p:nvPr/>
          </p:nvSpPr>
          <p:spPr>
            <a:xfrm>
              <a:off x="2645345" y="2743145"/>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5" name="Google Shape;275;p25"/>
            <p:cNvSpPr/>
            <p:nvPr/>
          </p:nvSpPr>
          <p:spPr>
            <a:xfrm>
              <a:off x="2645345" y="3526169"/>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6" name="Google Shape;276;p25"/>
            <p:cNvSpPr/>
            <p:nvPr/>
          </p:nvSpPr>
          <p:spPr>
            <a:xfrm>
              <a:off x="2687606" y="3042508"/>
              <a:ext cx="268290" cy="200444"/>
            </a:xfrm>
            <a:custGeom>
              <a:avLst/>
              <a:gdLst/>
              <a:ahLst/>
              <a:cxnLst/>
              <a:rect l="l" t="t" r="r" b="b"/>
              <a:pathLst>
                <a:path w="7288" h="5445" extrusionOk="0">
                  <a:moveTo>
                    <a:pt x="1" y="1"/>
                  </a:moveTo>
                  <a:lnTo>
                    <a:pt x="1" y="5445"/>
                  </a:lnTo>
                  <a:lnTo>
                    <a:pt x="7288" y="5445"/>
                  </a:lnTo>
                  <a:lnTo>
                    <a:pt x="7288"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7" name="Google Shape;277;p25"/>
            <p:cNvSpPr/>
            <p:nvPr/>
          </p:nvSpPr>
          <p:spPr>
            <a:xfrm>
              <a:off x="2836182" y="2728785"/>
              <a:ext cx="161938" cy="1418827"/>
            </a:xfrm>
            <a:custGeom>
              <a:avLst/>
              <a:gdLst/>
              <a:ahLst/>
              <a:cxnLst/>
              <a:rect l="l" t="t" r="r" b="b"/>
              <a:pathLst>
                <a:path w="4399" h="38542" extrusionOk="0">
                  <a:moveTo>
                    <a:pt x="10" y="1"/>
                  </a:moveTo>
                  <a:lnTo>
                    <a:pt x="0" y="38541"/>
                  </a:lnTo>
                  <a:lnTo>
                    <a:pt x="3853" y="38541"/>
                  </a:lnTo>
                  <a:cubicBezTo>
                    <a:pt x="4154" y="38541"/>
                    <a:pt x="4399" y="38346"/>
                    <a:pt x="4399" y="38104"/>
                  </a:cubicBezTo>
                  <a:lnTo>
                    <a:pt x="4399" y="438"/>
                  </a:lnTo>
                  <a:cubicBezTo>
                    <a:pt x="4399" y="196"/>
                    <a:pt x="4154" y="1"/>
                    <a:pt x="385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278" name="Google Shape;278;p25"/>
          <p:cNvGrpSpPr/>
          <p:nvPr/>
        </p:nvGrpSpPr>
        <p:grpSpPr>
          <a:xfrm>
            <a:off x="7435311" y="2216131"/>
            <a:ext cx="841126" cy="1379703"/>
            <a:chOff x="3170406" y="1633711"/>
            <a:chExt cx="373352" cy="612929"/>
          </a:xfrm>
        </p:grpSpPr>
        <p:sp>
          <p:nvSpPr>
            <p:cNvPr id="279" name="Google Shape;279;p25"/>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80" name="Google Shape;280;p25"/>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1" name="Google Shape;281;p25"/>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82" name="Google Shape;282;p25"/>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83" name="Google Shape;283;p25"/>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284" name="Google Shape;284;p25"/>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5" name="Google Shape;285;p25"/>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286" name="Google Shape;286;p25"/>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87" name="Google Shape;287;p25"/>
          <p:cNvGrpSpPr/>
          <p:nvPr/>
        </p:nvGrpSpPr>
        <p:grpSpPr>
          <a:xfrm rot="5400000">
            <a:off x="6349704" y="3014799"/>
            <a:ext cx="926654" cy="2855050"/>
            <a:chOff x="2354597" y="2930670"/>
            <a:chExt cx="294723" cy="1144722"/>
          </a:xfrm>
        </p:grpSpPr>
        <p:sp>
          <p:nvSpPr>
            <p:cNvPr id="288" name="Google Shape;288;p25"/>
            <p:cNvSpPr/>
            <p:nvPr/>
          </p:nvSpPr>
          <p:spPr>
            <a:xfrm>
              <a:off x="2381507" y="2954488"/>
              <a:ext cx="246460" cy="1097160"/>
            </a:xfrm>
            <a:custGeom>
              <a:avLst/>
              <a:gdLst/>
              <a:ahLst/>
              <a:cxnLst/>
              <a:rect l="l" t="t" r="r" b="b"/>
              <a:pathLst>
                <a:path w="6695" h="29804" extrusionOk="0">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9" name="Google Shape;289;p25"/>
            <p:cNvSpPr/>
            <p:nvPr/>
          </p:nvSpPr>
          <p:spPr>
            <a:xfrm>
              <a:off x="2606581" y="2930670"/>
              <a:ext cx="42739" cy="1144722"/>
            </a:xfrm>
            <a:custGeom>
              <a:avLst/>
              <a:gdLst/>
              <a:ahLst/>
              <a:cxnLst/>
              <a:rect l="l" t="t" r="r" b="b"/>
              <a:pathLst>
                <a:path w="1161" h="31096" extrusionOk="0">
                  <a:moveTo>
                    <a:pt x="1" y="0"/>
                  </a:moveTo>
                  <a:lnTo>
                    <a:pt x="1" y="31096"/>
                  </a:lnTo>
                  <a:lnTo>
                    <a:pt x="1160" y="31096"/>
                  </a:lnTo>
                  <a:lnTo>
                    <a:pt x="116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0" name="Google Shape;290;p25"/>
            <p:cNvSpPr/>
            <p:nvPr/>
          </p:nvSpPr>
          <p:spPr>
            <a:xfrm>
              <a:off x="2354597" y="2930670"/>
              <a:ext cx="42739" cy="1144722"/>
            </a:xfrm>
            <a:custGeom>
              <a:avLst/>
              <a:gdLst/>
              <a:ahLst/>
              <a:cxnLst/>
              <a:rect l="l" t="t" r="r" b="b"/>
              <a:pathLst>
                <a:path w="1161" h="31096" extrusionOk="0">
                  <a:moveTo>
                    <a:pt x="0" y="0"/>
                  </a:moveTo>
                  <a:lnTo>
                    <a:pt x="0" y="31096"/>
                  </a:lnTo>
                  <a:lnTo>
                    <a:pt x="1160" y="31096"/>
                  </a:lnTo>
                  <a:lnTo>
                    <a:pt x="116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1" name="Google Shape;291;p25"/>
            <p:cNvSpPr/>
            <p:nvPr/>
          </p:nvSpPr>
          <p:spPr>
            <a:xfrm>
              <a:off x="2556294" y="3053843"/>
              <a:ext cx="11191" cy="363119"/>
            </a:xfrm>
            <a:custGeom>
              <a:avLst/>
              <a:gdLst/>
              <a:ahLst/>
              <a:cxnLst/>
              <a:rect l="l" t="t" r="r" b="b"/>
              <a:pathLst>
                <a:path w="304" h="9864" extrusionOk="0">
                  <a:moveTo>
                    <a:pt x="304" y="0"/>
                  </a:moveTo>
                  <a:lnTo>
                    <a:pt x="1" y="71"/>
                  </a:lnTo>
                  <a:lnTo>
                    <a:pt x="304" y="9864"/>
                  </a:lnTo>
                  <a:lnTo>
                    <a:pt x="304"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2" name="Google Shape;292;p25"/>
            <p:cNvSpPr/>
            <p:nvPr/>
          </p:nvSpPr>
          <p:spPr>
            <a:xfrm>
              <a:off x="2516868" y="3156391"/>
              <a:ext cx="17118" cy="792242"/>
            </a:xfrm>
            <a:custGeom>
              <a:avLst/>
              <a:gdLst/>
              <a:ahLst/>
              <a:cxnLst/>
              <a:rect l="l" t="t" r="r" b="b"/>
              <a:pathLst>
                <a:path w="465" h="21521" extrusionOk="0">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3" name="Google Shape;293;p25"/>
            <p:cNvSpPr/>
            <p:nvPr/>
          </p:nvSpPr>
          <p:spPr>
            <a:xfrm>
              <a:off x="2436395" y="3346898"/>
              <a:ext cx="15682" cy="614253"/>
            </a:xfrm>
            <a:custGeom>
              <a:avLst/>
              <a:gdLst/>
              <a:ahLst/>
              <a:cxnLst/>
              <a:rect l="l" t="t" r="r" b="b"/>
              <a:pathLst>
                <a:path w="426" h="16686" extrusionOk="0">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4" name="Google Shape;294;p25"/>
            <p:cNvSpPr/>
            <p:nvPr/>
          </p:nvSpPr>
          <p:spPr>
            <a:xfrm>
              <a:off x="2484436" y="3062347"/>
              <a:ext cx="17155" cy="548506"/>
            </a:xfrm>
            <a:custGeom>
              <a:avLst/>
              <a:gdLst/>
              <a:ahLst/>
              <a:cxnLst/>
              <a:rect l="l" t="t" r="r" b="b"/>
              <a:pathLst>
                <a:path w="466" h="14900" extrusionOk="0">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295" name="Google Shape;295;p25"/>
          <p:cNvGrpSpPr/>
          <p:nvPr/>
        </p:nvGrpSpPr>
        <p:grpSpPr>
          <a:xfrm rot="-5400000" flipH="1">
            <a:off x="6702928" y="2441369"/>
            <a:ext cx="789249" cy="2286009"/>
            <a:chOff x="2354597" y="2930670"/>
            <a:chExt cx="294723" cy="1144722"/>
          </a:xfrm>
        </p:grpSpPr>
        <p:sp>
          <p:nvSpPr>
            <p:cNvPr id="296" name="Google Shape;296;p25"/>
            <p:cNvSpPr/>
            <p:nvPr/>
          </p:nvSpPr>
          <p:spPr>
            <a:xfrm>
              <a:off x="2381507" y="2954488"/>
              <a:ext cx="246460" cy="1097160"/>
            </a:xfrm>
            <a:custGeom>
              <a:avLst/>
              <a:gdLst/>
              <a:ahLst/>
              <a:cxnLst/>
              <a:rect l="l" t="t" r="r" b="b"/>
              <a:pathLst>
                <a:path w="6695" h="29804" extrusionOk="0">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97" name="Google Shape;297;p25"/>
            <p:cNvSpPr/>
            <p:nvPr/>
          </p:nvSpPr>
          <p:spPr>
            <a:xfrm>
              <a:off x="2606581" y="2930670"/>
              <a:ext cx="42739" cy="1144722"/>
            </a:xfrm>
            <a:custGeom>
              <a:avLst/>
              <a:gdLst/>
              <a:ahLst/>
              <a:cxnLst/>
              <a:rect l="l" t="t" r="r" b="b"/>
              <a:pathLst>
                <a:path w="1161" h="31096" extrusionOk="0">
                  <a:moveTo>
                    <a:pt x="1" y="0"/>
                  </a:moveTo>
                  <a:lnTo>
                    <a:pt x="1" y="31096"/>
                  </a:lnTo>
                  <a:lnTo>
                    <a:pt x="1160" y="31096"/>
                  </a:lnTo>
                  <a:lnTo>
                    <a:pt x="116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8" name="Google Shape;298;p25"/>
            <p:cNvSpPr/>
            <p:nvPr/>
          </p:nvSpPr>
          <p:spPr>
            <a:xfrm>
              <a:off x="2354597" y="2930670"/>
              <a:ext cx="42739" cy="1144722"/>
            </a:xfrm>
            <a:custGeom>
              <a:avLst/>
              <a:gdLst/>
              <a:ahLst/>
              <a:cxnLst/>
              <a:rect l="l" t="t" r="r" b="b"/>
              <a:pathLst>
                <a:path w="1161" h="31096" extrusionOk="0">
                  <a:moveTo>
                    <a:pt x="0" y="0"/>
                  </a:moveTo>
                  <a:lnTo>
                    <a:pt x="0" y="31096"/>
                  </a:lnTo>
                  <a:lnTo>
                    <a:pt x="1160" y="31096"/>
                  </a:lnTo>
                  <a:lnTo>
                    <a:pt x="116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9" name="Google Shape;299;p25"/>
            <p:cNvSpPr/>
            <p:nvPr/>
          </p:nvSpPr>
          <p:spPr>
            <a:xfrm>
              <a:off x="2556294" y="3053843"/>
              <a:ext cx="11191" cy="363119"/>
            </a:xfrm>
            <a:custGeom>
              <a:avLst/>
              <a:gdLst/>
              <a:ahLst/>
              <a:cxnLst/>
              <a:rect l="l" t="t" r="r" b="b"/>
              <a:pathLst>
                <a:path w="304" h="9864" extrusionOk="0">
                  <a:moveTo>
                    <a:pt x="304" y="0"/>
                  </a:moveTo>
                  <a:lnTo>
                    <a:pt x="1" y="71"/>
                  </a:lnTo>
                  <a:lnTo>
                    <a:pt x="304" y="9864"/>
                  </a:lnTo>
                  <a:lnTo>
                    <a:pt x="304"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0" name="Google Shape;300;p25"/>
            <p:cNvSpPr/>
            <p:nvPr/>
          </p:nvSpPr>
          <p:spPr>
            <a:xfrm>
              <a:off x="2516868" y="3156391"/>
              <a:ext cx="17118" cy="792242"/>
            </a:xfrm>
            <a:custGeom>
              <a:avLst/>
              <a:gdLst/>
              <a:ahLst/>
              <a:cxnLst/>
              <a:rect l="l" t="t" r="r" b="b"/>
              <a:pathLst>
                <a:path w="465" h="21521" extrusionOk="0">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1" name="Google Shape;301;p25"/>
            <p:cNvSpPr/>
            <p:nvPr/>
          </p:nvSpPr>
          <p:spPr>
            <a:xfrm>
              <a:off x="2436395" y="3346898"/>
              <a:ext cx="15682" cy="614253"/>
            </a:xfrm>
            <a:custGeom>
              <a:avLst/>
              <a:gdLst/>
              <a:ahLst/>
              <a:cxnLst/>
              <a:rect l="l" t="t" r="r" b="b"/>
              <a:pathLst>
                <a:path w="426" h="16686" extrusionOk="0">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2" name="Google Shape;302;p25"/>
            <p:cNvSpPr/>
            <p:nvPr/>
          </p:nvSpPr>
          <p:spPr>
            <a:xfrm>
              <a:off x="2484436" y="3062347"/>
              <a:ext cx="17155" cy="548506"/>
            </a:xfrm>
            <a:custGeom>
              <a:avLst/>
              <a:gdLst/>
              <a:ahLst/>
              <a:cxnLst/>
              <a:rect l="l" t="t" r="r" b="b"/>
              <a:pathLst>
                <a:path w="466" h="14900" extrusionOk="0">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sp>
        <p:nvSpPr>
          <p:cNvPr id="41" name="Google Shape;238;p24"/>
          <p:cNvSpPr txBox="1">
            <a:spLocks noGrp="1"/>
          </p:cNvSpPr>
          <p:nvPr>
            <p:ph type="title" idx="4294967295"/>
          </p:nvPr>
        </p:nvSpPr>
        <p:spPr>
          <a:xfrm>
            <a:off x="666876" y="608061"/>
            <a:ext cx="7704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000" b="1" dirty="0" smtClean="0">
                <a:solidFill>
                  <a:schemeClr val="accent2">
                    <a:lumMod val="75000"/>
                  </a:schemeClr>
                </a:solidFill>
                <a:latin typeface="Arial" panose="020B0604020202020204" pitchFamily="34" charset="0"/>
                <a:cs typeface="Arial" panose="020B0604020202020204" pitchFamily="34" charset="0"/>
              </a:rPr>
              <a:t>HƯỚNG DẪN VỀ NHÀ</a:t>
            </a:r>
            <a:endParaRPr sz="3000" b="1" dirty="0">
              <a:solidFill>
                <a:schemeClr val="accent2">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395416" y="1839633"/>
            <a:ext cx="2938409" cy="553998"/>
          </a:xfrm>
          <a:prstGeom prst="rect">
            <a:avLst/>
          </a:prstGeom>
          <a:noFill/>
        </p:spPr>
        <p:txBody>
          <a:bodyPr wrap="square" rtlCol="0">
            <a:spAutoFit/>
          </a:bodyPr>
          <a:lstStyle/>
          <a:p>
            <a:pPr>
              <a:lnSpc>
                <a:spcPct val="150000"/>
              </a:lnSpc>
            </a:pPr>
            <a:r>
              <a:rPr lang="vi-VN" sz="2000" dirty="0" smtClean="0"/>
              <a:t>Ôn tập kiến thức đã học</a:t>
            </a:r>
            <a:endParaRPr lang="en-US" sz="2000" dirty="0"/>
          </a:p>
        </p:txBody>
      </p:sp>
      <p:sp>
        <p:nvSpPr>
          <p:cNvPr id="44" name="TextBox 43"/>
          <p:cNvSpPr txBox="1"/>
          <p:nvPr/>
        </p:nvSpPr>
        <p:spPr>
          <a:xfrm>
            <a:off x="395416" y="2886076"/>
            <a:ext cx="4422236" cy="1015663"/>
          </a:xfrm>
          <a:prstGeom prst="rect">
            <a:avLst/>
          </a:prstGeom>
          <a:noFill/>
        </p:spPr>
        <p:txBody>
          <a:bodyPr wrap="square" rtlCol="0">
            <a:spAutoFit/>
          </a:bodyPr>
          <a:lstStyle/>
          <a:p>
            <a:pPr>
              <a:lnSpc>
                <a:spcPct val="150000"/>
              </a:lnSpc>
            </a:pPr>
            <a:r>
              <a:rPr lang="vi-VN" sz="2000" dirty="0" smtClean="0"/>
              <a:t>Chuẩn bị bài sau </a:t>
            </a:r>
            <a:r>
              <a:rPr lang="vi-VN" sz="2000" b="1" dirty="0" smtClean="0"/>
              <a:t>- </a:t>
            </a:r>
            <a:r>
              <a:rPr lang="vi-VN" sz="2000" b="1" dirty="0"/>
              <a:t>Mô tả thí nghiệm ngẫu nhiên với phần mềm excel</a:t>
            </a:r>
            <a:endParaRPr lang="en-US" sz="2000" b="1" dirty="0"/>
          </a:p>
        </p:txBody>
      </p:sp>
      <p:cxnSp>
        <p:nvCxnSpPr>
          <p:cNvPr id="14" name="Straight Connector 13"/>
          <p:cNvCxnSpPr/>
          <p:nvPr/>
        </p:nvCxnSpPr>
        <p:spPr>
          <a:xfrm flipV="1">
            <a:off x="3876536" y="2145967"/>
            <a:ext cx="4445666" cy="772"/>
          </a:xfrm>
          <a:prstGeom prst="line">
            <a:avLst/>
          </a:prstGeom>
          <a:ln w="28575">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4" idx="3"/>
          </p:cNvCxnSpPr>
          <p:nvPr/>
        </p:nvCxnSpPr>
        <p:spPr>
          <a:xfrm>
            <a:off x="4817652" y="3393908"/>
            <a:ext cx="1628886" cy="8682"/>
          </a:xfrm>
          <a:prstGeom prst="line">
            <a:avLst/>
          </a:prstGeom>
          <a:ln w="28575">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10592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right)">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0"/>
          <p:cNvSpPr txBox="1">
            <a:spLocks noGrp="1"/>
          </p:cNvSpPr>
          <p:nvPr>
            <p:ph type="title"/>
          </p:nvPr>
        </p:nvSpPr>
        <p:spPr>
          <a:xfrm>
            <a:off x="1165188" y="1015927"/>
            <a:ext cx="6751572" cy="1097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000" b="1" dirty="0" smtClean="0">
                <a:latin typeface="Arial" panose="020B0604020202020204" pitchFamily="34" charset="0"/>
                <a:cs typeface="Arial" panose="020B0604020202020204" pitchFamily="34" charset="0"/>
              </a:rPr>
              <a:t>HẸN GẶP LẠI CÁC EM TRONG TIẾT HỌC SAU!</a:t>
            </a:r>
            <a:endParaRPr sz="4000" b="1" dirty="0">
              <a:latin typeface="Arial" panose="020B0604020202020204" pitchFamily="34" charset="0"/>
              <a:cs typeface="Arial" panose="020B0604020202020204" pitchFamily="34" charset="0"/>
            </a:endParaRPr>
          </a:p>
        </p:txBody>
      </p:sp>
      <p:grpSp>
        <p:nvGrpSpPr>
          <p:cNvPr id="2" name="Group 1"/>
          <p:cNvGrpSpPr/>
          <p:nvPr/>
        </p:nvGrpSpPr>
        <p:grpSpPr>
          <a:xfrm>
            <a:off x="60234" y="2424400"/>
            <a:ext cx="1762245" cy="2487654"/>
            <a:chOff x="60234" y="434877"/>
            <a:chExt cx="3171616" cy="4477177"/>
          </a:xfrm>
        </p:grpSpPr>
        <p:grpSp>
          <p:nvGrpSpPr>
            <p:cNvPr id="526" name="Google Shape;526;p30"/>
            <p:cNvGrpSpPr/>
            <p:nvPr/>
          </p:nvGrpSpPr>
          <p:grpSpPr>
            <a:xfrm flipH="1">
              <a:off x="60234" y="4243251"/>
              <a:ext cx="3171616" cy="668803"/>
              <a:chOff x="6036728" y="3173699"/>
              <a:chExt cx="1246803" cy="262915"/>
            </a:xfrm>
          </p:grpSpPr>
          <p:sp>
            <p:nvSpPr>
              <p:cNvPr id="527" name="Google Shape;527;p30"/>
              <p:cNvSpPr/>
              <p:nvPr/>
            </p:nvSpPr>
            <p:spPr>
              <a:xfrm>
                <a:off x="6050349" y="3202413"/>
                <a:ext cx="1205131" cy="205561"/>
              </a:xfrm>
              <a:custGeom>
                <a:avLst/>
                <a:gdLst/>
                <a:ahLst/>
                <a:cxnLst/>
                <a:rect l="l" t="t" r="r" b="b"/>
                <a:pathLst>
                  <a:path w="32737" h="5584" extrusionOk="0">
                    <a:moveTo>
                      <a:pt x="0" y="1"/>
                    </a:moveTo>
                    <a:cubicBezTo>
                      <a:pt x="787" y="2176"/>
                      <a:pt x="833" y="2959"/>
                      <a:pt x="133" y="5166"/>
                    </a:cubicBezTo>
                    <a:lnTo>
                      <a:pt x="0" y="5583"/>
                    </a:lnTo>
                    <a:lnTo>
                      <a:pt x="31878" y="5583"/>
                    </a:lnTo>
                    <a:cubicBezTo>
                      <a:pt x="32353" y="5583"/>
                      <a:pt x="32737" y="5189"/>
                      <a:pt x="32737" y="4702"/>
                    </a:cubicBezTo>
                    <a:lnTo>
                      <a:pt x="32737" y="881"/>
                    </a:lnTo>
                    <a:cubicBezTo>
                      <a:pt x="32737" y="395"/>
                      <a:pt x="32353" y="1"/>
                      <a:pt x="3187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8" name="Google Shape;528;p30"/>
              <p:cNvSpPr/>
              <p:nvPr/>
            </p:nvSpPr>
            <p:spPr>
              <a:xfrm>
                <a:off x="6036728" y="3173699"/>
                <a:ext cx="1246803" cy="262915"/>
              </a:xfrm>
              <a:custGeom>
                <a:avLst/>
                <a:gdLst/>
                <a:ahLst/>
                <a:cxnLst/>
                <a:rect l="l" t="t" r="r" b="b"/>
                <a:pathLst>
                  <a:path w="33869" h="7142" extrusionOk="0">
                    <a:moveTo>
                      <a:pt x="0" y="1"/>
                    </a:moveTo>
                    <a:lnTo>
                      <a:pt x="0" y="781"/>
                    </a:lnTo>
                    <a:lnTo>
                      <a:pt x="32248" y="781"/>
                    </a:lnTo>
                    <a:cubicBezTo>
                      <a:pt x="32723" y="781"/>
                      <a:pt x="33107" y="1175"/>
                      <a:pt x="33107" y="1661"/>
                    </a:cubicBezTo>
                    <a:lnTo>
                      <a:pt x="33107" y="5482"/>
                    </a:lnTo>
                    <a:cubicBezTo>
                      <a:pt x="33107" y="5968"/>
                      <a:pt x="32723" y="6363"/>
                      <a:pt x="32248" y="6363"/>
                    </a:cubicBezTo>
                    <a:lnTo>
                      <a:pt x="0" y="6363"/>
                    </a:lnTo>
                    <a:lnTo>
                      <a:pt x="0" y="7142"/>
                    </a:lnTo>
                    <a:lnTo>
                      <a:pt x="32248" y="7142"/>
                    </a:lnTo>
                    <a:cubicBezTo>
                      <a:pt x="33141" y="7142"/>
                      <a:pt x="33868" y="6398"/>
                      <a:pt x="33868" y="5482"/>
                    </a:cubicBezTo>
                    <a:lnTo>
                      <a:pt x="33868" y="1661"/>
                    </a:lnTo>
                    <a:cubicBezTo>
                      <a:pt x="33868" y="746"/>
                      <a:pt x="33141" y="1"/>
                      <a:pt x="3224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29" name="Google Shape;529;p30"/>
              <p:cNvSpPr/>
              <p:nvPr/>
            </p:nvSpPr>
            <p:spPr>
              <a:xfrm>
                <a:off x="7202480" y="3202413"/>
                <a:ext cx="53010" cy="205561"/>
              </a:xfrm>
              <a:custGeom>
                <a:avLst/>
                <a:gdLst/>
                <a:ahLst/>
                <a:cxnLst/>
                <a:rect l="l" t="t" r="r" b="b"/>
                <a:pathLst>
                  <a:path w="1440" h="5584" extrusionOk="0">
                    <a:moveTo>
                      <a:pt x="0" y="1"/>
                    </a:moveTo>
                    <a:cubicBezTo>
                      <a:pt x="474" y="1"/>
                      <a:pt x="859" y="395"/>
                      <a:pt x="859" y="881"/>
                    </a:cubicBezTo>
                    <a:lnTo>
                      <a:pt x="859" y="4702"/>
                    </a:lnTo>
                    <a:cubicBezTo>
                      <a:pt x="859" y="5189"/>
                      <a:pt x="474" y="5583"/>
                      <a:pt x="0" y="5583"/>
                    </a:cubicBezTo>
                    <a:lnTo>
                      <a:pt x="581" y="5583"/>
                    </a:lnTo>
                    <a:cubicBezTo>
                      <a:pt x="1056" y="5583"/>
                      <a:pt x="1440" y="5189"/>
                      <a:pt x="1440" y="4702"/>
                    </a:cubicBezTo>
                    <a:lnTo>
                      <a:pt x="1440" y="881"/>
                    </a:lnTo>
                    <a:cubicBezTo>
                      <a:pt x="1440" y="395"/>
                      <a:pt x="1056" y="1"/>
                      <a:pt x="5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0" name="Google Shape;530;p30"/>
              <p:cNvSpPr/>
              <p:nvPr/>
            </p:nvSpPr>
            <p:spPr>
              <a:xfrm>
                <a:off x="6116133" y="3240625"/>
                <a:ext cx="1087625" cy="8835"/>
              </a:xfrm>
              <a:custGeom>
                <a:avLst/>
                <a:gdLst/>
                <a:ahLst/>
                <a:cxnLst/>
                <a:rect l="l" t="t" r="r" b="b"/>
                <a:pathLst>
                  <a:path w="29545" h="240" extrusionOk="0">
                    <a:moveTo>
                      <a:pt x="14876" y="0"/>
                    </a:moveTo>
                    <a:cubicBezTo>
                      <a:pt x="9830" y="0"/>
                      <a:pt x="4783" y="41"/>
                      <a:pt x="0" y="120"/>
                    </a:cubicBezTo>
                    <a:cubicBezTo>
                      <a:pt x="4782" y="199"/>
                      <a:pt x="9830" y="239"/>
                      <a:pt x="14876" y="239"/>
                    </a:cubicBezTo>
                    <a:cubicBezTo>
                      <a:pt x="19854" y="239"/>
                      <a:pt x="24830" y="200"/>
                      <a:pt x="29544" y="120"/>
                    </a:cubicBezTo>
                    <a:cubicBezTo>
                      <a:pt x="24829" y="40"/>
                      <a:pt x="19853" y="0"/>
                      <a:pt x="14876"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1" name="Google Shape;531;p30"/>
              <p:cNvSpPr/>
              <p:nvPr/>
            </p:nvSpPr>
            <p:spPr>
              <a:xfrm>
                <a:off x="6099420" y="3284506"/>
                <a:ext cx="1087552" cy="8798"/>
              </a:xfrm>
              <a:custGeom>
                <a:avLst/>
                <a:gdLst/>
                <a:ahLst/>
                <a:cxnLst/>
                <a:rect l="l" t="t" r="r" b="b"/>
                <a:pathLst>
                  <a:path w="29543" h="239" extrusionOk="0">
                    <a:moveTo>
                      <a:pt x="14841" y="0"/>
                    </a:moveTo>
                    <a:cubicBezTo>
                      <a:pt x="9807" y="0"/>
                      <a:pt x="4771" y="40"/>
                      <a:pt x="0" y="119"/>
                    </a:cubicBezTo>
                    <a:cubicBezTo>
                      <a:pt x="4781" y="198"/>
                      <a:pt x="9829" y="239"/>
                      <a:pt x="14875" y="239"/>
                    </a:cubicBezTo>
                    <a:cubicBezTo>
                      <a:pt x="19853" y="239"/>
                      <a:pt x="24828" y="199"/>
                      <a:pt x="29543" y="119"/>
                    </a:cubicBezTo>
                    <a:cubicBezTo>
                      <a:pt x="24817" y="39"/>
                      <a:pt x="19830" y="0"/>
                      <a:pt x="1484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2" name="Google Shape;532;p30"/>
              <p:cNvSpPr/>
              <p:nvPr/>
            </p:nvSpPr>
            <p:spPr>
              <a:xfrm>
                <a:off x="6193072" y="3336523"/>
                <a:ext cx="1021841" cy="8835"/>
              </a:xfrm>
              <a:custGeom>
                <a:avLst/>
                <a:gdLst/>
                <a:ahLst/>
                <a:cxnLst/>
                <a:rect l="l" t="t" r="r" b="b"/>
                <a:pathLst>
                  <a:path w="27758" h="240" extrusionOk="0">
                    <a:moveTo>
                      <a:pt x="13976" y="1"/>
                    </a:moveTo>
                    <a:cubicBezTo>
                      <a:pt x="9236" y="1"/>
                      <a:pt x="4494" y="41"/>
                      <a:pt x="0" y="120"/>
                    </a:cubicBezTo>
                    <a:cubicBezTo>
                      <a:pt x="4483" y="199"/>
                      <a:pt x="9215" y="239"/>
                      <a:pt x="13945" y="239"/>
                    </a:cubicBezTo>
                    <a:cubicBezTo>
                      <a:pt x="18633" y="239"/>
                      <a:pt x="23318" y="200"/>
                      <a:pt x="27757" y="120"/>
                    </a:cubicBezTo>
                    <a:cubicBezTo>
                      <a:pt x="23327" y="40"/>
                      <a:pt x="18653" y="1"/>
                      <a:pt x="13976"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3" name="Google Shape;533;p30"/>
              <p:cNvSpPr/>
              <p:nvPr/>
            </p:nvSpPr>
            <p:spPr>
              <a:xfrm>
                <a:off x="6187476" y="3375323"/>
                <a:ext cx="1021841" cy="8798"/>
              </a:xfrm>
              <a:custGeom>
                <a:avLst/>
                <a:gdLst/>
                <a:ahLst/>
                <a:cxnLst/>
                <a:rect l="l" t="t" r="r" b="b"/>
                <a:pathLst>
                  <a:path w="27758" h="239" extrusionOk="0">
                    <a:moveTo>
                      <a:pt x="13946" y="0"/>
                    </a:moveTo>
                    <a:cubicBezTo>
                      <a:pt x="9216" y="0"/>
                      <a:pt x="4484" y="40"/>
                      <a:pt x="1" y="119"/>
                    </a:cubicBezTo>
                    <a:cubicBezTo>
                      <a:pt x="4493" y="198"/>
                      <a:pt x="9236" y="239"/>
                      <a:pt x="13976" y="239"/>
                    </a:cubicBezTo>
                    <a:cubicBezTo>
                      <a:pt x="18654" y="239"/>
                      <a:pt x="23329" y="199"/>
                      <a:pt x="27758" y="119"/>
                    </a:cubicBezTo>
                    <a:cubicBezTo>
                      <a:pt x="23318" y="39"/>
                      <a:pt x="18633" y="0"/>
                      <a:pt x="13946"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4" name="Google Shape;534;p30"/>
              <p:cNvSpPr/>
              <p:nvPr/>
            </p:nvSpPr>
            <p:spPr>
              <a:xfrm>
                <a:off x="6109286" y="3315171"/>
                <a:ext cx="1021841" cy="8798"/>
              </a:xfrm>
              <a:custGeom>
                <a:avLst/>
                <a:gdLst/>
                <a:ahLst/>
                <a:cxnLst/>
                <a:rect l="l" t="t" r="r" b="b"/>
                <a:pathLst>
                  <a:path w="27758" h="239" extrusionOk="0">
                    <a:moveTo>
                      <a:pt x="13945" y="0"/>
                    </a:moveTo>
                    <a:cubicBezTo>
                      <a:pt x="9216" y="0"/>
                      <a:pt x="4484" y="40"/>
                      <a:pt x="1" y="119"/>
                    </a:cubicBezTo>
                    <a:cubicBezTo>
                      <a:pt x="4493" y="198"/>
                      <a:pt x="9236" y="238"/>
                      <a:pt x="13977" y="238"/>
                    </a:cubicBezTo>
                    <a:cubicBezTo>
                      <a:pt x="18654" y="238"/>
                      <a:pt x="23329" y="199"/>
                      <a:pt x="27758" y="119"/>
                    </a:cubicBezTo>
                    <a:cubicBezTo>
                      <a:pt x="23318" y="39"/>
                      <a:pt x="18633" y="0"/>
                      <a:pt x="13945"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5" name="Google Shape;535;p30"/>
              <p:cNvSpPr/>
              <p:nvPr/>
            </p:nvSpPr>
            <p:spPr>
              <a:xfrm>
                <a:off x="6050349" y="3202413"/>
                <a:ext cx="1183448" cy="27793"/>
              </a:xfrm>
              <a:custGeom>
                <a:avLst/>
                <a:gdLst/>
                <a:ahLst/>
                <a:cxnLst/>
                <a:rect l="l" t="t" r="r" b="b"/>
                <a:pathLst>
                  <a:path w="32148" h="755" extrusionOk="0">
                    <a:moveTo>
                      <a:pt x="0" y="1"/>
                    </a:moveTo>
                    <a:cubicBezTo>
                      <a:pt x="60" y="164"/>
                      <a:pt x="113" y="328"/>
                      <a:pt x="163" y="492"/>
                    </a:cubicBezTo>
                    <a:lnTo>
                      <a:pt x="31534" y="492"/>
                    </a:lnTo>
                    <a:cubicBezTo>
                      <a:pt x="31774" y="492"/>
                      <a:pt x="31990" y="594"/>
                      <a:pt x="32147" y="755"/>
                    </a:cubicBezTo>
                    <a:cubicBezTo>
                      <a:pt x="32087" y="329"/>
                      <a:pt x="31730" y="1"/>
                      <a:pt x="31297"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6" name="Google Shape;536;p30"/>
              <p:cNvSpPr/>
              <p:nvPr/>
            </p:nvSpPr>
            <p:spPr>
              <a:xfrm>
                <a:off x="7202480" y="3202413"/>
                <a:ext cx="53010" cy="199929"/>
              </a:xfrm>
              <a:custGeom>
                <a:avLst/>
                <a:gdLst/>
                <a:ahLst/>
                <a:cxnLst/>
                <a:rect l="l" t="t" r="r" b="b"/>
                <a:pathLst>
                  <a:path w="1440" h="5431" extrusionOk="0">
                    <a:moveTo>
                      <a:pt x="0" y="1"/>
                    </a:moveTo>
                    <a:cubicBezTo>
                      <a:pt x="433" y="1"/>
                      <a:pt x="790" y="329"/>
                      <a:pt x="850" y="755"/>
                    </a:cubicBezTo>
                    <a:cubicBezTo>
                      <a:pt x="1003" y="915"/>
                      <a:pt x="1097" y="1132"/>
                      <a:pt x="1097" y="1373"/>
                    </a:cubicBezTo>
                    <a:lnTo>
                      <a:pt x="1097" y="5195"/>
                    </a:lnTo>
                    <a:cubicBezTo>
                      <a:pt x="1097" y="5276"/>
                      <a:pt x="1086" y="5355"/>
                      <a:pt x="1064" y="5430"/>
                    </a:cubicBezTo>
                    <a:cubicBezTo>
                      <a:pt x="1091" y="5412"/>
                      <a:pt x="1116" y="5392"/>
                      <a:pt x="1140" y="5370"/>
                    </a:cubicBezTo>
                    <a:cubicBezTo>
                      <a:pt x="1146" y="5366"/>
                      <a:pt x="1151" y="5360"/>
                      <a:pt x="1157" y="5355"/>
                    </a:cubicBezTo>
                    <a:cubicBezTo>
                      <a:pt x="1176" y="5338"/>
                      <a:pt x="1193" y="5320"/>
                      <a:pt x="1209" y="5303"/>
                    </a:cubicBezTo>
                    <a:cubicBezTo>
                      <a:pt x="1216" y="5296"/>
                      <a:pt x="1221" y="5289"/>
                      <a:pt x="1227" y="5282"/>
                    </a:cubicBezTo>
                    <a:cubicBezTo>
                      <a:pt x="1243" y="5263"/>
                      <a:pt x="1259" y="5243"/>
                      <a:pt x="1273" y="5223"/>
                    </a:cubicBezTo>
                    <a:cubicBezTo>
                      <a:pt x="1277" y="5218"/>
                      <a:pt x="1283" y="5210"/>
                      <a:pt x="1287" y="5205"/>
                    </a:cubicBezTo>
                    <a:cubicBezTo>
                      <a:pt x="1306" y="5178"/>
                      <a:pt x="1323" y="5149"/>
                      <a:pt x="1337" y="5120"/>
                    </a:cubicBezTo>
                    <a:cubicBezTo>
                      <a:pt x="1339" y="5120"/>
                      <a:pt x="1339" y="5120"/>
                      <a:pt x="1339" y="5119"/>
                    </a:cubicBezTo>
                    <a:cubicBezTo>
                      <a:pt x="1353" y="5092"/>
                      <a:pt x="1366" y="5062"/>
                      <a:pt x="1377" y="5032"/>
                    </a:cubicBezTo>
                    <a:cubicBezTo>
                      <a:pt x="1381" y="5023"/>
                      <a:pt x="1384" y="5013"/>
                      <a:pt x="1387" y="5005"/>
                    </a:cubicBezTo>
                    <a:cubicBezTo>
                      <a:pt x="1396" y="4983"/>
                      <a:pt x="1403" y="4960"/>
                      <a:pt x="1409" y="4938"/>
                    </a:cubicBezTo>
                    <a:cubicBezTo>
                      <a:pt x="1411" y="4928"/>
                      <a:pt x="1414" y="4916"/>
                      <a:pt x="1417" y="4905"/>
                    </a:cubicBezTo>
                    <a:cubicBezTo>
                      <a:pt x="1423" y="4882"/>
                      <a:pt x="1426" y="4859"/>
                      <a:pt x="1430" y="4836"/>
                    </a:cubicBezTo>
                    <a:cubicBezTo>
                      <a:pt x="1431" y="4826"/>
                      <a:pt x="1433" y="4815"/>
                      <a:pt x="1434" y="4805"/>
                    </a:cubicBezTo>
                    <a:cubicBezTo>
                      <a:pt x="1439" y="4772"/>
                      <a:pt x="1440" y="4738"/>
                      <a:pt x="1440" y="4702"/>
                    </a:cubicBezTo>
                    <a:lnTo>
                      <a:pt x="1440" y="881"/>
                    </a:lnTo>
                    <a:cubicBezTo>
                      <a:pt x="1440" y="395"/>
                      <a:pt x="1056" y="1"/>
                      <a:pt x="58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537" name="Google Shape;537;p30"/>
            <p:cNvGrpSpPr/>
            <p:nvPr/>
          </p:nvGrpSpPr>
          <p:grpSpPr>
            <a:xfrm>
              <a:off x="489272" y="3735535"/>
              <a:ext cx="2629139" cy="507739"/>
              <a:chOff x="6109433" y="2440258"/>
              <a:chExt cx="1033548" cy="199599"/>
            </a:xfrm>
          </p:grpSpPr>
          <p:sp>
            <p:nvSpPr>
              <p:cNvPr id="538" name="Google Shape;538;p30"/>
              <p:cNvSpPr/>
              <p:nvPr/>
            </p:nvSpPr>
            <p:spPr>
              <a:xfrm>
                <a:off x="6109433" y="2440258"/>
                <a:ext cx="1033548" cy="199597"/>
              </a:xfrm>
              <a:custGeom>
                <a:avLst/>
                <a:gdLst/>
                <a:ahLst/>
                <a:cxnLst/>
                <a:rect l="l" t="t" r="r" b="b"/>
                <a:pathLst>
                  <a:path w="28076" h="5422" extrusionOk="0">
                    <a:moveTo>
                      <a:pt x="18" y="1"/>
                    </a:moveTo>
                    <a:cubicBezTo>
                      <a:pt x="8" y="1"/>
                      <a:pt x="1" y="8"/>
                      <a:pt x="1" y="18"/>
                    </a:cubicBezTo>
                    <a:lnTo>
                      <a:pt x="1" y="5406"/>
                    </a:lnTo>
                    <a:cubicBezTo>
                      <a:pt x="1" y="5415"/>
                      <a:pt x="8" y="5422"/>
                      <a:pt x="18" y="5422"/>
                    </a:cubicBezTo>
                    <a:lnTo>
                      <a:pt x="28059" y="5422"/>
                    </a:lnTo>
                    <a:cubicBezTo>
                      <a:pt x="28068" y="5422"/>
                      <a:pt x="28075" y="5415"/>
                      <a:pt x="28075" y="5406"/>
                    </a:cubicBezTo>
                    <a:lnTo>
                      <a:pt x="28075" y="18"/>
                    </a:lnTo>
                    <a:cubicBezTo>
                      <a:pt x="28075" y="8"/>
                      <a:pt x="28068" y="1"/>
                      <a:pt x="2805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9" name="Google Shape;539;p30"/>
              <p:cNvSpPr/>
              <p:nvPr/>
            </p:nvSpPr>
            <p:spPr>
              <a:xfrm>
                <a:off x="6190164" y="2440258"/>
                <a:ext cx="113051" cy="199597"/>
              </a:xfrm>
              <a:custGeom>
                <a:avLst/>
                <a:gdLst/>
                <a:ahLst/>
                <a:cxnLst/>
                <a:rect l="l" t="t" r="r" b="b"/>
                <a:pathLst>
                  <a:path w="3071" h="5422" extrusionOk="0">
                    <a:moveTo>
                      <a:pt x="1" y="1"/>
                    </a:moveTo>
                    <a:lnTo>
                      <a:pt x="1"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0" name="Google Shape;540;p30"/>
              <p:cNvSpPr/>
              <p:nvPr/>
            </p:nvSpPr>
            <p:spPr>
              <a:xfrm>
                <a:off x="6331672"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1" name="Google Shape;541;p30"/>
              <p:cNvSpPr/>
              <p:nvPr/>
            </p:nvSpPr>
            <p:spPr>
              <a:xfrm>
                <a:off x="6949208" y="2440258"/>
                <a:ext cx="113051" cy="199597"/>
              </a:xfrm>
              <a:custGeom>
                <a:avLst/>
                <a:gdLst/>
                <a:ahLst/>
                <a:cxnLst/>
                <a:rect l="l" t="t" r="r" b="b"/>
                <a:pathLst>
                  <a:path w="3071" h="5422" extrusionOk="0">
                    <a:moveTo>
                      <a:pt x="0" y="1"/>
                    </a:moveTo>
                    <a:lnTo>
                      <a:pt x="0"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2" name="Google Shape;542;p30"/>
              <p:cNvSpPr/>
              <p:nvPr/>
            </p:nvSpPr>
            <p:spPr>
              <a:xfrm>
                <a:off x="6904296"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3" name="Google Shape;543;p30"/>
              <p:cNvSpPr/>
              <p:nvPr/>
            </p:nvSpPr>
            <p:spPr>
              <a:xfrm>
                <a:off x="6109433" y="2478764"/>
                <a:ext cx="1033548" cy="38469"/>
              </a:xfrm>
              <a:custGeom>
                <a:avLst/>
                <a:gdLst/>
                <a:ahLst/>
                <a:cxnLst/>
                <a:rect l="l" t="t" r="r" b="b"/>
                <a:pathLst>
                  <a:path w="28076" h="1045" extrusionOk="0">
                    <a:moveTo>
                      <a:pt x="1" y="0"/>
                    </a:moveTo>
                    <a:lnTo>
                      <a:pt x="1" y="1045"/>
                    </a:lnTo>
                    <a:lnTo>
                      <a:pt x="28075" y="1045"/>
                    </a:lnTo>
                    <a:lnTo>
                      <a:pt x="28075"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544" name="Google Shape;544;p30"/>
              <p:cNvSpPr/>
              <p:nvPr/>
            </p:nvSpPr>
            <p:spPr>
              <a:xfrm>
                <a:off x="6109433" y="2571091"/>
                <a:ext cx="1033548" cy="68766"/>
              </a:xfrm>
              <a:custGeom>
                <a:avLst/>
                <a:gdLst/>
                <a:ahLst/>
                <a:cxnLst/>
                <a:rect l="l" t="t" r="r" b="b"/>
                <a:pathLst>
                  <a:path w="28076" h="1868" extrusionOk="0">
                    <a:moveTo>
                      <a:pt x="1" y="1"/>
                    </a:moveTo>
                    <a:lnTo>
                      <a:pt x="1" y="1868"/>
                    </a:lnTo>
                    <a:lnTo>
                      <a:pt x="28075" y="1868"/>
                    </a:lnTo>
                    <a:lnTo>
                      <a:pt x="28075"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564" name="Google Shape;564;p30"/>
            <p:cNvGrpSpPr/>
            <p:nvPr/>
          </p:nvGrpSpPr>
          <p:grpSpPr>
            <a:xfrm flipH="1">
              <a:off x="76206" y="434877"/>
              <a:ext cx="2391433" cy="3300660"/>
              <a:chOff x="1385793" y="2639627"/>
              <a:chExt cx="1146310" cy="1582140"/>
            </a:xfrm>
          </p:grpSpPr>
          <p:sp>
            <p:nvSpPr>
              <p:cNvPr id="565" name="Google Shape;565;p30"/>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6" name="Google Shape;566;p30"/>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67" name="Google Shape;567;p30"/>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8" name="Google Shape;568;p30"/>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nvGrpSpPr>
              <p:cNvPr id="569" name="Google Shape;569;p30"/>
              <p:cNvGrpSpPr/>
              <p:nvPr/>
            </p:nvGrpSpPr>
            <p:grpSpPr>
              <a:xfrm>
                <a:off x="1385793" y="2639627"/>
                <a:ext cx="1146310" cy="1099928"/>
                <a:chOff x="1385793" y="658427"/>
                <a:chExt cx="1146310" cy="1099928"/>
              </a:xfrm>
            </p:grpSpPr>
            <p:sp>
              <p:nvSpPr>
                <p:cNvPr id="570" name="Google Shape;570;p30"/>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1" name="Google Shape;571;p30"/>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2" name="Google Shape;572;p30"/>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3" name="Google Shape;573;p30"/>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4" name="Google Shape;574;p30"/>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5" name="Google Shape;575;p30"/>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6" name="Google Shape;576;p30"/>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7" name="Google Shape;577;p30"/>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8" name="Google Shape;578;p30"/>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9" name="Google Shape;579;p30"/>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80" name="Google Shape;580;p30"/>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1" name="Google Shape;581;p30"/>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2" name="Google Shape;582;p30"/>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3" name="Google Shape;583;p30"/>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4" name="Google Shape;584;p30"/>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5" name="Google Shape;585;p30"/>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6" name="Google Shape;586;p30"/>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7" name="Google Shape;587;p30"/>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8" name="Google Shape;588;p30"/>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9" name="Google Shape;589;p30"/>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90" name="Google Shape;590;p30"/>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91" name="Google Shape;591;p30"/>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2" name="Google Shape;592;p30"/>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3" name="Google Shape;593;p30"/>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4" name="Google Shape;594;p30"/>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5" name="Google Shape;595;p30"/>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6" name="Google Shape;596;p30"/>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7" name="Google Shape;597;p30"/>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8" name="Google Shape;598;p30"/>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9" name="Google Shape;599;p30"/>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00" name="Google Shape;600;p30"/>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1" name="Google Shape;601;p30"/>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2" name="Google Shape;602;p30"/>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3" name="Google Shape;603;p30"/>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4" name="Google Shape;604;p30"/>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grpSp>
        <p:nvGrpSpPr>
          <p:cNvPr id="3" name="Group 2"/>
          <p:cNvGrpSpPr/>
          <p:nvPr/>
        </p:nvGrpSpPr>
        <p:grpSpPr>
          <a:xfrm>
            <a:off x="5827923" y="2048325"/>
            <a:ext cx="3310368" cy="2994098"/>
            <a:chOff x="5652511" y="1889672"/>
            <a:chExt cx="3485780" cy="3152751"/>
          </a:xfrm>
        </p:grpSpPr>
        <p:grpSp>
          <p:nvGrpSpPr>
            <p:cNvPr id="545" name="Google Shape;545;p30"/>
            <p:cNvGrpSpPr/>
            <p:nvPr/>
          </p:nvGrpSpPr>
          <p:grpSpPr>
            <a:xfrm>
              <a:off x="5652511" y="4454524"/>
              <a:ext cx="2273948" cy="587899"/>
              <a:chOff x="6376584" y="2589889"/>
              <a:chExt cx="893918" cy="231111"/>
            </a:xfrm>
          </p:grpSpPr>
          <p:sp>
            <p:nvSpPr>
              <p:cNvPr id="546" name="Google Shape;546;p30"/>
              <p:cNvSpPr/>
              <p:nvPr/>
            </p:nvSpPr>
            <p:spPr>
              <a:xfrm>
                <a:off x="6376584" y="2589889"/>
                <a:ext cx="893918" cy="231109"/>
              </a:xfrm>
              <a:custGeom>
                <a:avLst/>
                <a:gdLst/>
                <a:ahLst/>
                <a:cxnLst/>
                <a:rect l="l" t="t" r="r" b="b"/>
                <a:pathLst>
                  <a:path w="24283" h="6278" extrusionOk="0">
                    <a:moveTo>
                      <a:pt x="36" y="0"/>
                    </a:moveTo>
                    <a:cubicBezTo>
                      <a:pt x="16" y="0"/>
                      <a:pt x="1" y="16"/>
                      <a:pt x="1" y="36"/>
                    </a:cubicBezTo>
                    <a:lnTo>
                      <a:pt x="1" y="6241"/>
                    </a:lnTo>
                    <a:cubicBezTo>
                      <a:pt x="1" y="6261"/>
                      <a:pt x="16" y="6277"/>
                      <a:pt x="36" y="6277"/>
                    </a:cubicBezTo>
                    <a:lnTo>
                      <a:pt x="24246" y="6277"/>
                    </a:lnTo>
                    <a:cubicBezTo>
                      <a:pt x="24266" y="6277"/>
                      <a:pt x="24282" y="6261"/>
                      <a:pt x="24282" y="6241"/>
                    </a:cubicBezTo>
                    <a:lnTo>
                      <a:pt x="24282" y="36"/>
                    </a:lnTo>
                    <a:cubicBezTo>
                      <a:pt x="24282" y="16"/>
                      <a:pt x="24266" y="0"/>
                      <a:pt x="2424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47" name="Google Shape;547;p30"/>
              <p:cNvSpPr/>
              <p:nvPr/>
            </p:nvSpPr>
            <p:spPr>
              <a:xfrm>
                <a:off x="7217978" y="2589889"/>
                <a:ext cx="17560" cy="231109"/>
              </a:xfrm>
              <a:custGeom>
                <a:avLst/>
                <a:gdLst/>
                <a:ahLst/>
                <a:cxnLst/>
                <a:rect l="l" t="t" r="r" b="b"/>
                <a:pathLst>
                  <a:path w="477" h="6278" extrusionOk="0">
                    <a:moveTo>
                      <a:pt x="0" y="0"/>
                    </a:moveTo>
                    <a:lnTo>
                      <a:pt x="0" y="6277"/>
                    </a:lnTo>
                    <a:lnTo>
                      <a:pt x="476" y="6277"/>
                    </a:lnTo>
                    <a:lnTo>
                      <a:pt x="476"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48" name="Google Shape;548;p30"/>
              <p:cNvSpPr/>
              <p:nvPr/>
            </p:nvSpPr>
            <p:spPr>
              <a:xfrm>
                <a:off x="7114056" y="2589889"/>
                <a:ext cx="86068" cy="231109"/>
              </a:xfrm>
              <a:custGeom>
                <a:avLst/>
                <a:gdLst/>
                <a:ahLst/>
                <a:cxnLst/>
                <a:rect l="l" t="t" r="r" b="b"/>
                <a:pathLst>
                  <a:path w="2338" h="6278" extrusionOk="0">
                    <a:moveTo>
                      <a:pt x="1" y="0"/>
                    </a:moveTo>
                    <a:lnTo>
                      <a:pt x="1" y="6277"/>
                    </a:lnTo>
                    <a:lnTo>
                      <a:pt x="2338" y="6277"/>
                    </a:lnTo>
                    <a:lnTo>
                      <a:pt x="2338"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49" name="Google Shape;549;p30"/>
              <p:cNvSpPr/>
              <p:nvPr/>
            </p:nvSpPr>
            <p:spPr>
              <a:xfrm>
                <a:off x="7223721" y="2589889"/>
                <a:ext cx="17523" cy="231109"/>
              </a:xfrm>
              <a:custGeom>
                <a:avLst/>
                <a:gdLst/>
                <a:ahLst/>
                <a:cxnLst/>
                <a:rect l="l" t="t" r="r" b="b"/>
                <a:pathLst>
                  <a:path w="476" h="6278" extrusionOk="0">
                    <a:moveTo>
                      <a:pt x="0" y="0"/>
                    </a:moveTo>
                    <a:lnTo>
                      <a:pt x="0"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0" name="Google Shape;550;p30"/>
              <p:cNvSpPr/>
              <p:nvPr/>
            </p:nvSpPr>
            <p:spPr>
              <a:xfrm>
                <a:off x="7068408" y="2589889"/>
                <a:ext cx="17560" cy="231109"/>
              </a:xfrm>
              <a:custGeom>
                <a:avLst/>
                <a:gdLst/>
                <a:ahLst/>
                <a:cxnLst/>
                <a:rect l="l" t="t" r="r" b="b"/>
                <a:pathLst>
                  <a:path w="477" h="6278" extrusionOk="0">
                    <a:moveTo>
                      <a:pt x="1" y="0"/>
                    </a:moveTo>
                    <a:lnTo>
                      <a:pt x="1" y="6277"/>
                    </a:lnTo>
                    <a:lnTo>
                      <a:pt x="477" y="6277"/>
                    </a:lnTo>
                    <a:lnTo>
                      <a:pt x="47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1" name="Google Shape;551;p30"/>
              <p:cNvSpPr/>
              <p:nvPr/>
            </p:nvSpPr>
            <p:spPr>
              <a:xfrm>
                <a:off x="7074150" y="2589889"/>
                <a:ext cx="17560" cy="231109"/>
              </a:xfrm>
              <a:custGeom>
                <a:avLst/>
                <a:gdLst/>
                <a:ahLst/>
                <a:cxnLst/>
                <a:rect l="l" t="t" r="r" b="b"/>
                <a:pathLst>
                  <a:path w="477" h="6278" extrusionOk="0">
                    <a:moveTo>
                      <a:pt x="1" y="0"/>
                    </a:moveTo>
                    <a:lnTo>
                      <a:pt x="1"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2" name="Google Shape;552;p30"/>
              <p:cNvSpPr/>
              <p:nvPr/>
            </p:nvSpPr>
            <p:spPr>
              <a:xfrm>
                <a:off x="7119798" y="2589889"/>
                <a:ext cx="86068" cy="231109"/>
              </a:xfrm>
              <a:custGeom>
                <a:avLst/>
                <a:gdLst/>
                <a:ahLst/>
                <a:cxnLst/>
                <a:rect l="l" t="t" r="r" b="b"/>
                <a:pathLst>
                  <a:path w="2338" h="6278" extrusionOk="0">
                    <a:moveTo>
                      <a:pt x="0" y="0"/>
                    </a:moveTo>
                    <a:lnTo>
                      <a:pt x="0" y="6277"/>
                    </a:lnTo>
                    <a:lnTo>
                      <a:pt x="2338" y="6277"/>
                    </a:lnTo>
                    <a:lnTo>
                      <a:pt x="2338"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3" name="Google Shape;553;p30"/>
              <p:cNvSpPr/>
              <p:nvPr/>
            </p:nvSpPr>
            <p:spPr>
              <a:xfrm>
                <a:off x="6555384" y="2589889"/>
                <a:ext cx="17560" cy="231109"/>
              </a:xfrm>
              <a:custGeom>
                <a:avLst/>
                <a:gdLst/>
                <a:ahLst/>
                <a:cxnLst/>
                <a:rect l="l" t="t" r="r" b="b"/>
                <a:pathLst>
                  <a:path w="477" h="6278" extrusionOk="0">
                    <a:moveTo>
                      <a:pt x="0" y="0"/>
                    </a:moveTo>
                    <a:lnTo>
                      <a:pt x="0" y="6277"/>
                    </a:lnTo>
                    <a:lnTo>
                      <a:pt x="476" y="6277"/>
                    </a:lnTo>
                    <a:lnTo>
                      <a:pt x="476"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4" name="Google Shape;554;p30"/>
              <p:cNvSpPr/>
              <p:nvPr/>
            </p:nvSpPr>
            <p:spPr>
              <a:xfrm>
                <a:off x="6451461" y="2589889"/>
                <a:ext cx="86068" cy="231109"/>
              </a:xfrm>
              <a:custGeom>
                <a:avLst/>
                <a:gdLst/>
                <a:ahLst/>
                <a:cxnLst/>
                <a:rect l="l" t="t" r="r" b="b"/>
                <a:pathLst>
                  <a:path w="2338" h="6278" extrusionOk="0">
                    <a:moveTo>
                      <a:pt x="1" y="0"/>
                    </a:moveTo>
                    <a:lnTo>
                      <a:pt x="1" y="6277"/>
                    </a:lnTo>
                    <a:lnTo>
                      <a:pt x="2338" y="6277"/>
                    </a:lnTo>
                    <a:lnTo>
                      <a:pt x="2338"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5" name="Google Shape;555;p30"/>
              <p:cNvSpPr/>
              <p:nvPr/>
            </p:nvSpPr>
            <p:spPr>
              <a:xfrm>
                <a:off x="6561127" y="2589889"/>
                <a:ext cx="17523" cy="231109"/>
              </a:xfrm>
              <a:custGeom>
                <a:avLst/>
                <a:gdLst/>
                <a:ahLst/>
                <a:cxnLst/>
                <a:rect l="l" t="t" r="r" b="b"/>
                <a:pathLst>
                  <a:path w="476" h="6278" extrusionOk="0">
                    <a:moveTo>
                      <a:pt x="0" y="0"/>
                    </a:moveTo>
                    <a:lnTo>
                      <a:pt x="0"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6" name="Google Shape;556;p30"/>
              <p:cNvSpPr/>
              <p:nvPr/>
            </p:nvSpPr>
            <p:spPr>
              <a:xfrm>
                <a:off x="6405813" y="2589889"/>
                <a:ext cx="17560" cy="231109"/>
              </a:xfrm>
              <a:custGeom>
                <a:avLst/>
                <a:gdLst/>
                <a:ahLst/>
                <a:cxnLst/>
                <a:rect l="l" t="t" r="r" b="b"/>
                <a:pathLst>
                  <a:path w="477" h="6278" extrusionOk="0">
                    <a:moveTo>
                      <a:pt x="1" y="0"/>
                    </a:moveTo>
                    <a:lnTo>
                      <a:pt x="1" y="6277"/>
                    </a:lnTo>
                    <a:lnTo>
                      <a:pt x="477" y="6277"/>
                    </a:lnTo>
                    <a:lnTo>
                      <a:pt x="47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7" name="Google Shape;557;p30"/>
              <p:cNvSpPr/>
              <p:nvPr/>
            </p:nvSpPr>
            <p:spPr>
              <a:xfrm>
                <a:off x="6411556" y="2589889"/>
                <a:ext cx="17560" cy="231109"/>
              </a:xfrm>
              <a:custGeom>
                <a:avLst/>
                <a:gdLst/>
                <a:ahLst/>
                <a:cxnLst/>
                <a:rect l="l" t="t" r="r" b="b"/>
                <a:pathLst>
                  <a:path w="477" h="6278" extrusionOk="0">
                    <a:moveTo>
                      <a:pt x="1" y="0"/>
                    </a:moveTo>
                    <a:lnTo>
                      <a:pt x="1"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8" name="Google Shape;558;p30"/>
              <p:cNvSpPr/>
              <p:nvPr/>
            </p:nvSpPr>
            <p:spPr>
              <a:xfrm>
                <a:off x="6457204" y="2589889"/>
                <a:ext cx="86068" cy="231109"/>
              </a:xfrm>
              <a:custGeom>
                <a:avLst/>
                <a:gdLst/>
                <a:ahLst/>
                <a:cxnLst/>
                <a:rect l="l" t="t" r="r" b="b"/>
                <a:pathLst>
                  <a:path w="2338" h="6278" extrusionOk="0">
                    <a:moveTo>
                      <a:pt x="0" y="0"/>
                    </a:moveTo>
                    <a:lnTo>
                      <a:pt x="0" y="6277"/>
                    </a:lnTo>
                    <a:lnTo>
                      <a:pt x="2337" y="6277"/>
                    </a:lnTo>
                    <a:lnTo>
                      <a:pt x="2337"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9" name="Google Shape;559;p30"/>
              <p:cNvSpPr/>
              <p:nvPr/>
            </p:nvSpPr>
            <p:spPr>
              <a:xfrm>
                <a:off x="6376584" y="2616026"/>
                <a:ext cx="893918" cy="25069"/>
              </a:xfrm>
              <a:custGeom>
                <a:avLst/>
                <a:gdLst/>
                <a:ahLst/>
                <a:cxnLst/>
                <a:rect l="l" t="t" r="r" b="b"/>
                <a:pathLst>
                  <a:path w="24283" h="681" extrusionOk="0">
                    <a:moveTo>
                      <a:pt x="1" y="0"/>
                    </a:moveTo>
                    <a:lnTo>
                      <a:pt x="1" y="680"/>
                    </a:lnTo>
                    <a:lnTo>
                      <a:pt x="24282" y="680"/>
                    </a:lnTo>
                    <a:lnTo>
                      <a:pt x="24282"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560" name="Google Shape;560;p30"/>
              <p:cNvSpPr/>
              <p:nvPr/>
            </p:nvSpPr>
            <p:spPr>
              <a:xfrm>
                <a:off x="6902713" y="2643636"/>
                <a:ext cx="156416" cy="123616"/>
              </a:xfrm>
              <a:custGeom>
                <a:avLst/>
                <a:gdLst/>
                <a:ahLst/>
                <a:cxnLst/>
                <a:rect l="l" t="t" r="r" b="b"/>
                <a:pathLst>
                  <a:path w="4249"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1" name="Google Shape;561;p30"/>
              <p:cNvSpPr/>
              <p:nvPr/>
            </p:nvSpPr>
            <p:spPr>
              <a:xfrm>
                <a:off x="6587926" y="2643636"/>
                <a:ext cx="156453" cy="123616"/>
              </a:xfrm>
              <a:custGeom>
                <a:avLst/>
                <a:gdLst/>
                <a:ahLst/>
                <a:cxnLst/>
                <a:rect l="l" t="t" r="r" b="b"/>
                <a:pathLst>
                  <a:path w="4250"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2" name="Google Shape;562;p30"/>
              <p:cNvSpPr/>
              <p:nvPr/>
            </p:nvSpPr>
            <p:spPr>
              <a:xfrm>
                <a:off x="6746258" y="2643636"/>
                <a:ext cx="156453" cy="123616"/>
              </a:xfrm>
              <a:custGeom>
                <a:avLst/>
                <a:gdLst/>
                <a:ahLst/>
                <a:cxnLst/>
                <a:rect l="l" t="t" r="r" b="b"/>
                <a:pathLst>
                  <a:path w="4250"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3" name="Google Shape;563;p30"/>
              <p:cNvSpPr/>
              <p:nvPr/>
            </p:nvSpPr>
            <p:spPr>
              <a:xfrm>
                <a:off x="6376584" y="2740122"/>
                <a:ext cx="893918" cy="80877"/>
              </a:xfrm>
              <a:custGeom>
                <a:avLst/>
                <a:gdLst/>
                <a:ahLst/>
                <a:cxnLst/>
                <a:rect l="l" t="t" r="r" b="b"/>
                <a:pathLst>
                  <a:path w="24283" h="2197" extrusionOk="0">
                    <a:moveTo>
                      <a:pt x="1" y="1"/>
                    </a:moveTo>
                    <a:lnTo>
                      <a:pt x="1" y="1906"/>
                    </a:lnTo>
                    <a:cubicBezTo>
                      <a:pt x="1" y="2066"/>
                      <a:pt x="148" y="2196"/>
                      <a:pt x="331" y="2196"/>
                    </a:cubicBezTo>
                    <a:lnTo>
                      <a:pt x="23952" y="2196"/>
                    </a:lnTo>
                    <a:cubicBezTo>
                      <a:pt x="24135" y="2196"/>
                      <a:pt x="24282" y="2066"/>
                      <a:pt x="24282" y="1906"/>
                    </a:cubicBezTo>
                    <a:lnTo>
                      <a:pt x="24282"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605" name="Google Shape;605;p30"/>
            <p:cNvGrpSpPr/>
            <p:nvPr/>
          </p:nvGrpSpPr>
          <p:grpSpPr>
            <a:xfrm>
              <a:off x="7926443" y="2428649"/>
              <a:ext cx="632817" cy="2613774"/>
              <a:chOff x="7289800" y="2721479"/>
              <a:chExt cx="250730" cy="1035609"/>
            </a:xfrm>
          </p:grpSpPr>
          <p:sp>
            <p:nvSpPr>
              <p:cNvPr id="606" name="Google Shape;606;p30"/>
              <p:cNvSpPr/>
              <p:nvPr/>
            </p:nvSpPr>
            <p:spPr>
              <a:xfrm>
                <a:off x="7290536" y="2721479"/>
                <a:ext cx="249257" cy="1035609"/>
              </a:xfrm>
              <a:custGeom>
                <a:avLst/>
                <a:gdLst/>
                <a:ahLst/>
                <a:cxnLst/>
                <a:rect l="l" t="t" r="r" b="b"/>
                <a:pathLst>
                  <a:path w="6771" h="28132" extrusionOk="0">
                    <a:moveTo>
                      <a:pt x="38" y="0"/>
                    </a:moveTo>
                    <a:cubicBezTo>
                      <a:pt x="17" y="0"/>
                      <a:pt x="1" y="17"/>
                      <a:pt x="1" y="37"/>
                    </a:cubicBezTo>
                    <a:lnTo>
                      <a:pt x="1" y="28096"/>
                    </a:lnTo>
                    <a:cubicBezTo>
                      <a:pt x="1" y="28116"/>
                      <a:pt x="17" y="28131"/>
                      <a:pt x="38" y="28131"/>
                    </a:cubicBezTo>
                    <a:lnTo>
                      <a:pt x="6733" y="28131"/>
                    </a:lnTo>
                    <a:cubicBezTo>
                      <a:pt x="6755" y="28131"/>
                      <a:pt x="6770" y="28116"/>
                      <a:pt x="6770" y="28096"/>
                    </a:cubicBezTo>
                    <a:lnTo>
                      <a:pt x="6770" y="37"/>
                    </a:lnTo>
                    <a:cubicBezTo>
                      <a:pt x="6770" y="17"/>
                      <a:pt x="6755" y="0"/>
                      <a:pt x="673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7" name="Google Shape;607;p30"/>
              <p:cNvSpPr/>
              <p:nvPr/>
            </p:nvSpPr>
            <p:spPr>
              <a:xfrm>
                <a:off x="7289800" y="2759948"/>
                <a:ext cx="250730" cy="31512"/>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08" name="Google Shape;608;p30"/>
              <p:cNvSpPr/>
              <p:nvPr/>
            </p:nvSpPr>
            <p:spPr>
              <a:xfrm>
                <a:off x="7289800" y="2808725"/>
                <a:ext cx="250730" cy="31401"/>
              </a:xfrm>
              <a:custGeom>
                <a:avLst/>
                <a:gdLst/>
                <a:ahLst/>
                <a:cxnLst/>
                <a:rect l="l" t="t" r="r" b="b"/>
                <a:pathLst>
                  <a:path w="6811" h="853" extrusionOk="0">
                    <a:moveTo>
                      <a:pt x="1" y="0"/>
                    </a:moveTo>
                    <a:lnTo>
                      <a:pt x="1" y="853"/>
                    </a:lnTo>
                    <a:lnTo>
                      <a:pt x="6810" y="853"/>
                    </a:lnTo>
                    <a:lnTo>
                      <a:pt x="681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09" name="Google Shape;609;p30"/>
              <p:cNvSpPr/>
              <p:nvPr/>
            </p:nvSpPr>
            <p:spPr>
              <a:xfrm>
                <a:off x="7289800" y="2857392"/>
                <a:ext cx="250730" cy="31512"/>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0" name="Google Shape;610;p30"/>
              <p:cNvSpPr/>
              <p:nvPr/>
            </p:nvSpPr>
            <p:spPr>
              <a:xfrm>
                <a:off x="7289800" y="3585772"/>
                <a:ext cx="250730" cy="31511"/>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1" name="Google Shape;611;p30"/>
              <p:cNvSpPr/>
              <p:nvPr/>
            </p:nvSpPr>
            <p:spPr>
              <a:xfrm>
                <a:off x="7289800" y="3634549"/>
                <a:ext cx="250730" cy="31401"/>
              </a:xfrm>
              <a:custGeom>
                <a:avLst/>
                <a:gdLst/>
                <a:ahLst/>
                <a:cxnLst/>
                <a:rect l="l" t="t" r="r" b="b"/>
                <a:pathLst>
                  <a:path w="6811" h="853" extrusionOk="0">
                    <a:moveTo>
                      <a:pt x="1" y="0"/>
                    </a:moveTo>
                    <a:lnTo>
                      <a:pt x="1" y="853"/>
                    </a:lnTo>
                    <a:lnTo>
                      <a:pt x="6810" y="853"/>
                    </a:lnTo>
                    <a:lnTo>
                      <a:pt x="681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2" name="Google Shape;612;p30"/>
              <p:cNvSpPr/>
              <p:nvPr/>
            </p:nvSpPr>
            <p:spPr>
              <a:xfrm>
                <a:off x="7289800" y="3683216"/>
                <a:ext cx="250730" cy="31511"/>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3" name="Google Shape;613;p30"/>
              <p:cNvSpPr/>
              <p:nvPr/>
            </p:nvSpPr>
            <p:spPr>
              <a:xfrm>
                <a:off x="7319508" y="2937533"/>
                <a:ext cx="191315" cy="258571"/>
              </a:xfrm>
              <a:custGeom>
                <a:avLst/>
                <a:gdLst/>
                <a:ahLst/>
                <a:cxnLst/>
                <a:rect l="l" t="t" r="r" b="b"/>
                <a:pathLst>
                  <a:path w="5197" h="7024" extrusionOk="0">
                    <a:moveTo>
                      <a:pt x="17" y="1"/>
                    </a:moveTo>
                    <a:cubicBezTo>
                      <a:pt x="8" y="1"/>
                      <a:pt x="1" y="8"/>
                      <a:pt x="1" y="17"/>
                    </a:cubicBezTo>
                    <a:lnTo>
                      <a:pt x="1" y="7008"/>
                    </a:lnTo>
                    <a:cubicBezTo>
                      <a:pt x="1" y="7016"/>
                      <a:pt x="8" y="7023"/>
                      <a:pt x="17" y="7023"/>
                    </a:cubicBezTo>
                    <a:lnTo>
                      <a:pt x="5181" y="7023"/>
                    </a:lnTo>
                    <a:cubicBezTo>
                      <a:pt x="5189" y="7023"/>
                      <a:pt x="5196" y="7016"/>
                      <a:pt x="5196" y="7008"/>
                    </a:cubicBezTo>
                    <a:lnTo>
                      <a:pt x="5196" y="17"/>
                    </a:lnTo>
                    <a:cubicBezTo>
                      <a:pt x="5196" y="8"/>
                      <a:pt x="5189" y="1"/>
                      <a:pt x="518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4" name="Google Shape;614;p30"/>
              <p:cNvSpPr/>
              <p:nvPr/>
            </p:nvSpPr>
            <p:spPr>
              <a:xfrm>
                <a:off x="7324883" y="2721479"/>
                <a:ext cx="36702" cy="1035609"/>
              </a:xfrm>
              <a:custGeom>
                <a:avLst/>
                <a:gdLst/>
                <a:ahLst/>
                <a:cxnLst/>
                <a:rect l="l" t="t" r="r" b="b"/>
                <a:pathLst>
                  <a:path w="997" h="28132" extrusionOk="0">
                    <a:moveTo>
                      <a:pt x="1" y="0"/>
                    </a:moveTo>
                    <a:lnTo>
                      <a:pt x="1" y="28131"/>
                    </a:lnTo>
                    <a:lnTo>
                      <a:pt x="996" y="28131"/>
                    </a:lnTo>
                    <a:lnTo>
                      <a:pt x="996"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15" name="Google Shape;615;p30"/>
              <p:cNvSpPr/>
              <p:nvPr/>
            </p:nvSpPr>
            <p:spPr>
              <a:xfrm>
                <a:off x="7415185" y="2721479"/>
                <a:ext cx="124610" cy="1035609"/>
              </a:xfrm>
              <a:custGeom>
                <a:avLst/>
                <a:gdLst/>
                <a:ahLst/>
                <a:cxnLst/>
                <a:rect l="l" t="t" r="r" b="b"/>
                <a:pathLst>
                  <a:path w="3385" h="28132" extrusionOk="0">
                    <a:moveTo>
                      <a:pt x="0" y="0"/>
                    </a:moveTo>
                    <a:lnTo>
                      <a:pt x="0" y="28131"/>
                    </a:lnTo>
                    <a:lnTo>
                      <a:pt x="3384" y="28131"/>
                    </a:lnTo>
                    <a:lnTo>
                      <a:pt x="3384" y="37"/>
                    </a:lnTo>
                    <a:cubicBezTo>
                      <a:pt x="3384" y="17"/>
                      <a:pt x="3369" y="0"/>
                      <a:pt x="3347"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616" name="Google Shape;616;p30"/>
            <p:cNvGrpSpPr/>
            <p:nvPr/>
          </p:nvGrpSpPr>
          <p:grpSpPr>
            <a:xfrm>
              <a:off x="8563726" y="1889672"/>
              <a:ext cx="574565" cy="3152751"/>
              <a:chOff x="7542299" y="2507927"/>
              <a:chExt cx="227650" cy="1249159"/>
            </a:xfrm>
          </p:grpSpPr>
          <p:sp>
            <p:nvSpPr>
              <p:cNvPr id="617" name="Google Shape;617;p30"/>
              <p:cNvSpPr/>
              <p:nvPr/>
            </p:nvSpPr>
            <p:spPr>
              <a:xfrm>
                <a:off x="7542299" y="2507927"/>
                <a:ext cx="227649" cy="1249159"/>
              </a:xfrm>
              <a:custGeom>
                <a:avLst/>
                <a:gdLst/>
                <a:ahLst/>
                <a:cxnLst/>
                <a:rect l="l" t="t" r="r" b="b"/>
                <a:pathLst>
                  <a:path w="6184" h="33933" extrusionOk="0">
                    <a:moveTo>
                      <a:pt x="36" y="0"/>
                    </a:moveTo>
                    <a:cubicBezTo>
                      <a:pt x="16" y="0"/>
                      <a:pt x="0" y="16"/>
                      <a:pt x="0" y="36"/>
                    </a:cubicBezTo>
                    <a:lnTo>
                      <a:pt x="0" y="33897"/>
                    </a:lnTo>
                    <a:cubicBezTo>
                      <a:pt x="0" y="33917"/>
                      <a:pt x="16" y="33932"/>
                      <a:pt x="36" y="33932"/>
                    </a:cubicBezTo>
                    <a:lnTo>
                      <a:pt x="6148" y="33932"/>
                    </a:lnTo>
                    <a:cubicBezTo>
                      <a:pt x="6168" y="33932"/>
                      <a:pt x="6184" y="33917"/>
                      <a:pt x="6184" y="33897"/>
                    </a:cubicBezTo>
                    <a:lnTo>
                      <a:pt x="6184" y="36"/>
                    </a:lnTo>
                    <a:cubicBezTo>
                      <a:pt x="6184" y="16"/>
                      <a:pt x="6168" y="0"/>
                      <a:pt x="614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8" name="Google Shape;618;p30"/>
              <p:cNvSpPr/>
              <p:nvPr/>
            </p:nvSpPr>
            <p:spPr>
              <a:xfrm>
                <a:off x="7542299" y="2630587"/>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19" name="Google Shape;619;p30"/>
              <p:cNvSpPr/>
              <p:nvPr/>
            </p:nvSpPr>
            <p:spPr>
              <a:xfrm>
                <a:off x="7542299" y="2598744"/>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0" name="Google Shape;620;p30"/>
              <p:cNvSpPr/>
              <p:nvPr/>
            </p:nvSpPr>
            <p:spPr>
              <a:xfrm>
                <a:off x="7542299" y="2612880"/>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21" name="Google Shape;621;p30"/>
              <p:cNvSpPr/>
              <p:nvPr/>
            </p:nvSpPr>
            <p:spPr>
              <a:xfrm>
                <a:off x="7542299" y="2860558"/>
                <a:ext cx="227649" cy="98989"/>
              </a:xfrm>
              <a:custGeom>
                <a:avLst/>
                <a:gdLst/>
                <a:ahLst/>
                <a:cxnLst/>
                <a:rect l="l" t="t" r="r" b="b"/>
                <a:pathLst>
                  <a:path w="6184" h="2689" extrusionOk="0">
                    <a:moveTo>
                      <a:pt x="0" y="1"/>
                    </a:moveTo>
                    <a:lnTo>
                      <a:pt x="0" y="2689"/>
                    </a:lnTo>
                    <a:lnTo>
                      <a:pt x="6184" y="2689"/>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22" name="Google Shape;622;p30"/>
              <p:cNvSpPr/>
              <p:nvPr/>
            </p:nvSpPr>
            <p:spPr>
              <a:xfrm>
                <a:off x="7542299" y="2828751"/>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3" name="Google Shape;623;p30"/>
              <p:cNvSpPr/>
              <p:nvPr/>
            </p:nvSpPr>
            <p:spPr>
              <a:xfrm>
                <a:off x="7542299" y="2842887"/>
                <a:ext cx="227649" cy="15866"/>
              </a:xfrm>
              <a:custGeom>
                <a:avLst/>
                <a:gdLst/>
                <a:ahLst/>
                <a:cxnLst/>
                <a:rect l="l" t="t" r="r" b="b"/>
                <a:pathLst>
                  <a:path w="6184" h="431" extrusionOk="0">
                    <a:moveTo>
                      <a:pt x="0" y="1"/>
                    </a:moveTo>
                    <a:lnTo>
                      <a:pt x="0" y="431"/>
                    </a:lnTo>
                    <a:lnTo>
                      <a:pt x="6184" y="431"/>
                    </a:lnTo>
                    <a:lnTo>
                      <a:pt x="6184"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24" name="Google Shape;624;p30"/>
              <p:cNvSpPr/>
              <p:nvPr/>
            </p:nvSpPr>
            <p:spPr>
              <a:xfrm>
                <a:off x="7542299" y="3090565"/>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25" name="Google Shape;625;p30"/>
              <p:cNvSpPr/>
              <p:nvPr/>
            </p:nvSpPr>
            <p:spPr>
              <a:xfrm>
                <a:off x="7542299" y="3058722"/>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6" name="Google Shape;626;p30"/>
              <p:cNvSpPr/>
              <p:nvPr/>
            </p:nvSpPr>
            <p:spPr>
              <a:xfrm>
                <a:off x="7542299" y="3072858"/>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27" name="Google Shape;627;p30"/>
              <p:cNvSpPr/>
              <p:nvPr/>
            </p:nvSpPr>
            <p:spPr>
              <a:xfrm>
                <a:off x="7542299" y="3320535"/>
                <a:ext cx="227649" cy="98989"/>
              </a:xfrm>
              <a:custGeom>
                <a:avLst/>
                <a:gdLst/>
                <a:ahLst/>
                <a:cxnLst/>
                <a:rect l="l" t="t" r="r" b="b"/>
                <a:pathLst>
                  <a:path w="6184" h="2689" extrusionOk="0">
                    <a:moveTo>
                      <a:pt x="0" y="1"/>
                    </a:moveTo>
                    <a:lnTo>
                      <a:pt x="0" y="2689"/>
                    </a:lnTo>
                    <a:lnTo>
                      <a:pt x="6184" y="2689"/>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28" name="Google Shape;628;p30"/>
              <p:cNvSpPr/>
              <p:nvPr/>
            </p:nvSpPr>
            <p:spPr>
              <a:xfrm>
                <a:off x="7542299" y="3288729"/>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9" name="Google Shape;629;p30"/>
              <p:cNvSpPr/>
              <p:nvPr/>
            </p:nvSpPr>
            <p:spPr>
              <a:xfrm>
                <a:off x="7542299" y="3302865"/>
                <a:ext cx="227649" cy="15866"/>
              </a:xfrm>
              <a:custGeom>
                <a:avLst/>
                <a:gdLst/>
                <a:ahLst/>
                <a:cxnLst/>
                <a:rect l="l" t="t" r="r" b="b"/>
                <a:pathLst>
                  <a:path w="6184" h="431" extrusionOk="0">
                    <a:moveTo>
                      <a:pt x="0" y="1"/>
                    </a:moveTo>
                    <a:lnTo>
                      <a:pt x="0" y="431"/>
                    </a:lnTo>
                    <a:lnTo>
                      <a:pt x="6184" y="431"/>
                    </a:lnTo>
                    <a:lnTo>
                      <a:pt x="6184"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30" name="Google Shape;630;p30"/>
              <p:cNvSpPr/>
              <p:nvPr/>
            </p:nvSpPr>
            <p:spPr>
              <a:xfrm>
                <a:off x="7542299" y="3550542"/>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31" name="Google Shape;631;p30"/>
              <p:cNvSpPr/>
              <p:nvPr/>
            </p:nvSpPr>
            <p:spPr>
              <a:xfrm>
                <a:off x="7542299" y="3518699"/>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2" name="Google Shape;632;p30"/>
              <p:cNvSpPr/>
              <p:nvPr/>
            </p:nvSpPr>
            <p:spPr>
              <a:xfrm>
                <a:off x="7542299" y="3532835"/>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33" name="Google Shape;633;p30"/>
              <p:cNvSpPr/>
              <p:nvPr/>
            </p:nvSpPr>
            <p:spPr>
              <a:xfrm>
                <a:off x="7566559" y="2507927"/>
                <a:ext cx="27352" cy="1249159"/>
              </a:xfrm>
              <a:custGeom>
                <a:avLst/>
                <a:gdLst/>
                <a:ahLst/>
                <a:cxnLst/>
                <a:rect l="l" t="t" r="r" b="b"/>
                <a:pathLst>
                  <a:path w="743" h="33933" extrusionOk="0">
                    <a:moveTo>
                      <a:pt x="1" y="0"/>
                    </a:moveTo>
                    <a:lnTo>
                      <a:pt x="1" y="33932"/>
                    </a:lnTo>
                    <a:lnTo>
                      <a:pt x="742" y="33932"/>
                    </a:lnTo>
                    <a:lnTo>
                      <a:pt x="742"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34" name="Google Shape;634;p30"/>
              <p:cNvSpPr/>
              <p:nvPr/>
            </p:nvSpPr>
            <p:spPr>
              <a:xfrm>
                <a:off x="7660653" y="2507927"/>
                <a:ext cx="109296" cy="1249159"/>
              </a:xfrm>
              <a:custGeom>
                <a:avLst/>
                <a:gdLst/>
                <a:ahLst/>
                <a:cxnLst/>
                <a:rect l="l" t="t" r="r" b="b"/>
                <a:pathLst>
                  <a:path w="2969" h="33933" extrusionOk="0">
                    <a:moveTo>
                      <a:pt x="1" y="0"/>
                    </a:moveTo>
                    <a:lnTo>
                      <a:pt x="1" y="33932"/>
                    </a:lnTo>
                    <a:lnTo>
                      <a:pt x="2598" y="33932"/>
                    </a:lnTo>
                    <a:cubicBezTo>
                      <a:pt x="2803" y="33932"/>
                      <a:pt x="2969" y="33782"/>
                      <a:pt x="2969" y="33597"/>
                    </a:cubicBezTo>
                    <a:lnTo>
                      <a:pt x="2969" y="336"/>
                    </a:lnTo>
                    <a:cubicBezTo>
                      <a:pt x="2969" y="150"/>
                      <a:pt x="2803" y="0"/>
                      <a:pt x="2598"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635" name="Google Shape;635;p30"/>
            <p:cNvGrpSpPr/>
            <p:nvPr/>
          </p:nvGrpSpPr>
          <p:grpSpPr>
            <a:xfrm>
              <a:off x="7164599" y="3087078"/>
              <a:ext cx="832949" cy="1367445"/>
              <a:chOff x="3170406" y="1633711"/>
              <a:chExt cx="373352" cy="612929"/>
            </a:xfrm>
          </p:grpSpPr>
          <p:sp>
            <p:nvSpPr>
              <p:cNvPr id="636" name="Google Shape;636;p30"/>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7" name="Google Shape;637;p30"/>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38" name="Google Shape;638;p30"/>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39" name="Google Shape;639;p30"/>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40" name="Google Shape;640;p30"/>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41" name="Google Shape;641;p30"/>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2" name="Google Shape;642;p30"/>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43" name="Google Shape;643;p30"/>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4270743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959" y="356975"/>
            <a:ext cx="9382671" cy="800412"/>
          </a:xfrm>
          <a:prstGeom prst="rect">
            <a:avLst/>
          </a:prstGeom>
        </p:spPr>
        <p:txBody>
          <a:bodyPr wrap="square">
            <a:spAutoFit/>
          </a:bodyPr>
          <a:lstStyle/>
          <a:p>
            <a:pPr algn="ctr">
              <a:lnSpc>
                <a:spcPct val="150000"/>
              </a:lnSpc>
            </a:pPr>
            <a:r>
              <a:rPr lang="vi-VN" sz="3400" b="1" dirty="0">
                <a:solidFill>
                  <a:srgbClr val="ED1B24">
                    <a:lumMod val="75000"/>
                  </a:srgbClr>
                </a:solidFill>
                <a:latin typeface="Arial" panose="020B0604020202020204" pitchFamily="34" charset="0"/>
                <a:cs typeface="Arial" panose="020B0604020202020204" pitchFamily="34" charset="0"/>
              </a:rPr>
              <a:t>HOẠT ĐỘNG THỰC HÀNH </a:t>
            </a:r>
            <a:r>
              <a:rPr lang="vi-VN" sz="3400" b="1" dirty="0" smtClean="0">
                <a:solidFill>
                  <a:srgbClr val="ED1B24">
                    <a:lumMod val="75000"/>
                  </a:srgbClr>
                </a:solidFill>
                <a:latin typeface="Arial" panose="020B0604020202020204" pitchFamily="34" charset="0"/>
                <a:cs typeface="Arial" panose="020B0604020202020204" pitchFamily="34" charset="0"/>
              </a:rPr>
              <a:t>TRẢI </a:t>
            </a:r>
            <a:r>
              <a:rPr lang="vi-VN" sz="3400" b="1" dirty="0">
                <a:solidFill>
                  <a:srgbClr val="ED1B24">
                    <a:lumMod val="75000"/>
                  </a:srgbClr>
                </a:solidFill>
                <a:latin typeface="Arial" panose="020B0604020202020204" pitchFamily="34" charset="0"/>
                <a:cs typeface="Arial" panose="020B0604020202020204" pitchFamily="34" charset="0"/>
              </a:rPr>
              <a:t>NGHIỆM</a:t>
            </a:r>
          </a:p>
        </p:txBody>
      </p:sp>
      <p:grpSp>
        <p:nvGrpSpPr>
          <p:cNvPr id="7" name="Group 6"/>
          <p:cNvGrpSpPr/>
          <p:nvPr/>
        </p:nvGrpSpPr>
        <p:grpSpPr>
          <a:xfrm>
            <a:off x="1060319" y="1368131"/>
            <a:ext cx="7103533" cy="3301259"/>
            <a:chOff x="581663" y="309921"/>
            <a:chExt cx="14216113" cy="7222651"/>
          </a:xfrm>
          <a:effectLst>
            <a:outerShdw blurRad="50800" dist="38100" dir="13500000" algn="br" rotWithShape="0">
              <a:prstClr val="black">
                <a:alpha val="40000"/>
              </a:prstClr>
            </a:outerShdw>
          </a:effectLst>
        </p:grpSpPr>
        <p:grpSp>
          <p:nvGrpSpPr>
            <p:cNvPr id="8" name="Group 7"/>
            <p:cNvGrpSpPr/>
            <p:nvPr/>
          </p:nvGrpSpPr>
          <p:grpSpPr>
            <a:xfrm>
              <a:off x="581663" y="309921"/>
              <a:ext cx="14216113" cy="7222651"/>
              <a:chOff x="789011" y="420420"/>
              <a:chExt cx="19283946" cy="9797418"/>
            </a:xfrm>
          </p:grpSpPr>
          <p:sp>
            <p:nvSpPr>
              <p:cNvPr id="10" name="Freeform 8"/>
              <p:cNvSpPr/>
              <p:nvPr/>
            </p:nvSpPr>
            <p:spPr>
              <a:xfrm>
                <a:off x="789011" y="420420"/>
                <a:ext cx="19283946" cy="9797418"/>
              </a:xfrm>
              <a:custGeom>
                <a:avLst/>
                <a:gdLst/>
                <a:ahLst/>
                <a:cxnLst/>
                <a:rect l="l" t="t" r="r" b="b"/>
                <a:pathLst>
                  <a:path w="21266849" h="9708361">
                    <a:moveTo>
                      <a:pt x="20644549" y="9138131"/>
                    </a:moveTo>
                    <a:cubicBezTo>
                      <a:pt x="20644549" y="9131781"/>
                      <a:pt x="20645819" y="9126701"/>
                      <a:pt x="20645819" y="9119081"/>
                    </a:cubicBezTo>
                    <a:lnTo>
                      <a:pt x="20645819" y="490220"/>
                    </a:lnTo>
                    <a:cubicBezTo>
                      <a:pt x="20645819" y="220980"/>
                      <a:pt x="20436269" y="0"/>
                      <a:pt x="20179729" y="0"/>
                    </a:cubicBezTo>
                    <a:lnTo>
                      <a:pt x="467360" y="0"/>
                    </a:lnTo>
                    <a:cubicBezTo>
                      <a:pt x="210820" y="0"/>
                      <a:pt x="0" y="220980"/>
                      <a:pt x="0" y="490220"/>
                    </a:cubicBezTo>
                    <a:lnTo>
                      <a:pt x="0" y="9119081"/>
                    </a:lnTo>
                    <a:cubicBezTo>
                      <a:pt x="0" y="9388322"/>
                      <a:pt x="209550" y="9609301"/>
                      <a:pt x="466090" y="9609301"/>
                    </a:cubicBezTo>
                    <a:lnTo>
                      <a:pt x="20178458" y="9609301"/>
                    </a:lnTo>
                    <a:cubicBezTo>
                      <a:pt x="20291489" y="9609301"/>
                      <a:pt x="20395629" y="9566122"/>
                      <a:pt x="20475639" y="9496272"/>
                    </a:cubicBezTo>
                    <a:cubicBezTo>
                      <a:pt x="20606449" y="9567391"/>
                      <a:pt x="20918869" y="9708361"/>
                      <a:pt x="21265579" y="9501351"/>
                    </a:cubicBezTo>
                    <a:cubicBezTo>
                      <a:pt x="21266849" y="9501351"/>
                      <a:pt x="20954429" y="9502622"/>
                      <a:pt x="20644549" y="9138131"/>
                    </a:cubicBezTo>
                    <a:lnTo>
                      <a:pt x="20644549" y="9138131"/>
                    </a:lnTo>
                    <a:close/>
                  </a:path>
                </a:pathLst>
              </a:custGeom>
              <a:solidFill>
                <a:schemeClr val="accent1">
                  <a:lumMod val="60000"/>
                  <a:lumOff val="40000"/>
                </a:schemeClr>
              </a:solidFill>
            </p:spPr>
          </p:sp>
        </p:grpSp>
        <p:sp>
          <p:nvSpPr>
            <p:cNvPr id="9" name="TextBox 9"/>
            <p:cNvSpPr txBox="1"/>
            <p:nvPr/>
          </p:nvSpPr>
          <p:spPr>
            <a:xfrm>
              <a:off x="1221218" y="495274"/>
              <a:ext cx="12455423" cy="6851951"/>
            </a:xfrm>
            <a:prstGeom prst="rect">
              <a:avLst/>
            </a:prstGeom>
          </p:spPr>
          <p:txBody>
            <a:bodyPr wrap="square" lIns="0" tIns="0" rIns="0" bIns="0" rtlCol="0" anchor="t">
              <a:spAutoFit/>
            </a:bodyPr>
            <a:lstStyle/>
            <a:p>
              <a:pPr algn="ctr">
                <a:lnSpc>
                  <a:spcPct val="150000"/>
                </a:lnSpc>
                <a:spcBef>
                  <a:spcPct val="0"/>
                </a:spcBef>
              </a:pPr>
              <a:r>
                <a:rPr lang="en-US" sz="3400" b="1" dirty="0">
                  <a:solidFill>
                    <a:srgbClr val="024581">
                      <a:lumMod val="75000"/>
                    </a:srgbClr>
                  </a:solidFill>
                  <a:latin typeface="Arial" panose="020B0604020202020204" pitchFamily="34" charset="0"/>
                  <a:cs typeface="Arial" panose="020B0604020202020204" pitchFamily="34" charset="0"/>
                </a:rPr>
                <a:t>THỰC HÀNH TÍNH TOÁN TRÊN PHÂN THỨC ĐẠI SỐ VÀ VẼ ĐỒ THỊ HÀM SỐ VỚI PHẦN MỀM GEOGEBRA</a:t>
              </a:r>
            </a:p>
          </p:txBody>
        </p:sp>
      </p:grpSp>
      <p:pic>
        <p:nvPicPr>
          <p:cNvPr id="12" name="Picture 11"/>
          <p:cNvPicPr>
            <a:picLocks noChangeAspect="1"/>
          </p:cNvPicPr>
          <p:nvPr/>
        </p:nvPicPr>
        <p:blipFill>
          <a:blip r:embed="rId2"/>
          <a:stretch>
            <a:fillRect/>
          </a:stretch>
        </p:blipFill>
        <p:spPr>
          <a:xfrm>
            <a:off x="133649" y="3752746"/>
            <a:ext cx="1072676" cy="1196787"/>
          </a:xfrm>
          <a:prstGeom prst="rect">
            <a:avLst/>
          </a:prstGeom>
        </p:spPr>
      </p:pic>
      <p:pic>
        <p:nvPicPr>
          <p:cNvPr id="13" name="Picture 12"/>
          <p:cNvPicPr>
            <a:picLocks noChangeAspect="1"/>
          </p:cNvPicPr>
          <p:nvPr/>
        </p:nvPicPr>
        <p:blipFill>
          <a:blip r:embed="rId3"/>
          <a:stretch>
            <a:fillRect/>
          </a:stretch>
        </p:blipFill>
        <p:spPr>
          <a:xfrm>
            <a:off x="7714948" y="3740705"/>
            <a:ext cx="1033732" cy="10337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9593348"/>
      </p:ext>
    </p:extLst>
  </p:cSld>
  <p:clrMapOvr>
    <a:masterClrMapping/>
  </p:clrMapOvr>
  <mc:AlternateContent xmlns:mc="http://schemas.openxmlformats.org/markup-compatibility/2006" xmlns:p14="http://schemas.microsoft.com/office/powerpoint/2010/main">
    <mc:Choice Requires="p14">
      <p:transition spd="med" p14:dur="700">
        <p:plus/>
      </p:transition>
    </mc:Choice>
    <mc:Fallback xmlns="">
      <p:transition spd="med">
        <p:plu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vi-VN" sz="3000" b="1" dirty="0" smtClean="0">
                <a:solidFill>
                  <a:schemeClr val="accent2">
                    <a:lumMod val="75000"/>
                  </a:schemeClr>
                </a:solidFill>
                <a:latin typeface="+mn-lt"/>
              </a:rPr>
              <a:t>NỘI DUNG BÀI HỌC</a:t>
            </a:r>
            <a:endParaRPr lang="en-US" sz="3000" b="1" dirty="0">
              <a:solidFill>
                <a:schemeClr val="accent2">
                  <a:lumMod val="75000"/>
                </a:schemeClr>
              </a:solidFill>
              <a:latin typeface="+mn-lt"/>
            </a:endParaRPr>
          </a:p>
        </p:txBody>
      </p:sp>
      <p:pic>
        <p:nvPicPr>
          <p:cNvPr id="6" name="Picture 5"/>
          <p:cNvPicPr>
            <a:picLocks noChangeAspect="1"/>
          </p:cNvPicPr>
          <p:nvPr/>
        </p:nvPicPr>
        <p:blipFill>
          <a:blip r:embed="rId2"/>
          <a:stretch>
            <a:fillRect/>
          </a:stretch>
        </p:blipFill>
        <p:spPr>
          <a:xfrm flipH="1">
            <a:off x="7885336" y="0"/>
            <a:ext cx="1300615" cy="1210917"/>
          </a:xfrm>
          <a:prstGeom prst="rect">
            <a:avLst/>
          </a:prstGeom>
        </p:spPr>
      </p:pic>
      <p:cxnSp>
        <p:nvCxnSpPr>
          <p:cNvPr id="8" name="Straight Connector 7"/>
          <p:cNvCxnSpPr/>
          <p:nvPr/>
        </p:nvCxnSpPr>
        <p:spPr>
          <a:xfrm>
            <a:off x="256854" y="1968101"/>
            <a:ext cx="8630292"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22751" y="1312374"/>
            <a:ext cx="1212350" cy="553998"/>
          </a:xfrm>
          <a:prstGeom prst="rect">
            <a:avLst/>
          </a:prstGeom>
          <a:noFill/>
        </p:spPr>
        <p:txBody>
          <a:bodyPr wrap="square" rtlCol="0">
            <a:spAutoFit/>
          </a:bodyPr>
          <a:lstStyle/>
          <a:p>
            <a:pPr algn="ctr"/>
            <a:r>
              <a:rPr lang="vi-VN" sz="3000" b="1" dirty="0" smtClean="0"/>
              <a:t>01</a:t>
            </a:r>
            <a:endParaRPr lang="en-US" sz="3000" b="1" dirty="0"/>
          </a:p>
        </p:txBody>
      </p:sp>
      <p:sp>
        <p:nvSpPr>
          <p:cNvPr id="15" name="TextBox 14"/>
          <p:cNvSpPr txBox="1"/>
          <p:nvPr/>
        </p:nvSpPr>
        <p:spPr>
          <a:xfrm>
            <a:off x="4009036" y="1312374"/>
            <a:ext cx="1212350" cy="553998"/>
          </a:xfrm>
          <a:prstGeom prst="rect">
            <a:avLst/>
          </a:prstGeom>
          <a:noFill/>
        </p:spPr>
        <p:txBody>
          <a:bodyPr wrap="square" rtlCol="0">
            <a:spAutoFit/>
          </a:bodyPr>
          <a:lstStyle/>
          <a:p>
            <a:pPr algn="ctr"/>
            <a:r>
              <a:rPr lang="vi-VN" sz="3000" b="1" dirty="0" smtClean="0"/>
              <a:t>02</a:t>
            </a:r>
            <a:endParaRPr lang="en-US" sz="3000" b="1" dirty="0"/>
          </a:p>
        </p:txBody>
      </p:sp>
      <p:grpSp>
        <p:nvGrpSpPr>
          <p:cNvPr id="16" name="Group 4"/>
          <p:cNvGrpSpPr/>
          <p:nvPr/>
        </p:nvGrpSpPr>
        <p:grpSpPr>
          <a:xfrm>
            <a:off x="1632427" y="1894850"/>
            <a:ext cx="192996" cy="192996"/>
            <a:chOff x="0" y="0"/>
            <a:chExt cx="812800" cy="812800"/>
          </a:xfrm>
        </p:grpSpPr>
        <p:sp>
          <p:nvSpPr>
            <p:cNvPr id="17"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solidFill>
                <a:schemeClr val="accent6"/>
              </a:solidFill>
            </a:ln>
          </p:spPr>
        </p:sp>
        <p:sp>
          <p:nvSpPr>
            <p:cNvPr id="18"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23" name="Group 4"/>
          <p:cNvGrpSpPr/>
          <p:nvPr/>
        </p:nvGrpSpPr>
        <p:grpSpPr>
          <a:xfrm>
            <a:off x="4495659" y="1894850"/>
            <a:ext cx="192996" cy="192996"/>
            <a:chOff x="0" y="0"/>
            <a:chExt cx="812800" cy="812800"/>
          </a:xfrm>
        </p:grpSpPr>
        <p:sp>
          <p:nvSpPr>
            <p:cNvPr id="24"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3">
                <a:lumMod val="50000"/>
              </a:schemeClr>
            </a:solidFill>
            <a:ln>
              <a:solidFill>
                <a:schemeClr val="accent3">
                  <a:lumMod val="50000"/>
                </a:schemeClr>
              </a:solidFill>
            </a:ln>
          </p:spPr>
        </p:sp>
        <p:sp>
          <p:nvSpPr>
            <p:cNvPr id="25"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19" name="Group 18"/>
          <p:cNvGrpSpPr/>
          <p:nvPr/>
        </p:nvGrpSpPr>
        <p:grpSpPr>
          <a:xfrm>
            <a:off x="748718" y="2039328"/>
            <a:ext cx="1960415" cy="2089102"/>
            <a:chOff x="2975017" y="4725632"/>
            <a:chExt cx="5452945" cy="4359463"/>
          </a:xfrm>
        </p:grpSpPr>
        <p:grpSp>
          <p:nvGrpSpPr>
            <p:cNvPr id="20" name="Group 16"/>
            <p:cNvGrpSpPr/>
            <p:nvPr/>
          </p:nvGrpSpPr>
          <p:grpSpPr>
            <a:xfrm rot="5400000">
              <a:off x="3529204" y="4244428"/>
              <a:ext cx="4359463" cy="5321871"/>
              <a:chOff x="0" y="0"/>
              <a:chExt cx="4946574" cy="4965700"/>
            </a:xfrm>
          </p:grpSpPr>
          <p:sp>
            <p:nvSpPr>
              <p:cNvPr id="22"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chemeClr val="accent6"/>
              </a:solidFill>
            </p:spPr>
          </p:sp>
        </p:grpSp>
        <p:sp>
          <p:nvSpPr>
            <p:cNvPr id="21" name="TextBox 20"/>
            <p:cNvSpPr txBox="1"/>
            <p:nvPr/>
          </p:nvSpPr>
          <p:spPr>
            <a:xfrm>
              <a:off x="2975017" y="5869341"/>
              <a:ext cx="5452945" cy="2686776"/>
            </a:xfrm>
            <a:prstGeom prst="rect">
              <a:avLst/>
            </a:prstGeom>
            <a:noFill/>
          </p:spPr>
          <p:txBody>
            <a:bodyPr wrap="square" rtlCol="0">
              <a:spAutoFit/>
            </a:bodyPr>
            <a:lstStyle/>
            <a:p>
              <a:pPr algn="ctr">
                <a:lnSpc>
                  <a:spcPct val="150000"/>
                </a:lnSpc>
              </a:pPr>
              <a:r>
                <a:rPr lang="vi-VN" sz="1800" b="1" dirty="0">
                  <a:solidFill>
                    <a:srgbClr val="FFFFFF"/>
                  </a:solidFill>
                  <a:latin typeface="Arial" panose="020B0604020202020204" pitchFamily="34" charset="0"/>
                  <a:cs typeface="Arial" panose="020B0604020202020204" pitchFamily="34" charset="0"/>
                </a:rPr>
                <a:t>Các phép tính trên phân thức đại số</a:t>
              </a:r>
              <a:endParaRPr lang="en-US" sz="1800" b="1" dirty="0">
                <a:solidFill>
                  <a:srgbClr val="FFFFFF"/>
                </a:solidFill>
                <a:latin typeface="Arial" panose="020B0604020202020204" pitchFamily="34" charset="0"/>
                <a:cs typeface="Arial" panose="020B0604020202020204" pitchFamily="34" charset="0"/>
              </a:endParaRPr>
            </a:p>
          </p:txBody>
        </p:sp>
      </p:grpSp>
      <p:grpSp>
        <p:nvGrpSpPr>
          <p:cNvPr id="26" name="Group 25"/>
          <p:cNvGrpSpPr/>
          <p:nvPr/>
        </p:nvGrpSpPr>
        <p:grpSpPr>
          <a:xfrm>
            <a:off x="3591673" y="2040375"/>
            <a:ext cx="2000969" cy="2089102"/>
            <a:chOff x="2919478" y="4725632"/>
            <a:chExt cx="5565746" cy="4359463"/>
          </a:xfrm>
        </p:grpSpPr>
        <p:grpSp>
          <p:nvGrpSpPr>
            <p:cNvPr id="27" name="Group 16"/>
            <p:cNvGrpSpPr/>
            <p:nvPr/>
          </p:nvGrpSpPr>
          <p:grpSpPr>
            <a:xfrm rot="5400000">
              <a:off x="3529204" y="4244428"/>
              <a:ext cx="4359463" cy="5321871"/>
              <a:chOff x="0" y="0"/>
              <a:chExt cx="4946574" cy="4965700"/>
            </a:xfrm>
          </p:grpSpPr>
          <p:sp>
            <p:nvSpPr>
              <p:cNvPr id="29"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chemeClr val="accent3">
                  <a:lumMod val="50000"/>
                </a:schemeClr>
              </a:solidFill>
            </p:spPr>
          </p:sp>
        </p:grpSp>
        <p:sp>
          <p:nvSpPr>
            <p:cNvPr id="28" name="TextBox 27"/>
            <p:cNvSpPr txBox="1"/>
            <p:nvPr/>
          </p:nvSpPr>
          <p:spPr>
            <a:xfrm>
              <a:off x="2919478" y="5857480"/>
              <a:ext cx="5565746" cy="2686776"/>
            </a:xfrm>
            <a:prstGeom prst="rect">
              <a:avLst/>
            </a:prstGeom>
            <a:noFill/>
          </p:spPr>
          <p:txBody>
            <a:bodyPr wrap="square" rtlCol="0">
              <a:spAutoFit/>
            </a:bodyPr>
            <a:lstStyle/>
            <a:p>
              <a:pPr algn="ctr">
                <a:lnSpc>
                  <a:spcPct val="150000"/>
                </a:lnSpc>
              </a:pPr>
              <a:r>
                <a:rPr lang="vi-VN" sz="1800" b="1" dirty="0">
                  <a:solidFill>
                    <a:schemeClr val="tx1"/>
                  </a:solidFill>
                  <a:latin typeface="Arial" panose="020B0604020202020204" pitchFamily="34" charset="0"/>
                  <a:cs typeface="Arial" panose="020B0604020202020204" pitchFamily="34" charset="0"/>
                </a:rPr>
                <a:t>Giải phương trình bậc nhất một ẩn</a:t>
              </a:r>
              <a:endParaRPr lang="en-US" sz="1800" b="1" dirty="0">
                <a:solidFill>
                  <a:schemeClr val="tx1"/>
                </a:solidFill>
                <a:latin typeface="Arial" panose="020B0604020202020204" pitchFamily="34" charset="0"/>
                <a:cs typeface="Arial" panose="020B0604020202020204" pitchFamily="34" charset="0"/>
              </a:endParaRPr>
            </a:p>
          </p:txBody>
        </p:sp>
      </p:grpSp>
      <p:sp>
        <p:nvSpPr>
          <p:cNvPr id="34" name="TextBox 33"/>
          <p:cNvSpPr txBox="1"/>
          <p:nvPr/>
        </p:nvSpPr>
        <p:spPr>
          <a:xfrm>
            <a:off x="6805351" y="1312374"/>
            <a:ext cx="1212350" cy="553998"/>
          </a:xfrm>
          <a:prstGeom prst="rect">
            <a:avLst/>
          </a:prstGeom>
          <a:noFill/>
        </p:spPr>
        <p:txBody>
          <a:bodyPr wrap="square" rtlCol="0">
            <a:spAutoFit/>
          </a:bodyPr>
          <a:lstStyle/>
          <a:p>
            <a:pPr algn="ctr"/>
            <a:r>
              <a:rPr lang="vi-VN" sz="3000" b="1" dirty="0" smtClean="0"/>
              <a:t>03</a:t>
            </a:r>
            <a:endParaRPr lang="en-US" sz="3000" b="1" dirty="0"/>
          </a:p>
        </p:txBody>
      </p:sp>
      <p:grpSp>
        <p:nvGrpSpPr>
          <p:cNvPr id="35" name="Group 4"/>
          <p:cNvGrpSpPr/>
          <p:nvPr/>
        </p:nvGrpSpPr>
        <p:grpSpPr>
          <a:xfrm>
            <a:off x="7315029" y="1899373"/>
            <a:ext cx="192996" cy="192996"/>
            <a:chOff x="0" y="0"/>
            <a:chExt cx="812800" cy="812800"/>
          </a:xfrm>
        </p:grpSpPr>
        <p:sp>
          <p:nvSpPr>
            <p:cNvPr id="36"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50EB"/>
            </a:solidFill>
            <a:ln>
              <a:solidFill>
                <a:srgbClr val="0350EB"/>
              </a:solidFill>
            </a:ln>
          </p:spPr>
        </p:sp>
        <p:sp>
          <p:nvSpPr>
            <p:cNvPr id="37"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38" name="Group 37"/>
          <p:cNvGrpSpPr/>
          <p:nvPr/>
        </p:nvGrpSpPr>
        <p:grpSpPr>
          <a:xfrm>
            <a:off x="6454880" y="2039472"/>
            <a:ext cx="1981927" cy="2089102"/>
            <a:chOff x="3047999" y="4725632"/>
            <a:chExt cx="5512779" cy="4359463"/>
          </a:xfrm>
        </p:grpSpPr>
        <p:grpSp>
          <p:nvGrpSpPr>
            <p:cNvPr id="39" name="Group 16"/>
            <p:cNvGrpSpPr/>
            <p:nvPr/>
          </p:nvGrpSpPr>
          <p:grpSpPr>
            <a:xfrm rot="5400000">
              <a:off x="3529204" y="4244428"/>
              <a:ext cx="4359463" cy="5321871"/>
              <a:chOff x="0" y="0"/>
              <a:chExt cx="4946574" cy="4965700"/>
            </a:xfrm>
          </p:grpSpPr>
          <p:sp>
            <p:nvSpPr>
              <p:cNvPr id="41"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rgbClr val="0350EB"/>
              </a:solidFill>
              <a:ln>
                <a:solidFill>
                  <a:srgbClr val="0350EB"/>
                </a:solidFill>
              </a:ln>
            </p:spPr>
          </p:sp>
        </p:grpSp>
        <p:sp>
          <p:nvSpPr>
            <p:cNvPr id="40" name="TextBox 39"/>
            <p:cNvSpPr txBox="1"/>
            <p:nvPr/>
          </p:nvSpPr>
          <p:spPr>
            <a:xfrm>
              <a:off x="3047999" y="5882254"/>
              <a:ext cx="5512779" cy="2686776"/>
            </a:xfrm>
            <a:prstGeom prst="rect">
              <a:avLst/>
            </a:prstGeom>
            <a:noFill/>
          </p:spPr>
          <p:txBody>
            <a:bodyPr wrap="square" rtlCol="0">
              <a:spAutoFit/>
            </a:bodyPr>
            <a:lstStyle/>
            <a:p>
              <a:pPr algn="ctr">
                <a:lnSpc>
                  <a:spcPct val="150000"/>
                </a:lnSpc>
              </a:pPr>
              <a:r>
                <a:rPr lang="vi-VN" sz="1800" b="1" dirty="0">
                  <a:solidFill>
                    <a:srgbClr val="FFFFFF"/>
                  </a:solidFill>
                  <a:latin typeface="Arial" panose="020B0604020202020204" pitchFamily="34" charset="0"/>
                  <a:cs typeface="Arial" panose="020B0604020202020204" pitchFamily="34" charset="0"/>
                </a:rPr>
                <a:t>Vẽ đồ thị của hàm số bậc nhất</a:t>
              </a:r>
              <a:endParaRPr lang="en-US" sz="1800" b="1" dirty="0">
                <a:solidFill>
                  <a:srgbClr val="FFFFFF"/>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3"/>
          <a:stretch>
            <a:fillRect/>
          </a:stretch>
        </p:blipFill>
        <p:spPr>
          <a:xfrm>
            <a:off x="256854" y="4422546"/>
            <a:ext cx="1149002" cy="525398"/>
          </a:xfrm>
          <a:prstGeom prst="rect">
            <a:avLst/>
          </a:prstGeom>
        </p:spPr>
      </p:pic>
    </p:spTree>
    <p:extLst>
      <p:ext uri="{BB962C8B-B14F-4D97-AF65-F5344CB8AC3E}">
        <p14:creationId xmlns:p14="http://schemas.microsoft.com/office/powerpoint/2010/main" val="363912523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500"/>
                                        <p:tgtEl>
                                          <p:spTgt spid="26"/>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par>
                                <p:cTn id="39" presetID="10"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childTnLst>
                          </p:cTn>
                        </p:par>
                        <p:par>
                          <p:cTn id="42" fill="hold">
                            <p:stCondLst>
                              <p:cond delay="3000"/>
                            </p:stCondLst>
                            <p:childTnLst>
                              <p:par>
                                <p:cTn id="43" presetID="22" presetClass="entr" presetSubtype="1"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up)">
                                      <p:cBhvr>
                                        <p:cTn id="4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4" name="Rounded Rectangular Callout 3"/>
          <p:cNvSpPr/>
          <p:nvPr/>
        </p:nvSpPr>
        <p:spPr>
          <a:xfrm>
            <a:off x="1259226" y="450222"/>
            <a:ext cx="6532877"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smtClean="0">
                <a:solidFill>
                  <a:schemeClr val="tx1"/>
                </a:solidFill>
              </a:rPr>
              <a:t>1. </a:t>
            </a:r>
            <a:r>
              <a:rPr lang="vi-VN" sz="2400" b="1" dirty="0">
                <a:solidFill>
                  <a:schemeClr val="tx1"/>
                </a:solidFill>
              </a:rPr>
              <a:t>Các phép tính trên phân thức đại số</a:t>
            </a:r>
          </a:p>
        </p:txBody>
      </p:sp>
      <p:sp>
        <p:nvSpPr>
          <p:cNvPr id="5" name="Rectangle 4"/>
          <p:cNvSpPr/>
          <p:nvPr/>
        </p:nvSpPr>
        <p:spPr>
          <a:xfrm>
            <a:off x="620194" y="1185859"/>
            <a:ext cx="7800932" cy="969496"/>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1900" dirty="0"/>
              <a:t>Để rút gọn phân thức, ta dùng lệnh Simplify(&lt;phân thức&gt;), khi đó kết quả sẽ hiển thị ngay bên dưới</a:t>
            </a:r>
            <a:endParaRPr lang="en-US" sz="1900" dirty="0"/>
          </a:p>
        </p:txBody>
      </p:sp>
      <p:sp>
        <p:nvSpPr>
          <p:cNvPr id="9" name="Rectangle 8"/>
          <p:cNvSpPr/>
          <p:nvPr/>
        </p:nvSpPr>
        <p:spPr>
          <a:xfrm>
            <a:off x="982040" y="3746457"/>
            <a:ext cx="7340236" cy="969496"/>
          </a:xfrm>
          <a:prstGeom prst="rect">
            <a:avLst/>
          </a:prstGeom>
        </p:spPr>
        <p:txBody>
          <a:bodyPr wrap="square">
            <a:spAutoFit/>
          </a:bodyPr>
          <a:lstStyle/>
          <a:p>
            <a:pPr algn="just">
              <a:lnSpc>
                <a:spcPct val="150000"/>
              </a:lnSpc>
            </a:pPr>
            <a:r>
              <a:rPr lang="en-US" sz="1900" b="1" dirty="0">
                <a:solidFill>
                  <a:srgbClr val="C00000"/>
                </a:solidFill>
                <a:latin typeface="+mn-lt"/>
                <a:ea typeface="Arial" panose="020B0604020202020204" pitchFamily="34" charset="0"/>
                <a:cs typeface="Times New Roman" panose="02020603050405020304" pitchFamily="18" charset="0"/>
              </a:rPr>
              <a:t>Lưu ý: </a:t>
            </a:r>
            <a:r>
              <a:rPr lang="vi-VN" sz="1900" dirty="0" smtClean="0">
                <a:latin typeface="+mn-lt"/>
                <a:ea typeface="Arial" panose="020B0604020202020204" pitchFamily="34" charset="0"/>
              </a:rPr>
              <a:t>Để </a:t>
            </a:r>
            <a:r>
              <a:rPr lang="vi-VN" sz="1900" dirty="0">
                <a:latin typeface="+mn-lt"/>
                <a:ea typeface="Arial" panose="020B0604020202020204" pitchFamily="34" charset="0"/>
              </a:rPr>
              <a:t>nhập một phân thức, ta gõ tử số trong dấu ( ), sau đó dùng dấu /, và nhập mẫu.</a:t>
            </a:r>
            <a:endParaRPr lang="en-US" sz="1900" dirty="0">
              <a:latin typeface="+mn-lt"/>
            </a:endParaRPr>
          </a:p>
        </p:txBody>
      </p:sp>
      <p:pic>
        <p:nvPicPr>
          <p:cNvPr id="10" name="Picture 9"/>
          <p:cNvPicPr>
            <a:picLocks noChangeAspect="1"/>
          </p:cNvPicPr>
          <p:nvPr/>
        </p:nvPicPr>
        <p:blipFill>
          <a:blip r:embed="rId3"/>
          <a:stretch>
            <a:fillRect/>
          </a:stretch>
        </p:blipFill>
        <p:spPr>
          <a:xfrm>
            <a:off x="7919356" y="4446565"/>
            <a:ext cx="636815" cy="551131"/>
          </a:xfrm>
          <a:prstGeom prst="rect">
            <a:avLst/>
          </a:prstGeom>
        </p:spPr>
      </p:pic>
      <p:pic>
        <p:nvPicPr>
          <p:cNvPr id="12" name="Picture 11"/>
          <p:cNvPicPr>
            <a:picLocks noChangeAspect="1"/>
          </p:cNvPicPr>
          <p:nvPr/>
        </p:nvPicPr>
        <p:blipFill>
          <a:blip r:embed="rId4"/>
          <a:stretch>
            <a:fillRect/>
          </a:stretch>
        </p:blipFill>
        <p:spPr>
          <a:xfrm flipH="1">
            <a:off x="374255" y="2755557"/>
            <a:ext cx="613963" cy="690217"/>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bright="20000" contrast="-40000"/>
                    </a14:imgEffect>
                  </a14:imgLayer>
                </a14:imgProps>
              </a:ext>
            </a:extLst>
          </a:blip>
          <a:stretch>
            <a:fillRect/>
          </a:stretch>
        </p:blipFill>
        <p:spPr>
          <a:xfrm>
            <a:off x="2140579" y="2239255"/>
            <a:ext cx="4816818" cy="13691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5" name="Rectangle 4"/>
          <p:cNvSpPr/>
          <p:nvPr/>
        </p:nvSpPr>
        <p:spPr>
          <a:xfrm>
            <a:off x="485589" y="432001"/>
            <a:ext cx="8018217" cy="193899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dirty="0"/>
              <a:t>Để cộng, trừ, nhân, chia các phân thức, tương tự như đối với các đa thức, ta cũng nhập các phân </a:t>
            </a:r>
            <a:r>
              <a:rPr lang="vi-VN" sz="2000" dirty="0" smtClean="0"/>
              <a:t>t</a:t>
            </a:r>
            <a:r>
              <a:rPr lang="en-US" sz="2000" dirty="0" smtClean="0"/>
              <a:t>h</a:t>
            </a:r>
            <a:r>
              <a:rPr lang="vi-VN" sz="2000" dirty="0" smtClean="0"/>
              <a:t>ức </a:t>
            </a:r>
            <a:r>
              <a:rPr lang="vi-VN" sz="2000" dirty="0"/>
              <a:t>và các phép toán vào ô lệnh trên cửa </a:t>
            </a:r>
            <a:r>
              <a:rPr lang="vi-VN" sz="2000" dirty="0" smtClean="0"/>
              <a:t>s</a:t>
            </a:r>
            <a:r>
              <a:rPr lang="en-US" sz="2000" dirty="0" smtClean="0"/>
              <a:t>ổ</a:t>
            </a:r>
            <a:r>
              <a:rPr lang="vi-VN" sz="2000" dirty="0" smtClean="0"/>
              <a:t> </a:t>
            </a:r>
            <a:r>
              <a:rPr lang="vi-VN" sz="2000" dirty="0"/>
              <a:t>CAS. Khi đó máy sẽ thực hiện phép tính và tự động rút gọn kết quả.</a:t>
            </a:r>
            <a:endParaRPr lang="en-US" sz="2000" dirty="0"/>
          </a:p>
        </p:txBody>
      </p:sp>
      <p:pic>
        <p:nvPicPr>
          <p:cNvPr id="12" name="Picture 11"/>
          <p:cNvPicPr>
            <a:picLocks noChangeAspect="1"/>
          </p:cNvPicPr>
          <p:nvPr/>
        </p:nvPicPr>
        <p:blipFill>
          <a:blip r:embed="rId3"/>
          <a:stretch>
            <a:fillRect/>
          </a:stretch>
        </p:blipFill>
        <p:spPr>
          <a:xfrm>
            <a:off x="8047192" y="3952268"/>
            <a:ext cx="913231" cy="1026655"/>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Lst>
          </a:blip>
          <a:stretch>
            <a:fillRect/>
          </a:stretch>
        </p:blipFill>
        <p:spPr>
          <a:xfrm>
            <a:off x="1488915" y="2663171"/>
            <a:ext cx="6011563" cy="1596821"/>
          </a:xfrm>
          <a:prstGeom prst="rect">
            <a:avLst/>
          </a:prstGeom>
        </p:spPr>
      </p:pic>
    </p:spTree>
    <p:extLst>
      <p:ext uri="{BB962C8B-B14F-4D97-AF65-F5344CB8AC3E}">
        <p14:creationId xmlns:p14="http://schemas.microsoft.com/office/powerpoint/2010/main" val="350077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5" name="Rectangle 4"/>
          <p:cNvSpPr/>
          <p:nvPr/>
        </p:nvSpPr>
        <p:spPr>
          <a:xfrm>
            <a:off x="528839" y="320794"/>
            <a:ext cx="8018217" cy="147732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dirty="0"/>
              <a:t>Để thực hiện phép chia hai phân </a:t>
            </a:r>
            <a:r>
              <a:rPr lang="vi-VN" sz="2000" dirty="0" smtClean="0"/>
              <a:t>thức, </a:t>
            </a:r>
            <a:r>
              <a:rPr lang="vi-VN" sz="2000" dirty="0"/>
              <a:t>ta nhập phân thức thứ nhất, dấu /, rồi nhập phân thức thứ hai. Khi đó máy sẽ thực hiện phép tính và tự động rút gọn kết quả.</a:t>
            </a:r>
            <a:endParaRPr lang="en-US" sz="2000" dirty="0"/>
          </a:p>
        </p:txBody>
      </p:sp>
      <p:pic>
        <p:nvPicPr>
          <p:cNvPr id="12" name="Picture 11"/>
          <p:cNvPicPr>
            <a:picLocks noChangeAspect="1"/>
          </p:cNvPicPr>
          <p:nvPr/>
        </p:nvPicPr>
        <p:blipFill>
          <a:blip r:embed="rId3"/>
          <a:stretch>
            <a:fillRect/>
          </a:stretch>
        </p:blipFill>
        <p:spPr>
          <a:xfrm>
            <a:off x="8175164" y="2695582"/>
            <a:ext cx="913231" cy="1026655"/>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contrast="20000"/>
                    </a14:imgEffect>
                  </a14:imgLayer>
                </a14:imgProps>
              </a:ext>
            </a:extLst>
          </a:blip>
          <a:stretch>
            <a:fillRect/>
          </a:stretch>
        </p:blipFill>
        <p:spPr>
          <a:xfrm>
            <a:off x="1910682" y="1916249"/>
            <a:ext cx="5254525" cy="1746924"/>
          </a:xfrm>
          <a:prstGeom prst="rect">
            <a:avLst/>
          </a:prstGeom>
        </p:spPr>
      </p:pic>
      <p:sp>
        <p:nvSpPr>
          <p:cNvPr id="6" name="Rectangle 5"/>
          <p:cNvSpPr/>
          <p:nvPr/>
        </p:nvSpPr>
        <p:spPr>
          <a:xfrm>
            <a:off x="528837" y="3781301"/>
            <a:ext cx="8018217" cy="915315"/>
          </a:xfrm>
          <a:prstGeom prst="rect">
            <a:avLst/>
          </a:prstGeom>
        </p:spPr>
        <p:txBody>
          <a:bodyPr wrap="square">
            <a:spAutoFit/>
          </a:bodyPr>
          <a:lstStyle/>
          <a:p>
            <a:pPr algn="just">
              <a:lnSpc>
                <a:spcPct val="150000"/>
              </a:lnSpc>
            </a:pPr>
            <a:r>
              <a:rPr lang="en-US" sz="1900" i="1" dirty="0" smtClean="0"/>
              <a:t>Khi nhập phép chia hai phân thức, máy sẽ hiểu là ta tính một phân thức hữu tỉ có tử và mẫu là các phân thức.</a:t>
            </a:r>
            <a:endParaRPr lang="en-US" sz="1900" i="1" dirty="0"/>
          </a:p>
        </p:txBody>
      </p:sp>
    </p:spTree>
    <p:extLst>
      <p:ext uri="{BB962C8B-B14F-4D97-AF65-F5344CB8AC3E}">
        <p14:creationId xmlns:p14="http://schemas.microsoft.com/office/powerpoint/2010/main" val="166308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rot="348198">
            <a:off x="7949065" y="4188953"/>
            <a:ext cx="1013739" cy="850233"/>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834206" y="540902"/>
                <a:ext cx="7369242" cy="1855444"/>
              </a:xfrm>
              <a:prstGeom prst="rect">
                <a:avLst/>
              </a:prstGeom>
            </p:spPr>
            <p:txBody>
              <a:bodyPr wrap="square">
                <a:spAutoFit/>
              </a:bodyPr>
              <a:lstStyle/>
              <a:p>
                <a:pPr algn="just">
                  <a:lnSpc>
                    <a:spcPct val="150000"/>
                  </a:lnSpc>
                  <a:tabLst>
                    <a:tab pos="360045" algn="l"/>
                    <a:tab pos="720090" algn="l"/>
                  </a:tabLst>
                </a:pPr>
                <a:r>
                  <a:rPr lang="en-US" sz="2200" b="1" dirty="0" smtClean="0">
                    <a:solidFill>
                      <a:srgbClr val="C00000"/>
                    </a:solidFill>
                    <a:latin typeface="+mn-lt"/>
                    <a:ea typeface="Calibri" panose="020F0502020204030204" pitchFamily="34" charset="0"/>
                    <a:cs typeface="Times New Roman" panose="02020603050405020304" pitchFamily="18" charset="0"/>
                  </a:rPr>
                  <a:t>CÂU HỎI</a:t>
                </a:r>
              </a:p>
              <a:p>
                <a:pPr algn="just">
                  <a:lnSpc>
                    <a:spcPct val="150000"/>
                  </a:lnSpc>
                  <a:tabLst>
                    <a:tab pos="360045" algn="l"/>
                    <a:tab pos="720090" algn="l"/>
                  </a:tabLst>
                </a:pPr>
                <a:r>
                  <a:rPr lang="vi-VN" sz="2000" dirty="0" smtClean="0">
                    <a:latin typeface="+mn-lt"/>
                    <a:ea typeface="Calibri" panose="020F0502020204030204" pitchFamily="34" charset="0"/>
                    <a:cs typeface="Times New Roman" panose="02020603050405020304" pitchFamily="18" charset="0"/>
                  </a:rPr>
                  <a:t>Cho </a:t>
                </a:r>
                <a:r>
                  <a:rPr lang="vi-VN" sz="2000" dirty="0">
                    <a:latin typeface="+mn-lt"/>
                    <a:ea typeface="Calibri" panose="020F0502020204030204" pitchFamily="34" charset="0"/>
                    <a:cs typeface="Times New Roman" panose="02020603050405020304" pitchFamily="18" charset="0"/>
                  </a:rPr>
                  <a:t>phân thức </a:t>
                </a:r>
                <a14:m>
                  <m:oMath xmlns:m="http://schemas.openxmlformats.org/officeDocument/2006/math">
                    <m:r>
                      <a:rPr lang="vi-VN" sz="2000" i="1">
                        <a:latin typeface="Cambria Math" panose="02040503050406030204" pitchFamily="18" charset="0"/>
                        <a:ea typeface="Calibri" panose="020F0502020204030204" pitchFamily="34" charset="0"/>
                        <a:cs typeface="Times New Roman" panose="02020603050405020304" pitchFamily="18" charset="0"/>
                      </a:rPr>
                      <m:t>𝐴</m:t>
                    </m:r>
                    <m:r>
                      <a:rPr lang="vi-VN"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vi-VN" sz="2000" i="1">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vi-VN" sz="2000" i="1">
                                <a:latin typeface="Cambria Math" panose="02040503050406030204" pitchFamily="18" charset="0"/>
                                <a:ea typeface="Calibri" panose="020F0502020204030204" pitchFamily="34" charset="0"/>
                                <a:cs typeface="Times New Roman" panose="02020603050405020304" pitchFamily="18" charset="0"/>
                              </a:rPr>
                              <m:t>𝑥</m:t>
                            </m:r>
                          </m:e>
                          <m:sup>
                            <m:r>
                              <a:rPr lang="vi-VN" sz="2000" i="1">
                                <a:latin typeface="Cambria Math" panose="02040503050406030204" pitchFamily="18" charset="0"/>
                                <a:ea typeface="Calibri" panose="020F0502020204030204" pitchFamily="34" charset="0"/>
                                <a:cs typeface="Times New Roman" panose="02020603050405020304" pitchFamily="18" charset="0"/>
                              </a:rPr>
                              <m:t>2</m:t>
                            </m:r>
                          </m:sup>
                        </m:sSup>
                        <m:r>
                          <a:rPr lang="vi-VN" sz="2000" i="1">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vi-VN" sz="2000" i="1">
                                <a:latin typeface="Cambria Math" panose="02040503050406030204" pitchFamily="18" charset="0"/>
                                <a:ea typeface="Calibri" panose="020F0502020204030204" pitchFamily="34" charset="0"/>
                                <a:cs typeface="Times New Roman" panose="02020603050405020304" pitchFamily="18" charset="0"/>
                              </a:rPr>
                              <m:t>𝑦</m:t>
                            </m:r>
                          </m:e>
                          <m:sup>
                            <m:r>
                              <a:rPr lang="vi-VN" sz="2000" i="1">
                                <a:latin typeface="Cambria Math" panose="02040503050406030204" pitchFamily="18" charset="0"/>
                                <a:ea typeface="Calibri" panose="020F0502020204030204" pitchFamily="34" charset="0"/>
                                <a:cs typeface="Times New Roman" panose="02020603050405020304" pitchFamily="18" charset="0"/>
                              </a:rPr>
                              <m:t>2</m:t>
                            </m:r>
                          </m:sup>
                        </m:sSup>
                      </m:num>
                      <m:den>
                        <m:r>
                          <a:rPr lang="vi-VN" sz="2000" i="1">
                            <a:latin typeface="Cambria Math" panose="02040503050406030204" pitchFamily="18" charset="0"/>
                            <a:ea typeface="Calibri" panose="020F0502020204030204" pitchFamily="34" charset="0"/>
                            <a:cs typeface="Times New Roman" panose="02020603050405020304" pitchFamily="18" charset="0"/>
                          </a:rPr>
                          <m:t>2</m:t>
                        </m:r>
                        <m:r>
                          <a:rPr lang="vi-VN" sz="2000" i="1">
                            <a:latin typeface="Cambria Math" panose="02040503050406030204" pitchFamily="18" charset="0"/>
                            <a:ea typeface="Calibri" panose="020F0502020204030204" pitchFamily="34" charset="0"/>
                            <a:cs typeface="Times New Roman" panose="02020603050405020304" pitchFamily="18" charset="0"/>
                          </a:rPr>
                          <m:t>𝑥</m:t>
                        </m:r>
                        <m:r>
                          <a:rPr lang="vi-VN" sz="2000" i="1">
                            <a:latin typeface="Cambria Math" panose="02040503050406030204" pitchFamily="18" charset="0"/>
                            <a:ea typeface="Calibri" panose="020F0502020204030204" pitchFamily="34" charset="0"/>
                            <a:cs typeface="Times New Roman" panose="02020603050405020304" pitchFamily="18" charset="0"/>
                          </a:rPr>
                          <m:t>+3</m:t>
                        </m:r>
                        <m:r>
                          <a:rPr lang="vi-VN" sz="2000" i="1">
                            <a:latin typeface="Cambria Math" panose="02040503050406030204" pitchFamily="18" charset="0"/>
                            <a:ea typeface="Calibri" panose="020F0502020204030204" pitchFamily="34" charset="0"/>
                            <a:cs typeface="Times New Roman" panose="02020603050405020304" pitchFamily="18" charset="0"/>
                          </a:rPr>
                          <m:t>𝑦</m:t>
                        </m:r>
                      </m:den>
                    </m:f>
                  </m:oMath>
                </a14:m>
                <a:r>
                  <a:rPr lang="vi-VN" sz="2000" dirty="0">
                    <a:latin typeface="+mn-lt"/>
                    <a:ea typeface="Calibri" panose="020F0502020204030204" pitchFamily="34" charset="0"/>
                    <a:cs typeface="Times New Roman" panose="02020603050405020304" pitchFamily="18" charset="0"/>
                  </a:rPr>
                  <a:t> và phân thức </a:t>
                </a:r>
                <a14:m>
                  <m:oMath xmlns:m="http://schemas.openxmlformats.org/officeDocument/2006/math">
                    <m:r>
                      <a:rPr lang="vi-VN" sz="2000" i="1">
                        <a:latin typeface="Cambria Math" panose="02040503050406030204" pitchFamily="18" charset="0"/>
                        <a:ea typeface="Calibri" panose="020F0502020204030204" pitchFamily="34" charset="0"/>
                        <a:cs typeface="Times New Roman" panose="02020603050405020304" pitchFamily="18" charset="0"/>
                      </a:rPr>
                      <m:t>𝐵</m:t>
                    </m:r>
                    <m:r>
                      <a:rPr lang="vi-VN"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vi-VN" sz="20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vi-VN" sz="2000" i="1">
                                <a:latin typeface="Cambria Math" panose="02040503050406030204" pitchFamily="18" charset="0"/>
                                <a:ea typeface="Calibri" panose="020F0502020204030204" pitchFamily="34" charset="0"/>
                                <a:cs typeface="Times New Roman" panose="02020603050405020304" pitchFamily="18" charset="0"/>
                              </a:rPr>
                              <m:t>𝑥</m:t>
                            </m:r>
                          </m:e>
                          <m:sup>
                            <m:r>
                              <a:rPr lang="vi-VN" sz="2000" i="1">
                                <a:latin typeface="Cambria Math" panose="02040503050406030204" pitchFamily="18" charset="0"/>
                                <a:ea typeface="Calibri" panose="020F0502020204030204" pitchFamily="34" charset="0"/>
                                <a:cs typeface="Times New Roman" panose="02020603050405020304" pitchFamily="18" charset="0"/>
                              </a:rPr>
                              <m:t>3</m:t>
                            </m:r>
                          </m:sup>
                        </m:sSup>
                      </m:num>
                      <m:den>
                        <m:r>
                          <a:rPr lang="vi-VN" sz="20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vi-VN" sz="2000" i="1">
                                <a:latin typeface="Cambria Math" panose="02040503050406030204" pitchFamily="18" charset="0"/>
                                <a:ea typeface="Calibri" panose="020F0502020204030204" pitchFamily="34" charset="0"/>
                                <a:cs typeface="Times New Roman" panose="02020603050405020304" pitchFamily="18" charset="0"/>
                              </a:rPr>
                              <m:t>𝑦</m:t>
                            </m:r>
                          </m:e>
                          <m:sup>
                            <m:r>
                              <a:rPr lang="vi-VN" sz="2000" i="1">
                                <a:latin typeface="Cambria Math" panose="02040503050406030204" pitchFamily="18" charset="0"/>
                                <a:ea typeface="Calibri" panose="020F0502020204030204" pitchFamily="34" charset="0"/>
                                <a:cs typeface="Times New Roman" panose="02020603050405020304" pitchFamily="18" charset="0"/>
                              </a:rPr>
                              <m:t>2</m:t>
                            </m:r>
                          </m:sup>
                        </m:sSup>
                      </m:den>
                    </m:f>
                  </m:oMath>
                </a14:m>
                <a:endParaRPr lang="en-US" sz="2000" dirty="0">
                  <a:effectLst/>
                  <a:latin typeface="+mn-lt"/>
                  <a:ea typeface="Arial" panose="020B0604020202020204" pitchFamily="34" charset="0"/>
                  <a:cs typeface="Times New Roman" panose="02020603050405020304" pitchFamily="18" charset="0"/>
                </a:endParaRPr>
              </a:p>
              <a:p>
                <a:pPr algn="just">
                  <a:lnSpc>
                    <a:spcPct val="150000"/>
                  </a:lnSpc>
                  <a:tabLst>
                    <a:tab pos="360045" algn="l"/>
                    <a:tab pos="720090" algn="l"/>
                  </a:tabLst>
                </a:pPr>
                <a:r>
                  <a:rPr lang="vi-VN" sz="2000" dirty="0">
                    <a:latin typeface="+mn-lt"/>
                    <a:ea typeface="Calibri" panose="020F0502020204030204" pitchFamily="34" charset="0"/>
                    <a:cs typeface="Times New Roman" panose="02020603050405020304" pitchFamily="18" charset="0"/>
                  </a:rPr>
                  <a:t>a) Rút gọn phân thức </a:t>
                </a:r>
                <a14:m>
                  <m:oMath xmlns:m="http://schemas.openxmlformats.org/officeDocument/2006/math">
                    <m:r>
                      <a:rPr lang="vi-VN" sz="2000" i="1">
                        <a:latin typeface="Cambria Math" panose="02040503050406030204" pitchFamily="18" charset="0"/>
                        <a:ea typeface="Calibri" panose="020F0502020204030204" pitchFamily="34" charset="0"/>
                        <a:cs typeface="Times New Roman" panose="02020603050405020304" pitchFamily="18" charset="0"/>
                      </a:rPr>
                      <m:t>𝐴</m:t>
                    </m:r>
                  </m:oMath>
                </a14:m>
                <a:r>
                  <a:rPr lang="en-US" sz="2000" dirty="0" smtClean="0">
                    <a:latin typeface="+mn-lt"/>
                    <a:ea typeface="Calibri" panose="020F0502020204030204" pitchFamily="34" charset="0"/>
                    <a:cs typeface="Times New Roman" panose="02020603050405020304" pitchFamily="18" charset="0"/>
                  </a:rPr>
                  <a:t>			</a:t>
                </a:r>
                <a:r>
                  <a:rPr lang="vi-VN" sz="2000" dirty="0" smtClean="0">
                    <a:latin typeface="+mn-lt"/>
                    <a:ea typeface="Calibri" panose="020F0502020204030204" pitchFamily="34" charset="0"/>
                    <a:cs typeface="Times New Roman" panose="02020603050405020304" pitchFamily="18" charset="0"/>
                  </a:rPr>
                  <a:t>b</a:t>
                </a:r>
                <a:r>
                  <a:rPr lang="vi-VN" sz="2000" dirty="0">
                    <a:latin typeface="+mn-lt"/>
                    <a:ea typeface="Calibri" panose="020F0502020204030204" pitchFamily="34" charset="0"/>
                    <a:cs typeface="Times New Roman" panose="02020603050405020304" pitchFamily="18" charset="0"/>
                  </a:rPr>
                  <a:t>) Tính </a:t>
                </a:r>
                <a14:m>
                  <m:oMath xmlns:m="http://schemas.openxmlformats.org/officeDocument/2006/math">
                    <m:r>
                      <a:rPr lang="vi-VN" sz="2000" i="1">
                        <a:latin typeface="Cambria Math" panose="02040503050406030204" pitchFamily="18" charset="0"/>
                        <a:ea typeface="Calibri" panose="020F0502020204030204" pitchFamily="34" charset="0"/>
                        <a:cs typeface="Times New Roman" panose="02020603050405020304" pitchFamily="18" charset="0"/>
                      </a:rPr>
                      <m:t>𝐴</m:t>
                    </m:r>
                    <m:r>
                      <a:rPr lang="vi-VN" sz="2000" i="1">
                        <a:latin typeface="Cambria Math" panose="02040503050406030204" pitchFamily="18" charset="0"/>
                        <a:ea typeface="Calibri" panose="020F0502020204030204" pitchFamily="34" charset="0"/>
                        <a:cs typeface="Times New Roman" panose="02020603050405020304" pitchFamily="18" charset="0"/>
                      </a:rPr>
                      <m:t>+</m:t>
                    </m:r>
                    <m:r>
                      <a:rPr lang="vi-VN" sz="2000" i="1">
                        <a:latin typeface="Cambria Math" panose="02040503050406030204" pitchFamily="18" charset="0"/>
                        <a:ea typeface="Calibri" panose="020F0502020204030204" pitchFamily="34" charset="0"/>
                        <a:cs typeface="Times New Roman" panose="02020603050405020304" pitchFamily="18" charset="0"/>
                      </a:rPr>
                      <m:t>𝐵</m:t>
                    </m:r>
                    <m:r>
                      <a:rPr lang="vi-VN" sz="2000" i="1">
                        <a:latin typeface="Cambria Math" panose="02040503050406030204" pitchFamily="18" charset="0"/>
                        <a:ea typeface="Calibri" panose="020F0502020204030204" pitchFamily="34" charset="0"/>
                        <a:cs typeface="Times New Roman" panose="02020603050405020304" pitchFamily="18" charset="0"/>
                      </a:rPr>
                      <m:t>−(</m:t>
                    </m:r>
                    <m:r>
                      <a:rPr lang="vi-VN" sz="2000" i="1">
                        <a:latin typeface="Cambria Math" panose="02040503050406030204" pitchFamily="18" charset="0"/>
                        <a:ea typeface="Calibri" panose="020F0502020204030204" pitchFamily="34" charset="0"/>
                        <a:cs typeface="Times New Roman" panose="02020603050405020304" pitchFamily="18" charset="0"/>
                      </a:rPr>
                      <m:t>𝐴</m:t>
                    </m:r>
                    <m:r>
                      <a:rPr lang="vi-VN" sz="2000" i="1">
                        <a:latin typeface="Cambria Math" panose="02040503050406030204" pitchFamily="18" charset="0"/>
                        <a:ea typeface="Calibri" panose="020F0502020204030204" pitchFamily="34" charset="0"/>
                        <a:cs typeface="Times New Roman" panose="02020603050405020304" pitchFamily="18" charset="0"/>
                      </a:rPr>
                      <m:t>.</m:t>
                    </m:r>
                    <m:r>
                      <a:rPr lang="vi-VN" sz="2000" i="1">
                        <a:latin typeface="Cambria Math" panose="02040503050406030204" pitchFamily="18" charset="0"/>
                        <a:ea typeface="Calibri" panose="020F0502020204030204" pitchFamily="34" charset="0"/>
                        <a:cs typeface="Times New Roman" panose="02020603050405020304" pitchFamily="18" charset="0"/>
                      </a:rPr>
                      <m:t>𝐵</m:t>
                    </m:r>
                    <m:r>
                      <a:rPr lang="vi-VN" sz="20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effectLst/>
                  <a:latin typeface="+mn-lt"/>
                  <a:ea typeface="Arial" panose="020B060402020202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834206" y="540902"/>
                <a:ext cx="7369242" cy="1855444"/>
              </a:xfrm>
              <a:prstGeom prst="rect">
                <a:avLst/>
              </a:prstGeom>
              <a:blipFill rotWithShape="0">
                <a:blip r:embed="rId4"/>
                <a:stretch>
                  <a:fillRect l="-1075" b="-2303"/>
                </a:stretch>
              </a:blipFill>
            </p:spPr>
            <p:txBody>
              <a:bodyPr/>
              <a:lstStyle/>
              <a:p>
                <a:r>
                  <a:rPr lang="en-US">
                    <a:noFill/>
                  </a:rPr>
                  <a:t> </a:t>
                </a:r>
              </a:p>
            </p:txBody>
          </p:sp>
        </mc:Fallback>
      </mc:AlternateContent>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44773">
            <a:off x="8236883" y="81322"/>
            <a:ext cx="706462" cy="1064222"/>
          </a:xfrm>
          <a:prstGeom prst="rect">
            <a:avLst/>
          </a:prstGeom>
        </p:spPr>
      </p:pic>
      <p:pic>
        <p:nvPicPr>
          <p:cNvPr id="7" name="Picture 6"/>
          <p:cNvPicPr>
            <a:picLocks noChangeAspect="1"/>
          </p:cNvPicPr>
          <p:nvPr/>
        </p:nvPicPr>
        <p:blipFill>
          <a:blip r:embed="rId6"/>
          <a:stretch>
            <a:fillRect/>
          </a:stretch>
        </p:blipFill>
        <p:spPr>
          <a:xfrm flipH="1">
            <a:off x="412406" y="386314"/>
            <a:ext cx="347659" cy="576584"/>
          </a:xfrm>
          <a:prstGeom prst="rect">
            <a:avLst/>
          </a:prstGeom>
        </p:spPr>
      </p:pic>
      <p:sp>
        <p:nvSpPr>
          <p:cNvPr id="9" name="Rectangle 8"/>
          <p:cNvSpPr/>
          <p:nvPr/>
        </p:nvSpPr>
        <p:spPr>
          <a:xfrm>
            <a:off x="3913533" y="2439330"/>
            <a:ext cx="1210588" cy="496996"/>
          </a:xfrm>
          <a:prstGeom prst="rect">
            <a:avLst/>
          </a:prstGeom>
        </p:spPr>
        <p:txBody>
          <a:bodyPr wrap="none">
            <a:spAutoFit/>
          </a:bodyPr>
          <a:lstStyle/>
          <a:p>
            <a:pPr algn="just">
              <a:lnSpc>
                <a:spcPct val="150000"/>
              </a:lnSpc>
              <a:spcBef>
                <a:spcPts val="600"/>
              </a:spcBef>
              <a:spcAft>
                <a:spcPts val="800"/>
              </a:spcAft>
            </a:pPr>
            <a:r>
              <a:rPr lang="en-US" sz="2000" b="1" i="1" dirty="0">
                <a:solidFill>
                  <a:schemeClr val="tx2"/>
                </a:solidFill>
                <a:latin typeface="+mj-lt"/>
                <a:ea typeface="Arial" panose="020B0604020202020204" pitchFamily="34" charset="0"/>
                <a:cs typeface="Times New Roman" panose="02020603050405020304" pitchFamily="18" charset="0"/>
              </a:rPr>
              <a:t>Kết quả:</a:t>
            </a:r>
            <a:endParaRPr lang="en-US" sz="2000" i="1" dirty="0">
              <a:solidFill>
                <a:schemeClr val="tx2"/>
              </a:solidFill>
              <a:effectLst/>
              <a:latin typeface="+mj-lt"/>
              <a:ea typeface="Arial" panose="020B0604020202020204" pitchFamily="34" charset="0"/>
              <a:cs typeface="Times New Roman" panose="02020603050405020304" pitchFamily="18" charset="0"/>
            </a:endParaRPr>
          </a:p>
        </p:txBody>
      </p:sp>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2355956" y="3329993"/>
            <a:ext cx="4325741" cy="1348061"/>
          </a:xfrm>
          <a:prstGeom prst="rect">
            <a:avLst/>
          </a:prstGeom>
        </p:spPr>
      </p:pic>
      <p:sp>
        <p:nvSpPr>
          <p:cNvPr id="3" name="Rectangle 2"/>
          <p:cNvSpPr/>
          <p:nvPr/>
        </p:nvSpPr>
        <p:spPr>
          <a:xfrm>
            <a:off x="834206" y="2979310"/>
            <a:ext cx="482824" cy="400110"/>
          </a:xfrm>
          <a:prstGeom prst="rect">
            <a:avLst/>
          </a:prstGeom>
        </p:spPr>
        <p:txBody>
          <a:bodyPr wrap="none">
            <a:spAutoFit/>
          </a:bodyPr>
          <a:lstStyle/>
          <a:p>
            <a:r>
              <a:rPr lang="vi-VN" sz="2000" dirty="0">
                <a:latin typeface="Arial" panose="020B0604020202020204" pitchFamily="34" charset="0"/>
                <a:ea typeface="Calibri" panose="020F0502020204030204" pitchFamily="34" charset="0"/>
                <a:cs typeface="Times New Roman" panose="02020603050405020304" pitchFamily="18" charset="0"/>
              </a:rPr>
              <a:t>a)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barn(inVertical)">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anim calcmode="lin" valueType="num">
                                      <p:cBhvr>
                                        <p:cTn id="16"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15">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fade">
                                      <p:cBhvr>
                                        <p:cTn id="20" dur="500"/>
                                        <p:tgtEl>
                                          <p:spTgt spid="15">
                                            <p:txEl>
                                              <p:pRg st="2" end="2"/>
                                            </p:txEl>
                                          </p:spTgt>
                                        </p:tgtEl>
                                      </p:cBhvr>
                                    </p:animEffect>
                                    <p:anim calcmode="lin" valueType="num">
                                      <p:cBhvr>
                                        <p:cTn id="2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1"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rot="348198">
            <a:off x="7949065" y="4188953"/>
            <a:ext cx="1013739" cy="850233"/>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834206" y="540902"/>
                <a:ext cx="7369242" cy="1855444"/>
              </a:xfrm>
              <a:prstGeom prst="rect">
                <a:avLst/>
              </a:prstGeom>
            </p:spPr>
            <p:txBody>
              <a:bodyPr wrap="square">
                <a:spAutoFit/>
              </a:bodyPr>
              <a:lstStyle/>
              <a:p>
                <a:pPr algn="just">
                  <a:lnSpc>
                    <a:spcPct val="150000"/>
                  </a:lnSpc>
                  <a:tabLst>
                    <a:tab pos="360045" algn="l"/>
                    <a:tab pos="720090" algn="l"/>
                  </a:tabLst>
                </a:pPr>
                <a:r>
                  <a:rPr lang="en-US" sz="2200" b="1" dirty="0" smtClean="0">
                    <a:solidFill>
                      <a:srgbClr val="C00000"/>
                    </a:solidFill>
                    <a:ea typeface="Calibri" panose="020F0502020204030204" pitchFamily="34" charset="0"/>
                    <a:cs typeface="Times New Roman" panose="02020603050405020304" pitchFamily="18" charset="0"/>
                  </a:rPr>
                  <a:t>CÂU HỎI</a:t>
                </a:r>
              </a:p>
              <a:p>
                <a:pPr algn="just">
                  <a:lnSpc>
                    <a:spcPct val="150000"/>
                  </a:lnSpc>
                  <a:tabLst>
                    <a:tab pos="360045" algn="l"/>
                    <a:tab pos="720090" algn="l"/>
                  </a:tabLst>
                </a:pPr>
                <a:r>
                  <a:rPr lang="vi-VN" sz="2000" dirty="0" smtClean="0">
                    <a:latin typeface="Arial" panose="020B0604020202020204" pitchFamily="34" charset="0"/>
                    <a:ea typeface="Calibri" panose="020F0502020204030204" pitchFamily="34" charset="0"/>
                    <a:cs typeface="Times New Roman" panose="02020603050405020304" pitchFamily="18" charset="0"/>
                  </a:rPr>
                  <a:t>Cho </a:t>
                </a:r>
                <a:r>
                  <a:rPr lang="vi-VN" sz="2000" dirty="0">
                    <a:latin typeface="Arial" panose="020B0604020202020204" pitchFamily="34" charset="0"/>
                    <a:ea typeface="Calibri" panose="020F0502020204030204" pitchFamily="34" charset="0"/>
                    <a:cs typeface="Times New Roman" panose="02020603050405020304" pitchFamily="18" charset="0"/>
                  </a:rPr>
                  <a:t>phân thức </a:t>
                </a:r>
                <a14:m>
                  <m:oMath xmlns:m="http://schemas.openxmlformats.org/officeDocument/2006/math">
                    <m:r>
                      <a:rPr lang="vi-VN" sz="2000" i="1">
                        <a:latin typeface="Cambria Math" panose="02040503050406030204" pitchFamily="18" charset="0"/>
                        <a:ea typeface="Calibri" panose="020F0502020204030204" pitchFamily="34" charset="0"/>
                        <a:cs typeface="Times New Roman" panose="02020603050405020304" pitchFamily="18" charset="0"/>
                      </a:rPr>
                      <m:t>𝐴</m:t>
                    </m:r>
                    <m:r>
                      <a:rPr lang="vi-VN"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vi-VN" sz="2000" i="1">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vi-VN" sz="2000" i="1">
                                <a:latin typeface="Cambria Math" panose="02040503050406030204" pitchFamily="18" charset="0"/>
                                <a:ea typeface="Calibri" panose="020F0502020204030204" pitchFamily="34" charset="0"/>
                                <a:cs typeface="Times New Roman" panose="02020603050405020304" pitchFamily="18" charset="0"/>
                              </a:rPr>
                              <m:t>𝑥</m:t>
                            </m:r>
                          </m:e>
                          <m:sup>
                            <m:r>
                              <a:rPr lang="vi-VN" sz="2000" i="1">
                                <a:latin typeface="Cambria Math" panose="02040503050406030204" pitchFamily="18" charset="0"/>
                                <a:ea typeface="Calibri" panose="020F0502020204030204" pitchFamily="34" charset="0"/>
                                <a:cs typeface="Times New Roman" panose="02020603050405020304" pitchFamily="18" charset="0"/>
                              </a:rPr>
                              <m:t>2</m:t>
                            </m:r>
                          </m:sup>
                        </m:sSup>
                        <m:r>
                          <a:rPr lang="vi-VN" sz="2000" i="1">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vi-VN" sz="2000" i="1">
                                <a:latin typeface="Cambria Math" panose="02040503050406030204" pitchFamily="18" charset="0"/>
                                <a:ea typeface="Calibri" panose="020F0502020204030204" pitchFamily="34" charset="0"/>
                                <a:cs typeface="Times New Roman" panose="02020603050405020304" pitchFamily="18" charset="0"/>
                              </a:rPr>
                              <m:t>𝑦</m:t>
                            </m:r>
                          </m:e>
                          <m:sup>
                            <m:r>
                              <a:rPr lang="vi-VN" sz="2000" i="1">
                                <a:latin typeface="Cambria Math" panose="02040503050406030204" pitchFamily="18" charset="0"/>
                                <a:ea typeface="Calibri" panose="020F0502020204030204" pitchFamily="34" charset="0"/>
                                <a:cs typeface="Times New Roman" panose="02020603050405020304" pitchFamily="18" charset="0"/>
                              </a:rPr>
                              <m:t>2</m:t>
                            </m:r>
                          </m:sup>
                        </m:sSup>
                      </m:num>
                      <m:den>
                        <m:r>
                          <a:rPr lang="vi-VN" sz="2000" i="1">
                            <a:latin typeface="Cambria Math" panose="02040503050406030204" pitchFamily="18" charset="0"/>
                            <a:ea typeface="Calibri" panose="020F0502020204030204" pitchFamily="34" charset="0"/>
                            <a:cs typeface="Times New Roman" panose="02020603050405020304" pitchFamily="18" charset="0"/>
                          </a:rPr>
                          <m:t>2</m:t>
                        </m:r>
                        <m:r>
                          <a:rPr lang="vi-VN" sz="2000" i="1">
                            <a:latin typeface="Cambria Math" panose="02040503050406030204" pitchFamily="18" charset="0"/>
                            <a:ea typeface="Calibri" panose="020F0502020204030204" pitchFamily="34" charset="0"/>
                            <a:cs typeface="Times New Roman" panose="02020603050405020304" pitchFamily="18" charset="0"/>
                          </a:rPr>
                          <m:t>𝑥</m:t>
                        </m:r>
                        <m:r>
                          <a:rPr lang="vi-VN" sz="2000" i="1">
                            <a:latin typeface="Cambria Math" panose="02040503050406030204" pitchFamily="18" charset="0"/>
                            <a:ea typeface="Calibri" panose="020F0502020204030204" pitchFamily="34" charset="0"/>
                            <a:cs typeface="Times New Roman" panose="02020603050405020304" pitchFamily="18" charset="0"/>
                          </a:rPr>
                          <m:t>+3</m:t>
                        </m:r>
                        <m:r>
                          <a:rPr lang="vi-VN" sz="2000" i="1">
                            <a:latin typeface="Cambria Math" panose="02040503050406030204" pitchFamily="18" charset="0"/>
                            <a:ea typeface="Calibri" panose="020F0502020204030204" pitchFamily="34" charset="0"/>
                            <a:cs typeface="Times New Roman" panose="02020603050405020304" pitchFamily="18" charset="0"/>
                          </a:rPr>
                          <m:t>𝑦</m:t>
                        </m:r>
                      </m:den>
                    </m:f>
                  </m:oMath>
                </a14:m>
                <a:r>
                  <a:rPr lang="vi-VN" sz="2000" dirty="0">
                    <a:latin typeface="Arial" panose="020B0604020202020204" pitchFamily="34" charset="0"/>
                    <a:ea typeface="Calibri" panose="020F0502020204030204" pitchFamily="34" charset="0"/>
                    <a:cs typeface="Times New Roman" panose="02020603050405020304" pitchFamily="18" charset="0"/>
                  </a:rPr>
                  <a:t> và phân thức </a:t>
                </a:r>
                <a14:m>
                  <m:oMath xmlns:m="http://schemas.openxmlformats.org/officeDocument/2006/math">
                    <m:r>
                      <a:rPr lang="vi-VN" sz="2000" i="1">
                        <a:latin typeface="Cambria Math" panose="02040503050406030204" pitchFamily="18" charset="0"/>
                        <a:ea typeface="Calibri" panose="020F0502020204030204" pitchFamily="34" charset="0"/>
                        <a:cs typeface="Times New Roman" panose="02020603050405020304" pitchFamily="18" charset="0"/>
                      </a:rPr>
                      <m:t>𝐵</m:t>
                    </m:r>
                    <m:r>
                      <a:rPr lang="vi-VN"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vi-VN" sz="20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vi-VN" sz="2000" i="1">
                                <a:latin typeface="Cambria Math" panose="02040503050406030204" pitchFamily="18" charset="0"/>
                                <a:ea typeface="Calibri" panose="020F0502020204030204" pitchFamily="34" charset="0"/>
                                <a:cs typeface="Times New Roman" panose="02020603050405020304" pitchFamily="18" charset="0"/>
                              </a:rPr>
                              <m:t>𝑥</m:t>
                            </m:r>
                          </m:e>
                          <m:sup>
                            <m:r>
                              <a:rPr lang="vi-VN" sz="2000" i="1">
                                <a:latin typeface="Cambria Math" panose="02040503050406030204" pitchFamily="18" charset="0"/>
                                <a:ea typeface="Calibri" panose="020F0502020204030204" pitchFamily="34" charset="0"/>
                                <a:cs typeface="Times New Roman" panose="02020603050405020304" pitchFamily="18" charset="0"/>
                              </a:rPr>
                              <m:t>3</m:t>
                            </m:r>
                          </m:sup>
                        </m:sSup>
                      </m:num>
                      <m:den>
                        <m:r>
                          <a:rPr lang="vi-VN" sz="20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vi-VN" sz="2000" i="1">
                                <a:latin typeface="Cambria Math" panose="02040503050406030204" pitchFamily="18" charset="0"/>
                                <a:ea typeface="Calibri" panose="020F0502020204030204" pitchFamily="34" charset="0"/>
                                <a:cs typeface="Times New Roman" panose="02020603050405020304" pitchFamily="18" charset="0"/>
                              </a:rPr>
                              <m:t>𝑦</m:t>
                            </m:r>
                          </m:e>
                          <m:sup>
                            <m:r>
                              <a:rPr lang="vi-VN" sz="2000" i="1">
                                <a:latin typeface="Cambria Math" panose="02040503050406030204" pitchFamily="18" charset="0"/>
                                <a:ea typeface="Calibri" panose="020F0502020204030204" pitchFamily="34" charset="0"/>
                                <a:cs typeface="Times New Roman" panose="02020603050405020304" pitchFamily="18" charset="0"/>
                              </a:rPr>
                              <m:t>2</m:t>
                            </m:r>
                          </m:sup>
                        </m:sSup>
                      </m:den>
                    </m:f>
                  </m:oMath>
                </a14:m>
                <a:endParaRPr lang="en-US" sz="2000" dirty="0">
                  <a:ea typeface="Arial" panose="020B0604020202020204" pitchFamily="34" charset="0"/>
                  <a:cs typeface="Times New Roman" panose="02020603050405020304" pitchFamily="18" charset="0"/>
                </a:endParaRPr>
              </a:p>
              <a:p>
                <a:pPr algn="just">
                  <a:lnSpc>
                    <a:spcPct val="150000"/>
                  </a:lnSpc>
                  <a:tabLst>
                    <a:tab pos="360045" algn="l"/>
                    <a:tab pos="720090" algn="l"/>
                  </a:tabLst>
                </a:pPr>
                <a:r>
                  <a:rPr lang="vi-VN" sz="2000" dirty="0">
                    <a:latin typeface="Arial" panose="020B0604020202020204" pitchFamily="34" charset="0"/>
                    <a:ea typeface="Calibri" panose="020F0502020204030204" pitchFamily="34" charset="0"/>
                    <a:cs typeface="Times New Roman" panose="02020603050405020304" pitchFamily="18" charset="0"/>
                  </a:rPr>
                  <a:t>a) Rút gọn phân thức </a:t>
                </a:r>
                <a14:m>
                  <m:oMath xmlns:m="http://schemas.openxmlformats.org/officeDocument/2006/math">
                    <m:r>
                      <a:rPr lang="vi-VN" sz="2000" i="1">
                        <a:latin typeface="Cambria Math" panose="02040503050406030204" pitchFamily="18" charset="0"/>
                        <a:ea typeface="Calibri" panose="020F0502020204030204" pitchFamily="34" charset="0"/>
                        <a:cs typeface="Times New Roman" panose="02020603050405020304" pitchFamily="18" charset="0"/>
                      </a:rPr>
                      <m:t>𝐴</m:t>
                    </m:r>
                  </m:oMath>
                </a14:m>
                <a:r>
                  <a:rPr lang="en-US" sz="2000" dirty="0" smtClean="0">
                    <a:ea typeface="Calibri" panose="020F0502020204030204" pitchFamily="34" charset="0"/>
                    <a:cs typeface="Times New Roman" panose="02020603050405020304" pitchFamily="18" charset="0"/>
                  </a:rPr>
                  <a:t>			</a:t>
                </a:r>
                <a:r>
                  <a:rPr lang="vi-VN" sz="2000" dirty="0" smtClean="0">
                    <a:latin typeface="Arial" panose="020B0604020202020204" pitchFamily="34" charset="0"/>
                    <a:ea typeface="Calibri" panose="020F0502020204030204" pitchFamily="34" charset="0"/>
                    <a:cs typeface="Times New Roman" panose="02020603050405020304" pitchFamily="18" charset="0"/>
                  </a:rPr>
                  <a:t>b</a:t>
                </a:r>
                <a:r>
                  <a:rPr lang="vi-VN" sz="2000" dirty="0">
                    <a:latin typeface="Arial" panose="020B0604020202020204" pitchFamily="34" charset="0"/>
                    <a:ea typeface="Calibri" panose="020F0502020204030204" pitchFamily="34" charset="0"/>
                    <a:cs typeface="Times New Roman" panose="02020603050405020304" pitchFamily="18" charset="0"/>
                  </a:rPr>
                  <a:t>) Tính </a:t>
                </a:r>
                <a14:m>
                  <m:oMath xmlns:m="http://schemas.openxmlformats.org/officeDocument/2006/math">
                    <m:r>
                      <a:rPr lang="vi-VN" sz="2000" i="1">
                        <a:latin typeface="Cambria Math" panose="02040503050406030204" pitchFamily="18" charset="0"/>
                        <a:ea typeface="Calibri" panose="020F0502020204030204" pitchFamily="34" charset="0"/>
                        <a:cs typeface="Times New Roman" panose="02020603050405020304" pitchFamily="18" charset="0"/>
                      </a:rPr>
                      <m:t>𝐴</m:t>
                    </m:r>
                    <m:r>
                      <a:rPr lang="vi-VN" sz="2000" i="1">
                        <a:latin typeface="Cambria Math" panose="02040503050406030204" pitchFamily="18" charset="0"/>
                        <a:ea typeface="Calibri" panose="020F0502020204030204" pitchFamily="34" charset="0"/>
                        <a:cs typeface="Times New Roman" panose="02020603050405020304" pitchFamily="18" charset="0"/>
                      </a:rPr>
                      <m:t>+</m:t>
                    </m:r>
                    <m:r>
                      <a:rPr lang="vi-VN" sz="2000" i="1">
                        <a:latin typeface="Cambria Math" panose="02040503050406030204" pitchFamily="18" charset="0"/>
                        <a:ea typeface="Calibri" panose="020F0502020204030204" pitchFamily="34" charset="0"/>
                        <a:cs typeface="Times New Roman" panose="02020603050405020304" pitchFamily="18" charset="0"/>
                      </a:rPr>
                      <m:t>𝐵</m:t>
                    </m:r>
                    <m:r>
                      <a:rPr lang="vi-VN" sz="2000" i="1">
                        <a:latin typeface="Cambria Math" panose="02040503050406030204" pitchFamily="18" charset="0"/>
                        <a:ea typeface="Calibri" panose="020F0502020204030204" pitchFamily="34" charset="0"/>
                        <a:cs typeface="Times New Roman" panose="02020603050405020304" pitchFamily="18" charset="0"/>
                      </a:rPr>
                      <m:t>−(</m:t>
                    </m:r>
                    <m:r>
                      <a:rPr lang="vi-VN" sz="2000" i="1">
                        <a:latin typeface="Cambria Math" panose="02040503050406030204" pitchFamily="18" charset="0"/>
                        <a:ea typeface="Calibri" panose="020F0502020204030204" pitchFamily="34" charset="0"/>
                        <a:cs typeface="Times New Roman" panose="02020603050405020304" pitchFamily="18" charset="0"/>
                      </a:rPr>
                      <m:t>𝐴</m:t>
                    </m:r>
                    <m:r>
                      <a:rPr lang="vi-VN" sz="2000" i="1">
                        <a:latin typeface="Cambria Math" panose="02040503050406030204" pitchFamily="18" charset="0"/>
                        <a:ea typeface="Calibri" panose="020F0502020204030204" pitchFamily="34" charset="0"/>
                        <a:cs typeface="Times New Roman" panose="02020603050405020304" pitchFamily="18" charset="0"/>
                      </a:rPr>
                      <m:t>.</m:t>
                    </m:r>
                    <m:r>
                      <a:rPr lang="vi-VN" sz="2000" i="1">
                        <a:latin typeface="Cambria Math" panose="02040503050406030204" pitchFamily="18" charset="0"/>
                        <a:ea typeface="Calibri" panose="020F0502020204030204" pitchFamily="34" charset="0"/>
                        <a:cs typeface="Times New Roman" panose="02020603050405020304" pitchFamily="18" charset="0"/>
                      </a:rPr>
                      <m:t>𝐵</m:t>
                    </m:r>
                    <m:r>
                      <a:rPr lang="vi-VN" sz="20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ea typeface="Arial" panose="020B060402020202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834206" y="540902"/>
                <a:ext cx="7369242" cy="1855444"/>
              </a:xfrm>
              <a:prstGeom prst="rect">
                <a:avLst/>
              </a:prstGeom>
              <a:blipFill rotWithShape="0">
                <a:blip r:embed="rId4"/>
                <a:stretch>
                  <a:fillRect l="-1075" b="-2303"/>
                </a:stretch>
              </a:blipFill>
            </p:spPr>
            <p:txBody>
              <a:bodyPr/>
              <a:lstStyle/>
              <a:p>
                <a:r>
                  <a:rPr lang="en-US">
                    <a:noFill/>
                  </a:rPr>
                  <a:t> </a:t>
                </a:r>
              </a:p>
            </p:txBody>
          </p:sp>
        </mc:Fallback>
      </mc:AlternateContent>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44773">
            <a:off x="8236883" y="81322"/>
            <a:ext cx="706462" cy="1064222"/>
          </a:xfrm>
          <a:prstGeom prst="rect">
            <a:avLst/>
          </a:prstGeom>
        </p:spPr>
      </p:pic>
      <p:pic>
        <p:nvPicPr>
          <p:cNvPr id="7" name="Picture 6"/>
          <p:cNvPicPr>
            <a:picLocks noChangeAspect="1"/>
          </p:cNvPicPr>
          <p:nvPr/>
        </p:nvPicPr>
        <p:blipFill>
          <a:blip r:embed="rId6"/>
          <a:stretch>
            <a:fillRect/>
          </a:stretch>
        </p:blipFill>
        <p:spPr>
          <a:xfrm flipH="1">
            <a:off x="412406" y="386314"/>
            <a:ext cx="347659" cy="576584"/>
          </a:xfrm>
          <a:prstGeom prst="rect">
            <a:avLst/>
          </a:prstGeom>
        </p:spPr>
      </p:pic>
      <p:sp>
        <p:nvSpPr>
          <p:cNvPr id="9" name="Rectangle 8"/>
          <p:cNvSpPr/>
          <p:nvPr/>
        </p:nvSpPr>
        <p:spPr>
          <a:xfrm>
            <a:off x="3913533" y="2439330"/>
            <a:ext cx="1210588" cy="496996"/>
          </a:xfrm>
          <a:prstGeom prst="rect">
            <a:avLst/>
          </a:prstGeom>
        </p:spPr>
        <p:txBody>
          <a:bodyPr wrap="none">
            <a:spAutoFit/>
          </a:bodyPr>
          <a:lstStyle/>
          <a:p>
            <a:pPr algn="just">
              <a:lnSpc>
                <a:spcPct val="150000"/>
              </a:lnSpc>
              <a:spcBef>
                <a:spcPts val="600"/>
              </a:spcBef>
              <a:spcAft>
                <a:spcPts val="800"/>
              </a:spcAft>
            </a:pPr>
            <a:r>
              <a:rPr lang="en-US" sz="2000" b="1" i="1" dirty="0">
                <a:solidFill>
                  <a:srgbClr val="024581"/>
                </a:solidFill>
                <a:ea typeface="Arial" panose="020B0604020202020204" pitchFamily="34" charset="0"/>
                <a:cs typeface="Times New Roman" panose="02020603050405020304" pitchFamily="18" charset="0"/>
              </a:rPr>
              <a:t>Kết quả:</a:t>
            </a:r>
            <a:endParaRPr lang="en-US" sz="2000" i="1" dirty="0">
              <a:solidFill>
                <a:srgbClr val="024581"/>
              </a:solidFill>
              <a:ea typeface="Arial" panose="020B0604020202020204" pitchFamily="34" charset="0"/>
              <a:cs typeface="Times New Roman" panose="02020603050405020304" pitchFamily="18" charset="0"/>
            </a:endParaRPr>
          </a:p>
        </p:txBody>
      </p:sp>
      <p:sp>
        <p:nvSpPr>
          <p:cNvPr id="3" name="Rectangle 2"/>
          <p:cNvSpPr/>
          <p:nvPr/>
        </p:nvSpPr>
        <p:spPr>
          <a:xfrm>
            <a:off x="834206" y="3068058"/>
            <a:ext cx="482824" cy="400110"/>
          </a:xfrm>
          <a:prstGeom prst="rect">
            <a:avLst/>
          </a:prstGeom>
        </p:spPr>
        <p:txBody>
          <a:bodyPr wrap="none">
            <a:spAutoFit/>
          </a:bodyPr>
          <a:lstStyle/>
          <a:p>
            <a:r>
              <a:rPr lang="en-US" sz="2000" dirty="0" smtClean="0">
                <a:latin typeface="Arial" panose="020B0604020202020204" pitchFamily="34" charset="0"/>
                <a:ea typeface="Calibri" panose="020F0502020204030204" pitchFamily="34" charset="0"/>
                <a:cs typeface="Times New Roman" panose="02020603050405020304" pitchFamily="18" charset="0"/>
              </a:rPr>
              <a:t>b</a:t>
            </a:r>
            <a:r>
              <a:rPr lang="vi-VN" sz="2000" dirty="0" smtClean="0">
                <a:latin typeface="Arial" panose="020B0604020202020204" pitchFamily="34" charset="0"/>
                <a:ea typeface="Calibri" panose="020F0502020204030204" pitchFamily="34" charset="0"/>
                <a:cs typeface="Times New Roman" panose="02020603050405020304" pitchFamily="18" charset="0"/>
              </a:rPr>
              <a:t>) </a:t>
            </a:r>
            <a:endParaRPr lang="en-US" dirty="0"/>
          </a:p>
        </p:txBody>
      </p:sp>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2309906" y="3315289"/>
            <a:ext cx="4417842" cy="1382165"/>
          </a:xfrm>
          <a:prstGeom prst="rect">
            <a:avLst/>
          </a:prstGeom>
        </p:spPr>
      </p:pic>
    </p:spTree>
    <p:extLst>
      <p:ext uri="{BB962C8B-B14F-4D97-AF65-F5344CB8AC3E}">
        <p14:creationId xmlns:p14="http://schemas.microsoft.com/office/powerpoint/2010/main" val="137852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Accentuation Rules by Slidesgo">
  <a:themeElements>
    <a:clrScheme name="Simple Light">
      <a:dk1>
        <a:srgbClr val="191919"/>
      </a:dk1>
      <a:lt1>
        <a:srgbClr val="FFFFFF"/>
      </a:lt1>
      <a:dk2>
        <a:srgbClr val="7EB2FE"/>
      </a:dk2>
      <a:lt2>
        <a:srgbClr val="024581"/>
      </a:lt2>
      <a:accent1>
        <a:srgbClr val="FDB813"/>
      </a:accent1>
      <a:accent2>
        <a:srgbClr val="ED1B24"/>
      </a:accent2>
      <a:accent3>
        <a:srgbClr val="FFF0CF"/>
      </a:accent3>
      <a:accent4>
        <a:srgbClr val="DACDB3"/>
      </a:accent4>
      <a:accent5>
        <a:srgbClr val="7F4822"/>
      </a:accent5>
      <a:accent6>
        <a:srgbClr val="899C00"/>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TotalTime>
  <Words>1016</Words>
  <PresentationFormat>On-screen Show (16:9)</PresentationFormat>
  <Paragraphs>105</Paragraphs>
  <Slides>26</Slides>
  <Notes>13</Notes>
  <HiddenSlides>0</HiddenSlides>
  <MMClips>20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Barlow Semi Condensed ExtraBold</vt:lpstr>
      <vt:lpstr>Open Sans</vt:lpstr>
      <vt:lpstr>Calibri</vt:lpstr>
      <vt:lpstr>Times New Roman</vt:lpstr>
      <vt:lpstr>Arial</vt:lpstr>
      <vt:lpstr>Cambria Math</vt:lpstr>
      <vt:lpstr>Catamaran</vt:lpstr>
      <vt:lpstr>Accentuation Rules by Slidesgo</vt:lpstr>
      <vt:lpstr>CHÀO MỪNG CÁC EM  ĐẾN VỚI BÀI HỌC HÔM NAY!</vt:lpstr>
      <vt:lpstr>PowerPoint Presentation</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HẸN GẶP LẠI CÁC EM TRONG TIẾT HỌC SAU!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2023-12-10T19:41:32Z</dcterms:modified>
</cp:coreProperties>
</file>