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75" r:id="rId4"/>
    <p:sldId id="276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B110-0A28-4824-8D1D-4CE4BB316658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8CD086-1FF7-4A5F-ADD6-3DB0DCA953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B110-0A28-4824-8D1D-4CE4BB316658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D086-1FF7-4A5F-ADD6-3DB0DCA953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B110-0A28-4824-8D1D-4CE4BB316658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D086-1FF7-4A5F-ADD6-3DB0DCA953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800"/>
            </a:lvl3pPr>
            <a:lvl4pPr>
              <a:defRPr sz="28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B110-0A28-4824-8D1D-4CE4BB316658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D086-1FF7-4A5F-ADD6-3DB0DCA953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B110-0A28-4824-8D1D-4CE4BB316658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CD086-1FF7-4A5F-ADD6-3DB0DCA953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B110-0A28-4824-8D1D-4CE4BB316658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D086-1FF7-4A5F-ADD6-3DB0DCA953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B110-0A28-4824-8D1D-4CE4BB316658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D086-1FF7-4A5F-ADD6-3DB0DCA953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B110-0A28-4824-8D1D-4CE4BB316658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D086-1FF7-4A5F-ADD6-3DB0DCA953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B110-0A28-4824-8D1D-4CE4BB316658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D086-1FF7-4A5F-ADD6-3DB0DCA953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B110-0A28-4824-8D1D-4CE4BB316658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D086-1FF7-4A5F-ADD6-3DB0DCA953F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B110-0A28-4824-8D1D-4CE4BB316658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8CD086-1FF7-4A5F-ADD6-3DB0DCA953F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549B110-0A28-4824-8D1D-4CE4BB316658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58CD086-1FF7-4A5F-ADD6-3DB0DCA953F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Layout" Target="../slideLayouts/slideLayout7.xml"/><Relationship Id="rId7" Type="http://schemas.openxmlformats.org/officeDocument/2006/relationships/slide" Target="slide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image" Target="../media/image2.png"/><Relationship Id="rId9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1028"/>
          <p:cNvGrpSpPr/>
          <p:nvPr/>
        </p:nvGrpSpPr>
        <p:grpSpPr>
          <a:xfrm>
            <a:off x="1684378" y="556812"/>
            <a:ext cx="5699678" cy="5568236"/>
            <a:chOff x="2475700" y="1677717"/>
            <a:chExt cx="3881038" cy="3791536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027" name="Group 1026"/>
            <p:cNvGrpSpPr/>
            <p:nvPr/>
          </p:nvGrpSpPr>
          <p:grpSpPr>
            <a:xfrm>
              <a:off x="2535238" y="1679890"/>
              <a:ext cx="3794126" cy="3789363"/>
              <a:chOff x="2674938" y="1647826"/>
              <a:chExt cx="3794126" cy="3789363"/>
            </a:xfrm>
          </p:grpSpPr>
          <p:sp>
            <p:nvSpPr>
              <p:cNvPr id="5" name="Freeform 6"/>
              <p:cNvSpPr>
                <a:spLocks/>
              </p:cNvSpPr>
              <p:nvPr/>
            </p:nvSpPr>
            <p:spPr bwMode="auto">
              <a:xfrm>
                <a:off x="4572001" y="1647826"/>
                <a:ext cx="407988" cy="1892300"/>
              </a:xfrm>
              <a:custGeom>
                <a:avLst/>
                <a:gdLst>
                  <a:gd name="T0" fmla="*/ 0 w 684"/>
                  <a:gd name="T1" fmla="*/ 3179 h 3179"/>
                  <a:gd name="T2" fmla="*/ 684 w 684"/>
                  <a:gd name="T3" fmla="*/ 74 h 3179"/>
                  <a:gd name="T4" fmla="*/ 0 w 684"/>
                  <a:gd name="T5" fmla="*/ 0 h 3179"/>
                  <a:gd name="T6" fmla="*/ 0 w 684"/>
                  <a:gd name="T7" fmla="*/ 3179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4" h="3179">
                    <a:moveTo>
                      <a:pt x="0" y="3179"/>
                    </a:moveTo>
                    <a:lnTo>
                      <a:pt x="684" y="74"/>
                    </a:lnTo>
                    <a:cubicBezTo>
                      <a:pt x="459" y="25"/>
                      <a:pt x="230" y="0"/>
                      <a:pt x="0" y="0"/>
                    </a:cubicBezTo>
                    <a:lnTo>
                      <a:pt x="0" y="3179"/>
                    </a:lnTo>
                    <a:close/>
                  </a:path>
                </a:pathLst>
              </a:custGeom>
              <a:solidFill>
                <a:srgbClr val="39608E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Freeform 7"/>
              <p:cNvSpPr>
                <a:spLocks/>
              </p:cNvSpPr>
              <p:nvPr/>
            </p:nvSpPr>
            <p:spPr bwMode="auto">
              <a:xfrm>
                <a:off x="4572001" y="1692276"/>
                <a:ext cx="795338" cy="1847850"/>
              </a:xfrm>
              <a:custGeom>
                <a:avLst/>
                <a:gdLst>
                  <a:gd name="T0" fmla="*/ 0 w 1335"/>
                  <a:gd name="T1" fmla="*/ 3105 h 3105"/>
                  <a:gd name="T2" fmla="*/ 1335 w 1335"/>
                  <a:gd name="T3" fmla="*/ 220 h 3105"/>
                  <a:gd name="T4" fmla="*/ 684 w 1335"/>
                  <a:gd name="T5" fmla="*/ 0 h 3105"/>
                  <a:gd name="T6" fmla="*/ 0 w 1335"/>
                  <a:gd name="T7" fmla="*/ 3105 h 3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5" h="3105">
                    <a:moveTo>
                      <a:pt x="0" y="3105"/>
                    </a:moveTo>
                    <a:lnTo>
                      <a:pt x="1335" y="220"/>
                    </a:lnTo>
                    <a:cubicBezTo>
                      <a:pt x="1127" y="123"/>
                      <a:pt x="908" y="50"/>
                      <a:pt x="684" y="0"/>
                    </a:cubicBezTo>
                    <a:lnTo>
                      <a:pt x="0" y="3105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8"/>
              <p:cNvSpPr>
                <a:spLocks/>
              </p:cNvSpPr>
              <p:nvPr/>
            </p:nvSpPr>
            <p:spPr bwMode="auto">
              <a:xfrm>
                <a:off x="4572001" y="1822451"/>
                <a:ext cx="1146175" cy="1717675"/>
              </a:xfrm>
              <a:custGeom>
                <a:avLst/>
                <a:gdLst>
                  <a:gd name="T0" fmla="*/ 0 w 1924"/>
                  <a:gd name="T1" fmla="*/ 2885 h 2885"/>
                  <a:gd name="T2" fmla="*/ 1924 w 1924"/>
                  <a:gd name="T3" fmla="*/ 354 h 2885"/>
                  <a:gd name="T4" fmla="*/ 1335 w 1924"/>
                  <a:gd name="T5" fmla="*/ 0 h 2885"/>
                  <a:gd name="T6" fmla="*/ 0 w 1924"/>
                  <a:gd name="T7" fmla="*/ 2885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4" h="2885">
                    <a:moveTo>
                      <a:pt x="0" y="2885"/>
                    </a:moveTo>
                    <a:lnTo>
                      <a:pt x="1924" y="354"/>
                    </a:lnTo>
                    <a:cubicBezTo>
                      <a:pt x="1741" y="215"/>
                      <a:pt x="1544" y="96"/>
                      <a:pt x="1335" y="0"/>
                    </a:cubicBezTo>
                    <a:lnTo>
                      <a:pt x="0" y="2885"/>
                    </a:lnTo>
                    <a:close/>
                  </a:path>
                </a:pathLst>
              </a:custGeom>
              <a:solidFill>
                <a:srgbClr val="748C4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4572001" y="2033589"/>
                <a:ext cx="1443038" cy="1506538"/>
              </a:xfrm>
              <a:custGeom>
                <a:avLst/>
                <a:gdLst>
                  <a:gd name="T0" fmla="*/ 0 w 2423"/>
                  <a:gd name="T1" fmla="*/ 2531 h 2531"/>
                  <a:gd name="T2" fmla="*/ 2423 w 2423"/>
                  <a:gd name="T3" fmla="*/ 473 h 2531"/>
                  <a:gd name="T4" fmla="*/ 1924 w 2423"/>
                  <a:gd name="T5" fmla="*/ 0 h 2531"/>
                  <a:gd name="T6" fmla="*/ 0 w 2423"/>
                  <a:gd name="T7" fmla="*/ 2531 h 2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3" h="2531">
                    <a:moveTo>
                      <a:pt x="0" y="2531"/>
                    </a:moveTo>
                    <a:lnTo>
                      <a:pt x="2423" y="473"/>
                    </a:lnTo>
                    <a:cubicBezTo>
                      <a:pt x="2274" y="298"/>
                      <a:pt x="2107" y="139"/>
                      <a:pt x="1924" y="0"/>
                    </a:cubicBezTo>
                    <a:lnTo>
                      <a:pt x="0" y="2531"/>
                    </a:lnTo>
                    <a:close/>
                  </a:path>
                </a:pathLst>
              </a:custGeom>
              <a:solidFill>
                <a:srgbClr val="00B0F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4572001" y="2316164"/>
                <a:ext cx="1671638" cy="1223963"/>
              </a:xfrm>
              <a:custGeom>
                <a:avLst/>
                <a:gdLst>
                  <a:gd name="T0" fmla="*/ 0 w 2809"/>
                  <a:gd name="T1" fmla="*/ 2058 h 2058"/>
                  <a:gd name="T2" fmla="*/ 2809 w 2809"/>
                  <a:gd name="T3" fmla="*/ 569 h 2058"/>
                  <a:gd name="T4" fmla="*/ 2423 w 2809"/>
                  <a:gd name="T5" fmla="*/ 0 h 2058"/>
                  <a:gd name="T6" fmla="*/ 0 w 2809"/>
                  <a:gd name="T7" fmla="*/ 2058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9" h="2058">
                    <a:moveTo>
                      <a:pt x="0" y="2058"/>
                    </a:moveTo>
                    <a:lnTo>
                      <a:pt x="2809" y="569"/>
                    </a:lnTo>
                    <a:cubicBezTo>
                      <a:pt x="2701" y="366"/>
                      <a:pt x="2572" y="175"/>
                      <a:pt x="2423" y="0"/>
                    </a:cubicBezTo>
                    <a:lnTo>
                      <a:pt x="0" y="2058"/>
                    </a:lnTo>
                    <a:close/>
                  </a:path>
                </a:pathLst>
              </a:custGeom>
              <a:solidFill>
                <a:srgbClr val="368195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4572001" y="2654301"/>
                <a:ext cx="1824038" cy="885825"/>
              </a:xfrm>
              <a:custGeom>
                <a:avLst/>
                <a:gdLst>
                  <a:gd name="T0" fmla="*/ 0 w 3063"/>
                  <a:gd name="T1" fmla="*/ 1489 h 1489"/>
                  <a:gd name="T2" fmla="*/ 3063 w 3063"/>
                  <a:gd name="T3" fmla="*/ 638 h 1489"/>
                  <a:gd name="T4" fmla="*/ 2809 w 3063"/>
                  <a:gd name="T5" fmla="*/ 0 h 1489"/>
                  <a:gd name="T6" fmla="*/ 0 w 3063"/>
                  <a:gd name="T7" fmla="*/ 1489 h 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3" h="1489">
                    <a:moveTo>
                      <a:pt x="0" y="1489"/>
                    </a:moveTo>
                    <a:lnTo>
                      <a:pt x="3063" y="638"/>
                    </a:lnTo>
                    <a:cubicBezTo>
                      <a:pt x="3002" y="417"/>
                      <a:pt x="2916" y="203"/>
                      <a:pt x="2809" y="0"/>
                    </a:cubicBezTo>
                    <a:lnTo>
                      <a:pt x="0" y="1489"/>
                    </a:lnTo>
                    <a:close/>
                  </a:path>
                </a:pathLst>
              </a:custGeom>
              <a:solidFill>
                <a:srgbClr val="BA703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4572001" y="3033714"/>
                <a:ext cx="1889125" cy="506413"/>
              </a:xfrm>
              <a:custGeom>
                <a:avLst/>
                <a:gdLst>
                  <a:gd name="T0" fmla="*/ 0 w 3174"/>
                  <a:gd name="T1" fmla="*/ 851 h 851"/>
                  <a:gd name="T2" fmla="*/ 3174 w 3174"/>
                  <a:gd name="T3" fmla="*/ 679 h 851"/>
                  <a:gd name="T4" fmla="*/ 3063 w 3174"/>
                  <a:gd name="T5" fmla="*/ 0 h 851"/>
                  <a:gd name="T6" fmla="*/ 0 w 3174"/>
                  <a:gd name="T7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4" h="851">
                    <a:moveTo>
                      <a:pt x="0" y="851"/>
                    </a:moveTo>
                    <a:lnTo>
                      <a:pt x="3174" y="679"/>
                    </a:lnTo>
                    <a:cubicBezTo>
                      <a:pt x="3162" y="449"/>
                      <a:pt x="3125" y="222"/>
                      <a:pt x="3063" y="0"/>
                    </a:cubicBezTo>
                    <a:lnTo>
                      <a:pt x="0" y="851"/>
                    </a:lnTo>
                    <a:close/>
                  </a:path>
                </a:pathLst>
              </a:custGeom>
              <a:solidFill>
                <a:srgbClr val="4572A7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4572001" y="3438526"/>
                <a:ext cx="1897063" cy="407988"/>
              </a:xfrm>
              <a:custGeom>
                <a:avLst/>
                <a:gdLst>
                  <a:gd name="T0" fmla="*/ 0 w 3187"/>
                  <a:gd name="T1" fmla="*/ 172 h 686"/>
                  <a:gd name="T2" fmla="*/ 3137 w 3187"/>
                  <a:gd name="T3" fmla="*/ 686 h 686"/>
                  <a:gd name="T4" fmla="*/ 3174 w 3187"/>
                  <a:gd name="T5" fmla="*/ 0 h 686"/>
                  <a:gd name="T6" fmla="*/ 0 w 3187"/>
                  <a:gd name="T7" fmla="*/ 172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7" h="686">
                    <a:moveTo>
                      <a:pt x="0" y="172"/>
                    </a:moveTo>
                    <a:lnTo>
                      <a:pt x="3137" y="686"/>
                    </a:lnTo>
                    <a:cubicBezTo>
                      <a:pt x="3174" y="459"/>
                      <a:pt x="3187" y="229"/>
                      <a:pt x="3174" y="0"/>
                    </a:cubicBez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AA4643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4572001" y="3540126"/>
                <a:ext cx="1866900" cy="700088"/>
              </a:xfrm>
              <a:custGeom>
                <a:avLst/>
                <a:gdLst>
                  <a:gd name="T0" fmla="*/ 0 w 3137"/>
                  <a:gd name="T1" fmla="*/ 0 h 1176"/>
                  <a:gd name="T2" fmla="*/ 2953 w 3137"/>
                  <a:gd name="T3" fmla="*/ 1176 h 1176"/>
                  <a:gd name="T4" fmla="*/ 3137 w 3137"/>
                  <a:gd name="T5" fmla="*/ 514 h 1176"/>
                  <a:gd name="T6" fmla="*/ 0 w 3137"/>
                  <a:gd name="T7" fmla="*/ 0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37" h="1176">
                    <a:moveTo>
                      <a:pt x="0" y="0"/>
                    </a:moveTo>
                    <a:lnTo>
                      <a:pt x="2953" y="1176"/>
                    </a:lnTo>
                    <a:cubicBezTo>
                      <a:pt x="3038" y="963"/>
                      <a:pt x="3100" y="741"/>
                      <a:pt x="3137" y="51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A54E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4572001" y="3540126"/>
                <a:ext cx="1757363" cy="1062038"/>
              </a:xfrm>
              <a:custGeom>
                <a:avLst/>
                <a:gdLst>
                  <a:gd name="T0" fmla="*/ 0 w 2953"/>
                  <a:gd name="T1" fmla="*/ 0 h 1784"/>
                  <a:gd name="T2" fmla="*/ 2631 w 2953"/>
                  <a:gd name="T3" fmla="*/ 1784 h 1784"/>
                  <a:gd name="T4" fmla="*/ 2953 w 2953"/>
                  <a:gd name="T5" fmla="*/ 1176 h 1784"/>
                  <a:gd name="T6" fmla="*/ 0 w 2953"/>
                  <a:gd name="T7" fmla="*/ 0 h 1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3" h="1784">
                    <a:moveTo>
                      <a:pt x="0" y="0"/>
                    </a:moveTo>
                    <a:lnTo>
                      <a:pt x="2631" y="1784"/>
                    </a:lnTo>
                    <a:cubicBezTo>
                      <a:pt x="2760" y="1593"/>
                      <a:pt x="2868" y="1390"/>
                      <a:pt x="2953" y="11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588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4572001" y="3540126"/>
                <a:ext cx="1566863" cy="1373188"/>
              </a:xfrm>
              <a:custGeom>
                <a:avLst/>
                <a:gdLst>
                  <a:gd name="T0" fmla="*/ 0 w 2631"/>
                  <a:gd name="T1" fmla="*/ 0 h 2307"/>
                  <a:gd name="T2" fmla="*/ 2186 w 2631"/>
                  <a:gd name="T3" fmla="*/ 2307 h 2307"/>
                  <a:gd name="T4" fmla="*/ 2631 w 2631"/>
                  <a:gd name="T5" fmla="*/ 1784 h 2307"/>
                  <a:gd name="T6" fmla="*/ 0 w 2631"/>
                  <a:gd name="T7" fmla="*/ 0 h 2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1" h="2307">
                    <a:moveTo>
                      <a:pt x="0" y="0"/>
                    </a:moveTo>
                    <a:lnTo>
                      <a:pt x="2186" y="2307"/>
                    </a:lnTo>
                    <a:cubicBezTo>
                      <a:pt x="2353" y="2149"/>
                      <a:pt x="2502" y="1974"/>
                      <a:pt x="2631" y="178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98A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4572001" y="3540126"/>
                <a:ext cx="1301750" cy="1620838"/>
              </a:xfrm>
              <a:custGeom>
                <a:avLst/>
                <a:gdLst>
                  <a:gd name="T0" fmla="*/ 0 w 2186"/>
                  <a:gd name="T1" fmla="*/ 0 h 2723"/>
                  <a:gd name="T2" fmla="*/ 1639 w 2186"/>
                  <a:gd name="T3" fmla="*/ 2723 h 2723"/>
                  <a:gd name="T4" fmla="*/ 2186 w 2186"/>
                  <a:gd name="T5" fmla="*/ 2307 h 2723"/>
                  <a:gd name="T6" fmla="*/ 0 w 2186"/>
                  <a:gd name="T7" fmla="*/ 0 h 2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6" h="2723">
                    <a:moveTo>
                      <a:pt x="0" y="0"/>
                    </a:moveTo>
                    <a:lnTo>
                      <a:pt x="1639" y="2723"/>
                    </a:lnTo>
                    <a:cubicBezTo>
                      <a:pt x="1836" y="2605"/>
                      <a:pt x="2020" y="2466"/>
                      <a:pt x="2186" y="230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843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4572001" y="3540126"/>
                <a:ext cx="976313" cy="1793875"/>
              </a:xfrm>
              <a:custGeom>
                <a:avLst/>
                <a:gdLst>
                  <a:gd name="T0" fmla="*/ 0 w 1639"/>
                  <a:gd name="T1" fmla="*/ 0 h 3012"/>
                  <a:gd name="T2" fmla="*/ 1015 w 1639"/>
                  <a:gd name="T3" fmla="*/ 3012 h 3012"/>
                  <a:gd name="T4" fmla="*/ 1639 w 1639"/>
                  <a:gd name="T5" fmla="*/ 2723 h 3012"/>
                  <a:gd name="T6" fmla="*/ 0 w 1639"/>
                  <a:gd name="T7" fmla="*/ 0 h 3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9" h="3012">
                    <a:moveTo>
                      <a:pt x="0" y="0"/>
                    </a:moveTo>
                    <a:lnTo>
                      <a:pt x="1015" y="3012"/>
                    </a:lnTo>
                    <a:cubicBezTo>
                      <a:pt x="1233" y="2939"/>
                      <a:pt x="1442" y="2842"/>
                      <a:pt x="1639" y="27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4572001" y="3540126"/>
                <a:ext cx="604838" cy="1881188"/>
              </a:xfrm>
              <a:custGeom>
                <a:avLst/>
                <a:gdLst>
                  <a:gd name="T0" fmla="*/ 0 w 1015"/>
                  <a:gd name="T1" fmla="*/ 0 h 3160"/>
                  <a:gd name="T2" fmla="*/ 344 w 1015"/>
                  <a:gd name="T3" fmla="*/ 3160 h 3160"/>
                  <a:gd name="T4" fmla="*/ 1015 w 1015"/>
                  <a:gd name="T5" fmla="*/ 3012 h 3160"/>
                  <a:gd name="T6" fmla="*/ 0 w 1015"/>
                  <a:gd name="T7" fmla="*/ 0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5" h="3160">
                    <a:moveTo>
                      <a:pt x="0" y="0"/>
                    </a:moveTo>
                    <a:lnTo>
                      <a:pt x="344" y="3160"/>
                    </a:lnTo>
                    <a:cubicBezTo>
                      <a:pt x="573" y="3135"/>
                      <a:pt x="798" y="3085"/>
                      <a:pt x="1015" y="30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504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4367213" y="3540126"/>
                <a:ext cx="409575" cy="1897063"/>
              </a:xfrm>
              <a:custGeom>
                <a:avLst/>
                <a:gdLst>
                  <a:gd name="T0" fmla="*/ 343 w 687"/>
                  <a:gd name="T1" fmla="*/ 0 h 3185"/>
                  <a:gd name="T2" fmla="*/ 0 w 687"/>
                  <a:gd name="T3" fmla="*/ 3160 h 3185"/>
                  <a:gd name="T4" fmla="*/ 687 w 687"/>
                  <a:gd name="T5" fmla="*/ 3160 h 3185"/>
                  <a:gd name="T6" fmla="*/ 343 w 687"/>
                  <a:gd name="T7" fmla="*/ 0 h 3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3185">
                    <a:moveTo>
                      <a:pt x="343" y="0"/>
                    </a:moveTo>
                    <a:lnTo>
                      <a:pt x="0" y="3160"/>
                    </a:lnTo>
                    <a:cubicBezTo>
                      <a:pt x="228" y="3185"/>
                      <a:pt x="459" y="3185"/>
                      <a:pt x="687" y="3160"/>
                    </a:cubicBez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9BBB59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3968751" y="3540126"/>
                <a:ext cx="603250" cy="1881188"/>
              </a:xfrm>
              <a:custGeom>
                <a:avLst/>
                <a:gdLst>
                  <a:gd name="T0" fmla="*/ 1014 w 1014"/>
                  <a:gd name="T1" fmla="*/ 0 h 3160"/>
                  <a:gd name="T2" fmla="*/ 0 w 1014"/>
                  <a:gd name="T3" fmla="*/ 3012 h 3160"/>
                  <a:gd name="T4" fmla="*/ 671 w 1014"/>
                  <a:gd name="T5" fmla="*/ 3160 h 3160"/>
                  <a:gd name="T6" fmla="*/ 1014 w 1014"/>
                  <a:gd name="T7" fmla="*/ 0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3160">
                    <a:moveTo>
                      <a:pt x="1014" y="0"/>
                    </a:moveTo>
                    <a:lnTo>
                      <a:pt x="0" y="3012"/>
                    </a:lnTo>
                    <a:cubicBezTo>
                      <a:pt x="217" y="3085"/>
                      <a:pt x="442" y="3135"/>
                      <a:pt x="671" y="3160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8064A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3597276" y="3540126"/>
                <a:ext cx="974725" cy="1793875"/>
              </a:xfrm>
              <a:custGeom>
                <a:avLst/>
                <a:gdLst>
                  <a:gd name="T0" fmla="*/ 1638 w 1638"/>
                  <a:gd name="T1" fmla="*/ 0 h 3012"/>
                  <a:gd name="T2" fmla="*/ 0 w 1638"/>
                  <a:gd name="T3" fmla="*/ 2723 h 3012"/>
                  <a:gd name="T4" fmla="*/ 624 w 1638"/>
                  <a:gd name="T5" fmla="*/ 3012 h 3012"/>
                  <a:gd name="T6" fmla="*/ 1638 w 1638"/>
                  <a:gd name="T7" fmla="*/ 0 h 3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8" h="3012">
                    <a:moveTo>
                      <a:pt x="1638" y="0"/>
                    </a:moveTo>
                    <a:lnTo>
                      <a:pt x="0" y="2723"/>
                    </a:lnTo>
                    <a:cubicBezTo>
                      <a:pt x="197" y="2842"/>
                      <a:pt x="406" y="2939"/>
                      <a:pt x="624" y="3012"/>
                    </a:cubicBezTo>
                    <a:lnTo>
                      <a:pt x="1638" y="0"/>
                    </a:lnTo>
                    <a:close/>
                  </a:path>
                </a:pathLst>
              </a:custGeom>
              <a:solidFill>
                <a:srgbClr val="4BACC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3271838" y="3540126"/>
                <a:ext cx="1300163" cy="1620838"/>
              </a:xfrm>
              <a:custGeom>
                <a:avLst/>
                <a:gdLst>
                  <a:gd name="T0" fmla="*/ 2185 w 2185"/>
                  <a:gd name="T1" fmla="*/ 0 h 2723"/>
                  <a:gd name="T2" fmla="*/ 0 w 2185"/>
                  <a:gd name="T3" fmla="*/ 2308 h 2723"/>
                  <a:gd name="T4" fmla="*/ 547 w 2185"/>
                  <a:gd name="T5" fmla="*/ 2723 h 2723"/>
                  <a:gd name="T6" fmla="*/ 2185 w 2185"/>
                  <a:gd name="T7" fmla="*/ 0 h 2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5" h="2723">
                    <a:moveTo>
                      <a:pt x="2185" y="0"/>
                    </a:moveTo>
                    <a:lnTo>
                      <a:pt x="0" y="2308"/>
                    </a:lnTo>
                    <a:cubicBezTo>
                      <a:pt x="166" y="2466"/>
                      <a:pt x="350" y="2605"/>
                      <a:pt x="547" y="2723"/>
                    </a:cubicBezTo>
                    <a:lnTo>
                      <a:pt x="2185" y="0"/>
                    </a:lnTo>
                    <a:close/>
                  </a:path>
                </a:pathLst>
              </a:custGeom>
              <a:solidFill>
                <a:srgbClr val="F7964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006726" y="3540126"/>
                <a:ext cx="1565275" cy="1374775"/>
              </a:xfrm>
              <a:custGeom>
                <a:avLst/>
                <a:gdLst>
                  <a:gd name="T0" fmla="*/ 2630 w 2630"/>
                  <a:gd name="T1" fmla="*/ 0 h 2308"/>
                  <a:gd name="T2" fmla="*/ 0 w 2630"/>
                  <a:gd name="T3" fmla="*/ 1784 h 2308"/>
                  <a:gd name="T4" fmla="*/ 445 w 2630"/>
                  <a:gd name="T5" fmla="*/ 2308 h 2308"/>
                  <a:gd name="T6" fmla="*/ 2630 w 2630"/>
                  <a:gd name="T7" fmla="*/ 0 h 2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0" h="2308">
                    <a:moveTo>
                      <a:pt x="2630" y="0"/>
                    </a:moveTo>
                    <a:lnTo>
                      <a:pt x="0" y="1784"/>
                    </a:lnTo>
                    <a:cubicBezTo>
                      <a:pt x="128" y="1974"/>
                      <a:pt x="278" y="2149"/>
                      <a:pt x="445" y="2308"/>
                    </a:cubicBezTo>
                    <a:lnTo>
                      <a:pt x="2630" y="0"/>
                    </a:lnTo>
                    <a:close/>
                  </a:path>
                </a:pathLst>
              </a:custGeom>
              <a:solidFill>
                <a:srgbClr val="93A9C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2814638" y="3540126"/>
                <a:ext cx="1757363" cy="1062038"/>
              </a:xfrm>
              <a:custGeom>
                <a:avLst/>
                <a:gdLst>
                  <a:gd name="T0" fmla="*/ 2952 w 2952"/>
                  <a:gd name="T1" fmla="*/ 0 h 1784"/>
                  <a:gd name="T2" fmla="*/ 0 w 2952"/>
                  <a:gd name="T3" fmla="*/ 1176 h 1784"/>
                  <a:gd name="T4" fmla="*/ 322 w 2952"/>
                  <a:gd name="T5" fmla="*/ 1784 h 1784"/>
                  <a:gd name="T6" fmla="*/ 2952 w 2952"/>
                  <a:gd name="T7" fmla="*/ 0 h 1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2" h="1784">
                    <a:moveTo>
                      <a:pt x="2952" y="0"/>
                    </a:moveTo>
                    <a:lnTo>
                      <a:pt x="0" y="1176"/>
                    </a:lnTo>
                    <a:cubicBezTo>
                      <a:pt x="85" y="1390"/>
                      <a:pt x="193" y="1593"/>
                      <a:pt x="322" y="1784"/>
                    </a:cubicBezTo>
                    <a:lnTo>
                      <a:pt x="2952" y="0"/>
                    </a:lnTo>
                    <a:close/>
                  </a:path>
                </a:pathLst>
              </a:custGeom>
              <a:solidFill>
                <a:srgbClr val="D1939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2705101" y="3540126"/>
                <a:ext cx="1866900" cy="700088"/>
              </a:xfrm>
              <a:custGeom>
                <a:avLst/>
                <a:gdLst>
                  <a:gd name="T0" fmla="*/ 3136 w 3136"/>
                  <a:gd name="T1" fmla="*/ 0 h 1176"/>
                  <a:gd name="T2" fmla="*/ 0 w 3136"/>
                  <a:gd name="T3" fmla="*/ 514 h 1176"/>
                  <a:gd name="T4" fmla="*/ 184 w 3136"/>
                  <a:gd name="T5" fmla="*/ 1176 h 1176"/>
                  <a:gd name="T6" fmla="*/ 3136 w 3136"/>
                  <a:gd name="T7" fmla="*/ 0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36" h="1176">
                    <a:moveTo>
                      <a:pt x="3136" y="0"/>
                    </a:moveTo>
                    <a:lnTo>
                      <a:pt x="0" y="514"/>
                    </a:lnTo>
                    <a:cubicBezTo>
                      <a:pt x="37" y="741"/>
                      <a:pt x="99" y="963"/>
                      <a:pt x="184" y="1176"/>
                    </a:cubicBezTo>
                    <a:lnTo>
                      <a:pt x="3136" y="0"/>
                    </a:lnTo>
                    <a:close/>
                  </a:path>
                </a:pathLst>
              </a:custGeom>
              <a:solidFill>
                <a:srgbClr val="B9CD9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2674938" y="3438526"/>
                <a:ext cx="1897063" cy="407988"/>
              </a:xfrm>
              <a:custGeom>
                <a:avLst/>
                <a:gdLst>
                  <a:gd name="T0" fmla="*/ 3186 w 3186"/>
                  <a:gd name="T1" fmla="*/ 172 h 686"/>
                  <a:gd name="T2" fmla="*/ 12 w 3186"/>
                  <a:gd name="T3" fmla="*/ 0 h 686"/>
                  <a:gd name="T4" fmla="*/ 50 w 3186"/>
                  <a:gd name="T5" fmla="*/ 686 h 686"/>
                  <a:gd name="T6" fmla="*/ 3186 w 3186"/>
                  <a:gd name="T7" fmla="*/ 172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6" h="686">
                    <a:moveTo>
                      <a:pt x="3186" y="172"/>
                    </a:moveTo>
                    <a:lnTo>
                      <a:pt x="12" y="0"/>
                    </a:lnTo>
                    <a:cubicBezTo>
                      <a:pt x="0" y="229"/>
                      <a:pt x="13" y="459"/>
                      <a:pt x="50" y="686"/>
                    </a:cubicBezTo>
                    <a:lnTo>
                      <a:pt x="3186" y="172"/>
                    </a:lnTo>
                    <a:close/>
                  </a:path>
                </a:pathLst>
              </a:custGeom>
              <a:solidFill>
                <a:srgbClr val="A99BB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2682876" y="3033714"/>
                <a:ext cx="1889125" cy="506413"/>
              </a:xfrm>
              <a:custGeom>
                <a:avLst/>
                <a:gdLst>
                  <a:gd name="T0" fmla="*/ 3174 w 3174"/>
                  <a:gd name="T1" fmla="*/ 851 h 851"/>
                  <a:gd name="T2" fmla="*/ 112 w 3174"/>
                  <a:gd name="T3" fmla="*/ 0 h 851"/>
                  <a:gd name="T4" fmla="*/ 0 w 3174"/>
                  <a:gd name="T5" fmla="*/ 679 h 851"/>
                  <a:gd name="T6" fmla="*/ 3174 w 3174"/>
                  <a:gd name="T7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4" h="851">
                    <a:moveTo>
                      <a:pt x="3174" y="851"/>
                    </a:moveTo>
                    <a:lnTo>
                      <a:pt x="112" y="0"/>
                    </a:lnTo>
                    <a:cubicBezTo>
                      <a:pt x="50" y="222"/>
                      <a:pt x="13" y="449"/>
                      <a:pt x="0" y="679"/>
                    </a:cubicBezTo>
                    <a:lnTo>
                      <a:pt x="3174" y="851"/>
                    </a:lnTo>
                    <a:close/>
                  </a:path>
                </a:pathLst>
              </a:custGeom>
              <a:solidFill>
                <a:srgbClr val="91C3D5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2749551" y="2654301"/>
                <a:ext cx="1822450" cy="885825"/>
              </a:xfrm>
              <a:custGeom>
                <a:avLst/>
                <a:gdLst>
                  <a:gd name="T0" fmla="*/ 3062 w 3062"/>
                  <a:gd name="T1" fmla="*/ 1489 h 1489"/>
                  <a:gd name="T2" fmla="*/ 254 w 3062"/>
                  <a:gd name="T3" fmla="*/ 0 h 1489"/>
                  <a:gd name="T4" fmla="*/ 0 w 3062"/>
                  <a:gd name="T5" fmla="*/ 638 h 1489"/>
                  <a:gd name="T6" fmla="*/ 3062 w 3062"/>
                  <a:gd name="T7" fmla="*/ 1489 h 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2" h="1489">
                    <a:moveTo>
                      <a:pt x="3062" y="1489"/>
                    </a:moveTo>
                    <a:lnTo>
                      <a:pt x="254" y="0"/>
                    </a:lnTo>
                    <a:cubicBezTo>
                      <a:pt x="146" y="203"/>
                      <a:pt x="61" y="417"/>
                      <a:pt x="0" y="638"/>
                    </a:cubicBezTo>
                    <a:lnTo>
                      <a:pt x="3062" y="1489"/>
                    </a:lnTo>
                    <a:close/>
                  </a:path>
                </a:pathLst>
              </a:custGeom>
              <a:solidFill>
                <a:srgbClr val="F9B59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2900363" y="2316164"/>
                <a:ext cx="1671638" cy="1223963"/>
              </a:xfrm>
              <a:custGeom>
                <a:avLst/>
                <a:gdLst>
                  <a:gd name="T0" fmla="*/ 2808 w 2808"/>
                  <a:gd name="T1" fmla="*/ 2058 h 2058"/>
                  <a:gd name="T2" fmla="*/ 386 w 2808"/>
                  <a:gd name="T3" fmla="*/ 0 h 2058"/>
                  <a:gd name="T4" fmla="*/ 0 w 2808"/>
                  <a:gd name="T5" fmla="*/ 569 h 2058"/>
                  <a:gd name="T6" fmla="*/ 2808 w 2808"/>
                  <a:gd name="T7" fmla="*/ 2058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8" h="2058">
                    <a:moveTo>
                      <a:pt x="2808" y="2058"/>
                    </a:moveTo>
                    <a:lnTo>
                      <a:pt x="386" y="0"/>
                    </a:lnTo>
                    <a:cubicBezTo>
                      <a:pt x="237" y="175"/>
                      <a:pt x="108" y="366"/>
                      <a:pt x="0" y="569"/>
                    </a:cubicBezTo>
                    <a:lnTo>
                      <a:pt x="2808" y="2058"/>
                    </a:lnTo>
                    <a:close/>
                  </a:path>
                </a:pathLst>
              </a:custGeom>
              <a:solidFill>
                <a:srgbClr val="BCC8D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3130551" y="2033589"/>
                <a:ext cx="1441450" cy="1506538"/>
              </a:xfrm>
              <a:custGeom>
                <a:avLst/>
                <a:gdLst>
                  <a:gd name="T0" fmla="*/ 2422 w 2422"/>
                  <a:gd name="T1" fmla="*/ 2531 h 2531"/>
                  <a:gd name="T2" fmla="*/ 499 w 2422"/>
                  <a:gd name="T3" fmla="*/ 0 h 2531"/>
                  <a:gd name="T4" fmla="*/ 0 w 2422"/>
                  <a:gd name="T5" fmla="*/ 473 h 2531"/>
                  <a:gd name="T6" fmla="*/ 2422 w 2422"/>
                  <a:gd name="T7" fmla="*/ 2531 h 2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2" h="2531">
                    <a:moveTo>
                      <a:pt x="2422" y="2531"/>
                    </a:moveTo>
                    <a:lnTo>
                      <a:pt x="499" y="0"/>
                    </a:lnTo>
                    <a:cubicBezTo>
                      <a:pt x="316" y="139"/>
                      <a:pt x="149" y="298"/>
                      <a:pt x="0" y="473"/>
                    </a:cubicBezTo>
                    <a:lnTo>
                      <a:pt x="2422" y="2531"/>
                    </a:lnTo>
                    <a:close/>
                  </a:path>
                </a:pathLst>
              </a:custGeom>
              <a:solidFill>
                <a:srgbClr val="E0BCB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3427413" y="1822451"/>
                <a:ext cx="1144588" cy="1717675"/>
              </a:xfrm>
              <a:custGeom>
                <a:avLst/>
                <a:gdLst>
                  <a:gd name="T0" fmla="*/ 1923 w 1923"/>
                  <a:gd name="T1" fmla="*/ 2885 h 2885"/>
                  <a:gd name="T2" fmla="*/ 589 w 1923"/>
                  <a:gd name="T3" fmla="*/ 0 h 2885"/>
                  <a:gd name="T4" fmla="*/ 0 w 1923"/>
                  <a:gd name="T5" fmla="*/ 354 h 2885"/>
                  <a:gd name="T6" fmla="*/ 1923 w 1923"/>
                  <a:gd name="T7" fmla="*/ 2885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3" h="2885">
                    <a:moveTo>
                      <a:pt x="1923" y="2885"/>
                    </a:moveTo>
                    <a:lnTo>
                      <a:pt x="589" y="0"/>
                    </a:lnTo>
                    <a:cubicBezTo>
                      <a:pt x="380" y="96"/>
                      <a:pt x="183" y="215"/>
                      <a:pt x="0" y="354"/>
                    </a:cubicBezTo>
                    <a:lnTo>
                      <a:pt x="1923" y="2885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33"/>
              <p:cNvSpPr>
                <a:spLocks/>
              </p:cNvSpPr>
              <p:nvPr/>
            </p:nvSpPr>
            <p:spPr bwMode="auto">
              <a:xfrm>
                <a:off x="3778251" y="1692276"/>
                <a:ext cx="793750" cy="1847850"/>
              </a:xfrm>
              <a:custGeom>
                <a:avLst/>
                <a:gdLst>
                  <a:gd name="T0" fmla="*/ 1334 w 1334"/>
                  <a:gd name="T1" fmla="*/ 3105 h 3105"/>
                  <a:gd name="T2" fmla="*/ 651 w 1334"/>
                  <a:gd name="T3" fmla="*/ 0 h 3105"/>
                  <a:gd name="T4" fmla="*/ 0 w 1334"/>
                  <a:gd name="T5" fmla="*/ 220 h 3105"/>
                  <a:gd name="T6" fmla="*/ 1334 w 1334"/>
                  <a:gd name="T7" fmla="*/ 3105 h 3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4" h="3105">
                    <a:moveTo>
                      <a:pt x="1334" y="3105"/>
                    </a:moveTo>
                    <a:lnTo>
                      <a:pt x="651" y="0"/>
                    </a:lnTo>
                    <a:cubicBezTo>
                      <a:pt x="427" y="50"/>
                      <a:pt x="208" y="123"/>
                      <a:pt x="0" y="220"/>
                    </a:cubicBezTo>
                    <a:lnTo>
                      <a:pt x="1334" y="3105"/>
                    </a:lnTo>
                    <a:close/>
                  </a:path>
                </a:pathLst>
              </a:custGeom>
              <a:solidFill>
                <a:srgbClr val="C8C0D4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34"/>
              <p:cNvSpPr>
                <a:spLocks/>
              </p:cNvSpPr>
              <p:nvPr/>
            </p:nvSpPr>
            <p:spPr bwMode="auto">
              <a:xfrm>
                <a:off x="4165601" y="1647826"/>
                <a:ext cx="406400" cy="1892300"/>
              </a:xfrm>
              <a:custGeom>
                <a:avLst/>
                <a:gdLst>
                  <a:gd name="T0" fmla="*/ 683 w 683"/>
                  <a:gd name="T1" fmla="*/ 3179 h 3179"/>
                  <a:gd name="T2" fmla="*/ 683 w 683"/>
                  <a:gd name="T3" fmla="*/ 0 h 3179"/>
                  <a:gd name="T4" fmla="*/ 0 w 683"/>
                  <a:gd name="T5" fmla="*/ 74 h 3179"/>
                  <a:gd name="T6" fmla="*/ 683 w 683"/>
                  <a:gd name="T7" fmla="*/ 3179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3" h="3179">
                    <a:moveTo>
                      <a:pt x="683" y="3179"/>
                    </a:moveTo>
                    <a:lnTo>
                      <a:pt x="683" y="0"/>
                    </a:lnTo>
                    <a:cubicBezTo>
                      <a:pt x="454" y="0"/>
                      <a:pt x="225" y="25"/>
                      <a:pt x="0" y="74"/>
                    </a:cubicBezTo>
                    <a:lnTo>
                      <a:pt x="683" y="3179"/>
                    </a:lnTo>
                    <a:close/>
                  </a:path>
                </a:pathLst>
              </a:custGeom>
              <a:solidFill>
                <a:srgbClr val="BBD7E3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Box 1027"/>
            <p:cNvSpPr txBox="1"/>
            <p:nvPr/>
          </p:nvSpPr>
          <p:spPr>
            <a:xfrm rot="18410248">
              <a:off x="4890418" y="2402609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9552894">
              <a:off x="5125099" y="2608132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20091146">
              <a:off x="5311969" y="2879826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66138" y="3509250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20845902">
              <a:off x="5364347" y="3216992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287321">
              <a:off x="5308861" y="3842981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2223586">
              <a:off x="4991469" y="4315238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3764361">
              <a:off x="4541839" y="4726073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664434">
              <a:off x="5186190" y="4118390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3135074">
              <a:off x="4744270" y="4552418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5055293">
              <a:off x="4222461" y="4791272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5400000">
              <a:off x="3945269" y="4810539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6462750">
              <a:off x="3593898" y="4744653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7002405">
              <a:off x="3286918" y="4726920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7563710">
              <a:off x="3081479" y="4518132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8648676">
              <a:off x="2842173" y="4333759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9520400">
              <a:off x="2665516" y="4035412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9806271">
              <a:off x="2588718" y="3791229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0800000">
              <a:off x="2486120" y="3474971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 rot="11539924">
              <a:off x="2475700" y="3176879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rot="12217304">
              <a:off x="2555400" y="2861881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12878863">
              <a:off x="2754244" y="2609212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 rot="13423944">
              <a:off x="2950394" y="2381252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14455027">
              <a:off x="3218659" y="2208279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14830393">
              <a:off x="3497442" y="2090783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15693974">
              <a:off x="3783112" y="2034744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 rot="16743352">
              <a:off x="4088139" y="2019128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17422641">
              <a:off x="4391756" y="2090243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Học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sinh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17972616">
              <a:off x="4666586" y="2249567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6" name="AutoShape 5"/>
          <p:cNvSpPr>
            <a:spLocks noChangeArrowheads="1"/>
          </p:cNvSpPr>
          <p:nvPr/>
        </p:nvSpPr>
        <p:spPr bwMode="auto">
          <a:xfrm rot="11289578">
            <a:off x="4649656" y="219848"/>
            <a:ext cx="457200" cy="965200"/>
          </a:xfrm>
          <a:prstGeom prst="flowChartExtract">
            <a:avLst/>
          </a:prstGeom>
          <a:gradFill rotWithShape="1">
            <a:gsLst>
              <a:gs pos="0">
                <a:srgbClr val="6A570A"/>
              </a:gs>
              <a:gs pos="50000">
                <a:srgbClr val="E4BD16"/>
              </a:gs>
              <a:gs pos="100000">
                <a:srgbClr val="6A570A"/>
              </a:gs>
            </a:gsLst>
            <a:lin ang="0" scaled="1"/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Flowchart: Connector 1029"/>
          <p:cNvSpPr/>
          <p:nvPr/>
        </p:nvSpPr>
        <p:spPr>
          <a:xfrm>
            <a:off x="4024320" y="2685410"/>
            <a:ext cx="1091316" cy="1122369"/>
          </a:xfrm>
          <a:prstGeom prst="flowChartConnector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0" y="92848"/>
            <a:ext cx="609600" cy="609600"/>
          </a:xfrm>
          <a:prstGeom prst="rect">
            <a:avLst/>
          </a:prstGeom>
        </p:spPr>
      </p:pic>
      <p:sp>
        <p:nvSpPr>
          <p:cNvPr id="1033" name="Pentagon 1032">
            <a:hlinkClick r:id="rId5" action="ppaction://hlinksldjump"/>
          </p:cNvPr>
          <p:cNvSpPr/>
          <p:nvPr/>
        </p:nvSpPr>
        <p:spPr>
          <a:xfrm>
            <a:off x="-25400" y="816456"/>
            <a:ext cx="838200" cy="572983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Pentagon 70">
            <a:hlinkClick r:id="rId6" action="ppaction://hlinksldjump"/>
          </p:cNvPr>
          <p:cNvSpPr/>
          <p:nvPr/>
        </p:nvSpPr>
        <p:spPr>
          <a:xfrm>
            <a:off x="0" y="4159055"/>
            <a:ext cx="838200" cy="572983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entagon 71">
            <a:hlinkClick r:id="rId7" action="ppaction://hlinksldjump"/>
          </p:cNvPr>
          <p:cNvSpPr/>
          <p:nvPr/>
        </p:nvSpPr>
        <p:spPr>
          <a:xfrm>
            <a:off x="0" y="3061912"/>
            <a:ext cx="838200" cy="572983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entagon 72">
            <a:hlinkClick r:id="rId8" action="ppaction://hlinksldjump"/>
          </p:cNvPr>
          <p:cNvSpPr/>
          <p:nvPr/>
        </p:nvSpPr>
        <p:spPr>
          <a:xfrm>
            <a:off x="0" y="1931612"/>
            <a:ext cx="838200" cy="572983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TextBox 1033"/>
          <p:cNvSpPr txBox="1"/>
          <p:nvPr/>
        </p:nvSpPr>
        <p:spPr>
          <a:xfrm>
            <a:off x="76200" y="83733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>
            <a:hlinkClick r:id="rId6" action="ppaction://hlinksldjump"/>
          </p:cNvPr>
          <p:cNvSpPr txBox="1"/>
          <p:nvPr/>
        </p:nvSpPr>
        <p:spPr>
          <a:xfrm>
            <a:off x="76200" y="415315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6200" y="306133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7" name="TextBox 76">
            <a:hlinkClick r:id="rId8" action="ppaction://hlinksldjump"/>
          </p:cNvPr>
          <p:cNvSpPr txBox="1"/>
          <p:nvPr/>
        </p:nvSpPr>
        <p:spPr>
          <a:xfrm>
            <a:off x="76200" y="194039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35" name="TextBox 1034"/>
          <p:cNvSpPr txBox="1"/>
          <p:nvPr/>
        </p:nvSpPr>
        <p:spPr>
          <a:xfrm>
            <a:off x="7620000" y="1931612"/>
            <a:ext cx="1349828" cy="20621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KIỂM TRA BÀI CŨ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ounded Rectangle 73">
            <a:hlinkClick r:id="rId9" action="ppaction://hlinksldjump"/>
          </p:cNvPr>
          <p:cNvSpPr/>
          <p:nvPr/>
        </p:nvSpPr>
        <p:spPr>
          <a:xfrm>
            <a:off x="7626716" y="331402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10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audio>
              <p:cMediaNode vol="80000" numSld="999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1"/>
                </p:tgtEl>
              </p:cMediaNode>
            </p:audio>
          </p:childTnLst>
        </p:cTn>
      </p:par>
    </p:tnLst>
    <p:bldLst>
      <p:bldP spid="10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6632"/>
            <a:ext cx="9144000" cy="680119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38: LỰC TIẾP XÚC VÀ LỰC KHÔNG TIẾP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XÚC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908720"/>
            <a:ext cx="8964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3400" b="1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400" b="1" dirty="0" err="1" smtClean="0">
                <a:latin typeface="Calibri" pitchFamily="34" charset="0"/>
                <a:cs typeface="Calibri" pitchFamily="34" charset="0"/>
              </a:rPr>
              <a:t>không</a:t>
            </a: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400" b="1" dirty="0" err="1" smtClean="0">
                <a:latin typeface="Calibri" pitchFamily="34" charset="0"/>
                <a:cs typeface="Calibri" pitchFamily="34" charset="0"/>
              </a:rPr>
              <a:t>tiếp</a:t>
            </a: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400" b="1" dirty="0" err="1" smtClean="0">
                <a:latin typeface="Calibri" pitchFamily="34" charset="0"/>
                <a:cs typeface="Calibri" pitchFamily="34" charset="0"/>
              </a:rPr>
              <a:t>xúc</a:t>
            </a:r>
            <a:endParaRPr lang="en-US" sz="3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?2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Quan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sát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38.2,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em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hãy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cho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biết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tại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sao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viên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bi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sắt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lại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bị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kéo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về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phía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nam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châm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?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Trong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38.2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và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37.2,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vật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nào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gây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ra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và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vật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nào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chịu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tác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dụng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?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Các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vật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có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tiếp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xúc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với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nhau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hay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không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38.2                                 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37.2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486150" y="3017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Shape 2926"/>
          <p:cNvPicPr/>
          <p:nvPr/>
        </p:nvPicPr>
        <p:blipFill>
          <a:blip r:embed="rId2"/>
          <a:stretch/>
        </p:blipFill>
        <p:spPr>
          <a:xfrm>
            <a:off x="395536" y="3717032"/>
            <a:ext cx="1800200" cy="1944216"/>
          </a:xfrm>
          <a:prstGeom prst="rect">
            <a:avLst/>
          </a:prstGeom>
        </p:spPr>
      </p:pic>
      <p:pic>
        <p:nvPicPr>
          <p:cNvPr id="10" name="Shape 2928"/>
          <p:cNvPicPr/>
          <p:nvPr/>
        </p:nvPicPr>
        <p:blipFill>
          <a:blip r:embed="rId3"/>
          <a:stretch/>
        </p:blipFill>
        <p:spPr>
          <a:xfrm>
            <a:off x="2627784" y="5085185"/>
            <a:ext cx="1800200" cy="5618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22415"/>
            <a:ext cx="3533194" cy="242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8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28601"/>
            <a:ext cx="9036496" cy="536103"/>
          </a:xfrm>
        </p:spPr>
        <p:txBody>
          <a:bodyPr>
            <a:normAutofit lnSpcReduction="10000"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38: LỰC TIẾP XÚC VÀ LỰC KHÔNG TIẾP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XÚC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36712"/>
            <a:ext cx="84969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không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tiếp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xúc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3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Trả</a:t>
            </a:r>
            <a:r>
              <a:rPr lang="en-US" sz="3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lời</a:t>
            </a:r>
            <a:r>
              <a:rPr lang="en-US" sz="3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Ở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38.2: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Viên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bi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bị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nam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châm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hút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một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en-US" sz="3200" i="1" u="sng" dirty="0" smtClean="0">
                <a:latin typeface="Calibri" pitchFamily="34" charset="0"/>
                <a:cs typeface="Calibri" pitchFamily="34" charset="0"/>
              </a:rPr>
              <a:t>Nam </a:t>
            </a:r>
            <a:r>
              <a:rPr lang="en-US" sz="3200" i="1" u="sng" dirty="0" err="1" smtClean="0">
                <a:latin typeface="Calibri" pitchFamily="34" charset="0"/>
                <a:cs typeface="Calibri" pitchFamily="34" charset="0"/>
              </a:rPr>
              <a:t>châm</a:t>
            </a:r>
            <a:r>
              <a:rPr lang="en-US" sz="3200" i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là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vật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u="sng" dirty="0" err="1" smtClean="0">
                <a:latin typeface="Calibri" pitchFamily="34" charset="0"/>
                <a:cs typeface="Calibri" pitchFamily="34" charset="0"/>
              </a:rPr>
              <a:t>gây</a:t>
            </a:r>
            <a:r>
              <a:rPr lang="en-US" sz="3200" i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u="sng" dirty="0" err="1" smtClean="0">
                <a:latin typeface="Calibri" pitchFamily="34" charset="0"/>
                <a:cs typeface="Calibri" pitchFamily="34" charset="0"/>
              </a:rPr>
              <a:t>ra</a:t>
            </a:r>
            <a:r>
              <a:rPr lang="en-US" sz="3200" i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u="sng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tác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dụng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en-US" sz="3200" i="1" u="sng" dirty="0" err="1" smtClean="0">
                <a:latin typeface="Calibri" pitchFamily="34" charset="0"/>
                <a:cs typeface="Calibri" pitchFamily="34" charset="0"/>
              </a:rPr>
              <a:t>Viên</a:t>
            </a:r>
            <a:r>
              <a:rPr lang="en-US" sz="3200" i="1" u="sng" dirty="0" smtClean="0">
                <a:latin typeface="Calibri" pitchFamily="34" charset="0"/>
                <a:cs typeface="Calibri" pitchFamily="34" charset="0"/>
              </a:rPr>
              <a:t> bi </a:t>
            </a:r>
            <a:r>
              <a:rPr lang="en-US" sz="3200" i="1" u="sng" dirty="0" err="1" smtClean="0">
                <a:latin typeface="Calibri" pitchFamily="34" charset="0"/>
                <a:cs typeface="Calibri" pitchFamily="34" charset="0"/>
              </a:rPr>
              <a:t>sắt</a:t>
            </a:r>
            <a:r>
              <a:rPr lang="en-US" sz="3200" i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là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vật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u="sng" dirty="0" err="1" smtClean="0">
                <a:latin typeface="Calibri" pitchFamily="34" charset="0"/>
                <a:cs typeface="Calibri" pitchFamily="34" charset="0"/>
              </a:rPr>
              <a:t>chịu</a:t>
            </a:r>
            <a:r>
              <a:rPr lang="en-US" sz="3200" i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u="sng" dirty="0" err="1" smtClean="0">
                <a:latin typeface="Calibri" pitchFamily="34" charset="0"/>
                <a:cs typeface="Calibri" pitchFamily="34" charset="0"/>
              </a:rPr>
              <a:t>tác</a:t>
            </a:r>
            <a:r>
              <a:rPr lang="en-US" sz="3200" i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u="sng" dirty="0" err="1" smtClean="0">
                <a:latin typeface="Calibri" pitchFamily="34" charset="0"/>
                <a:cs typeface="Calibri" pitchFamily="34" charset="0"/>
              </a:rPr>
              <a:t>dụng</a:t>
            </a:r>
            <a:r>
              <a:rPr lang="en-US" sz="3200" i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u="sng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u="sng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sz="3200" b="1" dirty="0">
              <a:latin typeface="Calibri" pitchFamily="34" charset="0"/>
              <a:cs typeface="Calibri" pitchFamily="34" charset="0"/>
            </a:endParaRPr>
          </a:p>
          <a:p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3200" b="1" dirty="0">
              <a:latin typeface="Calibri" pitchFamily="34" charset="0"/>
              <a:cs typeface="Calibri" pitchFamily="34" charset="0"/>
            </a:endParaRPr>
          </a:p>
          <a:p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3200" b="1" dirty="0">
              <a:latin typeface="Calibri" pitchFamily="34" charset="0"/>
              <a:cs typeface="Calibri" pitchFamily="34" charset="0"/>
            </a:endParaRPr>
          </a:p>
          <a:p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                 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38.2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13050" y="175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Shape 2926"/>
          <p:cNvPicPr/>
          <p:nvPr/>
        </p:nvPicPr>
        <p:blipFill>
          <a:blip r:embed="rId2"/>
          <a:stretch/>
        </p:blipFill>
        <p:spPr>
          <a:xfrm>
            <a:off x="1012850" y="3212976"/>
            <a:ext cx="2551038" cy="2304256"/>
          </a:xfrm>
          <a:prstGeom prst="rect">
            <a:avLst/>
          </a:prstGeom>
        </p:spPr>
      </p:pic>
      <p:pic>
        <p:nvPicPr>
          <p:cNvPr id="9" name="Shape 2928"/>
          <p:cNvPicPr/>
          <p:nvPr/>
        </p:nvPicPr>
        <p:blipFill>
          <a:blip r:embed="rId3"/>
          <a:stretch/>
        </p:blipFill>
        <p:spPr>
          <a:xfrm>
            <a:off x="4004142" y="4955394"/>
            <a:ext cx="1800200" cy="5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3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228601"/>
            <a:ext cx="8784976" cy="680119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38: LỰC TIẾP XÚC VÀ LỰC KHÔNG TIẾP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XÚC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80728"/>
            <a:ext cx="84969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không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tiếp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xúc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3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Trả</a:t>
            </a:r>
            <a:r>
              <a:rPr lang="en-US" sz="3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lời</a:t>
            </a:r>
            <a:r>
              <a:rPr lang="en-US" sz="3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Ở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37.2: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Quả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táo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bị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Trái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Đất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hút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một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en-US" sz="3200" i="1" u="sng" dirty="0" err="1" smtClean="0">
                <a:latin typeface="Calibri" pitchFamily="34" charset="0"/>
                <a:cs typeface="Calibri" pitchFamily="34" charset="0"/>
              </a:rPr>
              <a:t>Trái</a:t>
            </a:r>
            <a:r>
              <a:rPr lang="en-US" sz="3200" i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u="sng" dirty="0" err="1" smtClean="0">
                <a:latin typeface="Calibri" pitchFamily="34" charset="0"/>
                <a:cs typeface="Calibri" pitchFamily="34" charset="0"/>
              </a:rPr>
              <a:t>Đất</a:t>
            </a:r>
            <a:r>
              <a:rPr lang="en-US" sz="3200" i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là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vật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u="sng" dirty="0" err="1" smtClean="0">
                <a:latin typeface="Calibri" pitchFamily="34" charset="0"/>
                <a:cs typeface="Calibri" pitchFamily="34" charset="0"/>
              </a:rPr>
              <a:t>gây</a:t>
            </a:r>
            <a:r>
              <a:rPr lang="en-US" sz="3200" i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u="sng" dirty="0" err="1" smtClean="0">
                <a:latin typeface="Calibri" pitchFamily="34" charset="0"/>
                <a:cs typeface="Calibri" pitchFamily="34" charset="0"/>
              </a:rPr>
              <a:t>ra</a:t>
            </a:r>
            <a:r>
              <a:rPr lang="en-US" sz="3200" i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u="sng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i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tác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dụng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en-US" sz="3200" i="1" u="sng" dirty="0" err="1" smtClean="0">
                <a:latin typeface="Calibri" pitchFamily="34" charset="0"/>
                <a:cs typeface="Calibri" pitchFamily="34" charset="0"/>
              </a:rPr>
              <a:t>Quả</a:t>
            </a:r>
            <a:r>
              <a:rPr lang="en-US" sz="3200" i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u="sng" dirty="0" err="1" smtClean="0">
                <a:latin typeface="Calibri" pitchFamily="34" charset="0"/>
                <a:cs typeface="Calibri" pitchFamily="34" charset="0"/>
              </a:rPr>
              <a:t>Táo</a:t>
            </a:r>
            <a:r>
              <a:rPr lang="en-US" sz="3200" i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là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vật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u="sng" dirty="0" err="1" smtClean="0">
                <a:latin typeface="Calibri" pitchFamily="34" charset="0"/>
                <a:cs typeface="Calibri" pitchFamily="34" charset="0"/>
              </a:rPr>
              <a:t>chịu</a:t>
            </a:r>
            <a:r>
              <a:rPr lang="en-US" sz="3200" i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u="sng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i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u="sng" dirty="0" err="1" smtClean="0">
                <a:latin typeface="Calibri" pitchFamily="34" charset="0"/>
                <a:cs typeface="Calibri" pitchFamily="34" charset="0"/>
              </a:rPr>
              <a:t>tác</a:t>
            </a:r>
            <a:r>
              <a:rPr lang="en-US" sz="3200" i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u="sng" dirty="0" err="1" smtClean="0">
                <a:latin typeface="Calibri" pitchFamily="34" charset="0"/>
                <a:cs typeface="Calibri" pitchFamily="34" charset="0"/>
              </a:rPr>
              <a:t>dụng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                               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37.2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042831"/>
            <a:ext cx="5472608" cy="290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28601"/>
            <a:ext cx="8964488" cy="608111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38: LỰC TIẾP XÚC VÀ LỰC KHÔNG TIẾP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XÚC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08720"/>
            <a:ext cx="83529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2.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không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tiếp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xúc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  ?3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Theo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em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có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sự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khác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biệt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nào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về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các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tác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dụng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được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minh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hoạ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ở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38.1a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và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38.2?</a:t>
            </a:r>
          </a:p>
          <a:p>
            <a:endParaRPr lang="en-US" sz="3200" b="1" dirty="0">
              <a:latin typeface="Calibri" pitchFamily="34" charset="0"/>
              <a:cs typeface="Calibri" pitchFamily="34" charset="0"/>
            </a:endParaRPr>
          </a:p>
          <a:p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3200" b="1" dirty="0">
              <a:latin typeface="Calibri" pitchFamily="34" charset="0"/>
              <a:cs typeface="Calibri" pitchFamily="34" charset="0"/>
            </a:endParaRPr>
          </a:p>
          <a:p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3200" b="1" dirty="0">
              <a:latin typeface="Calibri" pitchFamily="34" charset="0"/>
              <a:cs typeface="Calibri" pitchFamily="34" charset="0"/>
            </a:endParaRPr>
          </a:p>
          <a:p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38.1a                               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38.2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7" y="2636912"/>
            <a:ext cx="3638825" cy="2724150"/>
          </a:xfrm>
          <a:prstGeom prst="rect">
            <a:avLst/>
          </a:prstGeom>
        </p:spPr>
      </p:pic>
      <p:pic>
        <p:nvPicPr>
          <p:cNvPr id="6" name="Shape 2926"/>
          <p:cNvPicPr/>
          <p:nvPr/>
        </p:nvPicPr>
        <p:blipFill>
          <a:blip r:embed="rId3"/>
          <a:stretch/>
        </p:blipFill>
        <p:spPr>
          <a:xfrm>
            <a:off x="4860032" y="2846859"/>
            <a:ext cx="1800200" cy="2304256"/>
          </a:xfrm>
          <a:prstGeom prst="rect">
            <a:avLst/>
          </a:prstGeom>
        </p:spPr>
      </p:pic>
      <p:pic>
        <p:nvPicPr>
          <p:cNvPr id="7" name="Shape 2928"/>
          <p:cNvPicPr/>
          <p:nvPr/>
        </p:nvPicPr>
        <p:blipFill>
          <a:blip r:embed="rId4"/>
          <a:stretch/>
        </p:blipFill>
        <p:spPr>
          <a:xfrm>
            <a:off x="6948264" y="4616339"/>
            <a:ext cx="1800200" cy="5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0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28601"/>
            <a:ext cx="9036496" cy="608111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38: LỰC TIẾP XÚC VÀ LỰC KHÔNG TIẾP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XÚC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76445"/>
            <a:ext cx="871296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không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tiếp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xúc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3200" i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Trả</a:t>
            </a:r>
            <a:r>
              <a:rPr lang="en-US" sz="3200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lời</a:t>
            </a:r>
            <a:r>
              <a:rPr lang="en-US" sz="3200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Ở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38.1a: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Vật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gây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ra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tác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dụng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i="1" dirty="0" err="1" smtClean="0">
                <a:latin typeface="Calibri" pitchFamily="34" charset="0"/>
                <a:cs typeface="Calibri" pitchFamily="34" charset="0"/>
              </a:rPr>
              <a:t>tiếp</a:t>
            </a:r>
            <a:r>
              <a:rPr lang="en-US" sz="32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i="1" dirty="0" err="1" smtClean="0">
                <a:latin typeface="Calibri" pitchFamily="34" charset="0"/>
                <a:cs typeface="Calibri" pitchFamily="34" charset="0"/>
              </a:rPr>
              <a:t>xúc</a:t>
            </a:r>
            <a:r>
              <a:rPr lang="en-US" sz="32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với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vật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chịu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tác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dụng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               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Ở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38.2: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Vật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gây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ra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tác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dụng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i="1" dirty="0" err="1" smtClean="0">
                <a:latin typeface="Calibri" pitchFamily="34" charset="0"/>
                <a:cs typeface="Calibri" pitchFamily="34" charset="0"/>
              </a:rPr>
              <a:t>không</a:t>
            </a:r>
            <a:r>
              <a:rPr lang="en-US" sz="32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i="1" dirty="0" err="1" smtClean="0">
                <a:latin typeface="Calibri" pitchFamily="34" charset="0"/>
                <a:cs typeface="Calibri" pitchFamily="34" charset="0"/>
              </a:rPr>
              <a:t>tiếp</a:t>
            </a:r>
            <a:r>
              <a:rPr lang="en-US" sz="32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i="1" dirty="0" err="1">
                <a:latin typeface="Calibri" pitchFamily="34" charset="0"/>
                <a:cs typeface="Calibri" pitchFamily="34" charset="0"/>
              </a:rPr>
              <a:t>xúc</a:t>
            </a:r>
            <a:r>
              <a:rPr lang="en-US" sz="3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với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vật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chịu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tác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dụng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32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    </a:t>
            </a:r>
          </a:p>
          <a:p>
            <a:r>
              <a:rPr lang="en-US" sz="32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3600" b="1" i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Lực</a:t>
            </a:r>
            <a:r>
              <a:rPr lang="en-US" sz="36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không</a:t>
            </a:r>
            <a:r>
              <a:rPr lang="en-US" sz="36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tiếp</a:t>
            </a:r>
            <a:r>
              <a:rPr lang="en-US" sz="36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xúc</a:t>
            </a:r>
            <a:r>
              <a:rPr lang="en-US" sz="36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xuất</a:t>
            </a:r>
            <a:r>
              <a:rPr lang="en-US" sz="3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hiện</a:t>
            </a:r>
            <a:r>
              <a:rPr lang="en-US" sz="3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khi</a:t>
            </a:r>
            <a:r>
              <a:rPr lang="en-US" sz="3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vật</a:t>
            </a:r>
            <a:r>
              <a:rPr lang="en-US" sz="3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36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hoặc</a:t>
            </a:r>
            <a:r>
              <a:rPr lang="en-US" sz="3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đối</a:t>
            </a:r>
            <a:r>
              <a:rPr lang="en-US" sz="3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tượng</a:t>
            </a:r>
            <a:r>
              <a:rPr lang="en-US" sz="3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36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gây</a:t>
            </a:r>
            <a:r>
              <a:rPr lang="en-US" sz="3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ra</a:t>
            </a:r>
            <a:r>
              <a:rPr lang="en-US" sz="3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lực</a:t>
            </a:r>
            <a:r>
              <a:rPr lang="en-US" sz="3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không</a:t>
            </a:r>
            <a:r>
              <a:rPr lang="en-US" sz="3600" b="1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có</a:t>
            </a:r>
            <a:r>
              <a:rPr lang="en-US" sz="3600" b="1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sự</a:t>
            </a:r>
            <a:r>
              <a:rPr lang="en-US" sz="36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tiếp</a:t>
            </a:r>
            <a:r>
              <a:rPr lang="en-US" sz="36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xúc</a:t>
            </a:r>
            <a:r>
              <a:rPr lang="en-US" sz="36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vật</a:t>
            </a:r>
            <a:r>
              <a:rPr lang="en-US" sz="3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36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hoặc</a:t>
            </a:r>
            <a:r>
              <a:rPr lang="en-US" sz="3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đối</a:t>
            </a:r>
            <a:r>
              <a:rPr lang="en-US" sz="3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tượng</a:t>
            </a:r>
            <a:r>
              <a:rPr lang="en-US" sz="3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36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chịu</a:t>
            </a:r>
            <a:r>
              <a:rPr lang="en-US" sz="3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tác</a:t>
            </a:r>
            <a:r>
              <a:rPr lang="en-US" sz="3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dụng</a:t>
            </a:r>
            <a:r>
              <a:rPr lang="en-US" sz="3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lực</a:t>
            </a:r>
            <a:r>
              <a:rPr lang="en-US" sz="3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" y="3811907"/>
            <a:ext cx="935733" cy="44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3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5877" y="11266"/>
            <a:ext cx="8964488" cy="680119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38: LỰC TIẾP XÚC VÀ LỰC KHÔNG TIẾP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XÚC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638" y="692696"/>
            <a:ext cx="85689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không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tiếp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xúc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32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3200" b="1" i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Em</a:t>
            </a:r>
            <a:r>
              <a:rPr lang="en-US" sz="32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hãy</a:t>
            </a:r>
            <a:r>
              <a:rPr lang="en-US" sz="32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tìm</a:t>
            </a:r>
            <a:r>
              <a:rPr lang="en-US" sz="32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các</a:t>
            </a:r>
            <a:r>
              <a:rPr lang="en-US" sz="32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ví</a:t>
            </a:r>
            <a:r>
              <a:rPr lang="en-US" sz="32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dụ</a:t>
            </a:r>
            <a:r>
              <a:rPr lang="en-US" sz="32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về</a:t>
            </a:r>
            <a:r>
              <a:rPr lang="en-US" sz="32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không</a:t>
            </a:r>
            <a:r>
              <a:rPr lang="en-US" sz="32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tiếp</a:t>
            </a:r>
            <a:r>
              <a:rPr lang="en-US" sz="32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xúc</a:t>
            </a:r>
            <a:r>
              <a:rPr lang="en-US" sz="32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trong</a:t>
            </a:r>
            <a:r>
              <a:rPr lang="en-US" sz="32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đời</a:t>
            </a:r>
            <a:r>
              <a:rPr lang="en-US" sz="32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sống</a:t>
            </a:r>
            <a:r>
              <a:rPr lang="en-US" sz="32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endParaRPr lang="en-US" sz="3200" dirty="0"/>
          </a:p>
        </p:txBody>
      </p:sp>
      <p:pic>
        <p:nvPicPr>
          <p:cNvPr id="5" name="Shape 2924"/>
          <p:cNvPicPr/>
          <p:nvPr/>
        </p:nvPicPr>
        <p:blipFill>
          <a:blip r:embed="rId2"/>
          <a:stretch/>
        </p:blipFill>
        <p:spPr>
          <a:xfrm>
            <a:off x="294864" y="1226799"/>
            <a:ext cx="576065" cy="496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8" y="2492896"/>
            <a:ext cx="4284476" cy="3091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76871"/>
            <a:ext cx="3434502" cy="33079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638" y="5805264"/>
            <a:ext cx="4284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Vd1: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Các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hạt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mưa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rơi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xuống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do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bị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Trái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Đất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hút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một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lực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5805263"/>
            <a:ext cx="445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Vd2: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Đưa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2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thanh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nam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châm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lại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gần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Cùng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cực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đẩy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nhau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2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28601"/>
            <a:ext cx="9036496" cy="608111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38: LỰC TIẾP XÚC VÀ LỰC KHÔNG TIẾP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XÚC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08720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Vận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dụng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Trong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các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ảnh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sau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ảnh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nào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cho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thấy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xuất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hiện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tiếp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xúc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không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tiếp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xúc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132856"/>
            <a:ext cx="4104457" cy="3240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4248472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5661248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a: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tiếp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xúc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566124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b: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không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tiếp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xúc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1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62" y="188640"/>
            <a:ext cx="8943025" cy="576064"/>
          </a:xfrm>
        </p:spPr>
        <p:txBody>
          <a:bodyPr>
            <a:normAutofit lnSpcReduction="10000"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38: LỰC TIẾP XÚC VÀ LỰC KHÔNG TIẾP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XÚC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6" y="764704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Vận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dụng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Trong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các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ảnh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sau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ảnh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nào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cho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thấy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xuất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hiện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tiếp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xúc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không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tiếp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xúc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" y="2060848"/>
            <a:ext cx="4653846" cy="3096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0848"/>
            <a:ext cx="3888432" cy="3096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7" y="5373216"/>
            <a:ext cx="4784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c: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không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tiếp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xúc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537321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Hình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d: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tiếp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xúc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6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88640"/>
            <a:ext cx="8985176" cy="576064"/>
          </a:xfrm>
        </p:spPr>
        <p:txBody>
          <a:bodyPr>
            <a:normAutofit lnSpcReduction="10000"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38: LỰC TIẾP XÚC VÀ LỰC KHÔNG TIẾP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XÚC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08720"/>
            <a:ext cx="84969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Bài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tập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1: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nào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sau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đây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là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tiếp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xúc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A.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của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Trái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Đất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tác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dụng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lên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bóng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đèn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treo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trên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trần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nhà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B.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của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quả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cân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tác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dụng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lên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lò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xo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khi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treo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quả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cân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vào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lò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xo.</a:t>
            </a:r>
          </a:p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C.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của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nam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châm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hút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thanh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sắt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đặt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cách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nó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một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đoạn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D.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hút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giữa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Trái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Đất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và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Mặt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Trăng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4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28601"/>
            <a:ext cx="8892480" cy="536103"/>
          </a:xfrm>
        </p:spPr>
        <p:txBody>
          <a:bodyPr>
            <a:normAutofit lnSpcReduction="10000"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38: LỰC TIẾP XÚC VÀ LỰC KHÔNG TIẾP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XÚC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836712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itchFamily="34" charset="0"/>
                <a:cs typeface="Calibri" pitchFamily="34" charset="0"/>
              </a:rPr>
              <a:t>Bài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tập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2: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nào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sau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đây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là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không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tiếp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xúc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?</a:t>
            </a:r>
          </a:p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A.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của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bạn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Linh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tác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dụng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lên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cửa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để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mở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cửa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B.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của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chân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cầu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thủ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tác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dụng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lên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quả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bóng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C.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Trái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Đất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tác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dụng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lên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quyển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sách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đặt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trên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bàn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D.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của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gió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tác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dụng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lên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cánh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buồm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90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-63380" y="903521"/>
            <a:ext cx="5943600" cy="2819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441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1: </a:t>
            </a:r>
            <a:r>
              <a:rPr lang="en-US" sz="3200" dirty="0" err="1"/>
              <a:t>Khối</a:t>
            </a:r>
            <a:r>
              <a:rPr lang="en-US" sz="3200" dirty="0"/>
              <a:t> </a:t>
            </a:r>
            <a:r>
              <a:rPr lang="en-US" sz="3200" dirty="0" err="1"/>
              <a:t>lượng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 </a:t>
            </a:r>
            <a:r>
              <a:rPr lang="en-US" sz="3200" dirty="0" err="1"/>
              <a:t>Lực</a:t>
            </a:r>
            <a:r>
              <a:rPr lang="en-US" sz="3200" dirty="0"/>
              <a:t> </a:t>
            </a:r>
            <a:r>
              <a:rPr lang="en-US" sz="3200" dirty="0" err="1"/>
              <a:t>hấp</a:t>
            </a:r>
            <a:r>
              <a:rPr lang="en-US" sz="3200" dirty="0"/>
              <a:t> </a:t>
            </a:r>
            <a:r>
              <a:rPr lang="en-US" sz="3200" dirty="0" err="1"/>
              <a:t>dẫn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 </a:t>
            </a:r>
            <a:r>
              <a:rPr lang="en-US" sz="3200" dirty="0" err="1"/>
              <a:t>Trọng</a:t>
            </a:r>
            <a:r>
              <a:rPr lang="en-US" sz="3200" dirty="0"/>
              <a:t> </a:t>
            </a:r>
            <a:r>
              <a:rPr lang="en-US" sz="3200" dirty="0" err="1"/>
              <a:t>lượng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908420" y="3672393"/>
            <a:ext cx="6177508" cy="27432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79912" y="3861048"/>
            <a:ext cx="4356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2: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cái</a:t>
            </a:r>
            <a:r>
              <a:rPr lang="en-US" sz="3200" dirty="0"/>
              <a:t> </a:t>
            </a:r>
            <a:r>
              <a:rPr lang="en-US" sz="3200" dirty="0" err="1"/>
              <a:t>bàn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khối</a:t>
            </a:r>
            <a:r>
              <a:rPr lang="en-US" sz="3200" dirty="0"/>
              <a:t> </a:t>
            </a:r>
            <a:r>
              <a:rPr lang="en-US" sz="3200" dirty="0" err="1"/>
              <a:t>lượng</a:t>
            </a:r>
            <a:r>
              <a:rPr lang="en-US" sz="3200" dirty="0"/>
              <a:t> 15kg </a:t>
            </a:r>
            <a:r>
              <a:rPr lang="en-US" sz="3200" dirty="0" err="1"/>
              <a:t>thì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trọng</a:t>
            </a:r>
            <a:r>
              <a:rPr lang="en-US" sz="3200" dirty="0"/>
              <a:t> </a:t>
            </a:r>
            <a:r>
              <a:rPr lang="en-US" sz="3200" dirty="0" err="1"/>
              <a:t>lượng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bao</a:t>
            </a:r>
            <a:r>
              <a:rPr lang="en-US" sz="3200" dirty="0"/>
              <a:t> </a:t>
            </a:r>
            <a:r>
              <a:rPr lang="en-US" sz="3200" dirty="0" err="1"/>
              <a:t>nhiêu</a:t>
            </a:r>
            <a:r>
              <a:rPr lang="en-US" sz="3200" dirty="0"/>
              <a:t>?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" y="4957762"/>
            <a:ext cx="2314575" cy="19716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55776" y="226413"/>
            <a:ext cx="32020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Kiểm</a:t>
            </a:r>
            <a:r>
              <a:rPr lang="en-US" sz="3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tra</a:t>
            </a:r>
            <a:r>
              <a:rPr lang="en-US" sz="3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cũ</a:t>
            </a:r>
            <a:endParaRPr lang="en-US" sz="3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74" y="1176840"/>
            <a:ext cx="3294526" cy="203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8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2057400" y="1752600"/>
            <a:ext cx="5162550" cy="2362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 sz="6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392087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Các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em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cùng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xem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video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5116525119206557254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04" y="692696"/>
            <a:ext cx="864096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8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5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38: LỰC TIẾP XÚC VÀ </a:t>
            </a:r>
            <a:br>
              <a:rPr lang="en-US" sz="5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5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LỰC KHÔNG TIẾP XÚC</a:t>
            </a:r>
            <a:endParaRPr lang="en-US" sz="5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2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28601"/>
            <a:ext cx="8964488" cy="536103"/>
          </a:xfrm>
        </p:spPr>
        <p:txBody>
          <a:bodyPr>
            <a:normAutofit lnSpcReduction="10000"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38: LỰC TIẾP XÚC VÀ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LỰC 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KHÔNG TIẾP XÚC</a:t>
            </a:r>
            <a:endParaRPr lang="en-US" sz="3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713045"/>
            <a:ext cx="83529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1. </a:t>
            </a:r>
            <a:r>
              <a:rPr lang="en-US" sz="3600" b="1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latin typeface="Calibri" pitchFamily="34" charset="0"/>
                <a:cs typeface="Calibri" pitchFamily="34" charset="0"/>
              </a:rPr>
              <a:t>tiếp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latin typeface="Calibri" pitchFamily="34" charset="0"/>
                <a:cs typeface="Calibri" pitchFamily="34" charset="0"/>
              </a:rPr>
              <a:t>xúc</a:t>
            </a:r>
            <a:endParaRPr lang="en-US" sz="36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sz="3600" dirty="0" smtClean="0"/>
              <a:t> </a:t>
            </a:r>
            <a:r>
              <a:rPr lang="en-US" sz="3600" dirty="0" smtClean="0"/>
              <a:t> </a:t>
            </a:r>
            <a:r>
              <a:rPr lang="en-US" sz="3200" b="1" dirty="0" smtClean="0"/>
              <a:t>?1 </a:t>
            </a:r>
            <a:r>
              <a:rPr lang="vi-VN" sz="3000" dirty="0" smtClean="0"/>
              <a:t>Khi nâng </a:t>
            </a:r>
            <a:r>
              <a:rPr lang="vi-VN" sz="3000" dirty="0" err="1" smtClean="0"/>
              <a:t>tạ</a:t>
            </a:r>
            <a:r>
              <a:rPr lang="vi-VN" sz="3000" dirty="0" smtClean="0"/>
              <a:t> </a:t>
            </a:r>
            <a:r>
              <a:rPr lang="vi-VN" sz="3000" dirty="0" err="1" smtClean="0"/>
              <a:t>và</a:t>
            </a:r>
            <a:r>
              <a:rPr lang="vi-VN" sz="3000" dirty="0" smtClean="0"/>
              <a:t> khi </a:t>
            </a:r>
            <a:r>
              <a:rPr lang="vi-VN" sz="3000" dirty="0" err="1" smtClean="0"/>
              <a:t>đá</a:t>
            </a:r>
            <a:r>
              <a:rPr lang="vi-VN" sz="3000" dirty="0" smtClean="0"/>
              <a:t> </a:t>
            </a:r>
            <a:r>
              <a:rPr lang="vi-VN" sz="3000" dirty="0" err="1" smtClean="0"/>
              <a:t>bóng</a:t>
            </a:r>
            <a:r>
              <a:rPr lang="vi-VN" sz="3000" dirty="0" smtClean="0"/>
              <a:t> </a:t>
            </a:r>
            <a:r>
              <a:rPr lang="vi-VN" sz="3000" dirty="0" err="1" smtClean="0"/>
              <a:t>hình</a:t>
            </a:r>
            <a:r>
              <a:rPr lang="vi-VN" sz="3000" dirty="0" smtClean="0"/>
              <a:t> </a:t>
            </a:r>
            <a:r>
              <a:rPr lang="en-US" sz="3000" dirty="0" smtClean="0"/>
              <a:t>38</a:t>
            </a:r>
            <a:r>
              <a:rPr lang="vi-VN" sz="3000" dirty="0" smtClean="0"/>
              <a:t>.1a </a:t>
            </a:r>
            <a:r>
              <a:rPr lang="vi-VN" sz="3000" dirty="0" err="1" smtClean="0"/>
              <a:t>và</a:t>
            </a:r>
            <a:r>
              <a:rPr lang="vi-VN" sz="3000" dirty="0" smtClean="0"/>
              <a:t> </a:t>
            </a:r>
            <a:r>
              <a:rPr lang="en-US" sz="3000" dirty="0" smtClean="0"/>
              <a:t>38</a:t>
            </a:r>
            <a:r>
              <a:rPr lang="vi-VN" sz="3000" dirty="0" smtClean="0"/>
              <a:t>.1b, </a:t>
            </a:r>
            <a:r>
              <a:rPr lang="vi-VN" sz="3000" dirty="0" err="1" smtClean="0"/>
              <a:t>vật</a:t>
            </a:r>
            <a:r>
              <a:rPr lang="vi-VN" sz="3000" dirty="0" smtClean="0"/>
              <a:t> </a:t>
            </a:r>
            <a:r>
              <a:rPr lang="vi-VN" sz="3000" dirty="0" err="1" smtClean="0"/>
              <a:t>nào</a:t>
            </a:r>
            <a:r>
              <a:rPr lang="vi-VN" sz="3000" dirty="0" smtClean="0"/>
              <a:t> gây ra </a:t>
            </a:r>
            <a:r>
              <a:rPr lang="vi-VN" sz="3000" dirty="0" err="1" smtClean="0"/>
              <a:t>lực</a:t>
            </a:r>
            <a:r>
              <a:rPr lang="vi-VN" sz="3000" dirty="0" smtClean="0"/>
              <a:t> </a:t>
            </a:r>
            <a:r>
              <a:rPr lang="vi-VN" sz="3000" dirty="0" err="1" smtClean="0"/>
              <a:t>và</a:t>
            </a:r>
            <a:r>
              <a:rPr lang="vi-VN" sz="3000" dirty="0" smtClean="0"/>
              <a:t> </a:t>
            </a:r>
            <a:r>
              <a:rPr lang="vi-VN" sz="3000" dirty="0" err="1" smtClean="0"/>
              <a:t>vật</a:t>
            </a:r>
            <a:r>
              <a:rPr lang="vi-VN" sz="3000" dirty="0" smtClean="0"/>
              <a:t> </a:t>
            </a:r>
            <a:r>
              <a:rPr lang="vi-VN" sz="3000" dirty="0" err="1" smtClean="0"/>
              <a:t>nào</a:t>
            </a:r>
            <a:r>
              <a:rPr lang="vi-VN" sz="3000" dirty="0" smtClean="0"/>
              <a:t> </a:t>
            </a:r>
            <a:r>
              <a:rPr lang="vi-VN" sz="3000" dirty="0" err="1" smtClean="0"/>
              <a:t>chịu</a:t>
            </a:r>
            <a:r>
              <a:rPr lang="vi-VN" sz="3000" dirty="0" smtClean="0"/>
              <a:t> </a:t>
            </a:r>
            <a:r>
              <a:rPr lang="vi-VN" sz="3000" dirty="0" err="1" smtClean="0"/>
              <a:t>tác</a:t>
            </a:r>
            <a:r>
              <a:rPr lang="vi-VN" sz="3000" dirty="0" smtClean="0"/>
              <a:t> </a:t>
            </a:r>
            <a:r>
              <a:rPr lang="vi-VN" sz="3000" dirty="0" err="1" smtClean="0"/>
              <a:t>dụng</a:t>
            </a:r>
            <a:r>
              <a:rPr lang="vi-VN" sz="3000" dirty="0" smtClean="0"/>
              <a:t> </a:t>
            </a:r>
            <a:r>
              <a:rPr lang="vi-VN" sz="3000" dirty="0" err="1" smtClean="0"/>
              <a:t>của</a:t>
            </a:r>
            <a:r>
              <a:rPr lang="vi-VN" sz="3000" dirty="0" smtClean="0"/>
              <a:t> </a:t>
            </a:r>
            <a:r>
              <a:rPr lang="vi-VN" sz="3000" dirty="0" err="1" smtClean="0"/>
              <a:t>lực</a:t>
            </a:r>
            <a:r>
              <a:rPr lang="vi-VN" sz="3000" dirty="0" smtClean="0"/>
              <a:t>? </a:t>
            </a:r>
            <a:r>
              <a:rPr lang="vi-VN" sz="3000" dirty="0" err="1" smtClean="0"/>
              <a:t>Các</a:t>
            </a:r>
            <a:r>
              <a:rPr lang="vi-VN" sz="3000" dirty="0" smtClean="0"/>
              <a:t> </a:t>
            </a:r>
            <a:r>
              <a:rPr lang="vi-VN" sz="3000" dirty="0" err="1" smtClean="0"/>
              <a:t>vật</a:t>
            </a:r>
            <a:r>
              <a:rPr lang="vi-VN" sz="3000" dirty="0" smtClean="0"/>
              <a:t> </a:t>
            </a:r>
            <a:r>
              <a:rPr lang="vi-VN" sz="3000" dirty="0" err="1" smtClean="0"/>
              <a:t>này</a:t>
            </a:r>
            <a:r>
              <a:rPr lang="vi-VN" sz="3000" dirty="0" smtClean="0"/>
              <a:t> </a:t>
            </a:r>
            <a:r>
              <a:rPr lang="vi-VN" sz="3000" dirty="0" err="1" smtClean="0"/>
              <a:t>có</a:t>
            </a:r>
            <a:r>
              <a:rPr lang="vi-VN" sz="3000" dirty="0" smtClean="0"/>
              <a:t> </a:t>
            </a:r>
            <a:r>
              <a:rPr lang="vi-VN" sz="3000" dirty="0" err="1" smtClean="0"/>
              <a:t>tiếp</a:t>
            </a:r>
            <a:r>
              <a:rPr lang="vi-VN" sz="3000" dirty="0" smtClean="0"/>
              <a:t> </a:t>
            </a:r>
            <a:r>
              <a:rPr lang="vi-VN" sz="3000" dirty="0" err="1" smtClean="0"/>
              <a:t>xúc</a:t>
            </a:r>
            <a:r>
              <a:rPr lang="vi-VN" sz="3000" dirty="0" smtClean="0"/>
              <a:t> </a:t>
            </a:r>
            <a:r>
              <a:rPr lang="vi-VN" sz="3000" dirty="0" err="1" smtClean="0"/>
              <a:t>với</a:t>
            </a:r>
            <a:r>
              <a:rPr lang="vi-VN" sz="3000" dirty="0" smtClean="0"/>
              <a:t> nhau hay không</a:t>
            </a:r>
            <a:r>
              <a:rPr lang="en-US" sz="3000" dirty="0" smtClean="0"/>
              <a:t>?</a:t>
            </a:r>
            <a:endParaRPr lang="en-US" sz="30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36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3600" b="1" dirty="0">
              <a:latin typeface="Calibri" pitchFamily="34" charset="0"/>
              <a:cs typeface="Calibri" pitchFamily="34" charset="0"/>
            </a:endParaRPr>
          </a:p>
          <a:p>
            <a:endParaRPr lang="en-US" sz="36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36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              38.1a                             38.1b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Shape 2922"/>
          <p:cNvPicPr/>
          <p:nvPr/>
        </p:nvPicPr>
        <p:blipFill>
          <a:blip r:embed="rId2"/>
          <a:stretch/>
        </p:blipFill>
        <p:spPr>
          <a:xfrm>
            <a:off x="395536" y="3284984"/>
            <a:ext cx="835292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8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88640"/>
            <a:ext cx="8964488" cy="752127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38: LỰC TIẾP XÚC VÀ LỰC KHÔNG TIẾP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XÚC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26876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1. </a:t>
            </a:r>
            <a:r>
              <a:rPr lang="en-US" sz="3600" b="1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latin typeface="Calibri" pitchFamily="34" charset="0"/>
                <a:cs typeface="Calibri" pitchFamily="34" charset="0"/>
              </a:rPr>
              <a:t>tiếp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latin typeface="Calibri" pitchFamily="34" charset="0"/>
                <a:cs typeface="Calibri" pitchFamily="34" charset="0"/>
              </a:rPr>
              <a:t>xúc</a:t>
            </a:r>
            <a:endParaRPr lang="en-US" sz="36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3600" b="1" i="1" dirty="0" err="1" smtClean="0">
                <a:latin typeface="Calibri" pitchFamily="34" charset="0"/>
                <a:cs typeface="Calibri" pitchFamily="34" charset="0"/>
              </a:rPr>
              <a:t>Trả</a:t>
            </a:r>
            <a:r>
              <a:rPr lang="en-US" sz="36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err="1" smtClean="0">
                <a:latin typeface="Calibri" pitchFamily="34" charset="0"/>
                <a:cs typeface="Calibri" pitchFamily="34" charset="0"/>
              </a:rPr>
              <a:t>lời</a:t>
            </a:r>
            <a:r>
              <a:rPr lang="en-US" sz="3600" b="1" i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mà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tay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người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nâng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quả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tạ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và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mà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cầu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thủ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đá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vào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quả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bóng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được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gọi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là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tiếp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xúc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222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228601"/>
            <a:ext cx="8784976" cy="680119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38: LỰC TIẾP XÚC VÀ LỰC KHÔNG TIẾP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XÚC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052736"/>
            <a:ext cx="83529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3600" b="1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latin typeface="Calibri" pitchFamily="34" charset="0"/>
                <a:cs typeface="Calibri" pitchFamily="34" charset="0"/>
              </a:rPr>
              <a:t>tiếp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 smtClean="0">
                <a:latin typeface="Calibri" pitchFamily="34" charset="0"/>
                <a:cs typeface="Calibri" pitchFamily="34" charset="0"/>
              </a:rPr>
              <a:t>xúc</a:t>
            </a:r>
            <a:endParaRPr lang="en-US" sz="36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3600" b="1" i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Lực</a:t>
            </a:r>
            <a:r>
              <a:rPr lang="en-US" sz="36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tiếp</a:t>
            </a:r>
            <a:r>
              <a:rPr lang="en-US" sz="36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xúc</a:t>
            </a:r>
            <a:r>
              <a:rPr lang="en-US" sz="3600" b="1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xuất</a:t>
            </a:r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hiện</a:t>
            </a:r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khi</a:t>
            </a:r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vật</a:t>
            </a:r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36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hoặc</a:t>
            </a:r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đối</a:t>
            </a:r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tượng</a:t>
            </a:r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36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gây</a:t>
            </a:r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ra</a:t>
            </a:r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lực</a:t>
            </a:r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có</a:t>
            </a:r>
            <a:r>
              <a:rPr lang="en-US" sz="3600" b="1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sự</a:t>
            </a:r>
            <a:r>
              <a:rPr lang="en-US" sz="3600" b="1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tiếp</a:t>
            </a:r>
            <a:r>
              <a:rPr lang="en-US" sz="3600" b="1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xúc</a:t>
            </a:r>
            <a:r>
              <a:rPr lang="en-US" sz="3600" b="1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với</a:t>
            </a:r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vật</a:t>
            </a:r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36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hoặc</a:t>
            </a:r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đối</a:t>
            </a:r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tượng</a:t>
            </a:r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36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chịu</a:t>
            </a:r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tác</a:t>
            </a:r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dụng</a:t>
            </a:r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của</a:t>
            </a:r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lực</a:t>
            </a:r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3600" b="1" i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Em</a:t>
            </a:r>
            <a:r>
              <a:rPr lang="en-US" sz="36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hãy</a:t>
            </a:r>
            <a:r>
              <a:rPr lang="en-US" sz="36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tìm</a:t>
            </a:r>
            <a:r>
              <a:rPr lang="en-US" sz="36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các</a:t>
            </a:r>
            <a:r>
              <a:rPr lang="en-US" sz="36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ví</a:t>
            </a:r>
            <a:r>
              <a:rPr lang="en-US" sz="36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dụ</a:t>
            </a:r>
            <a:r>
              <a:rPr lang="en-US" sz="36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về</a:t>
            </a:r>
            <a:r>
              <a:rPr lang="en-US" sz="36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lực</a:t>
            </a:r>
            <a:r>
              <a:rPr lang="en-US" sz="36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tiếp</a:t>
            </a:r>
            <a:r>
              <a:rPr lang="en-US" sz="36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xúc</a:t>
            </a:r>
            <a:r>
              <a:rPr lang="en-US" sz="36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trong</a:t>
            </a:r>
            <a:r>
              <a:rPr lang="en-US" sz="36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đời</a:t>
            </a:r>
            <a:r>
              <a:rPr lang="en-US" sz="36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sống</a:t>
            </a:r>
            <a:r>
              <a:rPr lang="en-US" sz="36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Vd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Các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ngón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tay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tác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dụng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vào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cây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  <a:cs typeface="Calibri" pitchFamily="34" charset="0"/>
              </a:rPr>
              <a:t>bút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  <a:cs typeface="Calibri" pitchFamily="34" charset="0"/>
              </a:rPr>
              <a:t>khi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  <a:cs typeface="Calibri" pitchFamily="34" charset="0"/>
              </a:rPr>
              <a:t>viết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  <a:cs typeface="Calibri" pitchFamily="34" charset="0"/>
              </a:rPr>
              <a:t>bài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bàn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tay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tác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dụng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vào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cây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chổi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khi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quét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nhà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,… 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Shape 2924"/>
          <p:cNvPicPr/>
          <p:nvPr/>
        </p:nvPicPr>
        <p:blipFill>
          <a:blip r:embed="rId2"/>
          <a:stretch/>
        </p:blipFill>
        <p:spPr>
          <a:xfrm>
            <a:off x="467544" y="3343418"/>
            <a:ext cx="576065" cy="4969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2" y="1608638"/>
            <a:ext cx="920797" cy="44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6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32645" y="25121"/>
            <a:ext cx="8964488" cy="667575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38: LỰC TIẾP XÚC VÀ LỰC KHÔNG TIẾP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XÚC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" y="1340768"/>
            <a:ext cx="4320480" cy="2639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4104456" cy="26399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" y="4181558"/>
            <a:ext cx="4320480" cy="25620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71183"/>
            <a:ext cx="4104456" cy="24846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496" y="709076"/>
            <a:ext cx="6481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Một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số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ví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dụ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về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lực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tiếp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xúc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03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374</TotalTime>
  <Words>995</Words>
  <PresentationFormat>On-screen Show (4:3)</PresentationFormat>
  <Paragraphs>133</Paragraphs>
  <Slides>19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Essential</vt:lpstr>
      <vt:lpstr>PowerPoint Presentation</vt:lpstr>
      <vt:lpstr>PowerPoint Presentation</vt:lpstr>
      <vt:lpstr>PowerPoint Presentation</vt:lpstr>
      <vt:lpstr>PowerPoint Presentation</vt:lpstr>
      <vt:lpstr>Bài 38: LỰC TIẾP XÚC VÀ  LỰC KHÔNG TIẾP XÚC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2021-07-17T03:05:24Z</dcterms:created>
  <dcterms:modified xsi:type="dcterms:W3CDTF">2021-07-22T04:19:44Z</dcterms:modified>
</cp:coreProperties>
</file>