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39" r:id="rId3"/>
    <p:sldId id="431" r:id="rId4"/>
    <p:sldId id="432" r:id="rId5"/>
    <p:sldId id="436" r:id="rId6"/>
    <p:sldId id="437" r:id="rId7"/>
    <p:sldId id="421" r:id="rId8"/>
    <p:sldId id="434" r:id="rId9"/>
    <p:sldId id="435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22" r:id="rId18"/>
    <p:sldId id="418" r:id="rId19"/>
    <p:sldId id="429" r:id="rId20"/>
    <p:sldId id="420" r:id="rId21"/>
    <p:sldId id="433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Tuấn Ngô" initials="TTN" lastIdx="1" clrIdx="0">
    <p:extLst>
      <p:ext uri="{19B8F6BF-5375-455C-9EA6-DF929625EA0E}">
        <p15:presenceInfo xmlns:p15="http://schemas.microsoft.com/office/powerpoint/2012/main" userId="97d759ea8c7486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429" autoAdjust="0"/>
  </p:normalViewPr>
  <p:slideViewPr>
    <p:cSldViewPr>
      <p:cViewPr varScale="1">
        <p:scale>
          <a:sx n="34" d="100"/>
          <a:sy n="34" d="100"/>
        </p:scale>
        <p:origin x="24" y="6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00:37:05.0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061537" y="403441"/>
            <a:ext cx="10974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 THỨC LƯỢNG GIÁC (</a:t>
            </a:r>
            <a:r>
              <a:rPr lang="en-US" sz="5400" b="0" spc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6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ĐẠI SỐ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6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image" Target="../media/image4.emf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6: CUNG VÀ GÓC LƯỢNG GIÁC. CÔNG THỨC LƯỢNG GIÁC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15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(TT)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96553" y="1379242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 smtClean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0119611" y="31289"/>
            <a:ext cx="4260324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63" name="Group 67"/>
          <p:cNvGrpSpPr/>
          <p:nvPr/>
        </p:nvGrpSpPr>
        <p:grpSpPr>
          <a:xfrm>
            <a:off x="1116659" y="8448145"/>
            <a:ext cx="1817221" cy="945156"/>
            <a:chOff x="7459670" y="8524495"/>
            <a:chExt cx="1817550" cy="945327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75"/>
              <a:ext cx="18476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02" name="Group 60"/>
          <p:cNvGrpSpPr/>
          <p:nvPr/>
        </p:nvGrpSpPr>
        <p:grpSpPr>
          <a:xfrm>
            <a:off x="1116658" y="7257191"/>
            <a:ext cx="10779545" cy="922567"/>
            <a:chOff x="7459670" y="7086600"/>
            <a:chExt cx="10781495" cy="922734"/>
          </a:xfrm>
        </p:grpSpPr>
        <p:sp>
          <p:nvSpPr>
            <p:cNvPr id="103" name="Rectangle 102">
              <a:hlinkClick r:id="rId7" action="ppaction://hlinksldjump"/>
            </p:cNvPr>
            <p:cNvSpPr/>
            <p:nvPr/>
          </p:nvSpPr>
          <p:spPr>
            <a:xfrm>
              <a:off x="9092455" y="7178187"/>
              <a:ext cx="914871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 TÍCH THÀNH NHÂN TỬ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16657" y="8448145"/>
            <a:ext cx="19002954" cy="945156"/>
            <a:chOff x="7459670" y="8524495"/>
            <a:chExt cx="19006395" cy="945327"/>
          </a:xfrm>
        </p:grpSpPr>
        <p:sp>
          <p:nvSpPr>
            <p:cNvPr id="110" name="Rectangle 109">
              <a:hlinkClick r:id="rId8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38" name="Group 74"/>
          <p:cNvGrpSpPr/>
          <p:nvPr/>
        </p:nvGrpSpPr>
        <p:grpSpPr>
          <a:xfrm>
            <a:off x="1116660" y="9696893"/>
            <a:ext cx="21339695" cy="957490"/>
            <a:chOff x="7459670" y="9982200"/>
            <a:chExt cx="21343553" cy="957663"/>
          </a:xfrm>
        </p:grpSpPr>
        <p:sp>
          <p:nvSpPr>
            <p:cNvPr id="139" name="Rectangle 138">
              <a:hlinkClick r:id="rId9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4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146" name="Rectangle 145">
              <a:hlinkClick r:id="rId10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Round Same Side Corner Rectangle 14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góc nhọn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  <a:blipFill rotWithShape="1">
                <a:blip r:embed="rId2"/>
                <a:stretch>
                  <a:fillRect l="-1088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423198"/>
            <a:ext cx="369415" cy="8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3894" y="441052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𝑇𝑎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ó:</m:t>
                          </m:r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blipFill rotWithShape="1">
                <a:blip r:embed="rId4"/>
                <a:stretch>
                  <a:fillRect t="-487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5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 thì:</a:t>
                </a:r>
                <a:endParaRPr lang="en-SG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endParaRPr lang="en-SG" sz="64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  <a:blipFill rotWithShape="1">
                <a:blip r:embed="rId2"/>
                <a:stretch>
                  <a:fillRect l="-1123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3056890" y="387941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𝑇𝑎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𝑐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ó:</m:t>
                    </m:r>
                  </m:oMath>
                </a14:m>
                <a:r>
                  <a:rPr lang="vi-VN" sz="6000" dirty="0">
                    <a:solidFill>
                      <a:srgbClr val="3333CC"/>
                    </a:solidFill>
                  </a:rPr>
                  <a:t> </a:t>
                </a:r>
                <a:endParaRPr lang="en-US" sz="6000" dirty="0" smtClean="0">
                  <a:solidFill>
                    <a:srgbClr val="3333C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SG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sz="6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eqArr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blipFill rotWithShape="1">
                <a:blip r:embed="rId3"/>
                <a:stretch>
                  <a:fillRect t="-2527" b="-4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khi biến đổi thành tích biểu thức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–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+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  <a:blipFill rotWithShape="1">
                <a:blip r:embed="rId2"/>
                <a:stretch>
                  <a:fillRect l="-1026" t="-411" r="-2538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5600" i="1">
                          <a:latin typeface="Cambria Math"/>
                        </a:rPr>
                        <m:t>𝑀</m:t>
                      </m:r>
                      <m:r>
                        <a:rPr lang="en-SG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r>
                        <a:rPr lang="en-SG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  <a:blipFill rotWithShape="1">
                <a:blip r:embed="rId3"/>
                <a:stretch>
                  <a:fillRect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-25060" y="585068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12:</a:t>
                </a:r>
                <a:r>
                  <a:rPr lang="en-US" sz="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dạng tích ta được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0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757438" algn="l"/>
                  </a:tabLst>
                </a:pPr>
                <a:endParaRPr lang="en-SG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  <a:blipFill rotWithShape="1">
                <a:blip r:embed="rId2"/>
                <a:stretch>
                  <a:fillRect l="-876" t="-1639" r="-575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𝑀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r>
                        <a:rPr lang="en-US" sz="5600" b="0" i="1" smtClean="0">
                          <a:latin typeface="Cambria Math"/>
                        </a:rPr>
                        <m:t>𝑐</m:t>
                      </m:r>
                      <m:r>
                        <a:rPr lang="vi-VN" sz="5600" i="1">
                          <a:latin typeface="Cambria Math"/>
                        </a:rPr>
                        <m:t>𝑜𝑠</m:t>
                      </m:r>
                      <m:f>
                        <m:f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56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vi-VN" sz="5600" i="1">
                        <a:latin typeface="Cambria Math"/>
                      </a:rPr>
                      <m:t>)=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  <a:blipFill rotWithShape="1">
                <a:blip r:embed="rId3"/>
                <a:stretch>
                  <a:fillRect l="-1019" t="-212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763488" y="326279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1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biểu thức sau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75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  <a:blipFill rotWithShape="1">
                <a:blip r:embed="rId2"/>
                <a:stretch>
                  <a:fillRect l="-1116" t="-725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F1DE063-1817-4644-AEDF-9705D9850AAD}"/>
              </a:ext>
            </a:extLst>
          </p:cNvPr>
          <p:cNvSpPr/>
          <p:nvPr/>
        </p:nvSpPr>
        <p:spPr>
          <a:xfrm>
            <a:off x="919832" y="4183631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75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lang="en-US" sz="5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5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sz="560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  <a:blipFill rotWithShape="1">
                <a:blip r:embed="rId3"/>
                <a:stretch>
                  <a:fillRect l="-1123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  <a:blipFill rotWithShape="1">
                <a:blip r:embed="rId2"/>
                <a:stretch>
                  <a:fillRect l="-1096" t="-1170" b="-10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công thức biến đổi tổng thành tích: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560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/>
                      </a:rPr>
                      <m:t>=−</m:t>
                    </m:r>
                    <m:r>
                      <a:rPr lang="en-US" sz="5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  <a:blipFill>
                <a:blip r:embed="rId3"/>
                <a:stretch>
                  <a:fillRect l="-106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F03DC17-C522-49B6-B413-19657E24E16A}"/>
              </a:ext>
            </a:extLst>
          </p:cNvPr>
          <p:cNvSpPr/>
          <p:nvPr/>
        </p:nvSpPr>
        <p:spPr>
          <a:xfrm>
            <a:off x="982610" y="361556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4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MTCT</a:t>
                </a: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vị đo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độ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Shift-Mode-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 biểu thức đề và thử lần lượt các đáp án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n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hập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5600" b="0" i="1" smtClean="0">
                            <a:latin typeface="Cambria Math"/>
                          </a:rPr>
                          <m:t>=</m:t>
                        </m:r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)+</m:t>
                    </m:r>
                    <m:rad>
                      <m:radPr>
                        <m:degHide m:val="on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CALC: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ết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 bằng 0 thì chọn đáp án A, nếu không bằng 0 thì thử đáp án tương tự với các đáp án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B,C,D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  <a:blipFill>
                <a:blip r:embed="rId2"/>
                <a:stretch>
                  <a:fillRect l="-141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  <a:blipFill rotWithShape="1">
                <a:blip r:embed="rId3"/>
                <a:stretch>
                  <a:fillRect l="-1098" t="-1165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932073" algn="l"/>
                  </a:tabLst>
                </a:pP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  <a:blipFill rotWithShape="1">
                <a:blip r:embed="rId2"/>
                <a:stretch>
                  <a:fillRect l="-1058" t="-468" r="-903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 Dùng công 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đổi tổng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560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𝑣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=</m:t>
                      </m:r>
                      <m:r>
                        <a:rPr lang="fr-FR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°–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°+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–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120</m:t>
                          </m:r>
                          <m:r>
                            <a:rPr lang="en-US" sz="5600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  <m:r>
                            <a:rPr lang="en-US" sz="5600">
                              <a:latin typeface="Cambria Math"/>
                            </a:rPr>
                            <m:t>(−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𝑥</m:t>
                          </m:r>
                          <m:r>
                            <a:rPr lang="en-US" sz="5600" i="1">
                              <a:latin typeface="Cambria Math"/>
                            </a:rPr>
                            <m:t>)−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56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/>
                                    </a:rPr>
                                    <m:t>120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°−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)=−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  <a:blipFill>
                <a:blip r:embed="rId3"/>
                <a:stretch>
                  <a:fillRect l="-1026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6288138" y="3986073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95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</p:spPr>
            <p:txBody>
              <a:bodyPr/>
              <a:lstStyle/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: Dùng 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MTCT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 A: Nhập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Bấm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−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9998476952</m:t>
                    </m:r>
                    <m:r>
                      <a:rPr lang="vi-VN" sz="5600" i="1">
                        <a:latin typeface="Cambria Math"/>
                      </a:rPr>
                      <m:t>≠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loại A.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Đáp án B: Nhập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r>
                      <a:rPr lang="fr-FR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  <a:blipFill>
                <a:blip r:embed="rId2"/>
                <a:stretch>
                  <a:fillRect l="-1417" t="-2401" b="-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kết quả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  <a:blipFill>
                <a:blip r:embed="rId3"/>
                <a:stretch>
                  <a:fillRect l="-1058" t="-4626" b="-1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  <a:blipFill rotWithShape="1">
                <a:blip r:embed="rId2"/>
                <a:stretch>
                  <a:fillRect l="-1046" r="-1778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ạ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 và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tổng thành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5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56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d>
                          <m:dPr>
                            <m:ctrlPr>
                              <a:rPr lang="en-US" sz="5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  <a:blipFill rotWithShape="1">
                <a:blip r:embed="rId3"/>
                <a:stretch>
                  <a:fillRect l="-1123" t="-1448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7927351" y="4914578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  <a:blipFill rotWithShape="1">
                <a:blip r:embed="rId2"/>
                <a:stretch>
                  <a:fillRect l="-1126" t="-1228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  <a:blipFill>
                <a:blip r:embed="rId3"/>
                <a:stretch>
                  <a:fillRect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Cách 2: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MTCT</a:t>
                </a:r>
              </a:p>
              <a:p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5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  <a:blipFill rotWithShape="1">
                <a:blip r:embed="rId2"/>
                <a:stretch>
                  <a:fillRect l="-1389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  <a:blipFill rotWithShape="1">
                <a:blip r:embed="rId3"/>
                <a:stretch>
                  <a:fillRect l="-1046" r="-1778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2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523281"/>
            <a:ext cx="369486" cy="10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SG" sz="5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1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vi-VN" sz="56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))</a:t>
                </a:r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  <a:blipFill>
                <a:blip r:embed="rId3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  <a:blipFill rotWithShape="1">
                <a:blip r:embed="rId2"/>
                <a:stretch>
                  <a:fillRect l="-1139" t="-4938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)=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326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𝐵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  <a:blipFill>
                <a:blip r:embed="rId2"/>
                <a:stretch>
                  <a:fillRect l="-11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400" i="1">
                              <a:latin typeface="Cambria Math"/>
                            </a:rPr>
                            <m:t>𝐵</m:t>
                          </m:r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vi-VN" sz="6400" dirty="0"/>
                  <a:t> </a:t>
                </a:r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400" i="1">
                            <a:latin typeface="Cambria Math"/>
                          </a:rPr>
                          <m:t>đ</m:t>
                        </m:r>
                        <m:r>
                          <a:rPr lang="vi-VN" sz="6400" i="1">
                            <a:latin typeface="Cambria Math"/>
                          </a:rPr>
                          <m:t>𝑝𝑐𝑚</m:t>
                        </m:r>
                      </m:fName>
                      <m:e>
                        <m:r>
                          <a:rPr lang="vi-VN" sz="6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  <a:blipFill>
                <a:blip r:embed="rId3"/>
                <a:stretch>
                  <a:fillRect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 tam giác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  <a:blipFill rotWithShape="1">
                <a:blip r:embed="rId2"/>
                <a:stretch>
                  <a:fillRect l="-1086" b="-1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vi-VN" sz="56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 =&gt;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–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  <m:r>
                        <a:rPr lang="vi-VN" sz="5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560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vi-VN" sz="56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giác ABC cân tại B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  <a:blipFill>
                <a:blip r:embed="rId3"/>
                <a:stretch>
                  <a:fillRect l="-1111" t="-1818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b="0" i="1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  <a:blipFill rotWithShape="1">
                <a:blip r:embed="rId2"/>
                <a:stretch>
                  <a:fillRect l="-1086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fName>
                        <m: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r>
                          <a:rPr lang="en-US" sz="5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SG" sz="5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149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b="0" i="0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  <a:blipFill rotWithShape="1">
                <a:blip r:embed="rId2"/>
                <a:stretch>
                  <a:fillRect l="-106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16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func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°=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  <a:blipFill rotWithShape="1">
                <a:blip r:embed="rId3"/>
                <a:stretch>
                  <a:fillRect l="-1139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8: 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công thức sau, công thức nào sai?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  <a:blipFill rotWithShape="1">
                <a:blip r:embed="rId2"/>
                <a:stretch>
                  <a:fillRect l="-1079" t="-2113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5634A9-97C0-481A-86FE-97EC01D4EABF}"/>
              </a:ext>
            </a:extLst>
          </p:cNvPr>
          <p:cNvSpPr/>
          <p:nvPr/>
        </p:nvSpPr>
        <p:spPr>
          <a:xfrm>
            <a:off x="1034475" y="484257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rId3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21" name="Rectangle 20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5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15778</TotalTime>
  <Words>547</Words>
  <Application>Microsoft Office PowerPoint</Application>
  <PresentationFormat>Custom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Thanh Tuấn Ngô</cp:lastModifiedBy>
  <cp:revision>801</cp:revision>
  <dcterms:created xsi:type="dcterms:W3CDTF">2013-08-07T06:38:09Z</dcterms:created>
  <dcterms:modified xsi:type="dcterms:W3CDTF">2020-03-21T17:26:12Z</dcterms:modified>
</cp:coreProperties>
</file>