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1" r:id="rId2"/>
    <p:sldId id="296" r:id="rId3"/>
    <p:sldId id="261" r:id="rId4"/>
    <p:sldId id="297" r:id="rId5"/>
    <p:sldId id="282" r:id="rId6"/>
    <p:sldId id="298" r:id="rId7"/>
    <p:sldId id="299" r:id="rId8"/>
    <p:sldId id="300" r:id="rId9"/>
    <p:sldId id="301" r:id="rId10"/>
    <p:sldId id="302" r:id="rId11"/>
    <p:sldId id="259" r:id="rId12"/>
    <p:sldId id="258" r:id="rId13"/>
    <p:sldId id="283" r:id="rId14"/>
    <p:sldId id="284" r:id="rId15"/>
    <p:sldId id="257" r:id="rId16"/>
    <p:sldId id="286" r:id="rId17"/>
    <p:sldId id="285" r:id="rId18"/>
    <p:sldId id="262" r:id="rId19"/>
    <p:sldId id="303" r:id="rId20"/>
    <p:sldId id="287" r:id="rId21"/>
    <p:sldId id="263" r:id="rId22"/>
    <p:sldId id="288" r:id="rId23"/>
    <p:sldId id="289" r:id="rId24"/>
    <p:sldId id="290" r:id="rId25"/>
    <p:sldId id="291" r:id="rId26"/>
    <p:sldId id="269" r:id="rId27"/>
    <p:sldId id="292" r:id="rId28"/>
    <p:sldId id="293" r:id="rId29"/>
    <p:sldId id="294" r:id="rId30"/>
    <p:sldId id="271" r:id="rId31"/>
    <p:sldId id="295" r:id="rId32"/>
    <p:sldId id="279" r:id="rId33"/>
    <p:sldId id="280" r:id="rId34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5" d="100"/>
          <a:sy n="35" d="100"/>
        </p:scale>
        <p:origin x="1096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I. SỰ ĐA DẠNG CỦA NẤM</a:t>
          </a:r>
          <a:endParaRPr lang="en-US" sz="3200" b="1" dirty="0">
            <a:solidFill>
              <a:schemeClr val="tx1"/>
            </a:solidFill>
          </a:endParaRP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II. VAI TRÒ VÀ TÁC HẠI CỦA NẤM</a:t>
          </a:r>
          <a:endParaRPr lang="en-US" sz="3200" b="1" dirty="0">
            <a:solidFill>
              <a:schemeClr val="tx1"/>
            </a:solidFill>
          </a:endParaRP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E64D251-BEED-4B81-B44A-E2E0A0FB42A3}" type="pres">
      <dgm:prSet presAssocID="{782AE585-5A68-4B79-9BE9-625BE1C3E60E}" presName="parentText" presStyleLbl="node1" presStyleIdx="0" presStyleCnt="2" custScaleX="133752" custScaleY="511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2" custScaleY="75736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1968CC19-8F0C-4841-93D5-A9A4D398E8CD}" type="pres">
      <dgm:prSet presAssocID="{2D2AEC59-9663-43AE-B6A4-F9DA690FDE97}" presName="parentText" presStyleLbl="node1" presStyleIdx="1" presStyleCnt="2" custScaleX="133752" custScaleY="5443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2" custScaleY="68440">
        <dgm:presLayoutVars>
          <dgm:bulletEnabled val="1"/>
        </dgm:presLayoutVars>
      </dgm:prSet>
      <dgm:spPr/>
    </dgm:pt>
  </dgm:ptLst>
  <dgm:cxnLst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694318"/>
          <a:ext cx="6934200" cy="124055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761998"/>
          <a:ext cx="6492241" cy="9810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I. SỰ ĐA DẠNG CỦA NẤM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394602" y="809890"/>
        <a:ext cx="6396457" cy="885279"/>
      </dsp:txXfrm>
    </dsp:sp>
    <dsp:sp modelId="{122620D4-9702-40D2-B18F-27754A4EC27C}">
      <dsp:nvSpPr>
        <dsp:cNvPr id="0" name=""/>
        <dsp:cNvSpPr/>
      </dsp:nvSpPr>
      <dsp:spPr>
        <a:xfrm>
          <a:off x="0" y="2460354"/>
          <a:ext cx="6934200" cy="11210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2375217"/>
          <a:ext cx="6492241" cy="1044537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II. VAI TRÒ VÀ TÁC HẠI CỦA NẤM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397700" y="2426207"/>
        <a:ext cx="6390261" cy="942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0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9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905000"/>
            <a:ext cx="4724400" cy="15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Bài</a:t>
            </a:r>
            <a:r>
              <a:rPr lang="en-US" sz="3200" b="1" dirty="0" smtClean="0"/>
              <a:t> 18: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ĐA DẠNG NẤM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8"/>
            <a:ext cx="8839202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0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90411199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8483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1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337608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Nhắc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chung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môi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trường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Quan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sát</a:t>
            </a:r>
            <a:r>
              <a:rPr lang="en-US" sz="2400" b="1" dirty="0">
                <a:solidFill>
                  <a:srgbClr val="0070C0"/>
                </a:solidFill>
              </a:rPr>
              <a:t> 3 </a:t>
            </a:r>
            <a:r>
              <a:rPr lang="en-US" sz="2400" b="1" dirty="0" err="1">
                <a:solidFill>
                  <a:srgbClr val="0070C0"/>
                </a:solidFill>
              </a:rPr>
              <a:t>đại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dưới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đây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hãy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lập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bảng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phân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(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ví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diện</a:t>
            </a:r>
            <a:r>
              <a:rPr lang="en-US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657600"/>
            <a:ext cx="6705600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mọc trên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 cây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 smtClean="0">
                <a:latin typeface="Arial" pitchFamily="34" charset="0"/>
                <a:cs typeface="Arial" pitchFamily="34" charset="0"/>
              </a:rPr>
              <a:t>bánh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sau khi ủ men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,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,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lọai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chi, </a:t>
            </a:r>
            <a:r>
              <a:rPr lang="en-US" sz="2800" dirty="0" err="1"/>
              <a:t>nấm</a:t>
            </a:r>
            <a:r>
              <a:rPr lang="en-US" sz="2800" dirty="0"/>
              <a:t> men,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rơm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đùi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(</a:t>
            </a:r>
            <a:r>
              <a:rPr lang="en-US" sz="2800" dirty="0" err="1"/>
              <a:t>mộc</a:t>
            </a:r>
            <a:r>
              <a:rPr lang="en-US" sz="2800" dirty="0"/>
              <a:t> </a:t>
            </a:r>
            <a:r>
              <a:rPr lang="en-US" sz="2800" dirty="0" err="1"/>
              <a:t>nhĩ</a:t>
            </a:r>
            <a:r>
              <a:rPr lang="en-US" sz="2800" dirty="0"/>
              <a:t>), </a:t>
            </a:r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ở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,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nghiệt</a:t>
            </a:r>
            <a:r>
              <a:rPr lang="en-US" sz="2800" dirty="0"/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2570480" y="2837910"/>
          <a:ext cx="5831840" cy="2010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1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Tên nhóm nấm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túi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đảm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tiếp hợp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Đặc điểm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Thể quả dạng túi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Thể quả dạng hình mũ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Sợi nấm phân nhánh, màu nâu, xám, trắng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Đại diện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bụng dê, nấm cục …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hương, nấm rơm, nấm sò…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 dirty="0" err="1">
                          <a:effectLst/>
                        </a:rPr>
                        <a:t>Nấm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mốc</a:t>
                      </a:r>
                      <a:r>
                        <a:rPr lang="en-US" sz="1300" dirty="0">
                          <a:effectLst/>
                        </a:rPr>
                        <a:t>…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143000"/>
            <a:ext cx="4230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- </a:t>
            </a:r>
            <a:r>
              <a:rPr lang="en-US" sz="2400" dirty="0" err="1">
                <a:solidFill>
                  <a:srgbClr val="0070C0"/>
                </a:solidFill>
              </a:rPr>
              <a:t>Nấm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được</a:t>
            </a:r>
            <a:r>
              <a:rPr lang="en-US" sz="2400" dirty="0">
                <a:solidFill>
                  <a:srgbClr val="0070C0"/>
                </a:solidFill>
              </a:rPr>
              <a:t> chia </a:t>
            </a:r>
            <a:r>
              <a:rPr lang="en-US" sz="2400" dirty="0" err="1">
                <a:solidFill>
                  <a:srgbClr val="0070C0"/>
                </a:solidFill>
              </a:rPr>
              <a:t>thành</a:t>
            </a:r>
            <a:r>
              <a:rPr lang="en-US" sz="2400" dirty="0">
                <a:solidFill>
                  <a:srgbClr val="0070C0"/>
                </a:solidFill>
              </a:rPr>
              <a:t> 3 </a:t>
            </a:r>
            <a:r>
              <a:rPr lang="en-US" sz="2400" dirty="0" err="1">
                <a:solidFill>
                  <a:srgbClr val="0070C0"/>
                </a:solidFill>
              </a:rPr>
              <a:t>nhóm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97866"/>
              </p:ext>
            </p:extLst>
          </p:nvPr>
        </p:nvGraphicFramePr>
        <p:xfrm>
          <a:off x="609600" y="1905000"/>
          <a:ext cx="9906000" cy="28702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4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3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nhóm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túi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đảm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tiếp hợp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Đặc điểm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túi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mũ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Sợi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nhánh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màu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xám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trắng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Đại diện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bụng dê, nấm cục …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hương, nấm rơm, nấm sò…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mốc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953000"/>
            <a:ext cx="7620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0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57200" y="152400"/>
            <a:ext cx="10515600" cy="30480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TRÒ CHƠI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ĐUỔI HÌNH – HÁI NẤM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4038600"/>
            <a:ext cx="891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LUẬT CHƠI: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2060"/>
                </a:solidFill>
              </a:rPr>
              <a:t>Chia </a:t>
            </a:r>
            <a:r>
              <a:rPr lang="en-US" sz="2400" dirty="0" err="1" smtClean="0">
                <a:solidFill>
                  <a:srgbClr val="002060"/>
                </a:solidFill>
              </a:rPr>
              <a:t>lớp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Mỗi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lần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lượt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sẽ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lần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lượt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ảnh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về</a:t>
            </a:r>
            <a:r>
              <a:rPr lang="en-US" sz="2400" dirty="0" smtClean="0">
                <a:solidFill>
                  <a:srgbClr val="002060"/>
                </a:solidFill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</a:rPr>
              <a:t>loài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nấm</a:t>
            </a:r>
            <a:r>
              <a:rPr lang="en-US" sz="2400" dirty="0" smtClean="0">
                <a:solidFill>
                  <a:srgbClr val="002060"/>
                </a:solidFill>
              </a:rPr>
              <a:t> VÀ  </a:t>
            </a:r>
            <a:r>
              <a:rPr lang="en-US" sz="2400" dirty="0" err="1" smtClean="0">
                <a:solidFill>
                  <a:srgbClr val="002060"/>
                </a:solidFill>
              </a:rPr>
              <a:t>có</a:t>
            </a:r>
            <a:r>
              <a:rPr lang="en-US" sz="2400" dirty="0" smtClean="0">
                <a:solidFill>
                  <a:srgbClr val="002060"/>
                </a:solidFill>
              </a:rPr>
              <a:t> 5 </a:t>
            </a:r>
            <a:r>
              <a:rPr lang="en-US" sz="2400" dirty="0" err="1" smtClean="0">
                <a:solidFill>
                  <a:srgbClr val="002060"/>
                </a:solidFill>
              </a:rPr>
              <a:t>giây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quan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sát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tên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loài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nấm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 lvl="0"/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nào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có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nhiều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câu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xác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hơn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sẽ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là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chiến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thắng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3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330005"/>
            <a:ext cx="975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 smtClean="0"/>
              <a:t>Nấm</a:t>
            </a:r>
            <a:r>
              <a:rPr lang="en-US" sz="2800" dirty="0" smtClean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14" y="1524000"/>
            <a:ext cx="6705600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VÀ TÁC HẠI CỦA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69172" y="990600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29508"/>
              </p:ext>
            </p:extLst>
          </p:nvPr>
        </p:nvGraphicFramePr>
        <p:xfrm>
          <a:off x="685800" y="2306121"/>
          <a:ext cx="9601200" cy="2523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62000" y="4960203"/>
            <a:ext cx="937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</a:rPr>
              <a:t>Kể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tên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tác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hại</a:t>
            </a:r>
            <a:r>
              <a:rPr lang="en-US" sz="2400" b="1" dirty="0" smtClean="0">
                <a:solidFill>
                  <a:srgbClr val="0070C0"/>
                </a:solidFill>
              </a:rPr>
              <a:t> do </a:t>
            </a:r>
            <a:r>
              <a:rPr lang="en-US" sz="2400" b="1" dirty="0" err="1" smtClean="0">
                <a:solidFill>
                  <a:srgbClr val="0070C0"/>
                </a:solidFill>
              </a:rPr>
              <a:t>nấm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gây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ra</a:t>
            </a:r>
            <a:r>
              <a:rPr lang="en-US" sz="2400" b="1" dirty="0" smtClean="0">
                <a:solidFill>
                  <a:srgbClr val="0070C0"/>
                </a:solidFill>
              </a:rPr>
              <a:t>? </a:t>
            </a:r>
            <a:r>
              <a:rPr lang="en-US" sz="2400" b="1" dirty="0" err="1" smtClean="0">
                <a:solidFill>
                  <a:srgbClr val="0070C0"/>
                </a:solidFill>
              </a:rPr>
              <a:t>Đề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xuất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một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biện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pháp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phòng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tránh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bệnh</a:t>
            </a:r>
            <a:r>
              <a:rPr lang="en-US" sz="2400" b="1" dirty="0" smtClean="0">
                <a:solidFill>
                  <a:srgbClr val="0070C0"/>
                </a:solidFill>
              </a:rPr>
              <a:t> do </a:t>
            </a:r>
            <a:r>
              <a:rPr lang="en-US" sz="2400" b="1" dirty="0" err="1" smtClean="0">
                <a:solidFill>
                  <a:srgbClr val="0070C0"/>
                </a:solidFill>
              </a:rPr>
              <a:t>nấm</a:t>
            </a:r>
            <a:r>
              <a:rPr lang="en-US" sz="2400" b="1" dirty="0" smtClean="0">
                <a:solidFill>
                  <a:srgbClr val="0070C0"/>
                </a:solidFill>
              </a:rPr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1828800"/>
            <a:ext cx="3280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a. </a:t>
            </a:r>
            <a:r>
              <a:rPr lang="en-US" sz="2400" b="1" dirty="0" err="1">
                <a:solidFill>
                  <a:srgbClr val="0070C0"/>
                </a:solidFill>
              </a:rPr>
              <a:t>Hoàn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bảng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sau</a:t>
            </a:r>
            <a:r>
              <a:rPr lang="en-US" sz="2400" b="1" dirty="0">
                <a:solidFill>
                  <a:srgbClr val="0070C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khuẩn và động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nguyên sinh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huỷ các chất bền vững như: xenlulozơ, hemixenlulozơ, lignin, chitin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 trên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cây 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nấm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smtClean="0">
                <a:solidFill>
                  <a:srgbClr val="FF0000"/>
                </a:solidFill>
              </a:rPr>
              <a:t>…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thuốc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FF0000"/>
                </a:solidFill>
              </a:rPr>
              <a:t> chi, </a:t>
            </a:r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 smtClean="0">
                <a:latin typeface="Arial" pitchFamily="34" charset="0"/>
                <a:cs typeface="Arial" pitchFamily="34" charset="0"/>
              </a:rPr>
              <a:t>bánh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sau khi ủ men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mem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lang</a:t>
            </a:r>
            <a:r>
              <a:rPr lang="en-US" sz="2800" dirty="0">
                <a:solidFill>
                  <a:srgbClr val="FF0000"/>
                </a:solidFill>
              </a:rPr>
              <a:t> ben, </a:t>
            </a:r>
            <a:r>
              <a:rPr lang="en-US" sz="2800" dirty="0" err="1">
                <a:solidFill>
                  <a:srgbClr val="FF0000"/>
                </a:solidFill>
              </a:rPr>
              <a:t>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VÀ TÁC HẠI CỦA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 cam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chết</a:t>
            </a:r>
            <a:r>
              <a:rPr lang="en-US" sz="2800" dirty="0">
                <a:solidFill>
                  <a:srgbClr val="FF0000"/>
                </a:solidFill>
              </a:rPr>
              <a:t> non, </a:t>
            </a:r>
            <a:r>
              <a:rPr lang="en-US" sz="2800" dirty="0" err="1">
                <a:solidFill>
                  <a:srgbClr val="FF0000"/>
                </a:solidFill>
              </a:rPr>
              <a:t>thối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rễ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VÀ TÁC HẠI CỦA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loét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lông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VÀ TÁC HẠI CỦA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III. MỘT SỐ BỆNH DO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Nấm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ăn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hưởng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áo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0070C0"/>
                </a:solidFill>
              </a:rPr>
              <a:t>giữ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đồ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ráo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thuốc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93682"/>
            <a:ext cx="7239000" cy="542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NẤM ĐỘC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hlinkClick r:id="rId3"/>
              </a:rPr>
              <a:t>(</a:t>
            </a:r>
            <a:r>
              <a:rPr lang="en-US" dirty="0"/>
              <a:t>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,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” </a:t>
            </a:r>
            <a:r>
              <a:rPr lang="en-US" u="sng" dirty="0" smtClean="0">
                <a:hlinkClick r:id="rId3"/>
              </a:rPr>
              <a:t> – </a:t>
            </a:r>
            <a:r>
              <a:rPr lang="en-US" u="sng" dirty="0" err="1" smtClean="0">
                <a:hlinkClick r:id="rId3"/>
              </a:rPr>
              <a:t>youtube</a:t>
            </a:r>
            <a:r>
              <a:rPr lang="en-US" u="sng" dirty="0" smtClean="0">
                <a:hlinkClick r:id="rId3"/>
              </a:rPr>
              <a:t>)</a:t>
            </a:r>
          </a:p>
          <a:p>
            <a:r>
              <a:rPr lang="vi-VN" u="sng" dirty="0"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DẤU HIỆU NHẬN BIẾT NẤM ĐỘC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(</a:t>
            </a:r>
            <a:r>
              <a:rPr lang="vi-VN" u="sng" dirty="0"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44780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HS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609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CỦNG CỐ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858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quan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sát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nấm</a:t>
            </a:r>
            <a:r>
              <a:rPr lang="en-US" sz="4000" dirty="0" smtClean="0">
                <a:solidFill>
                  <a:srgbClr val="0070C0"/>
                </a:solidFill>
              </a:rPr>
              <a:t>.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98213"/>
            <a:ext cx="8763000" cy="50615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902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85800"/>
            <a:ext cx="8451578" cy="55220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049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57200"/>
            <a:ext cx="8382000" cy="577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80520"/>
            <a:ext cx="7772400" cy="56061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5576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33400"/>
            <a:ext cx="7924800" cy="58843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05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395" y="457200"/>
            <a:ext cx="7960009" cy="55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2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1007</Words>
  <PresentationFormat>Custom</PresentationFormat>
  <Paragraphs>131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2021-05-03T08:20:30Z</dcterms:created>
  <dcterms:modified xsi:type="dcterms:W3CDTF">2021-06-27T03:01:50Z</dcterms:modified>
</cp:coreProperties>
</file>