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67" r:id="rId4"/>
    <p:sldId id="269" r:id="rId5"/>
    <p:sldId id="323" r:id="rId6"/>
    <p:sldId id="270" r:id="rId7"/>
    <p:sldId id="304" r:id="rId8"/>
    <p:sldId id="305" r:id="rId9"/>
    <p:sldId id="306" r:id="rId10"/>
    <p:sldId id="318" r:id="rId11"/>
    <p:sldId id="319" r:id="rId12"/>
    <p:sldId id="271" r:id="rId13"/>
    <p:sldId id="312" r:id="rId14"/>
    <p:sldId id="320" r:id="rId15"/>
    <p:sldId id="316" r:id="rId16"/>
    <p:sldId id="272" r:id="rId17"/>
    <p:sldId id="314" r:id="rId18"/>
    <p:sldId id="321" r:id="rId19"/>
    <p:sldId id="322" r:id="rId20"/>
    <p:sldId id="315" r:id="rId21"/>
    <p:sldId id="294" r:id="rId22"/>
    <p:sldId id="295" r:id="rId23"/>
    <p:sldId id="296" r:id="rId24"/>
    <p:sldId id="298" r:id="rId25"/>
    <p:sldId id="299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809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982200" y="44183"/>
            <a:ext cx="220980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2.2: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317385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5: Science and technology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8" r:id="rId13"/>
    <p:sldLayoutId id="2147483669" r:id="rId14"/>
    <p:sldLayoutId id="2147483689" r:id="rId15"/>
    <p:sldLayoutId id="2147483690" r:id="rId16"/>
    <p:sldLayoutId id="21474836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Xn676-fLq7I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208447-0D0A-4423-463A-448134B4EE8C}"/>
              </a:ext>
            </a:extLst>
          </p:cNvPr>
          <p:cNvSpPr txBox="1"/>
          <p:nvPr/>
        </p:nvSpPr>
        <p:spPr>
          <a:xfrm>
            <a:off x="5792189" y="3168317"/>
            <a:ext cx="614548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5: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Science and technology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2.2 – Grammar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Pages 49 &amp; 50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784E51-3682-4FA8-7A8C-B0631A01C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25" y="486626"/>
            <a:ext cx="5010849" cy="6382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641379-6425-EF6A-3144-E29151DE5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792" y="1222936"/>
            <a:ext cx="4588382" cy="3058921"/>
          </a:xfrm>
          <a:prstGeom prst="rect">
            <a:avLst/>
          </a:prstGeom>
        </p:spPr>
      </p:pic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40872A50-B5E0-D2B1-AE42-1389A7A4DC9E}"/>
              </a:ext>
            </a:extLst>
          </p:cNvPr>
          <p:cNvSpPr/>
          <p:nvPr/>
        </p:nvSpPr>
        <p:spPr>
          <a:xfrm>
            <a:off x="6272473" y="1831015"/>
            <a:ext cx="1500754" cy="4377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BF967CD-041F-F14F-8280-652DC1CFED2C}"/>
              </a:ext>
            </a:extLst>
          </p:cNvPr>
          <p:cNvSpPr/>
          <p:nvPr/>
        </p:nvSpPr>
        <p:spPr>
          <a:xfrm>
            <a:off x="5522095" y="2533530"/>
            <a:ext cx="2181293" cy="4377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784CFE21-7460-645B-F5F4-C5AF7E392D00}"/>
              </a:ext>
            </a:extLst>
          </p:cNvPr>
          <p:cNvSpPr/>
          <p:nvPr/>
        </p:nvSpPr>
        <p:spPr>
          <a:xfrm>
            <a:off x="3828443" y="3667873"/>
            <a:ext cx="1459031" cy="4377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937E25-D0F3-3A63-4785-992A8934113B}"/>
              </a:ext>
            </a:extLst>
          </p:cNvPr>
          <p:cNvSpPr txBox="1"/>
          <p:nvPr/>
        </p:nvSpPr>
        <p:spPr>
          <a:xfrm>
            <a:off x="3746477" y="4327238"/>
            <a:ext cx="670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S1 + </a:t>
            </a:r>
            <a:r>
              <a:rPr lang="en-US" sz="2800" b="1" u="sng" dirty="0">
                <a:solidFill>
                  <a:srgbClr val="7030A0"/>
                </a:solidFill>
              </a:rPr>
              <a:t>V</a:t>
            </a:r>
            <a:r>
              <a:rPr lang="en-US" sz="2800" b="1" dirty="0">
                <a:solidFill>
                  <a:srgbClr val="C00000"/>
                </a:solidFill>
              </a:rPr>
              <a:t> + comparative adverb + than + S2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D33DA9-2516-034F-81BE-889E6C61A24B}"/>
              </a:ext>
            </a:extLst>
          </p:cNvPr>
          <p:cNvCxnSpPr>
            <a:cxnSpLocks/>
          </p:cNvCxnSpPr>
          <p:nvPr/>
        </p:nvCxnSpPr>
        <p:spPr>
          <a:xfrm>
            <a:off x="5745192" y="2158016"/>
            <a:ext cx="4572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52477A-CFAD-2AA6-9CFC-E8623DF0F9A4}"/>
              </a:ext>
            </a:extLst>
          </p:cNvPr>
          <p:cNvCxnSpPr>
            <a:cxnSpLocks/>
          </p:cNvCxnSpPr>
          <p:nvPr/>
        </p:nvCxnSpPr>
        <p:spPr>
          <a:xfrm>
            <a:off x="4725589" y="2897012"/>
            <a:ext cx="79650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F1913A-F851-BE71-7FC1-690B7430BCEC}"/>
              </a:ext>
            </a:extLst>
          </p:cNvPr>
          <p:cNvCxnSpPr>
            <a:cxnSpLocks/>
          </p:cNvCxnSpPr>
          <p:nvPr/>
        </p:nvCxnSpPr>
        <p:spPr>
          <a:xfrm>
            <a:off x="4662328" y="3667873"/>
            <a:ext cx="116912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EC1DF44-4EF6-7C3F-439B-D8B8E59FCEF4}"/>
              </a:ext>
            </a:extLst>
          </p:cNvPr>
          <p:cNvSpPr txBox="1"/>
          <p:nvPr/>
        </p:nvSpPr>
        <p:spPr>
          <a:xfrm>
            <a:off x="3644247" y="4850458"/>
            <a:ext cx="670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* Adverbs show ‘</a:t>
            </a:r>
            <a:r>
              <a:rPr lang="en-US" sz="2800" b="1" u="sng" dirty="0">
                <a:solidFill>
                  <a:srgbClr val="C00000"/>
                </a:solidFill>
              </a:rPr>
              <a:t>how.’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B38487-D85E-A0DE-F34A-A6CFB204592E}"/>
              </a:ext>
            </a:extLst>
          </p:cNvPr>
          <p:cNvSpPr txBox="1"/>
          <p:nvPr/>
        </p:nvSpPr>
        <p:spPr>
          <a:xfrm>
            <a:off x="3668307" y="5323545"/>
            <a:ext cx="670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* Comparative adverbs compare </a:t>
            </a:r>
            <a:r>
              <a:rPr lang="en-US" sz="2800" b="1" u="sng" dirty="0">
                <a:solidFill>
                  <a:srgbClr val="C00000"/>
                </a:solidFill>
              </a:rPr>
              <a:t>‘how.</a:t>
            </a:r>
            <a:r>
              <a:rPr lang="en-US" sz="2800" b="1" dirty="0">
                <a:solidFill>
                  <a:srgbClr val="C00000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4310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4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784E51-3682-4FA8-7A8C-B0631A01C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25" y="486626"/>
            <a:ext cx="5010849" cy="638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80178F-D618-A2FA-B809-E737292AC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808" y="1124890"/>
            <a:ext cx="9634376" cy="3688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A35A86-7E4B-AF4E-3030-B7DEB1A1AFC0}"/>
              </a:ext>
            </a:extLst>
          </p:cNvPr>
          <p:cNvSpPr txBox="1"/>
          <p:nvPr/>
        </p:nvSpPr>
        <p:spPr>
          <a:xfrm>
            <a:off x="1608808" y="4692608"/>
            <a:ext cx="7858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*</a:t>
            </a:r>
            <a:r>
              <a:rPr lang="en-US" sz="2800" b="1" u="sng" dirty="0">
                <a:solidFill>
                  <a:srgbClr val="C00000"/>
                </a:solidFill>
              </a:rPr>
              <a:t> Some adverbs look like adjectives: 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FAST, LONG, HIGH, HARD, FAR, CLOSE, EARLY, LATE.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CC5ABB-6B8C-F351-AA62-38C6F96C4828}"/>
              </a:ext>
            </a:extLst>
          </p:cNvPr>
          <p:cNvSpPr txBox="1"/>
          <p:nvPr/>
        </p:nvSpPr>
        <p:spPr>
          <a:xfrm>
            <a:off x="2999830" y="5678848"/>
            <a:ext cx="8562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Ex: </a:t>
            </a:r>
            <a:r>
              <a:rPr lang="en-US" sz="2800" dirty="0" err="1">
                <a:solidFill>
                  <a:srgbClr val="002060"/>
                </a:solidFill>
              </a:rPr>
              <a:t>Stumpy's</a:t>
            </a:r>
            <a:r>
              <a:rPr lang="en-US" sz="2800" dirty="0">
                <a:solidFill>
                  <a:srgbClr val="002060"/>
                </a:solidFill>
              </a:rPr>
              <a:t> battery </a:t>
            </a:r>
            <a:r>
              <a:rPr lang="en-US" sz="2800" b="1" u="sng" dirty="0">
                <a:solidFill>
                  <a:srgbClr val="002060"/>
                </a:solidFill>
              </a:rPr>
              <a:t>lasts longer than </a:t>
            </a:r>
            <a:r>
              <a:rPr lang="en-US" sz="2800" dirty="0">
                <a:solidFill>
                  <a:srgbClr val="002060"/>
                </a:solidFill>
              </a:rPr>
              <a:t>Flying Chicken’s.</a:t>
            </a:r>
          </a:p>
        </p:txBody>
      </p:sp>
    </p:spTree>
    <p:extLst>
      <p:ext uri="{BB962C8B-B14F-4D97-AF65-F5344CB8AC3E}">
        <p14:creationId xmlns:p14="http://schemas.microsoft.com/office/powerpoint/2010/main" val="200069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2154"/>
          <a:stretch/>
        </p:blipFill>
        <p:spPr>
          <a:xfrm>
            <a:off x="1160585" y="605477"/>
            <a:ext cx="8015235" cy="56546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A2EDC6-0C94-1040-3E57-B57D6E57D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72" y="1321944"/>
            <a:ext cx="10002646" cy="3562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8D5DB3-D211-CE8A-7E2C-AF26219E8ECF}"/>
              </a:ext>
            </a:extLst>
          </p:cNvPr>
          <p:cNvSpPr txBox="1"/>
          <p:nvPr/>
        </p:nvSpPr>
        <p:spPr>
          <a:xfrm>
            <a:off x="2877587" y="1816771"/>
            <a:ext cx="1726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harder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042FA6-F084-4703-6F87-B1D578B8D647}"/>
              </a:ext>
            </a:extLst>
          </p:cNvPr>
          <p:cNvSpPr txBox="1"/>
          <p:nvPr/>
        </p:nvSpPr>
        <p:spPr>
          <a:xfrm>
            <a:off x="2652450" y="3642911"/>
            <a:ext cx="172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worse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19D170-6880-3C15-6030-54A78D7CB903}"/>
              </a:ext>
            </a:extLst>
          </p:cNvPr>
          <p:cNvSpPr txBox="1"/>
          <p:nvPr/>
        </p:nvSpPr>
        <p:spPr>
          <a:xfrm>
            <a:off x="2801825" y="4227686"/>
            <a:ext cx="235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more safely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AC3A49-DC42-7EE9-5114-29C492741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72" y="702738"/>
            <a:ext cx="7922078" cy="391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CC01C9-0943-2612-C8E0-6F5FA4D7CC2B}"/>
              </a:ext>
            </a:extLst>
          </p:cNvPr>
          <p:cNvSpPr txBox="1"/>
          <p:nvPr/>
        </p:nvSpPr>
        <p:spPr>
          <a:xfrm>
            <a:off x="3116251" y="2415965"/>
            <a:ext cx="2525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more quietly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E3958-0E3B-69F1-444C-7BABEBB4916D}"/>
              </a:ext>
            </a:extLst>
          </p:cNvPr>
          <p:cNvSpPr txBox="1"/>
          <p:nvPr/>
        </p:nvSpPr>
        <p:spPr>
          <a:xfrm>
            <a:off x="3116251" y="3040007"/>
            <a:ext cx="1726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better</a:t>
            </a:r>
          </a:p>
        </p:txBody>
      </p:sp>
    </p:spTree>
    <p:extLst>
      <p:ext uri="{BB962C8B-B14F-4D97-AF65-F5344CB8AC3E}">
        <p14:creationId xmlns:p14="http://schemas.microsoft.com/office/powerpoint/2010/main" val="20742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4095DC-70AB-D6F8-5CAF-FCB6B3CD5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1" y="538579"/>
            <a:ext cx="9640645" cy="628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E6495F-B831-7245-C43D-F8D6DF822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106" y="1794285"/>
            <a:ext cx="5678753" cy="27580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B4597D-C8F8-BC96-AD96-550829176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564" y="647134"/>
            <a:ext cx="2402295" cy="1120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5A3D40-D50A-2A2F-7F93-215A0AED9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79" y="1396135"/>
            <a:ext cx="6193829" cy="45720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BFC732-4EF5-9607-F78B-AD29C560FD05}"/>
              </a:ext>
            </a:extLst>
          </p:cNvPr>
          <p:cNvSpPr txBox="1"/>
          <p:nvPr/>
        </p:nvSpPr>
        <p:spPr>
          <a:xfrm>
            <a:off x="158989" y="2650089"/>
            <a:ext cx="69817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>
                <a:solidFill>
                  <a:srgbClr val="FF0000"/>
                </a:solidFill>
              </a:rPr>
              <a:t>Stumpy can jump higher than Flying Chicken.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C08B3E-EACE-84BC-009A-8DD9EBFD70F0}"/>
              </a:ext>
            </a:extLst>
          </p:cNvPr>
          <p:cNvSpPr txBox="1"/>
          <p:nvPr/>
        </p:nvSpPr>
        <p:spPr>
          <a:xfrm>
            <a:off x="76141" y="3587314"/>
            <a:ext cx="69817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>
                <a:solidFill>
                  <a:srgbClr val="FF0000"/>
                </a:solidFill>
              </a:rPr>
              <a:t>Flying Chicken can run more quickly than Stumpy.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3320A5-CBB1-AE71-EEF4-F3FF94A48907}"/>
              </a:ext>
            </a:extLst>
          </p:cNvPr>
          <p:cNvSpPr txBox="1"/>
          <p:nvPr/>
        </p:nvSpPr>
        <p:spPr>
          <a:xfrm>
            <a:off x="245388" y="4544676"/>
            <a:ext cx="75024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>
                <a:solidFill>
                  <a:srgbClr val="FF0000"/>
                </a:solidFill>
              </a:rPr>
              <a:t>Stumpy can recognize voices better than Flying Chicken.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18E1C1-0A3A-FB34-9049-928E5BB9DED3}"/>
              </a:ext>
            </a:extLst>
          </p:cNvPr>
          <p:cNvSpPr txBox="1"/>
          <p:nvPr/>
        </p:nvSpPr>
        <p:spPr>
          <a:xfrm>
            <a:off x="245388" y="5502038"/>
            <a:ext cx="75024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err="1">
                <a:solidFill>
                  <a:srgbClr val="FF0000"/>
                </a:solidFill>
              </a:rPr>
              <a:t>Stumpy's</a:t>
            </a:r>
            <a:r>
              <a:rPr lang="en-US" sz="2500" i="1" dirty="0">
                <a:solidFill>
                  <a:srgbClr val="FF0000"/>
                </a:solidFill>
              </a:rPr>
              <a:t> battery lasts longer than Flying Chicken’s.</a:t>
            </a:r>
          </a:p>
        </p:txBody>
      </p:sp>
    </p:spTree>
    <p:extLst>
      <p:ext uri="{BB962C8B-B14F-4D97-AF65-F5344CB8AC3E}">
        <p14:creationId xmlns:p14="http://schemas.microsoft.com/office/powerpoint/2010/main" val="48801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97E547-8210-9DFB-4525-D0C8F8C8E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5" y="1271867"/>
            <a:ext cx="12079505" cy="50096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886" y="633047"/>
            <a:ext cx="160899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 page 29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E0120-565E-71F4-1A09-26334CB87A2A}"/>
              </a:ext>
            </a:extLst>
          </p:cNvPr>
          <p:cNvSpPr txBox="1"/>
          <p:nvPr/>
        </p:nvSpPr>
        <p:spPr>
          <a:xfrm>
            <a:off x="11512483" y="1586707"/>
            <a:ext cx="486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9AE11F-34CF-1848-AEE7-B83B5BF0B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216" y="576500"/>
            <a:ext cx="5148120" cy="538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0FC853-F213-E37C-A735-E4C456719CD3}"/>
              </a:ext>
            </a:extLst>
          </p:cNvPr>
          <p:cNvSpPr txBox="1"/>
          <p:nvPr/>
        </p:nvSpPr>
        <p:spPr>
          <a:xfrm>
            <a:off x="5358974" y="3688676"/>
            <a:ext cx="486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60038B-4849-C763-54EB-71E67D0A39FD}"/>
              </a:ext>
            </a:extLst>
          </p:cNvPr>
          <p:cNvSpPr txBox="1"/>
          <p:nvPr/>
        </p:nvSpPr>
        <p:spPr>
          <a:xfrm>
            <a:off x="11512483" y="3103901"/>
            <a:ext cx="486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83A092-CB0D-B740-9BE0-B12DD78DCCE4}"/>
              </a:ext>
            </a:extLst>
          </p:cNvPr>
          <p:cNvSpPr txBox="1"/>
          <p:nvPr/>
        </p:nvSpPr>
        <p:spPr>
          <a:xfrm>
            <a:off x="5358974" y="4724302"/>
            <a:ext cx="486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D659B6-0715-CD36-9E8F-002CDB625678}"/>
              </a:ext>
            </a:extLst>
          </p:cNvPr>
          <p:cNvSpPr txBox="1"/>
          <p:nvPr/>
        </p:nvSpPr>
        <p:spPr>
          <a:xfrm>
            <a:off x="11481101" y="4724301"/>
            <a:ext cx="486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9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3318"/>
          <a:stretch/>
        </p:blipFill>
        <p:spPr>
          <a:xfrm>
            <a:off x="1384705" y="685799"/>
            <a:ext cx="7749667" cy="5618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4867" y="3763113"/>
            <a:ext cx="3750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Production: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180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FA03BF65-2205-F625-35D5-9A4A1126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698" y="1342650"/>
            <a:ext cx="1285036" cy="81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4C78F8-B2F6-AC3C-F842-4F121B595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7" y="547603"/>
            <a:ext cx="11947585" cy="682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C4C852-9E5F-B6F8-387F-FEA074892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25" y="2911505"/>
            <a:ext cx="6249272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4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9F1C48-1E99-278F-37AE-2A33DAD11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002"/>
            <a:ext cx="12192000" cy="50099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85BF1E-F759-303E-B8FB-14EDF4714C67}"/>
              </a:ext>
            </a:extLst>
          </p:cNvPr>
          <p:cNvSpPr txBox="1"/>
          <p:nvPr/>
        </p:nvSpPr>
        <p:spPr>
          <a:xfrm>
            <a:off x="131886" y="503650"/>
            <a:ext cx="972295" cy="46166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Task a</a:t>
            </a:r>
          </a:p>
        </p:txBody>
      </p:sp>
    </p:spTree>
    <p:extLst>
      <p:ext uri="{BB962C8B-B14F-4D97-AF65-F5344CB8AC3E}">
        <p14:creationId xmlns:p14="http://schemas.microsoft.com/office/powerpoint/2010/main" val="8799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85BF1E-F759-303E-B8FB-14EDF4714C67}"/>
              </a:ext>
            </a:extLst>
          </p:cNvPr>
          <p:cNvSpPr txBox="1"/>
          <p:nvPr/>
        </p:nvSpPr>
        <p:spPr>
          <a:xfrm>
            <a:off x="131886" y="503650"/>
            <a:ext cx="972295" cy="46166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Task 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2383CB-5B75-233D-FBD2-F5AFA1053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315"/>
            <a:ext cx="12192000" cy="556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645751" y="1570235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645751" y="2899852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645751" y="4224800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664411" y="5554417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645751" y="571855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09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FA03BF65-2205-F625-35D5-9A4A1126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264" y="1472047"/>
            <a:ext cx="2479482" cy="158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80B77E-F5A7-A1EE-00BD-F2AC38B1F16B}"/>
              </a:ext>
            </a:extLst>
          </p:cNvPr>
          <p:cNvSpPr/>
          <p:nvPr/>
        </p:nvSpPr>
        <p:spPr>
          <a:xfrm>
            <a:off x="469222" y="696319"/>
            <a:ext cx="1109017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Close your book and test your memory with your partner.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6DDF06-9809-E751-311B-9611E1BE0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361" y="2133372"/>
            <a:ext cx="6249272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7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353" y="1059119"/>
            <a:ext cx="11373491" cy="35911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WHICH ROBOT IS BETTER?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effectLst/>
                <a:ea typeface="Times New Roman" panose="02020603050405020304" pitchFamily="18" charset="0"/>
              </a:rPr>
              <a:t>Read the sentences about two robots. Give the correct forms of comparative adverbs.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D-19 moves much ( quick) ________ than Apex1.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D-19 works (quiet) ________ than Apex1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Apex1's battery lasts (long) ________  than D-19's</a:t>
            </a: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D-19 can dance (beautiful) ________ than Apex1.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5F7F92-D5E3-FC85-58A3-EB7FD94ED962}"/>
              </a:ext>
            </a:extLst>
          </p:cNvPr>
          <p:cNvSpPr/>
          <p:nvPr/>
        </p:nvSpPr>
        <p:spPr>
          <a:xfrm>
            <a:off x="501721" y="4910754"/>
            <a:ext cx="11373491" cy="1005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Key</a:t>
            </a:r>
          </a:p>
          <a:p>
            <a:pPr lvl="0">
              <a:lnSpc>
                <a:spcPct val="120000"/>
              </a:lnSpc>
            </a:pP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more quickly	 2. more quietly	  3. longer	  4. more beautifully</a:t>
            </a:r>
          </a:p>
        </p:txBody>
      </p:sp>
      <p:pic>
        <p:nvPicPr>
          <p:cNvPr id="4" name="Picture 2" descr="Answer Icon #194826 - Free Icons Library">
            <a:extLst>
              <a:ext uri="{FF2B5EF4-FFF2-40B4-BE49-F238E27FC236}">
                <a16:creationId xmlns:a16="http://schemas.microsoft.com/office/drawing/2014/main" id="{C8F5E103-7BED-591E-6ACA-D9C0E16E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935" y="2320437"/>
            <a:ext cx="1068474" cy="106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296" y="467784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7022" y="1391114"/>
            <a:ext cx="9715501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Grammar: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Using comparative adverbs to compare two actions. They modify verbs and indicate that one action is more or less than another.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FF0000"/>
                </a:solidFill>
              </a:rPr>
              <a:t>Speaking: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   Making sentences comparing two robots.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054" y="2262219"/>
            <a:ext cx="11843237" cy="33239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000" i="1" dirty="0">
                <a:solidFill>
                  <a:srgbClr val="0070C0"/>
                </a:solidFill>
              </a:rPr>
              <a:t>- Make three sentences, using comparative adverbs.</a:t>
            </a:r>
          </a:p>
          <a:p>
            <a:r>
              <a:rPr lang="en-US" sz="3000" i="1" dirty="0">
                <a:solidFill>
                  <a:srgbClr val="0070C0"/>
                </a:solidFill>
              </a:rPr>
              <a:t>- Do the exercises in WB: Grammar (page 29).</a:t>
            </a:r>
          </a:p>
          <a:p>
            <a:r>
              <a:rPr lang="en-US" sz="3000" i="1" dirty="0">
                <a:solidFill>
                  <a:srgbClr val="0070C0"/>
                </a:solidFill>
              </a:rPr>
              <a:t>- Complete the grammar notes in </a:t>
            </a:r>
            <a:r>
              <a:rPr lang="en-US" sz="3000" i="1" dirty="0" err="1">
                <a:solidFill>
                  <a:srgbClr val="0070C0"/>
                </a:solidFill>
              </a:rPr>
              <a:t>Tiếng</a:t>
            </a:r>
            <a:r>
              <a:rPr lang="en-US" sz="3000" i="1" dirty="0">
                <a:solidFill>
                  <a:srgbClr val="0070C0"/>
                </a:solidFill>
              </a:rPr>
              <a:t> Anh 8 </a:t>
            </a:r>
            <a:r>
              <a:rPr lang="en-US" sz="3000" i="1" dirty="0" err="1">
                <a:solidFill>
                  <a:srgbClr val="0070C0"/>
                </a:solidFill>
              </a:rPr>
              <a:t>i</a:t>
            </a:r>
            <a:r>
              <a:rPr lang="en-US" sz="3000" i="1" dirty="0">
                <a:solidFill>
                  <a:srgbClr val="0070C0"/>
                </a:solidFill>
              </a:rPr>
              <a:t>-Learn Smart World Notebook (page 43).</a:t>
            </a:r>
          </a:p>
          <a:p>
            <a:r>
              <a:rPr lang="en-US" sz="3000" i="1" dirty="0">
                <a:solidFill>
                  <a:srgbClr val="0070C0"/>
                </a:solidFill>
              </a:rPr>
              <a:t>- Play the consolidation games in </a:t>
            </a:r>
            <a:r>
              <a:rPr lang="en-US" sz="3000" i="1" dirty="0" err="1">
                <a:solidFill>
                  <a:srgbClr val="0070C0"/>
                </a:solidFill>
              </a:rPr>
              <a:t>Tiếng</a:t>
            </a:r>
            <a:r>
              <a:rPr lang="en-US" sz="3000" i="1" dirty="0">
                <a:solidFill>
                  <a:srgbClr val="0070C0"/>
                </a:solidFill>
              </a:rPr>
              <a:t> Anh 8 </a:t>
            </a:r>
            <a:r>
              <a:rPr lang="en-US" sz="3000" i="1" dirty="0" err="1">
                <a:solidFill>
                  <a:srgbClr val="0070C0"/>
                </a:solidFill>
              </a:rPr>
              <a:t>i</a:t>
            </a:r>
            <a:r>
              <a:rPr lang="en-US" sz="3000" i="1" dirty="0">
                <a:solidFill>
                  <a:srgbClr val="0070C0"/>
                </a:solidFill>
              </a:rPr>
              <a:t>-Learn Smart World DHA App on </a:t>
            </a:r>
            <a:r>
              <a:rPr lang="en-US" sz="3000" i="1" dirty="0">
                <a:solidFill>
                  <a:srgbClr val="0070C0"/>
                </a:solidFill>
                <a:hlinkClick r:id="rId2"/>
              </a:rPr>
              <a:t>www.eduhome.com.vn</a:t>
            </a:r>
            <a:endParaRPr lang="en-US" sz="3000" i="1" dirty="0">
              <a:solidFill>
                <a:srgbClr val="0070C0"/>
              </a:solidFill>
            </a:endParaRPr>
          </a:p>
          <a:p>
            <a:r>
              <a:rPr lang="en-US" sz="3000" i="1" dirty="0">
                <a:solidFill>
                  <a:srgbClr val="0070C0"/>
                </a:solidFill>
              </a:rPr>
              <a:t>- Prepare: Lesson 2.3 – Pronunciation and Speaking (pages 50 &amp; 51 – SB).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1076" y="849625"/>
            <a:ext cx="598092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- practice and use comparative adverbs correctly.</a:t>
            </a:r>
            <a:endParaRPr lang="en-US" sz="16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7C6F6F-07F0-8593-7FDD-E0DE252D24ED}"/>
              </a:ext>
            </a:extLst>
          </p:cNvPr>
          <p:cNvSpPr/>
          <p:nvPr/>
        </p:nvSpPr>
        <p:spPr>
          <a:xfrm>
            <a:off x="155276" y="397807"/>
            <a:ext cx="12036724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Listen to the song </a:t>
            </a:r>
            <a:r>
              <a:rPr lang="en-US" sz="2800" b="1" i="1" dirty="0">
                <a:solidFill>
                  <a:srgbClr val="FF0000"/>
                </a:solidFill>
              </a:rPr>
              <a:t>Stronger (What Doesn't Kill You) </a:t>
            </a:r>
            <a:r>
              <a:rPr lang="en-US" sz="2800" i="1" dirty="0">
                <a:solidFill>
                  <a:srgbClr val="FF0000"/>
                </a:solidFill>
              </a:rPr>
              <a:t>by Kelly Clarkson. </a:t>
            </a:r>
          </a:p>
          <a:p>
            <a:r>
              <a:rPr lang="en-US" sz="2800" i="1" dirty="0">
                <a:solidFill>
                  <a:srgbClr val="FF0000"/>
                </a:solidFill>
              </a:rPr>
              <a:t>Fill in the gaps.</a:t>
            </a:r>
          </a:p>
        </p:txBody>
      </p:sp>
      <p:pic>
        <p:nvPicPr>
          <p:cNvPr id="3" name="Online Media 2" title="Kelly Clarkson - Stronger (What Doesn't Kill You) [Official Video]">
            <a:hlinkClick r:id="" action="ppaction://media"/>
            <a:extLst>
              <a:ext uri="{FF2B5EF4-FFF2-40B4-BE49-F238E27FC236}">
                <a16:creationId xmlns:a16="http://schemas.microsoft.com/office/drawing/2014/main" id="{F1B98670-FD9E-7FEF-66C5-6DDEAC49503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1924" y="1910266"/>
            <a:ext cx="5287993" cy="29877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F82251-1885-9ABB-EEDD-697610F5CD32}"/>
              </a:ext>
            </a:extLst>
          </p:cNvPr>
          <p:cNvSpPr txBox="1"/>
          <p:nvPr/>
        </p:nvSpPr>
        <p:spPr>
          <a:xfrm>
            <a:off x="5779698" y="950993"/>
            <a:ext cx="625702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You know the bed feels _________ (warm)</a:t>
            </a:r>
          </a:p>
          <a:p>
            <a:r>
              <a:rPr lang="en-US" sz="2200" dirty="0">
                <a:solidFill>
                  <a:srgbClr val="002060"/>
                </a:solidFill>
              </a:rPr>
              <a:t>Sleeping here alone</a:t>
            </a:r>
          </a:p>
          <a:p>
            <a:r>
              <a:rPr lang="en-US" sz="2200" dirty="0">
                <a:solidFill>
                  <a:srgbClr val="002060"/>
                </a:solidFill>
              </a:rPr>
              <a:t>You know I dream in </a:t>
            </a:r>
            <a:r>
              <a:rPr lang="en-US" sz="2200" dirty="0" err="1">
                <a:solidFill>
                  <a:srgbClr val="002060"/>
                </a:solidFill>
              </a:rPr>
              <a:t>colour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>
                <a:solidFill>
                  <a:srgbClr val="002060"/>
                </a:solidFill>
              </a:rPr>
              <a:t>And do the things I want</a:t>
            </a:r>
          </a:p>
          <a:p>
            <a:r>
              <a:rPr lang="en-US" sz="2200" dirty="0">
                <a:solidFill>
                  <a:srgbClr val="002060"/>
                </a:solidFill>
              </a:rPr>
              <a:t>You think you got the best of me</a:t>
            </a:r>
          </a:p>
          <a:p>
            <a:r>
              <a:rPr lang="en-US" sz="2200" dirty="0">
                <a:solidFill>
                  <a:srgbClr val="002060"/>
                </a:solidFill>
              </a:rPr>
              <a:t>Think you've had the last laugh</a:t>
            </a:r>
          </a:p>
          <a:p>
            <a:r>
              <a:rPr lang="en-US" sz="2200" dirty="0">
                <a:solidFill>
                  <a:srgbClr val="002060"/>
                </a:solidFill>
              </a:rPr>
              <a:t>Bet you think that everything good is gone</a:t>
            </a:r>
          </a:p>
          <a:p>
            <a:r>
              <a:rPr lang="en-US" sz="2200" dirty="0">
                <a:solidFill>
                  <a:srgbClr val="002060"/>
                </a:solidFill>
              </a:rPr>
              <a:t>Think you left me broken down</a:t>
            </a:r>
          </a:p>
          <a:p>
            <a:r>
              <a:rPr lang="en-US" sz="2200" dirty="0">
                <a:solidFill>
                  <a:srgbClr val="002060"/>
                </a:solidFill>
              </a:rPr>
              <a:t>Think that I'll come running back</a:t>
            </a:r>
          </a:p>
          <a:p>
            <a:r>
              <a:rPr lang="en-US" sz="2200" dirty="0">
                <a:solidFill>
                  <a:srgbClr val="002060"/>
                </a:solidFill>
              </a:rPr>
              <a:t>Baby, you don't know me, </a:t>
            </a:r>
            <a:r>
              <a:rPr lang="en-US" sz="2200" dirty="0" err="1">
                <a:solidFill>
                  <a:srgbClr val="002060"/>
                </a:solidFill>
              </a:rPr>
              <a:t>'cause</a:t>
            </a:r>
            <a:r>
              <a:rPr lang="en-US" sz="2200" dirty="0">
                <a:solidFill>
                  <a:srgbClr val="002060"/>
                </a:solidFill>
              </a:rPr>
              <a:t> you're dead wrong</a:t>
            </a:r>
          </a:p>
          <a:p>
            <a:r>
              <a:rPr lang="en-US" sz="2200" dirty="0">
                <a:solidFill>
                  <a:srgbClr val="002060"/>
                </a:solidFill>
              </a:rPr>
              <a:t>What doesn't kill you makes you ________ (strong)</a:t>
            </a:r>
          </a:p>
          <a:p>
            <a:r>
              <a:rPr lang="en-US" sz="2200" dirty="0">
                <a:solidFill>
                  <a:srgbClr val="002060"/>
                </a:solidFill>
              </a:rPr>
              <a:t>Stand a little _____(tall)</a:t>
            </a:r>
          </a:p>
          <a:p>
            <a:r>
              <a:rPr lang="en-US" sz="2200" dirty="0">
                <a:solidFill>
                  <a:srgbClr val="002060"/>
                </a:solidFill>
              </a:rPr>
              <a:t>Doesn't mean I'm lonely when I'm alone</a:t>
            </a:r>
          </a:p>
          <a:p>
            <a:r>
              <a:rPr lang="en-US" sz="2200" dirty="0">
                <a:solidFill>
                  <a:srgbClr val="002060"/>
                </a:solidFill>
              </a:rPr>
              <a:t>What doesn't kill you makes a fighter</a:t>
            </a:r>
          </a:p>
          <a:p>
            <a:r>
              <a:rPr lang="en-US" sz="2200" dirty="0">
                <a:solidFill>
                  <a:srgbClr val="002060"/>
                </a:solidFill>
              </a:rPr>
              <a:t>Footsteps even _______ (light)</a:t>
            </a:r>
          </a:p>
          <a:p>
            <a:r>
              <a:rPr lang="en-US" sz="2200" dirty="0">
                <a:solidFill>
                  <a:srgbClr val="002060"/>
                </a:solidFill>
              </a:rPr>
              <a:t>Doesn't mean I'm over cause you're gone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1B646C-66AA-8932-629A-F8F6289B3000}"/>
              </a:ext>
            </a:extLst>
          </p:cNvPr>
          <p:cNvSpPr txBox="1"/>
          <p:nvPr/>
        </p:nvSpPr>
        <p:spPr>
          <a:xfrm>
            <a:off x="8631206" y="911453"/>
            <a:ext cx="1242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warmer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2D3523-B770-1991-548D-FB90F82AC25F}"/>
              </a:ext>
            </a:extLst>
          </p:cNvPr>
          <p:cNvSpPr txBox="1"/>
          <p:nvPr/>
        </p:nvSpPr>
        <p:spPr>
          <a:xfrm>
            <a:off x="9570186" y="4308499"/>
            <a:ext cx="145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stronger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EF3448-7E6B-AEE4-B59A-11686DB614D7}"/>
              </a:ext>
            </a:extLst>
          </p:cNvPr>
          <p:cNvSpPr txBox="1"/>
          <p:nvPr/>
        </p:nvSpPr>
        <p:spPr>
          <a:xfrm>
            <a:off x="7297633" y="4627821"/>
            <a:ext cx="145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taller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56FA11-B282-86FD-E212-E8890EADC665}"/>
              </a:ext>
            </a:extLst>
          </p:cNvPr>
          <p:cNvSpPr txBox="1"/>
          <p:nvPr/>
        </p:nvSpPr>
        <p:spPr>
          <a:xfrm>
            <a:off x="7592387" y="5631796"/>
            <a:ext cx="145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lighter</a:t>
            </a:r>
          </a:p>
        </p:txBody>
      </p:sp>
    </p:spTree>
    <p:extLst>
      <p:ext uri="{BB962C8B-B14F-4D97-AF65-F5344CB8AC3E}">
        <p14:creationId xmlns:p14="http://schemas.microsoft.com/office/powerpoint/2010/main" val="25710948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0" y="0"/>
            <a:ext cx="9720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0562F8-C321-5E05-E8E9-971C89DD1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65" y="511780"/>
            <a:ext cx="4906060" cy="762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813BFE-891F-5D33-16F4-D90B06C15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420" y="625723"/>
            <a:ext cx="5649113" cy="724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9FB38E-B24B-3370-0008-42801913DB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222"/>
          <a:stretch/>
        </p:blipFill>
        <p:spPr>
          <a:xfrm>
            <a:off x="7220293" y="1328466"/>
            <a:ext cx="4566590" cy="39676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4AD2FB-3E9F-DFAC-22CE-27BBB4F8D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422" y="5296159"/>
            <a:ext cx="4105848" cy="11717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C9A757-D49A-129C-500B-5AE28559E0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427" y="1349724"/>
            <a:ext cx="5944430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AA2F97-12BA-B969-F4AF-053C8B892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263" y="4472647"/>
            <a:ext cx="4105848" cy="11717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B1BD49-4E88-9A5E-397B-316AF5B88808}"/>
              </a:ext>
            </a:extLst>
          </p:cNvPr>
          <p:cNvSpPr txBox="1"/>
          <p:nvPr/>
        </p:nvSpPr>
        <p:spPr>
          <a:xfrm>
            <a:off x="7303851" y="4544542"/>
            <a:ext cx="1242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faster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06E3A8-BB91-6089-637E-EE1191748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4954"/>
            <a:ext cx="5649113" cy="724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7EB904-3086-D2D6-4969-F5144A9499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222"/>
          <a:stretch/>
        </p:blipFill>
        <p:spPr>
          <a:xfrm>
            <a:off x="6262761" y="504954"/>
            <a:ext cx="4566590" cy="39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2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CB5484-7000-EAE0-AC7B-B4FDF766F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320" y="575788"/>
            <a:ext cx="6455611" cy="5706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876597-12E8-084C-6BDF-EFCB18570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836" y="633086"/>
            <a:ext cx="4410691" cy="847843"/>
          </a:xfrm>
          <a:prstGeom prst="rect">
            <a:avLst/>
          </a:prstGeom>
        </p:spPr>
      </p:pic>
      <p:pic>
        <p:nvPicPr>
          <p:cNvPr id="9" name="CD1 TRACK 58">
            <a:hlinkClick r:id="" action="ppaction://media"/>
            <a:extLst>
              <a:ext uri="{FF2B5EF4-FFF2-40B4-BE49-F238E27FC236}">
                <a16:creationId xmlns:a16="http://schemas.microsoft.com/office/drawing/2014/main" id="{05905DAD-39F5-ACD5-2F97-24930C68D7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51856" y="160403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8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490</Words>
  <Application>Microsoft Office PowerPoint</Application>
  <PresentationFormat>Widescreen</PresentationFormat>
  <Paragraphs>87</Paragraphs>
  <Slides>26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29</cp:revision>
  <dcterms:created xsi:type="dcterms:W3CDTF">2023-02-01T04:45:54Z</dcterms:created>
  <dcterms:modified xsi:type="dcterms:W3CDTF">2023-04-09T15:48:26Z</dcterms:modified>
</cp:coreProperties>
</file>