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67" r:id="rId4"/>
    <p:sldId id="269" r:id="rId5"/>
    <p:sldId id="291" r:id="rId6"/>
    <p:sldId id="293" r:id="rId7"/>
    <p:sldId id="300" r:id="rId8"/>
    <p:sldId id="301" r:id="rId9"/>
    <p:sldId id="295" r:id="rId10"/>
    <p:sldId id="297" r:id="rId11"/>
    <p:sldId id="302" r:id="rId12"/>
    <p:sldId id="275" r:id="rId13"/>
    <p:sldId id="276" r:id="rId14"/>
    <p:sldId id="303" r:id="rId15"/>
    <p:sldId id="304" r:id="rId16"/>
    <p:sldId id="287"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6" d="100"/>
          <a:sy n="66" d="100"/>
        </p:scale>
        <p:origin x="-1284" y="-9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69C35AC-3FEF-4097-9D6F-13B8FE2DA9B4}" type="datetimeFigureOut">
              <a:rPr lang="ru-RU"/>
              <a:pPr>
                <a:defRPr/>
              </a:pPr>
              <a:t>20.08.2018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6C17C5B-3F2A-4321-B358-9C1531C44D4C}" type="slidenum">
              <a:rPr lang="ru-RU"/>
              <a:pPr>
                <a:defRPr/>
              </a:pPr>
              <a:t>‹#›</a:t>
            </a:fld>
            <a:endParaRPr lang="ru-RU"/>
          </a:p>
        </p:txBody>
      </p:sp>
    </p:spTree>
    <p:extLst>
      <p:ext uri="{BB962C8B-B14F-4D97-AF65-F5344CB8AC3E}">
        <p14:creationId xmlns:p14="http://schemas.microsoft.com/office/powerpoint/2010/main" val="107872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AC22CBA7-81BC-4922-B244-E743BD4A1ABD}"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EBA203-A6FD-454C-858A-D0FFD8F94994}" type="slidenum">
              <a:rPr lang="en-US" smtClean="0"/>
              <a:pPr>
                <a:defRPr/>
              </a:pPr>
              <a:t>‹#›</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9144000" cy="6840982"/>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8</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0898AF4-201F-49F0-9357-E5164F504A81}"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47D9F4-2EBE-4A06-A9B1-ABBBD3671227}" type="slidenum">
              <a:rPr lang="en-US" smtClean="0"/>
              <a:pPr>
                <a:defRPr/>
              </a:pPr>
              <a:t>‹#›</a:t>
            </a:fld>
            <a:endParaRPr lang="en-US"/>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44DB036-5347-499A-B502-F4AAD3DE50ED}"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89921B-D911-477C-B9B6-354046376CDD}" type="slidenum">
              <a:rPr lang="en-US" smtClean="0"/>
              <a:pPr>
                <a:defRPr/>
              </a:pPr>
              <a:t>‹#›</a:t>
            </a:fld>
            <a:endParaRPr lang="en-US"/>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1202D0E-0465-44E4-8BF7-B1035E741EE8}"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52F5F6-926A-430F-A37A-5AB3B6784589}" type="slidenum">
              <a:rPr lang="en-US" smtClean="0"/>
              <a:pPr>
                <a:defRPr/>
              </a:pPr>
              <a:t>‹#›</a:t>
            </a:fld>
            <a:endParaRPr lang="en-US"/>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3F71A93-E1D1-4783-96CE-B62913F7AE5E}"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A44B62-FF18-4370-B3DA-78AC12608326}" type="slidenum">
              <a:rPr lang="en-US" smtClean="0"/>
              <a:pPr>
                <a:defRPr/>
              </a:pPr>
              <a:t>‹#›</a:t>
            </a:fld>
            <a:endParaRPr lang="en-US"/>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9777F31-0638-4449-84E3-86EAFD4EADD1}"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D38C51-66CD-4B44-B5F6-625B72916223}" type="slidenum">
              <a:rPr lang="en-US" smtClean="0"/>
              <a:pPr>
                <a:defRPr/>
              </a:pPr>
              <a:t>‹#›</a:t>
            </a:fld>
            <a:endParaRPr lang="en-US"/>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74591CF-D8F1-4463-94D8-1D9FD46DB2F9}"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46FD06-C331-4F20-8A29-897056EC2254}" type="slidenum">
              <a:rPr lang="en-US" smtClean="0"/>
              <a:pPr>
                <a:defRPr/>
              </a:pPr>
              <a:t>‹#›</a:t>
            </a:fld>
            <a:endParaRPr lang="en-US"/>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A31C1E7-F5C4-4786-9B73-7AE9E98008D5}"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F2C23D-33B8-4182-AC0E-A065F2A9AEDA}" type="slidenum">
              <a:rPr lang="en-US" smtClean="0"/>
              <a:pPr>
                <a:defRPr/>
              </a:pPr>
              <a:t>‹#›</a:t>
            </a:fld>
            <a:endParaRPr lang="en-US"/>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2FFFD97-8A4A-43DC-B059-61A2C303E273}" type="datetimeFigureOut">
              <a:rPr lang="en-US" smtClean="0"/>
              <a:pPr>
                <a:defRPr/>
              </a:pPr>
              <a:t>20/08/2018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9BBF7D-DB86-45CD-8B0E-BA1DAD653AC6}" type="slidenum">
              <a:rPr lang="en-US" smtClean="0"/>
              <a:pPr>
                <a:defRPr/>
              </a:pPr>
              <a:t>‹#›</a:t>
            </a:fld>
            <a:endParaRPr lang="en-US"/>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F78BC4B-8237-4BB9-8E7C-D2F3F44F7A66}"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107101C-BA05-471E-916C-75581364BCEC}" type="slidenum">
              <a:rPr lang="en-US" smtClean="0"/>
              <a:pPr>
                <a:defRPr/>
              </a:pPr>
              <a:t>‹#›</a:t>
            </a:fld>
            <a:endParaRPr lang="en-US"/>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C3330E8-091B-49A3-A1E8-D8AC31C8C346}" type="datetimeFigureOut">
              <a:rPr lang="en-US" smtClean="0"/>
              <a:pPr>
                <a:defRPr/>
              </a:pPr>
              <a:t>20/08/2018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2522AB-7254-4A67-B159-A1F2C77A3794}" type="slidenum">
              <a:rPr lang="en-US" smtClean="0"/>
              <a:pPr>
                <a:defRPr/>
              </a:pPr>
              <a:t>‹#›</a:t>
            </a:fld>
            <a:endParaRPr lang="en-US"/>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3F71A93-E1D1-4783-96CE-B62913F7AE5E}"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3A44B62-FF18-4370-B3DA-78AC12608326}" type="slidenum">
              <a:rPr lang="en-US" smtClean="0"/>
              <a:pPr>
                <a:defRPr/>
              </a:pPr>
              <a:t>‹#›</a:t>
            </a:fld>
            <a:endParaRPr lang="en-US"/>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2BF85C2-347D-4BB0-811A-14C15420BBCB}"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06AF8A-D8C6-4D40-B68D-523FE7036417}" type="slidenum">
              <a:rPr lang="en-US" smtClean="0"/>
              <a:pPr>
                <a:defRPr/>
              </a:pPr>
              <a:t>‹#›</a:t>
            </a:fld>
            <a:endParaRPr lang="en-US"/>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3F71A93-E1D1-4783-96CE-B62913F7AE5E}" type="datetimeFigureOut">
              <a:rPr lang="en-US" smtClean="0"/>
              <a:pPr>
                <a:defRPr/>
              </a:pPr>
              <a:t>20/08/2018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3A44B62-FF18-4370-B3DA-78AC12608326}" type="slidenum">
              <a:rPr lang="en-US" smtClean="0"/>
              <a:pPr>
                <a:defRPr/>
              </a:pPr>
              <a:t>‹#›</a:t>
            </a:fld>
            <a:endParaRPr lang="en-US"/>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508"/>
            <a:ext cx="9143999" cy="6840981"/>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2133600"/>
            <a:ext cx="9693275" cy="1470025"/>
          </a:xfrm>
        </p:spPr>
        <p:txBody>
          <a:bodyPr/>
          <a:lstStyle/>
          <a:p>
            <a:pPr eaLnBrk="1" hangingPunct="1"/>
            <a:r>
              <a:rPr lang="en-US" altLang="en-US" b="1" smtClean="0"/>
              <a:t>CHỦ ĐỀ 11</a:t>
            </a:r>
            <a:br>
              <a:rPr lang="en-US" altLang="en-US" b="1" smtClean="0"/>
            </a:br>
            <a:r>
              <a:rPr lang="vi-VN" altLang="en-US" sz="4000" smtClean="0"/>
              <a:t>GIAO TIẾP QUA THƯ ĐIỆN TỬ</a:t>
            </a:r>
            <a:endParaRPr lang="en-US" altLang="en-US" sz="4000" smtClean="0"/>
          </a:p>
        </p:txBody>
      </p:sp>
      <p:sp>
        <p:nvSpPr>
          <p:cNvPr id="2051" name="Rectangle 1"/>
          <p:cNvSpPr>
            <a:spLocks noChangeArrowheads="1"/>
          </p:cNvSpPr>
          <p:nvPr/>
        </p:nvSpPr>
        <p:spPr bwMode="auto">
          <a:xfrm>
            <a:off x="1066800" y="432435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t>T</a:t>
            </a:r>
            <a:r>
              <a:rPr lang="vi-VN" altLang="en-US" sz="2000"/>
              <a:t>hư điện tử là gì? </a:t>
            </a:r>
            <a:endParaRPr lang="en-US" altLang="en-US" sz="2000"/>
          </a:p>
          <a:p>
            <a:pPr eaLnBrk="1" hangingPunct="1"/>
            <a:r>
              <a:rPr lang="vi-VN" altLang="en-US" sz="2000"/>
              <a:t>Ứng dụng thư điện tử như thế nào?</a:t>
            </a:r>
            <a:endParaRPr lang="en-US" alt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610600" cy="1600200"/>
          </a:xfrm>
        </p:spPr>
        <p:txBody>
          <a:bodyPr/>
          <a:lstStyle/>
          <a:p>
            <a:r>
              <a:rPr lang="vi-VN" altLang="en-US" sz="3600" smtClean="0"/>
              <a:t>Em hãy đặt các tên đăng nhập sau vào đúng nhóm của nó bằng cách điền số thứ tự vào chỗ trống.</a:t>
            </a:r>
            <a:endParaRPr lang="en-US" altLang="en-US" sz="3600" smtClean="0"/>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273300"/>
            <a:ext cx="9101138"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1063625" y="4657725"/>
            <a:ext cx="53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2</a:t>
            </a:r>
            <a:endParaRPr lang="ru-RU" altLang="en-US" b="1">
              <a:solidFill>
                <a:srgbClr val="0070C0"/>
              </a:solidFill>
            </a:endParaRPr>
          </a:p>
        </p:txBody>
      </p:sp>
      <p:sp>
        <p:nvSpPr>
          <p:cNvPr id="7" name="TextBox 6"/>
          <p:cNvSpPr txBox="1">
            <a:spLocks noChangeArrowheads="1"/>
          </p:cNvSpPr>
          <p:nvPr/>
        </p:nvSpPr>
        <p:spPr bwMode="auto">
          <a:xfrm>
            <a:off x="6015038" y="4664075"/>
            <a:ext cx="534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3</a:t>
            </a:r>
            <a:endParaRPr lang="ru-RU" altLang="en-US" b="1">
              <a:solidFill>
                <a:srgbClr val="0070C0"/>
              </a:solidFill>
            </a:endParaRPr>
          </a:p>
        </p:txBody>
      </p:sp>
      <p:sp>
        <p:nvSpPr>
          <p:cNvPr id="8" name="TextBox 7"/>
          <p:cNvSpPr txBox="1">
            <a:spLocks noChangeArrowheads="1"/>
          </p:cNvSpPr>
          <p:nvPr/>
        </p:nvSpPr>
        <p:spPr bwMode="auto">
          <a:xfrm>
            <a:off x="6854825" y="4664075"/>
            <a:ext cx="536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4</a:t>
            </a:r>
            <a:endParaRPr lang="ru-RU" altLang="en-US" b="1">
              <a:solidFill>
                <a:srgbClr val="0070C0"/>
              </a:solidFill>
            </a:endParaRPr>
          </a:p>
        </p:txBody>
      </p:sp>
      <p:sp>
        <p:nvSpPr>
          <p:cNvPr id="9" name="TextBox 8"/>
          <p:cNvSpPr txBox="1">
            <a:spLocks noChangeArrowheads="1"/>
          </p:cNvSpPr>
          <p:nvPr/>
        </p:nvSpPr>
        <p:spPr bwMode="auto">
          <a:xfrm>
            <a:off x="1825625" y="4657725"/>
            <a:ext cx="53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5</a:t>
            </a:r>
            <a:endParaRPr lang="ru-RU" altLang="en-US" b="1">
              <a:solidFill>
                <a:srgbClr val="0070C0"/>
              </a:solidFill>
            </a:endParaRPr>
          </a:p>
        </p:txBody>
      </p:sp>
      <p:sp>
        <p:nvSpPr>
          <p:cNvPr id="14" name="TextBox 13"/>
          <p:cNvSpPr txBox="1">
            <a:spLocks noChangeArrowheads="1"/>
          </p:cNvSpPr>
          <p:nvPr/>
        </p:nvSpPr>
        <p:spPr bwMode="auto">
          <a:xfrm>
            <a:off x="5273675" y="5027613"/>
            <a:ext cx="53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6</a:t>
            </a:r>
            <a:endParaRPr lang="ru-RU" altLang="en-US" b="1">
              <a:solidFill>
                <a:srgbClr val="0070C0"/>
              </a:solidFill>
            </a:endParaRPr>
          </a:p>
        </p:txBody>
      </p:sp>
      <p:sp>
        <p:nvSpPr>
          <p:cNvPr id="15" name="TextBox 14"/>
          <p:cNvSpPr txBox="1">
            <a:spLocks noChangeArrowheads="1"/>
          </p:cNvSpPr>
          <p:nvPr/>
        </p:nvSpPr>
        <p:spPr bwMode="auto">
          <a:xfrm>
            <a:off x="1077913" y="5029200"/>
            <a:ext cx="53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7</a:t>
            </a:r>
            <a:endParaRPr lang="ru-RU" altLang="en-US" b="1">
              <a:solidFill>
                <a:srgbClr val="0070C0"/>
              </a:solidFill>
            </a:endParaRPr>
          </a:p>
        </p:txBody>
      </p:sp>
      <p:sp>
        <p:nvSpPr>
          <p:cNvPr id="16" name="TextBox 15"/>
          <p:cNvSpPr txBox="1">
            <a:spLocks noChangeArrowheads="1"/>
          </p:cNvSpPr>
          <p:nvPr/>
        </p:nvSpPr>
        <p:spPr bwMode="auto">
          <a:xfrm>
            <a:off x="6319838" y="5029200"/>
            <a:ext cx="53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8</a:t>
            </a:r>
            <a:endParaRPr lang="ru-RU" altLang="en-US" b="1">
              <a:solidFill>
                <a:srgbClr val="0070C0"/>
              </a:solidFill>
            </a:endParaRPr>
          </a:p>
        </p:txBody>
      </p:sp>
      <p:sp>
        <p:nvSpPr>
          <p:cNvPr id="17" name="TextBox 16"/>
          <p:cNvSpPr txBox="1">
            <a:spLocks noChangeArrowheads="1"/>
          </p:cNvSpPr>
          <p:nvPr/>
        </p:nvSpPr>
        <p:spPr bwMode="auto">
          <a:xfrm>
            <a:off x="1752600" y="5000625"/>
            <a:ext cx="536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9</a:t>
            </a:r>
            <a:endParaRPr lang="ru-RU" altLang="en-US"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vi-VN" altLang="en-US" smtClean="0"/>
              <a:t>Nhận và gửi thư</a:t>
            </a:r>
            <a:endParaRPr lang="en-US" altLang="en-US" smtClean="0"/>
          </a:p>
        </p:txBody>
      </p:sp>
      <p:sp>
        <p:nvSpPr>
          <p:cNvPr id="12291" name="Content Placeholder 2"/>
          <p:cNvSpPr>
            <a:spLocks noGrp="1"/>
          </p:cNvSpPr>
          <p:nvPr>
            <p:ph idx="1"/>
          </p:nvPr>
        </p:nvSpPr>
        <p:spPr/>
        <p:txBody>
          <a:bodyPr/>
          <a:lstStyle/>
          <a:p>
            <a:pPr marL="0" indent="0">
              <a:buFont typeface="Arial" pitchFamily="34" charset="0"/>
              <a:buNone/>
            </a:pPr>
            <a:r>
              <a:rPr lang="vi-VN" altLang="en-US" smtClean="0"/>
              <a:t>Sau khi có hộp thư điện tử, em có thể nhận, đọc và gửi thư.</a:t>
            </a:r>
            <a:endParaRPr lang="en-US" altLang="en-US" smtClean="0"/>
          </a:p>
          <a:p>
            <a:pPr marL="0" indent="0">
              <a:buFont typeface="Arial" pitchFamily="34" charset="0"/>
              <a:buNone/>
            </a:pPr>
            <a:r>
              <a:rPr lang="vi-VN" altLang="en-US" smtClean="0"/>
              <a:t>Các bước chính để truy cập vào hộp thư điện tử: </a:t>
            </a:r>
            <a:endParaRPr lang="en-US" altLang="en-US" smtClean="0"/>
          </a:p>
          <a:p>
            <a:pPr marL="0" indent="0">
              <a:buFont typeface="Arial" pitchFamily="34" charset="0"/>
              <a:buNone/>
            </a:pPr>
            <a:r>
              <a:rPr lang="vi-VN" altLang="en-US" smtClean="0"/>
              <a:t>Bước 1. Truy cập trang web cung cấp dịch vụ thư điện tử. </a:t>
            </a:r>
            <a:endParaRPr lang="en-US" altLang="en-US" smtClean="0"/>
          </a:p>
          <a:p>
            <a:pPr marL="0" indent="0">
              <a:buFont typeface="Arial" pitchFamily="34" charset="0"/>
              <a:buNone/>
            </a:pPr>
            <a:r>
              <a:rPr lang="vi-VN" altLang="en-US" smtClean="0"/>
              <a:t>Bước 2. Gõ tên đăng nhập, mật khẩu rồi nhấn Enter (hoặc nháy nút "Đăng nhập").</a:t>
            </a:r>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Trải nghiệm</a:t>
            </a:r>
            <a:r>
              <a:rPr lang="en-US" smtClean="0"/>
              <a:t/>
            </a:r>
            <a:br>
              <a:rPr lang="en-US" smtClean="0"/>
            </a:br>
            <a:endParaRPr lang="en-US" smtClean="0"/>
          </a:p>
        </p:txBody>
      </p:sp>
      <p:sp>
        <p:nvSpPr>
          <p:cNvPr id="13315" name="Content Placeholder 2"/>
          <p:cNvSpPr>
            <a:spLocks noGrp="1"/>
          </p:cNvSpPr>
          <p:nvPr>
            <p:ph idx="1"/>
          </p:nvPr>
        </p:nvSpPr>
        <p:spPr/>
        <p:txBody>
          <a:bodyPr/>
          <a:lstStyle/>
          <a:p>
            <a:pPr marL="514350" indent="-514350" eaLnBrk="1" hangingPunct="1">
              <a:buFont typeface="Calibri" pitchFamily="34" charset="0"/>
              <a:buAutoNum type="arabicPeriod"/>
            </a:pPr>
            <a:r>
              <a:rPr lang="en-US" altLang="en-US" smtClean="0"/>
              <a:t>Sự lựa chọn sáng suốt</a:t>
            </a:r>
          </a:p>
          <a:p>
            <a:pPr marL="514350" indent="-514350" eaLnBrk="1" hangingPunct="1">
              <a:buFont typeface="Calibri" pitchFamily="34" charset="0"/>
              <a:buAutoNum type="arabicPeriod"/>
            </a:pPr>
            <a:r>
              <a:rPr lang="vi-VN" altLang="en-US" smtClean="0"/>
              <a:t>Hãy lựa chọn đúng</a:t>
            </a:r>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514350" indent="-514350" eaLnBrk="1" hangingPunct="1"/>
            <a:r>
              <a:rPr lang="en-US" altLang="en-US" smtClean="0"/>
              <a:t>1. Sự lựa chọn sáng suốt</a:t>
            </a:r>
          </a:p>
        </p:txBody>
      </p:sp>
      <p:pic>
        <p:nvPicPr>
          <p:cNvPr id="143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19188"/>
            <a:ext cx="871537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8104188" y="2449513"/>
            <a:ext cx="536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600" b="1">
                <a:solidFill>
                  <a:srgbClr val="FF0000"/>
                </a:solidFill>
                <a:sym typeface="Wingdings" pitchFamily="2" charset="2"/>
              </a:rPr>
              <a:t></a:t>
            </a:r>
            <a:endParaRPr lang="ru-RU" altLang="en-US" b="1">
              <a:solidFill>
                <a:srgbClr val="FF0000"/>
              </a:solidFill>
            </a:endParaRPr>
          </a:p>
        </p:txBody>
      </p:sp>
      <p:sp>
        <p:nvSpPr>
          <p:cNvPr id="11" name="TextBox 10"/>
          <p:cNvSpPr txBox="1">
            <a:spLocks noChangeArrowheads="1"/>
          </p:cNvSpPr>
          <p:nvPr/>
        </p:nvSpPr>
        <p:spPr bwMode="auto">
          <a:xfrm>
            <a:off x="8107363" y="3082925"/>
            <a:ext cx="534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600" b="1">
                <a:solidFill>
                  <a:srgbClr val="FF0000"/>
                </a:solidFill>
                <a:sym typeface="Wingdings" pitchFamily="2" charset="2"/>
              </a:rPr>
              <a:t></a:t>
            </a:r>
            <a:endParaRPr lang="ru-RU" altLang="en-US" b="1">
              <a:solidFill>
                <a:srgbClr val="FF0000"/>
              </a:solidFill>
            </a:endParaRPr>
          </a:p>
        </p:txBody>
      </p:sp>
      <p:sp>
        <p:nvSpPr>
          <p:cNvPr id="12" name="TextBox 11"/>
          <p:cNvSpPr txBox="1">
            <a:spLocks noChangeArrowheads="1"/>
          </p:cNvSpPr>
          <p:nvPr/>
        </p:nvSpPr>
        <p:spPr bwMode="auto">
          <a:xfrm>
            <a:off x="8088313" y="3762375"/>
            <a:ext cx="53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600" b="1">
                <a:solidFill>
                  <a:srgbClr val="FF0000"/>
                </a:solidFill>
                <a:sym typeface="Wingdings" pitchFamily="2" charset="2"/>
              </a:rPr>
              <a:t></a:t>
            </a:r>
            <a:endParaRPr lang="ru-RU" altLang="en-US" b="1">
              <a:solidFill>
                <a:srgbClr val="FF0000"/>
              </a:solidFill>
            </a:endParaRPr>
          </a:p>
        </p:txBody>
      </p:sp>
      <p:sp>
        <p:nvSpPr>
          <p:cNvPr id="13" name="TextBox 12"/>
          <p:cNvSpPr txBox="1">
            <a:spLocks noChangeArrowheads="1"/>
          </p:cNvSpPr>
          <p:nvPr/>
        </p:nvSpPr>
        <p:spPr bwMode="auto">
          <a:xfrm>
            <a:off x="6999288" y="4383088"/>
            <a:ext cx="534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600" b="1">
                <a:solidFill>
                  <a:srgbClr val="FF0000"/>
                </a:solidFill>
                <a:sym typeface="Wingdings" pitchFamily="2" charset="2"/>
              </a:rPr>
              <a:t></a:t>
            </a:r>
            <a:endParaRPr lang="ru-RU" altLang="en-US" b="1">
              <a:solidFill>
                <a:srgbClr val="FF0000"/>
              </a:solidFill>
            </a:endParaRPr>
          </a:p>
        </p:txBody>
      </p:sp>
      <p:sp>
        <p:nvSpPr>
          <p:cNvPr id="15" name="TextBox 14"/>
          <p:cNvSpPr txBox="1">
            <a:spLocks noChangeArrowheads="1"/>
          </p:cNvSpPr>
          <p:nvPr/>
        </p:nvSpPr>
        <p:spPr bwMode="auto">
          <a:xfrm>
            <a:off x="6991350" y="5027613"/>
            <a:ext cx="536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600" b="1">
                <a:solidFill>
                  <a:srgbClr val="FF0000"/>
                </a:solidFill>
                <a:sym typeface="Wingdings" pitchFamily="2" charset="2"/>
              </a:rPr>
              <a:t></a:t>
            </a:r>
            <a:endParaRPr lang="ru-RU"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2. Hãy lựa chọn đúng</a:t>
            </a: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24000"/>
            <a:ext cx="83343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836863"/>
            <a:ext cx="7486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4267200"/>
            <a:ext cx="87820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562600" y="2236788"/>
            <a:ext cx="417513" cy="42068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368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5257800"/>
            <a:ext cx="87153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709613" y="3198813"/>
            <a:ext cx="417512" cy="42068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7" name="Oval 16"/>
          <p:cNvSpPr/>
          <p:nvPr/>
        </p:nvSpPr>
        <p:spPr>
          <a:xfrm>
            <a:off x="2895600" y="4627563"/>
            <a:ext cx="417513" cy="42068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8" name="Oval 17"/>
          <p:cNvSpPr/>
          <p:nvPr/>
        </p:nvSpPr>
        <p:spPr>
          <a:xfrm>
            <a:off x="709613" y="5594350"/>
            <a:ext cx="417512" cy="422275"/>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5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70"/>
                                        </p:tgtEl>
                                        <p:attrNameLst>
                                          <p:attrName>style.visibility</p:attrName>
                                        </p:attrNameLst>
                                      </p:cBhvr>
                                      <p:to>
                                        <p:strVal val="visible"/>
                                      </p:to>
                                    </p:set>
                                    <p:animEffect transition="in" filter="fade">
                                      <p:cBhvr>
                                        <p:cTn id="17" dur="500"/>
                                        <p:tgtEl>
                                          <p:spTgt spid="36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871"/>
                                        </p:tgtEl>
                                        <p:attrNameLst>
                                          <p:attrName>style.visibility</p:attrName>
                                        </p:attrNameLst>
                                      </p:cBhvr>
                                      <p:to>
                                        <p:strVal val="visible"/>
                                      </p:to>
                                    </p:set>
                                    <p:animEffect transition="in" filter="fade">
                                      <p:cBhvr>
                                        <p:cTn id="27" dur="500"/>
                                        <p:tgtEl>
                                          <p:spTgt spid="368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6872"/>
                                        </p:tgtEl>
                                        <p:attrNameLst>
                                          <p:attrName>style.visibility</p:attrName>
                                        </p:attrNameLst>
                                      </p:cBhvr>
                                      <p:to>
                                        <p:strVal val="visible"/>
                                      </p:to>
                                    </p:set>
                                    <p:animEffect transition="in" filter="fade">
                                      <p:cBhvr>
                                        <p:cTn id="37" dur="500"/>
                                        <p:tgtEl>
                                          <p:spTgt spid="368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627188"/>
            <a:ext cx="79533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76800"/>
            <a:ext cx="85915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itle 1"/>
          <p:cNvSpPr>
            <a:spLocks noGrp="1"/>
          </p:cNvSpPr>
          <p:nvPr>
            <p:ph type="title"/>
          </p:nvPr>
        </p:nvSpPr>
        <p:spPr>
          <a:xfrm>
            <a:off x="485775" y="304800"/>
            <a:ext cx="8229600" cy="1143000"/>
          </a:xfrm>
        </p:spPr>
        <p:txBody>
          <a:bodyPr/>
          <a:lstStyle/>
          <a:p>
            <a:pPr eaLnBrk="1" hangingPunct="1"/>
            <a:r>
              <a:rPr lang="en-US" altLang="en-US" smtClean="0"/>
              <a:t>2. Hãy lựa chọn đúng</a:t>
            </a:r>
          </a:p>
        </p:txBody>
      </p:sp>
      <p:sp>
        <p:nvSpPr>
          <p:cNvPr id="10" name="Oval 9"/>
          <p:cNvSpPr/>
          <p:nvPr/>
        </p:nvSpPr>
        <p:spPr>
          <a:xfrm>
            <a:off x="5526088" y="2438400"/>
            <a:ext cx="417512" cy="42068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 </a:t>
            </a:r>
          </a:p>
        </p:txBody>
      </p:sp>
      <p:pic>
        <p:nvPicPr>
          <p:cNvPr id="163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05125"/>
            <a:ext cx="78613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685800" y="4494213"/>
            <a:ext cx="417513" cy="38258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7" name="Oval 16"/>
          <p:cNvSpPr/>
          <p:nvPr/>
        </p:nvSpPr>
        <p:spPr>
          <a:xfrm>
            <a:off x="685800" y="5599113"/>
            <a:ext cx="417513" cy="42068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6393"/>
                                        </p:tgtEl>
                                        <p:attrNameLst>
                                          <p:attrName>style.visibility</p:attrName>
                                        </p:attrNameLst>
                                      </p:cBhvr>
                                      <p:to>
                                        <p:strVal val="visible"/>
                                      </p:to>
                                    </p:set>
                                    <p:animEffect transition="in" filter="fade">
                                      <p:cBhvr>
                                        <p:cTn id="16" dur="500"/>
                                        <p:tgtEl>
                                          <p:spTgt spid="163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7892"/>
                                        </p:tgtEl>
                                        <p:attrNameLst>
                                          <p:attrName>style.visibility</p:attrName>
                                        </p:attrNameLst>
                                      </p:cBhvr>
                                      <p:to>
                                        <p:strVal val="visible"/>
                                      </p:to>
                                    </p:set>
                                    <p:animEffect transition="in" filter="fade">
                                      <p:cBhvr>
                                        <p:cTn id="26" dur="500"/>
                                        <p:tgtEl>
                                          <p:spTgt spid="3789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latin typeface="UTM Times" pitchFamily="18" charset="0"/>
              </a:rPr>
              <a:t>Ghi nhớ</a:t>
            </a:r>
            <a:endParaRPr lang="ru-RU" altLang="en-US" smtClean="0">
              <a:latin typeface="UTM Times" pitchFamily="18" charset="0"/>
            </a:endParaRPr>
          </a:p>
        </p:txBody>
      </p:sp>
      <p:grpSp>
        <p:nvGrpSpPr>
          <p:cNvPr id="17411" name="Group 3"/>
          <p:cNvGrpSpPr>
            <a:grpSpLocks/>
          </p:cNvGrpSpPr>
          <p:nvPr/>
        </p:nvGrpSpPr>
        <p:grpSpPr bwMode="auto">
          <a:xfrm>
            <a:off x="304800" y="914400"/>
            <a:ext cx="8610600" cy="4419600"/>
            <a:chOff x="0" y="0"/>
            <a:chExt cx="5846445" cy="1714500"/>
          </a:xfrm>
        </p:grpSpPr>
        <p:pic>
          <p:nvPicPr>
            <p:cNvPr id="17413" name="Picture 4"/>
            <p:cNvPicPr>
              <a:picLocks noChangeAspect="1"/>
            </p:cNvPicPr>
            <p:nvPr/>
          </p:nvPicPr>
          <p:blipFill>
            <a:blip r:embed="rId2">
              <a:extLst>
                <a:ext uri="{28A0092B-C50C-407E-A947-70E740481C1C}">
                  <a14:useLocalDpi xmlns:a14="http://schemas.microsoft.com/office/drawing/2010/main" val="0"/>
                </a:ext>
              </a:extLst>
            </a:blip>
            <a:srcRect l="42046" r="43939"/>
            <a:stretch>
              <a:fillRect/>
            </a:stretch>
          </p:blipFill>
          <p:spPr bwMode="auto">
            <a:xfrm flipH="1">
              <a:off x="942975" y="0"/>
              <a:ext cx="4076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p:cNvPicPr>
              <a:picLocks noChangeAspect="1"/>
            </p:cNvPicPr>
            <p:nvPr/>
          </p:nvPicPr>
          <p:blipFill>
            <a:blip r:embed="rId3">
              <a:extLst>
                <a:ext uri="{28A0092B-C50C-407E-A947-70E740481C1C}">
                  <a14:useLocalDpi xmlns:a14="http://schemas.microsoft.com/office/drawing/2010/main" val="0"/>
                </a:ext>
              </a:extLst>
            </a:blip>
            <a:srcRect l="55682"/>
            <a:stretch>
              <a:fillRect/>
            </a:stretch>
          </p:blipFill>
          <p:spPr bwMode="auto">
            <a:xfrm flipH="1">
              <a:off x="0" y="9525"/>
              <a:ext cx="1031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p:cNvPicPr>
              <a:picLocks noChangeAspect="1"/>
            </p:cNvPicPr>
            <p:nvPr/>
          </p:nvPicPr>
          <p:blipFill>
            <a:blip r:embed="rId3">
              <a:extLst>
                <a:ext uri="{28A0092B-C50C-407E-A947-70E740481C1C}">
                  <a14:useLocalDpi xmlns:a14="http://schemas.microsoft.com/office/drawing/2010/main" val="0"/>
                </a:ext>
              </a:extLst>
            </a:blip>
            <a:srcRect r="57954"/>
            <a:stretch>
              <a:fillRect/>
            </a:stretch>
          </p:blipFill>
          <p:spPr bwMode="auto">
            <a:xfrm flipH="1">
              <a:off x="4867275" y="0"/>
              <a:ext cx="97917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2" name="Rectangle 1"/>
          <p:cNvSpPr>
            <a:spLocks noChangeArrowheads="1"/>
          </p:cNvSpPr>
          <p:nvPr/>
        </p:nvSpPr>
        <p:spPr bwMode="auto">
          <a:xfrm>
            <a:off x="533400" y="1676400"/>
            <a:ext cx="8153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Thư điện tử là một ứng dụng của Internet cho phép gửi và nhận thư trên mạng máy tính. </a:t>
            </a:r>
            <a:endParaRPr lang="en-US" altLang="en-US" sz="2400"/>
          </a:p>
          <a:p>
            <a:pPr eaLnBrk="1" hangingPunct="1"/>
            <a:endParaRPr lang="en-US" altLang="en-US" sz="2400"/>
          </a:p>
          <a:p>
            <a:pPr eaLnBrk="1" hangingPunct="1"/>
            <a:r>
              <a:rPr lang="vi-VN" altLang="en-US" sz="2400"/>
              <a:t>Mỗi địa chỉ thư điện tử là tên của một hộp thư điện tử và là duy nhất trên toàn thế giới. </a:t>
            </a:r>
            <a:endParaRPr lang="en-US" altLang="en-US" sz="2400"/>
          </a:p>
          <a:p>
            <a:pPr eaLnBrk="1" hangingPunct="1"/>
            <a:endParaRPr lang="en-US" altLang="en-US" sz="2400"/>
          </a:p>
          <a:p>
            <a:pPr eaLnBrk="1" hangingPunct="1"/>
            <a:r>
              <a:rPr lang="vi-VN" altLang="en-US" sz="2400"/>
              <a:t>Dịch vụ thư điện tử cho phép nhận và đọc thư, viết và gửi thư, trả lời thư, và chuyển tiếp thư cho người khác.</a:t>
            </a:r>
            <a:endParaRPr lang="en-US" alt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Khởi Động</a:t>
            </a:r>
            <a:endParaRPr lang="en-US" smtClean="0"/>
          </a:p>
        </p:txBody>
      </p:sp>
      <p:sp>
        <p:nvSpPr>
          <p:cNvPr id="3075" name="Rectangle 2"/>
          <p:cNvSpPr>
            <a:spLocks noChangeArrowheads="1"/>
          </p:cNvSpPr>
          <p:nvPr/>
        </p:nvSpPr>
        <p:spPr bwMode="auto">
          <a:xfrm>
            <a:off x="152400" y="13716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Em hãy phân loại các phương tiện chuyển thư trong hình dưới đây bằng cách ghi số tương ứng vào mỗi bức tranh nhé. (1. Phương tiện thô sơ, 2. Phương tiện hiện đại)</a:t>
            </a:r>
            <a:endParaRPr lang="en-US" altLang="en-US" sz="2400"/>
          </a:p>
        </p:txBody>
      </p:sp>
      <p:pic>
        <p:nvPicPr>
          <p:cNvPr id="30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590800"/>
            <a:ext cx="843915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2"/>
          <p:cNvSpPr>
            <a:spLocks noChangeArrowheads="1"/>
          </p:cNvSpPr>
          <p:nvPr/>
        </p:nvSpPr>
        <p:spPr bwMode="auto">
          <a:xfrm>
            <a:off x="76200" y="56388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Với sự phát triển mạnh mẽ của công nghệ thông tin, những phương tiện chuyển thư truyền thống đã chuyển sang một dạng thức khác với nhiều ưu điểm, đó là </a:t>
            </a:r>
            <a:r>
              <a:rPr lang="vi-VN" altLang="en-US" sz="2400" b="1"/>
              <a:t>thư điện tử</a:t>
            </a:r>
            <a:r>
              <a:rPr lang="vi-VN" altLang="en-US" sz="2400"/>
              <a:t>.</a:t>
            </a:r>
            <a:endParaRPr lang="en-US" altLang="en-US" sz="2400"/>
          </a:p>
        </p:txBody>
      </p:sp>
      <p:sp>
        <p:nvSpPr>
          <p:cNvPr id="8" name="TextBox 7"/>
          <p:cNvSpPr txBox="1">
            <a:spLocks noChangeArrowheads="1"/>
          </p:cNvSpPr>
          <p:nvPr/>
        </p:nvSpPr>
        <p:spPr bwMode="auto">
          <a:xfrm>
            <a:off x="544513" y="2916238"/>
            <a:ext cx="36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1</a:t>
            </a:r>
            <a:endParaRPr lang="ru-RU" altLang="en-US" sz="2800" b="1">
              <a:solidFill>
                <a:srgbClr val="0070C0"/>
              </a:solidFill>
            </a:endParaRPr>
          </a:p>
        </p:txBody>
      </p:sp>
      <p:sp>
        <p:nvSpPr>
          <p:cNvPr id="9" name="TextBox 8"/>
          <p:cNvSpPr txBox="1">
            <a:spLocks noChangeArrowheads="1"/>
          </p:cNvSpPr>
          <p:nvPr/>
        </p:nvSpPr>
        <p:spPr bwMode="auto">
          <a:xfrm>
            <a:off x="2633663" y="2636838"/>
            <a:ext cx="36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2</a:t>
            </a:r>
            <a:endParaRPr lang="ru-RU" altLang="en-US" sz="2800" b="1">
              <a:solidFill>
                <a:srgbClr val="0070C0"/>
              </a:solidFill>
            </a:endParaRPr>
          </a:p>
        </p:txBody>
      </p:sp>
      <p:sp>
        <p:nvSpPr>
          <p:cNvPr id="10" name="TextBox 9"/>
          <p:cNvSpPr txBox="1">
            <a:spLocks noChangeArrowheads="1"/>
          </p:cNvSpPr>
          <p:nvPr/>
        </p:nvSpPr>
        <p:spPr bwMode="auto">
          <a:xfrm>
            <a:off x="3962400" y="5037138"/>
            <a:ext cx="366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2</a:t>
            </a:r>
            <a:endParaRPr lang="ru-RU" altLang="en-US" sz="2800" b="1">
              <a:solidFill>
                <a:srgbClr val="0070C0"/>
              </a:solidFill>
            </a:endParaRPr>
          </a:p>
        </p:txBody>
      </p:sp>
      <p:sp>
        <p:nvSpPr>
          <p:cNvPr id="11" name="TextBox 10"/>
          <p:cNvSpPr txBox="1">
            <a:spLocks noChangeArrowheads="1"/>
          </p:cNvSpPr>
          <p:nvPr/>
        </p:nvSpPr>
        <p:spPr bwMode="auto">
          <a:xfrm>
            <a:off x="8416925" y="2662238"/>
            <a:ext cx="366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1</a:t>
            </a:r>
            <a:endParaRPr lang="ru-RU" altLang="en-US" sz="28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Khám phá</a:t>
            </a:r>
            <a:br>
              <a:rPr lang="en-US" b="1" cap="all" smtClean="0"/>
            </a:br>
            <a:r>
              <a:rPr lang="en-US" smtClean="0"/>
              <a:t> </a:t>
            </a:r>
          </a:p>
        </p:txBody>
      </p:sp>
      <p:sp>
        <p:nvSpPr>
          <p:cNvPr id="4099" name="Content Placeholder 2"/>
          <p:cNvSpPr>
            <a:spLocks noGrp="1"/>
          </p:cNvSpPr>
          <p:nvPr>
            <p:ph idx="1"/>
          </p:nvPr>
        </p:nvSpPr>
        <p:spPr/>
        <p:txBody>
          <a:bodyPr/>
          <a:lstStyle/>
          <a:p>
            <a:pPr marL="514350" indent="-514350" eaLnBrk="1" hangingPunct="1">
              <a:buFont typeface="Calibri" pitchFamily="34" charset="0"/>
              <a:buAutoNum type="arabicPeriod"/>
            </a:pPr>
            <a:r>
              <a:rPr lang="vi-VN" altLang="en-US" smtClean="0"/>
              <a:t>Thư điện tử là gì?</a:t>
            </a:r>
            <a:endParaRPr lang="en-US" altLang="en-US" smtClean="0"/>
          </a:p>
          <a:p>
            <a:pPr marL="514350" indent="-514350" eaLnBrk="1" hangingPunct="1">
              <a:buFont typeface="Calibri" pitchFamily="34" charset="0"/>
              <a:buAutoNum type="arabicPeriod"/>
            </a:pPr>
            <a:r>
              <a:rPr lang="vi-VN" altLang="en-US" smtClean="0"/>
              <a:t>Hệ thống thư điện tử</a:t>
            </a:r>
            <a:endParaRPr lang="en-US" altLang="en-US" smtClean="0"/>
          </a:p>
          <a:p>
            <a:pPr marL="514350" indent="-514350" eaLnBrk="1" hangingPunct="1">
              <a:buFont typeface="Calibri" pitchFamily="34" charset="0"/>
              <a:buAutoNum type="arabicPeriod"/>
            </a:pPr>
            <a:r>
              <a:rPr lang="vi-VN" altLang="en-US" smtClean="0"/>
              <a:t>Tạo tài khoản, gửi và nhận thư điện tử</a:t>
            </a:r>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04800" y="381000"/>
            <a:ext cx="3729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buFont typeface="Calibri" pitchFamily="34" charset="0"/>
              <a:buAutoNum type="arabicPeriod"/>
              <a:defRPr/>
            </a:pPr>
            <a:r>
              <a:rPr lang="en-US" sz="3200" dirty="0">
                <a:latin typeface="+mn-lt"/>
                <a:cs typeface="+mn-cs"/>
              </a:rPr>
              <a:t> </a:t>
            </a:r>
            <a:r>
              <a:rPr lang="vi-VN" sz="3200" dirty="0"/>
              <a:t>Thư điện tử là gì?</a:t>
            </a:r>
            <a:endParaRPr lang="en-US" sz="3200" dirty="0"/>
          </a:p>
        </p:txBody>
      </p:sp>
      <p:sp>
        <p:nvSpPr>
          <p:cNvPr id="5123" name="Rectangle 22"/>
          <p:cNvSpPr>
            <a:spLocks noChangeArrowheads="1"/>
          </p:cNvSpPr>
          <p:nvPr/>
        </p:nvSpPr>
        <p:spPr bwMode="auto">
          <a:xfrm>
            <a:off x="2028825" y="3076575"/>
            <a:ext cx="55911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en-US"/>
          </a:p>
        </p:txBody>
      </p:sp>
      <p:pic>
        <p:nvPicPr>
          <p:cNvPr id="5124"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67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
          <p:cNvSpPr>
            <a:spLocks noChangeArrowheads="1"/>
          </p:cNvSpPr>
          <p:nvPr/>
        </p:nvSpPr>
        <p:spPr bwMode="auto">
          <a:xfrm>
            <a:off x="685800" y="1173163"/>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Thư điện tử là dịch vụ chuyển thư dưới dạng số trên mạng máy tính thông qua các “hộp thư điện tử”.</a:t>
            </a:r>
            <a:endParaRPr lang="en-US" altLang="en-US" sz="2400"/>
          </a:p>
        </p:txBody>
      </p:sp>
      <p:sp>
        <p:nvSpPr>
          <p:cNvPr id="2" name="Rectangle 1"/>
          <p:cNvSpPr/>
          <p:nvPr/>
        </p:nvSpPr>
        <p:spPr>
          <a:xfrm>
            <a:off x="152400" y="2655888"/>
            <a:ext cx="6400800" cy="2678112"/>
          </a:xfrm>
          <a:prstGeom prst="rect">
            <a:avLst/>
          </a:prstGeom>
        </p:spPr>
        <p:txBody>
          <a:bodyPr>
            <a:spAutoFit/>
          </a:bodyPr>
          <a:lstStyle/>
          <a:p>
            <a:pPr>
              <a:defRPr/>
            </a:pPr>
            <a:r>
              <a:rPr lang="vi-VN" sz="2400" dirty="0"/>
              <a:t>Ưu điểm của dịch vụ thư điện tử: </a:t>
            </a:r>
            <a:endParaRPr lang="en-US" sz="2400" dirty="0"/>
          </a:p>
          <a:p>
            <a:pPr marL="342900" indent="-342900">
              <a:buFont typeface="Arial" pitchFamily="34" charset="0"/>
              <a:buChar char="•"/>
              <a:defRPr/>
            </a:pPr>
            <a:r>
              <a:rPr lang="vi-VN" sz="2400" dirty="0"/>
              <a:t>Chi phí thấp</a:t>
            </a:r>
            <a:endParaRPr lang="en-US" sz="2400" dirty="0"/>
          </a:p>
          <a:p>
            <a:pPr marL="342900" indent="-342900">
              <a:buFont typeface="Arial" pitchFamily="34" charset="0"/>
              <a:buChar char="•"/>
              <a:defRPr/>
            </a:pPr>
            <a:r>
              <a:rPr lang="en-US" sz="2400" dirty="0"/>
              <a:t>T</a:t>
            </a:r>
            <a:r>
              <a:rPr lang="vi-VN" sz="2400" dirty="0"/>
              <a:t>hời gian chuyển gần như tức thời</a:t>
            </a:r>
            <a:endParaRPr lang="en-US" sz="2400" dirty="0"/>
          </a:p>
          <a:p>
            <a:pPr marL="342900" indent="-342900">
              <a:buFont typeface="Arial" pitchFamily="34" charset="0"/>
              <a:buChar char="•"/>
              <a:defRPr/>
            </a:pPr>
            <a:r>
              <a:rPr lang="en-US" sz="2400" dirty="0"/>
              <a:t>M</a:t>
            </a:r>
            <a:r>
              <a:rPr lang="vi-VN" sz="2400" dirty="0"/>
              <a:t>ột người có thể gửi đồng thời cho nhiều người khác, có thể gửi kèm tệp ... </a:t>
            </a:r>
            <a:endParaRPr lang="en-US" sz="2400" dirty="0"/>
          </a:p>
          <a:p>
            <a:pPr>
              <a:defRPr/>
            </a:pPr>
            <a:r>
              <a:rPr lang="vi-VN" sz="2400" dirty="0"/>
              <a:t>Việc chuyển thư và quản lý các hộp thư điện tử được hệ thống thư điện tử thực hiện.</a:t>
            </a:r>
            <a:endParaRPr lang="en-US" sz="2400" dirty="0"/>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90800"/>
            <a:ext cx="205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52400"/>
            <a:ext cx="8229600" cy="609600"/>
          </a:xfrm>
        </p:spPr>
        <p:txBody>
          <a:bodyPr/>
          <a:lstStyle/>
          <a:p>
            <a:pPr marL="0" indent="0" algn="ctr" eaLnBrk="1" hangingPunct="1">
              <a:buFont typeface="Arial" pitchFamily="34" charset="0"/>
              <a:buNone/>
            </a:pPr>
            <a:r>
              <a:rPr lang="en-US" altLang="en-US" smtClean="0"/>
              <a:t>2. </a:t>
            </a:r>
            <a:r>
              <a:rPr lang="vi-VN" altLang="en-US" smtClean="0"/>
              <a:t>Hệ thống thư điện tử</a:t>
            </a:r>
            <a:endParaRPr lang="en-US" altLang="en-US" smtClean="0"/>
          </a:p>
        </p:txBody>
      </p:sp>
      <p:pic>
        <p:nvPicPr>
          <p:cNvPr id="6147"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906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533400" y="1219200"/>
            <a:ext cx="8423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Khi khai báo một biến có kiểu dữ liệu là kiểu mảng, biến đó được gọi là biến mảng</a:t>
            </a:r>
            <a:r>
              <a:rPr lang="en-US" altLang="en-US" sz="2400"/>
              <a:t>.</a:t>
            </a:r>
            <a:r>
              <a:rPr lang="vi-VN" altLang="en-US" sz="2400"/>
              <a:t> Cách khai báo mảng trong Pascal như sau: </a:t>
            </a:r>
            <a:endParaRPr lang="en-US" altLang="en-US" sz="2400"/>
          </a:p>
          <a:p>
            <a:pPr eaLnBrk="1" hangingPunct="1"/>
            <a:r>
              <a:rPr lang="en-US" altLang="en-US" sz="2400">
                <a:solidFill>
                  <a:srgbClr val="0070C0"/>
                </a:solidFill>
                <a:latin typeface="Times New Roman" pitchFamily="18" charset="0"/>
                <a:cs typeface="Times" pitchFamily="18" charset="0"/>
              </a:rPr>
              <a:t>Tên mảng:</a:t>
            </a:r>
            <a:r>
              <a:rPr lang="en-US" altLang="en-US" sz="2400" b="1">
                <a:solidFill>
                  <a:srgbClr val="002060"/>
                </a:solidFill>
                <a:latin typeface="Times New Roman" pitchFamily="18" charset="0"/>
                <a:cs typeface="Times" pitchFamily="18" charset="0"/>
              </a:rPr>
              <a:t>array</a:t>
            </a:r>
            <a:r>
              <a:rPr lang="en-US" altLang="en-US" sz="2400" b="1">
                <a:solidFill>
                  <a:srgbClr val="0070C0"/>
                </a:solidFill>
                <a:latin typeface="Times New Roman" pitchFamily="18" charset="0"/>
                <a:cs typeface="Times" pitchFamily="18" charset="0"/>
              </a:rPr>
              <a:t>[</a:t>
            </a:r>
            <a:r>
              <a:rPr lang="en-US" altLang="en-US" sz="2400">
                <a:solidFill>
                  <a:srgbClr val="0070C0"/>
                </a:solidFill>
                <a:latin typeface="Times New Roman" pitchFamily="18" charset="0"/>
                <a:cs typeface="Times" pitchFamily="18" charset="0"/>
              </a:rPr>
              <a:t>&lt;</a:t>
            </a:r>
            <a:r>
              <a:rPr lang="en-US" altLang="en-US" sz="2400" i="1">
                <a:solidFill>
                  <a:srgbClr val="0070C0"/>
                </a:solidFill>
                <a:latin typeface="Times New Roman" pitchFamily="18" charset="0"/>
                <a:cs typeface="Times" pitchFamily="18" charset="0"/>
              </a:rPr>
              <a:t>chỉ số đầu</a:t>
            </a:r>
            <a:r>
              <a:rPr lang="en-US" altLang="en-US" sz="2400">
                <a:solidFill>
                  <a:srgbClr val="0070C0"/>
                </a:solidFill>
                <a:latin typeface="Times New Roman" pitchFamily="18" charset="0"/>
                <a:cs typeface="Times" pitchFamily="18" charset="0"/>
              </a:rPr>
              <a:t>&gt;…&lt;</a:t>
            </a:r>
            <a:r>
              <a:rPr lang="en-US" altLang="en-US" sz="2400" i="1">
                <a:solidFill>
                  <a:srgbClr val="0070C0"/>
                </a:solidFill>
                <a:latin typeface="Times New Roman" pitchFamily="18" charset="0"/>
                <a:cs typeface="Times" pitchFamily="18" charset="0"/>
              </a:rPr>
              <a:t>chỉ số cuối</a:t>
            </a:r>
            <a:r>
              <a:rPr lang="en-US" altLang="en-US" sz="2400">
                <a:solidFill>
                  <a:srgbClr val="0070C0"/>
                </a:solidFill>
                <a:latin typeface="Times New Roman" pitchFamily="18" charset="0"/>
                <a:cs typeface="Times" pitchFamily="18" charset="0"/>
              </a:rPr>
              <a:t>&gt;] </a:t>
            </a:r>
            <a:r>
              <a:rPr lang="en-US" altLang="en-US" sz="2400" b="1">
                <a:solidFill>
                  <a:srgbClr val="002060"/>
                </a:solidFill>
                <a:latin typeface="Times New Roman" pitchFamily="18" charset="0"/>
                <a:cs typeface="Times" pitchFamily="18" charset="0"/>
              </a:rPr>
              <a:t>of</a:t>
            </a:r>
            <a:r>
              <a:rPr lang="en-US" altLang="en-US" sz="2400">
                <a:solidFill>
                  <a:srgbClr val="0070C0"/>
                </a:solidFill>
                <a:latin typeface="Times New Roman" pitchFamily="18" charset="0"/>
                <a:cs typeface="Times" pitchFamily="18" charset="0"/>
              </a:rPr>
              <a:t>&lt;</a:t>
            </a:r>
            <a:r>
              <a:rPr lang="en-US" altLang="en-US" sz="2400" i="1">
                <a:solidFill>
                  <a:srgbClr val="0070C0"/>
                </a:solidFill>
                <a:latin typeface="Times New Roman" pitchFamily="18" charset="0"/>
                <a:cs typeface="Times" pitchFamily="18" charset="0"/>
              </a:rPr>
              <a:t>kiểu dữ liệu</a:t>
            </a:r>
            <a:r>
              <a:rPr lang="en-US" altLang="en-US" sz="2400">
                <a:solidFill>
                  <a:srgbClr val="0070C0"/>
                </a:solidFill>
                <a:latin typeface="Times New Roman" pitchFamily="18" charset="0"/>
                <a:cs typeface="Times" pitchFamily="18" charset="0"/>
              </a:rPr>
              <a:t>&gt;</a:t>
            </a:r>
            <a:r>
              <a:rPr lang="en-US" altLang="en-US" sz="2400" b="1">
                <a:solidFill>
                  <a:srgbClr val="0070C0"/>
                </a:solidFill>
                <a:latin typeface="Times New Roman" pitchFamily="18" charset="0"/>
                <a:cs typeface="Times" pitchFamily="18" charset="0"/>
              </a:rPr>
              <a:t>;</a:t>
            </a:r>
            <a:endParaRPr lang="en-US" altLang="en-US" sz="2400"/>
          </a:p>
        </p:txBody>
      </p:sp>
      <p:sp>
        <p:nvSpPr>
          <p:cNvPr id="6149" name="Rectangle 1"/>
          <p:cNvSpPr>
            <a:spLocks noChangeArrowheads="1"/>
          </p:cNvSpPr>
          <p:nvPr/>
        </p:nvSpPr>
        <p:spPr bwMode="auto">
          <a:xfrm>
            <a:off x="228600" y="2967038"/>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i="1"/>
              <a:t>Em hãy quan sát hình và mô tả lại quá trình gửi một bức thư từ thành phố A đến thành phố B theo phương pháp truyền thống</a:t>
            </a:r>
            <a:endParaRPr lang="en-US" altLang="en-US" sz="240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4811713"/>
            <a:ext cx="229711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806450" y="5021263"/>
            <a:ext cx="91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B</a:t>
            </a:r>
            <a:endParaRPr lang="ru-RU" altLang="en-US" b="1">
              <a:solidFill>
                <a:srgbClr val="FF0000"/>
              </a:solidFill>
            </a:endParaRPr>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92138"/>
            <a:ext cx="59277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4811713"/>
            <a:ext cx="229711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3016250" y="5021263"/>
            <a:ext cx="91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A</a:t>
            </a:r>
            <a:endParaRPr lang="ru-RU" altLang="en-US" b="1">
              <a:solidFill>
                <a:srgbClr val="FF0000"/>
              </a:solidFill>
            </a:endParaRP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4787900"/>
            <a:ext cx="2297113"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5149850" y="4997450"/>
            <a:ext cx="917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D</a:t>
            </a:r>
            <a:endParaRPr lang="ru-RU" altLang="en-US" b="1">
              <a:solidFill>
                <a:srgbClr val="FF0000"/>
              </a:solidFill>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r="55376"/>
          <a:stretch>
            <a:fillRect/>
          </a:stretch>
        </p:blipFill>
        <p:spPr bwMode="auto">
          <a:xfrm>
            <a:off x="7127875" y="4824413"/>
            <a:ext cx="10255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a:spLocks noChangeArrowheads="1"/>
          </p:cNvSpPr>
          <p:nvPr/>
        </p:nvSpPr>
        <p:spPr bwMode="auto">
          <a:xfrm>
            <a:off x="7391400" y="5008563"/>
            <a:ext cx="91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C</a:t>
            </a:r>
            <a:endParaRPr lang="ru-RU"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48"/>
                                        </p:tgtEl>
                                        <p:attrNameLst>
                                          <p:attrName>style.visibility</p:attrName>
                                        </p:attrNameLst>
                                      </p:cBhvr>
                                      <p:to>
                                        <p:strVal val="visible"/>
                                      </p:to>
                                    </p:set>
                                    <p:animEffect transition="in" filter="fade">
                                      <p:cBhvr>
                                        <p:cTn id="10" dur="500"/>
                                        <p:tgtEl>
                                          <p:spTgt spid="102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4811713"/>
            <a:ext cx="229711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958850" y="5021263"/>
            <a:ext cx="91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C</a:t>
            </a:r>
            <a:endParaRPr lang="ru-RU" altLang="en-US" b="1">
              <a:solidFill>
                <a:srgbClr val="FF0000"/>
              </a:solidFill>
            </a:endParaRPr>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50" y="4811713"/>
            <a:ext cx="229711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3168650" y="5021263"/>
            <a:ext cx="91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B</a:t>
            </a:r>
            <a:endParaRPr lang="ru-RU" altLang="en-US" b="1">
              <a:solidFill>
                <a:srgbClr val="FF0000"/>
              </a:solidFill>
            </a:endParaRP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450" y="4787900"/>
            <a:ext cx="2297113"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5302250" y="4997450"/>
            <a:ext cx="917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D</a:t>
            </a:r>
            <a:endParaRPr lang="ru-RU" altLang="en-US" b="1">
              <a:solidFill>
                <a:srgbClr val="FF0000"/>
              </a:solidFill>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r="55376"/>
          <a:stretch>
            <a:fillRect/>
          </a:stretch>
        </p:blipFill>
        <p:spPr bwMode="auto">
          <a:xfrm>
            <a:off x="7280275" y="4824413"/>
            <a:ext cx="10255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a:spLocks noChangeArrowheads="1"/>
          </p:cNvSpPr>
          <p:nvPr/>
        </p:nvSpPr>
        <p:spPr bwMode="auto">
          <a:xfrm>
            <a:off x="7616825" y="5008563"/>
            <a:ext cx="91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0000"/>
                </a:solidFill>
              </a:rPr>
              <a:t>A</a:t>
            </a:r>
            <a:endParaRPr lang="ru-RU" altLang="en-US" b="1">
              <a:solidFill>
                <a:srgbClr val="FF0000"/>
              </a:solidFill>
            </a:endParaRPr>
          </a:p>
        </p:txBody>
      </p:sp>
      <p:sp>
        <p:nvSpPr>
          <p:cNvPr id="8202" name="Rectangle 1"/>
          <p:cNvSpPr>
            <a:spLocks noChangeArrowheads="1"/>
          </p:cNvSpPr>
          <p:nvPr/>
        </p:nvSpPr>
        <p:spPr bwMode="auto">
          <a:xfrm>
            <a:off x="0" y="3762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i="1"/>
              <a:t>Em hãy quan sát hình và mô tả quá trình gửi một bức thư điện tử</a:t>
            </a:r>
            <a:endParaRPr lang="en-US" altLang="en-US" sz="2400" i="1"/>
          </a:p>
        </p:txBody>
      </p:sp>
      <p:pic>
        <p:nvPicPr>
          <p:cNvPr id="8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884713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48"/>
                                        </p:tgtEl>
                                        <p:attrNameLst>
                                          <p:attrName>style.visibility</p:attrName>
                                        </p:attrNameLst>
                                      </p:cBhvr>
                                      <p:to>
                                        <p:strVal val="visible"/>
                                      </p:to>
                                    </p:set>
                                    <p:animEffect transition="in" filter="fade">
                                      <p:cBhvr>
                                        <p:cTn id="10" dur="500"/>
                                        <p:tgtEl>
                                          <p:spTgt spid="102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37623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i="1"/>
              <a:t>Em hãy nối mỗi thành phần ở cột A tương ứng với một thành phần ở cột B.</a:t>
            </a:r>
            <a:endParaRPr lang="en-US" altLang="en-US" sz="2400" i="1"/>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03446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3657600" y="3352800"/>
            <a:ext cx="1295400" cy="1371600"/>
          </a:xfrm>
          <a:prstGeom prst="line">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flipV="1">
            <a:off x="3657600" y="3352800"/>
            <a:ext cx="1295400" cy="609600"/>
          </a:xfrm>
          <a:prstGeom prst="line">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V="1">
            <a:off x="3668713" y="2884488"/>
            <a:ext cx="1295400" cy="1905000"/>
          </a:xfrm>
          <a:prstGeom prst="line">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19400"/>
            <a:ext cx="906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p:txBody>
          <a:bodyPr/>
          <a:lstStyle/>
          <a:p>
            <a:r>
              <a:rPr lang="en-US" altLang="en-US" smtClean="0"/>
              <a:t>3. </a:t>
            </a:r>
            <a:r>
              <a:rPr lang="vi-VN" altLang="en-US" smtClean="0"/>
              <a:t>Tạo tài khoản, gửi và nhận thư điện tử</a:t>
            </a:r>
            <a:endParaRPr lang="en-US" altLang="en-US" smtClean="0"/>
          </a:p>
        </p:txBody>
      </p:sp>
      <p:sp>
        <p:nvSpPr>
          <p:cNvPr id="10244" name="Content Placeholder 2"/>
          <p:cNvSpPr>
            <a:spLocks noGrp="1"/>
          </p:cNvSpPr>
          <p:nvPr>
            <p:ph idx="1"/>
          </p:nvPr>
        </p:nvSpPr>
        <p:spPr>
          <a:xfrm>
            <a:off x="457200" y="2057400"/>
            <a:ext cx="8229600" cy="533400"/>
          </a:xfrm>
        </p:spPr>
        <p:txBody>
          <a:bodyPr/>
          <a:lstStyle/>
          <a:p>
            <a:pPr marL="0" indent="0">
              <a:buFont typeface="Arial" pitchFamily="34" charset="0"/>
              <a:buNone/>
            </a:pPr>
            <a:r>
              <a:rPr lang="vi-VN" altLang="en-US" smtClean="0"/>
              <a:t>Tạo tài khoản thư điện tử</a:t>
            </a:r>
            <a:endParaRPr lang="en-US" altLang="en-US" smtClean="0"/>
          </a:p>
        </p:txBody>
      </p:sp>
      <p:sp>
        <p:nvSpPr>
          <p:cNvPr id="10245" name="Content Placeholder 2"/>
          <p:cNvSpPr txBox="1">
            <a:spLocks/>
          </p:cNvSpPr>
          <p:nvPr/>
        </p:nvSpPr>
        <p:spPr bwMode="auto">
          <a:xfrm>
            <a:off x="533400" y="2895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vi-VN" altLang="en-US" sz="2800">
                <a:latin typeface="Arial" pitchFamily="34" charset="0"/>
              </a:rPr>
              <a:t>Địa chỉ thư điện tử có dạng:</a:t>
            </a:r>
            <a:endParaRPr lang="en-US" altLang="en-US" sz="2800" b="1"/>
          </a:p>
          <a:p>
            <a:pPr>
              <a:spcBef>
                <a:spcPct val="20000"/>
              </a:spcBef>
              <a:buFont typeface="Arial" pitchFamily="34" charset="0"/>
              <a:buNone/>
            </a:pPr>
            <a:r>
              <a:rPr lang="vi-VN" altLang="en-US" sz="2800">
                <a:latin typeface="Arial" pitchFamily="34" charset="0"/>
              </a:rPr>
              <a:t>&lt;Tên đăng nhập&gt;@&lt;Tên máy chủ lưu hộp thư&gt;</a:t>
            </a:r>
            <a:endParaRPr lang="en-US" altLang="en-US" sz="28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cd882bbc31489f981eb7118fe8685989edbb8"/>
</p:tagLst>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u" id="{C37FC7B5-C768-49BA-A365-33A0FC547497}" vid="{0FEF6E7C-2A1F-4187-88B4-AB05AAAAD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299</TotalTime>
  <Words>587</Words>
  <Application>Microsoft Office PowerPoint</Application>
  <PresentationFormat>On-screen Show (4:3)</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Theme8</vt:lpstr>
      <vt:lpstr>CHỦ ĐỀ 11 GIAO TIẾP QUA THƯ ĐIỆN TỬ</vt:lpstr>
      <vt:lpstr>Khởi Động</vt:lpstr>
      <vt:lpstr>Khám phá  </vt:lpstr>
      <vt:lpstr>PowerPoint Presentation</vt:lpstr>
      <vt:lpstr>PowerPoint Presentation</vt:lpstr>
      <vt:lpstr>PowerPoint Presentation</vt:lpstr>
      <vt:lpstr>PowerPoint Presentation</vt:lpstr>
      <vt:lpstr>PowerPoint Presentation</vt:lpstr>
      <vt:lpstr>3. Tạo tài khoản, gửi và nhận thư điện tử</vt:lpstr>
      <vt:lpstr>Em hãy đặt các tên đăng nhập sau vào đúng nhóm của nó bằng cách điền số thứ tự vào chỗ trống.</vt:lpstr>
      <vt:lpstr>Nhận và gửi thư</vt:lpstr>
      <vt:lpstr>Trải nghiệm </vt:lpstr>
      <vt:lpstr>1. Sự lựa chọn sáng suốt</vt:lpstr>
      <vt:lpstr>2. Hãy lựa chọn đúng</vt:lpstr>
      <vt:lpstr>2. Hãy lựa chọn đúng</vt:lpstr>
      <vt:lpstr>Ghi nhớ</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MÁY TÍNH VÀ CHƯƠNG TRÌNH MÁY TÍNH</dc:title>
  <dc:creator>Admin</dc:creator>
  <cp:lastModifiedBy>PC</cp:lastModifiedBy>
  <cp:revision>59</cp:revision>
  <dcterms:created xsi:type="dcterms:W3CDTF">2017-07-15T03:40:50Z</dcterms:created>
  <dcterms:modified xsi:type="dcterms:W3CDTF">2018-08-20T04:38:58Z</dcterms:modified>
</cp:coreProperties>
</file>