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4"/>
  </p:notesMasterIdLst>
  <p:sldIdLst>
    <p:sldId id="256" r:id="rId3"/>
    <p:sldId id="257" r:id="rId4"/>
    <p:sldId id="304" r:id="rId5"/>
    <p:sldId id="259" r:id="rId6"/>
    <p:sldId id="260" r:id="rId7"/>
    <p:sldId id="306" r:id="rId8"/>
    <p:sldId id="258" r:id="rId9"/>
    <p:sldId id="307" r:id="rId10"/>
    <p:sldId id="268" r:id="rId11"/>
    <p:sldId id="270" r:id="rId12"/>
    <p:sldId id="271" r:id="rId13"/>
    <p:sldId id="308" r:id="rId14"/>
    <p:sldId id="272" r:id="rId15"/>
    <p:sldId id="275" r:id="rId16"/>
    <p:sldId id="309" r:id="rId17"/>
    <p:sldId id="311" r:id="rId18"/>
    <p:sldId id="312" r:id="rId19"/>
    <p:sldId id="279" r:id="rId20"/>
    <p:sldId id="280" r:id="rId21"/>
    <p:sldId id="313" r:id="rId22"/>
    <p:sldId id="281" r:id="rId23"/>
    <p:sldId id="314" r:id="rId24"/>
    <p:sldId id="274" r:id="rId25"/>
    <p:sldId id="316" r:id="rId26"/>
    <p:sldId id="317" r:id="rId27"/>
    <p:sldId id="319" r:id="rId28"/>
    <p:sldId id="320" r:id="rId29"/>
    <p:sldId id="277" r:id="rId30"/>
    <p:sldId id="321" r:id="rId31"/>
    <p:sldId id="322" r:id="rId32"/>
    <p:sldId id="283" r:id="rId33"/>
    <p:sldId id="323" r:id="rId34"/>
    <p:sldId id="285" r:id="rId35"/>
    <p:sldId id="276" r:id="rId36"/>
    <p:sldId id="324" r:id="rId37"/>
    <p:sldId id="325" r:id="rId38"/>
    <p:sldId id="263" r:id="rId39"/>
    <p:sldId id="327" r:id="rId40"/>
    <p:sldId id="328" r:id="rId41"/>
    <p:sldId id="329" r:id="rId42"/>
    <p:sldId id="330" r:id="rId43"/>
    <p:sldId id="331" r:id="rId44"/>
    <p:sldId id="336" r:id="rId45"/>
    <p:sldId id="337" r:id="rId46"/>
    <p:sldId id="333" r:id="rId47"/>
    <p:sldId id="338" r:id="rId48"/>
    <p:sldId id="339" r:id="rId49"/>
    <p:sldId id="261" r:id="rId50"/>
    <p:sldId id="340" r:id="rId51"/>
    <p:sldId id="262" r:id="rId52"/>
    <p:sldId id="294" r:id="rId53"/>
    <p:sldId id="341" r:id="rId54"/>
    <p:sldId id="298" r:id="rId55"/>
    <p:sldId id="343" r:id="rId56"/>
    <p:sldId id="345" r:id="rId57"/>
    <p:sldId id="346" r:id="rId58"/>
    <p:sldId id="301" r:id="rId59"/>
    <p:sldId id="347" r:id="rId60"/>
    <p:sldId id="348" r:id="rId61"/>
    <p:sldId id="265" r:id="rId62"/>
    <p:sldId id="326" r:id="rId63"/>
  </p:sldIdLst>
  <p:sldSz cx="18288000" cy="10287000"/>
  <p:notesSz cx="6858000" cy="9144000"/>
  <p:embeddedFontLs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Cambria Math" panose="02040503050406030204" pitchFamily="18" charset="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2.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t>25</a:t>
            </a:fld>
            <a:endParaRPr lang="en-US"/>
          </a:p>
        </p:txBody>
      </p:sp>
    </p:spTree>
    <p:extLst>
      <p:ext uri="{BB962C8B-B14F-4D97-AF65-F5344CB8AC3E}">
        <p14:creationId xmlns:p14="http://schemas.microsoft.com/office/powerpoint/2010/main" val="3141559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99C29-D0A8-4F91-A547-30E989B717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339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145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14/12/2023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933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14/12/2023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0396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14/12/2023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5336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14/12/2023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5927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14/12/2023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2101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14/12/2023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030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14/12/2023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587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14/12/2023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239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14/12/2023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3659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14/12/2023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8770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14/12/2023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4169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14/12/2023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4989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34.svg"/><Relationship Id="rId3" Type="http://schemas.openxmlformats.org/officeDocument/2006/relationships/image" Target="../media/image26.png"/><Relationship Id="rId63" Type="http://schemas.openxmlformats.org/officeDocument/2006/relationships/image" Target="../media/image60.png"/><Relationship Id="rId7" Type="http://schemas.openxmlformats.org/officeDocument/2006/relationships/image" Target="../media/image54.png"/><Relationship Id="rId12" Type="http://schemas.openxmlformats.org/officeDocument/2006/relationships/image" Target="../media/image33.png"/><Relationship Id="rId2" Type="http://schemas.openxmlformats.org/officeDocument/2006/relationships/image" Target="../media/image43.png"/><Relationship Id="rId6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66" Type="http://schemas.openxmlformats.org/officeDocument/2006/relationships/image" Target="../media/image10.svg"/><Relationship Id="rId5" Type="http://schemas.openxmlformats.org/officeDocument/2006/relationships/image" Target="../media/image52.png"/><Relationship Id="rId10" Type="http://schemas.openxmlformats.org/officeDocument/2006/relationships/image" Target="../media/image57.png"/><Relationship Id="rId65" Type="http://schemas.openxmlformats.org/officeDocument/2006/relationships/image" Target="../media/image9.png"/><Relationship Id="rId4" Type="http://schemas.openxmlformats.org/officeDocument/2006/relationships/image" Target="../media/image51.png"/><Relationship Id="rId9" Type="http://schemas.openxmlformats.org/officeDocument/2006/relationships/image" Target="../media/image56.png"/><Relationship Id="rId6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1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5.sv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6.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26.png"/><Relationship Id="rId9"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72.png"/><Relationship Id="rId3" Type="http://schemas.openxmlformats.org/officeDocument/2006/relationships/image" Target="../media/image81.png"/><Relationship Id="rId7" Type="http://schemas.openxmlformats.org/officeDocument/2006/relationships/image" Target="../media/image9.png"/><Relationship Id="rId12" Type="http://schemas.openxmlformats.org/officeDocument/2006/relationships/image" Target="../media/image85.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13" Type="http://schemas.openxmlformats.org/officeDocument/2006/relationships/image" Target="../media/image90.png"/><Relationship Id="rId18" Type="http://schemas.microsoft.com/office/2007/relationships/hdphoto" Target="../media/hdphoto5.wdp"/><Relationship Id="rId3" Type="http://schemas.openxmlformats.org/officeDocument/2006/relationships/image" Target="../media/image87.png"/><Relationship Id="rId7" Type="http://schemas.openxmlformats.org/officeDocument/2006/relationships/image" Target="../media/image46.pn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image" Target="../media/image86.png"/><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88.png"/><Relationship Id="rId5" Type="http://schemas.openxmlformats.org/officeDocument/2006/relationships/image" Target="../media/image9.png"/><Relationship Id="rId15" Type="http://schemas.openxmlformats.org/officeDocument/2006/relationships/image" Target="../media/image92.png"/><Relationship Id="rId4" Type="http://schemas.openxmlformats.org/officeDocument/2006/relationships/image" Target="../media/image32.png"/><Relationship Id="rId14"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12" Type="http://schemas.openxmlformats.org/officeDocument/2006/relationships/image" Target="../media/image97.pn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96.png"/><Relationship Id="rId5" Type="http://schemas.openxmlformats.org/officeDocument/2006/relationships/image" Target="../media/image42.png"/><Relationship Id="rId10" Type="http://schemas.openxmlformats.org/officeDocument/2006/relationships/image" Target="../media/image95.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8.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43.png"/><Relationship Id="rId15" Type="http://schemas.openxmlformats.org/officeDocument/2006/relationships/image" Target="../media/image108.pn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103.png"/><Relationship Id="rId1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5.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10.png"/><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26.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46.png"/><Relationship Id="rId9" Type="http://schemas.openxmlformats.org/officeDocument/2006/relationships/image" Target="../media/image115.png"/></Relationships>
</file>

<file path=ppt/slides/_rels/slide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6.png"/><Relationship Id="rId7" Type="http://schemas.openxmlformats.org/officeDocument/2006/relationships/image" Target="../media/image125.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8.svg"/><Relationship Id="rId5" Type="http://schemas.openxmlformats.org/officeDocument/2006/relationships/image" Target="../media/image123.png"/><Relationship Id="rId10" Type="http://schemas.openxmlformats.org/officeDocument/2006/relationships/image" Target="../media/image7.png"/><Relationship Id="rId4" Type="http://schemas.openxmlformats.org/officeDocument/2006/relationships/image" Target="../media/image122.png"/><Relationship Id="rId9" Type="http://schemas.openxmlformats.org/officeDocument/2006/relationships/image" Target="../media/image10.svg"/></Relationships>
</file>

<file path=ppt/slides/_rels/slide24.xml.rels><?xml version="1.0" encoding="UTF-8" standalone="yes"?>
<Relationships xmlns="http://schemas.openxmlformats.org/package/2006/relationships"><Relationship Id="rId13" Type="http://schemas.openxmlformats.org/officeDocument/2006/relationships/image" Target="../media/image128.png"/><Relationship Id="rId3" Type="http://schemas.openxmlformats.org/officeDocument/2006/relationships/image" Target="../media/image46.png"/><Relationship Id="rId7" Type="http://schemas.openxmlformats.org/officeDocument/2006/relationships/image" Target="../media/image8.svg"/><Relationship Id="rId12" Type="http://schemas.openxmlformats.org/officeDocument/2006/relationships/image" Target="../media/image127.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6.png"/><Relationship Id="rId5" Type="http://schemas.openxmlformats.org/officeDocument/2006/relationships/image" Target="../media/image10.sv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07.png"/><Relationship Id="rId4" Type="http://schemas.openxmlformats.org/officeDocument/2006/relationships/image" Target="../media/image129.png"/><Relationship Id="rId9" Type="http://schemas.openxmlformats.org/officeDocument/2006/relationships/image" Target="../media/image98.png"/></Relationships>
</file>

<file path=ppt/slides/_rels/slide2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46.png"/><Relationship Id="rId7" Type="http://schemas.openxmlformats.org/officeDocument/2006/relationships/image" Target="../media/image9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3.svg"/><Relationship Id="rId37" Type="http://schemas.openxmlformats.org/officeDocument/2006/relationships/image" Target="../media/image134.png"/><Relationship Id="rId5" Type="http://schemas.openxmlformats.org/officeDocument/2006/relationships/image" Target="../media/image132.png"/><Relationship Id="rId36" Type="http://schemas.openxmlformats.org/officeDocument/2006/relationships/image" Target="../media/image133.png"/><Relationship Id="rId4" Type="http://schemas.openxmlformats.org/officeDocument/2006/relationships/image" Target="../media/image131.png"/></Relationships>
</file>

<file path=ppt/slides/_rels/slide2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35.png"/><Relationship Id="rId7"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7.png"/><Relationship Id="rId5" Type="http://schemas.microsoft.com/office/2007/relationships/hdphoto" Target="../media/hdphoto6.wdp"/><Relationship Id="rId4" Type="http://schemas.openxmlformats.org/officeDocument/2006/relationships/image" Target="../media/image136.png"/></Relationships>
</file>

<file path=ppt/slides/_rels/slide29.xml.rels><?xml version="1.0" encoding="UTF-8" standalone="yes"?>
<Relationships xmlns="http://schemas.openxmlformats.org/package/2006/relationships"><Relationship Id="rId13" Type="http://schemas.openxmlformats.org/officeDocument/2006/relationships/image" Target="../media/image140.png"/><Relationship Id="rId3" Type="http://schemas.microsoft.com/office/2007/relationships/hdphoto" Target="../media/hdphoto6.wdp"/><Relationship Id="rId7" Type="http://schemas.openxmlformats.org/officeDocument/2006/relationships/image" Target="../media/image46.png"/><Relationship Id="rId12"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38.png"/><Relationship Id="rId5" Type="http://schemas.openxmlformats.org/officeDocument/2006/relationships/image" Target="../media/image9.png"/><Relationship Id="rId15" Type="http://schemas.openxmlformats.org/officeDocument/2006/relationships/image" Target="../media/image142.png"/><Relationship Id="rId4" Type="http://schemas.openxmlformats.org/officeDocument/2006/relationships/image" Target="../media/image137.png"/><Relationship Id="rId14" Type="http://schemas.openxmlformats.org/officeDocument/2006/relationships/image" Target="../media/image141.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sv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sv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6.png"/><Relationship Id="rId7" Type="http://schemas.openxmlformats.org/officeDocument/2006/relationships/image" Target="../media/image14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png"/><Relationship Id="rId10" Type="http://schemas.openxmlformats.org/officeDocument/2006/relationships/image" Target="../media/image148.png"/><Relationship Id="rId4" Type="http://schemas.openxmlformats.org/officeDocument/2006/relationships/image" Target="../media/image144.png"/><Relationship Id="rId9" Type="http://schemas.openxmlformats.org/officeDocument/2006/relationships/image" Target="../media/image10.svg"/></Relationships>
</file>

<file path=ppt/slides/_rels/slide3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9.png"/><Relationship Id="rId7" Type="http://schemas.openxmlformats.org/officeDocument/2006/relationships/image" Target="../media/image150.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54.png"/><Relationship Id="rId5" Type="http://schemas.openxmlformats.org/officeDocument/2006/relationships/image" Target="../media/image70.png"/><Relationship Id="rId10" Type="http://schemas.openxmlformats.org/officeDocument/2006/relationships/image" Target="../media/image153.png"/><Relationship Id="rId4" Type="http://schemas.openxmlformats.org/officeDocument/2006/relationships/image" Target="../media/image69.png"/><Relationship Id="rId9" Type="http://schemas.openxmlformats.org/officeDocument/2006/relationships/image" Target="../media/image152.png"/></Relationships>
</file>

<file path=ppt/slides/_rels/slide3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55.png"/><Relationship Id="rId7" Type="http://schemas.openxmlformats.org/officeDocument/2006/relationships/image" Target="../media/image142.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34.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33.svg"/><Relationship Id="rId3" Type="http://schemas.openxmlformats.org/officeDocument/2006/relationships/image" Target="../media/image159.png"/><Relationship Id="rId7" Type="http://schemas.openxmlformats.org/officeDocument/2006/relationships/image" Target="../media/image162.png"/><Relationship Id="rId12" Type="http://schemas.openxmlformats.org/officeDocument/2006/relationships/image" Target="../media/image132.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61.png"/><Relationship Id="rId11" Type="http://schemas.openxmlformats.org/officeDocument/2006/relationships/image" Target="../media/image166.png"/><Relationship Id="rId5" Type="http://schemas.microsoft.com/office/2007/relationships/hdphoto" Target="../media/hdphoto7.wdp"/><Relationship Id="rId10" Type="http://schemas.openxmlformats.org/officeDocument/2006/relationships/image" Target="../media/image165.png"/><Relationship Id="rId4" Type="http://schemas.openxmlformats.org/officeDocument/2006/relationships/image" Target="../media/image160.png"/><Relationship Id="rId9" Type="http://schemas.openxmlformats.org/officeDocument/2006/relationships/image" Target="../media/image164.png"/></Relationships>
</file>

<file path=ppt/slides/_rels/slide3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8.png"/><Relationship Id="rId7" Type="http://schemas.openxmlformats.org/officeDocument/2006/relationships/image" Target="../media/image17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9.png"/><Relationship Id="rId4" Type="http://schemas.openxmlformats.org/officeDocument/2006/relationships/image" Target="../media/image137.png"/></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73.pn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6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sv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12" Type="http://schemas.openxmlformats.org/officeDocument/2006/relationships/image" Target="../media/image172.sv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171.png"/><Relationship Id="rId5" Type="http://schemas.openxmlformats.org/officeDocument/2006/relationships/image" Target="../media/image10.svg"/><Relationship Id="rId10" Type="http://schemas.openxmlformats.org/officeDocument/2006/relationships/image" Target="../media/image175.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13" Type="http://schemas.openxmlformats.org/officeDocument/2006/relationships/image" Target="../media/image181.png"/><Relationship Id="rId3" Type="http://schemas.openxmlformats.org/officeDocument/2006/relationships/image" Target="../media/image46.png"/><Relationship Id="rId12" Type="http://schemas.openxmlformats.org/officeDocument/2006/relationships/image" Target="../media/image180.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79.png"/><Relationship Id="rId5" Type="http://schemas.openxmlformats.org/officeDocument/2006/relationships/image" Target="../media/image9.png"/><Relationship Id="rId15" Type="http://schemas.openxmlformats.org/officeDocument/2006/relationships/image" Target="../media/image183.png"/><Relationship Id="rId10" Type="http://schemas.openxmlformats.org/officeDocument/2006/relationships/image" Target="../media/image178.png"/><Relationship Id="rId4" Type="http://schemas.openxmlformats.org/officeDocument/2006/relationships/image" Target="../media/image177.png"/><Relationship Id="rId14" Type="http://schemas.openxmlformats.org/officeDocument/2006/relationships/image" Target="../media/image176.png"/></Relationships>
</file>

<file path=ppt/slides/_rels/slide4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2.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82.png"/></Relationships>
</file>

<file path=ppt/slides/_rels/slide43.xml.rels><?xml version="1.0" encoding="UTF-8" standalone="yes"?>
<Relationships xmlns="http://schemas.openxmlformats.org/package/2006/relationships"><Relationship Id="rId8" Type="http://schemas.openxmlformats.org/officeDocument/2006/relationships/image" Target="../media/image190.png"/><Relationship Id="rId3" Type="http://schemas.microsoft.com/office/2007/relationships/hdphoto" Target="../media/hdphoto9.wdp"/><Relationship Id="rId7" Type="http://schemas.openxmlformats.org/officeDocument/2006/relationships/image" Target="../media/image189.png"/><Relationship Id="rId2" Type="http://schemas.openxmlformats.org/officeDocument/2006/relationships/image" Target="../media/image184.png"/><Relationship Id="rId1" Type="http://schemas.openxmlformats.org/officeDocument/2006/relationships/slideLayout" Target="../slideLayouts/slideLayout13.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2.png"/></Relationships>
</file>

<file path=ppt/slides/_rels/slide44.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191.png"/><Relationship Id="rId2" Type="http://schemas.openxmlformats.org/officeDocument/2006/relationships/image" Target="../media/image184.png"/><Relationship Id="rId1" Type="http://schemas.openxmlformats.org/officeDocument/2006/relationships/slideLayout" Target="../slideLayouts/slideLayout13.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2.png"/></Relationships>
</file>

<file path=ppt/slides/_rels/slide45.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194.png"/><Relationship Id="rId2" Type="http://schemas.openxmlformats.org/officeDocument/2006/relationships/image" Target="../media/image184.png"/><Relationship Id="rId1" Type="http://schemas.openxmlformats.org/officeDocument/2006/relationships/slideLayout" Target="../slideLayouts/slideLayout13.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82.png"/></Relationships>
</file>

<file path=ppt/slides/_rels/slide46.xml.rels><?xml version="1.0" encoding="UTF-8" standalone="yes"?>
<Relationships xmlns="http://schemas.openxmlformats.org/package/2006/relationships"><Relationship Id="rId8" Type="http://schemas.openxmlformats.org/officeDocument/2006/relationships/image" Target="../media/image196.png"/><Relationship Id="rId3" Type="http://schemas.microsoft.com/office/2007/relationships/hdphoto" Target="../media/hdphoto9.wdp"/><Relationship Id="rId7" Type="http://schemas.openxmlformats.org/officeDocument/2006/relationships/image" Target="../media/image195.png"/><Relationship Id="rId2" Type="http://schemas.openxmlformats.org/officeDocument/2006/relationships/image" Target="../media/image184.png"/><Relationship Id="rId1" Type="http://schemas.openxmlformats.org/officeDocument/2006/relationships/slideLayout" Target="../slideLayouts/slideLayout13.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2.png"/></Relationships>
</file>

<file path=ppt/slides/_rels/slide47.xml.rels><?xml version="1.0" encoding="UTF-8" standalone="yes"?>
<Relationships xmlns="http://schemas.openxmlformats.org/package/2006/relationships"><Relationship Id="rId8" Type="http://schemas.openxmlformats.org/officeDocument/2006/relationships/image" Target="../media/image200.png"/><Relationship Id="rId3" Type="http://schemas.microsoft.com/office/2007/relationships/hdphoto" Target="../media/hdphoto9.wdp"/><Relationship Id="rId7" Type="http://schemas.openxmlformats.org/officeDocument/2006/relationships/image" Target="../media/image199.png"/><Relationship Id="rId2" Type="http://schemas.openxmlformats.org/officeDocument/2006/relationships/image" Target="../media/image184.png"/><Relationship Id="rId1" Type="http://schemas.openxmlformats.org/officeDocument/2006/relationships/slideLayout" Target="../slideLayouts/slideLayout13.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82.png"/></Relationships>
</file>

<file path=ppt/slides/_rels/slide48.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46.png"/><Relationship Id="rId7" Type="http://schemas.openxmlformats.org/officeDocument/2006/relationships/image" Target="../media/image204.png"/><Relationship Id="rId12" Type="http://schemas.openxmlformats.org/officeDocument/2006/relationships/image" Target="../media/image159.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03.png"/><Relationship Id="rId11" Type="http://schemas.openxmlformats.org/officeDocument/2006/relationships/image" Target="../media/image208.png"/><Relationship Id="rId5" Type="http://schemas.openxmlformats.org/officeDocument/2006/relationships/image" Target="../media/image202.png"/><Relationship Id="rId10" Type="http://schemas.openxmlformats.org/officeDocument/2006/relationships/image" Target="../media/image207.png"/><Relationship Id="rId4" Type="http://schemas.openxmlformats.org/officeDocument/2006/relationships/image" Target="../media/image201.png"/><Relationship Id="rId9" Type="http://schemas.openxmlformats.org/officeDocument/2006/relationships/image" Target="../media/image206.png"/></Relationships>
</file>

<file path=ppt/slides/_rels/slide49.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46.png"/><Relationship Id="rId7" Type="http://schemas.openxmlformats.org/officeDocument/2006/relationships/image" Target="../media/image204.png"/><Relationship Id="rId12" Type="http://schemas.openxmlformats.org/officeDocument/2006/relationships/image" Target="../media/image211.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03.png"/><Relationship Id="rId11" Type="http://schemas.openxmlformats.org/officeDocument/2006/relationships/image" Target="../media/image210.png"/><Relationship Id="rId5" Type="http://schemas.openxmlformats.org/officeDocument/2006/relationships/image" Target="../media/image202.png"/><Relationship Id="rId10" Type="http://schemas.openxmlformats.org/officeDocument/2006/relationships/image" Target="../media/image209.png"/><Relationship Id="rId4" Type="http://schemas.openxmlformats.org/officeDocument/2006/relationships/image" Target="../media/image201.png"/><Relationship Id="rId9" Type="http://schemas.openxmlformats.org/officeDocument/2006/relationships/image" Target="../media/image159.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14.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213.png"/><Relationship Id="rId5" Type="http://schemas.openxmlformats.org/officeDocument/2006/relationships/image" Target="../media/image111.png"/><Relationship Id="rId4" Type="http://schemas.openxmlformats.org/officeDocument/2006/relationships/image" Target="../media/image212.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16.png"/><Relationship Id="rId4" Type="http://schemas.openxmlformats.org/officeDocument/2006/relationships/image" Target="../media/image215.png"/></Relationships>
</file>

<file path=ppt/slides/_rels/slide5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219.png"/><Relationship Id="rId4" Type="http://schemas.openxmlformats.org/officeDocument/2006/relationships/image" Target="../media/image218.png"/></Relationships>
</file>

<file path=ppt/slides/_rels/slide54.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46.png"/><Relationship Id="rId7" Type="http://schemas.openxmlformats.org/officeDocument/2006/relationships/image" Target="../media/image224.png"/><Relationship Id="rId12" Type="http://schemas.openxmlformats.org/officeDocument/2006/relationships/image" Target="../media/image221.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23.png"/><Relationship Id="rId11" Type="http://schemas.openxmlformats.org/officeDocument/2006/relationships/image" Target="../media/image220.png"/><Relationship Id="rId5" Type="http://schemas.openxmlformats.org/officeDocument/2006/relationships/image" Target="../media/image222.png"/><Relationship Id="rId10" Type="http://schemas.openxmlformats.org/officeDocument/2006/relationships/image" Target="../media/image218.svg"/><Relationship Id="rId4" Type="http://schemas.openxmlformats.org/officeDocument/2006/relationships/image" Target="../media/image221.png"/><Relationship Id="rId9" Type="http://schemas.openxmlformats.org/officeDocument/2006/relationships/image" Target="../media/image217.png"/></Relationships>
</file>

<file path=ppt/slides/_rels/slide55.xml.rels><?xml version="1.0" encoding="UTF-8" standalone="yes"?>
<Relationships xmlns="http://schemas.openxmlformats.org/package/2006/relationships"><Relationship Id="rId13" Type="http://schemas.openxmlformats.org/officeDocument/2006/relationships/image" Target="../media/image228.png"/><Relationship Id="rId3" Type="http://schemas.openxmlformats.org/officeDocument/2006/relationships/image" Target="../media/image46.png"/><Relationship Id="rId7" Type="http://schemas.openxmlformats.org/officeDocument/2006/relationships/image" Target="../media/image221.svg"/><Relationship Id="rId2" Type="http://schemas.openxmlformats.org/officeDocument/2006/relationships/image" Target="../media/image43.png"/><Relationship Id="rId16" Type="http://schemas.openxmlformats.org/officeDocument/2006/relationships/image" Target="../media/image231.png"/><Relationship Id="rId1" Type="http://schemas.openxmlformats.org/officeDocument/2006/relationships/slideLayout" Target="../slideLayouts/slideLayout7.xml"/><Relationship Id="rId6" Type="http://schemas.openxmlformats.org/officeDocument/2006/relationships/image" Target="../media/image220.png"/><Relationship Id="rId5" Type="http://schemas.openxmlformats.org/officeDocument/2006/relationships/image" Target="../media/image218.svg"/><Relationship Id="rId15" Type="http://schemas.openxmlformats.org/officeDocument/2006/relationships/image" Target="../media/image230.png"/><Relationship Id="rId4" Type="http://schemas.openxmlformats.org/officeDocument/2006/relationships/image" Target="../media/image217.png"/><Relationship Id="rId14" Type="http://schemas.openxmlformats.org/officeDocument/2006/relationships/image" Target="../media/image229.png"/></Relationships>
</file>

<file path=ppt/slides/_rels/slide56.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2.png"/><Relationship Id="rId7" Type="http://schemas.openxmlformats.org/officeDocument/2006/relationships/image" Target="../media/image235.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34.png"/><Relationship Id="rId5" Type="http://schemas.openxmlformats.org/officeDocument/2006/relationships/image" Target="../media/image233.png"/><Relationship Id="rId10" Type="http://schemas.openxmlformats.org/officeDocument/2006/relationships/image" Target="../media/image218.svg"/><Relationship Id="rId4" Type="http://schemas.openxmlformats.org/officeDocument/2006/relationships/image" Target="../media/image46.png"/><Relationship Id="rId9" Type="http://schemas.openxmlformats.org/officeDocument/2006/relationships/image" Target="../media/image217.png"/></Relationships>
</file>

<file path=ppt/slides/_rels/slide5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26.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227.png"/></Relationships>
</file>

<file path=ppt/slides/_rels/slide5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26.png"/><Relationship Id="rId1" Type="http://schemas.openxmlformats.org/officeDocument/2006/relationships/slideLayout" Target="../slideLayouts/slideLayout7.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6.png"/><Relationship Id="rId1" Type="http://schemas.openxmlformats.org/officeDocument/2006/relationships/slideLayout" Target="../slideLayouts/slideLayout7.xml"/><Relationship Id="rId4" Type="http://schemas.openxmlformats.org/officeDocument/2006/relationships/image" Target="../media/image244.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6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237.png"/><Relationship Id="rId1" Type="http://schemas.openxmlformats.org/officeDocument/2006/relationships/slideLayout" Target="../slideLayouts/slideLayout7.xml"/><Relationship Id="rId5" Type="http://schemas.openxmlformats.org/officeDocument/2006/relationships/image" Target="../media/image226.png"/><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67.png"/><Relationship Id="rId4" Type="http://schemas.openxmlformats.org/officeDocument/2006/relationships/image" Target="../media/image239.png"/></Relationships>
</file>

<file path=ppt/slides/_rels/slide7.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31.png"/><Relationship Id="rId18" Type="http://schemas.openxmlformats.org/officeDocument/2006/relationships/image" Target="../media/image34.svg"/><Relationship Id="rId3" Type="http://schemas.openxmlformats.org/officeDocument/2006/relationships/image" Target="../media/image26.png"/><Relationship Id="rId7" Type="http://schemas.openxmlformats.org/officeDocument/2006/relationships/image" Target="../media/image250.png"/><Relationship Id="rId12" Type="http://schemas.openxmlformats.org/officeDocument/2006/relationships/image" Target="../media/image30.png"/><Relationship Id="rId17" Type="http://schemas.openxmlformats.org/officeDocument/2006/relationships/image" Target="../media/image33.png"/><Relationship Id="rId2" Type="http://schemas.openxmlformats.org/officeDocument/2006/relationships/image" Target="../media/image25.png"/><Relationship Id="rId16"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10.png"/><Relationship Id="rId1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2210.png"/><Relationship Id="rId9" Type="http://schemas.openxmlformats.org/officeDocument/2006/relationships/image" Target="../media/image27.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13" Type="http://schemas.openxmlformats.org/officeDocument/2006/relationships/image" Target="../media/image38.png"/><Relationship Id="rId3" Type="http://schemas.openxmlformats.org/officeDocument/2006/relationships/image" Target="../media/image34.png"/><Relationship Id="rId12"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37.png"/><Relationship Id="rId5" Type="http://schemas.openxmlformats.org/officeDocument/2006/relationships/image" Target="../media/image9.png"/><Relationship Id="rId10" Type="http://schemas.openxmlformats.org/officeDocument/2006/relationships/image" Target="../media/image36.png"/><Relationship Id="rId4" Type="http://schemas.openxmlformats.org/officeDocument/2006/relationships/image" Target="../media/image35.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52860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500" b="1" i="0" u="none" strike="noStrike" cap="none">
                <a:solidFill>
                  <a:schemeClr val="bg1"/>
                </a:solidFill>
                <a:latin typeface="Arial"/>
                <a:ea typeface="Arial"/>
                <a:cs typeface="Arial"/>
                <a:sym typeface="Arial"/>
              </a:rPr>
              <a:t>CHÀO </a:t>
            </a:r>
            <a:r>
              <a:rPr lang="en-US" sz="7500" b="1" i="0" u="none" strike="noStrike" cap="none" dirty="0">
                <a:solidFill>
                  <a:schemeClr val="bg1"/>
                </a:solidFill>
                <a:latin typeface="Arial"/>
                <a:ea typeface="Arial"/>
                <a:cs typeface="Arial"/>
                <a:sym typeface="Arial"/>
              </a:rPr>
              <a:t>MỪNG CÁC EM </a:t>
            </a:r>
            <a:endParaRPr sz="7500" dirty="0">
              <a:solidFill>
                <a:schemeClr val="bg1"/>
              </a:solidFill>
            </a:endParaRPr>
          </a:p>
          <a:p>
            <a:pPr marL="0" marR="0" lvl="0" indent="0" algn="ctr" rtl="0">
              <a:lnSpc>
                <a:spcPct val="150000"/>
              </a:lnSpc>
              <a:spcBef>
                <a:spcPts val="0"/>
              </a:spcBef>
              <a:spcAft>
                <a:spcPts val="0"/>
              </a:spcAft>
              <a:buNone/>
            </a:pPr>
            <a:r>
              <a:rPr lang="en-US" sz="7500" b="1" i="0" u="none" strike="noStrike" cap="none" dirty="0">
                <a:solidFill>
                  <a:schemeClr val="bg1"/>
                </a:solidFill>
                <a:latin typeface="Arial"/>
                <a:ea typeface="Arial"/>
                <a:cs typeface="Arial"/>
                <a:sym typeface="Arial"/>
              </a:rPr>
              <a:t>ĐẾN VỚI BÀI HỌC HÔM NAY!</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571500"/>
            <a:ext cx="1209072" cy="1300077"/>
          </a:xfrm>
          <a:prstGeom prst="rect">
            <a:avLst/>
          </a:prstGeom>
        </p:spPr>
      </p:pic>
      <p:sp>
        <p:nvSpPr>
          <p:cNvPr id="15" name="Google Shape;304;p14"/>
          <p:cNvSpPr/>
          <p:nvPr/>
        </p:nvSpPr>
        <p:spPr>
          <a:xfrm>
            <a:off x="603686" y="1047393"/>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8" name="Group 7"/>
          <p:cNvGrpSpPr/>
          <p:nvPr/>
        </p:nvGrpSpPr>
        <p:grpSpPr>
          <a:xfrm>
            <a:off x="3194486" y="453652"/>
            <a:ext cx="13639800" cy="2099048"/>
            <a:chOff x="2971800" y="362819"/>
            <a:chExt cx="13639800" cy="2099048"/>
          </a:xfrm>
        </p:grpSpPr>
        <mc:AlternateContent xmlns:mc="http://schemas.openxmlformats.org/markup-compatibility/2006" xmlns:a14="http://schemas.microsoft.com/office/drawing/2010/main">
          <mc:Choice Requires="a14">
            <p:sp>
              <p:nvSpPr>
                <p:cNvPr id="5" name="Rectangle 4"/>
                <p:cNvSpPr/>
                <p:nvPr/>
              </p:nvSpPr>
              <p:spPr>
                <a:xfrm>
                  <a:off x="2971800" y="522875"/>
                  <a:ext cx="13639800" cy="1938992"/>
                </a:xfrm>
                <a:prstGeom prst="rect">
                  <a:avLst/>
                </a:prstGeom>
              </p:spPr>
              <p:txBody>
                <a:bodyPr wrap="square">
                  <a:spAutoFit/>
                </a:bodyPr>
                <a:lstStyle/>
                <a:p>
                  <a:pPr>
                    <a:lnSpc>
                      <a:spcPct val="150000"/>
                    </a:lnSpc>
                    <a:spcBef>
                      <a:spcPts val="10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Với dãy số                     </a:t>
                  </a:r>
                  <a:r>
                    <a:rPr lang="en-US" sz="4000">
                      <a:effectLst/>
                      <a:latin typeface="Arial" panose="020B0604020202020204" pitchFamily="34" charset="0"/>
                      <a:ea typeface="Calibri" panose="020F0502020204030204" pitchFamily="34" charset="0"/>
                      <a:cs typeface="Arial" panose="020B0604020202020204" pitchFamily="34" charset="0"/>
                    </a:rPr>
                    <a:t>ở HĐKP 1, sử dụng định nghĩa, chứng tỏ rằng lim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2971800" y="522875"/>
                  <a:ext cx="13639800" cy="1938992"/>
                </a:xfrm>
                <a:prstGeom prst="rect">
                  <a:avLst/>
                </a:prstGeom>
                <a:blipFill>
                  <a:blip r:embed="rId3"/>
                  <a:stretch>
                    <a:fillRect l="-1564"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530516" y="362819"/>
                  <a:ext cx="2899062" cy="12774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5530516" y="362819"/>
                  <a:ext cx="2899062" cy="1277401"/>
                </a:xfrm>
                <a:prstGeom prst="rect">
                  <a:avLst/>
                </a:prstGeom>
                <a:blipFill>
                  <a:blip r:embed="rId4"/>
                  <a:stretch>
                    <a:fillRect/>
                  </a:stretch>
                </a:blipFill>
              </p:spPr>
              <p:txBody>
                <a:bodyPr/>
                <a:lstStyle/>
                <a:p>
                  <a:r>
                    <a:rPr lang="en-US">
                      <a:noFill/>
                    </a:rPr>
                    <a:t> </a:t>
                  </a:r>
                </a:p>
              </p:txBody>
            </p:sp>
          </mc:Fallback>
        </mc:AlternateContent>
      </p:grpSp>
      <p:grpSp>
        <p:nvGrpSpPr>
          <p:cNvPr id="22" name="Google Shape;305;p14"/>
          <p:cNvGrpSpPr/>
          <p:nvPr/>
        </p:nvGrpSpPr>
        <p:grpSpPr>
          <a:xfrm>
            <a:off x="8206215" y="2889932"/>
            <a:ext cx="2022200" cy="1289304"/>
            <a:chOff x="7837953" y="804641"/>
            <a:chExt cx="2022200" cy="1289304"/>
          </a:xfrm>
        </p:grpSpPr>
        <p:pic>
          <p:nvPicPr>
            <p:cNvPr id="23" name="Google Shape;306;p14"/>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24"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9" name="Rectangle 8"/>
              <p:cNvSpPr/>
              <p:nvPr/>
            </p:nvSpPr>
            <p:spPr>
              <a:xfrm>
                <a:off x="652315" y="4283777"/>
                <a:ext cx="17559485" cy="2210413"/>
              </a:xfrm>
              <a:prstGeom prst="rect">
                <a:avLst/>
              </a:prstGeom>
            </p:spPr>
            <p:txBody>
              <a:bodyPr wrap="square">
                <a:spAutoFit/>
              </a:bodyPr>
              <a:lstStyle/>
              <a:p>
                <a:pPr>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Với số thực dương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𝑑</m:t>
                    </m:r>
                  </m:oMath>
                </a14:m>
                <a:r>
                  <a:rPr lang="en-US" sz="4000">
                    <a:effectLst/>
                    <a:latin typeface="Arial" panose="020B0604020202020204" pitchFamily="34" charset="0"/>
                    <a:ea typeface="Calibri" panose="020F0502020204030204" pitchFamily="34" charset="0"/>
                    <a:cs typeface="Arial" panose="020B0604020202020204" pitchFamily="34" charset="0"/>
                  </a:rPr>
                  <a:t> bé tuỳ ý cho trước, lấy số tự nhiên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oMath>
                </a14:m>
                <a:r>
                  <a:rPr lang="en-US" sz="4000">
                    <a:effectLst/>
                    <a:latin typeface="Arial" panose="020B0604020202020204" pitchFamily="34" charset="0"/>
                    <a:ea typeface="Calibri" panose="020F0502020204030204" pitchFamily="34" charset="0"/>
                    <a:cs typeface="Arial" panose="020B0604020202020204" pitchFamily="34" charset="0"/>
                  </a:rPr>
                  <a:t> sao cho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r>
                      <a:rPr lang="en-US" sz="4000">
                        <a:effectLst/>
                        <a:latin typeface="Cambria Math" panose="02040503050406030204" pitchFamily="18" charset="0"/>
                        <a:ea typeface="Calibri" panose="020F0502020204030204" pitchFamily="34" charset="0"/>
                        <a:cs typeface="Times New Roman" panose="02020603050405020304" pitchFamily="18" charset="0"/>
                      </a:rPr>
                      <m:t>&gt;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en-US" sz="4000">
                    <a:effectLst/>
                    <a:latin typeface="Arial" panose="020B0604020202020204" pitchFamily="34" charset="0"/>
                    <a:ea typeface="Calibri" panose="020F0502020204030204" pitchFamily="34" charset="0"/>
                    <a:cs typeface="Arial" panose="020B0604020202020204" pitchFamily="34" charset="0"/>
                  </a:rPr>
                  <a:t>. Khi đó, với mọi số tự nhiên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sao cho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oMath>
                </a14:m>
                <a:r>
                  <a:rPr lang="en-US" sz="4000">
                    <a:effectLst/>
                    <a:latin typeface="Arial" panose="020B0604020202020204" pitchFamily="34" charset="0"/>
                    <a:ea typeface="Calibri" panose="020F0502020204030204" pitchFamily="34" charset="0"/>
                    <a:cs typeface="Arial" panose="020B0604020202020204" pitchFamily="34" charset="0"/>
                  </a:rPr>
                  <a:t>, ta có </a:t>
                </a:r>
              </a:p>
            </p:txBody>
          </p:sp>
        </mc:Choice>
        <mc:Fallback xmlns="">
          <p:sp>
            <p:nvSpPr>
              <p:cNvPr id="9" name="Rectangle 8"/>
              <p:cNvSpPr>
                <a:spLocks noRot="1" noChangeAspect="1" noMove="1" noResize="1" noEditPoints="1" noAdjustHandles="1" noChangeArrowheads="1" noChangeShapeType="1" noTextEdit="1"/>
              </p:cNvSpPr>
              <p:nvPr/>
            </p:nvSpPr>
            <p:spPr>
              <a:xfrm>
                <a:off x="652315" y="4283777"/>
                <a:ext cx="17559485" cy="2210413"/>
              </a:xfrm>
              <a:prstGeom prst="rect">
                <a:avLst/>
              </a:prstGeom>
              <a:blipFill>
                <a:blip r:embed="rId6"/>
                <a:stretch>
                  <a:fillRect l="-1215" b="-110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03686" y="8496300"/>
                <a:ext cx="9144000" cy="901593"/>
              </a:xfrm>
              <a:prstGeom prst="rect">
                <a:avLst/>
              </a:prstGeom>
            </p:spPr>
            <p:txBody>
              <a:bodyPr>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Theo định nghĩa, </a:t>
                </a: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0" name="Rectangle 9"/>
              <p:cNvSpPr>
                <a:spLocks noRot="1" noChangeAspect="1" noMove="1" noResize="1" noEditPoints="1" noAdjustHandles="1" noChangeArrowheads="1" noChangeShapeType="1" noTextEdit="1"/>
              </p:cNvSpPr>
              <p:nvPr/>
            </p:nvSpPr>
            <p:spPr>
              <a:xfrm>
                <a:off x="603686" y="8496300"/>
                <a:ext cx="9144000" cy="901593"/>
              </a:xfrm>
              <a:prstGeom prst="rect">
                <a:avLst/>
              </a:prstGeom>
              <a:blipFill>
                <a:blip r:embed="rId7"/>
                <a:stretch>
                  <a:fillRect l="-2333"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917245" y="6501958"/>
                <a:ext cx="6600140" cy="214674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d>
                        <m:dPr>
                          <m:begChr m:val="|"/>
                          <m:end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e>
                      </m: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𝑁</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917245" y="6501958"/>
                <a:ext cx="6600140" cy="2146742"/>
              </a:xfrm>
              <a:prstGeom prst="rect">
                <a:avLst/>
              </a:prstGeom>
              <a:blipFill>
                <a:blip r:embed="rId8"/>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9"/>
          <a:stretch>
            <a:fillRect/>
          </a:stretch>
        </p:blipFill>
        <p:spPr>
          <a:xfrm>
            <a:off x="15621000" y="8647732"/>
            <a:ext cx="2057400" cy="1216947"/>
          </a:xfrm>
          <a:prstGeom prst="rect">
            <a:avLst/>
          </a:prstGeom>
        </p:spPr>
      </p:pic>
    </p:spTree>
    <p:extLst>
      <p:ext uri="{BB962C8B-B14F-4D97-AF65-F5344CB8AC3E}">
        <p14:creationId xmlns:p14="http://schemas.microsoft.com/office/powerpoint/2010/main" val="300553951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282480" y="8725839"/>
            <a:ext cx="1209072" cy="1300077"/>
          </a:xfrm>
          <a:prstGeom prst="rect">
            <a:avLst/>
          </a:prstGeom>
        </p:spPr>
      </p:pic>
      <p:grpSp>
        <p:nvGrpSpPr>
          <p:cNvPr id="14" name="Group 13"/>
          <p:cNvGrpSpPr/>
          <p:nvPr/>
        </p:nvGrpSpPr>
        <p:grpSpPr>
          <a:xfrm>
            <a:off x="4732035" y="419100"/>
            <a:ext cx="10529636" cy="1125427"/>
            <a:chOff x="4076700" y="1882380"/>
            <a:chExt cx="10529636" cy="1125427"/>
          </a:xfrm>
        </p:grpSpPr>
        <p:sp>
          <p:nvSpPr>
            <p:cNvPr id="22" name="Google Shape;166;p5"/>
            <p:cNvSpPr/>
            <p:nvPr/>
          </p:nvSpPr>
          <p:spPr>
            <a:xfrm>
              <a:off x="5486532" y="2330699"/>
              <a:ext cx="9119804" cy="6771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Thảo</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luận</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nhóm</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đôi</a:t>
              </a:r>
              <a:r>
                <a:rPr kumimoji="0" lang="en-US" sz="3800" b="0" i="1" u="none" strike="noStrike" kern="1200" cap="none" spc="0" normalizeH="0" baseline="0" noProof="0">
                  <a:ln>
                    <a:noFill/>
                  </a:ln>
                  <a:solidFill>
                    <a:prstClr val="black"/>
                  </a:solidFill>
                  <a:effectLst/>
                  <a:uLnTx/>
                  <a:uFillTx/>
                  <a:latin typeface="Arial"/>
                  <a:ea typeface="Arial"/>
                  <a:cs typeface="Arial"/>
                  <a:sym typeface="Arial"/>
                </a:rPr>
                <a:t>, trả</a:t>
              </a:r>
              <a:r>
                <a:rPr kumimoji="0" lang="en-US" sz="3800" b="0" i="1" u="none" strike="noStrike" kern="1200" cap="none" spc="0" normalizeH="0" noProof="0">
                  <a:ln>
                    <a:noFill/>
                  </a:ln>
                  <a:solidFill>
                    <a:prstClr val="black"/>
                  </a:solidFill>
                  <a:effectLst/>
                  <a:uLnTx/>
                  <a:uFillTx/>
                  <a:latin typeface="Arial"/>
                  <a:ea typeface="Arial"/>
                  <a:cs typeface="Arial"/>
                  <a:sym typeface="Arial"/>
                </a:rPr>
                <a:t> lời câu hỏi</a:t>
              </a:r>
              <a:r>
                <a:rPr kumimoji="0" lang="en-US" sz="3800" i="1" u="none" strike="noStrike" kern="1200" cap="none" spc="0" normalizeH="0" baseline="0" noProof="0">
                  <a:ln>
                    <a:noFill/>
                  </a:ln>
                  <a:solidFill>
                    <a:prstClr val="black"/>
                  </a:solidFill>
                  <a:effectLst/>
                  <a:uLnTx/>
                  <a:uFillTx/>
                  <a:latin typeface="Arial"/>
                  <a:ea typeface="Arial"/>
                  <a:cs typeface="Arial"/>
                  <a:sym typeface="Arial"/>
                </a:rPr>
                <a:t>.</a:t>
              </a:r>
              <a:endParaRPr kumimoji="0" sz="3800" i="1" u="none" strike="noStrike" kern="1200" cap="none" spc="0" normalizeH="0" baseline="0" noProof="0" dirty="0">
                <a:ln>
                  <a:noFill/>
                </a:ln>
                <a:solidFill>
                  <a:prstClr val="black"/>
                </a:solidFill>
                <a:effectLst/>
                <a:uLnTx/>
                <a:uFillTx/>
                <a:latin typeface="Arial"/>
                <a:ea typeface="Arial"/>
                <a:cs typeface="Arial"/>
                <a:sym typeface="Arial"/>
              </a:endParaRPr>
            </a:p>
          </p:txBody>
        </p:sp>
        <p:pic>
          <p:nvPicPr>
            <p:cNvPr id="23" name="Google Shape;167;p5"/>
            <p:cNvPicPr preferRelativeResize="0"/>
            <p:nvPr/>
          </p:nvPicPr>
          <p:blipFill rotWithShape="1">
            <a:blip r:embed="rId3">
              <a:alphaModFix/>
            </a:blip>
            <a:srcRect/>
            <a:stretch/>
          </p:blipFill>
          <p:spPr>
            <a:xfrm>
              <a:off x="4076700" y="1882380"/>
              <a:ext cx="1281496" cy="976508"/>
            </a:xfrm>
            <a:prstGeom prst="rect">
              <a:avLst/>
            </a:prstGeom>
            <a:noFill/>
            <a:ln>
              <a:noFill/>
            </a:ln>
          </p:spPr>
        </p:pic>
      </p:grpSp>
      <p:grpSp>
        <p:nvGrpSpPr>
          <p:cNvPr id="9" name="Group 8"/>
          <p:cNvGrpSpPr/>
          <p:nvPr/>
        </p:nvGrpSpPr>
        <p:grpSpPr>
          <a:xfrm>
            <a:off x="762000" y="1866900"/>
            <a:ext cx="16764000" cy="2590800"/>
            <a:chOff x="1143001" y="1790700"/>
            <a:chExt cx="16764000" cy="2590800"/>
          </a:xfrm>
        </p:grpSpPr>
        <mc:AlternateContent xmlns:mc="http://schemas.openxmlformats.org/markup-compatibility/2006" xmlns:a14="http://schemas.microsoft.com/office/drawing/2010/main">
          <mc:Choice Requires="a14">
            <p:sp>
              <p:nvSpPr>
                <p:cNvPr id="4" name="Rectangle 3"/>
                <p:cNvSpPr/>
                <p:nvPr/>
              </p:nvSpPr>
              <p:spPr>
                <a:xfrm>
                  <a:off x="1143001" y="1790700"/>
                  <a:ext cx="16764000" cy="2554545"/>
                </a:xfrm>
                <a:prstGeom prst="rect">
                  <a:avLst/>
                </a:prstGeom>
              </p:spPr>
              <p:txBody>
                <a:bodyPr wrap="square">
                  <a:spAutoFit/>
                </a:bodyPr>
                <a:lstStyle/>
                <a:p>
                  <a:pPr algn="just">
                    <a:lnSpc>
                      <a:spcPct val="20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1. Hãy so sánh       </a:t>
                  </a:r>
                  <a:r>
                    <a:rPr lang="en-US" sz="4000">
                      <a:effectLst/>
                      <a:latin typeface="Arial" panose="020B0604020202020204" pitchFamily="34" charset="0"/>
                      <a:ea typeface="Calibri" panose="020F0502020204030204" pitchFamily="34" charset="0"/>
                      <a:cs typeface="Arial" panose="020B0604020202020204" pitchFamily="34" charset="0"/>
                    </a:rPr>
                    <a:t>với     </a:t>
                  </a:r>
                  <a:r>
                    <a:rPr lang="en-US" sz="4000">
                      <a:effectLst/>
                      <a:latin typeface="Arial" panose="020B0604020202020204" pitchFamily="34" charset="0"/>
                      <a:ea typeface="Malgun Gothic" panose="020B0503020000020004" pitchFamily="34" charset="-127"/>
                      <a:cs typeface="Arial" panose="020B0604020202020204" pitchFamily="34" charset="0"/>
                    </a:rPr>
                    <a:t>(với k nguyên dương). Từ đó có thể kết luận gì về giá trị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lim</m:t>
                      </m:r>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1" y="1790700"/>
                  <a:ext cx="16764000" cy="2554545"/>
                </a:xfrm>
                <a:prstGeom prst="rect">
                  <a:avLst/>
                </a:prstGeom>
                <a:blipFill>
                  <a:blip r:embed="rId4"/>
                  <a:stretch>
                    <a:fillRect l="-1273" r="-1273" b="-1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610460" y="1824687"/>
                  <a:ext cx="1165575" cy="14619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e>
                                  <m:sup>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k</m:t>
                                    </m:r>
                                  </m:sup>
                                </m:sSup>
                              </m:den>
                            </m:f>
                          </m:e>
                        </m:d>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4610460" y="1824687"/>
                  <a:ext cx="1165575" cy="146193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503200" y="1914158"/>
                  <a:ext cx="587020"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6503200" y="1914158"/>
                  <a:ext cx="587020" cy="124482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052087" y="3136672"/>
                  <a:ext cx="824713"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4052087" y="3136672"/>
                  <a:ext cx="824713" cy="1244828"/>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Rectangle 9"/>
              <p:cNvSpPr/>
              <p:nvPr/>
            </p:nvSpPr>
            <p:spPr>
              <a:xfrm>
                <a:off x="906539" y="6328708"/>
                <a:ext cx="16466899" cy="1938992"/>
              </a:xfrm>
              <a:prstGeom prst="rect">
                <a:avLst/>
              </a:prstGeom>
            </p:spPr>
            <p:txBody>
              <a:bodyPr wrap="square">
                <a:spAutoFit/>
              </a:bodyPr>
              <a:lstStyle/>
              <a:p>
                <a:pPr algn="just">
                  <a:lnSpc>
                    <a:spcPct val="150000"/>
                  </a:lnSpc>
                  <a:spcBef>
                    <a:spcPts val="100"/>
                  </a:spcBef>
                  <a:spcAft>
                    <a:spcPts val="0"/>
                  </a:spcAft>
                </a:pPr>
                <a:r>
                  <a:rPr lang="en-US" sz="4000">
                    <a:latin typeface="Arial" panose="020B0604020202020204" pitchFamily="34" charset="0"/>
                    <a:ea typeface="Malgun Gothic" panose="020B0503020000020004" pitchFamily="34" charset="-127"/>
                    <a:cs typeface="Arial" panose="020B0604020202020204" pitchFamily="34" charset="0"/>
                  </a:rPr>
                  <a:t>2. Xét các dãy số có dạng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q</m:t>
                        </m:r>
                      </m:e>
                      <m:sup>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n</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với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q</m:t>
                        </m:r>
                      </m:e>
                    </m:d>
                    <m:r>
                      <a:rPr lang="en-US" sz="4000" i="0">
                        <a:effectLst/>
                        <a:latin typeface="Cambria Math" panose="02040503050406030204" pitchFamily="18" charset="0"/>
                        <a:ea typeface="Calibri" panose="020F0502020204030204" pitchFamily="34" charset="0"/>
                        <a:cs typeface="Times New Roman" panose="02020603050405020304" pitchFamily="18" charset="0"/>
                      </a:rPr>
                      <m:t>&lt;1</m:t>
                    </m:r>
                  </m:oMath>
                </a14:m>
                <a:r>
                  <a:rPr lang="en-US" sz="4000">
                    <a:effectLst/>
                    <a:latin typeface="Arial" panose="020B0604020202020204" pitchFamily="34" charset="0"/>
                    <a:ea typeface="Malgun Gothic" panose="020B0503020000020004" pitchFamily="34" charset="-127"/>
                    <a:cs typeface="Arial" panose="020B0604020202020204" pitchFamily="34" charset="0"/>
                  </a:rPr>
                  <a:t>. Khi n càng lớn thì giá trị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q</m:t>
                        </m:r>
                      </m:e>
                      <m:sup>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n</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sẽ như thế nào? Từ đó xác định giá trị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lim</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q</m:t>
                            </m:r>
                          </m:e>
                          <m:sup>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n</m:t>
                            </m:r>
                          </m:sup>
                        </m:sSup>
                      </m:e>
                    </m:func>
                    <m:r>
                      <a:rPr lang="en-US" sz="4000" i="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06539" y="6328708"/>
                <a:ext cx="16466899" cy="1938992"/>
              </a:xfrm>
              <a:prstGeom prst="rect">
                <a:avLst/>
              </a:prstGeom>
              <a:blipFill>
                <a:blip r:embed="rId8"/>
                <a:stretch>
                  <a:fillRect l="-1333" r="-1296" b="-6918"/>
                </a:stretch>
              </a:blipFill>
            </p:spPr>
            <p:txBody>
              <a:bodyPr/>
              <a:lstStyle/>
              <a:p>
                <a:r>
                  <a:rPr lang="en-US">
                    <a:noFill/>
                  </a:rPr>
                  <a:t> </a:t>
                </a:r>
              </a:p>
            </p:txBody>
          </p:sp>
        </mc:Fallback>
      </mc:AlternateContent>
      <p:pic>
        <p:nvPicPr>
          <p:cNvPr id="24" name="Picture 23"/>
          <p:cNvPicPr>
            <a:picLocks noChangeAspect="1"/>
          </p:cNvPicPr>
          <p:nvPr/>
        </p:nvPicPr>
        <p:blipFill>
          <a:blip r:embed="rId9"/>
          <a:stretch>
            <a:fillRect/>
          </a:stretch>
        </p:blipFill>
        <p:spPr>
          <a:xfrm>
            <a:off x="16230600" y="419100"/>
            <a:ext cx="1447800" cy="1132894"/>
          </a:xfrm>
          <a:prstGeom prst="rect">
            <a:avLst/>
          </a:prstGeom>
        </p:spPr>
      </p:pic>
      <p:grpSp>
        <p:nvGrpSpPr>
          <p:cNvPr id="35" name="Group 34"/>
          <p:cNvGrpSpPr/>
          <p:nvPr/>
        </p:nvGrpSpPr>
        <p:grpSpPr>
          <a:xfrm>
            <a:off x="4446189" y="4305300"/>
            <a:ext cx="9387597" cy="1794550"/>
            <a:chOff x="4412625" y="4249153"/>
            <a:chExt cx="9387597" cy="1794550"/>
          </a:xfrm>
        </p:grpSpPr>
        <p:sp>
          <p:nvSpPr>
            <p:cNvPr id="34" name="Rectangle 33"/>
            <p:cNvSpPr/>
            <p:nvPr/>
          </p:nvSpPr>
          <p:spPr>
            <a:xfrm>
              <a:off x="5250656" y="4249153"/>
              <a:ext cx="8549566" cy="1794550"/>
            </a:xfrm>
            <a:prstGeom prst="rect">
              <a:avLst/>
            </a:prstGeom>
            <a:noFill/>
            <a:ln>
              <a:solidFill>
                <a:srgbClr val="00B05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29" name="Group 28"/>
            <p:cNvGrpSpPr/>
            <p:nvPr/>
          </p:nvGrpSpPr>
          <p:grpSpPr>
            <a:xfrm>
              <a:off x="5453560" y="4443561"/>
              <a:ext cx="3902650" cy="1461939"/>
              <a:chOff x="3893148" y="4810385"/>
              <a:chExt cx="3902650" cy="1461939"/>
            </a:xfrm>
          </p:grpSpPr>
          <mc:AlternateContent xmlns:mc="http://schemas.openxmlformats.org/markup-compatibility/2006" xmlns:a14="http://schemas.microsoft.com/office/drawing/2010/main">
            <mc:Choice Requires="a14">
              <p:sp>
                <p:nvSpPr>
                  <p:cNvPr id="26" name="Rectangle 25"/>
                  <p:cNvSpPr/>
                  <p:nvPr/>
                </p:nvSpPr>
                <p:spPr>
                  <a:xfrm>
                    <a:off x="5622639" y="4810385"/>
                    <a:ext cx="2173159" cy="14619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000" i="1">
                                  <a:solidFill>
                                    <a:prstClr val="black"/>
                                  </a:solidFill>
                                  <a:latin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𝑘</m:t>
                                      </m:r>
                                    </m:sup>
                                  </m:sSup>
                                </m:den>
                              </m:f>
                            </m:e>
                          </m: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oMath>
                      </m:oMathPara>
                    </a14:m>
                    <a:endParaRPr lang="en-US"/>
                  </a:p>
                </p:txBody>
              </p:sp>
            </mc:Choice>
            <mc:Fallback xmlns="">
              <p:sp>
                <p:nvSpPr>
                  <p:cNvPr id="26" name="Rectangle 25"/>
                  <p:cNvSpPr>
                    <a:spLocks noRot="1" noChangeAspect="1" noMove="1" noResize="1" noEditPoints="1" noAdjustHandles="1" noChangeArrowheads="1" noChangeShapeType="1" noTextEdit="1"/>
                  </p:cNvSpPr>
                  <p:nvPr/>
                </p:nvSpPr>
                <p:spPr>
                  <a:xfrm>
                    <a:off x="5622639" y="4810385"/>
                    <a:ext cx="2173159" cy="1461939"/>
                  </a:xfrm>
                  <a:prstGeom prst="rect">
                    <a:avLst/>
                  </a:prstGeom>
                  <a:blipFill>
                    <a:blip r:embed="rId10"/>
                    <a:stretch>
                      <a:fillRect/>
                    </a:stretch>
                  </a:blipFill>
                </p:spPr>
                <p:txBody>
                  <a:bodyPr/>
                  <a:lstStyle/>
                  <a:p>
                    <a:r>
                      <a:rPr lang="en-US">
                        <a:noFill/>
                      </a:rPr>
                      <a:t> </a:t>
                    </a:r>
                  </a:p>
                </p:txBody>
              </p:sp>
            </mc:Fallback>
          </mc:AlternateContent>
          <p:sp>
            <p:nvSpPr>
              <p:cNvPr id="28" name="Rectangle 27"/>
              <p:cNvSpPr/>
              <p:nvPr/>
            </p:nvSpPr>
            <p:spPr>
              <a:xfrm>
                <a:off x="3893148" y="5185569"/>
                <a:ext cx="1838196" cy="707886"/>
              </a:xfrm>
              <a:prstGeom prst="rect">
                <a:avLst/>
              </a:prstGeom>
            </p:spPr>
            <p:txBody>
              <a:bodyPr wrap="none">
                <a:spAutoFit/>
              </a:bodyPr>
              <a:lstStyle/>
              <a:p>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Ta thấy</a:t>
                </a:r>
                <a:endParaRPr lang="en-US"/>
              </a:p>
            </p:txBody>
          </p:sp>
        </p:grpSp>
        <p:grpSp>
          <p:nvGrpSpPr>
            <p:cNvPr id="32" name="Group 31"/>
            <p:cNvGrpSpPr/>
            <p:nvPr/>
          </p:nvGrpSpPr>
          <p:grpSpPr>
            <a:xfrm>
              <a:off x="9500230" y="4504864"/>
              <a:ext cx="3962400" cy="1248803"/>
              <a:chOff x="8305800" y="4582060"/>
              <a:chExt cx="3962400" cy="1248803"/>
            </a:xfrm>
          </p:grpSpPr>
          <p:sp>
            <p:nvSpPr>
              <p:cNvPr id="25" name="Rectangle 24"/>
              <p:cNvSpPr/>
              <p:nvPr/>
            </p:nvSpPr>
            <p:spPr>
              <a:xfrm>
                <a:off x="8305800" y="4914900"/>
                <a:ext cx="1383712" cy="707886"/>
              </a:xfrm>
              <a:prstGeom prst="rect">
                <a:avLst/>
              </a:prstGeom>
            </p:spPr>
            <p:txBody>
              <a:bodyPr wrap="none">
                <a:spAutoFit/>
              </a:bodyPr>
              <a:lstStyle/>
              <a:p>
                <a:r>
                  <a:rPr lang="en-US" sz="4000">
                    <a:effectLst/>
                    <a:latin typeface="Arial" panose="020B0604020202020204" pitchFamily="34" charset="0"/>
                    <a:ea typeface="Malgun Gothic" panose="020B0503020000020004" pitchFamily="34" charset="-127"/>
                    <a:cs typeface="Arial" panose="020B0604020202020204" pitchFamily="34" charset="0"/>
                  </a:rPr>
                  <a:t>từ đó</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30"/>
                  <p:cNvSpPr/>
                  <p:nvPr/>
                </p:nvSpPr>
                <p:spPr>
                  <a:xfrm>
                    <a:off x="9633055" y="4582060"/>
                    <a:ext cx="2635145"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𝑘</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9633055" y="4582060"/>
                    <a:ext cx="2635145" cy="1248803"/>
                  </a:xfrm>
                  <a:prstGeom prst="rect">
                    <a:avLst/>
                  </a:prstGeom>
                  <a:blipFill>
                    <a:blip r:embed="rId11"/>
                    <a:stretch>
                      <a:fillRect/>
                    </a:stretch>
                  </a:blipFill>
                </p:spPr>
                <p:txBody>
                  <a:bodyPr/>
                  <a:lstStyle/>
                  <a:p>
                    <a:r>
                      <a:rPr lang="en-US">
                        <a:noFill/>
                      </a:rPr>
                      <a:t> </a:t>
                    </a:r>
                  </a:p>
                </p:txBody>
              </p:sp>
            </mc:Fallback>
          </mc:AlternateContent>
        </p:grpSp>
        <p:pic>
          <p:nvPicPr>
            <p:cNvPr id="33" name="Picture 2"/>
            <p:cNvPicPr>
              <a:picLocks noChangeAspect="1"/>
            </p:cNvPicPr>
            <p:nvPr/>
          </p:nvPicPr>
          <p:blipFill>
            <a:blip r:embed="rId12"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412625" y="4962764"/>
              <a:ext cx="513572" cy="457765"/>
            </a:xfrm>
            <a:prstGeom prst="rect">
              <a:avLst/>
            </a:prstGeom>
          </p:spPr>
        </p:pic>
      </p:grpSp>
      <p:grpSp>
        <p:nvGrpSpPr>
          <p:cNvPr id="38" name="Group 37"/>
          <p:cNvGrpSpPr/>
          <p:nvPr/>
        </p:nvGrpSpPr>
        <p:grpSpPr>
          <a:xfrm>
            <a:off x="2895600" y="8623637"/>
            <a:ext cx="12725400" cy="1015663"/>
            <a:chOff x="2895600" y="8547437"/>
            <a:chExt cx="12725400" cy="1015663"/>
          </a:xfrm>
        </p:grpSpPr>
        <mc:AlternateContent xmlns:mc="http://schemas.openxmlformats.org/markup-compatibility/2006" xmlns:a14="http://schemas.microsoft.com/office/drawing/2010/main">
          <mc:Choice Requires="a14">
            <p:sp>
              <p:nvSpPr>
                <p:cNvPr id="36" name="Rectangle 35"/>
                <p:cNvSpPr/>
                <p:nvPr/>
              </p:nvSpPr>
              <p:spPr>
                <a:xfrm>
                  <a:off x="3671086" y="8547437"/>
                  <a:ext cx="11949914" cy="1015663"/>
                </a:xfrm>
                <a:prstGeom prst="rect">
                  <a:avLst/>
                </a:prstGeom>
                <a:noFill/>
                <a:ln>
                  <a:prstDash val="sysDash"/>
                </a:ln>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en-US" sz="4000">
                      <a:latin typeface="Arial" panose="020B0604020202020204" pitchFamily="34" charset="0"/>
                      <a:ea typeface="Malgun Gothic" panose="020B0503020000020004" pitchFamily="34" charset="-127"/>
                      <a:cs typeface="Arial" panose="020B0604020202020204" pitchFamily="34" charset="0"/>
                    </a:rPr>
                    <a:t>Khi n càng lớn thì giá trị </a:t>
                  </a:r>
                  <a14:m>
                    <m:oMath xmlns:m="http://schemas.openxmlformats.org/officeDocument/2006/math">
                      <m:sSup>
                        <m:sSupPr>
                          <m:ctrlPr>
                            <a:rPr lang="en-US" sz="4000" i="1">
                              <a:effectLst/>
                              <a:latin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𝑞</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càng nhỏ.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𝑞</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4000">
                    <a:latin typeface="Arial" panose="020B0604020202020204" pitchFamily="34" charset="0"/>
                    <a:cs typeface="Arial" panose="020B0604020202020204" pitchFamily="34"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3671086" y="8547437"/>
                  <a:ext cx="11949914" cy="1015663"/>
                </a:xfrm>
                <a:prstGeom prst="rect">
                  <a:avLst/>
                </a:prstGeom>
                <a:blipFill>
                  <a:blip r:embed="rId62"/>
                  <a:stretch>
                    <a:fillRect b="-12941"/>
                  </a:stretch>
                </a:blipFill>
                <a:ln>
                  <a:prstDash val="sysDash"/>
                </a:ln>
              </p:spPr>
              <p:txBody>
                <a:bodyPr/>
                <a:lstStyle/>
                <a:p>
                  <a:r>
                    <a:rPr lang="en-US">
                      <a:noFill/>
                    </a:rPr>
                    <a:t> </a:t>
                  </a:r>
                </a:p>
              </p:txBody>
            </p:sp>
          </mc:Fallback>
        </mc:AlternateContent>
        <p:pic>
          <p:nvPicPr>
            <p:cNvPr id="37" name="Picture 2"/>
            <p:cNvPicPr>
              <a:picLocks noChangeAspect="1"/>
            </p:cNvPicPr>
            <p:nvPr/>
          </p:nvPicPr>
          <p:blipFill>
            <a:blip r:embed="rId63" cstate="print">
              <a:duotone>
                <a:schemeClr val="accent6">
                  <a:shade val="45000"/>
                  <a:satMod val="135000"/>
                </a:schemeClr>
                <a:prstClr val="white"/>
              </a:duotone>
              <a:extLst>
                <a:ext uri="{BEBA8EAE-BF5A-486C-A8C5-ECC9F3942E4B}">
                  <a14:imgProps xmlns:a14="http://schemas.microsoft.com/office/drawing/2010/main">
                    <a14:imgLayer r:embed="rId6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2895600" y="8927569"/>
              <a:ext cx="513572" cy="457765"/>
            </a:xfrm>
            <a:prstGeom prst="rect">
              <a:avLst/>
            </a:prstGeom>
          </p:spPr>
        </p:pic>
      </p:grpSp>
      <p:pic>
        <p:nvPicPr>
          <p:cNvPr id="39" name="Picture 15"/>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rcRect/>
          <a:stretch>
            <a:fillRect/>
          </a:stretch>
        </p:blipFill>
        <p:spPr>
          <a:xfrm rot="19359085">
            <a:off x="-336546" y="362894"/>
            <a:ext cx="2183861" cy="559863"/>
          </a:xfrm>
          <a:prstGeom prst="rect">
            <a:avLst/>
          </a:prstGeom>
        </p:spPr>
      </p:pic>
    </p:spTree>
    <p:extLst>
      <p:ext uri="{BB962C8B-B14F-4D97-AF65-F5344CB8AC3E}">
        <p14:creationId xmlns:p14="http://schemas.microsoft.com/office/powerpoint/2010/main" val="401772649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anim calcmode="lin" valueType="num">
                                      <p:cBhvr>
                                        <p:cTn id="26" dur="500" fill="hold"/>
                                        <p:tgtEl>
                                          <p:spTgt spid="38"/>
                                        </p:tgtEl>
                                        <p:attrNameLst>
                                          <p:attrName>ppt_x</p:attrName>
                                        </p:attrNameLst>
                                      </p:cBhvr>
                                      <p:tavLst>
                                        <p:tav tm="0">
                                          <p:val>
                                            <p:strVal val="#ppt_x"/>
                                          </p:val>
                                        </p:tav>
                                        <p:tav tm="100000">
                                          <p:val>
                                            <p:strVal val="#ppt_x"/>
                                          </p:val>
                                        </p:tav>
                                      </p:tavLst>
                                    </p:anim>
                                    <p:anim calcmode="lin" valueType="num">
                                      <p:cBhvr>
                                        <p:cTn id="27"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981200" y="1181100"/>
            <a:ext cx="15745326" cy="6400800"/>
            <a:chOff x="2514600" y="1866900"/>
            <a:chExt cx="15745326" cy="6400800"/>
          </a:xfrm>
        </p:grpSpPr>
        <p:pic>
          <p:nvPicPr>
            <p:cNvPr id="4" name="Picture 4"/>
            <p:cNvPicPr>
              <a:picLocks noChangeAspect="1"/>
            </p:cNvPicPr>
            <p:nvPr/>
          </p:nvPicPr>
          <p:blipFill>
            <a:blip r:embed="rId2"/>
            <a:srcRect/>
            <a:stretch>
              <a:fillRect/>
            </a:stretch>
          </p:blipFill>
          <p:spPr>
            <a:xfrm>
              <a:off x="2514600" y="1866900"/>
              <a:ext cx="14325600" cy="6096000"/>
            </a:xfrm>
            <a:prstGeom prst="rect">
              <a:avLst/>
            </a:prstGeom>
          </p:spPr>
        </p:pic>
        <p:grpSp>
          <p:nvGrpSpPr>
            <p:cNvPr id="8" name="Group 7"/>
            <p:cNvGrpSpPr/>
            <p:nvPr/>
          </p:nvGrpSpPr>
          <p:grpSpPr>
            <a:xfrm>
              <a:off x="3553326" y="2596917"/>
              <a:ext cx="14706600" cy="5670783"/>
              <a:chOff x="3657600" y="2933700"/>
              <a:chExt cx="14706600" cy="5670783"/>
            </a:xfrm>
          </p:grpSpPr>
          <mc:AlternateContent xmlns:mc="http://schemas.openxmlformats.org/markup-compatibility/2006" xmlns:a14="http://schemas.microsoft.com/office/drawing/2010/main">
            <mc:Choice Requires="a14">
              <p:sp>
                <p:nvSpPr>
                  <p:cNvPr id="6" name="Rectangle 5"/>
                  <p:cNvSpPr/>
                  <p:nvPr/>
                </p:nvSpPr>
                <p:spPr>
                  <a:xfrm>
                    <a:off x="3657600" y="2933700"/>
                    <a:ext cx="14706600" cy="5670783"/>
                  </a:xfrm>
                  <a:prstGeom prst="rect">
                    <a:avLst/>
                  </a:prstGeom>
                </p:spPr>
                <p:txBody>
                  <a:bodyPr wrap="square">
                    <a:spAutoFit/>
                  </a:bodyPr>
                  <a:lstStyle/>
                  <a:p>
                    <a:pPr algn="just">
                      <a:lnSpc>
                        <a:spcPct val="200000"/>
                      </a:lnSpc>
                      <a:spcBef>
                        <a:spcPts val="100"/>
                      </a:spcBef>
                      <a:spcAft>
                        <a:spcPts val="0"/>
                      </a:spcAft>
                    </a:pPr>
                    <a:r>
                      <a:rPr lang="nl-NL" sz="4500" b="1">
                        <a:solidFill>
                          <a:schemeClr val="bg1"/>
                        </a:solidFill>
                        <a:latin typeface="Arial" panose="020B0604020202020204" pitchFamily="34" charset="0"/>
                        <a:ea typeface="Calibri" panose="020F0502020204030204" pitchFamily="34" charset="0"/>
                        <a:cs typeface="Arial" panose="020B0604020202020204" pitchFamily="34" charset="0"/>
                      </a:rPr>
                      <a:t>Giới hạn cơ bản:</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685800" lvl="0" indent="-685800" algn="just">
                      <a:lnSpc>
                        <a:spcPct val="200000"/>
                      </a:lnSpc>
                      <a:spcBef>
                        <a:spcPts val="100"/>
                      </a:spcBef>
                      <a:spcAft>
                        <a:spcPts val="0"/>
                      </a:spcAft>
                      <a:buFont typeface="Arial" panose="020B0604020202020204" pitchFamily="34" charset="0"/>
                      <a:buChar char="•"/>
                    </a:pP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 với </a:t>
                    </a:r>
                    <a14:m>
                      <m:oMath xmlns:m="http://schemas.openxmlformats.org/officeDocument/2006/math">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𝑘</m:t>
                        </m:r>
                      </m:oMath>
                    </a14:m>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nguyên dương bất kì.</a:t>
                    </a:r>
                  </a:p>
                  <a:p>
                    <a:pPr marL="685800" lvl="0" indent="-685800" algn="just">
                      <a:lnSpc>
                        <a:spcPct val="200000"/>
                      </a:lnSpc>
                      <a:spcBef>
                        <a:spcPts val="100"/>
                      </a:spcBef>
                      <a:spcAft>
                        <a:spcPts val="0"/>
                      </a:spcAft>
                      <a:buFont typeface="Arial" panose="020B0604020202020204" pitchFamily="34" charset="0"/>
                      <a:buChar char="•"/>
                    </a:pPr>
                    <a14:m>
                      <m:oMath xmlns:m="http://schemas.openxmlformats.org/officeDocument/2006/math">
                        <m:r>
                          <m:rPr>
                            <m:sty m:val="p"/>
                          </m:rPr>
                          <a:rPr lang="en-US" sz="45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r>
                          <a:rPr lang="en-US" sz="45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𝑞</m:t>
                            </m:r>
                          </m:e>
                          <m:sup>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5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𝑞</m:t>
                        </m:r>
                      </m:oMath>
                    </a14:m>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là số thực thoả mãn </a:t>
                    </a:r>
                    <a14:m>
                      <m:oMath xmlns:m="http://schemas.openxmlformats.org/officeDocument/2006/math">
                        <m:d>
                          <m:dPr>
                            <m:begChr m:val="|"/>
                            <m:endChr m:val="|"/>
                            <m:ctrlP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𝑞</m:t>
                            </m:r>
                          </m:e>
                        </m:d>
                        <m:r>
                          <a:rPr lang="en-US" sz="45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&lt;1</m:t>
                        </m:r>
                      </m:oMath>
                    </a14:m>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200000"/>
                      </a:lnSpc>
                      <a:spcBef>
                        <a:spcPts val="100"/>
                      </a:spcBef>
                      <a:spcAft>
                        <a:spcPts val="0"/>
                      </a:spcAft>
                    </a:pP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657600" y="2933700"/>
                    <a:ext cx="14706600" cy="5670783"/>
                  </a:xfrm>
                  <a:prstGeom prst="rect">
                    <a:avLst/>
                  </a:prstGeom>
                  <a:blipFill>
                    <a:blip r:embed="rId3"/>
                    <a:stretch>
                      <a:fillRect l="-17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250143" y="4405840"/>
                    <a:ext cx="2912657" cy="13933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𝑘</m:t>
                                  </m:r>
                                </m:sup>
                              </m:sSup>
                            </m:den>
                          </m:f>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4250143" y="4405840"/>
                    <a:ext cx="2912657" cy="1393330"/>
                  </a:xfrm>
                  <a:prstGeom prst="rect">
                    <a:avLst/>
                  </a:prstGeom>
                  <a:blipFill>
                    <a:blip r:embed="rId4"/>
                    <a:stretch>
                      <a:fillRect/>
                    </a:stretch>
                  </a:blipFill>
                </p:spPr>
                <p:txBody>
                  <a:bodyPr/>
                  <a:lstStyle/>
                  <a:p>
                    <a:r>
                      <a:rPr lang="en-US">
                        <a:noFill/>
                      </a:rPr>
                      <a:t> </a:t>
                    </a:r>
                  </a:p>
                </p:txBody>
              </p:sp>
            </mc:Fallback>
          </mc:AlternateContent>
        </p:grpSp>
      </p:grpSp>
      <p:pic>
        <p:nvPicPr>
          <p:cNvPr id="14" name="Picture 4"/>
          <p:cNvPicPr>
            <a:picLocks noChangeAspect="1"/>
          </p:cNvPicPr>
          <p:nvPr/>
        </p:nvPicPr>
        <p:blipFill>
          <a:blip r:embed="rId5"/>
          <a:srcRect/>
          <a:stretch>
            <a:fillRect/>
          </a:stretch>
        </p:blipFill>
        <p:spPr>
          <a:xfrm>
            <a:off x="-762000" y="6819900"/>
            <a:ext cx="3932367" cy="373831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1901">
            <a:off x="15530698" y="291410"/>
            <a:ext cx="2183861" cy="559863"/>
          </a:xfrm>
          <a:prstGeom prst="rect">
            <a:avLst/>
          </a:prstGeom>
        </p:spPr>
      </p:pic>
      <p:pic>
        <p:nvPicPr>
          <p:cNvPr id="16"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163418" y="8998469"/>
            <a:ext cx="2120571" cy="1318610"/>
          </a:xfrm>
          <a:prstGeom prst="rect">
            <a:avLst/>
          </a:prstGeom>
        </p:spPr>
      </p:pic>
      <p:sp>
        <p:nvSpPr>
          <p:cNvPr id="3" name="TextBox 2">
            <a:extLst>
              <a:ext uri="{FF2B5EF4-FFF2-40B4-BE49-F238E27FC236}">
                <a16:creationId xmlns:a16="http://schemas.microsoft.com/office/drawing/2014/main" id="{276D62F0-D27A-DBF4-79A0-2E2AE1E41876}"/>
              </a:ext>
            </a:extLst>
          </p:cNvPr>
          <p:cNvSpPr txBox="1"/>
          <p:nvPr/>
        </p:nvSpPr>
        <p:spPr>
          <a:xfrm>
            <a:off x="3429000" y="7555831"/>
            <a:ext cx="9521686"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148210771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2857645" y="819006"/>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flipH="1">
            <a:off x="8484743" y="2746695"/>
            <a:ext cx="1699513"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7" name="Group 6"/>
          <p:cNvGrpSpPr/>
          <p:nvPr/>
        </p:nvGrpSpPr>
        <p:grpSpPr>
          <a:xfrm>
            <a:off x="5410200" y="691705"/>
            <a:ext cx="9423538" cy="1556195"/>
            <a:chOff x="3125433" y="218463"/>
            <a:chExt cx="9423538" cy="1556195"/>
          </a:xfrm>
        </p:grpSpPr>
        <p:sp>
          <p:nvSpPr>
            <p:cNvPr id="14" name="Rectangle 13"/>
            <p:cNvSpPr/>
            <p:nvPr/>
          </p:nvSpPr>
          <p:spPr>
            <a:xfrm>
              <a:off x="3125433" y="360551"/>
              <a:ext cx="7466367" cy="1015663"/>
            </a:xfrm>
            <a:prstGeom prst="rect">
              <a:avLst/>
            </a:prstGeom>
          </p:spPr>
          <p:txBody>
            <a:bodyPr wrap="square">
              <a:spAutoFit/>
            </a:bodyPr>
            <a:lstStyle/>
            <a:p>
              <a:pPr>
                <a:lnSpc>
                  <a:spcPct val="150000"/>
                </a:lnSpc>
              </a:pPr>
              <a:r>
                <a:rPr lang="en-US" sz="4000">
                  <a:latin typeface="Arial" panose="020B0604020202020204" pitchFamily="34" charset="0"/>
                  <a:ea typeface="Times New Roman" panose="02020603050405020304" pitchFamily="18" charset="0"/>
                </a:rPr>
                <a:t>Áp dụng giới hạn cơ bản, tìm </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9825790" y="218463"/>
                  <a:ext cx="2723181" cy="15561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smtClean="0">
                            <a:latin typeface="Cambria Math" panose="02040503050406030204" pitchFamily="18" charset="0"/>
                          </a:rPr>
                          <m:t>lim</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d>
                              </m:e>
                              <m:sup>
                                <m:r>
                                  <a:rPr lang="en-US" sz="4000" i="1">
                                    <a:latin typeface="Cambria Math" panose="02040503050406030204" pitchFamily="18" charset="0"/>
                                  </a:rPr>
                                  <m:t>𝑛</m:t>
                                </m:r>
                              </m:sup>
                            </m:sSup>
                          </m:den>
                        </m:f>
                        <m:r>
                          <a:rPr lang="en-US" sz="4000" b="0" i="1" smtClean="0">
                            <a:latin typeface="Cambria Math" panose="02040503050406030204" pitchFamily="18" charset="0"/>
                          </a:rPr>
                          <m:t>.</m:t>
                        </m:r>
                      </m:oMath>
                    </m:oMathPara>
                  </a14:m>
                  <a:endParaRPr lang="en-US" sz="4000"/>
                </a:p>
              </p:txBody>
            </p:sp>
          </mc:Choice>
          <mc:Fallback xmlns="">
            <p:sp>
              <p:nvSpPr>
                <p:cNvPr id="6" name="Rectangle 5"/>
                <p:cNvSpPr>
                  <a:spLocks noRot="1" noChangeAspect="1" noMove="1" noResize="1" noEditPoints="1" noAdjustHandles="1" noChangeArrowheads="1" noChangeShapeType="1" noTextEdit="1"/>
                </p:cNvSpPr>
                <p:nvPr/>
              </p:nvSpPr>
              <p:spPr>
                <a:xfrm>
                  <a:off x="9825790" y="218463"/>
                  <a:ext cx="2723181" cy="1556195"/>
                </a:xfrm>
                <a:prstGeom prst="rect">
                  <a:avLst/>
                </a:prstGeom>
                <a:blipFill>
                  <a:blip r:embed="rId3"/>
                  <a:stretch>
                    <a:fillRect/>
                  </a:stretch>
                </a:blipFill>
              </p:spPr>
              <p:txBody>
                <a:bodyPr/>
                <a:lstStyle/>
                <a:p>
                  <a:r>
                    <a:rPr lang="en-US">
                      <a:noFill/>
                    </a:rPr>
                    <a:t> </a:t>
                  </a:r>
                </a:p>
              </p:txBody>
            </p:sp>
          </mc:Fallback>
        </mc:AlternateContent>
      </p:grpSp>
      <p:grpSp>
        <p:nvGrpSpPr>
          <p:cNvPr id="9" name="Group 8"/>
          <p:cNvGrpSpPr/>
          <p:nvPr/>
        </p:nvGrpSpPr>
        <p:grpSpPr>
          <a:xfrm>
            <a:off x="2906961" y="4457700"/>
            <a:ext cx="5322639" cy="1693925"/>
            <a:chOff x="1916361" y="4087520"/>
            <a:chExt cx="5322639" cy="1693925"/>
          </a:xfrm>
        </p:grpSpPr>
        <p:sp>
          <p:nvSpPr>
            <p:cNvPr id="19" name="Rectangle 18"/>
            <p:cNvSpPr/>
            <p:nvPr/>
          </p:nvSpPr>
          <p:spPr>
            <a:xfrm>
              <a:off x="1916361" y="4329898"/>
              <a:ext cx="3962400" cy="901593"/>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Ta có:</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3249318" y="4087520"/>
                  <a:ext cx="3989682" cy="16939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000"/>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d>
                              </m:e>
                              <m:sup>
                                <m:r>
                                  <a:rPr lang="en-US" sz="4000" i="1">
                                    <a:latin typeface="Cambria Math" panose="02040503050406030204" pitchFamily="18" charset="0"/>
                                  </a:rPr>
                                  <m:t>𝑛</m:t>
                                </m:r>
                              </m:sup>
                            </m:sSup>
                          </m:den>
                        </m:f>
                        <m:r>
                          <a:rPr lang="en-US" sz="4000" i="0">
                            <a:latin typeface="Cambria Math" panose="02040503050406030204" pitchFamily="18" charset="0"/>
                          </a:rPr>
                          <m:t>=</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den>
                                </m:f>
                              </m:e>
                            </m:d>
                          </m:e>
                          <m:sup>
                            <m:r>
                              <a:rPr lang="en-US" sz="4000" i="1">
                                <a:latin typeface="Cambria Math" panose="02040503050406030204" pitchFamily="18" charset="0"/>
                              </a:rPr>
                              <m:t>𝑛</m:t>
                            </m:r>
                          </m:sup>
                        </m:sSup>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3249318" y="4087520"/>
                  <a:ext cx="3989682" cy="1693925"/>
                </a:xfrm>
                <a:prstGeom prst="rect">
                  <a:avLst/>
                </a:prstGeom>
                <a:blipFill>
                  <a:blip r:embed="rId4"/>
                  <a:stretch>
                    <a:fillRect/>
                  </a:stretch>
                </a:blipFill>
              </p:spPr>
              <p:txBody>
                <a:bodyPr/>
                <a:lstStyle/>
                <a:p>
                  <a:r>
                    <a:rPr lang="en-US">
                      <a:noFill/>
                    </a:rPr>
                    <a:t> </a:t>
                  </a:r>
                </a:p>
              </p:txBody>
            </p:sp>
          </mc:Fallback>
        </mc:AlternateContent>
      </p:grpSp>
      <p:grpSp>
        <p:nvGrpSpPr>
          <p:cNvPr id="11" name="Group 10"/>
          <p:cNvGrpSpPr/>
          <p:nvPr/>
        </p:nvGrpSpPr>
        <p:grpSpPr>
          <a:xfrm>
            <a:off x="3021406" y="6850501"/>
            <a:ext cx="4195430" cy="1461939"/>
            <a:chOff x="2857645" y="6302542"/>
            <a:chExt cx="4195430" cy="1461939"/>
          </a:xfrm>
        </p:grpSpPr>
        <p:sp>
          <p:nvSpPr>
            <p:cNvPr id="20" name="Rectangle 19"/>
            <p:cNvSpPr/>
            <p:nvPr/>
          </p:nvSpPr>
          <p:spPr>
            <a:xfrm>
              <a:off x="2857645" y="6504292"/>
              <a:ext cx="3962400" cy="861133"/>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Do</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3364565" y="6302542"/>
                  <a:ext cx="3688510" cy="14619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000"/>
                          <m:t> </m:t>
                        </m:r>
                        <m:d>
                          <m:dPr>
                            <m:begChr m:val="|"/>
                            <m:endChr m:val="|"/>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den>
                            </m:f>
                          </m:e>
                        </m:d>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den>
                        </m:f>
                        <m:r>
                          <a:rPr lang="en-US" sz="4000" i="0">
                            <a:latin typeface="Cambria Math" panose="02040503050406030204" pitchFamily="18" charset="0"/>
                          </a:rPr>
                          <m:t>&lt;1</m:t>
                        </m:r>
                      </m:oMath>
                    </m:oMathPara>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3364565" y="6302542"/>
                  <a:ext cx="3688510" cy="1461939"/>
                </a:xfrm>
                <a:prstGeom prst="rect">
                  <a:avLst/>
                </a:prstGeom>
                <a:blipFill>
                  <a:blip r:embed="rId5"/>
                  <a:stretch>
                    <a:fillRect/>
                  </a:stretch>
                </a:blipFill>
              </p:spPr>
              <p:txBody>
                <a:bodyPr/>
                <a:lstStyle/>
                <a:p>
                  <a:r>
                    <a:rPr lang="en-US">
                      <a:noFill/>
                    </a:rPr>
                    <a:t> </a:t>
                  </a:r>
                </a:p>
              </p:txBody>
            </p:sp>
          </mc:Fallback>
        </mc:AlternateContent>
      </p:grpSp>
      <p:grpSp>
        <p:nvGrpSpPr>
          <p:cNvPr id="24" name="Group 23"/>
          <p:cNvGrpSpPr/>
          <p:nvPr/>
        </p:nvGrpSpPr>
        <p:grpSpPr>
          <a:xfrm>
            <a:off x="7239000" y="6770291"/>
            <a:ext cx="7594738" cy="1693925"/>
            <a:chOff x="7239000" y="6878575"/>
            <a:chExt cx="7594738" cy="1693925"/>
          </a:xfrm>
        </p:grpSpPr>
        <p:sp>
          <p:nvSpPr>
            <p:cNvPr id="12" name="Rectangle 11"/>
            <p:cNvSpPr/>
            <p:nvPr/>
          </p:nvSpPr>
          <p:spPr>
            <a:xfrm>
              <a:off x="7239000" y="7138477"/>
              <a:ext cx="1183337" cy="1015663"/>
            </a:xfrm>
            <a:prstGeom prst="rect">
              <a:avLst/>
            </a:prstGeom>
          </p:spPr>
          <p:txBody>
            <a:bodyPr wrap="none">
              <a:spAutoFit/>
            </a:bodyPr>
            <a:lstStyle/>
            <a:p>
              <a:pPr lvl="0" algn="just">
                <a:lnSpc>
                  <a:spcPct val="1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nên </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Rectangle 20"/>
                <p:cNvSpPr/>
                <p:nvPr/>
              </p:nvSpPr>
              <p:spPr>
                <a:xfrm>
                  <a:off x="8322404" y="6878575"/>
                  <a:ext cx="6511334" cy="16939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lim</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d>
                              </m:e>
                              <m:sup>
                                <m:r>
                                  <a:rPr lang="en-US" sz="4000" i="1">
                                    <a:latin typeface="Cambria Math" panose="02040503050406030204" pitchFamily="18" charset="0"/>
                                  </a:rPr>
                                  <m:t>𝑛</m:t>
                                </m:r>
                              </m:sup>
                            </m:sSup>
                          </m:den>
                        </m:f>
                        <m:r>
                          <a:rPr lang="en-US" sz="4000" i="0">
                            <a:latin typeface="Cambria Math" panose="02040503050406030204" pitchFamily="18" charset="0"/>
                          </a:rPr>
                          <m:t>=</m:t>
                        </m:r>
                        <m:r>
                          <m:rPr>
                            <m:sty m:val="p"/>
                          </m:rPr>
                          <a:rPr lang="en-US" sz="4000" i="0">
                            <a:latin typeface="Cambria Math" panose="02040503050406030204" pitchFamily="18" charset="0"/>
                          </a:rPr>
                          <m:t>lim</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den>
                                </m:f>
                              </m:e>
                            </m:d>
                          </m:e>
                          <m:sup>
                            <m:r>
                              <a:rPr lang="en-US" sz="4000" i="1">
                                <a:latin typeface="Cambria Math" panose="02040503050406030204" pitchFamily="18" charset="0"/>
                              </a:rPr>
                              <m:t>𝑛</m:t>
                            </m:r>
                          </m:sup>
                        </m:sSup>
                        <m:r>
                          <a:rPr lang="en-US" sz="4000" i="0">
                            <a:latin typeface="Cambria Math" panose="02040503050406030204" pitchFamily="18" charset="0"/>
                          </a:rPr>
                          <m:t>=0</m:t>
                        </m:r>
                      </m:oMath>
                    </m:oMathPara>
                  </a14:m>
                  <a:endParaRPr lang="en-US" sz="4000"/>
                </a:p>
              </p:txBody>
            </p:sp>
          </mc:Choice>
          <mc:Fallback xmlns="">
            <p:sp>
              <p:nvSpPr>
                <p:cNvPr id="21" name="Rectangle 20"/>
                <p:cNvSpPr>
                  <a:spLocks noRot="1" noChangeAspect="1" noMove="1" noResize="1" noEditPoints="1" noAdjustHandles="1" noChangeArrowheads="1" noChangeShapeType="1" noTextEdit="1"/>
                </p:cNvSpPr>
                <p:nvPr/>
              </p:nvSpPr>
              <p:spPr>
                <a:xfrm>
                  <a:off x="8322404" y="6878575"/>
                  <a:ext cx="6511334" cy="1693925"/>
                </a:xfrm>
                <a:prstGeom prst="rect">
                  <a:avLst/>
                </a:prstGeom>
                <a:blipFill>
                  <a:blip r:embed="rId6"/>
                  <a:stretch>
                    <a:fillRect/>
                  </a:stretch>
                </a:blipFill>
              </p:spPr>
              <p:txBody>
                <a:bodyPr/>
                <a:lstStyle/>
                <a:p>
                  <a:r>
                    <a:rPr lang="en-US">
                      <a:noFill/>
                    </a:rPr>
                    <a:t> </a:t>
                  </a:r>
                </a:p>
              </p:txBody>
            </p:sp>
          </mc:Fallback>
        </mc:AlternateContent>
      </p:grpSp>
      <p:grpSp>
        <p:nvGrpSpPr>
          <p:cNvPr id="22" name="Group 2"/>
          <p:cNvGrpSpPr/>
          <p:nvPr/>
        </p:nvGrpSpPr>
        <p:grpSpPr>
          <a:xfrm>
            <a:off x="-228600" y="9134890"/>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7"/>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8"/>
          <a:stretch>
            <a:fillRect/>
          </a:stretch>
        </p:blipFill>
        <p:spPr>
          <a:xfrm>
            <a:off x="-533400" y="3430792"/>
            <a:ext cx="1408298" cy="1371719"/>
          </a:xfrm>
          <a:prstGeom prst="rect">
            <a:avLst/>
          </a:prstGeom>
        </p:spPr>
      </p:pic>
      <p:pic>
        <p:nvPicPr>
          <p:cNvPr id="27" name="Picture 26"/>
          <p:cNvPicPr>
            <a:picLocks noChangeAspect="1"/>
          </p:cNvPicPr>
          <p:nvPr/>
        </p:nvPicPr>
        <p:blipFill>
          <a:blip r:embed="rId9"/>
          <a:stretch>
            <a:fillRect/>
          </a:stretch>
        </p:blipFill>
        <p:spPr>
          <a:xfrm rot="481536">
            <a:off x="16379105" y="128744"/>
            <a:ext cx="1981200" cy="1952112"/>
          </a:xfrm>
          <a:prstGeom prst="rect">
            <a:avLst/>
          </a:prstGeom>
        </p:spPr>
      </p:pic>
    </p:spTree>
    <p:extLst>
      <p:ext uri="{BB962C8B-B14F-4D97-AF65-F5344CB8AC3E}">
        <p14:creationId xmlns:p14="http://schemas.microsoft.com/office/powerpoint/2010/main" val="3029056407"/>
      </p:ext>
    </p:extLst>
  </p:cSld>
  <p:clrMapOvr>
    <a:masterClrMapping/>
  </p:clrMapOvr>
  <mc:AlternateContent xmlns:mc="http://schemas.openxmlformats.org/markup-compatibility/2006" xmlns:p14="http://schemas.microsoft.com/office/powerpoint/2010/main">
    <mc:Choice Requires="p14">
      <p:transition spd="med" p14:dur="700">
        <p:cover dir="r"/>
      </p:transition>
    </mc:Choice>
    <mc:Fallback xmlns="">
      <p:transition spd="med">
        <p:cover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294991" y="7750869"/>
            <a:ext cx="2060018" cy="2194427"/>
          </a:xfrm>
          <a:prstGeom prst="rect">
            <a:avLst/>
          </a:prstGeom>
        </p:spPr>
      </p:pic>
      <p:sp>
        <p:nvSpPr>
          <p:cNvPr id="16" name="Google Shape;322;p15"/>
          <p:cNvSpPr/>
          <p:nvPr/>
        </p:nvSpPr>
        <p:spPr>
          <a:xfrm>
            <a:off x="1066235" y="430715"/>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a:ea typeface="Arial"/>
                <a:cs typeface="Arial"/>
                <a:sym typeface="Arial"/>
              </a:rPr>
              <a:t>Thực hành </a:t>
            </a:r>
            <a:r>
              <a:rPr lang="en-US" sz="4500" b="1" dirty="0">
                <a:solidFill>
                  <a:schemeClr val="lt1"/>
                </a:solidFill>
                <a:latin typeface="Arial"/>
                <a:ea typeface="Arial"/>
                <a:cs typeface="Arial"/>
                <a:sym typeface="Arial"/>
              </a:rPr>
              <a:t>1:</a:t>
            </a:r>
            <a:endParaRPr sz="4500" b="1" dirty="0">
              <a:solidFill>
                <a:schemeClr val="lt1"/>
              </a:solidFill>
              <a:latin typeface="Arial"/>
              <a:ea typeface="Arial"/>
              <a:cs typeface="Arial"/>
              <a:sym typeface="Arial"/>
            </a:endParaRPr>
          </a:p>
        </p:txBody>
      </p:sp>
      <p:sp>
        <p:nvSpPr>
          <p:cNvPr id="17" name="Rectangle 16"/>
          <p:cNvSpPr/>
          <p:nvPr/>
        </p:nvSpPr>
        <p:spPr>
          <a:xfrm>
            <a:off x="2743200" y="2049720"/>
            <a:ext cx="5112297" cy="1015663"/>
          </a:xfrm>
          <a:prstGeom prst="rect">
            <a:avLst/>
          </a:prstGeom>
        </p:spPr>
        <p:txBody>
          <a:bodyPr wrap="none">
            <a:spAutoFit/>
          </a:bodyPr>
          <a:lstStyle/>
          <a:p>
            <a:pPr>
              <a:lnSpc>
                <a:spcPct val="150000"/>
              </a:lnSpc>
              <a:spcAft>
                <a:spcPts val="800"/>
              </a:spcAft>
            </a:pPr>
            <a:r>
              <a:rPr lang="en-US" sz="4000" err="1">
                <a:solidFill>
                  <a:srgbClr val="000000"/>
                </a:solidFill>
                <a:latin typeface="Arial" panose="020B0604020202020204" pitchFamily="34" charset="0"/>
                <a:ea typeface="Times New Roman" panose="02020603050405020304" pitchFamily="18" charset="0"/>
              </a:rPr>
              <a:t>Tìm</a:t>
            </a:r>
            <a:r>
              <a:rPr lang="en-US" sz="4000">
                <a:solidFill>
                  <a:srgbClr val="000000"/>
                </a:solidFill>
                <a:latin typeface="Arial" panose="020B0604020202020204" pitchFamily="34" charset="0"/>
                <a:ea typeface="Times New Roman" panose="02020603050405020304" pitchFamily="18" charset="0"/>
              </a:rPr>
              <a:t> các giới hạn sau:</a:t>
            </a:r>
            <a:endParaRPr lang="en-US" sz="4000" dirty="0">
              <a:effectLst/>
              <a:latin typeface="Times New Roman" panose="02020603050405020304" pitchFamily="18" charset="0"/>
              <a:ea typeface="Times New Roman" panose="02020603050405020304" pitchFamily="18" charset="0"/>
            </a:endParaRPr>
          </a:p>
        </p:txBody>
      </p:sp>
      <p:grpSp>
        <p:nvGrpSpPr>
          <p:cNvPr id="18" name="Google Shape;305;p14"/>
          <p:cNvGrpSpPr/>
          <p:nvPr/>
        </p:nvGrpSpPr>
        <p:grpSpPr>
          <a:xfrm flipH="1">
            <a:off x="3584887" y="3619500"/>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14" name="Group 13"/>
          <p:cNvGrpSpPr/>
          <p:nvPr/>
        </p:nvGrpSpPr>
        <p:grpSpPr>
          <a:xfrm>
            <a:off x="5927556" y="534373"/>
            <a:ext cx="11506200" cy="839435"/>
            <a:chOff x="4533900" y="2168332"/>
            <a:chExt cx="11506200" cy="839435"/>
          </a:xfrm>
        </p:grpSpPr>
        <p:sp>
          <p:nvSpPr>
            <p:cNvPr id="24" name="Google Shape;166;p5"/>
            <p:cNvSpPr/>
            <p:nvPr/>
          </p:nvSpPr>
          <p:spPr>
            <a:xfrm>
              <a:off x="5486532" y="2330699"/>
              <a:ext cx="10553568" cy="67706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Thảo</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luận</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nhóm</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đôi</a:t>
              </a:r>
              <a:r>
                <a:rPr kumimoji="0" lang="en-US" sz="3800" b="0" i="1" u="none" strike="noStrike" kern="1200" cap="none" spc="0" normalizeH="0" baseline="0" noProof="0">
                  <a:ln>
                    <a:noFill/>
                  </a:ln>
                  <a:solidFill>
                    <a:prstClr val="black"/>
                  </a:solidFill>
                  <a:effectLst/>
                  <a:uLnTx/>
                  <a:uFillTx/>
                  <a:latin typeface="Arial"/>
                  <a:ea typeface="Arial"/>
                  <a:cs typeface="Arial"/>
                  <a:sym typeface="Arial"/>
                </a:rPr>
                <a:t>, hoàn</a:t>
              </a:r>
              <a:r>
                <a:rPr kumimoji="0" lang="en-US" sz="3800" b="0" i="1" u="none" strike="noStrike" kern="1200" cap="none" spc="0" normalizeH="0" noProof="0">
                  <a:ln>
                    <a:noFill/>
                  </a:ln>
                  <a:solidFill>
                    <a:prstClr val="black"/>
                  </a:solidFill>
                  <a:effectLst/>
                  <a:uLnTx/>
                  <a:uFillTx/>
                  <a:latin typeface="Arial"/>
                  <a:ea typeface="Arial"/>
                  <a:cs typeface="Arial"/>
                  <a:sym typeface="Arial"/>
                </a:rPr>
                <a:t> thành </a:t>
              </a:r>
              <a:r>
                <a:rPr kumimoji="0" lang="en-US" sz="3800" b="1" i="1" u="none" strike="noStrike" kern="1200" cap="none" spc="0" normalizeH="0" noProof="0">
                  <a:ln>
                    <a:noFill/>
                  </a:ln>
                  <a:solidFill>
                    <a:prstClr val="black"/>
                  </a:solidFill>
                  <a:effectLst/>
                  <a:uLnTx/>
                  <a:uFillTx/>
                  <a:latin typeface="Arial"/>
                  <a:ea typeface="Arial"/>
                  <a:cs typeface="Arial"/>
                  <a:sym typeface="Arial"/>
                </a:rPr>
                <a:t>Thực hành 1</a:t>
              </a:r>
              <a:r>
                <a:rPr kumimoji="0" lang="en-US" sz="3800" i="1" u="none" strike="noStrike" kern="1200" cap="none" spc="0" normalizeH="0" baseline="0" noProof="0">
                  <a:ln>
                    <a:noFill/>
                  </a:ln>
                  <a:solidFill>
                    <a:prstClr val="black"/>
                  </a:solidFill>
                  <a:effectLst/>
                  <a:uLnTx/>
                  <a:uFillTx/>
                  <a:latin typeface="Arial"/>
                  <a:ea typeface="Arial"/>
                  <a:cs typeface="Arial"/>
                  <a:sym typeface="Arial"/>
                </a:rPr>
                <a:t>.</a:t>
              </a:r>
              <a:endParaRPr kumimoji="0" sz="3800" i="1" u="none" strike="noStrike" kern="1200" cap="none" spc="0" normalizeH="0" baseline="0" noProof="0" dirty="0">
                <a:ln>
                  <a:noFill/>
                </a:ln>
                <a:solidFill>
                  <a:prstClr val="black"/>
                </a:solidFill>
                <a:effectLst/>
                <a:uLnTx/>
                <a:uFillTx/>
                <a:latin typeface="Arial"/>
                <a:ea typeface="Arial"/>
                <a:cs typeface="Arial"/>
                <a:sym typeface="Arial"/>
              </a:endParaRPr>
            </a:p>
          </p:txBody>
        </p:sp>
        <p:pic>
          <p:nvPicPr>
            <p:cNvPr id="25" name="Google Shape;167;p5"/>
            <p:cNvPicPr preferRelativeResize="0"/>
            <p:nvPr/>
          </p:nvPicPr>
          <p:blipFill rotWithShape="1">
            <a:blip r:embed="rId4">
              <a:alphaModFix/>
            </a:blip>
            <a:srcRect/>
            <a:stretch/>
          </p:blipFill>
          <p:spPr>
            <a:xfrm>
              <a:off x="4533900" y="2168332"/>
              <a:ext cx="914400" cy="690555"/>
            </a:xfrm>
            <a:prstGeom prst="rect">
              <a:avLst/>
            </a:prstGeom>
            <a:noFill/>
            <a:ln>
              <a:noFill/>
            </a:ln>
          </p:spPr>
        </p:pic>
      </p:grpSp>
      <mc:AlternateContent xmlns:mc="http://schemas.openxmlformats.org/markup-compatibility/2006" xmlns:a14="http://schemas.microsoft.com/office/drawing/2010/main">
        <mc:Choice Requires="a14">
          <p:sp>
            <p:nvSpPr>
              <p:cNvPr id="5" name="Rectangle 4"/>
              <p:cNvSpPr/>
              <p:nvPr/>
            </p:nvSpPr>
            <p:spPr>
              <a:xfrm>
                <a:off x="7895966" y="1784134"/>
                <a:ext cx="7569188" cy="15468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
                        <m:rPr>
                          <m:sty m:val="p"/>
                        </m:rPr>
                        <a:rPr lang="en-US" sz="4000" i="0">
                          <a:latin typeface="Cambria Math" panose="02040503050406030204" pitchFamily="18" charset="0"/>
                        </a:rPr>
                        <m:t>lim</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den>
                      </m:f>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sty m:val="p"/>
                        </m:rPr>
                        <a:rPr lang="en-US" sz="4000" i="0">
                          <a:latin typeface="Cambria Math" panose="02040503050406030204" pitchFamily="18" charset="0"/>
                        </a:rPr>
                        <m:t>lim</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3</m:t>
                                  </m:r>
                                </m:num>
                                <m:den>
                                  <m:r>
                                    <a:rPr lang="en-US" sz="4000" i="0">
                                      <a:latin typeface="Cambria Math" panose="02040503050406030204" pitchFamily="18" charset="0"/>
                                    </a:rPr>
                                    <m:t>4</m:t>
                                  </m:r>
                                </m:den>
                              </m:f>
                            </m:e>
                          </m:d>
                        </m:e>
                        <m:sup>
                          <m:r>
                            <a:rPr lang="en-US" sz="4000" i="1">
                              <a:latin typeface="Cambria Math" panose="02040503050406030204" pitchFamily="18" charset="0"/>
                            </a:rPr>
                            <m:t>𝑛</m:t>
                          </m:r>
                        </m:sup>
                      </m:sSup>
                    </m:oMath>
                  </m:oMathPara>
                </a14:m>
                <a:endParaRPr lang="en-US" sz="4000"/>
              </a:p>
            </p:txBody>
          </p:sp>
        </mc:Choice>
        <mc:Fallback xmlns="">
          <p:sp>
            <p:nvSpPr>
              <p:cNvPr id="5" name="Rectangle 4"/>
              <p:cNvSpPr>
                <a:spLocks noRot="1" noChangeAspect="1" noMove="1" noResize="1" noEditPoints="1" noAdjustHandles="1" noChangeArrowheads="1" noChangeShapeType="1" noTextEdit="1"/>
              </p:cNvSpPr>
              <p:nvPr/>
            </p:nvSpPr>
            <p:spPr>
              <a:xfrm>
                <a:off x="7895966" y="1784134"/>
                <a:ext cx="7569188" cy="1546834"/>
              </a:xfrm>
              <a:prstGeom prst="rect">
                <a:avLst/>
              </a:prstGeom>
              <a:blipFill>
                <a:blip r:embed="rId5"/>
                <a:stretch>
                  <a:fillRect/>
                </a:stretch>
              </a:blipFill>
            </p:spPr>
            <p:txBody>
              <a:bodyPr/>
              <a:lstStyle/>
              <a:p>
                <a:r>
                  <a:rPr lang="en-US">
                    <a:noFill/>
                  </a:rPr>
                  <a:t> </a:t>
                </a:r>
              </a:p>
            </p:txBody>
          </p:sp>
        </mc:Fallback>
      </mc:AlternateContent>
      <p:grpSp>
        <p:nvGrpSpPr>
          <p:cNvPr id="11" name="Group 10"/>
          <p:cNvGrpSpPr/>
          <p:nvPr/>
        </p:nvGrpSpPr>
        <p:grpSpPr>
          <a:xfrm>
            <a:off x="3064042" y="5158802"/>
            <a:ext cx="14903116" cy="1285734"/>
            <a:chOff x="2775284" y="4894011"/>
            <a:chExt cx="14903116" cy="1285734"/>
          </a:xfrm>
        </p:grpSpPr>
        <mc:AlternateContent xmlns:mc="http://schemas.openxmlformats.org/markup-compatibility/2006" xmlns:a14="http://schemas.microsoft.com/office/drawing/2010/main">
          <mc:Choice Requires="a14">
            <p:sp>
              <p:nvSpPr>
                <p:cNvPr id="7" name="Rectangle 6"/>
                <p:cNvSpPr/>
                <p:nvPr/>
              </p:nvSpPr>
              <p:spPr>
                <a:xfrm>
                  <a:off x="2775284" y="5016673"/>
                  <a:ext cx="14903116" cy="1015663"/>
                </a:xfrm>
                <a:prstGeom prst="rect">
                  <a:avLst/>
                </a:prstGeom>
              </p:spPr>
              <p:txBody>
                <a:bodyPr wrap="square">
                  <a:spAutoFit/>
                </a:bodyPr>
                <a:lstStyle/>
                <a:p>
                  <a:pPr algn="just">
                    <a:lnSpc>
                      <a:spcPct val="150000"/>
                    </a:lnSpc>
                    <a:spcBef>
                      <a:spcPts val="100"/>
                    </a:spcBef>
                    <a:spcAft>
                      <a:spcPts val="0"/>
                    </a:spcAft>
                  </a:pPr>
                  <a:r>
                    <a:rPr lang="nl-NL" sz="4000">
                      <a:latin typeface="Arial" panose="020B0604020202020204" pitchFamily="34" charset="0"/>
                      <a:ea typeface="Calibri" panose="020F0502020204030204" pitchFamily="34" charset="0"/>
                      <a:cs typeface="Arial" panose="020B0604020202020204" pitchFamily="34" charset="0"/>
                    </a:rPr>
                    <a:t>a)                   </a:t>
                  </a:r>
                  <a:r>
                    <a:rPr lang="en-US" sz="4000">
                      <a:effectLst/>
                      <a:latin typeface="Arial" panose="020B0604020202020204" pitchFamily="34" charset="0"/>
                      <a:ea typeface="Malgun Gothic" panose="020B0503020000020004" pitchFamily="34" charset="-127"/>
                      <a:cs typeface="Arial" panose="020B0604020202020204" pitchFamily="34" charset="0"/>
                    </a:rPr>
                    <a:t>vì                  </a:t>
                  </a:r>
                  <a:r>
                    <a:rPr lang="en-US" sz="4000">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oMath>
                  </a14:m>
                  <a:r>
                    <a:rPr lang="en-US" sz="4000">
                      <a:effectLst/>
                      <a:latin typeface="Arial" panose="020B0604020202020204" pitchFamily="34" charset="0"/>
                      <a:ea typeface="Calibri" panose="020F0502020204030204" pitchFamily="34" charset="0"/>
                      <a:cs typeface="Arial" panose="020B0604020202020204" pitchFamily="34" charset="0"/>
                    </a:rPr>
                    <a:t> nguyên dương bất kì.</a:t>
                  </a:r>
                </a:p>
              </p:txBody>
            </p:sp>
          </mc:Choice>
          <mc:Fallback xmlns="">
            <p:sp>
              <p:nvSpPr>
                <p:cNvPr id="7" name="Rectangle 6"/>
                <p:cNvSpPr>
                  <a:spLocks noRot="1" noChangeAspect="1" noMove="1" noResize="1" noEditPoints="1" noAdjustHandles="1" noChangeArrowheads="1" noChangeShapeType="1" noTextEdit="1"/>
                </p:cNvSpPr>
                <p:nvPr/>
              </p:nvSpPr>
              <p:spPr>
                <a:xfrm>
                  <a:off x="2775284" y="5016673"/>
                  <a:ext cx="14903116" cy="1015663"/>
                </a:xfrm>
                <a:prstGeom prst="rect">
                  <a:avLst/>
                </a:prstGeom>
                <a:blipFill>
                  <a:blip r:embed="rId6"/>
                  <a:stretch>
                    <a:fillRect l="-1473"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388371" y="4930942"/>
                  <a:ext cx="2587311"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3388371" y="4930942"/>
                  <a:ext cx="2587311" cy="124880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477284" y="4894011"/>
                  <a:ext cx="2590516" cy="12609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m:rPr>
                                    <m:sty m:val="p"/>
                                  </m:rP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k</m:t>
                                </m:r>
                              </m:sup>
                            </m:sSup>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6477284" y="4894011"/>
                  <a:ext cx="2590516" cy="1260986"/>
                </a:xfrm>
                <a:prstGeom prst="rect">
                  <a:avLst/>
                </a:prstGeom>
                <a:blipFill>
                  <a:blip r:embed="rId8"/>
                  <a:stretch>
                    <a:fillRect/>
                  </a:stretch>
                </a:blipFill>
              </p:spPr>
              <p:txBody>
                <a:bodyPr/>
                <a:lstStyle/>
                <a:p>
                  <a:r>
                    <a:rPr lang="en-US">
                      <a:noFill/>
                    </a:rPr>
                    <a:t> </a:t>
                  </a:r>
                </a:p>
              </p:txBody>
            </p:sp>
          </mc:Fallback>
        </mc:AlternateContent>
      </p:grpSp>
      <p:grpSp>
        <p:nvGrpSpPr>
          <p:cNvPr id="26" name="Group 25"/>
          <p:cNvGrpSpPr/>
          <p:nvPr/>
        </p:nvGrpSpPr>
        <p:grpSpPr>
          <a:xfrm>
            <a:off x="3027424" y="7048500"/>
            <a:ext cx="13507976" cy="2554545"/>
            <a:chOff x="3027424" y="6886654"/>
            <a:chExt cx="13507976" cy="2554545"/>
          </a:xfrm>
        </p:grpSpPr>
        <mc:AlternateContent xmlns:mc="http://schemas.openxmlformats.org/markup-compatibility/2006" xmlns:a14="http://schemas.microsoft.com/office/drawing/2010/main">
          <mc:Choice Requires="a14">
            <p:sp>
              <p:nvSpPr>
                <p:cNvPr id="8" name="Rectangle 7"/>
                <p:cNvSpPr/>
                <p:nvPr/>
              </p:nvSpPr>
              <p:spPr>
                <a:xfrm>
                  <a:off x="3027424" y="6886654"/>
                  <a:ext cx="13507976" cy="2554545"/>
                </a:xfrm>
                <a:prstGeom prst="rect">
                  <a:avLst/>
                </a:prstGeom>
              </p:spPr>
              <p:txBody>
                <a:bodyPr wrap="square">
                  <a:spAutoFit/>
                </a:bodyPr>
                <a:lstStyle/>
                <a:p>
                  <a:pPr lvl="0" algn="just">
                    <a:lnSpc>
                      <a:spcPct val="200000"/>
                    </a:lnSpc>
                    <a:spcBef>
                      <a:spcPts val="100"/>
                    </a:spcBef>
                  </a:pPr>
                  <a:r>
                    <a:rPr lang="nl-NL" sz="4000">
                      <a:solidFill>
                        <a:prstClr val="black"/>
                      </a:solidFill>
                      <a:latin typeface="Arial" panose="020B0604020202020204" pitchFamily="34" charset="0"/>
                      <a:ea typeface="Malgun Gothic" panose="020B0503020000020004" pitchFamily="34" charset="-127"/>
                      <a:cs typeface="Arial" panose="020B0604020202020204" pitchFamily="34" charset="0"/>
                    </a:rPr>
                    <a:t>b)                       </a:t>
                  </a: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vì </a:t>
                  </a: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𝑞</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𝑞</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là số thực thoả mãn </a:t>
                  </a:r>
                  <a14:m>
                    <m:oMath xmlns:m="http://schemas.openxmlformats.org/officeDocument/2006/math">
                      <m:d>
                        <m:dPr>
                          <m:begChr m:val="|"/>
                          <m:end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𝑞</m:t>
                          </m:r>
                        </m:e>
                      </m: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trong trường hợp này</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027424" y="6886654"/>
                  <a:ext cx="13507976" cy="2554545"/>
                </a:xfrm>
                <a:prstGeom prst="rect">
                  <a:avLst/>
                </a:prstGeom>
                <a:blipFill>
                  <a:blip r:embed="rId9"/>
                  <a:stretch>
                    <a:fillRect l="-1625" r="-1579" b="-1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652087" y="6890351"/>
                  <a:ext cx="3658181" cy="15468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3652087" y="6890351"/>
                  <a:ext cx="3658181" cy="154683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9847488" y="8179968"/>
                  <a:ext cx="1926232"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𝑞</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den>
                        </m:f>
                      </m:oMath>
                    </m:oMathPara>
                  </a14:m>
                  <a:endParaRPr lang="en-US"/>
                </a:p>
              </p:txBody>
            </p:sp>
          </mc:Choice>
          <mc:Fallback xmlns="">
            <p:sp>
              <p:nvSpPr>
                <p:cNvPr id="13" name="Rectangle 12"/>
                <p:cNvSpPr>
                  <a:spLocks noRot="1" noChangeAspect="1" noMove="1" noResize="1" noEditPoints="1" noAdjustHandles="1" noChangeArrowheads="1" noChangeShapeType="1" noTextEdit="1"/>
                </p:cNvSpPr>
                <p:nvPr/>
              </p:nvSpPr>
              <p:spPr>
                <a:xfrm>
                  <a:off x="9847488" y="8179968"/>
                  <a:ext cx="1926232" cy="1244828"/>
                </a:xfrm>
                <a:prstGeom prst="rect">
                  <a:avLst/>
                </a:prstGeom>
                <a:blipFill>
                  <a:blip r:embed="rId11"/>
                  <a:stretch>
                    <a:fillRect/>
                  </a:stretch>
                </a:blipFill>
              </p:spPr>
              <p:txBody>
                <a:bodyPr/>
                <a:lstStyle/>
                <a:p>
                  <a:r>
                    <a:rPr lang="en-US">
                      <a:noFill/>
                    </a:rPr>
                    <a:t> </a:t>
                  </a:r>
                </a:p>
              </p:txBody>
            </p:sp>
          </mc:Fallback>
        </mc:AlternateContent>
      </p:grpSp>
      <p:pic>
        <p:nvPicPr>
          <p:cNvPr id="27" name="Picture 26"/>
          <p:cNvPicPr>
            <a:picLocks noChangeAspect="1"/>
          </p:cNvPicPr>
          <p:nvPr/>
        </p:nvPicPr>
        <p:blipFill>
          <a:blip r:embed="rId12"/>
          <a:stretch>
            <a:fillRect/>
          </a:stretch>
        </p:blipFill>
        <p:spPr>
          <a:xfrm rot="21128703">
            <a:off x="16610752" y="2916210"/>
            <a:ext cx="2085013" cy="1774090"/>
          </a:xfrm>
          <a:prstGeom prst="rect">
            <a:avLst/>
          </a:prstGeom>
        </p:spPr>
      </p:pic>
    </p:spTree>
    <p:extLst>
      <p:ext uri="{BB962C8B-B14F-4D97-AF65-F5344CB8AC3E}">
        <p14:creationId xmlns:p14="http://schemas.microsoft.com/office/powerpoint/2010/main" val="118500754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anim calcmode="lin" valueType="num">
                                      <p:cBhvr>
                                        <p:cTn id="37" dur="500" fill="hold"/>
                                        <p:tgtEl>
                                          <p:spTgt spid="26"/>
                                        </p:tgtEl>
                                        <p:attrNameLst>
                                          <p:attrName>ppt_x</p:attrName>
                                        </p:attrNameLst>
                                      </p:cBhvr>
                                      <p:tavLst>
                                        <p:tav tm="0">
                                          <p:val>
                                            <p:strVal val="#ppt_x"/>
                                          </p:val>
                                        </p:tav>
                                        <p:tav tm="100000">
                                          <p:val>
                                            <p:strVal val="#ppt_x"/>
                                          </p:val>
                                        </p:tav>
                                      </p:tavLst>
                                    </p:anim>
                                    <p:anim calcmode="lin" valueType="num">
                                      <p:cBhvr>
                                        <p:cTn id="3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076700" y="1790700"/>
            <a:ext cx="10401300" cy="1049187"/>
            <a:chOff x="4076700" y="1958580"/>
            <a:chExt cx="10401300" cy="1049187"/>
          </a:xfrm>
        </p:grpSpPr>
        <p:sp>
          <p:nvSpPr>
            <p:cNvPr id="14" name="Google Shape;166;p5"/>
            <p:cNvSpPr/>
            <p:nvPr/>
          </p:nvSpPr>
          <p:spPr>
            <a:xfrm>
              <a:off x="5358196" y="2330699"/>
              <a:ext cx="9119804" cy="67706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Thảo</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luận</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nhóm</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đôi</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hoàn</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err="1">
                  <a:ln>
                    <a:noFill/>
                  </a:ln>
                  <a:solidFill>
                    <a:prstClr val="black"/>
                  </a:solidFill>
                  <a:effectLst/>
                  <a:uLnTx/>
                  <a:uFillTx/>
                  <a:latin typeface="Arial"/>
                  <a:ea typeface="Arial"/>
                  <a:cs typeface="Arial"/>
                  <a:sym typeface="Arial"/>
                </a:rPr>
                <a:t>thành</a:t>
              </a:r>
              <a:r>
                <a:rPr kumimoji="0" lang="en-US" sz="3800" b="0" i="1" u="none" strike="noStrike" kern="1200" cap="none" spc="0" normalizeH="0" baseline="0" noProof="0">
                  <a:ln>
                    <a:noFill/>
                  </a:ln>
                  <a:solidFill>
                    <a:prstClr val="black"/>
                  </a:solidFill>
                  <a:effectLst/>
                  <a:uLnTx/>
                  <a:uFillTx/>
                  <a:latin typeface="Arial"/>
                  <a:ea typeface="Arial"/>
                  <a:cs typeface="Arial"/>
                  <a:sym typeface="Arial"/>
                </a:rPr>
                <a:t> </a:t>
              </a:r>
              <a:r>
                <a:rPr kumimoji="0" lang="en-US" sz="3800" b="1" i="1" u="none" strike="noStrike" kern="1200" cap="none" spc="0" normalizeH="0" baseline="0" noProof="0">
                  <a:ln>
                    <a:noFill/>
                  </a:ln>
                  <a:solidFill>
                    <a:prstClr val="black"/>
                  </a:solidFill>
                  <a:effectLst/>
                  <a:uLnTx/>
                  <a:uFillTx/>
                  <a:latin typeface="Arial"/>
                  <a:ea typeface="Arial"/>
                  <a:cs typeface="Arial"/>
                  <a:sym typeface="Arial"/>
                </a:rPr>
                <a:t>HĐKP2.</a:t>
              </a:r>
              <a:endParaRPr kumimoji="0" sz="3800" b="1" i="1" u="none" strike="noStrike" kern="1200" cap="none" spc="0" normalizeH="0" baseline="0" noProof="0" dirty="0">
                <a:ln>
                  <a:noFill/>
                </a:ln>
                <a:solidFill>
                  <a:prstClr val="black"/>
                </a:solidFill>
                <a:effectLst/>
                <a:uLnTx/>
                <a:uFillTx/>
                <a:latin typeface="Arial"/>
                <a:ea typeface="Arial"/>
                <a:cs typeface="Arial"/>
                <a:sym typeface="Arial"/>
              </a:endParaRPr>
            </a:p>
          </p:txBody>
        </p:sp>
        <p:pic>
          <p:nvPicPr>
            <p:cNvPr id="15" name="Google Shape;167;p5"/>
            <p:cNvPicPr preferRelativeResize="0"/>
            <p:nvPr/>
          </p:nvPicPr>
          <p:blipFill rotWithShape="1">
            <a:blip r:embed="rId2">
              <a:alphaModFix/>
            </a:blip>
            <a:srcRect/>
            <a:stretch/>
          </p:blipFill>
          <p:spPr>
            <a:xfrm>
              <a:off x="4076700" y="1958580"/>
              <a:ext cx="1281496" cy="900308"/>
            </a:xfrm>
            <a:prstGeom prst="rect">
              <a:avLst/>
            </a:prstGeom>
            <a:noFill/>
            <a:ln>
              <a:noFill/>
            </a:ln>
          </p:spPr>
        </p:pic>
      </p:grpSp>
      <p:sp>
        <p:nvSpPr>
          <p:cNvPr id="16" name="Google Shape;169;p5"/>
          <p:cNvSpPr/>
          <p:nvPr/>
        </p:nvSpPr>
        <p:spPr>
          <a:xfrm>
            <a:off x="1736558" y="34671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HĐKP 2</a:t>
            </a:r>
            <a:endParaRPr kumimoji="0" sz="4000" b="1" i="0" u="none" strike="noStrike" kern="1200" cap="none" spc="0" normalizeH="0" baseline="0" noProof="0">
              <a:ln>
                <a:noFill/>
              </a:ln>
              <a:solidFill>
                <a:prstClr val="white"/>
              </a:solidFill>
              <a:effectLst/>
              <a:uLnTx/>
              <a:uFillTx/>
              <a:latin typeface="Arial"/>
              <a:ea typeface="Arial"/>
              <a:cs typeface="Arial"/>
              <a:sym typeface="Arial"/>
            </a:endParaRPr>
          </a:p>
        </p:txBody>
      </p:sp>
      <p:grpSp>
        <p:nvGrpSpPr>
          <p:cNvPr id="7" name="Group 6"/>
          <p:cNvGrpSpPr/>
          <p:nvPr/>
        </p:nvGrpSpPr>
        <p:grpSpPr>
          <a:xfrm>
            <a:off x="448327" y="341570"/>
            <a:ext cx="9076673" cy="1141576"/>
            <a:chOff x="192597" y="420525"/>
            <a:chExt cx="9076673" cy="1141576"/>
          </a:xfrm>
        </p:grpSpPr>
        <p:grpSp>
          <p:nvGrpSpPr>
            <p:cNvPr id="24" name="Group 9"/>
            <p:cNvGrpSpPr/>
            <p:nvPr/>
          </p:nvGrpSpPr>
          <p:grpSpPr>
            <a:xfrm>
              <a:off x="192597" y="420525"/>
              <a:ext cx="9060630" cy="1141576"/>
              <a:chOff x="12700" y="12700"/>
              <a:chExt cx="7855037" cy="1061919"/>
            </a:xfrm>
          </p:grpSpPr>
          <p:sp>
            <p:nvSpPr>
              <p:cNvPr id="25" name="Freeform 10"/>
              <p:cNvSpPr/>
              <p:nvPr/>
            </p:nvSpPr>
            <p:spPr>
              <a:xfrm>
                <a:off x="12700" y="12700"/>
                <a:ext cx="6387054" cy="89919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6" name="Freeform 11"/>
              <p:cNvSpPr/>
              <p:nvPr/>
            </p:nvSpPr>
            <p:spPr>
              <a:xfrm>
                <a:off x="66061" y="47798"/>
                <a:ext cx="7801676" cy="1026821"/>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Rectangle 26"/>
            <p:cNvSpPr/>
            <p:nvPr/>
          </p:nvSpPr>
          <p:spPr>
            <a:xfrm>
              <a:off x="478081" y="423639"/>
              <a:ext cx="8791189" cy="962251"/>
            </a:xfrm>
            <a:prstGeom prst="rect">
              <a:avLst/>
            </a:prstGeom>
          </p:spPr>
          <p:txBody>
            <a:bodyPr wrap="none">
              <a:spAutoFit/>
            </a:bodyPr>
            <a:lstStyle/>
            <a:p>
              <a:pPr lvl="0" algn="just">
                <a:lnSpc>
                  <a:spcPct val="150000"/>
                </a:lnSpc>
                <a:spcBef>
                  <a:spcPts val="100"/>
                </a:spcBef>
              </a:pPr>
              <a:r>
                <a:rPr lang="nl-NL" sz="4300" b="1">
                  <a:solidFill>
                    <a:prstClr val="black"/>
                  </a:solidFill>
                  <a:latin typeface="Arial" panose="020B0604020202020204" pitchFamily="34" charset="0"/>
                  <a:ea typeface="Calibri" panose="020F0502020204030204" pitchFamily="34" charset="0"/>
                  <a:cs typeface="Arial" panose="020B0604020202020204" pitchFamily="34" charset="0"/>
                </a:rPr>
                <a:t>b) Giới hạn hữu hạn của dãy số</a:t>
              </a:r>
              <a:endParaRPr kumimoji="0" lang="en-US" sz="43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10" name="Group 9"/>
          <p:cNvGrpSpPr/>
          <p:nvPr/>
        </p:nvGrpSpPr>
        <p:grpSpPr>
          <a:xfrm>
            <a:off x="1828800" y="3314700"/>
            <a:ext cx="16916400" cy="1248803"/>
            <a:chOff x="685800" y="2752873"/>
            <a:chExt cx="16916400" cy="1248803"/>
          </a:xfrm>
        </p:grpSpPr>
        <mc:AlternateContent xmlns:mc="http://schemas.openxmlformats.org/markup-compatibility/2006" xmlns:a14="http://schemas.microsoft.com/office/drawing/2010/main">
          <mc:Choice Requires="a14">
            <p:sp>
              <p:nvSpPr>
                <p:cNvPr id="19" name="Rectangle 18"/>
                <p:cNvSpPr/>
                <p:nvPr/>
              </p:nvSpPr>
              <p:spPr>
                <a:xfrm>
                  <a:off x="685800" y="2933700"/>
                  <a:ext cx="16916400" cy="86113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Cho dãy số </a:t>
                  </a:r>
                  <a14:m>
                    <m:oMath xmlns:m="http://schemas.openxmlformats.org/officeDocument/2006/math">
                      <m:d>
                        <m:dPr>
                          <m:ctrl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dPr>
                        <m:e>
                          <m:sSub>
                            <m:sSubPr>
                              <m:ctrl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sSub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𝑢</m:t>
                              </m:r>
                            </m:e>
                            <m: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𝑛</m:t>
                              </m:r>
                            </m:sub>
                          </m:sSub>
                        </m:e>
                      </m:d>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với </a:t>
                  </a:r>
                </a:p>
              </p:txBody>
            </p:sp>
          </mc:Choice>
          <mc:Fallback xmlns="">
            <p:sp>
              <p:nvSpPr>
                <p:cNvPr id="19" name="Rectangle 18"/>
                <p:cNvSpPr>
                  <a:spLocks noRot="1" noChangeAspect="1" noMove="1" noResize="1" noEditPoints="1" noAdjustHandles="1" noChangeArrowheads="1" noChangeShapeType="1" noTextEdit="1"/>
                </p:cNvSpPr>
                <p:nvPr/>
              </p:nvSpPr>
              <p:spPr>
                <a:xfrm>
                  <a:off x="685800" y="2933700"/>
                  <a:ext cx="16916400" cy="861133"/>
                </a:xfrm>
                <a:prstGeom prst="rect">
                  <a:avLst/>
                </a:prstGeom>
                <a:blipFill>
                  <a:blip r:embed="rId3"/>
                  <a:stretch>
                    <a:fillRect b="-27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577923" y="2752873"/>
                  <a:ext cx="3016788"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sub>
                        </m:sSub>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den>
                        </m:f>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7577923" y="2752873"/>
                  <a:ext cx="3016788" cy="1248803"/>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4267200" y="4690537"/>
                <a:ext cx="13792200" cy="861133"/>
              </a:xfrm>
              <a:prstGeom prst="rect">
                <a:avLst/>
              </a:prstGeom>
            </p:spPr>
            <p:txBody>
              <a:bodyPr wrap="square">
                <a:spAutoFit/>
              </a:bodyPr>
              <a:lstStyle/>
              <a:p>
                <a:pPr marL="30480" marR="30480" lvl="0" algn="just">
                  <a:lnSpc>
                    <a:spcPct val="150000"/>
                  </a:lnSpc>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Cho dãy</a:t>
                </a:r>
                <a:r>
                  <a:rPr kumimoji="0" lang="en-US" sz="38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số </a:t>
                </a:r>
                <a14:m>
                  <m:oMath xmlns:m="http://schemas.openxmlformats.org/officeDocument/2006/math">
                    <m:d>
                      <m:dPr>
                        <m:ctrlPr>
                          <a:rPr lang="en-US" sz="3800" i="1">
                            <a:solidFill>
                              <a:srgbClr val="000000"/>
                            </a:solidFill>
                            <a:latin typeface="Cambria Math" panose="02040503050406030204" pitchFamily="18" charset="0"/>
                            <a:cs typeface="Arial" panose="020B0604020202020204" pitchFamily="34" charset="0"/>
                          </a:rPr>
                        </m:ctrlPr>
                      </m:dPr>
                      <m:e>
                        <m:sSub>
                          <m:sSubPr>
                            <m:ctrlPr>
                              <a:rPr lang="en-US" sz="3800" i="1">
                                <a:solidFill>
                                  <a:srgbClr val="000000"/>
                                </a:solidFill>
                                <a:latin typeface="Cambria Math" panose="02040503050406030204" pitchFamily="18" charset="0"/>
                                <a:cs typeface="Arial" panose="020B0604020202020204" pitchFamily="34" charset="0"/>
                              </a:rPr>
                            </m:ctrlPr>
                          </m:sSubPr>
                          <m:e>
                            <m:r>
                              <a:rPr lang="en-US" sz="3800" b="0" i="1" smtClean="0">
                                <a:solidFill>
                                  <a:srgbClr val="000000"/>
                                </a:solidFill>
                                <a:latin typeface="Cambria Math" panose="02040503050406030204" pitchFamily="18" charset="0"/>
                                <a:cs typeface="Arial" panose="020B0604020202020204" pitchFamily="34" charset="0"/>
                              </a:rPr>
                              <m:t>𝑣</m:t>
                            </m:r>
                          </m:e>
                          <m:sub>
                            <m:r>
                              <a:rPr lang="en-US" sz="3800" i="1">
                                <a:solidFill>
                                  <a:srgbClr val="000000"/>
                                </a:solidFill>
                                <a:latin typeface="Cambria Math" panose="02040503050406030204" pitchFamily="18" charset="0"/>
                                <a:cs typeface="Arial" panose="020B0604020202020204" pitchFamily="34" charset="0"/>
                              </a:rPr>
                              <m:t>𝑛</m:t>
                            </m:r>
                          </m:sub>
                        </m:sSub>
                      </m:e>
                    </m:d>
                  </m:oMath>
                </a14:m>
                <a:r>
                  <a:rPr kumimoji="0" lang="en-US" sz="38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sSub>
                      <m:sSubPr>
                        <m:ctrlPr>
                          <a:rPr lang="en-US" sz="3800" i="1">
                            <a:solidFill>
                              <a:srgbClr val="000000"/>
                            </a:solidFill>
                            <a:latin typeface="Cambria Math" panose="02040503050406030204" pitchFamily="18" charset="0"/>
                            <a:cs typeface="Arial" panose="020B0604020202020204" pitchFamily="34" charset="0"/>
                          </a:rPr>
                        </m:ctrlPr>
                      </m:sSubPr>
                      <m:e>
                        <m:r>
                          <a:rPr lang="en-US" sz="3800" b="0" i="1" smtClean="0">
                            <a:solidFill>
                              <a:srgbClr val="000000"/>
                            </a:solidFill>
                            <a:latin typeface="Cambria Math" panose="02040503050406030204" pitchFamily="18" charset="0"/>
                            <a:cs typeface="Arial" panose="020B0604020202020204" pitchFamily="34" charset="0"/>
                          </a:rPr>
                          <m:t>𝑣</m:t>
                        </m:r>
                      </m:e>
                      <m:sub>
                        <m:r>
                          <a:rPr lang="en-US" sz="3800" i="1">
                            <a:solidFill>
                              <a:srgbClr val="000000"/>
                            </a:solidFill>
                            <a:latin typeface="Cambria Math" panose="02040503050406030204" pitchFamily="18" charset="0"/>
                            <a:cs typeface="Arial" panose="020B0604020202020204" pitchFamily="34" charset="0"/>
                          </a:rPr>
                          <m:t>𝑛</m:t>
                        </m:r>
                      </m:sub>
                    </m:sSub>
                    <m:r>
                      <a:rPr lang="en-US" sz="3800" b="0" i="1" smtClean="0">
                        <a:solidFill>
                          <a:srgbClr val="000000"/>
                        </a:solidFill>
                        <a:latin typeface="Cambria Math" panose="02040503050406030204" pitchFamily="18" charset="0"/>
                        <a:cs typeface="Arial" panose="020B0604020202020204" pitchFamily="34" charset="0"/>
                      </a:rPr>
                      <m:t>=</m:t>
                    </m:r>
                    <m:sSub>
                      <m:sSubPr>
                        <m:ctrlPr>
                          <a:rPr lang="en-US" sz="3800" i="1">
                            <a:solidFill>
                              <a:srgbClr val="000000"/>
                            </a:solidFill>
                            <a:latin typeface="Cambria Math" panose="02040503050406030204" pitchFamily="18" charset="0"/>
                            <a:cs typeface="Arial" panose="020B0604020202020204" pitchFamily="34" charset="0"/>
                          </a:rPr>
                        </m:ctrlPr>
                      </m:sSubPr>
                      <m:e>
                        <m:r>
                          <a:rPr lang="en-US" sz="3800" i="1">
                            <a:solidFill>
                              <a:srgbClr val="000000"/>
                            </a:solidFill>
                            <a:latin typeface="Cambria Math" panose="02040503050406030204" pitchFamily="18" charset="0"/>
                            <a:cs typeface="Arial" panose="020B0604020202020204" pitchFamily="34" charset="0"/>
                          </a:rPr>
                          <m:t>𝑢</m:t>
                        </m:r>
                      </m:e>
                      <m:sub>
                        <m:r>
                          <a:rPr lang="en-US" sz="3800" i="1">
                            <a:solidFill>
                              <a:srgbClr val="000000"/>
                            </a:solidFill>
                            <a:latin typeface="Cambria Math" panose="02040503050406030204" pitchFamily="18" charset="0"/>
                            <a:cs typeface="Arial" panose="020B0604020202020204" pitchFamily="34" charset="0"/>
                          </a:rPr>
                          <m:t>𝑛</m:t>
                        </m:r>
                      </m:sub>
                    </m:sSub>
                    <m:r>
                      <a:rPr lang="en-US" sz="3800" b="0" i="1" smtClean="0">
                        <a:solidFill>
                          <a:srgbClr val="000000"/>
                        </a:solidFill>
                        <a:latin typeface="Cambria Math" panose="02040503050406030204" pitchFamily="18" charset="0"/>
                        <a:cs typeface="Arial" panose="020B0604020202020204" pitchFamily="34" charset="0"/>
                      </a:rPr>
                      <m:t>−2</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Tìm</a:t>
                </a:r>
                <a:r>
                  <a:rPr kumimoji="0" lang="en-US" sz="38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giới hạn </a:t>
                </a:r>
                <a14:m>
                  <m:oMath xmlns:m="http://schemas.openxmlformats.org/officeDocument/2006/math">
                    <m:sSub>
                      <m:sSubPr>
                        <m:ctrlPr>
                          <a:rPr lang="en-US" sz="3800" i="1">
                            <a:solidFill>
                              <a:srgbClr val="000000"/>
                            </a:solidFill>
                            <a:latin typeface="Cambria Math" panose="02040503050406030204" pitchFamily="18" charset="0"/>
                            <a:cs typeface="Arial" panose="020B0604020202020204" pitchFamily="34" charset="0"/>
                          </a:rPr>
                        </m:ctrlPr>
                      </m:sSubPr>
                      <m:e>
                        <m:r>
                          <m:rPr>
                            <m:sty m:val="p"/>
                          </m:rPr>
                          <a:rPr lang="en-US" sz="3800" b="0" i="0" smtClean="0">
                            <a:solidFill>
                              <a:srgbClr val="000000"/>
                            </a:solidFill>
                            <a:latin typeface="Cambria Math" panose="02040503050406030204" pitchFamily="18" charset="0"/>
                            <a:cs typeface="Arial" panose="020B0604020202020204" pitchFamily="34" charset="0"/>
                          </a:rPr>
                          <m:t>lim</m:t>
                        </m:r>
                        <m:r>
                          <a:rPr lang="en-US" sz="3800" b="0" i="1" smtClean="0">
                            <a:solidFill>
                              <a:srgbClr val="000000"/>
                            </a:solidFill>
                            <a:latin typeface="Cambria Math" panose="02040503050406030204" pitchFamily="18" charset="0"/>
                            <a:cs typeface="Arial" panose="020B0604020202020204" pitchFamily="34" charset="0"/>
                          </a:rPr>
                          <m:t>⁡</m:t>
                        </m:r>
                        <m:r>
                          <a:rPr lang="en-US" sz="3800" b="0" i="1" smtClean="0">
                            <a:solidFill>
                              <a:srgbClr val="000000"/>
                            </a:solidFill>
                            <a:latin typeface="Cambria Math" panose="02040503050406030204" pitchFamily="18" charset="0"/>
                            <a:cs typeface="Arial" panose="020B0604020202020204" pitchFamily="34" charset="0"/>
                          </a:rPr>
                          <m:t>𝑣</m:t>
                        </m:r>
                      </m:e>
                      <m:sub>
                        <m:r>
                          <a:rPr lang="en-US" sz="3800" i="1">
                            <a:solidFill>
                              <a:srgbClr val="000000"/>
                            </a:solidFill>
                            <a:latin typeface="Cambria Math" panose="02040503050406030204" pitchFamily="18" charset="0"/>
                            <a:cs typeface="Arial" panose="020B0604020202020204" pitchFamily="34" charset="0"/>
                          </a:rPr>
                          <m:t>𝑛</m:t>
                        </m:r>
                      </m:sub>
                    </m:sSub>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1" name="Rectangle 10"/>
              <p:cNvSpPr>
                <a:spLocks noRot="1" noChangeAspect="1" noMove="1" noResize="1" noEditPoints="1" noAdjustHandles="1" noChangeArrowheads="1" noChangeShapeType="1" noTextEdit="1"/>
              </p:cNvSpPr>
              <p:nvPr/>
            </p:nvSpPr>
            <p:spPr>
              <a:xfrm>
                <a:off x="4267200" y="4690537"/>
                <a:ext cx="13792200" cy="861133"/>
              </a:xfrm>
              <a:prstGeom prst="rect">
                <a:avLst/>
              </a:prstGeom>
              <a:blipFill>
                <a:blip r:embed="rId5"/>
                <a:stretch>
                  <a:fillRect l="-1237" b="-27465"/>
                </a:stretch>
              </a:blipFill>
            </p:spPr>
            <p:txBody>
              <a:bodyPr/>
              <a:lstStyle/>
              <a:p>
                <a:r>
                  <a:rPr lang="en-US">
                    <a:noFill/>
                  </a:rPr>
                  <a:t> </a:t>
                </a:r>
              </a:p>
            </p:txBody>
          </p:sp>
        </mc:Fallback>
      </mc:AlternateContent>
      <p:pic>
        <p:nvPicPr>
          <p:cNvPr id="37" name="Picture 36"/>
          <p:cNvPicPr>
            <a:picLocks noChangeAspect="1"/>
          </p:cNvPicPr>
          <p:nvPr/>
        </p:nvPicPr>
        <p:blipFill>
          <a:blip r:embed="rId6"/>
          <a:stretch>
            <a:fillRect/>
          </a:stretch>
        </p:blipFill>
        <p:spPr>
          <a:xfrm>
            <a:off x="15733626" y="341570"/>
            <a:ext cx="1998114" cy="1439883"/>
          </a:xfrm>
          <a:prstGeom prst="rect">
            <a:avLst/>
          </a:prstGeom>
        </p:spPr>
      </p:pic>
      <p:pic>
        <p:nvPicPr>
          <p:cNvPr id="39"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500727">
            <a:off x="-265360" y="9094411"/>
            <a:ext cx="2345824" cy="601384"/>
          </a:xfrm>
          <a:prstGeom prst="rect">
            <a:avLst/>
          </a:prstGeom>
        </p:spPr>
      </p:pic>
      <p:grpSp>
        <p:nvGrpSpPr>
          <p:cNvPr id="38" name="Google Shape;305;p14"/>
          <p:cNvGrpSpPr/>
          <p:nvPr/>
        </p:nvGrpSpPr>
        <p:grpSpPr>
          <a:xfrm flipH="1">
            <a:off x="2067901" y="6012624"/>
            <a:ext cx="1699513" cy="1188276"/>
            <a:chOff x="7890477" y="787864"/>
            <a:chExt cx="2022200" cy="1289304"/>
          </a:xfrm>
        </p:grpSpPr>
        <p:pic>
          <p:nvPicPr>
            <p:cNvPr id="41" name="Google Shape;306;p14"/>
            <p:cNvPicPr preferRelativeResize="0"/>
            <p:nvPr/>
          </p:nvPicPr>
          <p:blipFill rotWithShape="1">
            <a:blip r:embed="rId9">
              <a:alphaModFix/>
            </a:blip>
            <a:srcRect/>
            <a:stretch/>
          </p:blipFill>
          <p:spPr>
            <a:xfrm>
              <a:off x="7934187" y="787864"/>
              <a:ext cx="1912845" cy="1289304"/>
            </a:xfrm>
            <a:prstGeom prst="rect">
              <a:avLst/>
            </a:prstGeom>
            <a:noFill/>
            <a:ln>
              <a:noFill/>
            </a:ln>
          </p:spPr>
        </p:pic>
        <p:sp>
          <p:nvSpPr>
            <p:cNvPr id="4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4267200" y="6705020"/>
                <a:ext cx="9144000" cy="1401153"/>
              </a:xfrm>
              <a:prstGeom prst="rect">
                <a:avLst/>
              </a:prstGeom>
            </p:spPr>
            <p:txBody>
              <a:bodyPr>
                <a:spAutoFit/>
              </a:bodyPr>
              <a:lstStyle/>
              <a:p>
                <a:pPr algn="just">
                  <a:lnSpc>
                    <a:spcPct val="150000"/>
                  </a:lnSpc>
                  <a:spcBef>
                    <a:spcPts val="100"/>
                  </a:spcBef>
                  <a:spcAft>
                    <a:spcPts val="0"/>
                  </a:spcAft>
                </a:pPr>
                <a:r>
                  <a:rPr lang="en-US" sz="4000">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267200" y="6705020"/>
                <a:ext cx="9144000" cy="1401153"/>
              </a:xfrm>
              <a:prstGeom prst="rect">
                <a:avLst/>
              </a:prstGeom>
              <a:blipFill>
                <a:blip r:embed="rId11"/>
                <a:stretch>
                  <a:fillRect l="-2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833532" y="8238097"/>
                <a:ext cx="4439549"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sSub>
                        <m:sSubPr>
                          <m:ctrlPr>
                            <a:rPr lang="en-US" sz="4000" i="1">
                              <a:solidFill>
                                <a:prstClr val="black"/>
                              </a:solidFill>
                              <a:latin typeface="Cambria Math" panose="02040503050406030204" pitchFamily="18"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4000" i="1">
                              <a:solidFill>
                                <a:prstClr val="black"/>
                              </a:solidFill>
                              <a:latin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833532" y="8238097"/>
                <a:ext cx="4439549" cy="1248803"/>
              </a:xfrm>
              <a:prstGeom prst="rect">
                <a:avLst/>
              </a:prstGeom>
              <a:blipFill>
                <a:blip r:embed="rId12"/>
                <a:stretch>
                  <a:fillRect/>
                </a:stretch>
              </a:blipFill>
            </p:spPr>
            <p:txBody>
              <a:bodyPr/>
              <a:lstStyle/>
              <a:p>
                <a:r>
                  <a:rPr lang="en-US">
                    <a:noFill/>
                  </a:rPr>
                  <a:t> </a:t>
                </a:r>
              </a:p>
            </p:txBody>
          </p:sp>
        </mc:Fallback>
      </mc:AlternateContent>
      <p:pic>
        <p:nvPicPr>
          <p:cNvPr id="43" name="Picture 4"/>
          <p:cNvPicPr>
            <a:picLocks noChangeAspect="1"/>
          </p:cNvPicPr>
          <p:nvPr/>
        </p:nvPicPr>
        <p:blipFill>
          <a:blip r:embed="rId13"/>
          <a:srcRect/>
          <a:stretch>
            <a:fillRect/>
          </a:stretch>
        </p:blipFill>
        <p:spPr>
          <a:xfrm rot="-1169232">
            <a:off x="15731854" y="7522258"/>
            <a:ext cx="2236994" cy="2297527"/>
          </a:xfrm>
          <a:prstGeom prst="rect">
            <a:avLst/>
          </a:prstGeom>
        </p:spPr>
      </p:pic>
    </p:spTree>
    <p:extLst>
      <p:ext uri="{BB962C8B-B14F-4D97-AF65-F5344CB8AC3E}">
        <p14:creationId xmlns:p14="http://schemas.microsoft.com/office/powerpoint/2010/main" val="89792158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69;p5"/>
          <p:cNvSpPr/>
          <p:nvPr/>
        </p:nvSpPr>
        <p:spPr>
          <a:xfrm>
            <a:off x="974558" y="618097"/>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HĐKP 2</a:t>
            </a:r>
            <a:endParaRPr kumimoji="0" sz="4000" b="1" i="0" u="none" strike="noStrike" kern="1200" cap="none" spc="0" normalizeH="0" baseline="0" noProof="0">
              <a:ln>
                <a:noFill/>
              </a:ln>
              <a:solidFill>
                <a:prstClr val="white"/>
              </a:solidFill>
              <a:effectLst/>
              <a:uLnTx/>
              <a:uFillTx/>
              <a:latin typeface="Arial"/>
              <a:ea typeface="Arial"/>
              <a:cs typeface="Arial"/>
              <a:sym typeface="Arial"/>
            </a:endParaRPr>
          </a:p>
        </p:txBody>
      </p:sp>
      <p:grpSp>
        <p:nvGrpSpPr>
          <p:cNvPr id="10" name="Group 9"/>
          <p:cNvGrpSpPr/>
          <p:nvPr/>
        </p:nvGrpSpPr>
        <p:grpSpPr>
          <a:xfrm>
            <a:off x="1066800" y="465697"/>
            <a:ext cx="16916400" cy="1248803"/>
            <a:chOff x="685800" y="2752873"/>
            <a:chExt cx="16916400" cy="1248803"/>
          </a:xfrm>
        </p:grpSpPr>
        <mc:AlternateContent xmlns:mc="http://schemas.openxmlformats.org/markup-compatibility/2006" xmlns:a14="http://schemas.microsoft.com/office/drawing/2010/main">
          <mc:Choice Requires="a14">
            <p:sp>
              <p:nvSpPr>
                <p:cNvPr id="19" name="Rectangle 18"/>
                <p:cNvSpPr/>
                <p:nvPr/>
              </p:nvSpPr>
              <p:spPr>
                <a:xfrm>
                  <a:off x="685800" y="2933700"/>
                  <a:ext cx="16916400" cy="86113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Cho dãy số </a:t>
                  </a:r>
                  <a14:m>
                    <m:oMath xmlns:m="http://schemas.openxmlformats.org/officeDocument/2006/math">
                      <m:d>
                        <m:dPr>
                          <m:ctrl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dPr>
                        <m:e>
                          <m:sSub>
                            <m:sSubPr>
                              <m:ctrl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sSub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𝑢</m:t>
                              </m:r>
                            </m:e>
                            <m: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𝑛</m:t>
                              </m:r>
                            </m:sub>
                          </m:sSub>
                        </m:e>
                      </m:d>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với </a:t>
                  </a:r>
                </a:p>
              </p:txBody>
            </p:sp>
          </mc:Choice>
          <mc:Fallback xmlns="">
            <p:sp>
              <p:nvSpPr>
                <p:cNvPr id="19" name="Rectangle 18"/>
                <p:cNvSpPr>
                  <a:spLocks noRot="1" noChangeAspect="1" noMove="1" noResize="1" noEditPoints="1" noAdjustHandles="1" noChangeArrowheads="1" noChangeShapeType="1" noTextEdit="1"/>
                </p:cNvSpPr>
                <p:nvPr/>
              </p:nvSpPr>
              <p:spPr>
                <a:xfrm>
                  <a:off x="685800" y="2933700"/>
                  <a:ext cx="16916400" cy="861133"/>
                </a:xfrm>
                <a:prstGeom prst="rect">
                  <a:avLst/>
                </a:prstGeom>
                <a:blipFill>
                  <a:blip r:embed="rId2"/>
                  <a:stretch>
                    <a:fillRect b="-28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577923" y="2752873"/>
                  <a:ext cx="3016788"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sub>
                        </m:sSub>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den>
                        </m:f>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7577923" y="2752873"/>
                  <a:ext cx="3016788" cy="1248803"/>
                </a:xfrm>
                <a:prstGeom prst="rect">
                  <a:avLst/>
                </a:prstGeom>
                <a:blipFill>
                  <a:blip r:embed="rId3"/>
                  <a:stretch>
                    <a:fillRect/>
                  </a:stretch>
                </a:blipFill>
              </p:spPr>
              <p:txBody>
                <a:bodyPr/>
                <a:lstStyle/>
                <a:p>
                  <a:r>
                    <a:rPr lang="en-US">
                      <a:noFill/>
                    </a:rPr>
                    <a:t> </a:t>
                  </a:r>
                </a:p>
              </p:txBody>
            </p:sp>
          </mc:Fallback>
        </mc:AlternateContent>
      </p:grpSp>
      <p:pic>
        <p:nvPicPr>
          <p:cNvPr id="37" name="Picture 36"/>
          <p:cNvPicPr>
            <a:picLocks noChangeAspect="1"/>
          </p:cNvPicPr>
          <p:nvPr/>
        </p:nvPicPr>
        <p:blipFill>
          <a:blip r:embed="rId4"/>
          <a:stretch>
            <a:fillRect/>
          </a:stretch>
        </p:blipFill>
        <p:spPr>
          <a:xfrm>
            <a:off x="15801209" y="427017"/>
            <a:ext cx="1998114" cy="1439883"/>
          </a:xfrm>
          <a:prstGeom prst="rect">
            <a:avLst/>
          </a:prstGeom>
        </p:spPr>
      </p:pic>
      <p:pic>
        <p:nvPicPr>
          <p:cNvPr id="39"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500727">
            <a:off x="-265360" y="9094411"/>
            <a:ext cx="2345824" cy="601384"/>
          </a:xfrm>
          <a:prstGeom prst="rect">
            <a:avLst/>
          </a:prstGeom>
        </p:spPr>
      </p:pic>
      <p:grpSp>
        <p:nvGrpSpPr>
          <p:cNvPr id="38" name="Google Shape;305;p14"/>
          <p:cNvGrpSpPr/>
          <p:nvPr/>
        </p:nvGrpSpPr>
        <p:grpSpPr>
          <a:xfrm flipH="1">
            <a:off x="8617560" y="3802824"/>
            <a:ext cx="1699513" cy="1188276"/>
            <a:chOff x="7890477" y="787864"/>
            <a:chExt cx="2022200" cy="1289304"/>
          </a:xfrm>
        </p:grpSpPr>
        <p:pic>
          <p:nvPicPr>
            <p:cNvPr id="41" name="Google Shape;306;p14"/>
            <p:cNvPicPr preferRelativeResize="0"/>
            <p:nvPr/>
          </p:nvPicPr>
          <p:blipFill rotWithShape="1">
            <a:blip r:embed="rId7">
              <a:alphaModFix/>
            </a:blip>
            <a:srcRect/>
            <a:stretch/>
          </p:blipFill>
          <p:spPr>
            <a:xfrm>
              <a:off x="7934187" y="787864"/>
              <a:ext cx="1912845" cy="1289304"/>
            </a:xfrm>
            <a:prstGeom prst="rect">
              <a:avLst/>
            </a:prstGeom>
            <a:noFill/>
            <a:ln>
              <a:noFill/>
            </a:ln>
          </p:spPr>
        </p:pic>
        <p:sp>
          <p:nvSpPr>
            <p:cNvPr id="4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23" name="Rectangle 22"/>
              <p:cNvSpPr/>
              <p:nvPr/>
            </p:nvSpPr>
            <p:spPr>
              <a:xfrm>
                <a:off x="974558" y="1849041"/>
                <a:ext cx="14530137" cy="1846659"/>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 Biểu diễn các điểm </a:t>
                </a:r>
                <a14:m>
                  <m:oMath xmlns:m="http://schemas.openxmlformats.org/officeDocument/2006/math">
                    <m:sSub>
                      <m:sSub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sSub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𝑢</m:t>
                        </m:r>
                      </m:e>
                      <m: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1</m:t>
                        </m:r>
                      </m:sub>
                    </m:s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sSub>
                      <m:sSub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sSub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𝑢</m:t>
                        </m:r>
                      </m:e>
                      <m: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2</m:t>
                        </m:r>
                      </m:sub>
                    </m:s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sSub>
                      <m:sSub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sSub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𝑢</m:t>
                        </m:r>
                      </m:e>
                      <m: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3</m:t>
                        </m:r>
                      </m:sub>
                    </m:s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sSub>
                      <m:sSub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sSub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𝑢</m:t>
                        </m:r>
                      </m:e>
                      <m: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4</m:t>
                        </m:r>
                      </m:sub>
                    </m:sSub>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trên trục số. Có nhận xét gì về vị trí của các điểm </a:t>
                </a:r>
                <a14:m>
                  <m:oMath xmlns:m="http://schemas.openxmlformats.org/officeDocument/2006/math">
                    <m:sSub>
                      <m:sSub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ctrlPr>
                      </m:sSub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𝑢</m:t>
                        </m:r>
                      </m:e>
                      <m: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𝑛</m:t>
                        </m:r>
                      </m:sub>
                    </m:sSub>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n trở nên rất lớn?</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974558" y="1849041"/>
                <a:ext cx="14530137" cy="1846659"/>
              </a:xfrm>
              <a:prstGeom prst="rect">
                <a:avLst/>
              </a:prstGeom>
              <a:blipFill>
                <a:blip r:embed="rId11"/>
                <a:stretch>
                  <a:fillRect l="-1175" r="-1175" b="-6601"/>
                </a:stretch>
              </a:blipFill>
            </p:spPr>
            <p:txBody>
              <a:bodyPr/>
              <a:lstStyle/>
              <a:p>
                <a:r>
                  <a:rPr lang="en-US">
                    <a:noFill/>
                  </a:rPr>
                  <a:t> </a:t>
                </a:r>
              </a:p>
            </p:txBody>
          </p:sp>
        </mc:Fallback>
      </mc:AlternateContent>
      <p:grpSp>
        <p:nvGrpSpPr>
          <p:cNvPr id="12" name="Group 11"/>
          <p:cNvGrpSpPr/>
          <p:nvPr/>
        </p:nvGrpSpPr>
        <p:grpSpPr>
          <a:xfrm>
            <a:off x="1812758" y="4762500"/>
            <a:ext cx="9144000" cy="1821076"/>
            <a:chOff x="1371600" y="5070871"/>
            <a:chExt cx="9144000" cy="1821076"/>
          </a:xfrm>
        </p:grpSpPr>
        <mc:AlternateContent xmlns:mc="http://schemas.openxmlformats.org/markup-compatibility/2006" xmlns:a14="http://schemas.microsoft.com/office/drawing/2010/main">
          <mc:Choice Requires="a14">
            <p:sp>
              <p:nvSpPr>
                <p:cNvPr id="2" name="Rectangle 1"/>
                <p:cNvSpPr/>
                <p:nvPr/>
              </p:nvSpPr>
              <p:spPr>
                <a:xfrm>
                  <a:off x="1371600" y="5562615"/>
                  <a:ext cx="9144000" cy="916276"/>
                </a:xfrm>
                <a:prstGeom prst="rect">
                  <a:avLst/>
                </a:prstGeom>
              </p:spPr>
              <p:txBody>
                <a:bodyPr>
                  <a:spAutoFit/>
                </a:bodyPr>
                <a:lstStyle/>
                <a:p>
                  <a:pPr algn="just">
                    <a:lnSpc>
                      <a:spcPct val="150000"/>
                    </a:lnSpc>
                    <a:spcBef>
                      <a:spcPts val="10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Ta có</a:t>
                  </a:r>
                  <a:r>
                    <a:rPr lang="en-US" sz="4000">
                      <a:ea typeface="Calibri" panose="020F0502020204030204" pitchFamily="34"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71600" y="5562615"/>
                  <a:ext cx="9144000" cy="916276"/>
                </a:xfrm>
                <a:prstGeom prst="rect">
                  <a:avLst/>
                </a:prstGeom>
                <a:blipFill>
                  <a:blip r:embed="rId12"/>
                  <a:stretch>
                    <a:fillRect l="-2333" b="-2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648200" y="5452728"/>
                  <a:ext cx="2004651"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4648200" y="5452728"/>
                  <a:ext cx="2004651" cy="1257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610434" y="5467301"/>
                  <a:ext cx="2004651" cy="12447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6610434" y="5467301"/>
                  <a:ext cx="2004651" cy="124476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552128" y="5070871"/>
                  <a:ext cx="1811778" cy="1821076"/>
                </a:xfrm>
                <a:prstGeom prst="rect">
                  <a:avLst/>
                </a:prstGeom>
              </p:spPr>
              <p:txBody>
                <a:bodyPr wrap="none">
                  <a:spAutoFit/>
                </a:bodyPr>
                <a:lstStyle/>
                <a:p>
                  <a:pPr lvl="0" algn="just">
                    <a:lnSpc>
                      <a:spcPct val="150000"/>
                    </a:lnSpc>
                    <a:spcBef>
                      <a:spcPts val="100"/>
                    </a:spcBef>
                  </a:pPr>
                  <a14:m>
                    <m:oMathPara xmlns:m="http://schemas.openxmlformats.org/officeDocument/2006/math">
                      <m:oMathParaPr>
                        <m:jc m:val="centerGroup"/>
                      </m:oMathParaPr>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552128" y="5070871"/>
                  <a:ext cx="1811778" cy="1821076"/>
                </a:xfrm>
                <a:prstGeom prst="rect">
                  <a:avLst/>
                </a:prstGeom>
                <a:blipFill>
                  <a:blip r:embed="rId15"/>
                  <a:stretch>
                    <a:fillRect/>
                  </a:stretch>
                </a:blipFill>
              </p:spPr>
              <p:txBody>
                <a:bodyPr/>
                <a:lstStyle/>
                <a:p>
                  <a:r>
                    <a:rPr lang="en-US">
                      <a:noFill/>
                    </a:rPr>
                    <a:t> </a:t>
                  </a:r>
                </a:p>
              </p:txBody>
            </p:sp>
          </mc:Fallback>
        </mc:AlternateContent>
      </p:grpSp>
      <p:grpSp>
        <p:nvGrpSpPr>
          <p:cNvPr id="20" name="Group 19"/>
          <p:cNvGrpSpPr/>
          <p:nvPr/>
        </p:nvGrpSpPr>
        <p:grpSpPr>
          <a:xfrm>
            <a:off x="1730303" y="8648700"/>
            <a:ext cx="15195583" cy="1105710"/>
            <a:chOff x="1949417" y="8778232"/>
            <a:chExt cx="15195583" cy="1105710"/>
          </a:xfrm>
        </p:grpSpPr>
        <p:grpSp>
          <p:nvGrpSpPr>
            <p:cNvPr id="33" name="Group 4"/>
            <p:cNvGrpSpPr/>
            <p:nvPr/>
          </p:nvGrpSpPr>
          <p:grpSpPr>
            <a:xfrm>
              <a:off x="1949417" y="8778232"/>
              <a:ext cx="15195583" cy="1105710"/>
              <a:chOff x="0" y="0"/>
              <a:chExt cx="9065658" cy="2207533"/>
            </a:xfrm>
          </p:grpSpPr>
          <p:sp>
            <p:nvSpPr>
              <p:cNvPr id="35" name="Freeform 5"/>
              <p:cNvSpPr/>
              <p:nvPr/>
            </p:nvSpPr>
            <p:spPr>
              <a:xfrm>
                <a:off x="12700" y="12700"/>
                <a:ext cx="9040257" cy="2182133"/>
              </a:xfrm>
              <a:custGeom>
                <a:avLst/>
                <a:gdLst/>
                <a:ahLst/>
                <a:cxnLst/>
                <a:rect l="l" t="t" r="r" b="b"/>
                <a:pathLst>
                  <a:path w="9040257" h="2182133">
                    <a:moveTo>
                      <a:pt x="8083313" y="2182133"/>
                    </a:moveTo>
                    <a:lnTo>
                      <a:pt x="956945" y="2182133"/>
                    </a:lnTo>
                    <a:cubicBezTo>
                      <a:pt x="428371" y="2182133"/>
                      <a:pt x="0" y="1753635"/>
                      <a:pt x="0" y="1091066"/>
                    </a:cubicBezTo>
                    <a:lnTo>
                      <a:pt x="0" y="1091066"/>
                    </a:lnTo>
                    <a:cubicBezTo>
                      <a:pt x="0" y="428371"/>
                      <a:pt x="428371" y="0"/>
                      <a:pt x="956945" y="0"/>
                    </a:cubicBezTo>
                    <a:lnTo>
                      <a:pt x="8083313" y="0"/>
                    </a:lnTo>
                    <a:cubicBezTo>
                      <a:pt x="8611760" y="0"/>
                      <a:pt x="9040257" y="428371"/>
                      <a:pt x="9040257" y="1091066"/>
                    </a:cubicBezTo>
                    <a:lnTo>
                      <a:pt x="9040257" y="1091066"/>
                    </a:lnTo>
                    <a:cubicBezTo>
                      <a:pt x="9040257" y="1753635"/>
                      <a:pt x="8611760" y="2182133"/>
                      <a:pt x="8083313" y="2182133"/>
                    </a:cubicBezTo>
                    <a:close/>
                  </a:path>
                </a:pathLst>
              </a:custGeom>
              <a:solidFill>
                <a:srgbClr val="FFD93B"/>
              </a:solidFill>
            </p:spPr>
            <p:txBody>
              <a:bodyPr/>
              <a:lstStyle/>
              <a:p>
                <a:endParaRPr lang="en-US"/>
              </a:p>
            </p:txBody>
          </p:sp>
          <p:sp>
            <p:nvSpPr>
              <p:cNvPr id="36" name="Freeform 6"/>
              <p:cNvSpPr/>
              <p:nvPr/>
            </p:nvSpPr>
            <p:spPr>
              <a:xfrm>
                <a:off x="0" y="0"/>
                <a:ext cx="9065657" cy="2207533"/>
              </a:xfrm>
              <a:custGeom>
                <a:avLst/>
                <a:gdLst/>
                <a:ahLst/>
                <a:cxnLst/>
                <a:rect l="l" t="t" r="r" b="b"/>
                <a:pathLst>
                  <a:path w="9065657" h="2207533">
                    <a:moveTo>
                      <a:pt x="8096013" y="0"/>
                    </a:moveTo>
                    <a:lnTo>
                      <a:pt x="969645" y="0"/>
                    </a:lnTo>
                    <a:cubicBezTo>
                      <a:pt x="434975" y="0"/>
                      <a:pt x="0" y="434975"/>
                      <a:pt x="0" y="1103766"/>
                    </a:cubicBezTo>
                    <a:cubicBezTo>
                      <a:pt x="0" y="1772558"/>
                      <a:pt x="434975" y="2207533"/>
                      <a:pt x="969645" y="2207533"/>
                    </a:cubicBezTo>
                    <a:lnTo>
                      <a:pt x="8096013" y="2207533"/>
                    </a:lnTo>
                    <a:cubicBezTo>
                      <a:pt x="8630682" y="2207533"/>
                      <a:pt x="9065657" y="1772558"/>
                      <a:pt x="9065657" y="1103766"/>
                    </a:cubicBezTo>
                    <a:cubicBezTo>
                      <a:pt x="9065657" y="434975"/>
                      <a:pt x="8630682" y="0"/>
                      <a:pt x="8096013" y="0"/>
                    </a:cubicBezTo>
                    <a:close/>
                    <a:moveTo>
                      <a:pt x="8096013" y="2182133"/>
                    </a:moveTo>
                    <a:lnTo>
                      <a:pt x="969645" y="2182133"/>
                    </a:lnTo>
                    <a:cubicBezTo>
                      <a:pt x="448945" y="2182133"/>
                      <a:pt x="25400" y="1758588"/>
                      <a:pt x="25400" y="1103766"/>
                    </a:cubicBezTo>
                    <a:cubicBezTo>
                      <a:pt x="25400" y="448945"/>
                      <a:pt x="448945" y="25400"/>
                      <a:pt x="969645" y="25400"/>
                    </a:cubicBezTo>
                    <a:lnTo>
                      <a:pt x="8096013" y="25400"/>
                    </a:lnTo>
                    <a:cubicBezTo>
                      <a:pt x="8616713" y="25400"/>
                      <a:pt x="9040257" y="448945"/>
                      <a:pt x="9040257" y="1103766"/>
                    </a:cubicBezTo>
                    <a:cubicBezTo>
                      <a:pt x="9040257" y="1758588"/>
                      <a:pt x="8616713" y="2182133"/>
                      <a:pt x="8096013" y="2182133"/>
                    </a:cubicBezTo>
                    <a:close/>
                  </a:path>
                </a:pathLst>
              </a:custGeom>
              <a:solidFill>
                <a:srgbClr val="031929"/>
              </a:solidFill>
            </p:spPr>
            <p:txBody>
              <a:bodyPr/>
              <a:lstStyle/>
              <a:p>
                <a:endParaRPr lang="en-US"/>
              </a:p>
            </p:txBody>
          </p:sp>
        </p:grpSp>
        <mc:AlternateContent xmlns:mc="http://schemas.openxmlformats.org/markup-compatibility/2006" xmlns:a14="http://schemas.microsoft.com/office/drawing/2010/main">
          <mc:Choice Requires="a14">
            <p:sp>
              <p:nvSpPr>
                <p:cNvPr id="17" name="Rectangle 16"/>
                <p:cNvSpPr/>
                <p:nvPr/>
              </p:nvSpPr>
              <p:spPr>
                <a:xfrm>
                  <a:off x="2511931" y="8794274"/>
                  <a:ext cx="14288335" cy="1015663"/>
                </a:xfrm>
                <a:prstGeom prst="rect">
                  <a:avLst/>
                </a:prstGeom>
              </p:spPr>
              <p:txBody>
                <a:bodyPr wrap="none">
                  <a:spAutoFit/>
                </a:bodyPr>
                <a:lstStyle/>
                <a:p>
                  <a:pPr algn="just">
                    <a:lnSpc>
                      <a:spcPct val="150000"/>
                    </a:lnSpc>
                    <a:spcBef>
                      <a:spcPts val="100"/>
                    </a:spcBef>
                    <a:spcAft>
                      <a:spcPts val="0"/>
                    </a:spcAft>
                  </a:pPr>
                  <a:r>
                    <a:rPr lang="nl-NL" sz="4000" b="1">
                      <a:latin typeface="Arial" panose="020B0604020202020204" pitchFamily="34" charset="0"/>
                      <a:ea typeface="Malgun Gothic" panose="020B0503020000020004" pitchFamily="34" charset="-127"/>
                      <a:cs typeface="Arial" panose="020B0604020202020204" pitchFamily="34" charset="0"/>
                    </a:rPr>
                    <a:t>Nhận xét: </a:t>
                  </a:r>
                  <a:r>
                    <a:rPr lang="nl-NL" sz="4000">
                      <a:latin typeface="Arial" panose="020B0604020202020204" pitchFamily="34" charset="0"/>
                      <a:ea typeface="Malgun Gothic" panose="020B0503020000020004" pitchFamily="34" charset="-127"/>
                      <a:cs typeface="Arial" panose="020B0604020202020204" pitchFamily="34" charset="0"/>
                    </a:rPr>
                    <a:t>Điểm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4000">
                      <a:effectLst/>
                      <a:latin typeface="Arial" panose="020B0604020202020204" pitchFamily="34" charset="0"/>
                      <a:ea typeface="Malgun Gothic" panose="020B0503020000020004" pitchFamily="34" charset="-127"/>
                      <a:cs typeface="Arial" panose="020B0604020202020204" pitchFamily="34" charset="0"/>
                    </a:rPr>
                    <a:t> càng dần đến điểm 2 khi n trở nên rất lớn.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511931" y="8794274"/>
                  <a:ext cx="14288335" cy="1015663"/>
                </a:xfrm>
                <a:prstGeom prst="rect">
                  <a:avLst/>
                </a:prstGeom>
                <a:blipFill>
                  <a:blip r:embed="rId16"/>
                  <a:stretch>
                    <a:fillRect l="-1493" r="-512" b="-13772"/>
                  </a:stretch>
                </a:blipFill>
              </p:spPr>
              <p:txBody>
                <a:bodyPr/>
                <a:lstStyle/>
                <a:p>
                  <a:r>
                    <a:rPr lang="en-US">
                      <a:noFill/>
                    </a:rPr>
                    <a:t> </a:t>
                  </a:r>
                </a:p>
              </p:txBody>
            </p:sp>
          </mc:Fallback>
        </mc:AlternateContent>
      </p:grpSp>
      <p:pic>
        <p:nvPicPr>
          <p:cNvPr id="18" name="Picture 17"/>
          <p:cNvPicPr>
            <a:picLocks noChangeAspect="1"/>
          </p:cNvPicPr>
          <p:nvPr/>
        </p:nvPicPr>
        <p:blipFill>
          <a:blip r:embed="rId17">
            <a:biLevel thresh="75000"/>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tretch>
            <a:fillRect/>
          </a:stretch>
        </p:blipFill>
        <p:spPr>
          <a:xfrm>
            <a:off x="1447800" y="6438900"/>
            <a:ext cx="15760591" cy="1776960"/>
          </a:xfrm>
          <a:prstGeom prst="rect">
            <a:avLst/>
          </a:prstGeom>
        </p:spPr>
      </p:pic>
    </p:spTree>
    <p:extLst>
      <p:ext uri="{BB962C8B-B14F-4D97-AF65-F5344CB8AC3E}">
        <p14:creationId xmlns:p14="http://schemas.microsoft.com/office/powerpoint/2010/main" val="279778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990600" y="3390113"/>
            <a:ext cx="16341026" cy="44965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6477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11865" y="7121976"/>
            <a:ext cx="1173320" cy="1045322"/>
          </a:xfrm>
          <a:prstGeom prst="rect">
            <a:avLst/>
          </a:prstGeom>
        </p:spPr>
      </p:pic>
      <p:pic>
        <p:nvPicPr>
          <p:cNvPr id="6" name="Picture 5"/>
          <p:cNvPicPr>
            <a:picLocks noChangeAspect="1"/>
          </p:cNvPicPr>
          <p:nvPr/>
        </p:nvPicPr>
        <p:blipFill>
          <a:blip r:embed="rId4"/>
          <a:stretch>
            <a:fillRect/>
          </a:stretch>
        </p:blipFill>
        <p:spPr>
          <a:xfrm>
            <a:off x="1804736" y="1021515"/>
            <a:ext cx="3237257" cy="3231160"/>
          </a:xfrm>
          <a:prstGeom prst="rect">
            <a:avLst/>
          </a:prstGeom>
        </p:spPr>
      </p:pic>
      <p:pic>
        <p:nvPicPr>
          <p:cNvPr id="7" name="Picture 6"/>
          <p:cNvPicPr>
            <a:picLocks noChangeAspect="1"/>
          </p:cNvPicPr>
          <p:nvPr/>
        </p:nvPicPr>
        <p:blipFill>
          <a:blip r:embed="rId5"/>
          <a:stretch>
            <a:fillRect/>
          </a:stretch>
        </p:blipFill>
        <p:spPr>
          <a:xfrm>
            <a:off x="16002000" y="288280"/>
            <a:ext cx="2987299" cy="251786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676400" y="4184452"/>
                <a:ext cx="15035465" cy="3141053"/>
              </a:xfrm>
              <a:prstGeom prst="rect">
                <a:avLst/>
              </a:prstGeom>
            </p:spPr>
            <p:txBody>
              <a:bodyPr wrap="square">
                <a:spAutoFit/>
              </a:bodyPr>
              <a:lstStyle/>
              <a:p>
                <a:pPr algn="just">
                  <a:lnSpc>
                    <a:spcPct val="150000"/>
                  </a:lnSpc>
                  <a:spcAft>
                    <a:spcPts val="0"/>
                  </a:spcAft>
                </a:pPr>
                <a:r>
                  <a:rPr lang="en-US" sz="4000">
                    <a:solidFill>
                      <a:schemeClr val="bg1"/>
                    </a:solidFill>
                    <a:latin typeface="Arial" panose="020B0604020202020204" pitchFamily="34" charset="0"/>
                    <a:ea typeface="Calibri" panose="020F0502020204030204" pitchFamily="34" charset="0"/>
                    <a:cs typeface="Arial" panose="020B0604020202020204" pitchFamily="34" charset="0"/>
                  </a:rPr>
                  <a:t>Ta nói dãy số </a:t>
                </a:r>
                <a14:m>
                  <m:oMath xmlns:m="http://schemas.openxmlformats.org/officeDocument/2006/math">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có giới hạn hũu hạn là số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dần tới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dần tới dương vô cực, nếu lim </a:t>
                </a:r>
                <a14:m>
                  <m:oMath xmlns:m="http://schemas.openxmlformats.org/officeDocument/2006/math">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Khi đó, ta viết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lim>
                        </m:limLow>
                      </m:fName>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676400" y="4184452"/>
                <a:ext cx="15035465" cy="3141053"/>
              </a:xfrm>
              <a:prstGeom prst="rect">
                <a:avLst/>
              </a:prstGeom>
              <a:blipFill>
                <a:blip r:embed="rId10"/>
                <a:stretch>
                  <a:fillRect l="-1419" r="-1419" b="-1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407960" y="8585307"/>
                <a:ext cx="12631856" cy="901593"/>
              </a:xfrm>
              <a:prstGeom prst="rect">
                <a:avLst/>
              </a:prstGeom>
            </p:spPr>
            <p:txBody>
              <a:bodyPr wrap="none">
                <a:spAutoFit/>
              </a:bodyPr>
              <a:lstStyle/>
              <a:p>
                <a:pPr>
                  <a:lnSpc>
                    <a:spcPct val="150000"/>
                  </a:lnSpc>
                  <a:spcBef>
                    <a:spcPts val="100"/>
                  </a:spcBef>
                  <a:spcAft>
                    <a:spcPts val="0"/>
                  </a:spcAft>
                </a:pPr>
                <a:r>
                  <a:rPr lang="en-US" sz="4000" b="1">
                    <a:latin typeface="Arial" panose="020B0604020202020204" pitchFamily="34" charset="0"/>
                    <a:ea typeface="Calibri" panose="020F0502020204030204" pitchFamily="34" charset="0"/>
                    <a:cs typeface="Arial" panose="020B0604020202020204" pitchFamily="34" charset="0"/>
                  </a:rPr>
                  <a:t>Chú ý:</a:t>
                </a:r>
                <a:r>
                  <a:rPr lang="en-US" sz="4000">
                    <a:effectLst/>
                    <a:latin typeface="Arial" panose="020B0604020202020204" pitchFamily="34" charset="0"/>
                    <a:ea typeface="Calibri" panose="020F0502020204030204" pitchFamily="34" charset="0"/>
                    <a:cs typeface="Arial" panose="020B0604020202020204" pitchFamily="34" charset="0"/>
                  </a:rPr>
                  <a:t> Nếu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 </m:t>
                    </m:r>
                    <m:d>
                      <m:dPr>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e>
                    </m:d>
                  </m:oMath>
                </a14:m>
                <a:r>
                  <a:rPr lang="en-US" sz="4000">
                    <a:effectLst/>
                    <a:latin typeface="Arial" panose="020B0604020202020204" pitchFamily="34" charset="0"/>
                    <a:ea typeface="Calibri" panose="020F0502020204030204" pitchFamily="34" charset="0"/>
                    <a:cs typeface="Arial" panose="020B0604020202020204" pitchFamily="34" charset="0"/>
                  </a:rPr>
                  <a:t> là hằng số) thì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3407960" y="8585307"/>
                <a:ext cx="12631856" cy="901593"/>
              </a:xfrm>
              <a:prstGeom prst="rect">
                <a:avLst/>
              </a:prstGeom>
              <a:blipFill>
                <a:blip r:embed="rId11"/>
                <a:stretch>
                  <a:fillRect l="-1689" r="-1641" b="-28378"/>
                </a:stretch>
              </a:blipFill>
            </p:spPr>
            <p:txBody>
              <a:bodyPr/>
              <a:lstStyle/>
              <a:p>
                <a:r>
                  <a:rPr lang="en-US">
                    <a:noFill/>
                  </a:rPr>
                  <a:t> </a:t>
                </a:r>
              </a:p>
            </p:txBody>
          </p:sp>
        </mc:Fallback>
      </mc:AlternateContent>
      <p:pic>
        <p:nvPicPr>
          <p:cNvPr id="9" name="Picture 8"/>
          <p:cNvPicPr>
            <a:picLocks noChangeAspect="1"/>
          </p:cNvPicPr>
          <p:nvPr/>
        </p:nvPicPr>
        <p:blipFill>
          <a:blip r:embed="rId12"/>
          <a:stretch>
            <a:fillRect/>
          </a:stretch>
        </p:blipFill>
        <p:spPr>
          <a:xfrm flipH="1">
            <a:off x="2133600" y="8541952"/>
            <a:ext cx="1083056" cy="944948"/>
          </a:xfrm>
          <a:prstGeom prst="rect">
            <a:avLst/>
          </a:prstGeom>
        </p:spPr>
      </p:pic>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04;p14"/>
          <p:cNvSpPr/>
          <p:nvPr/>
        </p:nvSpPr>
        <p:spPr>
          <a:xfrm>
            <a:off x="3113175" y="1881092"/>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132901" y="3597012"/>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a:off x="-421452" y="-1240644"/>
            <a:ext cx="19130906" cy="2481287"/>
          </a:xfrm>
          <a:prstGeom prst="rect">
            <a:avLst/>
          </a:prstGeom>
        </p:spPr>
      </p:pic>
      <p:grpSp>
        <p:nvGrpSpPr>
          <p:cNvPr id="9" name="Group 8"/>
          <p:cNvGrpSpPr/>
          <p:nvPr/>
        </p:nvGrpSpPr>
        <p:grpSpPr>
          <a:xfrm>
            <a:off x="5627775" y="1652492"/>
            <a:ext cx="13955625" cy="1327543"/>
            <a:chOff x="3124200" y="1333500"/>
            <a:chExt cx="13955625" cy="1327543"/>
          </a:xfrm>
        </p:grpSpPr>
        <p:sp>
          <p:nvSpPr>
            <p:cNvPr id="21" name="Rectangle 20"/>
            <p:cNvSpPr/>
            <p:nvPr/>
          </p:nvSpPr>
          <p:spPr>
            <a:xfrm>
              <a:off x="3124200" y="1571251"/>
              <a:ext cx="13955625" cy="861133"/>
            </a:xfrm>
            <a:prstGeom prst="rect">
              <a:avLst/>
            </a:prstGeom>
          </p:spPr>
          <p:txBody>
            <a:bodyPr wrap="square">
              <a:spAutoFit/>
            </a:bodyPr>
            <a:lstStyle/>
            <a:p>
              <a:pPr lvl="0">
                <a:lnSpc>
                  <a:spcPct val="150000"/>
                </a:lnSpc>
                <a:spcAft>
                  <a:spcPts val="12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Dùng định nghĩa, tìm giới hạn </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9601200" y="1333500"/>
                  <a:ext cx="2899063" cy="13275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lim</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den>
                        </m:f>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9601200" y="1333500"/>
                  <a:ext cx="2899063" cy="1327543"/>
                </a:xfrm>
                <a:prstGeom prst="rect">
                  <a:avLst/>
                </a:prstGeom>
                <a:blipFill>
                  <a:blip r:embed="rId4"/>
                  <a:stretch>
                    <a:fillRect/>
                  </a:stretch>
                </a:blipFill>
              </p:spPr>
              <p:txBody>
                <a:bodyPr/>
                <a:lstStyle/>
                <a:p>
                  <a:r>
                    <a:rPr lang="en-US">
                      <a:noFill/>
                    </a:rPr>
                    <a:t> </a:t>
                  </a:r>
                </a:p>
              </p:txBody>
            </p:sp>
          </mc:Fallback>
        </mc:AlternateContent>
      </p:grpSp>
      <p:pic>
        <p:nvPicPr>
          <p:cNvPr id="20" name="Picture 5"/>
          <p:cNvPicPr>
            <a:picLocks noChangeAspect="1"/>
          </p:cNvPicPr>
          <p:nvPr/>
        </p:nvPicPr>
        <p:blipFill>
          <a:blip r:embed="rId5"/>
          <a:srcRect/>
          <a:stretch>
            <a:fillRect/>
          </a:stretch>
        </p:blipFill>
        <p:spPr>
          <a:xfrm>
            <a:off x="-166980" y="6521896"/>
            <a:ext cx="1066800" cy="1147096"/>
          </a:xfrm>
          <a:prstGeom prst="rect">
            <a:avLst/>
          </a:prstGeom>
        </p:spPr>
      </p:pic>
      <p:grpSp>
        <p:nvGrpSpPr>
          <p:cNvPr id="23" name="Group 22"/>
          <p:cNvGrpSpPr/>
          <p:nvPr/>
        </p:nvGrpSpPr>
        <p:grpSpPr>
          <a:xfrm>
            <a:off x="2081716" y="5107842"/>
            <a:ext cx="4495800" cy="1327543"/>
            <a:chOff x="3124201" y="1322003"/>
            <a:chExt cx="4495800" cy="1327543"/>
          </a:xfrm>
        </p:grpSpPr>
        <p:sp>
          <p:nvSpPr>
            <p:cNvPr id="24" name="Rectangle 23"/>
            <p:cNvSpPr/>
            <p:nvPr/>
          </p:nvSpPr>
          <p:spPr>
            <a:xfrm>
              <a:off x="3124201" y="1571251"/>
              <a:ext cx="4495800" cy="969496"/>
            </a:xfrm>
            <a:prstGeom prst="rect">
              <a:avLst/>
            </a:prstGeom>
          </p:spPr>
          <p:txBody>
            <a:bodyPr wrap="square">
              <a:spAutoFit/>
            </a:bodyPr>
            <a:lstStyle/>
            <a:p>
              <a:pPr lvl="0">
                <a:lnSpc>
                  <a:spcPct val="150000"/>
                </a:lnSpc>
                <a:spcAft>
                  <a:spcPts val="12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Đặt </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3962400" y="1322003"/>
                  <a:ext cx="3530710" cy="13275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000" i="1" smtClean="0">
                            <a:latin typeface="Cambria Math" panose="02040503050406030204" pitchFamily="18" charset="0"/>
                          </a:rPr>
                          <m:t> </m:t>
                        </m:r>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𝑢</m:t>
                            </m:r>
                          </m:e>
                          <m:sub>
                            <m:r>
                              <a:rPr lang="en-US" sz="4000" b="0" i="1" smtClean="0">
                                <a:latin typeface="Cambria Math" panose="02040503050406030204" pitchFamily="18" charset="0"/>
                              </a:rPr>
                              <m:t>𝑛</m:t>
                            </m:r>
                          </m:sub>
                        </m:sSub>
                        <m:r>
                          <a:rPr lang="en-US" sz="4000" b="0" i="1" smtClean="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den>
                        </m:f>
                        <m:r>
                          <a:rPr lang="en-US" sz="4000" b="0" i="1" smtClean="0">
                            <a:latin typeface="Cambria Math" panose="02040503050406030204" pitchFamily="18" charset="0"/>
                          </a:rPr>
                          <m:t>.</m:t>
                        </m:r>
                      </m:oMath>
                    </m:oMathPara>
                  </a14:m>
                  <a:endParaRPr lang="en-US" sz="4000"/>
                </a:p>
              </p:txBody>
            </p:sp>
          </mc:Choice>
          <mc:Fallback xmlns="">
            <p:sp>
              <p:nvSpPr>
                <p:cNvPr id="25" name="Rectangle 24"/>
                <p:cNvSpPr>
                  <a:spLocks noRot="1" noChangeAspect="1" noMove="1" noResize="1" noEditPoints="1" noAdjustHandles="1" noChangeArrowheads="1" noChangeShapeType="1" noTextEdit="1"/>
                </p:cNvSpPr>
                <p:nvPr/>
              </p:nvSpPr>
              <p:spPr>
                <a:xfrm>
                  <a:off x="3962400" y="1322003"/>
                  <a:ext cx="3530710" cy="1327543"/>
                </a:xfrm>
                <a:prstGeom prst="rect">
                  <a:avLst/>
                </a:prstGeom>
                <a:blipFill>
                  <a:blip r:embed="rId6"/>
                  <a:stretch>
                    <a:fillRect/>
                  </a:stretch>
                </a:blipFill>
              </p:spPr>
              <p:txBody>
                <a:bodyPr/>
                <a:lstStyle/>
                <a:p>
                  <a:r>
                    <a:rPr lang="en-US">
                      <a:noFill/>
                    </a:rPr>
                    <a:t> </a:t>
                  </a:r>
                </a:p>
              </p:txBody>
            </p:sp>
          </mc:Fallback>
        </mc:AlternateContent>
      </p:grpSp>
      <p:grpSp>
        <p:nvGrpSpPr>
          <p:cNvPr id="11" name="Group 10"/>
          <p:cNvGrpSpPr/>
          <p:nvPr/>
        </p:nvGrpSpPr>
        <p:grpSpPr>
          <a:xfrm>
            <a:off x="6434583" y="5109729"/>
            <a:ext cx="4310812" cy="1248803"/>
            <a:chOff x="2166189" y="6815417"/>
            <a:chExt cx="4310812" cy="1248803"/>
          </a:xfrm>
        </p:grpSpPr>
        <p:sp>
          <p:nvSpPr>
            <p:cNvPr id="26" name="Rectangle 25"/>
            <p:cNvSpPr/>
            <p:nvPr/>
          </p:nvSpPr>
          <p:spPr>
            <a:xfrm>
              <a:off x="2166189" y="7011773"/>
              <a:ext cx="3298162" cy="861133"/>
            </a:xfrm>
            <a:prstGeom prst="rect">
              <a:avLst/>
            </a:prstGeom>
          </p:spPr>
          <p:txBody>
            <a:bodyPr wrap="square">
              <a:spAutoFit/>
            </a:bodyPr>
            <a:lstStyle/>
            <a:p>
              <a:pPr lvl="0">
                <a:lnSpc>
                  <a:spcPct val="150000"/>
                </a:lnSpc>
                <a:spcAft>
                  <a:spcPts val="12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Ta có  </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3506251" y="6815417"/>
                  <a:ext cx="2970750"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en-US" sz="4000" i="1">
                                <a:latin typeface="Cambria Math" panose="02040503050406030204" pitchFamily="18" charset="0"/>
                              </a:rPr>
                              <m:t>𝑛</m:t>
                            </m:r>
                          </m:sub>
                        </m:sSub>
                        <m:r>
                          <a:rPr lang="en-US" sz="4000" i="0">
                            <a:latin typeface="Cambria Math" panose="02040503050406030204" pitchFamily="18" charset="0"/>
                          </a:rPr>
                          <m:t>=3+</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den>
                        </m:f>
                      </m:oMath>
                    </m:oMathPara>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3506251" y="6815417"/>
                  <a:ext cx="2970750" cy="1248803"/>
                </a:xfrm>
                <a:prstGeom prst="rect">
                  <a:avLst/>
                </a:prstGeom>
                <a:blipFill>
                  <a:blip r:embed="rId7"/>
                  <a:stretch>
                    <a:fillRect/>
                  </a:stretch>
                </a:blipFill>
              </p:spPr>
              <p:txBody>
                <a:bodyPr/>
                <a:lstStyle/>
                <a:p>
                  <a:r>
                    <a:rPr lang="en-US">
                      <a:noFill/>
                    </a:rPr>
                    <a:t> </a:t>
                  </a:r>
                </a:p>
              </p:txBody>
            </p:sp>
          </mc:Fallback>
        </mc:AlternateContent>
      </p:grpSp>
      <p:grpSp>
        <p:nvGrpSpPr>
          <p:cNvPr id="27" name="Group 26"/>
          <p:cNvGrpSpPr/>
          <p:nvPr/>
        </p:nvGrpSpPr>
        <p:grpSpPr>
          <a:xfrm>
            <a:off x="10852635" y="5067300"/>
            <a:ext cx="3950311" cy="1248803"/>
            <a:chOff x="2166189" y="6815417"/>
            <a:chExt cx="3950311" cy="1248803"/>
          </a:xfrm>
        </p:grpSpPr>
        <p:sp>
          <p:nvSpPr>
            <p:cNvPr id="28" name="Rectangle 27"/>
            <p:cNvSpPr/>
            <p:nvPr/>
          </p:nvSpPr>
          <p:spPr>
            <a:xfrm>
              <a:off x="2166189" y="7011773"/>
              <a:ext cx="3298162" cy="861133"/>
            </a:xfrm>
            <a:prstGeom prst="rect">
              <a:avLst/>
            </a:prstGeom>
          </p:spPr>
          <p:txBody>
            <a:bodyPr wrap="square">
              <a:spAutoFit/>
            </a:bodyPr>
            <a:lstStyle/>
            <a:p>
              <a:pPr lvl="0">
                <a:lnSpc>
                  <a:spcPct val="150000"/>
                </a:lnSpc>
                <a:spcAft>
                  <a:spcPts val="12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hay</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Rectangle 28"/>
                <p:cNvSpPr/>
                <p:nvPr/>
              </p:nvSpPr>
              <p:spPr>
                <a:xfrm>
                  <a:off x="3226670" y="6815417"/>
                  <a:ext cx="2889830" cy="124880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000" i="1" smtClean="0">
                                <a:latin typeface="Cambria Math" panose="02040503050406030204" pitchFamily="18" charset="0"/>
                              </a:rPr>
                            </m:ctrlPr>
                          </m:sSubPr>
                          <m:e>
                            <m:r>
                              <a:rPr lang="en-US" sz="4000" i="1">
                                <a:latin typeface="Cambria Math" panose="02040503050406030204" pitchFamily="18" charset="0"/>
                              </a:rPr>
                              <m:t>𝑢</m:t>
                            </m:r>
                          </m:e>
                          <m:sub>
                            <m:r>
                              <a:rPr lang="en-US" sz="4000" i="1">
                                <a:latin typeface="Cambria Math" panose="02040503050406030204" pitchFamily="18" charset="0"/>
                              </a:rPr>
                              <m:t>𝑛</m:t>
                            </m:r>
                          </m:sub>
                        </m:sSub>
                        <m:r>
                          <a:rPr lang="en-US" sz="4000" b="0" i="0" smtClean="0">
                            <a:latin typeface="Cambria Math" panose="02040503050406030204" pitchFamily="18" charset="0"/>
                          </a:rPr>
                          <m:t>−</m:t>
                        </m:r>
                        <m:r>
                          <a:rPr lang="en-US" sz="4000" i="0">
                            <a:latin typeface="Cambria Math" panose="02040503050406030204" pitchFamily="18" charset="0"/>
                          </a:rPr>
                          <m:t>3</m:t>
                        </m:r>
                        <m:r>
                          <a:rPr lang="en-US" sz="4000" b="0" i="0" smtClean="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den>
                        </m:f>
                      </m:oMath>
                    </m:oMathPara>
                  </a14:m>
                  <a:endParaRPr lang="en-US" sz="4000"/>
                </a:p>
              </p:txBody>
            </p:sp>
          </mc:Choice>
          <mc:Fallback xmlns="">
            <p:sp>
              <p:nvSpPr>
                <p:cNvPr id="29" name="Rectangle 28"/>
                <p:cNvSpPr>
                  <a:spLocks noRot="1" noChangeAspect="1" noMove="1" noResize="1" noEditPoints="1" noAdjustHandles="1" noChangeArrowheads="1" noChangeShapeType="1" noTextEdit="1"/>
                </p:cNvSpPr>
                <p:nvPr/>
              </p:nvSpPr>
              <p:spPr>
                <a:xfrm>
                  <a:off x="3226670" y="6815417"/>
                  <a:ext cx="2889830" cy="1248803"/>
                </a:xfrm>
                <a:prstGeom prst="rect">
                  <a:avLst/>
                </a:prstGeom>
                <a:blipFill>
                  <a:blip r:embed="rId8"/>
                  <a:stretch>
                    <a:fillRect/>
                  </a:stretch>
                </a:blipFill>
              </p:spPr>
              <p:txBody>
                <a:bodyPr/>
                <a:lstStyle/>
                <a:p>
                  <a:r>
                    <a:rPr lang="en-US">
                      <a:noFill/>
                    </a:rPr>
                    <a:t> </a:t>
                  </a:r>
                </a:p>
              </p:txBody>
            </p:sp>
          </mc:Fallback>
        </mc:AlternateContent>
      </p:grpSp>
      <p:grpSp>
        <p:nvGrpSpPr>
          <p:cNvPr id="34" name="Group 33"/>
          <p:cNvGrpSpPr/>
          <p:nvPr/>
        </p:nvGrpSpPr>
        <p:grpSpPr>
          <a:xfrm>
            <a:off x="2077760" y="6790297"/>
            <a:ext cx="7595684" cy="1248803"/>
            <a:chOff x="2081716" y="8420100"/>
            <a:chExt cx="7595684" cy="1248803"/>
          </a:xfrm>
        </p:grpSpPr>
        <p:sp>
          <p:nvSpPr>
            <p:cNvPr id="31" name="Rectangle 30"/>
            <p:cNvSpPr/>
            <p:nvPr/>
          </p:nvSpPr>
          <p:spPr>
            <a:xfrm>
              <a:off x="2081716" y="8572000"/>
              <a:ext cx="3298162" cy="861133"/>
            </a:xfrm>
            <a:prstGeom prst="rect">
              <a:avLst/>
            </a:prstGeom>
          </p:spPr>
          <p:txBody>
            <a:bodyPr wrap="square">
              <a:spAutoFit/>
            </a:bodyPr>
            <a:lstStyle/>
            <a:p>
              <a:pPr lvl="0">
                <a:lnSpc>
                  <a:spcPct val="150000"/>
                </a:lnSpc>
                <a:spcAft>
                  <a:spcPts val="12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Suy ra</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3" name="Rectangle 32"/>
                <p:cNvSpPr/>
                <p:nvPr/>
              </p:nvSpPr>
              <p:spPr>
                <a:xfrm>
                  <a:off x="3608970" y="8725247"/>
                  <a:ext cx="435709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smtClean="0">
                            <a:latin typeface="Cambria Math" panose="02040503050406030204" pitchFamily="18" charset="0"/>
                          </a:rPr>
                          <m:t>lim</m:t>
                        </m:r>
                        <m:r>
                          <m:rPr>
                            <m:nor/>
                          </m:rPr>
                          <a:rPr lang="en-US" sz="4000" i="1">
                            <a:latin typeface="Cambria Math" panose="02040503050406030204" pitchFamily="18" charset="0"/>
                          </a:rPr>
                          <m:t> </m:t>
                        </m:r>
                        <m:d>
                          <m:dPr>
                            <m:ctrlPr>
                              <a:rPr lang="en-US" sz="4000" i="1" smtClean="0">
                                <a:latin typeface="Cambria Math" panose="02040503050406030204" pitchFamily="18" charset="0"/>
                              </a:rPr>
                            </m:ctrlPr>
                          </m:dPr>
                          <m:e>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𝑢</m:t>
                                </m:r>
                              </m:e>
                              <m:sub>
                                <m:r>
                                  <a:rPr lang="en-US" sz="4000" b="0" i="1" smtClean="0">
                                    <a:latin typeface="Cambria Math" panose="02040503050406030204" pitchFamily="18" charset="0"/>
                                  </a:rPr>
                                  <m:t>𝑛</m:t>
                                </m:r>
                              </m:sub>
                            </m:sSub>
                            <m:r>
                              <a:rPr lang="en-US" sz="4000" b="0" i="1" smtClean="0">
                                <a:latin typeface="Cambria Math" panose="02040503050406030204" pitchFamily="18" charset="0"/>
                              </a:rPr>
                              <m:t>−3</m:t>
                            </m:r>
                          </m:e>
                        </m:d>
                        <m:r>
                          <a:rPr lang="en-US" sz="4000" b="0" i="1" smtClean="0">
                            <a:latin typeface="Cambria Math" panose="02040503050406030204" pitchFamily="18" charset="0"/>
                          </a:rPr>
                          <m:t>=</m:t>
                        </m:r>
                        <m:r>
                          <m:rPr>
                            <m:sty m:val="p"/>
                          </m:rPr>
                          <a:rPr lang="en-US" sz="4000">
                            <a:latin typeface="Cambria Math" panose="02040503050406030204" pitchFamily="18" charset="0"/>
                          </a:rPr>
                          <m:t>lim</m:t>
                        </m:r>
                      </m:oMath>
                    </m:oMathPara>
                  </a14:m>
                  <a:endParaRPr lang="en-US" sz="4000"/>
                </a:p>
              </p:txBody>
            </p:sp>
          </mc:Choice>
          <mc:Fallback xmlns="">
            <p:sp>
              <p:nvSpPr>
                <p:cNvPr id="33" name="Rectangle 32"/>
                <p:cNvSpPr>
                  <a:spLocks noRot="1" noChangeAspect="1" noMove="1" noResize="1" noEditPoints="1" noAdjustHandles="1" noChangeArrowheads="1" noChangeShapeType="1" noTextEdit="1"/>
                </p:cNvSpPr>
                <p:nvPr/>
              </p:nvSpPr>
              <p:spPr>
                <a:xfrm>
                  <a:off x="3608970" y="8725247"/>
                  <a:ext cx="4357090" cy="70788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7884089" y="8420100"/>
                  <a:ext cx="1793311"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a:solidFill>
                                      <a:prstClr val="black"/>
                                    </a:solidFill>
                                    <a:latin typeface="Cambria Math" panose="02040503050406030204" pitchFamily="18" charset="0"/>
                                  </a:rPr>
                                  <m:t>2</m:t>
                                </m:r>
                              </m:sup>
                            </m:sSup>
                          </m:den>
                        </m:f>
                        <m:r>
                          <a:rPr lang="en-US" sz="4000" b="0" i="1" smtClean="0">
                            <a:solidFill>
                              <a:prstClr val="black"/>
                            </a:solidFill>
                            <a:latin typeface="Cambria Math" panose="02040503050406030204" pitchFamily="18" charset="0"/>
                          </a:rPr>
                          <m:t>=0</m:t>
                        </m:r>
                      </m:oMath>
                    </m:oMathPara>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7884089" y="8420100"/>
                  <a:ext cx="1793311" cy="1248803"/>
                </a:xfrm>
                <a:prstGeom prst="rect">
                  <a:avLst/>
                </a:prstGeom>
                <a:blipFill>
                  <a:blip r:embed="rId10"/>
                  <a:stretch>
                    <a:fillRect/>
                  </a:stretch>
                </a:blipFill>
              </p:spPr>
              <p:txBody>
                <a:bodyPr/>
                <a:lstStyle/>
                <a:p>
                  <a:r>
                    <a:rPr lang="en-US">
                      <a:noFill/>
                    </a:rPr>
                    <a:t> </a:t>
                  </a:r>
                </a:p>
              </p:txBody>
            </p:sp>
          </mc:Fallback>
        </mc:AlternateContent>
      </p:grpSp>
      <p:grpSp>
        <p:nvGrpSpPr>
          <p:cNvPr id="35" name="Group 34"/>
          <p:cNvGrpSpPr/>
          <p:nvPr/>
        </p:nvGrpSpPr>
        <p:grpSpPr>
          <a:xfrm>
            <a:off x="2104973" y="8485854"/>
            <a:ext cx="6304240" cy="969496"/>
            <a:chOff x="23392" y="8557753"/>
            <a:chExt cx="6304240" cy="969496"/>
          </a:xfrm>
        </p:grpSpPr>
        <p:sp>
          <p:nvSpPr>
            <p:cNvPr id="36" name="Rectangle 35"/>
            <p:cNvSpPr/>
            <p:nvPr/>
          </p:nvSpPr>
          <p:spPr>
            <a:xfrm>
              <a:off x="23392" y="8557753"/>
              <a:ext cx="5225565" cy="969496"/>
            </a:xfrm>
            <a:prstGeom prst="rect">
              <a:avLst/>
            </a:prstGeom>
          </p:spPr>
          <p:txBody>
            <a:bodyPr wrap="square">
              <a:spAutoFit/>
            </a:bodyPr>
            <a:lstStyle/>
            <a:p>
              <a:pPr lvl="0">
                <a:lnSpc>
                  <a:spcPct val="150000"/>
                </a:lnSpc>
                <a:spcAft>
                  <a:spcPts val="12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Theo định nghĩa</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7" name="Rectangle 36"/>
                <p:cNvSpPr/>
                <p:nvPr/>
              </p:nvSpPr>
              <p:spPr>
                <a:xfrm>
                  <a:off x="3603746" y="8692871"/>
                  <a:ext cx="272388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smtClean="0">
                            <a:latin typeface="Cambria Math" panose="02040503050406030204" pitchFamily="18" charset="0"/>
                          </a:rPr>
                          <m:t>lim</m:t>
                        </m:r>
                        <m:sSub>
                          <m:sSubPr>
                            <m:ctrlPr>
                              <a:rPr lang="en-US" sz="4000" i="1">
                                <a:latin typeface="Cambria Math" panose="02040503050406030204" pitchFamily="18" charset="0"/>
                              </a:rPr>
                            </m:ctrlPr>
                          </m:sSubPr>
                          <m:e>
                            <m:r>
                              <a:rPr lang="en-US" sz="4000" b="0" i="1" smtClean="0">
                                <a:latin typeface="Cambria Math" panose="02040503050406030204" pitchFamily="18" charset="0"/>
                              </a:rPr>
                              <m:t> </m:t>
                            </m:r>
                            <m:r>
                              <a:rPr lang="en-US" sz="4000" i="1">
                                <a:latin typeface="Cambria Math" panose="02040503050406030204" pitchFamily="18" charset="0"/>
                              </a:rPr>
                              <m:t>𝑢</m:t>
                            </m:r>
                          </m:e>
                          <m:sub>
                            <m:r>
                              <a:rPr lang="en-US" sz="4000" i="1">
                                <a:latin typeface="Cambria Math" panose="02040503050406030204" pitchFamily="18" charset="0"/>
                              </a:rPr>
                              <m:t>𝑛</m:t>
                            </m:r>
                          </m:sub>
                        </m:sSub>
                        <m:r>
                          <a:rPr lang="en-US" sz="4000" b="0" i="1" smtClean="0">
                            <a:latin typeface="Cambria Math" panose="02040503050406030204" pitchFamily="18" charset="0"/>
                          </a:rPr>
                          <m:t>=3.</m:t>
                        </m:r>
                      </m:oMath>
                    </m:oMathPara>
                  </a14:m>
                  <a:endParaRPr lang="en-US" sz="4000"/>
                </a:p>
              </p:txBody>
            </p:sp>
          </mc:Choice>
          <mc:Fallback xmlns="">
            <p:sp>
              <p:nvSpPr>
                <p:cNvPr id="37" name="Rectangle 36"/>
                <p:cNvSpPr>
                  <a:spLocks noRot="1" noChangeAspect="1" noMove="1" noResize="1" noEditPoints="1" noAdjustHandles="1" noChangeArrowheads="1" noChangeShapeType="1" noTextEdit="1"/>
                </p:cNvSpPr>
                <p:nvPr/>
              </p:nvSpPr>
              <p:spPr>
                <a:xfrm>
                  <a:off x="3603746" y="8692871"/>
                  <a:ext cx="2723886" cy="707886"/>
                </a:xfrm>
                <a:prstGeom prst="rect">
                  <a:avLst/>
                </a:prstGeom>
                <a:blipFill>
                  <a:blip r:embed="rId11"/>
                  <a:stretch>
                    <a:fillRect/>
                  </a:stretch>
                </a:blipFill>
              </p:spPr>
              <p:txBody>
                <a:bodyPr/>
                <a:lstStyle/>
                <a:p>
                  <a:r>
                    <a:rPr lang="en-US">
                      <a:noFill/>
                    </a:rPr>
                    <a:t> </a:t>
                  </a:r>
                </a:p>
              </p:txBody>
            </p:sp>
          </mc:Fallback>
        </mc:AlternateContent>
      </p:grpSp>
      <p:grpSp>
        <p:nvGrpSpPr>
          <p:cNvPr id="43" name="Group 42"/>
          <p:cNvGrpSpPr/>
          <p:nvPr/>
        </p:nvGrpSpPr>
        <p:grpSpPr>
          <a:xfrm>
            <a:off x="8338035" y="8191500"/>
            <a:ext cx="5225565" cy="1327543"/>
            <a:chOff x="10515600" y="8959457"/>
            <a:chExt cx="5225565" cy="1327543"/>
          </a:xfrm>
        </p:grpSpPr>
        <p:sp>
          <p:nvSpPr>
            <p:cNvPr id="40" name="Rectangle 39"/>
            <p:cNvSpPr/>
            <p:nvPr/>
          </p:nvSpPr>
          <p:spPr>
            <a:xfrm>
              <a:off x="10515600" y="9182100"/>
              <a:ext cx="5225565" cy="861133"/>
            </a:xfrm>
            <a:prstGeom prst="rect">
              <a:avLst/>
            </a:prstGeom>
          </p:spPr>
          <p:txBody>
            <a:bodyPr wrap="square">
              <a:spAutoFit/>
            </a:bodyPr>
            <a:lstStyle/>
            <a:p>
              <a:pPr lvl="0">
                <a:lnSpc>
                  <a:spcPct val="150000"/>
                </a:lnSpc>
                <a:spcAft>
                  <a:spcPts val="12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11463253" y="8959457"/>
                  <a:ext cx="3850862" cy="13275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smtClean="0">
                            <a:latin typeface="Cambria Math" panose="02040503050406030204" pitchFamily="18" charset="0"/>
                          </a:rPr>
                          <m:t>lim</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den>
                        </m:f>
                        <m:r>
                          <a:rPr lang="en-US" sz="4000" b="0" i="1" smtClean="0">
                            <a:latin typeface="Cambria Math" panose="02040503050406030204" pitchFamily="18" charset="0"/>
                          </a:rPr>
                          <m:t>=3</m:t>
                        </m:r>
                      </m:oMath>
                    </m:oMathPara>
                  </a14:m>
                  <a:endParaRPr lang="en-US" sz="4000"/>
                </a:p>
              </p:txBody>
            </p:sp>
          </mc:Choice>
          <mc:Fallback xmlns="">
            <p:sp>
              <p:nvSpPr>
                <p:cNvPr id="42" name="Rectangle 41"/>
                <p:cNvSpPr>
                  <a:spLocks noRot="1" noChangeAspect="1" noMove="1" noResize="1" noEditPoints="1" noAdjustHandles="1" noChangeArrowheads="1" noChangeShapeType="1" noTextEdit="1"/>
                </p:cNvSpPr>
                <p:nvPr/>
              </p:nvSpPr>
              <p:spPr>
                <a:xfrm>
                  <a:off x="11463253" y="8959457"/>
                  <a:ext cx="3850862" cy="1327543"/>
                </a:xfrm>
                <a:prstGeom prst="rect">
                  <a:avLst/>
                </a:prstGeom>
                <a:blipFill>
                  <a:blip r:embed="rId12"/>
                  <a:stretch>
                    <a:fillRect/>
                  </a:stretch>
                </a:blipFill>
              </p:spPr>
              <p:txBody>
                <a:bodyPr/>
                <a:lstStyle/>
                <a:p>
                  <a:r>
                    <a:rPr lang="en-US">
                      <a:noFill/>
                    </a:rPr>
                    <a:t> </a:t>
                  </a:r>
                </a:p>
              </p:txBody>
            </p:sp>
          </mc:Fallback>
        </mc:AlternateContent>
      </p:grpSp>
      <p:pic>
        <p:nvPicPr>
          <p:cNvPr id="44" name="Picture 43"/>
          <p:cNvPicPr>
            <a:picLocks noChangeAspect="1"/>
          </p:cNvPicPr>
          <p:nvPr/>
        </p:nvPicPr>
        <p:blipFill>
          <a:blip r:embed="rId13"/>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14"/>
          <a:stretch>
            <a:fillRect/>
          </a:stretch>
        </p:blipFill>
        <p:spPr>
          <a:xfrm rot="2032777">
            <a:off x="16738161" y="419193"/>
            <a:ext cx="1640817" cy="1685431"/>
          </a:xfrm>
          <a:prstGeom prst="rect">
            <a:avLst/>
          </a:prstGeom>
        </p:spPr>
      </p:pic>
      <p:pic>
        <p:nvPicPr>
          <p:cNvPr id="46" name="Picture 45"/>
          <p:cNvPicPr>
            <a:picLocks noChangeAspect="1"/>
          </p:cNvPicPr>
          <p:nvPr/>
        </p:nvPicPr>
        <p:blipFill>
          <a:blip r:embed="rId15"/>
          <a:stretch>
            <a:fillRect/>
          </a:stretch>
        </p:blipFill>
        <p:spPr>
          <a:xfrm rot="5900184">
            <a:off x="-280909" y="245482"/>
            <a:ext cx="2091109" cy="2091109"/>
          </a:xfrm>
          <a:prstGeom prst="rect">
            <a:avLst/>
          </a:prstGeom>
        </p:spPr>
      </p:pic>
    </p:spTree>
    <p:extLst>
      <p:ext uri="{BB962C8B-B14F-4D97-AF65-F5344CB8AC3E}">
        <p14:creationId xmlns:p14="http://schemas.microsoft.com/office/powerpoint/2010/main" val="392423757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randombar(horizontal)">
                                      <p:cBhvr>
                                        <p:cTn id="4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grpSp>
        <p:nvGrpSpPr>
          <p:cNvPr id="18" name="Google Shape;305;p14"/>
          <p:cNvGrpSpPr/>
          <p:nvPr/>
        </p:nvGrpSpPr>
        <p:grpSpPr>
          <a:xfrm flipH="1">
            <a:off x="8306215" y="4533900"/>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7010400" y="647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a:ea typeface="Arial"/>
                <a:cs typeface="Arial"/>
                <a:sym typeface="Arial"/>
              </a:rPr>
              <a:t>Thực hành 2:</a:t>
            </a:r>
            <a:endParaRPr sz="4500" b="1" dirty="0">
              <a:solidFill>
                <a:schemeClr val="lt1"/>
              </a:solidFill>
              <a:latin typeface="Arial"/>
              <a:ea typeface="Arial"/>
              <a:cs typeface="Arial"/>
              <a:sym typeface="Arial"/>
            </a:endParaRPr>
          </a:p>
        </p:txBody>
      </p:sp>
      <p:sp>
        <p:nvSpPr>
          <p:cNvPr id="21" name="Rectangle 20"/>
          <p:cNvSpPr/>
          <p:nvPr/>
        </p:nvSpPr>
        <p:spPr>
          <a:xfrm>
            <a:off x="1447800" y="2611902"/>
            <a:ext cx="5112297" cy="1015663"/>
          </a:xfrm>
          <a:prstGeom prst="rect">
            <a:avLst/>
          </a:prstGeom>
        </p:spPr>
        <p:txBody>
          <a:bodyPr wrap="none">
            <a:spAutoFit/>
          </a:bodyPr>
          <a:lstStyle/>
          <a:p>
            <a:pPr>
              <a:lnSpc>
                <a:spcPct val="150000"/>
              </a:lnSpc>
              <a:spcAft>
                <a:spcPts val="800"/>
              </a:spcAft>
            </a:pPr>
            <a:r>
              <a:rPr lang="en-US" sz="4000" err="1">
                <a:solidFill>
                  <a:srgbClr val="000000"/>
                </a:solidFill>
                <a:latin typeface="Arial" panose="020B0604020202020204" pitchFamily="34" charset="0"/>
                <a:ea typeface="Times New Roman" panose="02020603050405020304" pitchFamily="18" charset="0"/>
              </a:rPr>
              <a:t>Tìm</a:t>
            </a:r>
            <a:r>
              <a:rPr lang="en-US" sz="4000">
                <a:solidFill>
                  <a:srgbClr val="000000"/>
                </a:solidFill>
                <a:latin typeface="Arial" panose="020B0604020202020204" pitchFamily="34" charset="0"/>
                <a:ea typeface="Times New Roman" panose="02020603050405020304" pitchFamily="18" charset="0"/>
              </a:rPr>
              <a:t> các giới hạn sau:</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6524366" y="2317154"/>
                <a:ext cx="10596299" cy="16833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
                        <m:rPr>
                          <m:sty m:val="p"/>
                        </m:rPr>
                        <a:rPr lang="en-US" sz="4000" i="0">
                          <a:latin typeface="Cambria Math" panose="02040503050406030204" pitchFamily="18" charset="0"/>
                        </a:rPr>
                        <m:t>lim</m:t>
                      </m:r>
                      <m:r>
                        <m:rPr>
                          <m:nor/>
                        </m:rPr>
                        <a:rPr lang="en-US" sz="4000" i="1">
                          <a:latin typeface="Cambria Math" panose="02040503050406030204" pitchFamily="18" charset="0"/>
                        </a:rPr>
                        <m:t> </m:t>
                      </m:r>
                      <m:d>
                        <m:dPr>
                          <m:ctrlPr>
                            <a:rPr lang="en-US" sz="4000" i="1">
                              <a:latin typeface="Cambria Math" panose="02040503050406030204" pitchFamily="18" charset="0"/>
                            </a:rPr>
                          </m:ctrlPr>
                        </m:dPr>
                        <m:e>
                          <m:r>
                            <a:rPr lang="en-US" sz="4000" i="0">
                              <a:latin typeface="Cambria Math" panose="02040503050406030204" pitchFamily="18" charset="0"/>
                            </a:rPr>
                            <m:t>2+</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0">
                                          <a:latin typeface="Cambria Math" panose="02040503050406030204" pitchFamily="18" charset="0"/>
                                        </a:rPr>
                                        <m:t>3</m:t>
                                      </m:r>
                                    </m:den>
                                  </m:f>
                                </m:e>
                              </m:d>
                            </m:e>
                            <m:sup>
                              <m:r>
                                <a:rPr lang="en-US" sz="4000" i="1">
                                  <a:latin typeface="Cambria Math" panose="02040503050406030204" pitchFamily="18" charset="0"/>
                                </a:rPr>
                                <m:t>𝑛</m:t>
                              </m:r>
                            </m:sup>
                          </m:sSup>
                        </m:e>
                      </m:d>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
                        <m:rPr>
                          <m:sty m:val="p"/>
                        </m:rPr>
                        <a:rPr lang="en-US" sz="4000" i="0">
                          <a:latin typeface="Cambria Math" panose="02040503050406030204" pitchFamily="18" charset="0"/>
                        </a:rPr>
                        <m:t>lim</m:t>
                      </m:r>
                      <m:r>
                        <m:rPr>
                          <m:nor/>
                        </m:rPr>
                        <a:rPr lang="en-US" sz="4000" i="1">
                          <a:latin typeface="Cambria Math" panose="02040503050406030204" pitchFamily="18" charset="0"/>
                        </a:rPr>
                        <m:t> </m:t>
                      </m:r>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1−4</m:t>
                              </m:r>
                              <m:r>
                                <a:rPr lang="en-US" sz="4000" i="1">
                                  <a:latin typeface="Cambria Math" panose="02040503050406030204" pitchFamily="18" charset="0"/>
                                </a:rPr>
                                <m:t>𝑛</m:t>
                              </m:r>
                            </m:num>
                            <m:den>
                              <m:r>
                                <a:rPr lang="en-US" sz="4000" i="1">
                                  <a:latin typeface="Cambria Math" panose="02040503050406030204" pitchFamily="18" charset="0"/>
                                </a:rPr>
                                <m:t>𝑛</m:t>
                              </m:r>
                            </m:den>
                          </m:f>
                        </m:e>
                      </m:d>
                      <m:r>
                        <a:rPr lang="en-US" sz="4000" i="0">
                          <a:latin typeface="Cambria Math" panose="02040503050406030204" pitchFamily="18" charset="0"/>
                        </a:rPr>
                        <m:t>.</m:t>
                      </m:r>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6524366" y="2317154"/>
                <a:ext cx="10596299" cy="168334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447800" y="5447187"/>
                <a:ext cx="16535400" cy="3881640"/>
              </a:xfrm>
              <a:prstGeom prst="rect">
                <a:avLst/>
              </a:prstGeom>
            </p:spPr>
            <p:txBody>
              <a:bodyPr wrap="square">
                <a:spAutoFit/>
              </a:bodyPr>
              <a:lstStyle/>
              <a:p>
                <a:pPr>
                  <a:lnSpc>
                    <a:spcPct val="200000"/>
                  </a:lnSpc>
                </a:pPr>
                <a:r>
                  <a:rPr lang="nl-NL" sz="4000">
                    <a:latin typeface="Arial" panose="020B0604020202020204" pitchFamily="34" charset="0"/>
                    <a:ea typeface="Malgun Gothic" panose="020B0503020000020004" pitchFamily="34" charset="-127"/>
                    <a:cs typeface="Arial" panose="020B0604020202020204" pitchFamily="34" charset="0"/>
                  </a:rPr>
                  <a:t>a)</a:t>
                </a:r>
                <a:r>
                  <a:rPr lang="nl-NL"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e>
                    </m:d>
                    <m:r>
                      <a:rPr lang="en-US" sz="40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nSpc>
                    <a:spcPct val="200000"/>
                  </a:lnSpc>
                </a:pPr>
                <a:r>
                  <a:rPr lang="en-US" sz="40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effectLst/>
                            <a:latin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effectLst/>
                            <a:latin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e>
                    </m:d>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effectLst/>
                            <a:latin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oMath>
                </a14:m>
                <a:r>
                  <a:rPr lang="en-US" sz="4000">
                    <a:effectLst/>
                    <a:latin typeface="Arial" panose="020B0604020202020204" pitchFamily="34" charset="0"/>
                    <a:ea typeface="Calibri" panose="020F050202020403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447800" y="5447187"/>
                <a:ext cx="16535400" cy="3881640"/>
              </a:xfrm>
              <a:prstGeom prst="rect">
                <a:avLst/>
              </a:prstGeom>
              <a:blipFill>
                <a:blip r:embed="rId5"/>
                <a:stretch>
                  <a:fillRect l="-1327" b="-1887"/>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7"/>
          <a:srcRect/>
          <a:stretch>
            <a:fillRect/>
          </a:stretch>
        </p:blipFill>
        <p:spPr>
          <a:xfrm rot="10305860" flipV="1">
            <a:off x="16674154" y="118756"/>
            <a:ext cx="1286626" cy="1343735"/>
          </a:xfrm>
          <a:prstGeom prst="rect">
            <a:avLst/>
          </a:prstGeom>
        </p:spPr>
      </p:pic>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fade">
                                      <p:cBhvr>
                                        <p:cTn id="3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3284" y="2378214"/>
            <a:ext cx="5405647" cy="707886"/>
          </a:xfrm>
          <a:prstGeom prst="rect">
            <a:avLst/>
          </a:prstGeom>
        </p:spPr>
        <p:txBody>
          <a:bodyPr wrap="none">
            <a:spAutoFit/>
          </a:bodyPr>
          <a:lstStyle/>
          <a:p>
            <a:pPr marL="571500" indent="-571500">
              <a:buFont typeface="Arial" panose="020B0604020202020204" pitchFamily="34" charset="0"/>
              <a:buChar char="•"/>
            </a:pPr>
            <a:r>
              <a:rPr lang="nl-NL" sz="4000">
                <a:latin typeface="Arial" panose="020B0604020202020204" pitchFamily="34" charset="0"/>
                <a:ea typeface="Calibri" panose="020F0502020204030204" pitchFamily="34" charset="0"/>
                <a:cs typeface="Arial" panose="020B0604020202020204" pitchFamily="34" charset="0"/>
              </a:rPr>
              <a:t>Tình huống mở đầu:</a:t>
            </a:r>
            <a:endParaRPr lang="en-US" sz="4000">
              <a:latin typeface="Arial" panose="020B0604020202020204" pitchFamily="34" charset="0"/>
              <a:cs typeface="Arial" panose="020B0604020202020204" pitchFamily="34" charset="0"/>
            </a:endParaRPr>
          </a:p>
        </p:txBody>
      </p:sp>
      <p:grpSp>
        <p:nvGrpSpPr>
          <p:cNvPr id="20" name="Group 19"/>
          <p:cNvGrpSpPr/>
          <p:nvPr/>
        </p:nvGrpSpPr>
        <p:grpSpPr>
          <a:xfrm>
            <a:off x="6324599" y="482320"/>
            <a:ext cx="5765227"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KHỞI ĐỘNG</a:t>
              </a:r>
              <a:endParaRPr lang="en-US" sz="6000" b="1" dirty="0">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7913" y="3407836"/>
            <a:ext cx="11658600" cy="4838918"/>
          </a:xfrm>
          <a:prstGeom prst="rect">
            <a:avLst/>
          </a:prstGeom>
        </p:spPr>
      </p:pic>
      <p:sp>
        <p:nvSpPr>
          <p:cNvPr id="6" name="Rectangle 5"/>
          <p:cNvSpPr/>
          <p:nvPr/>
        </p:nvSpPr>
        <p:spPr>
          <a:xfrm>
            <a:off x="3377913" y="8641341"/>
            <a:ext cx="11880175" cy="901593"/>
          </a:xfrm>
          <a:prstGeom prst="rect">
            <a:avLst/>
          </a:prstGeom>
        </p:spPr>
        <p:txBody>
          <a:bodyPr wrap="none">
            <a:spAutoFit/>
          </a:bodyPr>
          <a:lstStyle/>
          <a:p>
            <a:pPr>
              <a:lnSpc>
                <a:spcPct val="150000"/>
              </a:lnSpc>
              <a:spcBef>
                <a:spcPts val="100"/>
              </a:spcBef>
              <a:spcAft>
                <a:spcPts val="0"/>
              </a:spcAft>
            </a:pPr>
            <a:r>
              <a:rPr lang="nl-NL" sz="4000">
                <a:latin typeface="Arial" panose="020B0604020202020204" pitchFamily="34" charset="0"/>
                <a:ea typeface="Calibri" panose="020F0502020204030204" pitchFamily="34" charset="0"/>
                <a:cs typeface="Arial" panose="020B0604020202020204" pitchFamily="34" charset="0"/>
              </a:rPr>
              <a:t>Nhắc lại khái niệm số thập phân vô hạn tuần hoàn?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7"/>
          <a:stretch>
            <a:fillRect/>
          </a:stretch>
        </p:blipFill>
        <p:spPr>
          <a:xfrm>
            <a:off x="1399493" y="8104153"/>
            <a:ext cx="1554615" cy="1438781"/>
          </a:xfrm>
          <a:prstGeom prst="rect">
            <a:avLst/>
          </a:prstGeom>
        </p:spPr>
      </p:pic>
      <p:pic>
        <p:nvPicPr>
          <p:cNvPr id="27"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7852" flipH="1">
            <a:off x="17140829" y="8369615"/>
            <a:ext cx="1124729" cy="1649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38398" y="1714500"/>
            <a:ext cx="13335000" cy="2743200"/>
            <a:chOff x="2193759" y="2917658"/>
            <a:chExt cx="13335000"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131131" y="3070058"/>
              <a:ext cx="11470398" cy="247465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CÁC</a:t>
              </a:r>
              <a:r>
                <a:rPr kumimoji="0" lang="nl-NL" sz="5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PHÉP TOÁN VỀ GIỚI HẠN CỦA DÃY SỐ</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958049">
            <a:off x="16809229" y="-74504"/>
            <a:ext cx="1659102" cy="1732744"/>
          </a:xfrm>
          <a:prstGeom prst="rect">
            <a:avLst/>
          </a:prstGeom>
        </p:spPr>
      </p:pic>
      <p:grpSp>
        <p:nvGrpSpPr>
          <p:cNvPr id="21" name="Group 20"/>
          <p:cNvGrpSpPr/>
          <p:nvPr/>
        </p:nvGrpSpPr>
        <p:grpSpPr>
          <a:xfrm>
            <a:off x="4038600" y="306909"/>
            <a:ext cx="10401300" cy="1112921"/>
            <a:chOff x="4076700" y="1894886"/>
            <a:chExt cx="10401300" cy="1112921"/>
          </a:xfrm>
        </p:grpSpPr>
        <p:sp>
          <p:nvSpPr>
            <p:cNvPr id="14" name="Google Shape;166;p5"/>
            <p:cNvSpPr/>
            <p:nvPr/>
          </p:nvSpPr>
          <p:spPr>
            <a:xfrm>
              <a:off x="5358196" y="2330699"/>
              <a:ext cx="9119804" cy="6771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Thảo</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luận</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nhóm</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đôi</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hoàn</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0" i="1" u="none" strike="noStrike" kern="1200" cap="none" spc="0" normalizeH="0" baseline="0" noProof="0" dirty="0" err="1">
                  <a:ln>
                    <a:noFill/>
                  </a:ln>
                  <a:solidFill>
                    <a:prstClr val="black"/>
                  </a:solidFill>
                  <a:effectLst/>
                  <a:uLnTx/>
                  <a:uFillTx/>
                  <a:latin typeface="Arial"/>
                  <a:ea typeface="Arial"/>
                  <a:cs typeface="Arial"/>
                  <a:sym typeface="Arial"/>
                </a:rPr>
                <a:t>thành</a:t>
              </a:r>
              <a:r>
                <a:rPr kumimoji="0" lang="en-US" sz="38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3800" b="1" i="1" u="none" strike="noStrike" kern="1200" cap="none" spc="0" normalizeH="0" baseline="0" noProof="0" dirty="0">
                  <a:ln>
                    <a:noFill/>
                  </a:ln>
                  <a:solidFill>
                    <a:prstClr val="black"/>
                  </a:solidFill>
                  <a:effectLst/>
                  <a:uLnTx/>
                  <a:uFillTx/>
                  <a:latin typeface="Arial"/>
                  <a:ea typeface="Arial"/>
                  <a:cs typeface="Arial"/>
                  <a:sym typeface="Arial"/>
                </a:rPr>
                <a:t>HĐKP3.</a:t>
              </a:r>
              <a:endParaRPr kumimoji="0" sz="3800" b="1" i="1" u="none" strike="noStrike" kern="1200" cap="none" spc="0" normalizeH="0" baseline="0" noProof="0" dirty="0">
                <a:ln>
                  <a:noFill/>
                </a:ln>
                <a:solidFill>
                  <a:prstClr val="black"/>
                </a:solidFill>
                <a:effectLst/>
                <a:uLnTx/>
                <a:uFillTx/>
                <a:latin typeface="Arial"/>
                <a:ea typeface="Arial"/>
                <a:cs typeface="Arial"/>
                <a:sym typeface="Arial"/>
              </a:endParaRPr>
            </a:p>
          </p:txBody>
        </p:sp>
        <p:pic>
          <p:nvPicPr>
            <p:cNvPr id="15" name="Google Shape;167;p5"/>
            <p:cNvPicPr preferRelativeResize="0"/>
            <p:nvPr/>
          </p:nvPicPr>
          <p:blipFill rotWithShape="1">
            <a:blip r:embed="rId3">
              <a:alphaModFix/>
            </a:blip>
            <a:srcRect/>
            <a:stretch/>
          </p:blipFill>
          <p:spPr>
            <a:xfrm>
              <a:off x="4076700" y="1894886"/>
              <a:ext cx="1281496" cy="964002"/>
            </a:xfrm>
            <a:prstGeom prst="rect">
              <a:avLst/>
            </a:prstGeom>
            <a:noFill/>
            <a:ln>
              <a:noFill/>
            </a:ln>
          </p:spPr>
        </p:pic>
      </p:grpSp>
      <p:sp>
        <p:nvSpPr>
          <p:cNvPr id="25" name="Google Shape;169;p5"/>
          <p:cNvSpPr/>
          <p:nvPr/>
        </p:nvSpPr>
        <p:spPr>
          <a:xfrm>
            <a:off x="1066801" y="2060748"/>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HĐKP 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26" name="Google Shape;305;p14"/>
          <p:cNvGrpSpPr/>
          <p:nvPr/>
        </p:nvGrpSpPr>
        <p:grpSpPr>
          <a:xfrm flipH="1">
            <a:off x="1578618" y="6393624"/>
            <a:ext cx="1699513" cy="1188276"/>
            <a:chOff x="7890477" y="787864"/>
            <a:chExt cx="2022200" cy="1289304"/>
          </a:xfrm>
        </p:grpSpPr>
        <p:pic>
          <p:nvPicPr>
            <p:cNvPr id="27" name="Google Shape;306;p14"/>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2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9" name="Picture 4"/>
          <p:cNvPicPr>
            <a:picLocks noChangeAspect="1"/>
          </p:cNvPicPr>
          <p:nvPr/>
        </p:nvPicPr>
        <p:blipFill>
          <a:blip r:embed="rId5"/>
          <a:srcRect/>
          <a:stretch>
            <a:fillRect/>
          </a:stretch>
        </p:blipFill>
        <p:spPr>
          <a:xfrm rot="-712563">
            <a:off x="-394439" y="9157536"/>
            <a:ext cx="1361733" cy="1147657"/>
          </a:xfrm>
          <a:prstGeom prst="rect">
            <a:avLst/>
          </a:prstGeom>
        </p:spPr>
      </p:pic>
      <p:pic>
        <p:nvPicPr>
          <p:cNvPr id="30" name="Picture 7"/>
          <p:cNvPicPr>
            <a:picLocks noChangeAspect="1"/>
          </p:cNvPicPr>
          <p:nvPr/>
        </p:nvPicPr>
        <p:blipFill>
          <a:blip r:embed="rId6"/>
          <a:srcRect/>
          <a:stretch>
            <a:fillRect/>
          </a:stretch>
        </p:blipFill>
        <p:spPr>
          <a:xfrm rot="21365319" flipH="1">
            <a:off x="16290782" y="7866886"/>
            <a:ext cx="4420396" cy="4149646"/>
          </a:xfrm>
          <a:prstGeom prst="rect">
            <a:avLst/>
          </a:prstGeom>
        </p:spPr>
      </p:pic>
      <p:grpSp>
        <p:nvGrpSpPr>
          <p:cNvPr id="8" name="Group 7"/>
          <p:cNvGrpSpPr/>
          <p:nvPr/>
        </p:nvGrpSpPr>
        <p:grpSpPr>
          <a:xfrm>
            <a:off x="3581400" y="1790700"/>
            <a:ext cx="14630400" cy="1487843"/>
            <a:chOff x="3048000" y="1730542"/>
            <a:chExt cx="14630400" cy="1487843"/>
          </a:xfrm>
        </p:grpSpPr>
        <p:sp>
          <p:nvSpPr>
            <p:cNvPr id="4" name="Rectangle 3"/>
            <p:cNvSpPr/>
            <p:nvPr/>
          </p:nvSpPr>
          <p:spPr>
            <a:xfrm>
              <a:off x="3048000" y="1943100"/>
              <a:ext cx="14630400" cy="904415"/>
            </a:xfrm>
            <a:prstGeom prst="rect">
              <a:avLst/>
            </a:prstGeom>
          </p:spPr>
          <p:txBody>
            <a:bodyPr wrap="square">
              <a:spAutoFit/>
            </a:bodyPr>
            <a:lstStyle/>
            <a:p>
              <a:pPr marL="30480" marR="30480" algn="just">
                <a:lnSpc>
                  <a:spcPct val="150000"/>
                </a:lnSpc>
              </a:pPr>
              <a:r>
                <a:rPr lang="en-US" sz="4000">
                  <a:solidFill>
                    <a:srgbClr val="000000"/>
                  </a:solidFill>
                  <a:latin typeface="Arial" panose="020B0604020202020204" pitchFamily="34" charset="0"/>
                  <a:ea typeface="Times New Roman" panose="02020603050405020304" pitchFamily="18" charset="0"/>
                </a:rPr>
                <a:t>Ở trên ta biết </a:t>
              </a:r>
              <a:endParaRPr lang="en-US" sz="36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Rectangle 18"/>
                <p:cNvSpPr/>
                <p:nvPr/>
              </p:nvSpPr>
              <p:spPr>
                <a:xfrm>
                  <a:off x="6225757" y="1730542"/>
                  <a:ext cx="7337843" cy="14878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smtClean="0">
                            <a:latin typeface="Cambria Math" panose="02040503050406030204" pitchFamily="18" charset="0"/>
                          </a:rPr>
                          <m:t>lim</m:t>
                        </m:r>
                        <m:r>
                          <m:rPr>
                            <m:nor/>
                          </m:rPr>
                          <a:rPr lang="en-US" sz="4000" i="1">
                            <a:latin typeface="Cambria Math" panose="02040503050406030204" pitchFamily="18" charset="0"/>
                          </a:rPr>
                          <m:t> </m:t>
                        </m:r>
                        <m:d>
                          <m:dPr>
                            <m:ctrlPr>
                              <a:rPr lang="en-US" sz="4000" i="1" smtClean="0">
                                <a:latin typeface="Cambria Math" panose="02040503050406030204" pitchFamily="18" charset="0"/>
                              </a:rPr>
                            </m:ctrlPr>
                          </m:dPr>
                          <m:e>
                            <m:r>
                              <a:rPr lang="en-US" sz="4000" b="0" i="1" smtClean="0">
                                <a:latin typeface="Cambria Math" panose="02040503050406030204" pitchFamily="18" charset="0"/>
                              </a:rPr>
                              <m:t>3+</m:t>
                            </m:r>
                            <m:f>
                              <m:fPr>
                                <m:ctrlPr>
                                  <a:rPr lang="en-US" sz="4000" i="1" smtClean="0">
                                    <a:latin typeface="Cambria Math" panose="02040503050406030204" pitchFamily="18" charset="0"/>
                                  </a:rPr>
                                </m:ctrlPr>
                              </m:fPr>
                              <m:num>
                                <m:r>
                                  <a:rPr lang="en-US" sz="4000" b="0" i="1" smtClean="0">
                                    <a:latin typeface="Cambria Math" panose="02040503050406030204" pitchFamily="18" charset="0"/>
                                  </a:rPr>
                                  <m:t>1</m:t>
                                </m:r>
                              </m:num>
                              <m:den>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𝑛</m:t>
                                    </m:r>
                                  </m:e>
                                  <m:sup>
                                    <m:r>
                                      <a:rPr lang="en-US" sz="4000" b="0" i="1" smtClean="0">
                                        <a:latin typeface="Cambria Math" panose="02040503050406030204" pitchFamily="18" charset="0"/>
                                      </a:rPr>
                                      <m:t>2</m:t>
                                    </m:r>
                                  </m:sup>
                                </m:sSup>
                              </m:den>
                            </m:f>
                          </m:e>
                        </m:d>
                        <m:r>
                          <a:rPr lang="en-US" sz="4000" b="0" i="1" smtClean="0">
                            <a:latin typeface="Cambria Math" panose="02040503050406030204" pitchFamily="18" charset="0"/>
                          </a:rPr>
                          <m:t>=</m:t>
                        </m:r>
                        <m:r>
                          <m:rPr>
                            <m:sty m:val="p"/>
                          </m:rPr>
                          <a:rPr lang="en-US" sz="4000">
                            <a:latin typeface="Cambria Math" panose="02040503050406030204" pitchFamily="18" charset="0"/>
                          </a:rPr>
                          <m:t>lim</m:t>
                        </m:r>
                        <m:f>
                          <m:fPr>
                            <m:ctrlPr>
                              <a:rPr lang="en-US" sz="4000" i="1">
                                <a:latin typeface="Cambria Math" panose="02040503050406030204" pitchFamily="18" charset="0"/>
                              </a:rPr>
                            </m:ctrlPr>
                          </m:fPr>
                          <m:num>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den>
                        </m:f>
                        <m:r>
                          <a:rPr lang="en-US" sz="4000" b="0" i="1" smtClean="0">
                            <a:latin typeface="Cambria Math" panose="02040503050406030204" pitchFamily="18" charset="0"/>
                          </a:rPr>
                          <m:t>=3</m:t>
                        </m:r>
                      </m:oMath>
                    </m:oMathPara>
                  </a14:m>
                  <a:endParaRPr lang="en-US" sz="4000"/>
                </a:p>
              </p:txBody>
            </p:sp>
          </mc:Choice>
          <mc:Fallback xmlns="">
            <p:sp>
              <p:nvSpPr>
                <p:cNvPr id="19" name="Rectangle 18"/>
                <p:cNvSpPr>
                  <a:spLocks noRot="1" noChangeAspect="1" noMove="1" noResize="1" noEditPoints="1" noAdjustHandles="1" noChangeArrowheads="1" noChangeShapeType="1" noTextEdit="1"/>
                </p:cNvSpPr>
                <p:nvPr/>
              </p:nvSpPr>
              <p:spPr>
                <a:xfrm>
                  <a:off x="6225757" y="1730542"/>
                  <a:ext cx="7337843" cy="1487843"/>
                </a:xfrm>
                <a:prstGeom prst="rect">
                  <a:avLst/>
                </a:prstGeom>
                <a:blipFill>
                  <a:blip r:embed="rId7"/>
                  <a:stretch>
                    <a:fillRect/>
                  </a:stretch>
                </a:blipFill>
              </p:spPr>
              <p:txBody>
                <a:bodyPr/>
                <a:lstStyle/>
                <a:p>
                  <a:r>
                    <a:rPr lang="en-US">
                      <a:noFill/>
                    </a:rPr>
                    <a:t> </a:t>
                  </a:r>
                </a:p>
              </p:txBody>
            </p:sp>
          </mc:Fallback>
        </mc:AlternateContent>
      </p:grpSp>
      <p:grpSp>
        <p:nvGrpSpPr>
          <p:cNvPr id="11" name="Group 10"/>
          <p:cNvGrpSpPr/>
          <p:nvPr/>
        </p:nvGrpSpPr>
        <p:grpSpPr>
          <a:xfrm>
            <a:off x="3657600" y="3361297"/>
            <a:ext cx="8686800" cy="1248803"/>
            <a:chOff x="2438400" y="4291876"/>
            <a:chExt cx="8686800" cy="1248803"/>
          </a:xfrm>
        </p:grpSpPr>
        <mc:AlternateContent xmlns:mc="http://schemas.openxmlformats.org/markup-compatibility/2006" xmlns:a14="http://schemas.microsoft.com/office/drawing/2010/main">
          <mc:Choice Requires="a14">
            <p:sp>
              <p:nvSpPr>
                <p:cNvPr id="9" name="TextBox 8"/>
                <p:cNvSpPr txBox="1"/>
                <p:nvPr/>
              </p:nvSpPr>
              <p:spPr>
                <a:xfrm>
                  <a:off x="2438400" y="4620057"/>
                  <a:ext cx="86868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a) Tìm các giới hạn </a:t>
                  </a:r>
                  <a14:m>
                    <m:oMath xmlns:m="http://schemas.openxmlformats.org/officeDocument/2006/math">
                      <m:r>
                        <m:rPr>
                          <m:sty m:val="p"/>
                        </m:rPr>
                        <a:rPr lang="en-US" sz="4000" i="1" smtClean="0">
                          <a:latin typeface="Cambria Math" panose="02040503050406030204" pitchFamily="18" charset="0"/>
                          <a:cs typeface="Arial" panose="020B0604020202020204" pitchFamily="34" charset="0"/>
                        </a:rPr>
                        <m:t>lim</m:t>
                      </m:r>
                      <m:r>
                        <a:rPr lang="en-US" sz="4000" i="1" smtClean="0">
                          <a:latin typeface="Cambria Math" panose="02040503050406030204" pitchFamily="18" charset="0"/>
                          <a:cs typeface="Arial" panose="020B0604020202020204" pitchFamily="34" charset="0"/>
                        </a:rPr>
                        <m:t>⁡3</m:t>
                      </m:r>
                    </m:oMath>
                  </a14:m>
                  <a:r>
                    <a:rPr lang="en-US" sz="4000">
                      <a:latin typeface="Arial" panose="020B0604020202020204" pitchFamily="34" charset="0"/>
                      <a:cs typeface="Arial" panose="020B0604020202020204" pitchFamily="34" charset="0"/>
                    </a:rPr>
                    <a:t> và</a:t>
                  </a:r>
                </a:p>
              </p:txBody>
            </p:sp>
          </mc:Choice>
          <mc:Fallback xmlns="">
            <p:sp>
              <p:nvSpPr>
                <p:cNvPr id="9" name="TextBox 8"/>
                <p:cNvSpPr txBox="1">
                  <a:spLocks noRot="1" noChangeAspect="1" noMove="1" noResize="1" noEditPoints="1" noAdjustHandles="1" noChangeArrowheads="1" noChangeShapeType="1" noTextEdit="1"/>
                </p:cNvSpPr>
                <p:nvPr/>
              </p:nvSpPr>
              <p:spPr>
                <a:xfrm>
                  <a:off x="2438400" y="4620057"/>
                  <a:ext cx="8686800" cy="707886"/>
                </a:xfrm>
                <a:prstGeom prst="rect">
                  <a:avLst/>
                </a:prstGeom>
                <a:blipFill>
                  <a:blip r:embed="rId8"/>
                  <a:stretch>
                    <a:fillRect l="-2456"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843906" y="4291876"/>
                  <a:ext cx="1689180"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solidFill>
                              <a:prstClr val="black"/>
                            </a:solidFill>
                            <a:latin typeface="Cambria Math" panose="02040503050406030204" pitchFamily="18" charset="0"/>
                          </a:rPr>
                          <m:t>lim</m:t>
                        </m:r>
                        <m:r>
                          <a:rPr lang="en-US" sz="4000" b="0" i="1" smtClean="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i="1">
                                    <a:solidFill>
                                      <a:prstClr val="black"/>
                                    </a:solidFill>
                                    <a:latin typeface="Cambria Math" panose="02040503050406030204" pitchFamily="18" charset="0"/>
                                  </a:rPr>
                                  <m:t>2</m:t>
                                </m:r>
                              </m:sup>
                            </m:sSup>
                          </m:den>
                        </m:f>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8843906" y="4291876"/>
                  <a:ext cx="1689180" cy="1248803"/>
                </a:xfrm>
                <a:prstGeom prst="rect">
                  <a:avLst/>
                </a:prstGeom>
                <a:blipFill>
                  <a:blip r:embed="rId9"/>
                  <a:stretch>
                    <a:fillRect/>
                  </a:stretch>
                </a:blipFill>
              </p:spPr>
              <p:txBody>
                <a:bodyPr/>
                <a:lstStyle/>
                <a:p>
                  <a:r>
                    <a:rPr lang="en-US">
                      <a:noFill/>
                    </a:rPr>
                    <a:t> </a:t>
                  </a:r>
                </a:p>
              </p:txBody>
            </p:sp>
          </mc:Fallback>
        </mc:AlternateContent>
      </p:grpSp>
      <p:grpSp>
        <p:nvGrpSpPr>
          <p:cNvPr id="13" name="Group 12"/>
          <p:cNvGrpSpPr/>
          <p:nvPr/>
        </p:nvGrpSpPr>
        <p:grpSpPr>
          <a:xfrm>
            <a:off x="3749842" y="4914900"/>
            <a:ext cx="13012468" cy="1475404"/>
            <a:chOff x="5121442" y="5153044"/>
            <a:chExt cx="13012468" cy="1475404"/>
          </a:xfrm>
        </p:grpSpPr>
        <p:sp>
          <p:nvSpPr>
            <p:cNvPr id="31" name="TextBox 30"/>
            <p:cNvSpPr txBox="1"/>
            <p:nvPr/>
          </p:nvSpPr>
          <p:spPr>
            <a:xfrm>
              <a:off x="5121442" y="5536803"/>
              <a:ext cx="11718757"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b) Từ đó, nêu nhận xét về                       và</a:t>
              </a:r>
            </a:p>
          </p:txBody>
        </p:sp>
        <mc:AlternateContent xmlns:mc="http://schemas.openxmlformats.org/markup-compatibility/2006" xmlns:a14="http://schemas.microsoft.com/office/drawing/2010/main">
          <mc:Choice Requires="a14">
            <p:sp>
              <p:nvSpPr>
                <p:cNvPr id="32" name="Rectangle 31"/>
                <p:cNvSpPr/>
                <p:nvPr/>
              </p:nvSpPr>
              <p:spPr>
                <a:xfrm>
                  <a:off x="14782800" y="5208622"/>
                  <a:ext cx="3351110"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solidFill>
                              <a:prstClr val="black"/>
                            </a:solidFill>
                            <a:latin typeface="Cambria Math" panose="02040503050406030204" pitchFamily="18" charset="0"/>
                          </a:rPr>
                          <m:t>lim</m:t>
                        </m:r>
                        <m:r>
                          <a:rPr lang="en-US" sz="4000" b="0" i="0" smtClean="0">
                            <a:solidFill>
                              <a:prstClr val="black"/>
                            </a:solidFill>
                            <a:latin typeface="Cambria Math" panose="02040503050406030204" pitchFamily="18" charset="0"/>
                          </a:rPr>
                          <m:t> 3+</m:t>
                        </m:r>
                        <m:r>
                          <m:rPr>
                            <m:sty m:val="p"/>
                          </m:rPr>
                          <a:rPr lang="en-US" sz="4000" b="0" i="0" smtClean="0">
                            <a:solidFill>
                              <a:prstClr val="black"/>
                            </a:solidFill>
                            <a:latin typeface="Cambria Math" panose="02040503050406030204" pitchFamily="18" charset="0"/>
                          </a:rPr>
                          <m:t>lim</m:t>
                        </m:r>
                        <m:r>
                          <a:rPr lang="en-US" sz="4000" b="0" i="1" smtClean="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i="1">
                                    <a:solidFill>
                                      <a:prstClr val="black"/>
                                    </a:solidFill>
                                    <a:latin typeface="Cambria Math" panose="02040503050406030204" pitchFamily="18" charset="0"/>
                                  </a:rPr>
                                  <m:t>2</m:t>
                                </m:r>
                              </m:sup>
                            </m:sSup>
                          </m:den>
                        </m:f>
                      </m:oMath>
                    </m:oMathPara>
                  </a14:m>
                  <a:endParaRPr lang="en-US"/>
                </a:p>
              </p:txBody>
            </p:sp>
          </mc:Choice>
          <mc:Fallback xmlns="">
            <p:sp>
              <p:nvSpPr>
                <p:cNvPr id="32" name="Rectangle 31"/>
                <p:cNvSpPr>
                  <a:spLocks noRot="1" noChangeAspect="1" noMove="1" noResize="1" noEditPoints="1" noAdjustHandles="1" noChangeArrowheads="1" noChangeShapeType="1" noTextEdit="1"/>
                </p:cNvSpPr>
                <p:nvPr/>
              </p:nvSpPr>
              <p:spPr>
                <a:xfrm>
                  <a:off x="14782800" y="5208622"/>
                  <a:ext cx="3351110" cy="124880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125200" y="5153044"/>
                  <a:ext cx="3203954" cy="1475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rPr>
                          <m:t>lim</m:t>
                        </m:r>
                        <m:r>
                          <m:rPr>
                            <m:nor/>
                          </m:rPr>
                          <a:rPr lang="en-US" sz="4000" i="1">
                            <a:solidFill>
                              <a:prstClr val="black"/>
                            </a:solidFill>
                            <a:latin typeface="Cambria Math" panose="02040503050406030204" pitchFamily="18" charset="0"/>
                          </a:rPr>
                          <m:t> </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3+</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i="1">
                                        <a:solidFill>
                                          <a:prstClr val="black"/>
                                        </a:solidFill>
                                        <a:latin typeface="Cambria Math" panose="02040503050406030204" pitchFamily="18" charset="0"/>
                                      </a:rPr>
                                      <m:t>2</m:t>
                                    </m:r>
                                  </m:sup>
                                </m:sSup>
                              </m:den>
                            </m:f>
                          </m:e>
                        </m:d>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11125200" y="5153044"/>
                  <a:ext cx="3203954" cy="1475404"/>
                </a:xfrm>
                <a:prstGeom prst="rect">
                  <a:avLst/>
                </a:prstGeom>
                <a:blipFill>
                  <a:blip r:embed="rId11"/>
                  <a:stretch>
                    <a:fillRect/>
                  </a:stretch>
                </a:blipFill>
              </p:spPr>
              <p:txBody>
                <a:bodyPr/>
                <a:lstStyle/>
                <a:p>
                  <a:r>
                    <a:rPr lang="en-US">
                      <a:noFill/>
                    </a:rPr>
                    <a:t> </a:t>
                  </a:r>
                </a:p>
              </p:txBody>
            </p:sp>
          </mc:Fallback>
        </mc:AlternateContent>
      </p:grpSp>
      <p:sp>
        <p:nvSpPr>
          <p:cNvPr id="16" name="Rectangle 15"/>
          <p:cNvSpPr/>
          <p:nvPr/>
        </p:nvSpPr>
        <p:spPr>
          <a:xfrm>
            <a:off x="3810000" y="6667500"/>
            <a:ext cx="9144000" cy="3182923"/>
          </a:xfrm>
          <a:prstGeom prst="rect">
            <a:avLst/>
          </a:prstGeom>
        </p:spPr>
        <p:txBody>
          <a:bodyPr>
            <a:spAutoFit/>
          </a:bodyPr>
          <a:lstStyle/>
          <a:p>
            <a:pPr>
              <a:lnSpc>
                <a:spcPct val="250000"/>
              </a:lnSpc>
              <a:spcBef>
                <a:spcPts val="10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a) </a:t>
            </a:r>
          </a:p>
          <a:p>
            <a:pPr>
              <a:lnSpc>
                <a:spcPct val="250000"/>
              </a:lnSpc>
              <a:spcBef>
                <a:spcPts val="100"/>
              </a:spcBef>
              <a:spcAft>
                <a:spcPts val="0"/>
              </a:spcAft>
            </a:pPr>
            <a:r>
              <a:rPr lang="nl-NL" sz="4000">
                <a:effectLst/>
                <a:latin typeface="Arial" panose="020B0604020202020204" pitchFamily="34" charset="0"/>
                <a:ea typeface="Calibri" panose="020F0502020204030204" pitchFamily="34" charset="0"/>
                <a:cs typeface="Arial" panose="020B0604020202020204" pitchFamily="34" charset="0"/>
              </a:rPr>
              <a:t>b)</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Rectangle 19"/>
              <p:cNvSpPr/>
              <p:nvPr/>
            </p:nvSpPr>
            <p:spPr>
              <a:xfrm>
                <a:off x="4307210" y="6963218"/>
                <a:ext cx="475149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3=3;</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4307210" y="6963218"/>
                <a:ext cx="4751494" cy="124880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307210" y="7968589"/>
                <a:ext cx="6753131" cy="2166940"/>
              </a:xfrm>
              <a:prstGeom prst="rect">
                <a:avLst/>
              </a:prstGeom>
            </p:spPr>
            <p:txBody>
              <a:bodyPr wrap="none">
                <a:spAutoFit/>
              </a:bodyPr>
              <a:lstStyle/>
              <a:p>
                <a:pPr lvl="0">
                  <a:lnSpc>
                    <a:spcPct val="150000"/>
                  </a:lnSpc>
                  <a:spcBef>
                    <a:spcPts val="100"/>
                  </a:spcBef>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e>
                      </m: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4307210" y="7968589"/>
                <a:ext cx="6753131" cy="2166940"/>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358417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fade">
                                      <p:cBhvr>
                                        <p:cTn id="35" dur="500"/>
                                        <p:tgtEl>
                                          <p:spTgt spid="16">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animEffect transition="in" filter="wipe(down)">
                                      <p:cBhvr>
                                        <p:cTn id="43" dur="500"/>
                                        <p:tgtEl>
                                          <p:spTgt spid="16">
                                            <p:txEl>
                                              <p:pRg st="1" end="1"/>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702414" y="368256"/>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7" name="Picture 6"/>
          <p:cNvPicPr>
            <a:picLocks noChangeAspect="1"/>
          </p:cNvPicPr>
          <p:nvPr/>
        </p:nvPicPr>
        <p:blipFill>
          <a:blip r:embed="rId2"/>
          <a:stretch>
            <a:fillRect/>
          </a:stretch>
        </p:blipFill>
        <p:spPr>
          <a:xfrm>
            <a:off x="15907852" y="318359"/>
            <a:ext cx="2987299" cy="2517866"/>
          </a:xfrm>
          <a:prstGeom prst="rect">
            <a:avLst/>
          </a:prstGeom>
        </p:spPr>
      </p:pic>
      <p:grpSp>
        <p:nvGrpSpPr>
          <p:cNvPr id="5" name="Group 4"/>
          <p:cNvGrpSpPr/>
          <p:nvPr/>
        </p:nvGrpSpPr>
        <p:grpSpPr>
          <a:xfrm>
            <a:off x="2209800" y="2171700"/>
            <a:ext cx="13944600" cy="7696200"/>
            <a:chOff x="1143000" y="2324100"/>
            <a:chExt cx="13944600" cy="7543800"/>
          </a:xfrm>
        </p:grpSpPr>
        <p:sp>
          <p:nvSpPr>
            <p:cNvPr id="28" name="Google Shape;259;p11"/>
            <p:cNvSpPr/>
            <p:nvPr/>
          </p:nvSpPr>
          <p:spPr>
            <a:xfrm>
              <a:off x="1143000" y="2324100"/>
              <a:ext cx="13944600" cy="754380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226966" y="2697555"/>
                  <a:ext cx="12117362" cy="7040261"/>
                </a:xfrm>
                <a:prstGeom prst="rect">
                  <a:avLst/>
                </a:prstGeom>
              </p:spPr>
              <p:txBody>
                <a:bodyPr wrap="square">
                  <a:spAutoFit/>
                </a:bodyPr>
                <a:lstStyle/>
                <a:p>
                  <a:pPr>
                    <a:lnSpc>
                      <a:spcPct val="150000"/>
                    </a:lnSpc>
                    <a:spcAft>
                      <a:spcPts val="0"/>
                    </a:spcAft>
                  </a:pPr>
                  <a:r>
                    <a:rPr lang="en-US" sz="4000">
                      <a:solidFill>
                        <a:schemeClr val="bg1"/>
                      </a:solidFill>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𝑐</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là hằng số. Khi đó:</a:t>
                  </a:r>
                </a:p>
                <a:p>
                  <a:pPr marL="571500" lvl="0" indent="-571500">
                    <a:lnSpc>
                      <a:spcPct val="150000"/>
                    </a:lnSpc>
                    <a:spcAft>
                      <a:spcPts val="0"/>
                    </a:spcAft>
                    <a:buFont typeface="Arial" panose="020B0604020202020204" pitchFamily="34" charset="0"/>
                    <a:buChar char="•"/>
                    <a:tabLst>
                      <a:tab pos="457200" algn="l"/>
                    </a:tabLst>
                  </a:pP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oMath>
                  </a14:m>
                  <a:endPar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endParaRPr>
                </a:p>
                <a:p>
                  <a:pPr marL="571500" lvl="0" indent="-571500">
                    <a:lnSpc>
                      <a:spcPct val="150000"/>
                    </a:lnSpc>
                    <a:spcAft>
                      <a:spcPts val="0"/>
                    </a:spcAft>
                    <a:buFont typeface="Arial" panose="020B0604020202020204" pitchFamily="34" charset="0"/>
                    <a:buChar char="•"/>
                    <a:tabLst>
                      <a:tab pos="457200" algn="l"/>
                    </a:tabLst>
                  </a:pP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oMath>
                  </a14:m>
                  <a:endPar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endParaRPr>
                </a:p>
                <a:p>
                  <a:pPr marL="571500" lvl="0" indent="-571500">
                    <a:lnSpc>
                      <a:spcPct val="150000"/>
                    </a:lnSpc>
                    <a:spcAft>
                      <a:spcPts val="0"/>
                    </a:spcAft>
                    <a:buFont typeface="Arial" panose="020B0604020202020204" pitchFamily="34" charset="0"/>
                    <a:buChar char="•"/>
                    <a:tabLst>
                      <a:tab pos="457200" algn="l"/>
                    </a:tabLst>
                  </a:pP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𝑐</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𝑐</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endPar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endParaRPr>
                </a:p>
                <a:p>
                  <a:pPr marL="571500" lvl="0" indent="-571500">
                    <a:lnSpc>
                      <a:spcPct val="150000"/>
                    </a:lnSpc>
                    <a:spcAft>
                      <a:spcPts val="0"/>
                    </a:spcAft>
                    <a:buFont typeface="Arial" panose="020B0604020202020204" pitchFamily="34" charset="0"/>
                    <a:buChar char="•"/>
                    <a:tabLst>
                      <a:tab pos="457200" algn="l"/>
                    </a:tabLst>
                  </a:pP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oMath>
                  </a14:m>
                  <a:endPar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endParaRPr>
                </a:p>
                <a:p>
                  <a:pPr marL="571500" lvl="0" indent="-571500">
                    <a:lnSpc>
                      <a:spcPct val="150000"/>
                    </a:lnSpc>
                    <a:spcAft>
                      <a:spcPts val="0"/>
                    </a:spcAft>
                    <a:buFont typeface="Arial" panose="020B0604020202020204" pitchFamily="34" charset="0"/>
                    <a:buChar char="•"/>
                    <a:tabLst>
                      <a:tab pos="457200" algn="l"/>
                    </a:tabLst>
                  </a:pP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num>
                        <m:den>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den>
                      </m:f>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den>
                      </m:f>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e>
                      </m:d>
                    </m:oMath>
                  </a14:m>
                  <a:endParaRPr lang="en-US" sz="40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571500" lvl="0" indent="-571500">
                    <a:lnSpc>
                      <a:spcPct val="150000"/>
                    </a:lnSpc>
                    <a:spcAft>
                      <a:spcPts val="0"/>
                    </a:spcAft>
                    <a:buFont typeface="Arial" panose="020B0604020202020204" pitchFamily="34" charset="0"/>
                    <a:buChar char="•"/>
                    <a:tabLst>
                      <a:tab pos="457200" algn="l"/>
                    </a:tabLs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ℕ</m:t>
                          </m:r>
                        </m:e>
                        <m:sup>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thi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rad>
                        <m:radPr>
                          <m:degHide m:val="on"/>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ra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rad>
                    </m:oMath>
                  </a14:m>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226966" y="2697555"/>
                  <a:ext cx="12117362" cy="7040261"/>
                </a:xfrm>
                <a:prstGeom prst="rect">
                  <a:avLst/>
                </a:prstGeom>
                <a:blipFill>
                  <a:blip r:embed="rId3"/>
                  <a:stretch>
                    <a:fillRect l="-1761"/>
                  </a:stretch>
                </a:blipFill>
              </p:spPr>
              <p:txBody>
                <a:bodyPr/>
                <a:lstStyle/>
                <a:p>
                  <a:r>
                    <a:rPr lang="en-US">
                      <a:noFill/>
                    </a:rPr>
                    <a:t> </a:t>
                  </a:r>
                </a:p>
              </p:txBody>
            </p:sp>
          </mc:Fallback>
        </mc:AlternateContent>
      </p:grpSp>
      <p:pic>
        <p:nvPicPr>
          <p:cNvPr id="15"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8463" y="8191500"/>
            <a:ext cx="1173320" cy="1045322"/>
          </a:xfrm>
          <a:prstGeom prst="rect">
            <a:avLst/>
          </a:prstGeom>
        </p:spPr>
      </p:pic>
      <p:pic>
        <p:nvPicPr>
          <p:cNvPr id="16" name="Picture 15"/>
          <p:cNvPicPr>
            <a:picLocks noChangeAspect="1"/>
          </p:cNvPicPr>
          <p:nvPr/>
        </p:nvPicPr>
        <p:blipFill>
          <a:blip r:embed="rId6"/>
          <a:stretch>
            <a:fillRect/>
          </a:stretch>
        </p:blipFill>
        <p:spPr>
          <a:xfrm>
            <a:off x="3333572" y="511342"/>
            <a:ext cx="2261112" cy="2256853"/>
          </a:xfrm>
          <a:prstGeom prst="rect">
            <a:avLst/>
          </a:prstGeom>
        </p:spPr>
      </p:pic>
    </p:spTree>
    <p:extLst>
      <p:ext uri="{BB962C8B-B14F-4D97-AF65-F5344CB8AC3E}">
        <p14:creationId xmlns:p14="http://schemas.microsoft.com/office/powerpoint/2010/main" val="3927038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685800" y="656175"/>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9" name="Rectangle 18"/>
          <p:cNvSpPr/>
          <p:nvPr/>
        </p:nvSpPr>
        <p:spPr>
          <a:xfrm>
            <a:off x="3352800" y="692527"/>
            <a:ext cx="5112297" cy="1015663"/>
          </a:xfrm>
          <a:prstGeom prst="rect">
            <a:avLst/>
          </a:prstGeom>
        </p:spPr>
        <p:txBody>
          <a:bodyPr wrap="none">
            <a:spAutoFit/>
          </a:bodyPr>
          <a:lstStyle/>
          <a:p>
            <a:pPr>
              <a:lnSpc>
                <a:spcPct val="150000"/>
              </a:lnSpc>
              <a:spcAft>
                <a:spcPts val="800"/>
              </a:spcAft>
            </a:pPr>
            <a:r>
              <a:rPr lang="en-US" sz="4000" err="1">
                <a:solidFill>
                  <a:srgbClr val="000000"/>
                </a:solidFill>
                <a:latin typeface="Arial" panose="020B0604020202020204" pitchFamily="34" charset="0"/>
                <a:ea typeface="Times New Roman" panose="02020603050405020304" pitchFamily="18" charset="0"/>
              </a:rPr>
              <a:t>Tìm</a:t>
            </a:r>
            <a:r>
              <a:rPr lang="en-US" sz="4000">
                <a:solidFill>
                  <a:srgbClr val="000000"/>
                </a:solidFill>
                <a:latin typeface="Arial" panose="020B0604020202020204" pitchFamily="34" charset="0"/>
                <a:ea typeface="Times New Roman" panose="02020603050405020304" pitchFamily="18" charset="0"/>
              </a:rPr>
              <a:t> các giới hạn sau:</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8519036" y="386085"/>
                <a:ext cx="8778364" cy="140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
                        <m:rPr>
                          <m:sty m:val="p"/>
                        </m:rPr>
                        <a:rPr lang="en-US" sz="4000" i="0">
                          <a:latin typeface="Cambria Math" panose="02040503050406030204" pitchFamily="18" charset="0"/>
                        </a:rPr>
                        <m:t>lim</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3</m:t>
                          </m:r>
                          <m:r>
                            <a:rPr lang="en-US" sz="4000" i="1">
                              <a:latin typeface="Cambria Math" panose="02040503050406030204" pitchFamily="18" charset="0"/>
                            </a:rPr>
                            <m:t>𝑛</m:t>
                          </m:r>
                          <m:r>
                            <a:rPr lang="en-US" sz="4000" i="0">
                              <a:latin typeface="Cambria Math" panose="02040503050406030204" pitchFamily="18" charset="0"/>
                            </a:rPr>
                            <m:t>+2</m:t>
                          </m:r>
                        </m:num>
                        <m:den>
                          <m:r>
                            <a:rPr lang="en-US" sz="4000" i="0">
                              <a:latin typeface="Cambria Math" panose="02040503050406030204" pitchFamily="18" charset="0"/>
                            </a:rPr>
                            <m:t>2</m:t>
                          </m:r>
                          <m:r>
                            <a:rPr lang="en-US" sz="4000" i="1">
                              <a:latin typeface="Cambria Math" panose="02040503050406030204" pitchFamily="18" charset="0"/>
                            </a:rPr>
                            <m:t>𝑛</m:t>
                          </m:r>
                          <m:r>
                            <a:rPr lang="en-US" sz="4000" i="0">
                              <a:latin typeface="Cambria Math" panose="02040503050406030204" pitchFamily="18" charset="0"/>
                            </a:rPr>
                            <m:t>−1</m:t>
                          </m:r>
                        </m:den>
                      </m:f>
                      <m:r>
                        <a:rPr lang="en-US" sz="4000" i="0">
                          <a:latin typeface="Cambria Math" panose="02040503050406030204" pitchFamily="18" charset="0"/>
                        </a:rPr>
                        <m:t>;</m:t>
                      </m:r>
                      <m:r>
                        <m:rPr>
                          <m:nor/>
                        </m:rPr>
                        <a:rPr lang="en-US" sz="4000" i="1">
                          <a:latin typeface="Cambria Math" panose="02040503050406030204" pitchFamily="18" charset="0"/>
                        </a:rPr>
                        <m:t>         </m:t>
                      </m:r>
                      <m:r>
                        <m:rPr>
                          <m:nor/>
                        </m:rPr>
                        <a:rPr lang="en-US" sz="4000" b="0" i="1" smtClean="0">
                          <a:latin typeface="Cambria Math" panose="02040503050406030204" pitchFamily="18" charset="0"/>
                        </a:rPr>
                        <m:t>      </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
                        <m:rPr>
                          <m:sty m:val="p"/>
                        </m:rPr>
                        <a:rPr lang="en-US" sz="4000" i="0">
                          <a:latin typeface="Cambria Math" panose="02040503050406030204" pitchFamily="18" charset="0"/>
                        </a:rPr>
                        <m:t>lim</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ad>
                            <m:radPr>
                              <m:degHide m:val="on"/>
                              <m:ctrlPr>
                                <a:rPr lang="en-US" sz="4000" i="1">
                                  <a:latin typeface="Cambria Math" panose="02040503050406030204" pitchFamily="18" charset="0"/>
                                </a:rPr>
                              </m:ctrlPr>
                            </m:radPr>
                            <m:deg/>
                            <m:e>
                              <m:r>
                                <a:rPr lang="en-US" sz="4000" i="0">
                                  <a:latin typeface="Cambria Math" panose="02040503050406030204" pitchFamily="18" charset="0"/>
                                </a:rPr>
                                <m:t>9</m:t>
                              </m:r>
                              <m:sSup>
                                <m:sSupPr>
                                  <m:ctrlPr>
                                    <a:rPr lang="en-US" sz="4000" i="1">
                                      <a:latin typeface="Cambria Math" panose="02040503050406030204" pitchFamily="18" charset="0"/>
                                    </a:rPr>
                                  </m:ctrlPr>
                                </m:sSupPr>
                                <m:e>
                                  <m:r>
                                    <a:rPr lang="en-US" sz="4000" i="1">
                                      <a:latin typeface="Cambria Math" panose="02040503050406030204" pitchFamily="18" charset="0"/>
                                    </a:rPr>
                                    <m:t>𝑛</m:t>
                                  </m:r>
                                </m:e>
                                <m:sup>
                                  <m:r>
                                    <a:rPr lang="en-US" sz="4000" i="0">
                                      <a:latin typeface="Cambria Math" panose="02040503050406030204" pitchFamily="18" charset="0"/>
                                    </a:rPr>
                                    <m:t>2</m:t>
                                  </m:r>
                                </m:sup>
                              </m:sSup>
                              <m:r>
                                <a:rPr lang="en-US" sz="4000" i="0">
                                  <a:latin typeface="Cambria Math" panose="02040503050406030204" pitchFamily="18" charset="0"/>
                                </a:rPr>
                                <m:t>+1</m:t>
                              </m:r>
                            </m:e>
                          </m:rad>
                        </m:num>
                        <m:den>
                          <m:r>
                            <a:rPr lang="en-US" sz="4000" i="1">
                              <a:latin typeface="Cambria Math" panose="02040503050406030204" pitchFamily="18" charset="0"/>
                            </a:rPr>
                            <m:t>𝑛</m:t>
                          </m:r>
                        </m:den>
                      </m:f>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8519036" y="386085"/>
                <a:ext cx="8778364" cy="1404615"/>
              </a:xfrm>
              <a:prstGeom prst="rect">
                <a:avLst/>
              </a:prstGeom>
              <a:blipFill>
                <a:blip r:embed="rId2"/>
                <a:stretch>
                  <a:fillRect/>
                </a:stretch>
              </a:blipFill>
            </p:spPr>
            <p:txBody>
              <a:bodyPr/>
              <a:lstStyle/>
              <a:p>
                <a:r>
                  <a:rPr lang="en-US">
                    <a:noFill/>
                  </a:rPr>
                  <a:t> </a:t>
                </a:r>
              </a:p>
            </p:txBody>
          </p:sp>
        </mc:Fallback>
      </mc:AlternateContent>
      <p:grpSp>
        <p:nvGrpSpPr>
          <p:cNvPr id="22" name="Google Shape;305;p14"/>
          <p:cNvGrpSpPr/>
          <p:nvPr/>
        </p:nvGrpSpPr>
        <p:grpSpPr>
          <a:xfrm flipH="1">
            <a:off x="1011630" y="2301451"/>
            <a:ext cx="1699513" cy="1188276"/>
            <a:chOff x="7890477" y="787864"/>
            <a:chExt cx="2022200" cy="1289304"/>
          </a:xfrm>
        </p:grpSpPr>
        <p:pic>
          <p:nvPicPr>
            <p:cNvPr id="23"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4"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9" name="Group 8"/>
          <p:cNvGrpSpPr/>
          <p:nvPr/>
        </p:nvGrpSpPr>
        <p:grpSpPr>
          <a:xfrm>
            <a:off x="2209800" y="5372100"/>
            <a:ext cx="13959168" cy="2357953"/>
            <a:chOff x="2008419" y="3358280"/>
            <a:chExt cx="13959168" cy="2357953"/>
          </a:xfrm>
        </p:grpSpPr>
        <p:sp>
          <p:nvSpPr>
            <p:cNvPr id="25" name="Rectangle 24"/>
            <p:cNvSpPr/>
            <p:nvPr/>
          </p:nvSpPr>
          <p:spPr>
            <a:xfrm>
              <a:off x="2008419" y="3977865"/>
              <a:ext cx="1553630" cy="904415"/>
            </a:xfrm>
            <a:prstGeom prst="rect">
              <a:avLst/>
            </a:prstGeom>
          </p:spPr>
          <p:txBody>
            <a:bodyPr wrap="none">
              <a:spAutoFit/>
            </a:bodyPr>
            <a:lstStyle/>
            <a:p>
              <a:pPr>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rPr>
                <a:t>Từ đó</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angle 7"/>
                <p:cNvSpPr/>
                <p:nvPr/>
              </p:nvSpPr>
              <p:spPr>
                <a:xfrm>
                  <a:off x="3257249" y="3358280"/>
                  <a:ext cx="12710338" cy="2357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000" smtClean="0"/>
                          <m:t> </m:t>
                        </m:r>
                        <m:func>
                          <m:funcPr>
                            <m:ctrlPr>
                              <a:rPr lang="en-US" sz="4000" b="0" i="1" smtClean="0">
                                <a:latin typeface="Cambria Math" panose="02040503050406030204" pitchFamily="18" charset="0"/>
                              </a:rPr>
                            </m:ctrlPr>
                          </m:funcPr>
                          <m:fName>
                            <m:r>
                              <m:rPr>
                                <m:sty m:val="p"/>
                              </m:rPr>
                              <a:rPr lang="en-US" sz="4000" b="0" i="0" smtClean="0">
                                <a:latin typeface="Cambria Math" panose="02040503050406030204" pitchFamily="18" charset="0"/>
                              </a:rPr>
                              <m:t>lim</m:t>
                            </m:r>
                          </m:fName>
                          <m:e>
                            <m:f>
                              <m:fPr>
                                <m:ctrlPr>
                                  <a:rPr lang="en-US" sz="4000" i="1">
                                    <a:latin typeface="Cambria Math" panose="02040503050406030204" pitchFamily="18" charset="0"/>
                                  </a:rPr>
                                </m:ctrlPr>
                              </m:fPr>
                              <m:num>
                                <m:r>
                                  <a:rPr lang="en-US" sz="4000" i="0">
                                    <a:latin typeface="Cambria Math" panose="02040503050406030204" pitchFamily="18" charset="0"/>
                                  </a:rPr>
                                  <m:t>3</m:t>
                                </m:r>
                                <m:r>
                                  <a:rPr lang="en-US" sz="4000" i="1">
                                    <a:latin typeface="Cambria Math" panose="02040503050406030204" pitchFamily="18" charset="0"/>
                                  </a:rPr>
                                  <m:t>𝑛</m:t>
                                </m:r>
                                <m:r>
                                  <a:rPr lang="en-US" sz="4000" i="0">
                                    <a:latin typeface="Cambria Math" panose="02040503050406030204" pitchFamily="18" charset="0"/>
                                  </a:rPr>
                                  <m:t>+2</m:t>
                                </m:r>
                              </m:num>
                              <m:den>
                                <m:r>
                                  <a:rPr lang="en-US" sz="4000" i="0">
                                    <a:latin typeface="Cambria Math" panose="02040503050406030204" pitchFamily="18" charset="0"/>
                                  </a:rPr>
                                  <m:t>2</m:t>
                                </m:r>
                                <m:r>
                                  <a:rPr lang="en-US" sz="4000" i="1">
                                    <a:latin typeface="Cambria Math" panose="02040503050406030204" pitchFamily="18" charset="0"/>
                                  </a:rPr>
                                  <m:t>𝑛</m:t>
                                </m:r>
                                <m:r>
                                  <a:rPr lang="en-US" sz="4000" i="0">
                                    <a:latin typeface="Cambria Math" panose="02040503050406030204" pitchFamily="18" charset="0"/>
                                  </a:rPr>
                                  <m:t>−1</m:t>
                                </m:r>
                              </m:den>
                            </m:f>
                          </m:e>
                        </m:func>
                        <m:r>
                          <a:rPr lang="en-US" sz="4000" i="0">
                            <a:latin typeface="Cambria Math" panose="02040503050406030204" pitchFamily="18" charset="0"/>
                          </a:rPr>
                          <m:t>=</m:t>
                        </m:r>
                        <m:func>
                          <m:funcPr>
                            <m:ctrlPr>
                              <a:rPr lang="en-US" sz="4000" b="0" i="1" smtClean="0">
                                <a:latin typeface="Cambria Math" panose="02040503050406030204" pitchFamily="18" charset="0"/>
                              </a:rPr>
                            </m:ctrlPr>
                          </m:funcPr>
                          <m:fName>
                            <m:r>
                              <m:rPr>
                                <m:sty m:val="p"/>
                              </m:rPr>
                              <a:rPr lang="en-US" sz="4000" b="0" i="0" smtClean="0">
                                <a:latin typeface="Cambria Math" panose="02040503050406030204" pitchFamily="18" charset="0"/>
                              </a:rPr>
                              <m:t>lim</m:t>
                            </m:r>
                          </m:fName>
                          <m:e>
                            <m:f>
                              <m:fPr>
                                <m:ctrlPr>
                                  <a:rPr lang="en-US" sz="4000" i="1">
                                    <a:latin typeface="Cambria Math" panose="02040503050406030204" pitchFamily="18" charset="0"/>
                                  </a:rPr>
                                </m:ctrlPr>
                              </m:fPr>
                              <m:num>
                                <m:r>
                                  <a:rPr lang="en-US" sz="4000" i="0">
                                    <a:latin typeface="Cambria Math" panose="02040503050406030204" pitchFamily="18" charset="0"/>
                                  </a:rPr>
                                  <m:t>3+</m:t>
                                </m:r>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1">
                                        <a:latin typeface="Cambria Math" panose="02040503050406030204" pitchFamily="18" charset="0"/>
                                      </a:rPr>
                                      <m:t>𝑛</m:t>
                                    </m:r>
                                  </m:den>
                                </m:f>
                              </m:num>
                              <m:den>
                                <m:r>
                                  <a:rPr lang="en-US" sz="4000" i="0">
                                    <a:latin typeface="Cambria Math" panose="02040503050406030204" pitchFamily="18" charset="0"/>
                                  </a:rPr>
                                  <m:t>2−</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𝑛</m:t>
                                    </m:r>
                                  </m:den>
                                </m:f>
                              </m:den>
                            </m:f>
                          </m:e>
                        </m:func>
                        <m:r>
                          <a:rPr lang="en-US" sz="4000" b="0" i="1" smtClean="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lim</m:t>
                            </m:r>
                          </m:fName>
                          <m:e>
                            <m:f>
                              <m:fPr>
                                <m:ctrlPr>
                                  <a:rPr lang="en-US" sz="4000" i="1">
                                    <a:latin typeface="Cambria Math" panose="02040503050406030204" pitchFamily="18" charset="0"/>
                                  </a:rPr>
                                </m:ctrlPr>
                              </m:fPr>
                              <m:num>
                                <m:d>
                                  <m:dPr>
                                    <m:ctrlPr>
                                      <a:rPr lang="en-US" sz="4000" i="1" smtClean="0">
                                        <a:latin typeface="Cambria Math" panose="02040503050406030204" pitchFamily="18" charset="0"/>
                                      </a:rPr>
                                    </m:ctrlPr>
                                  </m:dPr>
                                  <m:e>
                                    <m:r>
                                      <a:rPr lang="en-US" sz="4000">
                                        <a:latin typeface="Cambria Math" panose="02040503050406030204" pitchFamily="18" charset="0"/>
                                      </a:rPr>
                                      <m:t>3+</m:t>
                                    </m:r>
                                    <m:r>
                                      <a:rPr lang="en-US" sz="4000" b="0" i="1" smtClean="0">
                                        <a:latin typeface="Cambria Math" panose="02040503050406030204" pitchFamily="18" charset="0"/>
                                      </a:rPr>
                                      <m:t>2.</m:t>
                                    </m:r>
                                    <m:f>
                                      <m:fPr>
                                        <m:ctrlPr>
                                          <a:rPr lang="en-US" sz="4000" i="1">
                                            <a:latin typeface="Cambria Math" panose="02040503050406030204" pitchFamily="18" charset="0"/>
                                          </a:rPr>
                                        </m:ctrlPr>
                                      </m:fPr>
                                      <m:num>
                                        <m:r>
                                          <a:rPr lang="en-US" sz="4000" b="0" i="0" smtClean="0">
                                            <a:latin typeface="Cambria Math" panose="02040503050406030204" pitchFamily="18" charset="0"/>
                                          </a:rPr>
                                          <m:t>1</m:t>
                                        </m:r>
                                      </m:num>
                                      <m:den>
                                        <m:r>
                                          <a:rPr lang="en-US" sz="4000" i="1">
                                            <a:latin typeface="Cambria Math" panose="02040503050406030204" pitchFamily="18" charset="0"/>
                                          </a:rPr>
                                          <m:t>𝑛</m:t>
                                        </m:r>
                                      </m:den>
                                    </m:f>
                                  </m:e>
                                </m:d>
                              </m:num>
                              <m:den>
                                <m:r>
                                  <a:rPr lang="en-US" sz="4000">
                                    <a:latin typeface="Cambria Math" panose="02040503050406030204" pitchFamily="18" charset="0"/>
                                  </a:rPr>
                                  <m:t>2−</m:t>
                                </m:r>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i="1">
                                        <a:latin typeface="Cambria Math" panose="02040503050406030204" pitchFamily="18" charset="0"/>
                                      </a:rPr>
                                      <m:t>𝑛</m:t>
                                    </m:r>
                                  </m:den>
                                </m:f>
                              </m:den>
                            </m:f>
                            <m:r>
                              <a:rPr lang="en-US" sz="4000" b="0" i="1" smtClean="0">
                                <a:latin typeface="Cambria Math" panose="02040503050406030204" pitchFamily="18" charset="0"/>
                              </a:rPr>
                              <m:t>=</m:t>
                            </m:r>
                            <m:f>
                              <m:fPr>
                                <m:ctrlPr>
                                  <a:rPr lang="en-US" sz="4000" i="1">
                                    <a:latin typeface="Cambria Math" panose="02040503050406030204" pitchFamily="18" charset="0"/>
                                  </a:rPr>
                                </m:ctrlPr>
                              </m:fPr>
                              <m:num>
                                <m:r>
                                  <m:rPr>
                                    <m:sty m:val="p"/>
                                  </m:rPr>
                                  <a:rPr lang="en-US" sz="4000" b="0" i="0" smtClean="0">
                                    <a:latin typeface="Cambria Math" panose="02040503050406030204" pitchFamily="18" charset="0"/>
                                  </a:rPr>
                                  <m:t>lim</m:t>
                                </m:r>
                                <m:r>
                                  <a:rPr lang="en-US" sz="4000" b="0" i="1" smtClean="0">
                                    <a:latin typeface="Cambria Math" panose="02040503050406030204" pitchFamily="18" charset="0"/>
                                  </a:rPr>
                                  <m:t>⁡</m:t>
                                </m:r>
                                <m:d>
                                  <m:dPr>
                                    <m:ctrlPr>
                                      <a:rPr lang="en-US" sz="4000" i="1">
                                        <a:latin typeface="Cambria Math" panose="02040503050406030204" pitchFamily="18" charset="0"/>
                                      </a:rPr>
                                    </m:ctrlPr>
                                  </m:dPr>
                                  <m:e>
                                    <m:r>
                                      <a:rPr lang="en-US" sz="4000">
                                        <a:latin typeface="Cambria Math" panose="02040503050406030204" pitchFamily="18" charset="0"/>
                                      </a:rPr>
                                      <m:t>3+</m:t>
                                    </m:r>
                                    <m:r>
                                      <a:rPr lang="en-US" sz="4000" i="1">
                                        <a:latin typeface="Cambria Math" panose="02040503050406030204" pitchFamily="18" charset="0"/>
                                      </a:rPr>
                                      <m:t>2.</m:t>
                                    </m:r>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i="1">
                                            <a:latin typeface="Cambria Math" panose="02040503050406030204" pitchFamily="18" charset="0"/>
                                          </a:rPr>
                                          <m:t>𝑛</m:t>
                                        </m:r>
                                      </m:den>
                                    </m:f>
                                  </m:e>
                                </m:d>
                              </m:num>
                              <m:den>
                                <m:r>
                                  <m:rPr>
                                    <m:sty m:val="p"/>
                                  </m:rPr>
                                  <a:rPr lang="en-US" sz="4000" b="0" i="0" smtClean="0">
                                    <a:latin typeface="Cambria Math" panose="02040503050406030204" pitchFamily="18" charset="0"/>
                                  </a:rPr>
                                  <m:t>lim</m:t>
                                </m:r>
                                <m:r>
                                  <a:rPr lang="en-US" sz="4000" b="0" i="1" smtClean="0">
                                    <a:latin typeface="Cambria Math" panose="02040503050406030204" pitchFamily="18" charset="0"/>
                                  </a:rPr>
                                  <m:t>⁡</m:t>
                                </m:r>
                                <m:d>
                                  <m:dPr>
                                    <m:ctrlPr>
                                      <a:rPr lang="en-US" sz="4000" b="0" i="1" smtClean="0">
                                        <a:latin typeface="Cambria Math" panose="02040503050406030204" pitchFamily="18" charset="0"/>
                                      </a:rPr>
                                    </m:ctrlPr>
                                  </m:dPr>
                                  <m:e>
                                    <m:r>
                                      <a:rPr lang="en-US" sz="4000">
                                        <a:latin typeface="Cambria Math" panose="02040503050406030204" pitchFamily="18" charset="0"/>
                                      </a:rPr>
                                      <m:t>2−</m:t>
                                    </m:r>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i="1">
                                            <a:latin typeface="Cambria Math" panose="02040503050406030204" pitchFamily="18" charset="0"/>
                                          </a:rPr>
                                          <m:t>𝑛</m:t>
                                        </m:r>
                                      </m:den>
                                    </m:f>
                                  </m:e>
                                </m:d>
                              </m:den>
                            </m:f>
                          </m:e>
                        </m:func>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3257249" y="3358280"/>
                  <a:ext cx="12710338" cy="2357953"/>
                </a:xfrm>
                <a:prstGeom prst="rect">
                  <a:avLst/>
                </a:prstGeom>
                <a:blipFill>
                  <a:blip r:embed="rId4"/>
                  <a:stretch>
                    <a:fillRect/>
                  </a:stretch>
                </a:blipFill>
              </p:spPr>
              <p:txBody>
                <a:bodyPr/>
                <a:lstStyle/>
                <a:p>
                  <a:r>
                    <a:rPr lang="en-US">
                      <a:noFill/>
                    </a:rPr>
                    <a:t> </a:t>
                  </a:r>
                </a:p>
              </p:txBody>
            </p:sp>
          </mc:Fallback>
        </mc:AlternateContent>
      </p:grpSp>
      <p:grpSp>
        <p:nvGrpSpPr>
          <p:cNvPr id="27" name="Group 26"/>
          <p:cNvGrpSpPr/>
          <p:nvPr/>
        </p:nvGrpSpPr>
        <p:grpSpPr>
          <a:xfrm>
            <a:off x="1524000" y="3314700"/>
            <a:ext cx="11739389" cy="2148024"/>
            <a:chOff x="1352381" y="3358280"/>
            <a:chExt cx="11739389" cy="2148024"/>
          </a:xfrm>
        </p:grpSpPr>
        <p:sp>
          <p:nvSpPr>
            <p:cNvPr id="28" name="Rectangle 27"/>
            <p:cNvSpPr/>
            <p:nvPr/>
          </p:nvSpPr>
          <p:spPr>
            <a:xfrm>
              <a:off x="1352381" y="3874088"/>
              <a:ext cx="2000419" cy="1015663"/>
            </a:xfrm>
            <a:prstGeom prst="rect">
              <a:avLst/>
            </a:prstGeom>
          </p:spPr>
          <p:txBody>
            <a:bodyPr wrap="none">
              <a:spAutoFit/>
            </a:bodyPr>
            <a:lstStyle/>
            <a:p>
              <a:pPr>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rPr>
                <a:t>a) Ta có</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Rectangle 28"/>
                <p:cNvSpPr/>
                <p:nvPr/>
              </p:nvSpPr>
              <p:spPr>
                <a:xfrm>
                  <a:off x="3200400" y="3358280"/>
                  <a:ext cx="3837141" cy="21480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000"/>
                          <m:t> </m:t>
                        </m:r>
                        <m:f>
                          <m:fPr>
                            <m:ctrlPr>
                              <a:rPr lang="en-US" sz="4000" i="1">
                                <a:latin typeface="Cambria Math" panose="02040503050406030204" pitchFamily="18" charset="0"/>
                              </a:rPr>
                            </m:ctrlPr>
                          </m:fPr>
                          <m:num>
                            <m:r>
                              <a:rPr lang="en-US" sz="4000" i="0">
                                <a:latin typeface="Cambria Math" panose="02040503050406030204" pitchFamily="18" charset="0"/>
                              </a:rPr>
                              <m:t>3</m:t>
                            </m:r>
                            <m:r>
                              <a:rPr lang="en-US" sz="4000" i="1">
                                <a:latin typeface="Cambria Math" panose="02040503050406030204" pitchFamily="18" charset="0"/>
                              </a:rPr>
                              <m:t>𝑛</m:t>
                            </m:r>
                            <m:r>
                              <a:rPr lang="en-US" sz="4000" i="0">
                                <a:latin typeface="Cambria Math" panose="02040503050406030204" pitchFamily="18" charset="0"/>
                              </a:rPr>
                              <m:t>+2</m:t>
                            </m:r>
                          </m:num>
                          <m:den>
                            <m:r>
                              <a:rPr lang="en-US" sz="4000" i="0">
                                <a:latin typeface="Cambria Math" panose="02040503050406030204" pitchFamily="18" charset="0"/>
                              </a:rPr>
                              <m:t>2</m:t>
                            </m:r>
                            <m:r>
                              <a:rPr lang="en-US" sz="4000" i="1">
                                <a:latin typeface="Cambria Math" panose="02040503050406030204" pitchFamily="18" charset="0"/>
                              </a:rPr>
                              <m:t>𝑛</m:t>
                            </m:r>
                            <m:r>
                              <a:rPr lang="en-US" sz="4000" i="0">
                                <a:latin typeface="Cambria Math" panose="02040503050406030204" pitchFamily="18" charset="0"/>
                              </a:rPr>
                              <m:t>−1</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3+</m:t>
                            </m:r>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1">
                                    <a:latin typeface="Cambria Math" panose="02040503050406030204" pitchFamily="18" charset="0"/>
                                  </a:rPr>
                                  <m:t>𝑛</m:t>
                                </m:r>
                              </m:den>
                            </m:f>
                          </m:num>
                          <m:den>
                            <m:r>
                              <a:rPr lang="en-US" sz="4000" i="0">
                                <a:latin typeface="Cambria Math" panose="02040503050406030204" pitchFamily="18" charset="0"/>
                              </a:rPr>
                              <m:t>2−</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𝑛</m:t>
                                </m:r>
                              </m:den>
                            </m:f>
                          </m:den>
                        </m:f>
                      </m:oMath>
                    </m:oMathPara>
                  </a14:m>
                  <a:endParaRPr lang="en-US" sz="4000"/>
                </a:p>
              </p:txBody>
            </p:sp>
          </mc:Choice>
          <mc:Fallback xmlns="">
            <p:sp>
              <p:nvSpPr>
                <p:cNvPr id="29" name="Rectangle 28"/>
                <p:cNvSpPr>
                  <a:spLocks noRot="1" noChangeAspect="1" noMove="1" noResize="1" noEditPoints="1" noAdjustHandles="1" noChangeArrowheads="1" noChangeShapeType="1" noTextEdit="1"/>
                </p:cNvSpPr>
                <p:nvPr/>
              </p:nvSpPr>
              <p:spPr>
                <a:xfrm>
                  <a:off x="3200400" y="3358280"/>
                  <a:ext cx="3837141" cy="214802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7086600" y="3823037"/>
                  <a:ext cx="6005170" cy="1015663"/>
                </a:xfrm>
                <a:prstGeom prst="rect">
                  <a:avLst/>
                </a:prstGeom>
              </p:spPr>
              <p:txBody>
                <a:bodyPr wrap="none">
                  <a:spAutoFit/>
                </a:bodyPr>
                <a:lstStyle/>
                <a:p>
                  <a:pPr>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rPr>
                    <a:t>(chia cả tử và mẫu cho </a:t>
                  </a:r>
                  <a14:m>
                    <m:oMath xmlns:m="http://schemas.openxmlformats.org/officeDocument/2006/math">
                      <m:r>
                        <a:rPr lang="en-US" sz="4000" i="1" smtClean="0">
                          <a:solidFill>
                            <a:srgbClr val="000000"/>
                          </a:solidFill>
                          <a:latin typeface="Cambria Math" panose="02040503050406030204" pitchFamily="18" charset="0"/>
                          <a:ea typeface="Times New Roman" panose="02020603050405020304" pitchFamily="18" charset="0"/>
                        </a:rPr>
                        <m:t>𝑛</m:t>
                      </m:r>
                    </m:oMath>
                  </a14:m>
                  <a:r>
                    <a:rPr lang="en-US" sz="4000">
                      <a:solidFill>
                        <a:srgbClr val="000000"/>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7086600" y="3823037"/>
                  <a:ext cx="6005170" cy="1015663"/>
                </a:xfrm>
                <a:prstGeom prst="rect">
                  <a:avLst/>
                </a:prstGeom>
                <a:blipFill>
                  <a:blip r:embed="rId6"/>
                  <a:stretch>
                    <a:fillRect l="-3655" r="-2843" b="-1377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Rectangle 9"/>
              <p:cNvSpPr/>
              <p:nvPr/>
            </p:nvSpPr>
            <p:spPr>
              <a:xfrm>
                <a:off x="6218904" y="7829326"/>
                <a:ext cx="7189789" cy="21480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lim</m:t>
                          </m:r>
                          <m:r>
                            <a:rPr lang="en-US" sz="4000" i="0">
                              <a:latin typeface="Cambria Math" panose="02040503050406030204" pitchFamily="18" charset="0"/>
                            </a:rPr>
                            <m:t>3+2.</m:t>
                          </m:r>
                          <m:r>
                            <m:rPr>
                              <m:sty m:val="p"/>
                            </m:rPr>
                            <a:rPr lang="en-US" sz="4000" i="0">
                              <a:latin typeface="Cambria Math" panose="02040503050406030204" pitchFamily="18" charset="0"/>
                            </a:rPr>
                            <m:t>lim</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𝑛</m:t>
                              </m:r>
                            </m:den>
                          </m:f>
                        </m:num>
                        <m:den>
                          <m:r>
                            <m:rPr>
                              <m:sty m:val="p"/>
                            </m:rPr>
                            <a:rPr lang="en-US" sz="4000" i="0">
                              <a:latin typeface="Cambria Math" panose="02040503050406030204" pitchFamily="18" charset="0"/>
                            </a:rPr>
                            <m:t>lim</m:t>
                          </m:r>
                          <m:r>
                            <a:rPr lang="en-US" sz="4000" i="0">
                              <a:latin typeface="Cambria Math" panose="02040503050406030204" pitchFamily="18" charset="0"/>
                            </a:rPr>
                            <m:t>2−</m:t>
                          </m:r>
                          <m:r>
                            <m:rPr>
                              <m:sty m:val="p"/>
                            </m:rPr>
                            <a:rPr lang="en-US" sz="4000" i="0">
                              <a:latin typeface="Cambria Math" panose="02040503050406030204" pitchFamily="18" charset="0"/>
                            </a:rPr>
                            <m:t>lim</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𝑛</m:t>
                              </m:r>
                            </m:den>
                          </m:f>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3+2.0</m:t>
                          </m:r>
                        </m:num>
                        <m:den>
                          <m:r>
                            <a:rPr lang="en-US" sz="4000" i="0">
                              <a:latin typeface="Cambria Math" panose="02040503050406030204" pitchFamily="18" charset="0"/>
                            </a:rPr>
                            <m:t>2−0</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3</m:t>
                          </m:r>
                        </m:num>
                        <m:den>
                          <m:r>
                            <a:rPr lang="en-US" sz="4000" i="0">
                              <a:latin typeface="Cambria Math" panose="02040503050406030204" pitchFamily="18" charset="0"/>
                            </a:rPr>
                            <m:t>2</m:t>
                          </m:r>
                        </m:den>
                      </m:f>
                    </m:oMath>
                  </m:oMathPara>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6218904" y="7829326"/>
                <a:ext cx="7189789" cy="2148024"/>
              </a:xfrm>
              <a:prstGeom prst="rect">
                <a:avLst/>
              </a:prstGeom>
              <a:blipFill>
                <a:blip r:embed="rId7"/>
                <a:stretch>
                  <a:fillRect/>
                </a:stretch>
              </a:blipFill>
            </p:spPr>
            <p:txBody>
              <a:bodyPr/>
              <a:lstStyle/>
              <a:p>
                <a:r>
                  <a:rPr lang="en-US">
                    <a:noFill/>
                  </a:rPr>
                  <a:t> </a:t>
                </a:r>
              </a:p>
            </p:txBody>
          </p:sp>
        </mc:Fallback>
      </mc:AlternateContent>
      <p:pic>
        <p:nvPicPr>
          <p:cNvPr id="32"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3500727">
            <a:off x="-265360" y="9094411"/>
            <a:ext cx="2345824" cy="601384"/>
          </a:xfrm>
          <a:prstGeom prst="rect">
            <a:avLst/>
          </a:prstGeom>
        </p:spPr>
      </p:pic>
      <p:pic>
        <p:nvPicPr>
          <p:cNvPr id="33"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449800" y="3503764"/>
            <a:ext cx="1173320" cy="1045322"/>
          </a:xfrm>
          <a:prstGeom prst="rect">
            <a:avLst/>
          </a:prstGeom>
        </p:spPr>
      </p:pic>
    </p:spTree>
    <p:extLst>
      <p:ext uri="{BB962C8B-B14F-4D97-AF65-F5344CB8AC3E}">
        <p14:creationId xmlns:p14="http://schemas.microsoft.com/office/powerpoint/2010/main" val="39617964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P spid="7"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685800" y="656175"/>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9" name="Rectangle 18"/>
          <p:cNvSpPr/>
          <p:nvPr/>
        </p:nvSpPr>
        <p:spPr>
          <a:xfrm>
            <a:off x="3352800" y="692527"/>
            <a:ext cx="5112297"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mn-cs"/>
              </a:rPr>
              <a:t>Tìm</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 các giới hạn sau: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7" name="Rectangle 6"/>
              <p:cNvSpPr/>
              <p:nvPr/>
            </p:nvSpPr>
            <p:spPr>
              <a:xfrm>
                <a:off x="8519036" y="386085"/>
                <a:ext cx="8778364" cy="140461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nor/>
                        </m:r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9</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e>
                          </m:ra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den>
                      </m:f>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8519036" y="386085"/>
                <a:ext cx="8778364" cy="1404615"/>
              </a:xfrm>
              <a:prstGeom prst="rect">
                <a:avLst/>
              </a:prstGeom>
              <a:blipFill>
                <a:blip r:embed="rId2"/>
                <a:stretch>
                  <a:fillRect/>
                </a:stretch>
              </a:blipFill>
            </p:spPr>
            <p:txBody>
              <a:bodyPr/>
              <a:lstStyle/>
              <a:p>
                <a:r>
                  <a:rPr lang="en-US">
                    <a:noFill/>
                  </a:rPr>
                  <a:t> </a:t>
                </a:r>
              </a:p>
            </p:txBody>
          </p:sp>
        </mc:Fallback>
      </mc:AlternateContent>
      <p:grpSp>
        <p:nvGrpSpPr>
          <p:cNvPr id="22" name="Google Shape;305;p14"/>
          <p:cNvGrpSpPr/>
          <p:nvPr/>
        </p:nvGrpSpPr>
        <p:grpSpPr>
          <a:xfrm flipH="1">
            <a:off x="1011630" y="2301451"/>
            <a:ext cx="1699513" cy="1188276"/>
            <a:chOff x="7890477" y="787864"/>
            <a:chExt cx="2022200" cy="1289304"/>
          </a:xfrm>
        </p:grpSpPr>
        <p:pic>
          <p:nvPicPr>
            <p:cNvPr id="23"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4"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32"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pic>
        <p:nvPicPr>
          <p:cNvPr id="3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49800" y="3503764"/>
            <a:ext cx="1173320" cy="1045322"/>
          </a:xfrm>
          <a:prstGeom prst="rect">
            <a:avLst/>
          </a:prstGeom>
        </p:spPr>
      </p:pic>
      <p:sp>
        <p:nvSpPr>
          <p:cNvPr id="18" name="Rectangle 17"/>
          <p:cNvSpPr/>
          <p:nvPr/>
        </p:nvSpPr>
        <p:spPr>
          <a:xfrm>
            <a:off x="2667000" y="4052431"/>
            <a:ext cx="2000419"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b) Ta có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0" name="Rectangle 19"/>
              <p:cNvSpPr/>
              <p:nvPr/>
            </p:nvSpPr>
            <p:spPr>
              <a:xfrm>
                <a:off x="4667419" y="3543300"/>
                <a:ext cx="10384894" cy="19334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a:solidFill>
                                    <a:prstClr val="black"/>
                                  </a:solidFill>
                                  <a:latin typeface="Cambria Math" panose="02040503050406030204" pitchFamily="18" charset="0"/>
                                </a:rPr>
                                <m:t>9</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+1</m:t>
                              </m:r>
                            </m:e>
                          </m:rad>
                        </m:num>
                        <m:den>
                          <m:r>
                            <a:rPr lang="en-US" sz="4000" i="1">
                              <a:solidFill>
                                <a:prstClr val="black"/>
                              </a:solidFill>
                              <a:latin typeface="Cambria Math" panose="02040503050406030204" pitchFamily="18" charset="0"/>
                            </a:rPr>
                            <m:t>𝑛</m:t>
                          </m:r>
                        </m:den>
                      </m:f>
                      <m:r>
                        <a:rPr lang="en-US" sz="4000" b="0" i="1" smtClean="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a:solidFill>
                                    <a:prstClr val="black"/>
                                  </a:solidFill>
                                  <a:latin typeface="Cambria Math" panose="02040503050406030204" pitchFamily="18" charset="0"/>
                                </a:rPr>
                                <m:t>9</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+1</m:t>
                              </m:r>
                            </m:e>
                          </m:rad>
                        </m:num>
                        <m:den>
                          <m:rad>
                            <m:radPr>
                              <m:degHide m:val="on"/>
                              <m:ctrlPr>
                                <a:rPr lang="en-US" sz="4000" i="1" smtClean="0">
                                  <a:solidFill>
                                    <a:prstClr val="black"/>
                                  </a:solidFill>
                                  <a:latin typeface="Cambria Math" panose="02040503050406030204" pitchFamily="18" charset="0"/>
                                </a:rPr>
                              </m:ctrlPr>
                            </m:radPr>
                            <m:deg/>
                            <m:e>
                              <m:sSup>
                                <m:sSupPr>
                                  <m:ctrlPr>
                                    <a:rPr lang="en-US" sz="400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𝑛</m:t>
                                  </m:r>
                                </m:e>
                                <m:sup>
                                  <m:r>
                                    <a:rPr lang="en-US" sz="4000" b="0" i="1" smtClean="0">
                                      <a:solidFill>
                                        <a:prstClr val="black"/>
                                      </a:solidFill>
                                      <a:latin typeface="Cambria Math" panose="02040503050406030204" pitchFamily="18" charset="0"/>
                                    </a:rPr>
                                    <m:t>2</m:t>
                                  </m:r>
                                </m:sup>
                              </m:sSup>
                            </m:e>
                          </m:rad>
                        </m:den>
                      </m:f>
                      <m:r>
                        <a:rPr lang="en-US" sz="4000" b="0" i="1" smtClean="0">
                          <a:solidFill>
                            <a:prstClr val="black"/>
                          </a:solidFill>
                          <a:latin typeface="Cambria Math" panose="02040503050406030204" pitchFamily="18" charset="0"/>
                        </a:rPr>
                        <m:t>=</m:t>
                      </m:r>
                      <m:rad>
                        <m:radPr>
                          <m:degHide m:val="on"/>
                          <m:ctrlPr>
                            <a:rPr lang="en-US" sz="4000" b="0" i="1" smtClean="0">
                              <a:solidFill>
                                <a:prstClr val="black"/>
                              </a:solidFill>
                              <a:latin typeface="Cambria Math" panose="02040503050406030204" pitchFamily="18" charset="0"/>
                            </a:rPr>
                          </m:ctrlPr>
                        </m:radPr>
                        <m:deg/>
                        <m:e>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9</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i="1">
                                      <a:solidFill>
                                        <a:prstClr val="black"/>
                                      </a:solidFill>
                                      <a:latin typeface="Cambria Math" panose="02040503050406030204" pitchFamily="18" charset="0"/>
                                    </a:rPr>
                                    <m:t>2</m:t>
                                  </m:r>
                                </m:sup>
                              </m:sSup>
                            </m:den>
                          </m:f>
                        </m:e>
                      </m:rad>
                      <m:r>
                        <a:rPr lang="en-US" sz="4000" b="0" i="1" smtClean="0">
                          <a:solidFill>
                            <a:prstClr val="black"/>
                          </a:solidFill>
                          <a:latin typeface="Cambria Math" panose="02040503050406030204" pitchFamily="18" charset="0"/>
                        </a:rPr>
                        <m:t>=</m:t>
                      </m:r>
                      <m:rad>
                        <m:radPr>
                          <m:degHide m:val="on"/>
                          <m:ctrlPr>
                            <a:rPr lang="en-US" sz="4000" b="0" i="1" smtClean="0">
                              <a:solidFill>
                                <a:prstClr val="black"/>
                              </a:solidFill>
                              <a:latin typeface="Cambria Math" panose="02040503050406030204" pitchFamily="18" charset="0"/>
                            </a:rPr>
                          </m:ctrlPr>
                        </m:radPr>
                        <m:deg/>
                        <m:e>
                          <m:r>
                            <a:rPr lang="en-US" sz="4000" b="0" i="1" smtClean="0">
                              <a:solidFill>
                                <a:prstClr val="black"/>
                              </a:solidFill>
                              <a:latin typeface="Cambria Math" panose="02040503050406030204" pitchFamily="18" charset="0"/>
                            </a:rPr>
                            <m:t>9+</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i="1">
                                      <a:solidFill>
                                        <a:prstClr val="black"/>
                                      </a:solidFill>
                                      <a:latin typeface="Cambria Math" panose="02040503050406030204" pitchFamily="18" charset="0"/>
                                    </a:rPr>
                                    <m:t>2</m:t>
                                  </m:r>
                                </m:sup>
                              </m:sSup>
                            </m:den>
                          </m:f>
                        </m:e>
                      </m:rad>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4667419" y="3543300"/>
                <a:ext cx="10384894" cy="19334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900043" y="5889807"/>
                <a:ext cx="10320774" cy="19580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b="0" i="1" smtClean="0">
                              <a:solidFill>
                                <a:prstClr val="black"/>
                              </a:solidFill>
                              <a:latin typeface="Cambria Math" panose="02040503050406030204" pitchFamily="18" charset="0"/>
                            </a:rPr>
                          </m:ctrlPr>
                        </m:funcPr>
                        <m:fName>
                          <m:r>
                            <m:rPr>
                              <m:sty m:val="p"/>
                            </m:rPr>
                            <a:rPr lang="en-US" sz="4000" b="0" i="0" smtClean="0">
                              <a:solidFill>
                                <a:prstClr val="black"/>
                              </a:solidFill>
                              <a:latin typeface="Cambria Math" panose="02040503050406030204" pitchFamily="18" charset="0"/>
                            </a:rPr>
                            <m:t>lim</m:t>
                          </m:r>
                        </m:fName>
                        <m:e>
                          <m:f>
                            <m:fPr>
                              <m:ctrlPr>
                                <a:rPr lang="en-US" sz="4000" i="1" smtClean="0">
                                  <a:solidFill>
                                    <a:prstClr val="black"/>
                                  </a:solidFill>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a:solidFill>
                                        <a:prstClr val="black"/>
                                      </a:solidFill>
                                      <a:latin typeface="Cambria Math" panose="02040503050406030204" pitchFamily="18" charset="0"/>
                                    </a:rPr>
                                    <m:t>9</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+1</m:t>
                                  </m:r>
                                </m:e>
                              </m:rad>
                            </m:num>
                            <m:den>
                              <m:r>
                                <a:rPr lang="en-US" sz="4000" i="1">
                                  <a:solidFill>
                                    <a:prstClr val="black"/>
                                  </a:solidFill>
                                  <a:latin typeface="Cambria Math" panose="02040503050406030204" pitchFamily="18" charset="0"/>
                                </a:rPr>
                                <m:t>𝑛</m:t>
                              </m:r>
                            </m:den>
                          </m:f>
                        </m:e>
                      </m:func>
                      <m:r>
                        <a:rPr lang="en-US" sz="4000" b="0" i="1" smtClean="0">
                          <a:solidFill>
                            <a:prstClr val="black"/>
                          </a:solidFill>
                          <a:latin typeface="Cambria Math" panose="02040503050406030204" pitchFamily="18" charset="0"/>
                        </a:rPr>
                        <m:t>=</m:t>
                      </m:r>
                      <m:func>
                        <m:funcPr>
                          <m:ctrlPr>
                            <a:rPr lang="en-US" sz="4000" b="0" i="1" smtClean="0">
                              <a:solidFill>
                                <a:prstClr val="black"/>
                              </a:solidFill>
                              <a:latin typeface="Cambria Math" panose="02040503050406030204" pitchFamily="18" charset="0"/>
                            </a:rPr>
                          </m:ctrlPr>
                        </m:funcPr>
                        <m:fName>
                          <m:r>
                            <m:rPr>
                              <m:sty m:val="p"/>
                            </m:rPr>
                            <a:rPr lang="en-US" sz="4000" b="0" i="0" smtClean="0">
                              <a:solidFill>
                                <a:prstClr val="black"/>
                              </a:solidFill>
                              <a:latin typeface="Cambria Math" panose="02040503050406030204" pitchFamily="18" charset="0"/>
                            </a:rPr>
                            <m:t>lim</m:t>
                          </m:r>
                        </m:fName>
                        <m:e>
                          <m:rad>
                            <m:radPr>
                              <m:degHide m:val="on"/>
                              <m:ctrlPr>
                                <a:rPr lang="en-US" sz="4000" b="0" i="1" smtClean="0">
                                  <a:solidFill>
                                    <a:prstClr val="black"/>
                                  </a:solidFill>
                                  <a:latin typeface="Cambria Math" panose="02040503050406030204" pitchFamily="18" charset="0"/>
                                </a:rPr>
                              </m:ctrlPr>
                            </m:radPr>
                            <m:deg/>
                            <m:e>
                              <m:r>
                                <a:rPr lang="en-US" sz="4000" b="0" i="1" smtClean="0">
                                  <a:solidFill>
                                    <a:prstClr val="black"/>
                                  </a:solidFill>
                                  <a:latin typeface="Cambria Math" panose="02040503050406030204" pitchFamily="18" charset="0"/>
                                </a:rPr>
                                <m:t>9+</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i="1">
                                          <a:solidFill>
                                            <a:prstClr val="black"/>
                                          </a:solidFill>
                                          <a:latin typeface="Cambria Math" panose="02040503050406030204" pitchFamily="18" charset="0"/>
                                        </a:rPr>
                                        <m:t>2</m:t>
                                      </m:r>
                                    </m:sup>
                                  </m:sSup>
                                </m:den>
                              </m:f>
                            </m:e>
                          </m:rad>
                        </m:e>
                      </m:func>
                      <m:r>
                        <a:rPr lang="en-US" sz="4000" b="0" i="1" smtClean="0">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r>
                            <m:rPr>
                              <m:sty m:val="p"/>
                            </m:rPr>
                            <a:rPr lang="en-US" sz="4000" b="0" i="0" smtClean="0">
                              <a:solidFill>
                                <a:prstClr val="black"/>
                              </a:solidFill>
                              <a:latin typeface="Cambria Math" panose="02040503050406030204" pitchFamily="18" charset="0"/>
                            </a:rPr>
                            <m:t>lim</m:t>
                          </m:r>
                          <m:r>
                            <a:rPr lang="en-US" sz="4000" b="0" i="1" smtClean="0">
                              <a:solidFill>
                                <a:prstClr val="black"/>
                              </a:solidFill>
                              <a:latin typeface="Cambria Math" panose="02040503050406030204" pitchFamily="18" charset="0"/>
                            </a:rPr>
                            <m:t>⁡</m:t>
                          </m:r>
                          <m:d>
                            <m:dPr>
                              <m:ctrlPr>
                                <a:rPr lang="en-US" sz="4000" b="0" i="1" smtClean="0">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9+</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i="1">
                                          <a:solidFill>
                                            <a:prstClr val="black"/>
                                          </a:solidFill>
                                          <a:latin typeface="Cambria Math" panose="02040503050406030204" pitchFamily="18" charset="0"/>
                                        </a:rPr>
                                        <m:t>2</m:t>
                                      </m:r>
                                    </m:sup>
                                  </m:sSup>
                                </m:den>
                              </m:f>
                            </m:e>
                          </m:d>
                        </m:e>
                      </m:rad>
                    </m:oMath>
                  </m:oMathPara>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4900043" y="5889807"/>
                <a:ext cx="10320774" cy="19580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8001000" y="8044658"/>
                <a:ext cx="7575215" cy="191103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func>
                            <m:funcPr>
                              <m:ctrlPr>
                                <a:rPr lang="en-US" sz="4000" i="1">
                                  <a:solidFill>
                                    <a:prstClr val="black"/>
                                  </a:solidFill>
                                  <a:latin typeface="Cambria Math" panose="02040503050406030204" pitchFamily="18" charset="0"/>
                                </a:rPr>
                              </m:ctrlPr>
                            </m:funcPr>
                            <m:fName>
                              <m:r>
                                <m:rPr>
                                  <m:sty m:val="p"/>
                                </m:rPr>
                                <a:rPr lang="en-US" sz="4000">
                                  <a:solidFill>
                                    <a:prstClr val="black"/>
                                  </a:solidFill>
                                  <a:latin typeface="Cambria Math" panose="02040503050406030204" pitchFamily="18" charset="0"/>
                                </a:rPr>
                                <m:t>lim</m:t>
                              </m:r>
                            </m:fName>
                            <m:e>
                              <m:r>
                                <a:rPr lang="en-US" sz="4000" i="1">
                                  <a:solidFill>
                                    <a:prstClr val="black"/>
                                  </a:solidFill>
                                  <a:latin typeface="Cambria Math" panose="02040503050406030204" pitchFamily="18" charset="0"/>
                                </a:rPr>
                                <m:t>9</m:t>
                              </m:r>
                            </m:e>
                          </m:func>
                          <m:r>
                            <a:rPr lang="en-US" sz="4000" i="1">
                              <a:solidFill>
                                <a:prstClr val="black"/>
                              </a:solidFill>
                              <a:latin typeface="Cambria Math" panose="02040503050406030204" pitchFamily="18" charset="0"/>
                            </a:rPr>
                            <m:t>+</m:t>
                          </m:r>
                          <m:r>
                            <m:rPr>
                              <m:sty m:val="p"/>
                            </m:rPr>
                            <a:rPr lang="en-US" sz="4000">
                              <a:solidFill>
                                <a:prstClr val="black"/>
                              </a:solidFill>
                              <a:latin typeface="Cambria Math" panose="02040503050406030204" pitchFamily="18" charset="0"/>
                            </a:rPr>
                            <m:t>lim</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𝑛</m:t>
                                  </m:r>
                                </m:e>
                                <m:sup>
                                  <m:r>
                                    <a:rPr lang="en-US" sz="4000" i="1">
                                      <a:solidFill>
                                        <a:prstClr val="black"/>
                                      </a:solidFill>
                                      <a:latin typeface="Cambria Math" panose="02040503050406030204" pitchFamily="18" charset="0"/>
                                    </a:rPr>
                                    <m:t>2</m:t>
                                  </m:r>
                                </m:sup>
                              </m:sSup>
                            </m:den>
                          </m:f>
                          <m:r>
                            <a:rPr lang="en-US" sz="4000" i="1">
                              <a:solidFill>
                                <a:prstClr val="black"/>
                              </a:solidFill>
                              <a:latin typeface="Cambria Math" panose="02040503050406030204" pitchFamily="18" charset="0"/>
                            </a:rPr>
                            <m:t>⁡</m:t>
                          </m:r>
                        </m:e>
                      </m:rad>
                      <m:r>
                        <a:rPr lang="en-US" sz="4000" b="0" i="1" smtClean="0">
                          <a:solidFill>
                            <a:prstClr val="black"/>
                          </a:solidFill>
                          <a:latin typeface="Cambria Math" panose="02040503050406030204" pitchFamily="18" charset="0"/>
                        </a:rPr>
                        <m:t>=</m:t>
                      </m:r>
                      <m:rad>
                        <m:radPr>
                          <m:degHide m:val="on"/>
                          <m:ctrlPr>
                            <a:rPr lang="en-US" sz="4000" b="0" i="1" smtClean="0">
                              <a:solidFill>
                                <a:prstClr val="black"/>
                              </a:solidFill>
                              <a:latin typeface="Cambria Math" panose="02040503050406030204" pitchFamily="18" charset="0"/>
                            </a:rPr>
                          </m:ctrlPr>
                        </m:radPr>
                        <m:deg/>
                        <m:e>
                          <m:r>
                            <a:rPr lang="en-US" sz="4000" b="0" i="1" smtClean="0">
                              <a:solidFill>
                                <a:prstClr val="black"/>
                              </a:solidFill>
                              <a:latin typeface="Cambria Math" panose="02040503050406030204" pitchFamily="18" charset="0"/>
                            </a:rPr>
                            <m:t>9+0</m:t>
                          </m:r>
                        </m:e>
                      </m:rad>
                      <m:r>
                        <a:rPr lang="en-US" sz="4000" b="0" i="1" smtClean="0">
                          <a:solidFill>
                            <a:prstClr val="black"/>
                          </a:solidFill>
                          <a:latin typeface="Cambria Math" panose="02040503050406030204" pitchFamily="18" charset="0"/>
                        </a:rPr>
                        <m:t>=3</m:t>
                      </m:r>
                      <m:r>
                        <a:rPr lang="en-US" sz="4000" i="1">
                          <a:solidFill>
                            <a:prstClr val="black"/>
                          </a:solidFill>
                          <a:latin typeface="Cambria Math" panose="02040503050406030204" pitchFamily="18" charset="0"/>
                        </a:rPr>
                        <m:t>⁡</m:t>
                      </m:r>
                    </m:oMath>
                  </m:oMathPara>
                </a14:m>
                <a:endParaRPr lang="en-US">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8001000" y="8044658"/>
                <a:ext cx="7575215" cy="1911036"/>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5581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7412281" y="3766715"/>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462250" y="587468"/>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Thực hành 3:</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5015261" y="621057"/>
            <a:ext cx="5112297"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mn-cs"/>
              </a:rPr>
              <a:t>Tìm</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 các giới hạn sau: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 name="Rectangle 4"/>
              <p:cNvSpPr/>
              <p:nvPr/>
            </p:nvSpPr>
            <p:spPr>
              <a:xfrm>
                <a:off x="2209800" y="4014936"/>
                <a:ext cx="12781832" cy="3490764"/>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rPr>
                        <m:t>𝑎</m:t>
                      </m:r>
                      <m:r>
                        <a:rPr lang="en-US" sz="4000">
                          <a:solidFill>
                            <a:prstClr val="black"/>
                          </a:solidFill>
                          <a:latin typeface="Cambria Math" panose="02040503050406030204" pitchFamily="18" charset="0"/>
                        </a:rPr>
                        <m:t>)</m:t>
                      </m:r>
                      <m:r>
                        <a:rPr lang="en-US" sz="4000" b="0" i="0" smtClean="0">
                          <a:solidFill>
                            <a:prstClr val="black"/>
                          </a:solidFill>
                          <a:latin typeface="Cambria Math" panose="02040503050406030204" pitchFamily="18" charset="0"/>
                        </a:rPr>
                        <m:t> </m:t>
                      </m:r>
                      <m:r>
                        <m:rPr>
                          <m:sty m:val="p"/>
                        </m:rPr>
                        <a:rPr lang="en-US"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2+3⋅</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2+3⋅</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e>
                          </m:d>
                        </m:num>
                        <m:den>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e>
                          </m:d>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09800" y="4014936"/>
                <a:ext cx="12781832" cy="349076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781800" y="6896100"/>
                <a:ext cx="7025769" cy="323043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2+3</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num>
                        <m:den>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2+3.0</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781800" y="6896100"/>
                <a:ext cx="7025769" cy="323043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3176383" y="1956055"/>
                <a:ext cx="10503324" cy="14149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num>
                        <m:den>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nor/>
                        </m:r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ad>
                            <m:radPr>
                              <m:degHide m:val="on"/>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e>
                          </m:rad>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den>
                      </m:f>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nor/>
                        </m:r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3176383" y="1956055"/>
                <a:ext cx="10503324" cy="1414939"/>
              </a:xfrm>
              <a:prstGeom prst="rect">
                <a:avLst/>
              </a:prstGeom>
              <a:blipFill>
                <a:blip r:embed="rId6"/>
                <a:stretch>
                  <a:fillRect/>
                </a:stretch>
              </a:blipFill>
            </p:spPr>
            <p:txBody>
              <a:bodyPr/>
              <a:lstStyle/>
              <a:p>
                <a:r>
                  <a:rPr lang="en-US">
                    <a:noFill/>
                  </a:rPr>
                  <a:t> </a:t>
                </a:r>
              </a:p>
            </p:txBody>
          </p:sp>
        </mc:Fallback>
      </mc:AlternateContent>
      <p:pic>
        <p:nvPicPr>
          <p:cNvPr id="23"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900346">
            <a:off x="-475415" y="8154165"/>
            <a:ext cx="1838709" cy="1869298"/>
          </a:xfrm>
          <a:prstGeom prst="rect">
            <a:avLst/>
          </a:prstGeom>
        </p:spPr>
      </p:pic>
      <p:pic>
        <p:nvPicPr>
          <p:cNvPr id="24" name="Picture 23"/>
          <p:cNvPicPr>
            <a:picLocks noChangeAspect="1"/>
          </p:cNvPicPr>
          <p:nvPr/>
        </p:nvPicPr>
        <p:blipFill>
          <a:blip r:embed="rId9"/>
          <a:stretch>
            <a:fillRect/>
          </a:stretch>
        </p:blipFill>
        <p:spPr>
          <a:xfrm rot="5400000">
            <a:off x="8365549" y="2774291"/>
            <a:ext cx="19130906" cy="2481287"/>
          </a:xfrm>
          <a:prstGeom prst="rect">
            <a:avLst/>
          </a:prstGeom>
        </p:spPr>
      </p:pic>
      <p:pic>
        <p:nvPicPr>
          <p:cNvPr id="26" name="Picture 25"/>
          <p:cNvPicPr>
            <a:picLocks noChangeAspect="1"/>
          </p:cNvPicPr>
          <p:nvPr/>
        </p:nvPicPr>
        <p:blipFill>
          <a:blip r:embed="rId10"/>
          <a:stretch>
            <a:fillRect/>
          </a:stretch>
        </p:blipFill>
        <p:spPr>
          <a:xfrm rot="6653049">
            <a:off x="16260426" y="-1542192"/>
            <a:ext cx="3523124" cy="3632286"/>
          </a:xfrm>
          <a:prstGeom prst="rect">
            <a:avLst/>
          </a:prstGeom>
        </p:spPr>
      </p:pic>
    </p:spTree>
    <p:extLst>
      <p:ext uri="{BB962C8B-B14F-4D97-AF65-F5344CB8AC3E}">
        <p14:creationId xmlns:p14="http://schemas.microsoft.com/office/powerpoint/2010/main" val="211470151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10"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7412281" y="3766715"/>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462250" y="587468"/>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Thực hành 3:</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5015261" y="621057"/>
            <a:ext cx="5112297"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mn-cs"/>
              </a:rPr>
              <a:t>Tìm</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 các giới hạn sau: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2" name="Rectangle 21"/>
              <p:cNvSpPr/>
              <p:nvPr/>
            </p:nvSpPr>
            <p:spPr>
              <a:xfrm>
                <a:off x="3176383" y="1956055"/>
                <a:ext cx="10503324" cy="14149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num>
                        <m:den>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nor/>
                        </m:r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ad>
                            <m:radPr>
                              <m:degHide m:val="on"/>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e>
                          </m:rad>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den>
                      </m:f>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nor/>
                        </m:r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3176383" y="1956055"/>
                <a:ext cx="10503324" cy="1414939"/>
              </a:xfrm>
              <a:prstGeom prst="rect">
                <a:avLst/>
              </a:prstGeom>
              <a:blipFill>
                <a:blip r:embed="rId4"/>
                <a:stretch>
                  <a:fillRect/>
                </a:stretch>
              </a:blipFill>
            </p:spPr>
            <p:txBody>
              <a:bodyPr/>
              <a:lstStyle/>
              <a:p>
                <a:r>
                  <a:rPr lang="en-US">
                    <a:noFill/>
                  </a:rPr>
                  <a:t> </a:t>
                </a:r>
              </a:p>
            </p:txBody>
          </p:sp>
        </mc:Fallback>
      </mc:AlternateContent>
      <p:pic>
        <p:nvPicPr>
          <p:cNvPr id="23"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900346">
            <a:off x="-475415" y="8154165"/>
            <a:ext cx="1838709" cy="1869298"/>
          </a:xfrm>
          <a:prstGeom prst="rect">
            <a:avLst/>
          </a:prstGeom>
        </p:spPr>
      </p:pic>
      <p:pic>
        <p:nvPicPr>
          <p:cNvPr id="24" name="Picture 23"/>
          <p:cNvPicPr>
            <a:picLocks noChangeAspect="1"/>
          </p:cNvPicPr>
          <p:nvPr/>
        </p:nvPicPr>
        <p:blipFill>
          <a:blip r:embed="rId7"/>
          <a:stretch>
            <a:fillRect/>
          </a:stretch>
        </p:blipFill>
        <p:spPr>
          <a:xfrm rot="5400000">
            <a:off x="8365549" y="2774291"/>
            <a:ext cx="19130906" cy="2481287"/>
          </a:xfrm>
          <a:prstGeom prst="rect">
            <a:avLst/>
          </a:prstGeom>
        </p:spPr>
      </p:pic>
      <p:pic>
        <p:nvPicPr>
          <p:cNvPr id="26" name="Picture 25"/>
          <p:cNvPicPr>
            <a:picLocks noChangeAspect="1"/>
          </p:cNvPicPr>
          <p:nvPr/>
        </p:nvPicPr>
        <p:blipFill>
          <a:blip r:embed="rId8"/>
          <a:stretch>
            <a:fillRect/>
          </a:stretch>
        </p:blipFill>
        <p:spPr>
          <a:xfrm rot="6653049">
            <a:off x="16260426" y="-1542192"/>
            <a:ext cx="3523124" cy="3632286"/>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609600" y="5601421"/>
                <a:ext cx="16459200" cy="19804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radPr>
                        <m:deg/>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den>
                          </m:f>
                        </m:e>
                      </m:ra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radPr>
                        <m:deg/>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den>
                              </m:f>
                            </m:e>
                          </m:d>
                        </m:e>
                      </m:rad>
                    </m:oMath>
                  </m:oMathPara>
                </a14:m>
                <a:endPar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09600" y="5601421"/>
                <a:ext cx="16459200" cy="1980479"/>
              </a:xfrm>
              <a:prstGeom prst="rect">
                <a:avLst/>
              </a:prstGeom>
              <a:blipFill>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7010400" y="8065716"/>
                <a:ext cx="8264507" cy="1344984"/>
              </a:xfrm>
              <a:prstGeom prst="rect">
                <a:avLst/>
              </a:prstGeom>
            </p:spPr>
            <p:txBody>
              <a:bodyPr wrap="none">
                <a:spAutoFit/>
              </a:bodyPr>
              <a:lstStyle/>
              <a:p>
                <a:pPr lvl="0">
                  <a:defRPr/>
                </a:pP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cs typeface="Times New Roman" panose="02020603050405020304" pitchFamily="18" charset="0"/>
                          </a:rPr>
                        </m:ctrlPr>
                      </m:radPr>
                      <m:deg/>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4+3⋅</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4+3.0</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010400" y="8065716"/>
                <a:ext cx="8264507" cy="1344984"/>
              </a:xfrm>
              <a:prstGeom prst="rect">
                <a:avLst/>
              </a:prstGeom>
              <a:blipFill>
                <a:blip r:embed="rId37"/>
                <a:stretch>
                  <a:fillRect r="-1549"/>
                </a:stretch>
              </a:blipFill>
            </p:spPr>
            <p:txBody>
              <a:bodyPr/>
              <a:lstStyle/>
              <a:p>
                <a:r>
                  <a:rPr lang="en-US">
                    <a:noFill/>
                  </a:rPr>
                  <a:t> </a:t>
                </a:r>
              </a:p>
            </p:txBody>
          </p:sp>
        </mc:Fallback>
      </mc:AlternateContent>
    </p:spTree>
    <p:extLst>
      <p:ext uri="{BB962C8B-B14F-4D97-AF65-F5344CB8AC3E}">
        <p14:creationId xmlns:p14="http://schemas.microsoft.com/office/powerpoint/2010/main" val="358297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933697" y="1714500"/>
            <a:ext cx="12344402" cy="2743200"/>
            <a:chOff x="2650959" y="2917658"/>
            <a:chExt cx="12344402" cy="2743200"/>
          </a:xfrm>
        </p:grpSpPr>
        <p:grpSp>
          <p:nvGrpSpPr>
            <p:cNvPr id="40" name="Group 4"/>
            <p:cNvGrpSpPr/>
            <p:nvPr/>
          </p:nvGrpSpPr>
          <p:grpSpPr>
            <a:xfrm>
              <a:off x="2650959" y="2917658"/>
              <a:ext cx="12344402" cy="2743200"/>
              <a:chOff x="-47964" y="0"/>
              <a:chExt cx="7770178" cy="2579249"/>
            </a:xfrm>
          </p:grpSpPr>
          <p:sp>
            <p:nvSpPr>
              <p:cNvPr id="42" name="Freeform 5"/>
              <p:cNvSpPr/>
              <p:nvPr/>
            </p:nvSpPr>
            <p:spPr>
              <a:xfrm>
                <a:off x="-47964" y="12700"/>
                <a:ext cx="777017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47964" y="0"/>
                <a:ext cx="777017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512131" y="3029368"/>
              <a:ext cx="10416430" cy="263149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 TỔNG</a:t>
              </a:r>
              <a:r>
                <a:rPr kumimoji="0" lang="nl-NL" sz="5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CỦA CẤP SỐ NHÂN LÙI VÔ HẠN</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405259857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657600" y="312937"/>
            <a:ext cx="12192000" cy="1112805"/>
            <a:chOff x="4076700" y="1894886"/>
            <a:chExt cx="12192000" cy="1112805"/>
          </a:xfrm>
        </p:grpSpPr>
        <p:sp>
          <p:nvSpPr>
            <p:cNvPr id="19" name="Google Shape;166;p5"/>
            <p:cNvSpPr/>
            <p:nvPr/>
          </p:nvSpPr>
          <p:spPr>
            <a:xfrm>
              <a:off x="5358196" y="2299845"/>
              <a:ext cx="10910504"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Arial"/>
                  <a:ea typeface="Arial"/>
                  <a:cs typeface="Arial"/>
                  <a:sym typeface="Arial"/>
                </a:rPr>
                <a:t>Thảo</a:t>
              </a:r>
              <a:r>
                <a:rPr kumimoji="0" lang="en-US" sz="40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1" u="none" strike="noStrike" kern="1200" cap="none" spc="0" normalizeH="0" baseline="0" noProof="0" dirty="0" err="1">
                  <a:ln>
                    <a:noFill/>
                  </a:ln>
                  <a:solidFill>
                    <a:prstClr val="black"/>
                  </a:solidFill>
                  <a:effectLst/>
                  <a:uLnTx/>
                  <a:uFillTx/>
                  <a:latin typeface="Arial"/>
                  <a:ea typeface="Arial"/>
                  <a:cs typeface="Arial"/>
                  <a:sym typeface="Arial"/>
                </a:rPr>
                <a:t>luận</a:t>
              </a:r>
              <a:r>
                <a:rPr kumimoji="0" lang="en-US" sz="40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1" u="none" strike="noStrike" kern="1200" cap="none" spc="0" normalizeH="0" baseline="0" noProof="0" err="1">
                  <a:ln>
                    <a:noFill/>
                  </a:ln>
                  <a:solidFill>
                    <a:prstClr val="black"/>
                  </a:solidFill>
                  <a:effectLst/>
                  <a:uLnTx/>
                  <a:uFillTx/>
                  <a:latin typeface="Arial"/>
                  <a:ea typeface="Arial"/>
                  <a:cs typeface="Arial"/>
                  <a:sym typeface="Arial"/>
                </a:rPr>
                <a:t>nhóm</a:t>
              </a:r>
              <a:r>
                <a:rPr kumimoji="0" lang="en-US" sz="4000" b="0" i="1" u="none" strike="noStrike" kern="1200" cap="none" spc="0" normalizeH="0" baseline="0" noProof="0">
                  <a:ln>
                    <a:noFill/>
                  </a:ln>
                  <a:solidFill>
                    <a:prstClr val="black"/>
                  </a:solidFill>
                  <a:effectLst/>
                  <a:uLnTx/>
                  <a:uFillTx/>
                  <a:latin typeface="Arial"/>
                  <a:ea typeface="Arial"/>
                  <a:cs typeface="Arial"/>
                  <a:sym typeface="Arial"/>
                </a:rPr>
                <a:t> </a:t>
              </a:r>
              <a:r>
                <a:rPr lang="en-US" sz="4000" i="1">
                  <a:solidFill>
                    <a:prstClr val="black"/>
                  </a:solidFill>
                  <a:latin typeface="Arial"/>
                  <a:ea typeface="Arial"/>
                  <a:cs typeface="Arial"/>
                  <a:sym typeface="Arial"/>
                </a:rPr>
                <a:t>bốn</a:t>
              </a:r>
              <a:r>
                <a:rPr kumimoji="0" lang="en-US" sz="4000" b="0" i="1" u="none" strike="noStrike" kern="1200" cap="none" spc="0" normalizeH="0" baseline="0" noProof="0">
                  <a:ln>
                    <a:noFill/>
                  </a:ln>
                  <a:solidFill>
                    <a:prstClr val="black"/>
                  </a:solidFill>
                  <a:effectLst/>
                  <a:uLnTx/>
                  <a:uFillTx/>
                  <a:latin typeface="Arial"/>
                  <a:ea typeface="Arial"/>
                  <a:cs typeface="Arial"/>
                  <a:sym typeface="Arial"/>
                </a:rPr>
                <a:t>, </a:t>
              </a:r>
              <a:r>
                <a:rPr kumimoji="0" lang="en-US" sz="4000" b="0" i="1" u="none" strike="noStrike" kern="1200" cap="none" spc="0" normalizeH="0" baseline="0" noProof="0" dirty="0" err="1">
                  <a:ln>
                    <a:noFill/>
                  </a:ln>
                  <a:solidFill>
                    <a:prstClr val="black"/>
                  </a:solidFill>
                  <a:effectLst/>
                  <a:uLnTx/>
                  <a:uFillTx/>
                  <a:latin typeface="Arial"/>
                  <a:ea typeface="Arial"/>
                  <a:cs typeface="Arial"/>
                  <a:sym typeface="Arial"/>
                </a:rPr>
                <a:t>hoàn</a:t>
              </a:r>
              <a:r>
                <a:rPr kumimoji="0" lang="en-US" sz="40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1" u="none" strike="noStrike" kern="1200" cap="none" spc="0" normalizeH="0" baseline="0" noProof="0" err="1">
                  <a:ln>
                    <a:noFill/>
                  </a:ln>
                  <a:solidFill>
                    <a:prstClr val="black"/>
                  </a:solidFill>
                  <a:effectLst/>
                  <a:uLnTx/>
                  <a:uFillTx/>
                  <a:latin typeface="Arial"/>
                  <a:ea typeface="Arial"/>
                  <a:cs typeface="Arial"/>
                  <a:sym typeface="Arial"/>
                </a:rPr>
                <a:t>thành</a:t>
              </a:r>
              <a:r>
                <a:rPr kumimoji="0" lang="en-US" sz="4000" b="0" i="1" u="none" strike="noStrike" kern="1200" cap="none" spc="0" normalizeH="0" baseline="0" noProof="0">
                  <a:ln>
                    <a:noFill/>
                  </a:ln>
                  <a:solidFill>
                    <a:prstClr val="black"/>
                  </a:solidFill>
                  <a:effectLst/>
                  <a:uLnTx/>
                  <a:uFillTx/>
                  <a:latin typeface="Arial"/>
                  <a:ea typeface="Arial"/>
                  <a:cs typeface="Arial"/>
                  <a:sym typeface="Arial"/>
                </a:rPr>
                <a:t> </a:t>
              </a:r>
              <a:r>
                <a:rPr kumimoji="0" lang="en-US" sz="4000" b="1" i="1" u="none" strike="noStrike" kern="1200" cap="none" spc="0" normalizeH="0" baseline="0" noProof="0">
                  <a:ln>
                    <a:noFill/>
                  </a:ln>
                  <a:solidFill>
                    <a:prstClr val="black"/>
                  </a:solidFill>
                  <a:effectLst/>
                  <a:uLnTx/>
                  <a:uFillTx/>
                  <a:latin typeface="Arial"/>
                  <a:ea typeface="Arial"/>
                  <a:cs typeface="Arial"/>
                  <a:sym typeface="Arial"/>
                </a:rPr>
                <a:t>HĐKP4.</a:t>
              </a:r>
              <a:endParaRPr kumimoji="0" sz="4000" b="1" i="1" u="none" strike="noStrike" kern="1200" cap="none" spc="0" normalizeH="0" baseline="0" noProof="0" dirty="0">
                <a:ln>
                  <a:noFill/>
                </a:ln>
                <a:solidFill>
                  <a:prstClr val="black"/>
                </a:solidFill>
                <a:effectLst/>
                <a:uLnTx/>
                <a:uFillTx/>
                <a:latin typeface="Arial"/>
                <a:ea typeface="Arial"/>
                <a:cs typeface="Arial"/>
                <a:sym typeface="Arial"/>
              </a:endParaRPr>
            </a:p>
          </p:txBody>
        </p:sp>
        <p:pic>
          <p:nvPicPr>
            <p:cNvPr id="20" name="Google Shape;167;p5"/>
            <p:cNvPicPr preferRelativeResize="0"/>
            <p:nvPr/>
          </p:nvPicPr>
          <p:blipFill rotWithShape="1">
            <a:blip r:embed="rId2">
              <a:alphaModFix/>
            </a:blip>
            <a:srcRect/>
            <a:stretch/>
          </p:blipFill>
          <p:spPr>
            <a:xfrm>
              <a:off x="4076700" y="1894886"/>
              <a:ext cx="1281496" cy="964002"/>
            </a:xfrm>
            <a:prstGeom prst="rect">
              <a:avLst/>
            </a:prstGeom>
            <a:noFill/>
            <a:ln>
              <a:noFill/>
            </a:ln>
          </p:spPr>
        </p:pic>
      </p:grpSp>
      <p:grpSp>
        <p:nvGrpSpPr>
          <p:cNvPr id="9" name="Group 8"/>
          <p:cNvGrpSpPr/>
          <p:nvPr/>
        </p:nvGrpSpPr>
        <p:grpSpPr>
          <a:xfrm>
            <a:off x="902368" y="1562100"/>
            <a:ext cx="16383000" cy="2862322"/>
            <a:chOff x="1066801" y="1957611"/>
            <a:chExt cx="16383000" cy="2862322"/>
          </a:xfrm>
        </p:grpSpPr>
        <p:sp>
          <p:nvSpPr>
            <p:cNvPr id="22" name="Google Shape;169;p5"/>
            <p:cNvSpPr/>
            <p:nvPr/>
          </p:nvSpPr>
          <p:spPr>
            <a:xfrm>
              <a:off x="1066801" y="2060748"/>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HĐKP 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8" name="TextBox 7"/>
            <p:cNvSpPr txBox="1"/>
            <p:nvPr/>
          </p:nvSpPr>
          <p:spPr>
            <a:xfrm>
              <a:off x="1066801" y="1957611"/>
              <a:ext cx="16383000" cy="2862322"/>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                 Từ một hình vuông có cạnh bằng 1, tô màu của một nửa hình vuông, rồi to màu một nữa hình còn lại, và cứ tiếp tục như vậy (xem Hình 2).</a:t>
              </a:r>
            </a:p>
          </p:txBody>
        </p:sp>
      </p:grpSp>
      <mc:AlternateContent xmlns:mc="http://schemas.openxmlformats.org/markup-compatibility/2006" xmlns:a14="http://schemas.microsoft.com/office/drawing/2010/main">
        <mc:Choice Requires="a14">
          <p:sp>
            <p:nvSpPr>
              <p:cNvPr id="10" name="Rectangle 9"/>
              <p:cNvSpPr/>
              <p:nvPr/>
            </p:nvSpPr>
            <p:spPr>
              <a:xfrm>
                <a:off x="1054768" y="4362341"/>
                <a:ext cx="9829800" cy="5657959"/>
              </a:xfrm>
              <a:prstGeom prst="rect">
                <a:avLst/>
              </a:prstGeom>
            </p:spPr>
            <p:txBody>
              <a:bodyPr wrap="square">
                <a:spAutoFit/>
              </a:bodyPr>
              <a:lstStyle/>
              <a:p>
                <a:pPr algn="just">
                  <a:lnSpc>
                    <a:spcPct val="150000"/>
                  </a:lnSpc>
                  <a:spcBef>
                    <a:spcPts val="100"/>
                  </a:spcBef>
                  <a:spcAft>
                    <a:spcPts val="0"/>
                  </a:spcAft>
                </a:pPr>
                <a:r>
                  <a:rPr lang="nl-NL" sz="4000">
                    <a:latin typeface="Arial" panose="020B0604020202020204" pitchFamily="34" charset="0"/>
                    <a:ea typeface="Calibri" panose="020F0502020204030204" pitchFamily="34" charset="0"/>
                    <a:cs typeface="Arial" panose="020B0604020202020204" pitchFamily="34" charset="0"/>
                  </a:rPr>
                  <a:t>a) </a:t>
                </a:r>
                <a:r>
                  <a:rPr lang="en-US" sz="4000">
                    <a:latin typeface="Arial" panose="020B0604020202020204" pitchFamily="34" charset="0"/>
                    <a:ea typeface="Calibri" panose="020F0502020204030204" pitchFamily="34" charset="0"/>
                    <a:cs typeface="Arial" panose="020B0604020202020204" pitchFamily="34" charset="0"/>
                  </a:rPr>
                  <a:t>Xác định diện tích</a:t>
                </a:r>
                <a:r>
                  <a:rPr lang="en-US" sz="4000">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sub>
                    </m:sSub>
                  </m:oMath>
                </a14:m>
                <a:r>
                  <a:rPr lang="en-US" sz="4000">
                    <a:effectLst/>
                    <a:latin typeface="Arial" panose="020B0604020202020204" pitchFamily="34" charset="0"/>
                    <a:ea typeface="Malgun Gothic" panose="020B0503020000020004" pitchFamily="34" charset="-127"/>
                    <a:cs typeface="Arial" panose="020B0604020202020204" pitchFamily="34" charset="0"/>
                  </a:rPr>
                  <a:t> của phần hình được tô màu lần thứ </a:t>
                </a:r>
                <a14:m>
                  <m:oMath xmlns:m="http://schemas.openxmlformats.org/officeDocument/2006/math">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𝑘</m:t>
                    </m:r>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 (</m:t>
                    </m:r>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𝑘</m:t>
                    </m:r>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 = 1, 2, 3, …) </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0"/>
                  </a:spcAft>
                </a:pPr>
                <a:r>
                  <a:rPr lang="nl-NL" sz="4000">
                    <a:effectLst/>
                    <a:latin typeface="Arial" panose="020B0604020202020204" pitchFamily="34" charset="0"/>
                    <a:ea typeface="Malgun Gothic" panose="020B0503020000020004" pitchFamily="34" charset="-127"/>
                    <a:cs typeface="Arial" panose="020B0604020202020204" pitchFamily="34" charset="0"/>
                  </a:rPr>
                  <a:t>b)</a:t>
                </a:r>
                <a:r>
                  <a:rPr lang="en-US" sz="4000">
                    <a:latin typeface="Arial" panose="020B0604020202020204" pitchFamily="34" charset="0"/>
                    <a:ea typeface="Malgun Gothic" panose="020B0503020000020004" pitchFamily="34" charset="-127"/>
                    <a:cs typeface="Arial" panose="020B0604020202020204" pitchFamily="34" charset="0"/>
                  </a:rPr>
                  <a:t> Tính tổng </a:t>
                </a:r>
                <a14:m>
                  <m:oMath xmlns:m="http://schemas.openxmlformats.org/officeDocument/2006/math">
                    <m:r>
                      <a:rPr lang="en-US" sz="4000" i="1" smtClean="0">
                        <a:latin typeface="Cambria Math" panose="02040503050406030204" pitchFamily="18" charset="0"/>
                        <a:ea typeface="Malgun Gothic" panose="020B0503020000020004" pitchFamily="34" charset="-127"/>
                        <a:cs typeface="Arial" panose="020B0604020202020204" pitchFamily="34" charset="0"/>
                      </a:rPr>
                      <m:t>𝑆</m:t>
                    </m:r>
                    <m:r>
                      <a:rPr lang="en-US" sz="4000" i="1" baseline="-25000">
                        <a:latin typeface="Cambria Math" panose="02040503050406030204" pitchFamily="18" charset="0"/>
                        <a:ea typeface="Malgun Gothic" panose="020B0503020000020004" pitchFamily="34" charset="-127"/>
                        <a:cs typeface="Arial" panose="020B0604020202020204" pitchFamily="34" charset="0"/>
                      </a:rPr>
                      <m:t>𝑛</m:t>
                    </m:r>
                  </m:oMath>
                </a14:m>
                <a:r>
                  <a:rPr lang="en-US" sz="4000">
                    <a:latin typeface="Arial" panose="020B0604020202020204" pitchFamily="34" charset="0"/>
                    <a:ea typeface="Malgun Gothic" panose="020B0503020000020004" pitchFamily="34" charset="-127"/>
                    <a:cs typeface="Arial" panose="020B0604020202020204" pitchFamily="34" charset="0"/>
                  </a:rPr>
                  <a:t> của phần hình được tô màu sau lần to thứ </a:t>
                </a:r>
                <a14:m>
                  <m:oMath xmlns:m="http://schemas.openxmlformats.org/officeDocument/2006/math">
                    <m:r>
                      <a:rPr lang="en-US" sz="4000" b="0" i="1" smtClean="0">
                        <a:latin typeface="Cambria Math" panose="02040503050406030204" pitchFamily="18" charset="0"/>
                        <a:ea typeface="Malgun Gothic" panose="020B0503020000020004" pitchFamily="34" charset="-127"/>
                        <a:cs typeface="Arial" panose="020B0604020202020204" pitchFamily="34" charset="0"/>
                      </a:rPr>
                      <m:t>𝑛</m:t>
                    </m:r>
                    <m:r>
                      <a:rPr lang="en-US" sz="4000" i="1">
                        <a:latin typeface="Cambria Math" panose="02040503050406030204" pitchFamily="18" charset="0"/>
                        <a:ea typeface="Malgun Gothic" panose="020B0503020000020004" pitchFamily="34" charset="-127"/>
                        <a:cs typeface="Arial" panose="020B0604020202020204" pitchFamily="34" charset="0"/>
                      </a:rPr>
                      <m:t> (</m:t>
                    </m:r>
                    <m:r>
                      <a:rPr lang="en-US" sz="4000" b="0" i="1" smtClean="0">
                        <a:latin typeface="Cambria Math" panose="02040503050406030204" pitchFamily="18" charset="0"/>
                        <a:ea typeface="Malgun Gothic" panose="020B0503020000020004" pitchFamily="34" charset="-127"/>
                        <a:cs typeface="Arial" panose="020B0604020202020204" pitchFamily="34" charset="0"/>
                      </a:rPr>
                      <m:t>𝑛</m:t>
                    </m:r>
                    <m:r>
                      <a:rPr lang="en-US" sz="4000" i="1">
                        <a:latin typeface="Cambria Math" panose="02040503050406030204" pitchFamily="18" charset="0"/>
                        <a:ea typeface="Malgun Gothic" panose="020B0503020000020004" pitchFamily="34" charset="-127"/>
                        <a:cs typeface="Arial" panose="020B0604020202020204" pitchFamily="34" charset="0"/>
                      </a:rPr>
                      <m:t> = 1, 2, 3, …) </m:t>
                    </m:r>
                  </m:oMath>
                </a14:m>
                <a:endParaRPr lang="en-US" sz="4000">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spcBef>
                    <a:spcPts val="100"/>
                  </a:spcBef>
                  <a:spcAft>
                    <a:spcPts val="0"/>
                  </a:spcAft>
                </a:pPr>
                <a:r>
                  <a:rPr lang="nl-NL" sz="4000">
                    <a:effectLst/>
                    <a:latin typeface="Arial" panose="020B0604020202020204" pitchFamily="34" charset="0"/>
                    <a:ea typeface="Calibri" panose="020F0502020204030204" pitchFamily="34" charset="0"/>
                    <a:cs typeface="Arial" panose="020B0604020202020204" pitchFamily="34" charset="0"/>
                  </a:rPr>
                  <a:t>c) Tìm giới hạn lim </a:t>
                </a:r>
                <a14:m>
                  <m:oMath xmlns:m="http://schemas.openxmlformats.org/officeDocument/2006/math">
                    <m:r>
                      <a:rPr lang="en-US" sz="4000" i="1">
                        <a:latin typeface="Cambria Math" panose="02040503050406030204" pitchFamily="18" charset="0"/>
                        <a:ea typeface="Malgun Gothic" panose="020B0503020000020004" pitchFamily="34" charset="-127"/>
                        <a:cs typeface="Arial" panose="020B0604020202020204" pitchFamily="34" charset="0"/>
                      </a:rPr>
                      <m:t>𝑆</m:t>
                    </m:r>
                    <m:r>
                      <a:rPr lang="en-US" sz="4000" i="1" baseline="-25000">
                        <a:latin typeface="Cambria Math" panose="02040503050406030204" pitchFamily="18" charset="0"/>
                        <a:ea typeface="Malgun Gothic" panose="020B0503020000020004" pitchFamily="34" charset="-127"/>
                        <a:cs typeface="Arial" panose="020B0604020202020204" pitchFamily="34" charset="0"/>
                      </a:rPr>
                      <m:t>𝑛</m:t>
                    </m:r>
                  </m:oMath>
                </a14:m>
                <a:r>
                  <a:rPr lang="nl-NL" sz="4000">
                    <a:effectLst/>
                    <a:latin typeface="Arial" panose="020B0604020202020204" pitchFamily="34" charset="0"/>
                    <a:ea typeface="Calibri" panose="020F0502020204030204" pitchFamily="34" charset="0"/>
                    <a:cs typeface="Arial" panose="020B0604020202020204" pitchFamily="34" charset="0"/>
                  </a:rPr>
                  <a:t> và so sánh giới hạn này với diện tích hình vuông ban đầu.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54768" y="4362341"/>
                <a:ext cx="9829800" cy="5657959"/>
              </a:xfrm>
              <a:prstGeom prst="rect">
                <a:avLst/>
              </a:prstGeom>
              <a:blipFill>
                <a:blip r:embed="rId3"/>
                <a:stretch>
                  <a:fillRect l="-2170" r="-2170" b="-1724"/>
                </a:stretch>
              </a:blipFill>
            </p:spPr>
            <p:txBody>
              <a:bodyPr/>
              <a:lstStyle/>
              <a:p>
                <a:r>
                  <a:rPr lang="en-US">
                    <a:noFill/>
                  </a:rPr>
                  <a:t> </a:t>
                </a:r>
              </a:p>
            </p:txBody>
          </p:sp>
        </mc:Fallback>
      </mc:AlternateContent>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417969" y="4305300"/>
            <a:ext cx="5791199" cy="5538837"/>
          </a:xfrm>
          <a:prstGeom prst="rect">
            <a:avLst/>
          </a:prstGeom>
          <a:ln>
            <a:noFill/>
          </a:ln>
          <a:effectLst>
            <a:outerShdw blurRad="292100" dist="139700" dir="2700000" algn="tl" rotWithShape="0">
              <a:srgbClr val="333333">
                <a:alpha val="65000"/>
              </a:srgbClr>
            </a:outerShdw>
          </a:effectLst>
        </p:spPr>
      </p:pic>
      <p:pic>
        <p:nvPicPr>
          <p:cNvPr id="31" name="Picture 35"/>
          <p:cNvPicPr>
            <a:picLocks noChangeAspect="1"/>
          </p:cNvPicPr>
          <p:nvPr/>
        </p:nvPicPr>
        <p:blipFill>
          <a:blip r:embed="rId6"/>
          <a:srcRect/>
          <a:stretch>
            <a:fillRect/>
          </a:stretch>
        </p:blipFill>
        <p:spPr>
          <a:xfrm>
            <a:off x="16154400" y="399527"/>
            <a:ext cx="1480978" cy="1160099"/>
          </a:xfrm>
          <a:prstGeom prst="rect">
            <a:avLst/>
          </a:prstGeom>
        </p:spPr>
      </p:pic>
      <p:pic>
        <p:nvPicPr>
          <p:cNvPr id="32"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620789">
            <a:off x="-615703" y="8960458"/>
            <a:ext cx="2019167" cy="517641"/>
          </a:xfrm>
          <a:prstGeom prst="rect">
            <a:avLst/>
          </a:prstGeom>
        </p:spPr>
      </p:pic>
    </p:spTree>
    <p:extLst>
      <p:ext uri="{BB962C8B-B14F-4D97-AF65-F5344CB8AC3E}">
        <p14:creationId xmlns:p14="http://schemas.microsoft.com/office/powerpoint/2010/main" val="229616737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473517" y="1547947"/>
            <a:ext cx="5375083" cy="5140854"/>
          </a:xfrm>
          <a:prstGeom prst="rect">
            <a:avLst/>
          </a:prstGeom>
          <a:ln>
            <a:noFill/>
          </a:ln>
          <a:effectLst>
            <a:outerShdw blurRad="292100" dist="139700" dir="2700000" algn="tl" rotWithShape="0">
              <a:srgbClr val="333333">
                <a:alpha val="65000"/>
              </a:srgbClr>
            </a:outerShdw>
          </a:effectLst>
        </p:spPr>
      </p:pic>
      <p:pic>
        <p:nvPicPr>
          <p:cNvPr id="31" name="Picture 35"/>
          <p:cNvPicPr>
            <a:picLocks noChangeAspect="1"/>
          </p:cNvPicPr>
          <p:nvPr/>
        </p:nvPicPr>
        <p:blipFill>
          <a:blip r:embed="rId4"/>
          <a:srcRect/>
          <a:stretch>
            <a:fillRect/>
          </a:stretch>
        </p:blipFill>
        <p:spPr>
          <a:xfrm>
            <a:off x="16154400" y="399527"/>
            <a:ext cx="1480978" cy="1160099"/>
          </a:xfrm>
          <a:prstGeom prst="rect">
            <a:avLst/>
          </a:prstGeom>
        </p:spPr>
      </p:pic>
      <p:pic>
        <p:nvPicPr>
          <p:cNvPr id="32"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620789">
            <a:off x="-615703" y="8960458"/>
            <a:ext cx="2019167" cy="517641"/>
          </a:xfrm>
          <a:prstGeom prst="rect">
            <a:avLst/>
          </a:prstGeom>
        </p:spPr>
      </p:pic>
      <p:grpSp>
        <p:nvGrpSpPr>
          <p:cNvPr id="12" name="Google Shape;305;p14"/>
          <p:cNvGrpSpPr/>
          <p:nvPr/>
        </p:nvGrpSpPr>
        <p:grpSpPr>
          <a:xfrm flipH="1">
            <a:off x="609600" y="754824"/>
            <a:ext cx="1699513" cy="1188276"/>
            <a:chOff x="7890477" y="787864"/>
            <a:chExt cx="2022200" cy="1289304"/>
          </a:xfrm>
        </p:grpSpPr>
        <p:pic>
          <p:nvPicPr>
            <p:cNvPr id="13" name="Google Shape;306;p14"/>
            <p:cNvPicPr preferRelativeResize="0"/>
            <p:nvPr/>
          </p:nvPicPr>
          <p:blipFill rotWithShape="1">
            <a:blip r:embed="rId7">
              <a:alphaModFix/>
            </a:blip>
            <a:srcRect/>
            <a:stretch/>
          </p:blipFill>
          <p:spPr>
            <a:xfrm>
              <a:off x="7934187" y="787864"/>
              <a:ext cx="1912845" cy="1289304"/>
            </a:xfrm>
            <a:prstGeom prst="rect">
              <a:avLst/>
            </a:prstGeom>
            <a:noFill/>
            <a:ln>
              <a:noFill/>
            </a:ln>
          </p:spPr>
        </p:pic>
        <p:sp>
          <p:nvSpPr>
            <p:cNvPr id="14"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5486400" y="723900"/>
                <a:ext cx="12420600" cy="1821076"/>
              </a:xfrm>
              <a:prstGeom prst="rect">
                <a:avLst/>
              </a:prstGeom>
            </p:spPr>
            <p:txBody>
              <a:bodyPr wrap="square">
                <a:spAutoFit/>
              </a:bodyPr>
              <a:lstStyle/>
              <a:p>
                <a:pPr>
                  <a:lnSpc>
                    <a:spcPct val="150000"/>
                  </a:lnSpc>
                  <a:spcAft>
                    <a:spcPts val="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𝑎</m:t>
                      </m:r>
                      <m:r>
                        <a:rPr lang="en-US" sz="4000" i="1" smtClean="0">
                          <a:latin typeface="Cambria Math" panose="02040503050406030204" pitchFamily="18" charset="0"/>
                          <a:ea typeface="Calibri" panose="020F0502020204030204" pitchFamily="34" charset="0"/>
                          <a:cs typeface="Arial" panose="020B0604020202020204" pitchFamily="34" charset="0"/>
                        </a:rPr>
                        <m:t>) </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r>
                        <a:rPr lang="en-US" sz="4000">
                          <a:effectLst/>
                          <a:latin typeface="Cambria Math" panose="02040503050406030204" pitchFamily="18" charset="0"/>
                          <a:ea typeface="Calibri" panose="020F0502020204030204" pitchFamily="34" charset="0"/>
                          <a:cs typeface="Times New Roman" panose="02020603050405020304" pitchFamily="18" charset="0"/>
                        </a:rPr>
                        <m:t>=1,2,3</m:t>
                      </m:r>
                      <m:r>
                        <a:rPr lang="en-US" sz="4000" i="1" smtClean="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486400" y="723900"/>
                <a:ext cx="12420600" cy="182107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848600" y="2546271"/>
                <a:ext cx="9144000" cy="1821076"/>
              </a:xfrm>
              <a:prstGeom prst="rect">
                <a:avLst/>
              </a:prstGeom>
            </p:spPr>
            <p:txBody>
              <a:bodyPr>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848600" y="2546271"/>
                <a:ext cx="9144000" cy="1821076"/>
              </a:xfrm>
              <a:prstGeom prst="rect">
                <a:avLst/>
              </a:prstGeom>
              <a:blipFill>
                <a:blip r:embed="rId12"/>
                <a:stretch>
                  <a:fillRect/>
                </a:stretch>
              </a:blipFill>
            </p:spPr>
            <p:txBody>
              <a:bodyPr/>
              <a:lstStyle/>
              <a:p>
                <a:r>
                  <a:rPr lang="en-US">
                    <a:noFill/>
                  </a:rPr>
                  <a:t> </a:t>
                </a:r>
              </a:p>
            </p:txBody>
          </p:sp>
        </mc:Fallback>
      </mc:AlternateContent>
      <p:sp>
        <p:nvSpPr>
          <p:cNvPr id="4" name="Rectangle 3"/>
          <p:cNvSpPr/>
          <p:nvPr/>
        </p:nvSpPr>
        <p:spPr>
          <a:xfrm>
            <a:off x="2590800" y="8623637"/>
            <a:ext cx="12469677" cy="1015663"/>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Giới hạn này bằng diện tich của hình vuông ban đầu.</a:t>
            </a:r>
          </a:p>
        </p:txBody>
      </p:sp>
      <mc:AlternateContent xmlns:mc="http://schemas.openxmlformats.org/markup-compatibility/2006" xmlns:a14="http://schemas.microsoft.com/office/drawing/2010/main">
        <mc:Choice Requires="a14">
          <p:sp>
            <p:nvSpPr>
              <p:cNvPr id="5" name="Rectangle 4"/>
              <p:cNvSpPr/>
              <p:nvPr/>
            </p:nvSpPr>
            <p:spPr>
              <a:xfrm>
                <a:off x="10439400" y="4589474"/>
                <a:ext cx="5049651" cy="21400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10439400" y="4589474"/>
                <a:ext cx="5049651" cy="214007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562726" y="7022114"/>
                <a:ext cx="11896812" cy="1474186"/>
              </a:xfrm>
              <a:prstGeom prst="rect">
                <a:avLst/>
              </a:prstGeom>
            </p:spPr>
            <p:txBody>
              <a:bodyPr wrap="square">
                <a:spAutoFit/>
              </a:bodyPr>
              <a:lstStyle/>
              <a:p>
                <a:pPr lvl="0">
                  <a:lnSpc>
                    <a:spcPct val="150000"/>
                  </a:lnSpc>
                </a:pPr>
                <a14:m>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𝑐</m:t>
                    </m:r>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e>
                    </m: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2562726" y="7022114"/>
                <a:ext cx="11896812" cy="1474186"/>
              </a:xfrm>
              <a:prstGeom prst="rect">
                <a:avLst/>
              </a:prstGeom>
              <a:blipFill>
                <a:blip r:embed="rId14"/>
                <a:stretch>
                  <a:fillRect/>
                </a:stretch>
              </a:blipFill>
            </p:spPr>
            <p:txBody>
              <a:bodyPr/>
              <a:lstStyle/>
              <a:p>
                <a:r>
                  <a:rPr lang="en-US">
                    <a:noFill/>
                  </a:rPr>
                  <a:t> </a:t>
                </a:r>
              </a:p>
            </p:txBody>
          </p:sp>
        </mc:Fallback>
      </mc:AlternateContent>
      <p:pic>
        <p:nvPicPr>
          <p:cNvPr id="21" name="Picture 12"/>
          <p:cNvPicPr>
            <a:picLocks noChangeAspect="1"/>
          </p:cNvPicPr>
          <p:nvPr/>
        </p:nvPicPr>
        <p:blipFill>
          <a:blip r:embed="rId15"/>
          <a:srcRect/>
          <a:stretch>
            <a:fillRect/>
          </a:stretch>
        </p:blipFill>
        <p:spPr>
          <a:xfrm flipH="1">
            <a:off x="16154400" y="8377047"/>
            <a:ext cx="1825975" cy="1684462"/>
          </a:xfrm>
          <a:prstGeom prst="rect">
            <a:avLst/>
          </a:prstGeom>
        </p:spPr>
      </p:pic>
    </p:spTree>
    <p:extLst>
      <p:ext uri="{BB962C8B-B14F-4D97-AF65-F5344CB8AC3E}">
        <p14:creationId xmlns:p14="http://schemas.microsoft.com/office/powerpoint/2010/main" val="270932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700" y="495300"/>
            <a:ext cx="11658600" cy="4838918"/>
          </a:xfrm>
          <a:prstGeom prst="rect">
            <a:avLst/>
          </a:prstGeom>
        </p:spPr>
      </p:pic>
      <p:sp>
        <p:nvSpPr>
          <p:cNvPr id="6" name="Rectangle 5"/>
          <p:cNvSpPr/>
          <p:nvPr/>
        </p:nvSpPr>
        <p:spPr>
          <a:xfrm>
            <a:off x="2839685" y="5676900"/>
            <a:ext cx="13418892" cy="2748253"/>
          </a:xfrm>
          <a:prstGeom prst="rect">
            <a:avLst/>
          </a:prstGeom>
        </p:spPr>
        <p:txBody>
          <a:bodyPr wrap="square">
            <a:spAutoFit/>
          </a:bodyPr>
          <a:lstStyle/>
          <a:p>
            <a:pPr lvl="0" algn="just">
              <a:lnSpc>
                <a:spcPct val="150000"/>
              </a:lnSpc>
              <a:spcBef>
                <a:spcPts val="100"/>
              </a:spcBef>
            </a:pPr>
            <a:r>
              <a:rPr lang="nl-NL" sz="4000">
                <a:solidFill>
                  <a:prstClr val="black"/>
                </a:solidFill>
                <a:latin typeface="Arial" panose="020B0604020202020204" pitchFamily="34" charset="0"/>
                <a:ea typeface="Calibri" panose="020F0502020204030204" pitchFamily="34" charset="0"/>
                <a:cs typeface="Arial" panose="020B0604020202020204" pitchFamily="34" charset="0"/>
              </a:rPr>
              <a:t>Số thập phân vô hạn tuần hoàn: Trong phần thập phân, bắt đầu từ một hàng nào đó, có một chữ số hay một cụm chữ số liền nhau xuất hiện liên tiếp mãi</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526000" y="2392098"/>
            <a:ext cx="1173320" cy="1045322"/>
          </a:xfrm>
          <a:prstGeom prst="rect">
            <a:avLst/>
          </a:prstGeom>
        </p:spPr>
      </p:pic>
      <p:pic>
        <p:nvPicPr>
          <p:cNvPr id="2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258002" y="561563"/>
            <a:ext cx="2183861" cy="559863"/>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7852" flipH="1">
            <a:off x="17140829" y="8369615"/>
            <a:ext cx="1124729" cy="1649603"/>
          </a:xfrm>
          <a:prstGeom prst="rect">
            <a:avLst/>
          </a:prstGeom>
        </p:spPr>
      </p:pic>
      <p:pic>
        <p:nvPicPr>
          <p:cNvPr id="12" name="Picture 2"/>
          <p:cNvPicPr>
            <a:picLocks noChangeAspect="1"/>
          </p:cNvPicPr>
          <p:nvPr/>
        </p:nvPicPr>
        <p:blipFill>
          <a:blip r:embed="rId9" cstate="print">
            <a:duotone>
              <a:prstClr val="black"/>
              <a:schemeClr val="accent5">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2048173" y="5889458"/>
            <a:ext cx="669546" cy="596789"/>
          </a:xfrm>
          <a:prstGeom prst="rect">
            <a:avLst/>
          </a:prstGeom>
        </p:spPr>
      </p:pic>
      <p:grpSp>
        <p:nvGrpSpPr>
          <p:cNvPr id="3" name="Group 2"/>
          <p:cNvGrpSpPr/>
          <p:nvPr/>
        </p:nvGrpSpPr>
        <p:grpSpPr>
          <a:xfrm>
            <a:off x="4669800" y="8767835"/>
            <a:ext cx="9296400" cy="1089877"/>
            <a:chOff x="4880810" y="8767835"/>
            <a:chExt cx="9296400" cy="1089877"/>
          </a:xfrm>
        </p:grpSpPr>
        <p:grpSp>
          <p:nvGrpSpPr>
            <p:cNvPr id="15" name="Group 7"/>
            <p:cNvGrpSpPr/>
            <p:nvPr/>
          </p:nvGrpSpPr>
          <p:grpSpPr>
            <a:xfrm>
              <a:off x="4880810" y="8783877"/>
              <a:ext cx="9296400" cy="1073835"/>
              <a:chOff x="0" y="0"/>
              <a:chExt cx="13802791" cy="2213611"/>
            </a:xfrm>
          </p:grpSpPr>
          <p:sp>
            <p:nvSpPr>
              <p:cNvPr id="17" name="Freeform 8"/>
              <p:cNvSpPr/>
              <p:nvPr/>
            </p:nvSpPr>
            <p:spPr>
              <a:xfrm>
                <a:off x="12700" y="12700"/>
                <a:ext cx="13777390" cy="2188211"/>
              </a:xfrm>
              <a:custGeom>
                <a:avLst/>
                <a:gdLst/>
                <a:ahLst/>
                <a:cxnLst/>
                <a:rect l="l" t="t" r="r" b="b"/>
                <a:pathLst>
                  <a:path w="13777390" h="2188211">
                    <a:moveTo>
                      <a:pt x="12820445" y="2188211"/>
                    </a:moveTo>
                    <a:lnTo>
                      <a:pt x="956945" y="2188211"/>
                    </a:lnTo>
                    <a:cubicBezTo>
                      <a:pt x="428371" y="2188211"/>
                      <a:pt x="0" y="1759713"/>
                      <a:pt x="0" y="1094106"/>
                    </a:cubicBezTo>
                    <a:lnTo>
                      <a:pt x="0" y="1094106"/>
                    </a:lnTo>
                    <a:cubicBezTo>
                      <a:pt x="0" y="428371"/>
                      <a:pt x="428371" y="0"/>
                      <a:pt x="956945" y="0"/>
                    </a:cubicBezTo>
                    <a:lnTo>
                      <a:pt x="12820445" y="0"/>
                    </a:lnTo>
                    <a:cubicBezTo>
                      <a:pt x="13348892" y="0"/>
                      <a:pt x="13777390" y="428371"/>
                      <a:pt x="13777390" y="1094106"/>
                    </a:cubicBezTo>
                    <a:lnTo>
                      <a:pt x="13777390" y="1094106"/>
                    </a:lnTo>
                    <a:cubicBezTo>
                      <a:pt x="13777390" y="1759713"/>
                      <a:pt x="13348892" y="2188211"/>
                      <a:pt x="12820445" y="2188211"/>
                    </a:cubicBezTo>
                    <a:close/>
                  </a:path>
                </a:pathLst>
              </a:custGeom>
              <a:solidFill>
                <a:srgbClr val="FFD93B"/>
              </a:solidFill>
            </p:spPr>
            <p:txBody>
              <a:bodyPr/>
              <a:lstStyle/>
              <a:p>
                <a:endParaRPr lang="en-US"/>
              </a:p>
            </p:txBody>
          </p:sp>
          <p:sp>
            <p:nvSpPr>
              <p:cNvPr id="18" name="Freeform 9"/>
              <p:cNvSpPr/>
              <p:nvPr/>
            </p:nvSpPr>
            <p:spPr>
              <a:xfrm>
                <a:off x="0" y="0"/>
                <a:ext cx="13802790" cy="2213611"/>
              </a:xfrm>
              <a:custGeom>
                <a:avLst/>
                <a:gdLst/>
                <a:ahLst/>
                <a:cxnLst/>
                <a:rect l="l" t="t" r="r" b="b"/>
                <a:pathLst>
                  <a:path w="13802790" h="2213611">
                    <a:moveTo>
                      <a:pt x="12833145" y="0"/>
                    </a:moveTo>
                    <a:lnTo>
                      <a:pt x="969645" y="0"/>
                    </a:lnTo>
                    <a:cubicBezTo>
                      <a:pt x="434975" y="0"/>
                      <a:pt x="0" y="434975"/>
                      <a:pt x="0" y="1106806"/>
                    </a:cubicBezTo>
                    <a:cubicBezTo>
                      <a:pt x="0" y="1778636"/>
                      <a:pt x="434975" y="2213611"/>
                      <a:pt x="969645" y="2213611"/>
                    </a:cubicBezTo>
                    <a:lnTo>
                      <a:pt x="12833145" y="2213611"/>
                    </a:lnTo>
                    <a:cubicBezTo>
                      <a:pt x="13367815" y="2213611"/>
                      <a:pt x="13802790" y="1778636"/>
                      <a:pt x="13802790" y="1106806"/>
                    </a:cubicBezTo>
                    <a:cubicBezTo>
                      <a:pt x="13802790" y="434975"/>
                      <a:pt x="13367815" y="0"/>
                      <a:pt x="12833145" y="0"/>
                    </a:cubicBezTo>
                    <a:close/>
                    <a:moveTo>
                      <a:pt x="12833145" y="2188211"/>
                    </a:moveTo>
                    <a:lnTo>
                      <a:pt x="969645" y="2188211"/>
                    </a:lnTo>
                    <a:cubicBezTo>
                      <a:pt x="448945" y="2188211"/>
                      <a:pt x="25400" y="1764666"/>
                      <a:pt x="25400" y="1106806"/>
                    </a:cubicBezTo>
                    <a:cubicBezTo>
                      <a:pt x="25400" y="448945"/>
                      <a:pt x="448945" y="25400"/>
                      <a:pt x="969645" y="25400"/>
                    </a:cubicBezTo>
                    <a:lnTo>
                      <a:pt x="12833145" y="25400"/>
                    </a:lnTo>
                    <a:cubicBezTo>
                      <a:pt x="13353845" y="25400"/>
                      <a:pt x="13777390" y="448945"/>
                      <a:pt x="13777390" y="1106806"/>
                    </a:cubicBezTo>
                    <a:cubicBezTo>
                      <a:pt x="13777390" y="1764666"/>
                      <a:pt x="13353845" y="2188211"/>
                      <a:pt x="12833145" y="2188211"/>
                    </a:cubicBezTo>
                    <a:close/>
                  </a:path>
                </a:pathLst>
              </a:custGeom>
              <a:solidFill>
                <a:srgbClr val="031929"/>
              </a:solidFill>
            </p:spPr>
            <p:txBody>
              <a:bodyPr/>
              <a:lstStyle/>
              <a:p>
                <a:endParaRPr lang="en-US"/>
              </a:p>
            </p:txBody>
          </p:sp>
        </p:grpSp>
        <p:sp>
          <p:nvSpPr>
            <p:cNvPr id="19" name="Rectangle 18"/>
            <p:cNvSpPr/>
            <p:nvPr/>
          </p:nvSpPr>
          <p:spPr>
            <a:xfrm>
              <a:off x="5192810" y="8767835"/>
              <a:ext cx="8712642" cy="901593"/>
            </a:xfrm>
            <a:prstGeom prst="rect">
              <a:avLst/>
            </a:prstGeom>
          </p:spPr>
          <p:txBody>
            <a:bodyPr wrap="none">
              <a:spAutoFit/>
            </a:bodyPr>
            <a:lstStyle/>
            <a:p>
              <a:pPr algn="just">
                <a:lnSpc>
                  <a:spcPct val="150000"/>
                </a:lnSpc>
                <a:spcBef>
                  <a:spcPts val="100"/>
                </a:spcBef>
                <a:spcAft>
                  <a:spcPts val="0"/>
                </a:spcAft>
              </a:pPr>
              <a:r>
                <a:rPr lang="nl-NL" sz="4000" i="1">
                  <a:latin typeface="Arial" panose="020B0604020202020204" pitchFamily="34" charset="0"/>
                  <a:ea typeface="Calibri" panose="020F0502020204030204" pitchFamily="34" charset="0"/>
                  <a:cs typeface="Arial" panose="020B0604020202020204" pitchFamily="34" charset="0"/>
                </a:rPr>
                <a:t>Theo em bạn nào nói đúng? Tại sao?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59925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705600" y="747179"/>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7" name="Picture 6"/>
          <p:cNvPicPr>
            <a:picLocks noChangeAspect="1"/>
          </p:cNvPicPr>
          <p:nvPr/>
        </p:nvPicPr>
        <p:blipFill>
          <a:blip r:embed="rId2"/>
          <a:stretch>
            <a:fillRect/>
          </a:stretch>
        </p:blipFill>
        <p:spPr>
          <a:xfrm>
            <a:off x="15544800" y="266700"/>
            <a:ext cx="2987299" cy="2517866"/>
          </a:xfrm>
          <a:prstGeom prst="rect">
            <a:avLst/>
          </a:prstGeom>
        </p:spPr>
      </p:pic>
      <p:sp>
        <p:nvSpPr>
          <p:cNvPr id="28" name="Google Shape;259;p11"/>
          <p:cNvSpPr/>
          <p:nvPr/>
        </p:nvSpPr>
        <p:spPr>
          <a:xfrm>
            <a:off x="1981200" y="2839601"/>
            <a:ext cx="14249400" cy="662940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912766" y="3764742"/>
                <a:ext cx="12251034" cy="4937314"/>
              </a:xfrm>
              <a:prstGeom prst="rect">
                <a:avLst/>
              </a:prstGeom>
            </p:spPr>
            <p:txBody>
              <a:bodyPr wrap="square">
                <a:spAutoFit/>
              </a:bodyPr>
              <a:lstStyle/>
              <a:p>
                <a:pPr algn="just">
                  <a:lnSpc>
                    <a:spcPct val="150000"/>
                  </a:lnSpc>
                  <a:spcBef>
                    <a:spcPts val="100"/>
                  </a:spcBef>
                  <a:spcAft>
                    <a:spcPts val="0"/>
                  </a:spcAft>
                </a:pPr>
                <a:r>
                  <a:rPr lang="en-US" sz="4300">
                    <a:solidFill>
                      <a:schemeClr val="bg1"/>
                    </a:solidFill>
                    <a:latin typeface="Arial" panose="020B0604020202020204" pitchFamily="34" charset="0"/>
                    <a:ea typeface="Calibri" panose="020F0502020204030204" pitchFamily="34" charset="0"/>
                    <a:cs typeface="Arial" panose="020B0604020202020204" pitchFamily="34" charset="0"/>
                  </a:rPr>
                  <a:t>Cấp số nhân vô hạn </a:t>
                </a:r>
                <a14:m>
                  <m:oMath xmlns:m="http://schemas.openxmlformats.org/officeDocument/2006/math">
                    <m:d>
                      <m:dPr>
                        <m:ctrlP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 có công bội </a:t>
                </a:r>
                <a14:m>
                  <m:oMath xmlns:m="http://schemas.openxmlformats.org/officeDocument/2006/math">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𝑞</m:t>
                    </m:r>
                  </m:oMath>
                </a14:m>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 thoả mãn </a:t>
                </a:r>
                <a14:m>
                  <m:oMath xmlns:m="http://schemas.openxmlformats.org/officeDocument/2006/math">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𝑞</m:t>
                    </m:r>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|&lt;1</m:t>
                    </m:r>
                  </m:oMath>
                </a14:m>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 được gọi là cấp số nhân lùi vô hạn. Cấp số nhân lủi vô hạn này có tổng là</a:t>
                </a:r>
              </a:p>
              <a:p>
                <a:pPr algn="just">
                  <a:lnSpc>
                    <a:spcPct val="150000"/>
                  </a:lnSpc>
                  <a:spcBef>
                    <a:spcPts val="100"/>
                  </a:spcBef>
                  <a:spcAft>
                    <a:spcPts val="0"/>
                  </a:spcAft>
                </a:pPr>
                <a14:m>
                  <m:oMathPara xmlns:m="http://schemas.openxmlformats.org/officeDocument/2006/math">
                    <m:oMathParaPr>
                      <m:jc m:val="centerGroup"/>
                    </m:oMathParaPr>
                    <m:oMath xmlns:m="http://schemas.openxmlformats.org/officeDocument/2006/math">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sub>
                          </m:sSub>
                        </m:num>
                        <m:den>
                          <m: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𝑞</m:t>
                          </m:r>
                        </m:den>
                      </m:f>
                    </m:oMath>
                  </m:oMathPara>
                </a14:m>
                <a:endPar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912766" y="3764742"/>
                <a:ext cx="12251034" cy="4937314"/>
              </a:xfrm>
              <a:prstGeom prst="rect">
                <a:avLst/>
              </a:prstGeom>
              <a:blipFill>
                <a:blip r:embed="rId3"/>
                <a:stretch>
                  <a:fillRect l="-1990" r="-1891"/>
                </a:stretch>
              </a:blipFill>
            </p:spPr>
            <p:txBody>
              <a:bodyPr/>
              <a:lstStyle/>
              <a:p>
                <a:r>
                  <a:rPr lang="en-US">
                    <a:noFill/>
                  </a:rPr>
                  <a:t> </a:t>
                </a:r>
              </a:p>
            </p:txBody>
          </p:sp>
        </mc:Fallback>
      </mc:AlternateContent>
      <p:pic>
        <p:nvPicPr>
          <p:cNvPr id="15"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0200" y="8343900"/>
            <a:ext cx="1173320" cy="1045322"/>
          </a:xfrm>
          <a:prstGeom prst="rect">
            <a:avLst/>
          </a:prstGeom>
        </p:spPr>
      </p:pic>
      <p:pic>
        <p:nvPicPr>
          <p:cNvPr id="16" name="Picture 15"/>
          <p:cNvPicPr>
            <a:picLocks noChangeAspect="1"/>
          </p:cNvPicPr>
          <p:nvPr/>
        </p:nvPicPr>
        <p:blipFill>
          <a:blip r:embed="rId6"/>
          <a:stretch>
            <a:fillRect/>
          </a:stretch>
        </p:blipFill>
        <p:spPr>
          <a:xfrm>
            <a:off x="2667000" y="876300"/>
            <a:ext cx="2699084" cy="2694000"/>
          </a:xfrm>
          <a:prstGeom prst="rect">
            <a:avLst/>
          </a:prstGeom>
        </p:spPr>
      </p:pic>
    </p:spTree>
    <p:extLst>
      <p:ext uri="{BB962C8B-B14F-4D97-AF65-F5344CB8AC3E}">
        <p14:creationId xmlns:p14="http://schemas.microsoft.com/office/powerpoint/2010/main" val="2778849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anim calcmode="lin" valueType="num">
                                      <p:cBhvr>
                                        <p:cTn id="23" dur="500" fill="hold"/>
                                        <p:tgtEl>
                                          <p:spTgt spid="28"/>
                                        </p:tgtEl>
                                        <p:attrNameLst>
                                          <p:attrName>ppt_x</p:attrName>
                                        </p:attrNameLst>
                                      </p:cBhvr>
                                      <p:tavLst>
                                        <p:tav tm="0">
                                          <p:val>
                                            <p:strVal val="#ppt_x"/>
                                          </p:val>
                                        </p:tav>
                                        <p:tav tm="100000">
                                          <p:val>
                                            <p:strVal val="#ppt_x"/>
                                          </p:val>
                                        </p:tav>
                                      </p:tavLst>
                                    </p:anim>
                                    <p:anim calcmode="lin" valueType="num">
                                      <p:cBhvr>
                                        <p:cTn id="2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297400" y="8801100"/>
            <a:ext cx="990600" cy="1065161"/>
          </a:xfrm>
          <a:prstGeom prst="rect">
            <a:avLst/>
          </a:prstGeom>
        </p:spPr>
      </p:pic>
      <p:sp>
        <p:nvSpPr>
          <p:cNvPr id="15" name="Google Shape;304;p14"/>
          <p:cNvSpPr/>
          <p:nvPr/>
        </p:nvSpPr>
        <p:spPr>
          <a:xfrm>
            <a:off x="3276600" y="55545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209100" y="3992240"/>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sp>
        <p:nvSpPr>
          <p:cNvPr id="5" name="TextBox 4"/>
          <p:cNvSpPr txBox="1"/>
          <p:nvPr/>
        </p:nvSpPr>
        <p:spPr>
          <a:xfrm>
            <a:off x="5903634" y="742936"/>
            <a:ext cx="96774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Tính tổng của cấp số nhân lùi vô hạn:</a:t>
            </a:r>
          </a:p>
        </p:txBody>
      </p:sp>
      <mc:AlternateContent xmlns:mc="http://schemas.openxmlformats.org/markup-compatibility/2006" xmlns:a14="http://schemas.microsoft.com/office/drawing/2010/main">
        <mc:Choice Requires="a14">
          <p:sp>
            <p:nvSpPr>
              <p:cNvPr id="7" name="Rectangle 6"/>
              <p:cNvSpPr/>
              <p:nvPr/>
            </p:nvSpPr>
            <p:spPr>
              <a:xfrm>
                <a:off x="5410200" y="1996210"/>
                <a:ext cx="7916078" cy="15468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1</m:t>
                      </m:r>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16</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64</m:t>
                          </m:r>
                        </m:den>
                      </m:f>
                      <m:r>
                        <a:rPr lang="en-US" sz="4000" i="0">
                          <a:latin typeface="Cambria Math" panose="02040503050406030204" pitchFamily="18" charset="0"/>
                        </a:rPr>
                        <m:t>+...+</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e>
                          </m:d>
                        </m:e>
                        <m:sup>
                          <m:r>
                            <a:rPr lang="en-US" sz="4000" i="1">
                              <a:latin typeface="Cambria Math" panose="02040503050406030204" pitchFamily="18" charset="0"/>
                            </a:rPr>
                            <m:t>𝑛</m:t>
                          </m:r>
                        </m:sup>
                      </m:sSup>
                      <m:r>
                        <a:rPr lang="en-US" sz="4000" i="0">
                          <a:latin typeface="Cambria Math" panose="02040503050406030204" pitchFamily="18" charset="0"/>
                        </a:rPr>
                        <m:t>+...</m:t>
                      </m:r>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5410200" y="1996210"/>
                <a:ext cx="7916078" cy="1546834"/>
              </a:xfrm>
              <a:prstGeom prst="rect">
                <a:avLst/>
              </a:prstGeom>
              <a:blipFill>
                <a:blip r:embed="rId4"/>
                <a:stretch>
                  <a:fillRect/>
                </a:stretch>
              </a:blipFill>
            </p:spPr>
            <p:txBody>
              <a:bodyPr/>
              <a:lstStyle/>
              <a:p>
                <a:r>
                  <a:rPr lang="en-US">
                    <a:noFill/>
                  </a:rPr>
                  <a:t> </a:t>
                </a:r>
              </a:p>
            </p:txBody>
          </p:sp>
        </mc:Fallback>
      </mc:AlternateContent>
      <p:grpSp>
        <p:nvGrpSpPr>
          <p:cNvPr id="9" name="Group 8"/>
          <p:cNvGrpSpPr/>
          <p:nvPr/>
        </p:nvGrpSpPr>
        <p:grpSpPr>
          <a:xfrm>
            <a:off x="1371600" y="5430490"/>
            <a:ext cx="15697200" cy="1999010"/>
            <a:chOff x="1600200" y="5379918"/>
            <a:chExt cx="15697200" cy="1999010"/>
          </a:xfrm>
        </p:grpSpPr>
        <mc:AlternateContent xmlns:mc="http://schemas.openxmlformats.org/markup-compatibility/2006" xmlns:a14="http://schemas.microsoft.com/office/drawing/2010/main">
          <mc:Choice Requires="a14">
            <p:sp>
              <p:nvSpPr>
                <p:cNvPr id="22" name="TextBox 21"/>
                <p:cNvSpPr txBox="1"/>
                <p:nvPr/>
              </p:nvSpPr>
              <p:spPr>
                <a:xfrm>
                  <a:off x="1600200" y="5379918"/>
                  <a:ext cx="15697200" cy="1938992"/>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Tổng trên là tổng của cấp số nhân lùi vô hạn có số hạng đầu </a:t>
                  </a:r>
                  <a14:m>
                    <m:oMath xmlns:m="http://schemas.openxmlformats.org/officeDocument/2006/math">
                      <m:sSub>
                        <m:sSubPr>
                          <m:ctrlPr>
                            <a:rPr lang="en-US" sz="400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𝑢</m:t>
                          </m:r>
                        </m:e>
                        <m:sub>
                          <m:r>
                            <a:rPr lang="en-US" sz="4000" b="0" i="1" smtClean="0">
                              <a:latin typeface="Cambria Math" panose="02040503050406030204" pitchFamily="18" charset="0"/>
                              <a:cs typeface="Arial" panose="020B0604020202020204" pitchFamily="34" charset="0"/>
                            </a:rPr>
                            <m:t>1</m:t>
                          </m:r>
                        </m:sub>
                      </m:sSub>
                      <m:r>
                        <a:rPr lang="en-US" sz="4000" b="0" i="1" smtClean="0">
                          <a:latin typeface="Cambria Math" panose="02040503050406030204" pitchFamily="18" charset="0"/>
                          <a:cs typeface="Arial" panose="020B0604020202020204" pitchFamily="34" charset="0"/>
                        </a:rPr>
                        <m:t>=1</m:t>
                      </m:r>
                    </m:oMath>
                  </a14:m>
                  <a:r>
                    <a:rPr lang="en-US" sz="4000">
                      <a:latin typeface="Arial" panose="020B0604020202020204" pitchFamily="34" charset="0"/>
                      <a:cs typeface="Arial" panose="020B0604020202020204" pitchFamily="34" charset="0"/>
                    </a:rPr>
                    <a:t> và công bội               nên </a:t>
                  </a:r>
                </a:p>
              </p:txBody>
            </p:sp>
          </mc:Choice>
          <mc:Fallback xmlns="">
            <p:sp>
              <p:nvSpPr>
                <p:cNvPr id="22" name="TextBox 21"/>
                <p:cNvSpPr txBox="1">
                  <a:spLocks noRot="1" noChangeAspect="1" noMove="1" noResize="1" noEditPoints="1" noAdjustHandles="1" noChangeArrowheads="1" noChangeShapeType="1" noTextEdit="1"/>
                </p:cNvSpPr>
                <p:nvPr/>
              </p:nvSpPr>
              <p:spPr>
                <a:xfrm>
                  <a:off x="1600200" y="5379918"/>
                  <a:ext cx="15697200" cy="1938992"/>
                </a:xfrm>
                <a:prstGeom prst="rect">
                  <a:avLst/>
                </a:prstGeom>
                <a:blipFill>
                  <a:blip r:embed="rId5"/>
                  <a:stretch>
                    <a:fillRect l="-135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962400" y="6134100"/>
                  <a:ext cx="2743200" cy="12448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cs typeface="Arial" panose="020B0604020202020204" pitchFamily="34" charset="0"/>
                          </a:rPr>
                          <m:t>𝑞</m:t>
                        </m:r>
                        <m:r>
                          <a:rPr lang="en-US" sz="4000" b="0" i="0"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4</m:t>
                            </m:r>
                          </m:den>
                        </m:f>
                      </m:oMath>
                    </m:oMathPara>
                  </a14:m>
                  <a:endParaRPr lang="en-US" sz="4000">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962400" y="6134100"/>
                  <a:ext cx="2743200" cy="1244828"/>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Rectangle 9"/>
              <p:cNvSpPr/>
              <p:nvPr/>
            </p:nvSpPr>
            <p:spPr>
              <a:xfrm>
                <a:off x="3276600" y="7727392"/>
                <a:ext cx="11633056" cy="1988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1</m:t>
                      </m:r>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16</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64</m:t>
                          </m:r>
                        </m:den>
                      </m:f>
                      <m:r>
                        <a:rPr lang="en-US" sz="4000" i="0">
                          <a:latin typeface="Cambria Math" panose="02040503050406030204" pitchFamily="18" charset="0"/>
                        </a:rPr>
                        <m:t>+...+</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e>
                          </m:d>
                        </m:e>
                        <m:sup>
                          <m:r>
                            <a:rPr lang="en-US" sz="4000" i="1">
                              <a:latin typeface="Cambria Math" panose="02040503050406030204" pitchFamily="18" charset="0"/>
                            </a:rPr>
                            <m:t>𝑛</m:t>
                          </m:r>
                        </m:sup>
                      </m:sSup>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m:t>
                          </m:r>
                          <m:d>
                            <m:dPr>
                              <m:ctrlPr>
                                <a:rPr lang="en-US" sz="4000" i="1">
                                  <a:latin typeface="Cambria Math" panose="02040503050406030204" pitchFamily="18" charset="0"/>
                                </a:rPr>
                              </m:ctrlPr>
                            </m:dPr>
                            <m:e>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e>
                          </m:d>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4</m:t>
                          </m:r>
                        </m:num>
                        <m:den>
                          <m:r>
                            <a:rPr lang="en-US" sz="4000" i="0">
                              <a:latin typeface="Cambria Math" panose="02040503050406030204" pitchFamily="18" charset="0"/>
                            </a:rPr>
                            <m:t>5</m:t>
                          </m:r>
                        </m:den>
                      </m:f>
                    </m:oMath>
                  </m:oMathPara>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3276600" y="7727392"/>
                <a:ext cx="11633056" cy="1988108"/>
              </a:xfrm>
              <a:prstGeom prst="rect">
                <a:avLst/>
              </a:prstGeom>
              <a:blipFill>
                <a:blip r:embed="rId7"/>
                <a:stretch>
                  <a:fillRect/>
                </a:stretch>
              </a:blipFill>
            </p:spPr>
            <p:txBody>
              <a:bodyPr/>
              <a:lstStyle/>
              <a:p>
                <a:r>
                  <a:rPr lang="en-US">
                    <a:noFill/>
                  </a:rPr>
                  <a:t> </a:t>
                </a:r>
              </a:p>
            </p:txBody>
          </p:sp>
        </mc:Fallback>
      </mc:AlternateContent>
      <p:pic>
        <p:nvPicPr>
          <p:cNvPr id="24"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08140">
            <a:off x="-211840" y="929198"/>
            <a:ext cx="2345824" cy="601384"/>
          </a:xfrm>
          <a:prstGeom prst="rect">
            <a:avLst/>
          </a:prstGeom>
        </p:spPr>
      </p:pic>
      <p:pic>
        <p:nvPicPr>
          <p:cNvPr id="11" name="Picture 10"/>
          <p:cNvPicPr>
            <a:picLocks noChangeAspect="1"/>
          </p:cNvPicPr>
          <p:nvPr/>
        </p:nvPicPr>
        <p:blipFill>
          <a:blip r:embed="rId10"/>
          <a:stretch>
            <a:fillRect/>
          </a:stretch>
        </p:blipFill>
        <p:spPr>
          <a:xfrm flipH="1">
            <a:off x="15800274" y="-92228"/>
            <a:ext cx="2994252" cy="3086100"/>
          </a:xfrm>
          <a:prstGeom prst="rect">
            <a:avLst/>
          </a:prstGeom>
        </p:spPr>
      </p:pic>
    </p:spTree>
    <p:extLst>
      <p:ext uri="{BB962C8B-B14F-4D97-AF65-F5344CB8AC3E}">
        <p14:creationId xmlns:p14="http://schemas.microsoft.com/office/powerpoint/2010/main" val="96098321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457200" y="563379"/>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6</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flipH="1">
            <a:off x="8484743" y="4529380"/>
            <a:ext cx="1699513"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3029624" y="114300"/>
                <a:ext cx="14039175"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Biết</a:t>
                </a:r>
                <a:r>
                  <a:rPr kumimoji="0" lang="en-US" sz="40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rằng có thể coi số thập phân vô hàn tuần hoàn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0,666…  </m:t>
                    </m:r>
                  </m:oMath>
                </a14:m>
                <a:r>
                  <a:rPr kumimoji="0" lang="en-US" sz="40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là tổng của một cấp số nhân lùi vô hạn: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3029624" y="114300"/>
                <a:ext cx="14039175" cy="1938992"/>
              </a:xfrm>
              <a:prstGeom prst="rect">
                <a:avLst/>
              </a:prstGeom>
              <a:blipFill>
                <a:blip r:embed="rId3"/>
                <a:stretch>
                  <a:fillRect l="-1563" b="-6918"/>
                </a:stretch>
              </a:blipFill>
            </p:spPr>
            <p:txBody>
              <a:bodyPr/>
              <a:lstStyle/>
              <a:p>
                <a:r>
                  <a:rPr lang="en-US">
                    <a:noFill/>
                  </a:rPr>
                  <a:t> </a:t>
                </a:r>
              </a:p>
            </p:txBody>
          </p:sp>
        </mc:Fallback>
      </mc:AlternateContent>
      <p:grpSp>
        <p:nvGrpSpPr>
          <p:cNvPr id="22" name="Group 2"/>
          <p:cNvGrpSpPr/>
          <p:nvPr/>
        </p:nvGrpSpPr>
        <p:grpSpPr>
          <a:xfrm>
            <a:off x="-228601" y="9896890"/>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4"/>
          <a:stretch>
            <a:fillRect/>
          </a:stretch>
        </p:blipFill>
        <p:spPr>
          <a:xfrm rot="4291965">
            <a:off x="17059631" y="23814"/>
            <a:ext cx="1737511" cy="1784754"/>
          </a:xfrm>
          <a:prstGeom prst="rect">
            <a:avLst/>
          </a:prstGeom>
        </p:spPr>
      </p:pic>
      <p:pic>
        <p:nvPicPr>
          <p:cNvPr id="26" name="Picture 25"/>
          <p:cNvPicPr>
            <a:picLocks noChangeAspect="1"/>
          </p:cNvPicPr>
          <p:nvPr/>
        </p:nvPicPr>
        <p:blipFill>
          <a:blip r:embed="rId5"/>
          <a:stretch>
            <a:fillRect/>
          </a:stretch>
        </p:blipFill>
        <p:spPr>
          <a:xfrm>
            <a:off x="1066800" y="2111949"/>
            <a:ext cx="1008977" cy="982770"/>
          </a:xfrm>
          <a:prstGeom prst="rect">
            <a:avLst/>
          </a:prstGeom>
        </p:spPr>
      </p:pic>
      <p:pic>
        <p:nvPicPr>
          <p:cNvPr id="27" name="Picture 26"/>
          <p:cNvPicPr>
            <a:picLocks noChangeAspect="1"/>
          </p:cNvPicPr>
          <p:nvPr/>
        </p:nvPicPr>
        <p:blipFill>
          <a:blip r:embed="rId6"/>
          <a:stretch>
            <a:fillRect/>
          </a:stretch>
        </p:blipFill>
        <p:spPr>
          <a:xfrm rot="481536">
            <a:off x="15854449" y="7931918"/>
            <a:ext cx="2428700" cy="239304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355902" y="2105933"/>
                <a:ext cx="14170098"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0</m:t>
                      </m:r>
                      <m:r>
                        <a:rPr lang="en-US" sz="4000" i="0">
                          <a:latin typeface="Cambria Math" panose="02040503050406030204" pitchFamily="18" charset="0"/>
                        </a:rPr>
                        <m:t>,666...=0,6+0.06+0.006+...=0,6+0,6.</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10</m:t>
                          </m:r>
                        </m:den>
                      </m:f>
                      <m:r>
                        <a:rPr lang="en-US" sz="4000" i="0">
                          <a:latin typeface="Cambria Math" panose="02040503050406030204" pitchFamily="18" charset="0"/>
                        </a:rPr>
                        <m:t>+0,6.</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0">
                                  <a:latin typeface="Cambria Math" panose="02040503050406030204" pitchFamily="18" charset="0"/>
                                </a:rPr>
                                <m:t>10</m:t>
                              </m:r>
                            </m:e>
                            <m:sup>
                              <m:r>
                                <a:rPr lang="en-US" sz="4000" i="0">
                                  <a:latin typeface="Cambria Math" panose="02040503050406030204" pitchFamily="18" charset="0"/>
                                </a:rPr>
                                <m:t>2</m:t>
                              </m:r>
                            </m:sup>
                          </m:sSup>
                        </m:den>
                      </m:f>
                      <m:r>
                        <a:rPr lang="en-US" sz="4000" i="0">
                          <a:latin typeface="Cambria Math" panose="02040503050406030204" pitchFamily="18" charset="0"/>
                        </a:rPr>
                        <m:t>+...</m:t>
                      </m:r>
                    </m:oMath>
                  </m:oMathPara>
                </a14:m>
                <a:endParaRPr lang="en-US" sz="4000"/>
              </a:p>
            </p:txBody>
          </p:sp>
        </mc:Choice>
        <mc:Fallback xmlns="">
          <p:sp>
            <p:nvSpPr>
              <p:cNvPr id="3" name="Rectangle 2"/>
              <p:cNvSpPr>
                <a:spLocks noRot="1" noChangeAspect="1" noMove="1" noResize="1" noEditPoints="1" noAdjustHandles="1" noChangeArrowheads="1" noChangeShapeType="1" noTextEdit="1"/>
              </p:cNvSpPr>
              <p:nvPr/>
            </p:nvSpPr>
            <p:spPr>
              <a:xfrm>
                <a:off x="3355902" y="2105933"/>
                <a:ext cx="14170098" cy="124880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081576" y="3543300"/>
                <a:ext cx="9144000" cy="707886"/>
              </a:xfrm>
              <a:prstGeom prst="rect">
                <a:avLst/>
              </a:prstGeom>
            </p:spPr>
            <p:txBody>
              <a:bodyPr>
                <a:spAutoFit/>
              </a:bodyPr>
              <a:lstStyle/>
              <a:p>
                <a:r>
                  <a:rPr lang="en-US" sz="4000">
                    <a:solidFill>
                      <a:prstClr val="black"/>
                    </a:solidFill>
                    <a:latin typeface="Arial" panose="020B0604020202020204" pitchFamily="34" charset="0"/>
                    <a:ea typeface="Times New Roman" panose="02020603050405020304" pitchFamily="18" charset="0"/>
                  </a:rPr>
                  <a:t>Hãy viết </a:t>
                </a:r>
                <a14:m>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rPr>
                      <m:t>0,666… </m:t>
                    </m:r>
                  </m:oMath>
                </a14:m>
                <a:r>
                  <a:rPr lang="en-US" sz="4000">
                    <a:solidFill>
                      <a:prstClr val="black"/>
                    </a:solidFill>
                    <a:latin typeface="Arial" panose="020B0604020202020204" pitchFamily="34" charset="0"/>
                    <a:ea typeface="Times New Roman" panose="02020603050405020304" pitchFamily="18" charset="0"/>
                  </a:rPr>
                  <a:t>dưới dạng phân số.</a:t>
                </a:r>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3081576" y="3543300"/>
                <a:ext cx="9144000" cy="707886"/>
              </a:xfrm>
              <a:prstGeom prst="rect">
                <a:avLst/>
              </a:prstGeom>
              <a:blipFill>
                <a:blip r:embed="rId8"/>
                <a:stretch>
                  <a:fillRect l="-2400" t="-17241" b="-34483"/>
                </a:stretch>
              </a:blipFill>
            </p:spPr>
            <p:txBody>
              <a:bodyPr/>
              <a:lstStyle/>
              <a:p>
                <a:r>
                  <a:rPr lang="en-US">
                    <a:noFill/>
                  </a:rPr>
                  <a:t> </a:t>
                </a:r>
              </a:p>
            </p:txBody>
          </p:sp>
        </mc:Fallback>
      </mc:AlternateContent>
      <p:grpSp>
        <p:nvGrpSpPr>
          <p:cNvPr id="32" name="Group 31"/>
          <p:cNvGrpSpPr/>
          <p:nvPr/>
        </p:nvGrpSpPr>
        <p:grpSpPr>
          <a:xfrm>
            <a:off x="609600" y="5676900"/>
            <a:ext cx="17068800" cy="2059782"/>
            <a:chOff x="457201" y="6191322"/>
            <a:chExt cx="17068800" cy="2059782"/>
          </a:xfrm>
        </p:grpSpPr>
        <mc:AlternateContent xmlns:mc="http://schemas.openxmlformats.org/markup-compatibility/2006" xmlns:a14="http://schemas.microsoft.com/office/drawing/2010/main">
          <mc:Choice Requires="a14">
            <p:sp>
              <p:nvSpPr>
                <p:cNvPr id="5" name="Rectangle 4"/>
                <p:cNvSpPr/>
                <p:nvPr/>
              </p:nvSpPr>
              <p:spPr>
                <a:xfrm>
                  <a:off x="457201" y="6191322"/>
                  <a:ext cx="17068800" cy="1839606"/>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a:solidFill>
                        <a:prstClr val="black"/>
                      </a:solidFill>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rPr>
                        <m:t>0,666… </m:t>
                      </m:r>
                    </m:oMath>
                  </a14:m>
                  <a:r>
                    <a:rPr lang="en-US" sz="4000">
                      <a:solidFill>
                        <a:prstClr val="black"/>
                      </a:solidFill>
                      <a:latin typeface="Arial" panose="020B0604020202020204" pitchFamily="34" charset="0"/>
                      <a:ea typeface="Times New Roman" panose="02020603050405020304" pitchFamily="18" charset="0"/>
                    </a:rPr>
                    <a:t>là tổng của cấp số nhân lùi vô hạn có số hạng đầu bằng 0,6 và công bội bằng</a:t>
                  </a:r>
                  <a:endParaRPr lang="en-US">
                    <a:solidFill>
                      <a:prstClr val="black"/>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1" y="6191322"/>
                  <a:ext cx="17068800" cy="1839606"/>
                </a:xfrm>
                <a:prstGeom prst="rect">
                  <a:avLst/>
                </a:prstGeom>
                <a:blipFill>
                  <a:blip r:embed="rId9"/>
                  <a:stretch>
                    <a:fillRect l="-1250" r="-786" b="-12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3810000" y="7002301"/>
                  <a:ext cx="1058816"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1</m:t>
                            </m:r>
                          </m:num>
                          <m:den>
                            <m:r>
                              <a:rPr lang="en-US" sz="4000" i="0">
                                <a:latin typeface="Cambria Math" panose="02040503050406030204" pitchFamily="18" charset="0"/>
                              </a:rPr>
                              <m:t>10</m:t>
                            </m:r>
                          </m:den>
                        </m:f>
                        <m:r>
                          <a:rPr lang="en-US" sz="4000" b="0" i="1" smtClean="0">
                            <a:latin typeface="Cambria Math" panose="02040503050406030204" pitchFamily="18" charset="0"/>
                          </a:rPr>
                          <m:t>.</m:t>
                        </m:r>
                      </m:oMath>
                    </m:oMathPara>
                  </a14:m>
                  <a:endParaRPr lang="en-US" sz="4000"/>
                </a:p>
              </p:txBody>
            </p:sp>
          </mc:Choice>
          <mc:Fallback xmlns="">
            <p:sp>
              <p:nvSpPr>
                <p:cNvPr id="15" name="Rectangle 14"/>
                <p:cNvSpPr>
                  <a:spLocks noRot="1" noChangeAspect="1" noMove="1" noResize="1" noEditPoints="1" noAdjustHandles="1" noChangeArrowheads="1" noChangeShapeType="1" noTextEdit="1"/>
                </p:cNvSpPr>
                <p:nvPr/>
              </p:nvSpPr>
              <p:spPr>
                <a:xfrm>
                  <a:off x="3810000" y="7002301"/>
                  <a:ext cx="1058816" cy="1248803"/>
                </a:xfrm>
                <a:prstGeom prst="rect">
                  <a:avLst/>
                </a:prstGeom>
                <a:blipFill>
                  <a:blip r:embed="rId10"/>
                  <a:stretch>
                    <a:fillRect/>
                  </a:stretch>
                </a:blipFill>
              </p:spPr>
              <p:txBody>
                <a:bodyPr/>
                <a:lstStyle/>
                <a:p>
                  <a:r>
                    <a:rPr lang="en-US">
                      <a:noFill/>
                    </a:rPr>
                    <a:t> </a:t>
                  </a:r>
                </a:p>
              </p:txBody>
            </p:sp>
          </mc:Fallback>
        </mc:AlternateContent>
      </p:grpSp>
      <p:grpSp>
        <p:nvGrpSpPr>
          <p:cNvPr id="31" name="Group 30"/>
          <p:cNvGrpSpPr/>
          <p:nvPr/>
        </p:nvGrpSpPr>
        <p:grpSpPr>
          <a:xfrm>
            <a:off x="612563" y="7909928"/>
            <a:ext cx="7041013" cy="1745414"/>
            <a:chOff x="1342158" y="8482359"/>
            <a:chExt cx="7041013" cy="1745414"/>
          </a:xfrm>
        </p:grpSpPr>
        <p:sp>
          <p:nvSpPr>
            <p:cNvPr id="29" name="Rectangle 28"/>
            <p:cNvSpPr/>
            <p:nvPr/>
          </p:nvSpPr>
          <p:spPr>
            <a:xfrm>
              <a:off x="1342158" y="8776810"/>
              <a:ext cx="1553630"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rPr>
                <a:t>Do đó</a:t>
              </a:r>
              <a:endParaRPr lang="en-US"/>
            </a:p>
          </p:txBody>
        </p:sp>
        <mc:AlternateContent xmlns:mc="http://schemas.openxmlformats.org/markup-compatibility/2006" xmlns:a14="http://schemas.microsoft.com/office/drawing/2010/main">
          <mc:Choice Requires="a14">
            <p:sp>
              <p:nvSpPr>
                <p:cNvPr id="30" name="Rectangle 29"/>
                <p:cNvSpPr/>
                <p:nvPr/>
              </p:nvSpPr>
              <p:spPr>
                <a:xfrm>
                  <a:off x="2808375" y="8482359"/>
                  <a:ext cx="5574796"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0</m:t>
                        </m:r>
                        <m:r>
                          <a:rPr lang="en-US" sz="4000" i="0">
                            <a:latin typeface="Cambria Math" panose="02040503050406030204" pitchFamily="18" charset="0"/>
                          </a:rPr>
                          <m:t>,006=</m:t>
                        </m:r>
                        <m:f>
                          <m:fPr>
                            <m:ctrlPr>
                              <a:rPr lang="en-US" sz="4000" i="1">
                                <a:latin typeface="Cambria Math" panose="02040503050406030204" pitchFamily="18" charset="0"/>
                              </a:rPr>
                            </m:ctrlPr>
                          </m:fPr>
                          <m:num>
                            <m:r>
                              <a:rPr lang="en-US" sz="4000" i="0">
                                <a:latin typeface="Cambria Math" panose="02040503050406030204" pitchFamily="18" charset="0"/>
                              </a:rPr>
                              <m:t>0,6</m:t>
                            </m:r>
                          </m:num>
                          <m:den>
                            <m:r>
                              <a:rPr lang="en-US" sz="4000" i="0">
                                <a:latin typeface="Cambria Math" panose="02040503050406030204" pitchFamily="18" charset="0"/>
                              </a:rPr>
                              <m:t>1−</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10</m:t>
                                </m:r>
                              </m:den>
                            </m:f>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6</m:t>
                            </m:r>
                          </m:num>
                          <m:den>
                            <m:r>
                              <a:rPr lang="en-US" sz="4000" i="0">
                                <a:latin typeface="Cambria Math" panose="02040503050406030204" pitchFamily="18" charset="0"/>
                              </a:rPr>
                              <m:t>9</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0">
                                <a:latin typeface="Cambria Math" panose="02040503050406030204" pitchFamily="18" charset="0"/>
                              </a:rPr>
                              <m:t>3</m:t>
                            </m:r>
                          </m:den>
                        </m:f>
                      </m:oMath>
                    </m:oMathPara>
                  </a14:m>
                  <a:endParaRPr lang="en-US" sz="4000"/>
                </a:p>
              </p:txBody>
            </p:sp>
          </mc:Choice>
          <mc:Fallback xmlns="">
            <p:sp>
              <p:nvSpPr>
                <p:cNvPr id="30" name="Rectangle 29"/>
                <p:cNvSpPr>
                  <a:spLocks noRot="1" noChangeAspect="1" noMove="1" noResize="1" noEditPoints="1" noAdjustHandles="1" noChangeArrowheads="1" noChangeShapeType="1" noTextEdit="1"/>
                </p:cNvSpPr>
                <p:nvPr/>
              </p:nvSpPr>
              <p:spPr>
                <a:xfrm>
                  <a:off x="2808375" y="8482359"/>
                  <a:ext cx="5574796" cy="1745414"/>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674662011"/>
      </p:ext>
    </p:extLst>
  </p:cSld>
  <p:clrMapOvr>
    <a:masterClrMapping/>
  </p:clrMapOvr>
  <mc:AlternateContent xmlns:mc="http://schemas.openxmlformats.org/markup-compatibility/2006" xmlns:p14="http://schemas.microsoft.com/office/powerpoint/2010/main">
    <mc:Choice Requires="p14">
      <p:transition spd="med" p14:dur="700">
        <p:cover dir="r"/>
      </p:transition>
    </mc:Choice>
    <mc:Fallback xmlns="">
      <p:transition spd="med">
        <p:cover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781800" y="609600"/>
            <a:ext cx="9067800" cy="1015663"/>
          </a:xfrm>
          <a:prstGeom prst="rect">
            <a:avLst/>
          </a:prstGeom>
        </p:spPr>
        <p:txBody>
          <a:bodyPr wrap="square">
            <a:spAutoFit/>
          </a:bodyPr>
          <a:lstStyle/>
          <a:p>
            <a:pPr marL="30480" marR="30480"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Tính tổng của cấp số nhân lùi vô hạn:</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22" name="Google Shape;305;p14"/>
          <p:cNvGrpSpPr/>
          <p:nvPr/>
        </p:nvGrpSpPr>
        <p:grpSpPr>
          <a:xfrm flipH="1">
            <a:off x="1447800" y="3467100"/>
            <a:ext cx="1505474" cy="1192826"/>
            <a:chOff x="7890477" y="787864"/>
            <a:chExt cx="2053447" cy="1377288"/>
          </a:xfrm>
        </p:grpSpPr>
        <p:pic>
          <p:nvPicPr>
            <p:cNvPr id="24" name="Google Shape;306;p14"/>
            <p:cNvPicPr preferRelativeResize="0"/>
            <p:nvPr/>
          </p:nvPicPr>
          <p:blipFill rotWithShape="1">
            <a:blip r:embed="rId2">
              <a:alphaModFix/>
            </a:blip>
            <a:srcRect/>
            <a:stretch/>
          </p:blipFill>
          <p:spPr>
            <a:xfrm>
              <a:off x="7890477" y="787864"/>
              <a:ext cx="2053447" cy="1377288"/>
            </a:xfrm>
            <a:prstGeom prst="rect">
              <a:avLst/>
            </a:prstGeom>
            <a:noFill/>
            <a:ln>
              <a:noFill/>
            </a:ln>
          </p:spPr>
        </p:pic>
        <p:sp>
          <p:nvSpPr>
            <p:cNvPr id="25"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2286000" y="631658"/>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Thực hành 4:</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6934200" y="1946324"/>
                <a:ext cx="6811480" cy="15969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1</m:t>
                      </m:r>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3</m:t>
                          </m:r>
                        </m:den>
                      </m:f>
                      <m:r>
                        <a:rPr lang="en-US" sz="4000" i="0">
                          <a:latin typeface="Cambria Math" panose="02040503050406030204" pitchFamily="18" charset="0"/>
                        </a:rPr>
                        <m:t>+</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3</m:t>
                                  </m:r>
                                </m:den>
                              </m:f>
                            </m:e>
                          </m:d>
                        </m:e>
                        <m:sup>
                          <m:r>
                            <a:rPr lang="en-US" sz="4000" i="0">
                              <a:latin typeface="Cambria Math" panose="02040503050406030204" pitchFamily="18" charset="0"/>
                            </a:rPr>
                            <m:t>2</m:t>
                          </m:r>
                        </m:sup>
                      </m:sSup>
                      <m:r>
                        <a:rPr lang="en-US" sz="4000" i="0">
                          <a:latin typeface="Cambria Math" panose="02040503050406030204" pitchFamily="18" charset="0"/>
                        </a:rPr>
                        <m:t>+...+</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3</m:t>
                                  </m:r>
                                </m:den>
                              </m:f>
                            </m:e>
                          </m:d>
                        </m:e>
                        <m:sup>
                          <m:r>
                            <a:rPr lang="en-US" sz="4000" i="1">
                              <a:latin typeface="Cambria Math" panose="02040503050406030204" pitchFamily="18" charset="0"/>
                            </a:rPr>
                            <m:t>𝑛</m:t>
                          </m:r>
                        </m:sup>
                      </m:sSup>
                      <m:r>
                        <a:rPr lang="en-US" sz="4000" i="0">
                          <a:latin typeface="Cambria Math" panose="02040503050406030204" pitchFamily="18" charset="0"/>
                        </a:rPr>
                        <m:t>+...</m:t>
                      </m:r>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6934200" y="1946324"/>
                <a:ext cx="6811480" cy="1596976"/>
              </a:xfrm>
              <a:prstGeom prst="rect">
                <a:avLst/>
              </a:prstGeom>
              <a:blipFill>
                <a:blip r:embed="rId3"/>
                <a:stretch>
                  <a:fillRect/>
                </a:stretch>
              </a:blipFill>
            </p:spPr>
            <p:txBody>
              <a:bodyPr/>
              <a:lstStyle/>
              <a:p>
                <a:r>
                  <a:rPr lang="en-US">
                    <a:noFill/>
                  </a:rPr>
                  <a:t> </a:t>
                </a:r>
              </a:p>
            </p:txBody>
          </p:sp>
        </mc:Fallback>
      </mc:AlternateContent>
      <p:grpSp>
        <p:nvGrpSpPr>
          <p:cNvPr id="10" name="Group 9"/>
          <p:cNvGrpSpPr/>
          <p:nvPr/>
        </p:nvGrpSpPr>
        <p:grpSpPr>
          <a:xfrm>
            <a:off x="1447800" y="4878408"/>
            <a:ext cx="15392400" cy="1248803"/>
            <a:chOff x="1600200" y="4826363"/>
            <a:chExt cx="15392400" cy="1248803"/>
          </a:xfrm>
        </p:grpSpPr>
        <mc:AlternateContent xmlns:mc="http://schemas.openxmlformats.org/markup-compatibility/2006" xmlns:a14="http://schemas.microsoft.com/office/drawing/2010/main">
          <mc:Choice Requires="a14">
            <p:sp>
              <p:nvSpPr>
                <p:cNvPr id="8" name="Rectangle 7"/>
                <p:cNvSpPr/>
                <p:nvPr/>
              </p:nvSpPr>
              <p:spPr>
                <a:xfrm>
                  <a:off x="1600200" y="5003907"/>
                  <a:ext cx="15392400" cy="901593"/>
                </a:xfrm>
                <a:prstGeom prst="rect">
                  <a:avLst/>
                </a:prstGeom>
              </p:spPr>
              <p:txBody>
                <a:bodyPr wrap="square">
                  <a:spAutoFit/>
                </a:bodyPr>
                <a:lstStyle/>
                <a:p>
                  <a:pPr algn="just">
                    <a:lnSpc>
                      <a:spcPct val="150000"/>
                    </a:lnSpc>
                    <a:spcAft>
                      <a:spcPts val="0"/>
                    </a:spcAft>
                  </a:pPr>
                  <a:r>
                    <a:rPr lang="nl-NL" sz="4000">
                      <a:latin typeface="Arial" panose="020B0604020202020204" pitchFamily="34" charset="0"/>
                      <a:ea typeface="Calibri" panose="020F0502020204030204" pitchFamily="34" charset="0"/>
                      <a:cs typeface="Arial" panose="020B0604020202020204" pitchFamily="34" charset="0"/>
                    </a:rPr>
                    <a:t>Cấp số nhân lùi vô hạn có số hạng đầu </a:t>
                  </a:r>
                  <a14:m>
                    <m:oMath xmlns:m="http://schemas.openxmlformats.org/officeDocument/2006/math">
                      <m:sSub>
                        <m:sSub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en-US" sz="4000">
                      <a:effectLst/>
                      <a:latin typeface="Arial" panose="020B0604020202020204" pitchFamily="34" charset="0"/>
                      <a:ea typeface="Malgun Gothic" panose="020B0503020000020004" pitchFamily="34" charset="-127"/>
                      <a:cs typeface="Arial" panose="020B0604020202020204" pitchFamily="34" charset="0"/>
                    </a:rPr>
                    <a:t> và công bội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00200" y="5003907"/>
                  <a:ext cx="15392400" cy="901593"/>
                </a:xfrm>
                <a:prstGeom prst="rect">
                  <a:avLst/>
                </a:prstGeom>
                <a:blipFill>
                  <a:blip r:embed="rId4"/>
                  <a:stretch>
                    <a:fillRect l="-1426"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4859000" y="4826363"/>
                  <a:ext cx="154311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𝑞</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4859000" y="4826363"/>
                  <a:ext cx="1543115" cy="1248803"/>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914400" y="6002185"/>
                <a:ext cx="16383000" cy="2853795"/>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14400" y="6002185"/>
                <a:ext cx="16383000" cy="2853795"/>
              </a:xfrm>
              <a:prstGeom prst="rect">
                <a:avLst/>
              </a:prstGeom>
              <a:blipFill>
                <a:blip r:embed="rId6"/>
                <a:stretch>
                  <a:fillRect/>
                </a:stretch>
              </a:blipFill>
            </p:spPr>
            <p:txBody>
              <a:bodyPr/>
              <a:lstStyle/>
              <a:p>
                <a:r>
                  <a:rPr lang="en-US">
                    <a:noFill/>
                  </a:rPr>
                  <a:t> </a:t>
                </a:r>
              </a:p>
            </p:txBody>
          </p:sp>
        </mc:Fallback>
      </mc:AlternateContent>
      <p:pic>
        <p:nvPicPr>
          <p:cNvPr id="20" name="Picture 12"/>
          <p:cNvPicPr>
            <a:picLocks noChangeAspect="1"/>
          </p:cNvPicPr>
          <p:nvPr/>
        </p:nvPicPr>
        <p:blipFill>
          <a:blip r:embed="rId7"/>
          <a:srcRect/>
          <a:stretch>
            <a:fillRect/>
          </a:stretch>
        </p:blipFill>
        <p:spPr>
          <a:xfrm flipH="1">
            <a:off x="16111275" y="827887"/>
            <a:ext cx="1749205" cy="1613642"/>
          </a:xfrm>
          <a:prstGeom prst="rect">
            <a:avLst/>
          </a:prstGeom>
        </p:spPr>
      </p:pic>
      <p:grpSp>
        <p:nvGrpSpPr>
          <p:cNvPr id="26" name="Group 2"/>
          <p:cNvGrpSpPr/>
          <p:nvPr/>
        </p:nvGrpSpPr>
        <p:grpSpPr>
          <a:xfrm>
            <a:off x="-228600" y="9370330"/>
            <a:ext cx="19126200" cy="2485610"/>
            <a:chOff x="0" y="0"/>
            <a:chExt cx="6345389" cy="3559339"/>
          </a:xfrm>
        </p:grpSpPr>
        <p:sp>
          <p:nvSpPr>
            <p:cNvPr id="27"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8" name="Picture 4"/>
          <p:cNvPicPr>
            <a:picLocks noChangeAspect="1"/>
          </p:cNvPicPr>
          <p:nvPr/>
        </p:nvPicPr>
        <p:blipFill>
          <a:blip r:embed="rId8"/>
          <a:srcRect/>
          <a:stretch>
            <a:fillRect/>
          </a:stretch>
        </p:blipFill>
        <p:spPr>
          <a:xfrm rot="-712563">
            <a:off x="290315" y="9034059"/>
            <a:ext cx="699652" cy="672541"/>
          </a:xfrm>
          <a:prstGeom prst="rect">
            <a:avLst/>
          </a:prstGeom>
        </p:spPr>
      </p:pic>
      <p:pic>
        <p:nvPicPr>
          <p:cNvPr id="29" name="Picture 4"/>
          <p:cNvPicPr>
            <a:picLocks noChangeAspect="1"/>
          </p:cNvPicPr>
          <p:nvPr/>
        </p:nvPicPr>
        <p:blipFill>
          <a:blip r:embed="rId8"/>
          <a:srcRect/>
          <a:stretch>
            <a:fillRect/>
          </a:stretch>
        </p:blipFill>
        <p:spPr>
          <a:xfrm rot="-712563">
            <a:off x="-166885" y="8920775"/>
            <a:ext cx="699652" cy="672541"/>
          </a:xfrm>
          <a:prstGeom prst="rect">
            <a:avLst/>
          </a:prstGeom>
        </p:spPr>
      </p:pic>
    </p:spTree>
    <p:extLst>
      <p:ext uri="{BB962C8B-B14F-4D97-AF65-F5344CB8AC3E}">
        <p14:creationId xmlns:p14="http://schemas.microsoft.com/office/powerpoint/2010/main" val="254625693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609600" y="6471331"/>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4" name="Group 3"/>
          <p:cNvGrpSpPr/>
          <p:nvPr/>
        </p:nvGrpSpPr>
        <p:grpSpPr>
          <a:xfrm>
            <a:off x="-838200" y="114300"/>
            <a:ext cx="20116800" cy="1507455"/>
            <a:chOff x="-838200" y="435645"/>
            <a:chExt cx="20116800" cy="1507455"/>
          </a:xfrm>
        </p:grpSpPr>
        <p:grpSp>
          <p:nvGrpSpPr>
            <p:cNvPr id="22" name="Group 2"/>
            <p:cNvGrpSpPr/>
            <p:nvPr/>
          </p:nvGrpSpPr>
          <p:grpSpPr>
            <a:xfrm>
              <a:off x="-838200" y="435645"/>
              <a:ext cx="20116800" cy="1507455"/>
              <a:chOff x="0" y="0"/>
              <a:chExt cx="6345389" cy="3559339"/>
            </a:xfrm>
          </p:grpSpPr>
          <p:sp>
            <p:nvSpPr>
              <p:cNvPr id="28"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sp>
          <p:nvSpPr>
            <p:cNvPr id="29" name="Rectangle 28"/>
            <p:cNvSpPr/>
            <p:nvPr/>
          </p:nvSpPr>
          <p:spPr>
            <a:xfrm>
              <a:off x="7364134" y="776526"/>
              <a:ext cx="3635932" cy="861774"/>
            </a:xfrm>
            <a:prstGeom prst="rect">
              <a:avLst/>
            </a:prstGeom>
          </p:spPr>
          <p:txBody>
            <a:bodyPr wrap="none">
              <a:spAutoFit/>
            </a:bodyPr>
            <a:lstStyle/>
            <a:p>
              <a:pPr lvl="0" algn="ctr"/>
              <a:r>
                <a:rPr lang="en-US" sz="5000" b="1">
                  <a:solidFill>
                    <a:schemeClr val="tx2"/>
                  </a:solidFill>
                  <a:latin typeface="Arial"/>
                  <a:ea typeface="Arial"/>
                  <a:cs typeface="Arial"/>
                  <a:sym typeface="Arial"/>
                </a:rPr>
                <a:t>Vận dụng 1</a:t>
              </a:r>
              <a:endParaRPr lang="en-US" sz="5000" b="1" dirty="0">
                <a:solidFill>
                  <a:schemeClr val="tx2"/>
                </a:solidFill>
                <a:latin typeface="Arial"/>
                <a:ea typeface="Arial"/>
                <a:cs typeface="Arial"/>
                <a:sym typeface="Arial"/>
              </a:endParaRPr>
            </a:p>
          </p:txBody>
        </p:sp>
      </p:grpSp>
      <p:pic>
        <p:nvPicPr>
          <p:cNvPr id="30" name="Picture 5"/>
          <p:cNvPicPr>
            <a:picLocks noChangeAspect="1"/>
          </p:cNvPicPr>
          <p:nvPr/>
        </p:nvPicPr>
        <p:blipFill>
          <a:blip r:embed="rId3"/>
          <a:srcRect/>
          <a:stretch>
            <a:fillRect/>
          </a:stretch>
        </p:blipFill>
        <p:spPr>
          <a:xfrm>
            <a:off x="16161014" y="-114300"/>
            <a:ext cx="3498584" cy="1744919"/>
          </a:xfrm>
          <a:prstGeom prst="rect">
            <a:avLst/>
          </a:prstGeom>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59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972800" y="3410486"/>
            <a:ext cx="6020301" cy="2800023"/>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2895600" y="5905500"/>
                <a:ext cx="12181856" cy="2349297"/>
              </a:xfrm>
              <a:prstGeom prst="rect">
                <a:avLst/>
              </a:prstGeom>
            </p:spPr>
            <p:txBody>
              <a:bodyPr wrap="square">
                <a:spAutoFit/>
              </a:bodyPr>
              <a:lstStyle/>
              <a:p>
                <a:pPr algn="just">
                  <a:lnSpc>
                    <a:spcPct val="150000"/>
                  </a:lnSpc>
                  <a:spcBef>
                    <a:spcPts val="100"/>
                  </a:spcBef>
                  <a:spcAft>
                    <a:spcPts val="0"/>
                  </a:spcAf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Calibri" panose="020F0502020204030204" pitchFamily="34" charset="0"/>
                          <a:cs typeface="Times New Roman" panose="02020603050405020304" pitchFamily="18" charset="0"/>
                        </a:rPr>
                        <m:t>S</m:t>
                      </m:r>
                      <m:r>
                        <a:rPr lang="en-US" sz="4000">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e>
                          </m:d>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den>
                              </m:f>
                            </m:e>
                          </m:d>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895600" y="5905500"/>
                <a:ext cx="12181856" cy="23492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895600" y="7886700"/>
                <a:ext cx="9144000" cy="2166940"/>
              </a:xfrm>
              <a:prstGeom prst="rect">
                <a:avLst/>
              </a:prstGeom>
            </p:spPr>
            <p:txBody>
              <a:bodyPr>
                <a:spAutoFit/>
              </a:bodyPr>
              <a:lstStyle/>
              <a:p>
                <a:pPr lvl="0" algn="just">
                  <a:lnSpc>
                    <a:spcPct val="150000"/>
                  </a:lnSpc>
                  <a:spcBef>
                    <a:spcPts val="100"/>
                  </a:spcBef>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𝑅</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d>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895600" y="7886700"/>
                <a:ext cx="9144000" cy="216694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1323378" y="8355061"/>
                <a:ext cx="4859407" cy="1741439"/>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𝑅</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
                        <m:fPr>
                          <m:ctrlPr>
                            <a:rPr lang="en-US" sz="4000" i="1">
                              <a:solidFill>
                                <a:prstClr val="black"/>
                              </a:solidFill>
                              <a:latin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𝑅</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1323378" y="8355061"/>
                <a:ext cx="4859407" cy="1741439"/>
              </a:xfrm>
              <a:prstGeom prst="rect">
                <a:avLst/>
              </a:prstGeom>
              <a:blipFill>
                <a:blip r:embed="rId8"/>
                <a:stretch>
                  <a:fillRect/>
                </a:stretch>
              </a:blipFill>
            </p:spPr>
            <p:txBody>
              <a:bodyPr/>
              <a:lstStyle/>
              <a:p>
                <a:r>
                  <a:rPr lang="en-US">
                    <a:noFill/>
                  </a:rPr>
                  <a:t> </a:t>
                </a:r>
              </a:p>
            </p:txBody>
          </p:sp>
        </mc:Fallback>
      </mc:AlternateContent>
      <p:grpSp>
        <p:nvGrpSpPr>
          <p:cNvPr id="13" name="Group 12"/>
          <p:cNvGrpSpPr/>
          <p:nvPr/>
        </p:nvGrpSpPr>
        <p:grpSpPr>
          <a:xfrm>
            <a:off x="609600" y="1562100"/>
            <a:ext cx="16916400" cy="4572209"/>
            <a:chOff x="609600" y="2228314"/>
            <a:chExt cx="16916400" cy="4572209"/>
          </a:xfrm>
        </p:grpSpPr>
        <p:grpSp>
          <p:nvGrpSpPr>
            <p:cNvPr id="7" name="Group 6"/>
            <p:cNvGrpSpPr/>
            <p:nvPr/>
          </p:nvGrpSpPr>
          <p:grpSpPr>
            <a:xfrm>
              <a:off x="609600" y="2228314"/>
              <a:ext cx="16916400" cy="2978085"/>
              <a:chOff x="609600" y="2144347"/>
              <a:chExt cx="16916400" cy="2978085"/>
            </a:xfrm>
          </p:grpSpPr>
          <mc:AlternateContent xmlns:mc="http://schemas.openxmlformats.org/markup-compatibility/2006" xmlns:a14="http://schemas.microsoft.com/office/drawing/2010/main">
            <mc:Choice Requires="a14">
              <p:sp>
                <p:nvSpPr>
                  <p:cNvPr id="16" name="Rectangle 15"/>
                  <p:cNvSpPr/>
                  <p:nvPr/>
                </p:nvSpPr>
                <p:spPr>
                  <a:xfrm>
                    <a:off x="609600" y="2144347"/>
                    <a:ext cx="16916400" cy="1846659"/>
                  </a:xfrm>
                  <a:prstGeom prst="rect">
                    <a:avLst/>
                  </a:prstGeom>
                </p:spPr>
                <p:txBody>
                  <a:bodyPr wrap="square">
                    <a:spAutoFit/>
                  </a:bodyPr>
                  <a:lstStyle/>
                  <a:p>
                    <a:pPr marL="30480" marR="30480" algn="just">
                      <a:lnSpc>
                        <a:spcPct val="150000"/>
                      </a:lnSpc>
                      <a:spcAft>
                        <a:spcPts val="1200"/>
                      </a:spcAft>
                    </a:pPr>
                    <a:r>
                      <a:rPr lang="en-US" sz="3800">
                        <a:solidFill>
                          <a:srgbClr val="000000"/>
                        </a:solidFill>
                        <a:latin typeface="Arial" panose="020B0604020202020204" pitchFamily="34" charset="0"/>
                        <a:ea typeface="Times New Roman" panose="02020603050405020304" pitchFamily="18" charset="0"/>
                      </a:rPr>
                      <a:t>Từ tờ giấy, cắt một hình tròn bán kính </a:t>
                    </a:r>
                    <a14:m>
                      <m:oMath xmlns:m="http://schemas.openxmlformats.org/officeDocument/2006/math">
                        <m:r>
                          <a:rPr lang="en-US" sz="3800" i="1" smtClean="0">
                            <a:solidFill>
                              <a:srgbClr val="000000"/>
                            </a:solidFill>
                            <a:latin typeface="Cambria Math" panose="02040503050406030204" pitchFamily="18" charset="0"/>
                            <a:ea typeface="Times New Roman" panose="02020603050405020304" pitchFamily="18" charset="0"/>
                          </a:rPr>
                          <m:t>𝑅</m:t>
                        </m:r>
                      </m:oMath>
                    </a14:m>
                    <a:r>
                      <a:rPr lang="en-US" sz="3800">
                        <a:solidFill>
                          <a:srgbClr val="000000"/>
                        </a:solidFill>
                        <a:latin typeface="Arial" panose="020B0604020202020204" pitchFamily="34" charset="0"/>
                        <a:ea typeface="Times New Roman" panose="02020603050405020304" pitchFamily="18" charset="0"/>
                      </a:rPr>
                      <a:t> (cm) như Hình 3a. Tiếp theo, cắt hai hình tròn bán kính      rồi chồng lên hình tròn đầu tiên như Hình 3b. Tiếp theo, </a:t>
                    </a:r>
                    <a:endParaRPr lang="en-US" sz="3800" dirty="0">
                      <a:effectLst/>
                      <a:latin typeface="Times New Roman" panose="02020603050405020304" pitchFamily="18" charset="0"/>
                      <a:ea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609600" y="2144347"/>
                    <a:ext cx="16916400" cy="1846659"/>
                  </a:xfrm>
                  <a:prstGeom prst="rect">
                    <a:avLst/>
                  </a:prstGeom>
                  <a:blipFill>
                    <a:blip r:embed="rId9"/>
                    <a:stretch>
                      <a:fillRect l="-1009" r="-1009" b="-66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702785" y="2912111"/>
                    <a:ext cx="642099" cy="12407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i="1">
                                  <a:latin typeface="Cambria Math" panose="02040503050406030204" pitchFamily="18" charset="0"/>
                                </a:rPr>
                                <m:t>𝑅</m:t>
                              </m:r>
                            </m:num>
                            <m:den>
                              <m:r>
                                <a:rPr lang="en-US" sz="4000" i="0">
                                  <a:latin typeface="Cambria Math" panose="02040503050406030204" pitchFamily="18" charset="0"/>
                                </a:rPr>
                                <m:t>2</m:t>
                              </m:r>
                            </m:den>
                          </m:f>
                        </m:oMath>
                      </m:oMathPara>
                    </a14:m>
                    <a:endParaRPr lang="en-US" sz="4000"/>
                  </a:p>
                </p:txBody>
              </p:sp>
            </mc:Choice>
            <mc:Fallback xmlns="">
              <p:sp>
                <p:nvSpPr>
                  <p:cNvPr id="6" name="Rectangle 5"/>
                  <p:cNvSpPr>
                    <a:spLocks noRot="1" noChangeAspect="1" noMove="1" noResize="1" noEditPoints="1" noAdjustHandles="1" noChangeArrowheads="1" noChangeShapeType="1" noTextEdit="1"/>
                  </p:cNvSpPr>
                  <p:nvPr/>
                </p:nvSpPr>
                <p:spPr>
                  <a:xfrm>
                    <a:off x="4702785" y="2912111"/>
                    <a:ext cx="642099" cy="124078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6705600" y="3881643"/>
                    <a:ext cx="642099" cy="12407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a:latin typeface="Cambria Math" panose="02040503050406030204" pitchFamily="18" charset="0"/>
                                </a:rPr>
                                <m:t>𝑅</m:t>
                              </m:r>
                            </m:num>
                            <m:den>
                              <m:r>
                                <a:rPr lang="en-US" sz="4000" b="0" i="0" smtClean="0">
                                  <a:latin typeface="Cambria Math" panose="02040503050406030204" pitchFamily="18" charset="0"/>
                                </a:rPr>
                                <m:t>4</m:t>
                              </m:r>
                            </m:den>
                          </m:f>
                        </m:oMath>
                      </m:oMathPara>
                    </a14:m>
                    <a:endParaRPr lang="en-US" sz="4000"/>
                  </a:p>
                </p:txBody>
              </p:sp>
            </mc:Choice>
            <mc:Fallback xmlns="">
              <p:sp>
                <p:nvSpPr>
                  <p:cNvPr id="31" name="Rectangle 30"/>
                  <p:cNvSpPr>
                    <a:spLocks noRot="1" noChangeAspect="1" noMove="1" noResize="1" noEditPoints="1" noAdjustHandles="1" noChangeArrowheads="1" noChangeShapeType="1" noTextEdit="1"/>
                  </p:cNvSpPr>
                  <p:nvPr/>
                </p:nvSpPr>
                <p:spPr>
                  <a:xfrm>
                    <a:off x="6705600" y="3881643"/>
                    <a:ext cx="642099" cy="1240789"/>
                  </a:xfrm>
                  <a:prstGeom prst="rect">
                    <a:avLst/>
                  </a:prstGeom>
                  <a:blipFill>
                    <a:blip r:embed="rId11"/>
                    <a:stretch>
                      <a:fillRect/>
                    </a:stretch>
                  </a:blipFill>
                </p:spPr>
                <p:txBody>
                  <a:bodyPr/>
                  <a:lstStyle/>
                  <a:p>
                    <a:r>
                      <a:rPr lang="en-US">
                        <a:noFill/>
                      </a:rPr>
                      <a:t> </a:t>
                    </a:r>
                  </a:p>
                </p:txBody>
              </p:sp>
            </mc:Fallback>
          </mc:AlternateContent>
        </p:grpSp>
        <p:sp>
          <p:nvSpPr>
            <p:cNvPr id="12" name="Rectangle 11"/>
            <p:cNvSpPr/>
            <p:nvPr/>
          </p:nvSpPr>
          <p:spPr>
            <a:xfrm>
              <a:off x="612150" y="4076700"/>
              <a:ext cx="9754101" cy="2723823"/>
            </a:xfrm>
            <a:prstGeom prst="rect">
              <a:avLst/>
            </a:prstGeom>
          </p:spPr>
          <p:txBody>
            <a:bodyPr wrap="square">
              <a:spAutoFit/>
            </a:bodyPr>
            <a:lstStyle/>
            <a:p>
              <a:pPr marL="30480" marR="30480" lvl="0" algn="just">
                <a:lnSpc>
                  <a:spcPct val="150000"/>
                </a:lnSpc>
                <a:spcAft>
                  <a:spcPts val="1200"/>
                </a:spcAft>
              </a:pPr>
              <a:r>
                <a:rPr lang="en-US" sz="3800">
                  <a:solidFill>
                    <a:srgbClr val="000000"/>
                  </a:solidFill>
                  <a:latin typeface="Arial" panose="020B0604020202020204" pitchFamily="34" charset="0"/>
                  <a:ea typeface="Times New Roman" panose="02020603050405020304" pitchFamily="18" charset="0"/>
                </a:rPr>
                <a:t>cắt bốn hình tròn bán kính     rồi chồng lên các hình trước như Hình 3c. Cứ thế tiếp tục mãi. Tính tổng diện tích của các hình tròn.</a:t>
              </a:r>
              <a:endParaRPr lang="en-US" sz="3800" dirty="0">
                <a:solidFill>
                  <a:prstClr val="black"/>
                </a:solidFill>
                <a:latin typeface="Times New Roman" panose="02020603050405020304" pitchFamily="18" charset="0"/>
                <a:ea typeface="Times New Roman" panose="02020603050405020304" pitchFamily="18" charset="0"/>
              </a:endParaRPr>
            </a:p>
          </p:txBody>
        </p:sp>
      </p:grpSp>
      <p:pic>
        <p:nvPicPr>
          <p:cNvPr id="32"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00346">
            <a:off x="16896775" y="8703137"/>
            <a:ext cx="1258452" cy="1279388"/>
          </a:xfrm>
          <a:prstGeom prst="rect">
            <a:avLst/>
          </a:prstGeom>
        </p:spPr>
      </p:pic>
    </p:spTree>
    <p:extLst>
      <p:ext uri="{BB962C8B-B14F-4D97-AF65-F5344CB8AC3E}">
        <p14:creationId xmlns:p14="http://schemas.microsoft.com/office/powerpoint/2010/main" val="392846678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97683" y="1880406"/>
            <a:ext cx="10416430" cy="2120094"/>
            <a:chOff x="3451062" y="3083564"/>
            <a:chExt cx="10416430" cy="2120094"/>
          </a:xfrm>
        </p:grpSpPr>
        <p:grpSp>
          <p:nvGrpSpPr>
            <p:cNvPr id="40" name="Group 4"/>
            <p:cNvGrpSpPr/>
            <p:nvPr/>
          </p:nvGrpSpPr>
          <p:grpSpPr>
            <a:xfrm>
              <a:off x="3603461" y="3083564"/>
              <a:ext cx="10134601" cy="2120094"/>
              <a:chOff x="551588" y="155990"/>
              <a:chExt cx="6379220" cy="1993384"/>
            </a:xfrm>
          </p:grpSpPr>
          <p:sp>
            <p:nvSpPr>
              <p:cNvPr id="42" name="Freeform 5"/>
              <p:cNvSpPr/>
              <p:nvPr/>
            </p:nvSpPr>
            <p:spPr>
              <a:xfrm>
                <a:off x="551588" y="155991"/>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451062" y="3456543"/>
              <a:ext cx="10416430" cy="136191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GIỚI</a:t>
              </a:r>
              <a:r>
                <a:rPr kumimoji="0" lang="nl-NL" sz="5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HẠN VÔ CỰC</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70296052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657600" y="342900"/>
            <a:ext cx="12192000" cy="1112805"/>
            <a:chOff x="4076700" y="1894886"/>
            <a:chExt cx="12192000" cy="1112805"/>
          </a:xfrm>
        </p:grpSpPr>
        <p:sp>
          <p:nvSpPr>
            <p:cNvPr id="19" name="Google Shape;166;p5"/>
            <p:cNvSpPr/>
            <p:nvPr/>
          </p:nvSpPr>
          <p:spPr>
            <a:xfrm>
              <a:off x="5358196" y="2299845"/>
              <a:ext cx="10910504"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Arial"/>
                  <a:ea typeface="Arial"/>
                  <a:cs typeface="Arial"/>
                  <a:sym typeface="Arial"/>
                </a:rPr>
                <a:t>Thảo</a:t>
              </a:r>
              <a:r>
                <a:rPr kumimoji="0" lang="en-US" sz="40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1" u="none" strike="noStrike" kern="1200" cap="none" spc="0" normalizeH="0" baseline="0" noProof="0" dirty="0" err="1">
                  <a:ln>
                    <a:noFill/>
                  </a:ln>
                  <a:solidFill>
                    <a:prstClr val="black"/>
                  </a:solidFill>
                  <a:effectLst/>
                  <a:uLnTx/>
                  <a:uFillTx/>
                  <a:latin typeface="Arial"/>
                  <a:ea typeface="Arial"/>
                  <a:cs typeface="Arial"/>
                  <a:sym typeface="Arial"/>
                </a:rPr>
                <a:t>luận</a:t>
              </a:r>
              <a:r>
                <a:rPr kumimoji="0" lang="en-US" sz="40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1" u="none" strike="noStrike" kern="1200" cap="none" spc="0" normalizeH="0" baseline="0" noProof="0" err="1">
                  <a:ln>
                    <a:noFill/>
                  </a:ln>
                  <a:solidFill>
                    <a:prstClr val="black"/>
                  </a:solidFill>
                  <a:effectLst/>
                  <a:uLnTx/>
                  <a:uFillTx/>
                  <a:latin typeface="Arial"/>
                  <a:ea typeface="Arial"/>
                  <a:cs typeface="Arial"/>
                  <a:sym typeface="Arial"/>
                </a:rPr>
                <a:t>nhóm</a:t>
              </a:r>
              <a:r>
                <a:rPr kumimoji="0" lang="en-US" sz="4000" b="0" i="1" u="none" strike="noStrike" kern="1200" cap="none" spc="0" normalizeH="0" baseline="0" noProof="0">
                  <a:ln>
                    <a:noFill/>
                  </a:ln>
                  <a:solidFill>
                    <a:prstClr val="black"/>
                  </a:solidFill>
                  <a:effectLst/>
                  <a:uLnTx/>
                  <a:uFillTx/>
                  <a:latin typeface="Arial"/>
                  <a:ea typeface="Arial"/>
                  <a:cs typeface="Arial"/>
                  <a:sym typeface="Arial"/>
                </a:rPr>
                <a:t> </a:t>
              </a:r>
              <a:r>
                <a:rPr lang="en-US" sz="4000" i="1">
                  <a:solidFill>
                    <a:prstClr val="black"/>
                  </a:solidFill>
                  <a:latin typeface="Arial"/>
                  <a:ea typeface="Arial"/>
                  <a:cs typeface="Arial"/>
                  <a:sym typeface="Arial"/>
                </a:rPr>
                <a:t>đôi</a:t>
              </a:r>
              <a:r>
                <a:rPr kumimoji="0" lang="en-US" sz="4000" b="0" i="1" u="none" strike="noStrike" kern="1200" cap="none" spc="0" normalizeH="0" baseline="0" noProof="0">
                  <a:ln>
                    <a:noFill/>
                  </a:ln>
                  <a:solidFill>
                    <a:prstClr val="black"/>
                  </a:solidFill>
                  <a:effectLst/>
                  <a:uLnTx/>
                  <a:uFillTx/>
                  <a:latin typeface="Arial"/>
                  <a:ea typeface="Arial"/>
                  <a:cs typeface="Arial"/>
                  <a:sym typeface="Arial"/>
                </a:rPr>
                <a:t>, </a:t>
              </a:r>
              <a:r>
                <a:rPr kumimoji="0" lang="en-US" sz="4000" b="0" i="1" u="none" strike="noStrike" kern="1200" cap="none" spc="0" normalizeH="0" baseline="0" noProof="0" dirty="0" err="1">
                  <a:ln>
                    <a:noFill/>
                  </a:ln>
                  <a:solidFill>
                    <a:prstClr val="black"/>
                  </a:solidFill>
                  <a:effectLst/>
                  <a:uLnTx/>
                  <a:uFillTx/>
                  <a:latin typeface="Arial"/>
                  <a:ea typeface="Arial"/>
                  <a:cs typeface="Arial"/>
                  <a:sym typeface="Arial"/>
                </a:rPr>
                <a:t>hoàn</a:t>
              </a:r>
              <a:r>
                <a:rPr kumimoji="0" lang="en-US" sz="4000" b="0" i="1"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000" b="0" i="1" u="none" strike="noStrike" kern="1200" cap="none" spc="0" normalizeH="0" baseline="0" noProof="0" err="1">
                  <a:ln>
                    <a:noFill/>
                  </a:ln>
                  <a:solidFill>
                    <a:prstClr val="black"/>
                  </a:solidFill>
                  <a:effectLst/>
                  <a:uLnTx/>
                  <a:uFillTx/>
                  <a:latin typeface="Arial"/>
                  <a:ea typeface="Arial"/>
                  <a:cs typeface="Arial"/>
                  <a:sym typeface="Arial"/>
                </a:rPr>
                <a:t>thành</a:t>
              </a:r>
              <a:r>
                <a:rPr kumimoji="0" lang="en-US" sz="4000" b="0" i="1" u="none" strike="noStrike" kern="1200" cap="none" spc="0" normalizeH="0" baseline="0" noProof="0">
                  <a:ln>
                    <a:noFill/>
                  </a:ln>
                  <a:solidFill>
                    <a:prstClr val="black"/>
                  </a:solidFill>
                  <a:effectLst/>
                  <a:uLnTx/>
                  <a:uFillTx/>
                  <a:latin typeface="Arial"/>
                  <a:ea typeface="Arial"/>
                  <a:cs typeface="Arial"/>
                  <a:sym typeface="Arial"/>
                </a:rPr>
                <a:t> </a:t>
              </a:r>
              <a:r>
                <a:rPr kumimoji="0" lang="en-US" sz="4000" b="1" i="1" u="none" strike="noStrike" kern="1200" cap="none" spc="0" normalizeH="0" baseline="0" noProof="0">
                  <a:ln>
                    <a:noFill/>
                  </a:ln>
                  <a:solidFill>
                    <a:prstClr val="black"/>
                  </a:solidFill>
                  <a:effectLst/>
                  <a:uLnTx/>
                  <a:uFillTx/>
                  <a:latin typeface="Arial"/>
                  <a:ea typeface="Arial"/>
                  <a:cs typeface="Arial"/>
                  <a:sym typeface="Arial"/>
                </a:rPr>
                <a:t>HĐKP5.</a:t>
              </a:r>
              <a:endParaRPr kumimoji="0" sz="4000" b="1" i="1" u="none" strike="noStrike" kern="1200" cap="none" spc="0" normalizeH="0" baseline="0" noProof="0" dirty="0">
                <a:ln>
                  <a:noFill/>
                </a:ln>
                <a:solidFill>
                  <a:prstClr val="black"/>
                </a:solidFill>
                <a:effectLst/>
                <a:uLnTx/>
                <a:uFillTx/>
                <a:latin typeface="Arial"/>
                <a:ea typeface="Arial"/>
                <a:cs typeface="Arial"/>
                <a:sym typeface="Arial"/>
              </a:endParaRPr>
            </a:p>
          </p:txBody>
        </p:sp>
        <p:pic>
          <p:nvPicPr>
            <p:cNvPr id="20" name="Google Shape;167;p5"/>
            <p:cNvPicPr preferRelativeResize="0"/>
            <p:nvPr/>
          </p:nvPicPr>
          <p:blipFill rotWithShape="1">
            <a:blip r:embed="rId2">
              <a:alphaModFix/>
            </a:blip>
            <a:srcRect/>
            <a:stretch/>
          </p:blipFill>
          <p:spPr>
            <a:xfrm>
              <a:off x="4076700" y="1894886"/>
              <a:ext cx="1281496" cy="964002"/>
            </a:xfrm>
            <a:prstGeom prst="rect">
              <a:avLst/>
            </a:prstGeom>
            <a:noFill/>
            <a:ln>
              <a:noFill/>
            </a:ln>
          </p:spPr>
        </p:pic>
      </p:grpSp>
      <p:grpSp>
        <p:nvGrpSpPr>
          <p:cNvPr id="9" name="Group 8"/>
          <p:cNvGrpSpPr/>
          <p:nvPr/>
        </p:nvGrpSpPr>
        <p:grpSpPr>
          <a:xfrm>
            <a:off x="652622" y="1485900"/>
            <a:ext cx="16873378" cy="3785652"/>
            <a:chOff x="1062790" y="1346545"/>
            <a:chExt cx="16383000" cy="3785652"/>
          </a:xfrm>
        </p:grpSpPr>
        <p:sp>
          <p:nvSpPr>
            <p:cNvPr id="22" name="Google Shape;169;p5"/>
            <p:cNvSpPr/>
            <p:nvPr/>
          </p:nvSpPr>
          <p:spPr>
            <a:xfrm>
              <a:off x="1066801" y="1424211"/>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HĐKP</a:t>
              </a:r>
              <a:r>
                <a:rPr kumimoji="0" lang="en-US" sz="4000" b="1" i="0" u="none" strike="noStrike" kern="1200" cap="none" spc="0" normalizeH="0" noProof="0">
                  <a:ln>
                    <a:noFill/>
                  </a:ln>
                  <a:solidFill>
                    <a:prstClr val="white"/>
                  </a:solidFill>
                  <a:effectLst/>
                  <a:uLnTx/>
                  <a:uFillTx/>
                  <a:latin typeface="Arial"/>
                  <a:ea typeface="Arial"/>
                  <a:cs typeface="Arial"/>
                  <a:sym typeface="Arial"/>
                </a:rPr>
                <a:t>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8" name="TextBox 7"/>
                <p:cNvSpPr txBox="1"/>
                <p:nvPr/>
              </p:nvSpPr>
              <p:spPr>
                <a:xfrm>
                  <a:off x="1062790" y="1346545"/>
                  <a:ext cx="16383000" cy="37856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Dựng</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một dãy hình vuông bằng cách ghép từ các hình vuông đơn vị (cạnh bằng 1 đơn vị độ dài) theo các bước như Hình 4. Kí hiệu </a:t>
                  </a:r>
                  <a14:m>
                    <m:oMath xmlns:m="http://schemas.openxmlformats.org/officeDocument/2006/math">
                      <m:sSub>
                        <m:sSub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𝑢</m:t>
                          </m:r>
                        </m:e>
                        <m:sub>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𝑛</m:t>
                          </m:r>
                        </m:sub>
                      </m:sSub>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(đơn</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vị diện tích) là diện tích hình vuông dựng được ở bước thứ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𝑛</m:t>
                      </m:r>
                    </m:oMath>
                  </a14:m>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062790" y="1346545"/>
                  <a:ext cx="16383000" cy="3785652"/>
                </a:xfrm>
                <a:prstGeom prst="rect">
                  <a:avLst/>
                </a:prstGeom>
                <a:blipFill>
                  <a:blip r:embed="rId3"/>
                  <a:stretch>
                    <a:fillRect l="-1264" r="-1301"/>
                  </a:stretch>
                </a:blipFill>
              </p:spPr>
              <p:txBody>
                <a:bodyPr/>
                <a:lstStyle/>
                <a:p>
                  <a:r>
                    <a:rPr lang="en-US">
                      <a:noFill/>
                    </a:rPr>
                    <a:t> </a:t>
                  </a:r>
                </a:p>
              </p:txBody>
            </p:sp>
          </mc:Fallback>
        </mc:AlternateContent>
      </p:grpSp>
      <p:pic>
        <p:nvPicPr>
          <p:cNvPr id="31" name="Picture 35"/>
          <p:cNvPicPr>
            <a:picLocks noChangeAspect="1"/>
          </p:cNvPicPr>
          <p:nvPr/>
        </p:nvPicPr>
        <p:blipFill>
          <a:blip r:embed="rId4"/>
          <a:srcRect/>
          <a:stretch>
            <a:fillRect/>
          </a:stretch>
        </p:blipFill>
        <p:spPr>
          <a:xfrm>
            <a:off x="16230600" y="8115300"/>
            <a:ext cx="1653442" cy="1295196"/>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998816" y="8115300"/>
                <a:ext cx="15079384" cy="1839606"/>
              </a:xfrm>
              <a:prstGeom prst="rect">
                <a:avLst/>
              </a:prstGeom>
            </p:spPr>
            <p:txBody>
              <a:bodyPr wrap="none">
                <a:spAutoFit/>
              </a:bodyPr>
              <a:lstStyle/>
              <a:p>
                <a:pPr>
                  <a:lnSpc>
                    <a:spcPct val="150000"/>
                  </a:lnSpc>
                </a:pPr>
                <a:r>
                  <a:rPr lang="en-US" sz="4000">
                    <a:solidFill>
                      <a:prstClr val="black"/>
                    </a:solidFill>
                    <a:latin typeface="Arial" panose="020B0604020202020204" pitchFamily="34" charset="0"/>
                    <a:cs typeface="Arial" panose="020B0604020202020204" pitchFamily="34" charset="0"/>
                  </a:rPr>
                  <a:t>a) Với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𝑛</m:t>
                    </m:r>
                  </m:oMath>
                </a14:m>
                <a:r>
                  <a:rPr lang="en-US" sz="4000">
                    <a:solidFill>
                      <a:prstClr val="black"/>
                    </a:solidFill>
                    <a:latin typeface="Arial" panose="020B0604020202020204" pitchFamily="34" charset="0"/>
                    <a:cs typeface="Arial" panose="020B0604020202020204" pitchFamily="34" charset="0"/>
                  </a:rPr>
                  <a:t> như thế nào thì </a:t>
                </a:r>
                <a14:m>
                  <m:oMath xmlns:m="http://schemas.openxmlformats.org/officeDocument/2006/math">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𝑛</m:t>
                        </m:r>
                      </m:sub>
                    </m:sSub>
                  </m:oMath>
                </a14:m>
                <a:r>
                  <a:rPr lang="en-US" sz="4000">
                    <a:solidFill>
                      <a:prstClr val="black"/>
                    </a:solidFill>
                    <a:latin typeface="Arial" panose="020B0604020202020204" pitchFamily="34" charset="0"/>
                    <a:cs typeface="Arial" panose="020B0604020202020204" pitchFamily="34" charset="0"/>
                  </a:rPr>
                  <a:t> vượt quá 10 000; 1 000 000?</a:t>
                </a:r>
              </a:p>
              <a:p>
                <a:pPr>
                  <a:lnSpc>
                    <a:spcPct val="150000"/>
                  </a:lnSpc>
                </a:pPr>
                <a:r>
                  <a:rPr lang="en-US" sz="4000">
                    <a:solidFill>
                      <a:prstClr val="black"/>
                    </a:solidFill>
                    <a:latin typeface="Arial" panose="020B0604020202020204" pitchFamily="34" charset="0"/>
                    <a:cs typeface="Arial" panose="020B0604020202020204" pitchFamily="34" charset="0"/>
                  </a:rPr>
                  <a:t>b) Cho hình có diện tích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𝑆</m:t>
                    </m:r>
                  </m:oMath>
                </a14:m>
                <a:r>
                  <a:rPr lang="en-US" sz="4000">
                    <a:solidFill>
                      <a:prstClr val="black"/>
                    </a:solidFill>
                    <a:latin typeface="Arial" panose="020B0604020202020204" pitchFamily="34" charset="0"/>
                    <a:cs typeface="Arial" panose="020B0604020202020204" pitchFamily="34" charset="0"/>
                  </a:rPr>
                  <a:t>. Với n như thế nào thì</a:t>
                </a:r>
                <a14:m>
                  <m:oMath xmlns:m="http://schemas.openxmlformats.org/officeDocument/2006/math">
                    <m:r>
                      <a:rPr lang="en-US" sz="4000" b="0" i="0" smtClean="0">
                        <a:solidFill>
                          <a:prstClr val="black"/>
                        </a:solidFill>
                        <a:latin typeface="Cambria Math" panose="02040503050406030204" pitchFamily="18" charset="0"/>
                        <a:cs typeface="Arial" panose="020B0604020202020204" pitchFamily="34" charset="0"/>
                      </a:rPr>
                      <m:t> </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𝑢</m:t>
                        </m:r>
                      </m:e>
                      <m:sub>
                        <m:r>
                          <a:rPr lang="en-US" sz="4000" i="1">
                            <a:solidFill>
                              <a:prstClr val="black"/>
                            </a:solidFill>
                            <a:latin typeface="Cambria Math" panose="02040503050406030204" pitchFamily="18" charset="0"/>
                            <a:cs typeface="Arial" panose="020B0604020202020204" pitchFamily="34" charset="0"/>
                          </a:rPr>
                          <m:t>𝑛</m:t>
                        </m:r>
                      </m:sub>
                    </m:sSub>
                  </m:oMath>
                </a14:m>
                <a:r>
                  <a:rPr lang="en-US" sz="4000">
                    <a:solidFill>
                      <a:prstClr val="black"/>
                    </a:solidFill>
                    <a:latin typeface="Arial" panose="020B0604020202020204" pitchFamily="34" charset="0"/>
                    <a:cs typeface="Arial" panose="020B0604020202020204" pitchFamily="34" charset="0"/>
                  </a:rPr>
                  <a:t> vượt quá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𝑆</m:t>
                    </m:r>
                  </m:oMath>
                </a14:m>
                <a:r>
                  <a:rPr lang="en-US" sz="4000">
                    <a:solidFill>
                      <a:prstClr val="black"/>
                    </a:solidFill>
                    <a:latin typeface="Arial" panose="020B0604020202020204" pitchFamily="34" charset="0"/>
                    <a:cs typeface="Arial" panose="020B0604020202020204" pitchFamily="34" charset="0"/>
                  </a:rPr>
                  <a:t>?  </a:t>
                </a:r>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998816" y="8115300"/>
                <a:ext cx="15079384" cy="1839606"/>
              </a:xfrm>
              <a:prstGeom prst="rect">
                <a:avLst/>
              </a:prstGeom>
              <a:blipFill>
                <a:blip r:embed="rId5"/>
                <a:stretch>
                  <a:fillRect l="-1455" r="-445" b="-12583"/>
                </a:stretch>
              </a:blipFill>
            </p:spPr>
            <p:txBody>
              <a:bodyPr/>
              <a:lstStyle/>
              <a:p>
                <a:r>
                  <a:rPr lang="en-US">
                    <a:noFill/>
                  </a:rPr>
                  <a:t> </a:t>
                </a:r>
              </a:p>
            </p:txBody>
          </p:sp>
        </mc:Fallback>
      </mc:AlternateContent>
      <p:pic>
        <p:nvPicPr>
          <p:cNvPr id="14" name="Picture 6"/>
          <p:cNvPicPr>
            <a:picLocks noChangeAspect="1"/>
          </p:cNvPicPr>
          <p:nvPr/>
        </p:nvPicPr>
        <p:blipFill>
          <a:blip r:embed="rId6"/>
          <a:srcRect/>
          <a:stretch>
            <a:fillRect/>
          </a:stretch>
        </p:blipFill>
        <p:spPr>
          <a:xfrm>
            <a:off x="16617508" y="-670874"/>
            <a:ext cx="2340539" cy="2422292"/>
          </a:xfrm>
          <a:prstGeom prst="rect">
            <a:avLst/>
          </a:prstGeom>
        </p:spPr>
      </p:pic>
      <p:pic>
        <p:nvPicPr>
          <p:cNvPr id="15" name="Picture 6"/>
          <p:cNvPicPr>
            <a:picLocks noChangeAspect="1"/>
          </p:cNvPicPr>
          <p:nvPr/>
        </p:nvPicPr>
        <p:blipFill>
          <a:blip r:embed="rId6"/>
          <a:srcRect/>
          <a:stretch>
            <a:fillRect/>
          </a:stretch>
        </p:blipFill>
        <p:spPr>
          <a:xfrm rot="3327554">
            <a:off x="-1642686" y="-838051"/>
            <a:ext cx="2340539" cy="2422292"/>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colorTemperature colorTemp="47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57800" y="4533900"/>
            <a:ext cx="7519988" cy="34050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630826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47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623884" y="3162300"/>
            <a:ext cx="6934200" cy="3139811"/>
          </a:xfrm>
          <a:prstGeom prst="rect">
            <a:avLst/>
          </a:prstGeom>
          <a:ln>
            <a:noFill/>
          </a:ln>
          <a:effectLst>
            <a:outerShdw blurRad="292100" dist="139700" dir="2700000" algn="tl" rotWithShape="0">
              <a:srgbClr val="333333">
                <a:alpha val="65000"/>
              </a:srgbClr>
            </a:outerShdw>
          </a:effectLst>
        </p:spPr>
      </p:pic>
      <p:grpSp>
        <p:nvGrpSpPr>
          <p:cNvPr id="11" name="Google Shape;305;p14"/>
          <p:cNvGrpSpPr/>
          <p:nvPr/>
        </p:nvGrpSpPr>
        <p:grpSpPr>
          <a:xfrm>
            <a:off x="7892037" y="1028729"/>
            <a:ext cx="2022200" cy="1289304"/>
            <a:chOff x="7837953" y="804641"/>
            <a:chExt cx="2022200" cy="1289304"/>
          </a:xfrm>
        </p:grpSpPr>
        <p:pic>
          <p:nvPicPr>
            <p:cNvPr id="12" name="Google Shape;306;p14"/>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13"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14" name="Picture 6"/>
          <p:cNvPicPr>
            <a:picLocks noChangeAspect="1"/>
          </p:cNvPicPr>
          <p:nvPr/>
        </p:nvPicPr>
        <p:blipFill>
          <a:blip r:embed="rId5"/>
          <a:srcRect/>
          <a:stretch>
            <a:fillRect/>
          </a:stretch>
        </p:blipFill>
        <p:spPr>
          <a:xfrm>
            <a:off x="16617508" y="-670874"/>
            <a:ext cx="2340539" cy="2422292"/>
          </a:xfrm>
          <a:prstGeom prst="rect">
            <a:avLst/>
          </a:prstGeom>
        </p:spPr>
      </p:pic>
      <p:pic>
        <p:nvPicPr>
          <p:cNvPr id="15" name="Picture 6"/>
          <p:cNvPicPr>
            <a:picLocks noChangeAspect="1"/>
          </p:cNvPicPr>
          <p:nvPr/>
        </p:nvPicPr>
        <p:blipFill>
          <a:blip r:embed="rId5"/>
          <a:srcRect/>
          <a:stretch>
            <a:fillRect/>
          </a:stretch>
        </p:blipFill>
        <p:spPr>
          <a:xfrm rot="3327554">
            <a:off x="-1642686" y="-838051"/>
            <a:ext cx="2340539" cy="242229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82619" y="3368185"/>
                <a:ext cx="9660265" cy="2887970"/>
              </a:xfrm>
              <a:prstGeom prst="rect">
                <a:avLst/>
              </a:prstGeom>
            </p:spPr>
            <p:txBody>
              <a:bodyPr wrap="square">
                <a:spAutoFit/>
              </a:bodyPr>
              <a:lstStyle/>
              <a:p>
                <a:pPr>
                  <a:lnSpc>
                    <a:spcPct val="150000"/>
                  </a:lnSpc>
                  <a:spcBef>
                    <a:spcPts val="10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=1,2,3,…</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00"/>
                  </a:spcBef>
                  <a:spcAft>
                    <a:spcPts val="0"/>
                  </a:spcAft>
                </a:pP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&gt;10000=</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100</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&gt;100</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Bef>
                    <a:spcPts val="100"/>
                  </a:spcBef>
                  <a:spcAft>
                    <a:spcPts val="0"/>
                  </a:spcAft>
                </a:pP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&gt;1000000=</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1000</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&gt;1000</m:t>
                    </m:r>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582619" y="3368185"/>
                <a:ext cx="9660265" cy="2887970"/>
              </a:xfrm>
              <a:prstGeom prst="rect">
                <a:avLst/>
              </a:prstGeom>
              <a:blipFill>
                <a:blip r:embed="rId6"/>
                <a:stretch>
                  <a:fillRect l="-2273" r="-1894" b="-44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82619" y="7048500"/>
                <a:ext cx="17221200" cy="1102546"/>
              </a:xfrm>
              <a:prstGeom prst="rect">
                <a:avLst/>
              </a:prstGeom>
            </p:spPr>
            <p:txBody>
              <a:bodyPr wrap="square">
                <a:spAutoFit/>
              </a:bodyPr>
              <a:lstStyle/>
              <a:p>
                <a:pPr lvl="0">
                  <a:lnSpc>
                    <a:spcPct val="150000"/>
                  </a:lnSpc>
                  <a:spcBef>
                    <a:spcPts val="100"/>
                  </a:spcBef>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rad>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Vậy với những số tự nhiên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rad>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582619" y="7048500"/>
                <a:ext cx="17221200" cy="1102546"/>
              </a:xfrm>
              <a:prstGeom prst="rect">
                <a:avLst/>
              </a:prstGeom>
              <a:blipFill>
                <a:blip r:embed="rId7"/>
                <a:stretch>
                  <a:fillRect l="-1274" b="-1049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702414" y="4191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7" name="Picture 6"/>
          <p:cNvPicPr>
            <a:picLocks noChangeAspect="1"/>
          </p:cNvPicPr>
          <p:nvPr/>
        </p:nvPicPr>
        <p:blipFill>
          <a:blip r:embed="rId2"/>
          <a:stretch>
            <a:fillRect/>
          </a:stretch>
        </p:blipFill>
        <p:spPr>
          <a:xfrm>
            <a:off x="15907852" y="318359"/>
            <a:ext cx="2987299" cy="2517866"/>
          </a:xfrm>
          <a:prstGeom prst="rect">
            <a:avLst/>
          </a:prstGeom>
        </p:spPr>
      </p:pic>
      <p:grpSp>
        <p:nvGrpSpPr>
          <p:cNvPr id="3" name="Group 2"/>
          <p:cNvGrpSpPr/>
          <p:nvPr/>
        </p:nvGrpSpPr>
        <p:grpSpPr>
          <a:xfrm>
            <a:off x="1828800" y="2247900"/>
            <a:ext cx="14554200" cy="7391400"/>
            <a:chOff x="1981200" y="2171700"/>
            <a:chExt cx="14554200" cy="7391400"/>
          </a:xfrm>
        </p:grpSpPr>
        <p:sp>
          <p:nvSpPr>
            <p:cNvPr id="28" name="Google Shape;259;p11"/>
            <p:cNvSpPr/>
            <p:nvPr/>
          </p:nvSpPr>
          <p:spPr>
            <a:xfrm>
              <a:off x="1981200" y="2171700"/>
              <a:ext cx="14554200" cy="739140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760366" y="2628900"/>
                  <a:ext cx="12860634" cy="6568465"/>
                </a:xfrm>
                <a:prstGeom prst="rect">
                  <a:avLst/>
                </a:prstGeom>
              </p:spPr>
              <p:txBody>
                <a:bodyPr wrap="square">
                  <a:spAutoFit/>
                </a:bodyPr>
                <a:lstStyle/>
                <a:p>
                  <a:pPr marL="571500" indent="-571500" algn="just">
                    <a:lnSpc>
                      <a:spcPct val="150000"/>
                    </a:lnSpc>
                    <a:spcBef>
                      <a:spcPts val="100"/>
                    </a:spcBef>
                    <a:spcAft>
                      <a:spcPts val="0"/>
                    </a:spcAft>
                    <a:buFont typeface="Arial" panose="020B0604020202020204" pitchFamily="34" charset="0"/>
                    <a:buChar char="•"/>
                  </a:pP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Ta nói dãy số </a:t>
                  </a:r>
                  <a14:m>
                    <m:oMath xmlns:m="http://schemas.openxmlformats.org/officeDocument/2006/math">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có giới hạn là </a:t>
                  </a:r>
                  <a14:m>
                    <m:oMath xmlns:m="http://schemas.openxmlformats.org/officeDocument/2006/math">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khi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lớn hơn một số dương bất kì, kể từ </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một số hạng nào đó trở đi, ki hiệu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00"/>
                    </a:spcBef>
                    <a:spcAft>
                      <a:spcPts val="0"/>
                    </a:spcAft>
                    <a:buFont typeface="Arial" panose="020B0604020202020204" pitchFamily="34" charset="0"/>
                    <a:buChar char="•"/>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Ta nói dãy số </a:t>
                  </a:r>
                  <a14:m>
                    <m:oMath xmlns:m="http://schemas.openxmlformats.org/officeDocument/2006/math">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có giói hạn là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nếu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kí hiệu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2760366" y="2628900"/>
                  <a:ext cx="12860634" cy="6568465"/>
                </a:xfrm>
                <a:prstGeom prst="rect">
                  <a:avLst/>
                </a:prstGeom>
                <a:blipFill>
                  <a:blip r:embed="rId3"/>
                  <a:stretch>
                    <a:fillRect l="-1517" r="-1611" b="-1393"/>
                  </a:stretch>
                </a:blipFill>
              </p:spPr>
              <p:txBody>
                <a:bodyPr/>
                <a:lstStyle/>
                <a:p>
                  <a:r>
                    <a:rPr lang="en-US">
                      <a:noFill/>
                    </a:rPr>
                    <a:t> </a:t>
                  </a:r>
                </a:p>
              </p:txBody>
            </p:sp>
          </mc:Fallback>
        </mc:AlternateContent>
      </p:grpSp>
      <p:pic>
        <p:nvPicPr>
          <p:cNvPr id="15"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 y="8254185"/>
            <a:ext cx="1173320" cy="1045322"/>
          </a:xfrm>
          <a:prstGeom prst="rect">
            <a:avLst/>
          </a:prstGeom>
        </p:spPr>
      </p:pic>
      <p:pic>
        <p:nvPicPr>
          <p:cNvPr id="16" name="Picture 15"/>
          <p:cNvPicPr>
            <a:picLocks noChangeAspect="1"/>
          </p:cNvPicPr>
          <p:nvPr/>
        </p:nvPicPr>
        <p:blipFill>
          <a:blip r:embed="rId6"/>
          <a:stretch>
            <a:fillRect/>
          </a:stretch>
        </p:blipFill>
        <p:spPr>
          <a:xfrm>
            <a:off x="3333572" y="587542"/>
            <a:ext cx="2261112" cy="2256853"/>
          </a:xfrm>
          <a:prstGeom prst="rect">
            <a:avLst/>
          </a:prstGeom>
        </p:spPr>
      </p:pic>
    </p:spTree>
    <p:extLst>
      <p:ext uri="{BB962C8B-B14F-4D97-AF65-F5344CB8AC3E}">
        <p14:creationId xmlns:p14="http://schemas.microsoft.com/office/powerpoint/2010/main" val="785550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752600" y="1181100"/>
            <a:ext cx="14935200" cy="6705600"/>
          </a:xfrm>
          <a:prstGeom prst="rect">
            <a:avLst/>
          </a:prstGeom>
        </p:spPr>
      </p:pic>
      <p:pic>
        <p:nvPicPr>
          <p:cNvPr id="14" name="Picture 4"/>
          <p:cNvPicPr>
            <a:picLocks noChangeAspect="1"/>
          </p:cNvPicPr>
          <p:nvPr/>
        </p:nvPicPr>
        <p:blipFill>
          <a:blip r:embed="rId3"/>
          <a:srcRect/>
          <a:stretch>
            <a:fillRect/>
          </a:stretch>
        </p:blipFill>
        <p:spPr>
          <a:xfrm>
            <a:off x="-762000" y="6819900"/>
            <a:ext cx="3932367" cy="373831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1901">
            <a:off x="15530698" y="291410"/>
            <a:ext cx="2183861" cy="55986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971800" y="2058373"/>
                <a:ext cx="13106400" cy="4785413"/>
              </a:xfrm>
              <a:prstGeom prst="rect">
                <a:avLst/>
              </a:prstGeom>
            </p:spPr>
            <p:txBody>
              <a:bodyPr wrap="square">
                <a:spAutoFit/>
              </a:bodyPr>
              <a:lstStyle/>
              <a:p>
                <a:pPr algn="just">
                  <a:lnSpc>
                    <a:spcPct val="150000"/>
                  </a:lnSpc>
                  <a:spcAft>
                    <a:spcPts val="0"/>
                  </a:spcAft>
                </a:pPr>
                <a:r>
                  <a:rPr lang="nl-NL" sz="4000" b="1">
                    <a:solidFill>
                      <a:schemeClr val="bg1"/>
                    </a:solidFill>
                    <a:latin typeface="Arial" panose="020B0604020202020204" pitchFamily="34" charset="0"/>
                    <a:ea typeface="Calibri" panose="020F0502020204030204" pitchFamily="34" charset="0"/>
                    <a:cs typeface="Arial" panose="020B0604020202020204" pitchFamily="34" charset="0"/>
                  </a:rPr>
                  <a:t>Chú ý: </a:t>
                </a:r>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Ta có các kết quả sau:</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khi và chỉ khi </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fName>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func>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b) Nếu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hoặc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den>
                        </m:f>
                      </m:e>
                    </m:func>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c) Nếu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&gt;0</m:t>
                    </m:r>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với mọi n thì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den>
                        </m:f>
                      </m:e>
                    </m:func>
                    <m:r>
                      <a:rPr lang="nl-NL"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971800" y="2058373"/>
                <a:ext cx="13106400" cy="4785413"/>
              </a:xfrm>
              <a:prstGeom prst="rect">
                <a:avLst/>
              </a:prstGeom>
              <a:blipFill>
                <a:blip r:embed="rId10"/>
                <a:stretch>
                  <a:fillRect l="-1674"/>
                </a:stretch>
              </a:blipFill>
            </p:spPr>
            <p:txBody>
              <a:bodyPr/>
              <a:lstStyle/>
              <a:p>
                <a:r>
                  <a:rPr lang="en-US">
                    <a:noFill/>
                  </a:rPr>
                  <a:t> </a:t>
                </a:r>
              </a:p>
            </p:txBody>
          </p:sp>
        </mc:Fallback>
      </mc:AlternateContent>
      <p:pic>
        <p:nvPicPr>
          <p:cNvPr id="12" name="Picture 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518730" y="6591300"/>
            <a:ext cx="2410327" cy="3570857"/>
          </a:xfrm>
          <a:prstGeom prst="rect">
            <a:avLst/>
          </a:prstGeom>
        </p:spPr>
      </p:pic>
    </p:spTree>
    <p:extLst>
      <p:ext uri="{BB962C8B-B14F-4D97-AF65-F5344CB8AC3E}">
        <p14:creationId xmlns:p14="http://schemas.microsoft.com/office/powerpoint/2010/main" val="288380656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789674" y="1796133"/>
            <a:ext cx="13212326" cy="3785611"/>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a:solidFill>
                  <a:schemeClr val="lt1"/>
                </a:solidFill>
                <a:latin typeface="Arial"/>
                <a:ea typeface="Arial"/>
                <a:cs typeface="Arial"/>
                <a:sym typeface="Arial"/>
              </a:rPr>
              <a:t>CHƯƠNG III: GIỚI HẠN. HÀM SỐ LIÊN TỤC</a:t>
            </a:r>
            <a:endParaRPr sz="7700" dirty="0">
              <a:solidFill>
                <a:schemeClr val="lt1"/>
              </a:solidFill>
              <a:latin typeface="Calibri"/>
              <a:ea typeface="Calibri"/>
              <a:cs typeface="Calibri"/>
              <a:sym typeface="Calibri"/>
            </a:endParaRPr>
          </a:p>
        </p:txBody>
      </p:sp>
      <p:sp>
        <p:nvSpPr>
          <p:cNvPr id="21" name="Google Shape;133;p3"/>
          <p:cNvSpPr/>
          <p:nvPr/>
        </p:nvSpPr>
        <p:spPr>
          <a:xfrm>
            <a:off x="4085074" y="5377533"/>
            <a:ext cx="10933441" cy="355477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a:solidFill>
                  <a:srgbClr val="FFFF00"/>
                </a:solidFill>
                <a:latin typeface="Arial"/>
                <a:ea typeface="Arial"/>
                <a:cs typeface="Arial"/>
                <a:sym typeface="Arial"/>
              </a:rPr>
              <a:t>BÀI 1: GIỚI HẠN CỦA DÃY SỐ</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529066" y="487078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52600" y="7359234"/>
            <a:ext cx="609600" cy="655484"/>
          </a:xfrm>
          <a:prstGeom prst="rect">
            <a:avLst/>
          </a:prstGeom>
        </p:spPr>
      </p:pic>
      <p:sp>
        <p:nvSpPr>
          <p:cNvPr id="15" name="Google Shape;304;p14"/>
          <p:cNvSpPr/>
          <p:nvPr/>
        </p:nvSpPr>
        <p:spPr>
          <a:xfrm>
            <a:off x="3826751" y="116505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7</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201079" y="2552700"/>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5" name="TextBox 4"/>
              <p:cNvSpPr txBox="1"/>
              <p:nvPr/>
            </p:nvSpPr>
            <p:spPr>
              <a:xfrm>
                <a:off x="6341351" y="1333500"/>
                <a:ext cx="9677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giới hạn lim </a:t>
                </a:r>
                <a14:m>
                  <m:oMath xmlns:m="http://schemas.openxmlformats.org/officeDocument/2006/math">
                    <m:sSup>
                      <m:sSup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𝑞</m:t>
                        </m:r>
                      </m:e>
                      <m:sup>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𝑛</m:t>
                        </m:r>
                      </m:sup>
                    </m:sSup>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với</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𝑞</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 &gt; 1.</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341351" y="1333500"/>
                <a:ext cx="9677400" cy="707886"/>
              </a:xfrm>
              <a:prstGeom prst="rect">
                <a:avLst/>
              </a:prstGeom>
              <a:blipFill>
                <a:blip r:embed="rId4"/>
                <a:stretch>
                  <a:fillRect l="-2204" t="-15517" b="-36207"/>
                </a:stretch>
              </a:blipFill>
            </p:spPr>
            <p:txBody>
              <a:bodyPr/>
              <a:lstStyle/>
              <a:p>
                <a:r>
                  <a:rPr lang="en-US">
                    <a:noFill/>
                  </a:rPr>
                  <a:t> </a:t>
                </a:r>
              </a:p>
            </p:txBody>
          </p:sp>
        </mc:Fallback>
      </mc:AlternateContent>
      <p:pic>
        <p:nvPicPr>
          <p:cNvPr id="2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388113">
            <a:off x="15827323" y="8987333"/>
            <a:ext cx="2345824" cy="601384"/>
          </a:xfrm>
          <a:prstGeom prst="rect">
            <a:avLst/>
          </a:prstGeom>
        </p:spPr>
      </p:pic>
      <p:grpSp>
        <p:nvGrpSpPr>
          <p:cNvPr id="4" name="Group 3"/>
          <p:cNvGrpSpPr/>
          <p:nvPr/>
        </p:nvGrpSpPr>
        <p:grpSpPr>
          <a:xfrm>
            <a:off x="2582779" y="3863933"/>
            <a:ext cx="15697200" cy="1546834"/>
            <a:chOff x="1371600" y="5164904"/>
            <a:chExt cx="15697200" cy="1546834"/>
          </a:xfrm>
        </p:grpSpPr>
        <p:grpSp>
          <p:nvGrpSpPr>
            <p:cNvPr id="9" name="Group 8"/>
            <p:cNvGrpSpPr/>
            <p:nvPr/>
          </p:nvGrpSpPr>
          <p:grpSpPr>
            <a:xfrm>
              <a:off x="1371600" y="5313628"/>
              <a:ext cx="15697200" cy="1352486"/>
              <a:chOff x="1600200" y="5263056"/>
              <a:chExt cx="15697200" cy="1352486"/>
            </a:xfrm>
          </p:grpSpPr>
          <mc:AlternateContent xmlns:mc="http://schemas.openxmlformats.org/markup-compatibility/2006" xmlns:a14="http://schemas.microsoft.com/office/drawing/2010/main">
            <mc:Choice Requires="a14">
              <p:sp>
                <p:nvSpPr>
                  <p:cNvPr id="22" name="TextBox 21"/>
                  <p:cNvSpPr txBox="1"/>
                  <p:nvPr/>
                </p:nvSpPr>
                <p:spPr>
                  <a:xfrm>
                    <a:off x="1600200" y="5379918"/>
                    <a:ext cx="15697200" cy="10156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𝑞</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 &gt; 1 </m:t>
                        </m:r>
                      </m:oMath>
                    </a14:m>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suy ra                   Do đó,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600200" y="5379918"/>
                    <a:ext cx="15697200" cy="1015663"/>
                  </a:xfrm>
                  <a:prstGeom prst="rect">
                    <a:avLst/>
                  </a:prstGeom>
                  <a:blipFill>
                    <a:blip r:embed="rId10"/>
                    <a:stretch>
                      <a:fillRect l="-1398"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350751" y="5263056"/>
                    <a:ext cx="2743200" cy="13524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0&lt;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𝑞</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&lt;1.</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350751" y="5263056"/>
                    <a:ext cx="2743200" cy="1352486"/>
                  </a:xfrm>
                  <a:prstGeom prst="rect">
                    <a:avLst/>
                  </a:prstGeom>
                  <a:blipFill>
                    <a:blip r:embed="rId11"/>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Rectangle 2"/>
                <p:cNvSpPr/>
                <p:nvPr/>
              </p:nvSpPr>
              <p:spPr>
                <a:xfrm>
                  <a:off x="9299006" y="5164904"/>
                  <a:ext cx="4950394" cy="15468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b="0" i="1" smtClean="0">
                                <a:solidFill>
                                  <a:prstClr val="black"/>
                                </a:solidFill>
                                <a:latin typeface="Cambria Math" panose="02040503050406030204" pitchFamily="18" charset="0"/>
                                <a:cs typeface="Arial" panose="020B0604020202020204" pitchFamily="34" charset="0"/>
                              </a:rPr>
                            </m:ctrlPr>
                          </m:funcPr>
                          <m:fName>
                            <m:r>
                              <m:rPr>
                                <m:sty m:val="p"/>
                              </m:rPr>
                              <a:rPr lang="en-US" sz="4000" b="0" i="0" smtClean="0">
                                <a:solidFill>
                                  <a:prstClr val="black"/>
                                </a:solidFill>
                                <a:latin typeface="Cambria Math" panose="02040503050406030204" pitchFamily="18" charset="0"/>
                                <a:cs typeface="Arial" panose="020B0604020202020204" pitchFamily="34" charset="0"/>
                              </a:rPr>
                              <m:t>lim</m:t>
                            </m:r>
                          </m:fName>
                          <m:e>
                            <m:f>
                              <m:fPr>
                                <m:ctrlPr>
                                  <a:rPr lang="en-US" sz="4000" i="1" smtClean="0">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𝑞</m:t>
                                </m:r>
                              </m:den>
                            </m:f>
                          </m:e>
                        </m:func>
                        <m:r>
                          <a:rPr lang="en-US" sz="4000" b="0" i="1" smtClean="0">
                            <a:solidFill>
                              <a:prstClr val="black"/>
                            </a:solidFill>
                            <a:latin typeface="Cambria Math" panose="02040503050406030204" pitchFamily="18" charset="0"/>
                            <a:cs typeface="Arial" panose="020B0604020202020204" pitchFamily="34" charset="0"/>
                          </a:rPr>
                          <m:t>=</m:t>
                        </m:r>
                        <m:r>
                          <m:rPr>
                            <m:sty m:val="p"/>
                          </m:rPr>
                          <a:rPr lang="en-US" sz="4000" b="0" i="0" smtClean="0">
                            <a:solidFill>
                              <a:prstClr val="black"/>
                            </a:solidFill>
                            <a:latin typeface="Cambria Math" panose="02040503050406030204" pitchFamily="18" charset="0"/>
                            <a:cs typeface="Arial" panose="020B0604020202020204" pitchFamily="34" charset="0"/>
                          </a:rPr>
                          <m:t>lim</m:t>
                        </m:r>
                        <m:sSup>
                          <m:sSupPr>
                            <m:ctrlPr>
                              <a:rPr lang="en-US" sz="4000" b="0" i="1" smtClean="0">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𝑞</m:t>
                                    </m:r>
                                  </m:den>
                                </m:f>
                              </m:e>
                            </m:d>
                          </m:e>
                          <m:sup>
                            <m:r>
                              <a:rPr lang="en-US" sz="4000" b="0" i="1" smtClean="0">
                                <a:solidFill>
                                  <a:prstClr val="black"/>
                                </a:solidFill>
                                <a:latin typeface="Cambria Math" panose="02040503050406030204" pitchFamily="18" charset="0"/>
                                <a:cs typeface="Arial" panose="020B0604020202020204" pitchFamily="34" charset="0"/>
                              </a:rPr>
                              <m:t>𝑛</m:t>
                            </m:r>
                          </m:sup>
                        </m:sSup>
                        <m:r>
                          <a:rPr lang="en-US" sz="4000" b="0" i="1" smtClean="0">
                            <a:solidFill>
                              <a:prstClr val="black"/>
                            </a:solidFill>
                            <a:latin typeface="Cambria Math" panose="02040503050406030204" pitchFamily="18" charset="0"/>
                            <a:cs typeface="Arial" panose="020B0604020202020204" pitchFamily="34" charset="0"/>
                          </a:rPr>
                          <m:t>=0</m:t>
                        </m:r>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9299006" y="5164904"/>
                  <a:ext cx="4950394" cy="1546834"/>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 name="Rectangle 5"/>
              <p:cNvSpPr/>
              <p:nvPr/>
            </p:nvSpPr>
            <p:spPr>
              <a:xfrm>
                <a:off x="2590800" y="5807214"/>
                <a:ext cx="9205149"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Mà </a:t>
                </a:r>
                <a14:m>
                  <m:oMath xmlns:m="http://schemas.openxmlformats.org/officeDocument/2006/math">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𝑞</m:t>
                        </m:r>
                      </m:e>
                      <m:sup>
                        <m:r>
                          <a:rPr lang="en-US" sz="4000" b="0" i="1" smtClean="0">
                            <a:solidFill>
                              <a:prstClr val="black"/>
                            </a:solidFill>
                            <a:latin typeface="Cambria Math" panose="02040503050406030204" pitchFamily="18" charset="0"/>
                            <a:cs typeface="Arial" panose="020B0604020202020204" pitchFamily="34" charset="0"/>
                          </a:rPr>
                          <m:t>𝑛</m:t>
                        </m:r>
                      </m:sup>
                    </m:sSup>
                    <m:r>
                      <a:rPr lang="en-US" sz="4000" i="1">
                        <a:solidFill>
                          <a:prstClr val="black"/>
                        </a:solidFill>
                        <a:latin typeface="Cambria Math" panose="02040503050406030204" pitchFamily="18" charset="0"/>
                        <a:cs typeface="Arial" panose="020B0604020202020204" pitchFamily="34" charset="0"/>
                      </a:rPr>
                      <m:t> &gt;</m:t>
                    </m:r>
                    <m:r>
                      <a:rPr lang="en-US" sz="4000" b="0" i="1" smtClean="0">
                        <a:solidFill>
                          <a:prstClr val="black"/>
                        </a:solidFill>
                        <a:latin typeface="Cambria Math" panose="02040503050406030204" pitchFamily="18" charset="0"/>
                        <a:cs typeface="Arial" panose="020B0604020202020204" pitchFamily="34" charset="0"/>
                      </a:rPr>
                      <m:t>0</m:t>
                    </m:r>
                  </m:oMath>
                </a14:m>
                <a:r>
                  <a:rPr lang="en-US" sz="4000">
                    <a:solidFill>
                      <a:prstClr val="black"/>
                    </a:solidFill>
                    <a:latin typeface="Arial" panose="020B0604020202020204" pitchFamily="34" charset="0"/>
                    <a:cs typeface="Arial" panose="020B0604020202020204" pitchFamily="34" charset="0"/>
                  </a:rPr>
                  <a:t> với mọi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𝑛</m:t>
                    </m:r>
                  </m:oMath>
                </a14:m>
                <a:r>
                  <a:rPr lang="en-US" sz="4000">
                    <a:solidFill>
                      <a:prstClr val="black"/>
                    </a:solidFill>
                    <a:latin typeface="Arial" panose="020B0604020202020204" pitchFamily="34" charset="0"/>
                    <a:cs typeface="Arial" panose="020B0604020202020204" pitchFamily="34" charset="0"/>
                  </a:rPr>
                  <a:t> nên </a:t>
                </a:r>
                <a14:m>
                  <m:oMath xmlns:m="http://schemas.openxmlformats.org/officeDocument/2006/math">
                    <m:func>
                      <m:funcPr>
                        <m:ctrlPr>
                          <a:rPr lang="en-US" sz="4000" b="0" i="1" smtClean="0">
                            <a:solidFill>
                              <a:prstClr val="black"/>
                            </a:solidFill>
                            <a:latin typeface="Cambria Math" panose="02040503050406030204" pitchFamily="18" charset="0"/>
                            <a:cs typeface="Arial" panose="020B0604020202020204" pitchFamily="34" charset="0"/>
                          </a:rPr>
                        </m:ctrlPr>
                      </m:funcPr>
                      <m:fName>
                        <m:r>
                          <m:rPr>
                            <m:sty m:val="p"/>
                          </m:rPr>
                          <a:rPr lang="en-US" sz="4000" b="0" i="0" smtClean="0">
                            <a:solidFill>
                              <a:prstClr val="black"/>
                            </a:solidFill>
                            <a:latin typeface="Cambria Math" panose="02040503050406030204" pitchFamily="18" charset="0"/>
                            <a:cs typeface="Arial" panose="020B0604020202020204" pitchFamily="34" charset="0"/>
                          </a:rPr>
                          <m:t>lim</m:t>
                        </m:r>
                      </m:fName>
                      <m:e>
                        <m:sSup>
                          <m:sSupPr>
                            <m:ctrlPr>
                              <a:rPr lang="en-US" sz="4000" b="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𝑞</m:t>
                            </m:r>
                          </m:e>
                          <m:sup>
                            <m:r>
                              <a:rPr lang="en-US" sz="4000" b="0" i="1" smtClean="0">
                                <a:solidFill>
                                  <a:prstClr val="black"/>
                                </a:solidFill>
                                <a:latin typeface="Cambria Math" panose="02040503050406030204" pitchFamily="18" charset="0"/>
                                <a:cs typeface="Arial" panose="020B0604020202020204" pitchFamily="34" charset="0"/>
                              </a:rPr>
                              <m:t>𝑛</m:t>
                            </m:r>
                          </m:sup>
                        </m:sSup>
                      </m:e>
                    </m:func>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a:solidFill>
                      <a:prstClr val="black"/>
                    </a:solidFill>
                    <a:latin typeface="Arial" panose="020B0604020202020204" pitchFamily="34" charset="0"/>
                    <a:cs typeface="Arial" panose="020B0604020202020204" pitchFamily="34" charset="0"/>
                  </a:rPr>
                  <a:t>  </a:t>
                </a:r>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2590800" y="5807214"/>
                <a:ext cx="9205149" cy="707886"/>
              </a:xfrm>
              <a:prstGeom prst="rect">
                <a:avLst/>
              </a:prstGeom>
              <a:blipFill>
                <a:blip r:embed="rId13"/>
                <a:stretch>
                  <a:fillRect l="-2318" t="-17241" b="-34483"/>
                </a:stretch>
              </a:blipFill>
            </p:spPr>
            <p:txBody>
              <a:bodyPr/>
              <a:lstStyle/>
              <a:p>
                <a:r>
                  <a:rPr lang="en-US">
                    <a:noFill/>
                  </a:rPr>
                  <a:t> </a:t>
                </a:r>
              </a:p>
            </p:txBody>
          </p:sp>
        </mc:Fallback>
      </mc:AlternateContent>
      <p:grpSp>
        <p:nvGrpSpPr>
          <p:cNvPr id="20" name="Group 2"/>
          <p:cNvGrpSpPr/>
          <p:nvPr/>
        </p:nvGrpSpPr>
        <p:grpSpPr>
          <a:xfrm>
            <a:off x="-838200" y="-647700"/>
            <a:ext cx="20116800" cy="1507455"/>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13" name="Picture 12"/>
          <p:cNvPicPr>
            <a:picLocks noChangeAspect="1"/>
          </p:cNvPicPr>
          <p:nvPr/>
        </p:nvPicPr>
        <p:blipFill>
          <a:blip r:embed="rId14"/>
          <a:stretch>
            <a:fillRect/>
          </a:stretch>
        </p:blipFill>
        <p:spPr>
          <a:xfrm>
            <a:off x="15648302" y="-38100"/>
            <a:ext cx="2639698" cy="2720341"/>
          </a:xfrm>
          <a:prstGeom prst="rect">
            <a:avLst/>
          </a:prstGeom>
        </p:spPr>
      </p:pic>
      <p:cxnSp>
        <p:nvCxnSpPr>
          <p:cNvPr id="26" name="Straight Connector 25"/>
          <p:cNvCxnSpPr/>
          <p:nvPr/>
        </p:nvCxnSpPr>
        <p:spPr>
          <a:xfrm>
            <a:off x="-786063" y="7010400"/>
            <a:ext cx="19531263" cy="85326"/>
          </a:xfrm>
          <a:prstGeom prst="line">
            <a:avLst/>
          </a:prstGeom>
          <a:ln w="19050">
            <a:solidFill>
              <a:schemeClr val="tx2"/>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p:cNvSpPr/>
              <p:nvPr/>
            </p:nvSpPr>
            <p:spPr>
              <a:xfrm>
                <a:off x="2554705" y="7177132"/>
                <a:ext cx="9144000" cy="2904449"/>
              </a:xfrm>
              <a:prstGeom prst="rect">
                <a:avLst/>
              </a:prstGeom>
            </p:spPr>
            <p:txBody>
              <a:bodyPr>
                <a:spAutoFit/>
              </a:bodyPr>
              <a:lstStyle/>
              <a:p>
                <a:pPr algn="just">
                  <a:lnSpc>
                    <a:spcPct val="150000"/>
                  </a:lnSpc>
                  <a:spcBef>
                    <a:spcPts val="100"/>
                  </a:spcBef>
                  <a:spcAft>
                    <a:spcPts val="0"/>
                  </a:spcAft>
                </a:pPr>
                <a:r>
                  <a:rPr lang="nl-NL" sz="4000" b="1">
                    <a:latin typeface="Arial" panose="020B0604020202020204" pitchFamily="34" charset="0"/>
                    <a:ea typeface="Calibri" panose="020F0502020204030204" pitchFamily="34" charset="0"/>
                    <a:cs typeface="Arial" panose="020B0604020202020204" pitchFamily="34" charset="0"/>
                  </a:rPr>
                  <a:t>Nhận xét: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ℕ</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Bef>
                    <a:spcPts val="1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𝑞</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𝑞</m:t>
                    </m:r>
                    <m:r>
                      <a:rPr lang="en-US" sz="4000">
                        <a:effectLst/>
                        <a:latin typeface="Cambria Math" panose="02040503050406030204" pitchFamily="18" charset="0"/>
                        <a:ea typeface="Calibri" panose="020F0502020204030204" pitchFamily="34" charset="0"/>
                        <a:cs typeface="Times New Roman" panose="02020603050405020304" pitchFamily="18" charset="0"/>
                      </a:rPr>
                      <m:t>&gt;1)</m:t>
                    </m:r>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9" name="Rectangle 28"/>
              <p:cNvSpPr>
                <a:spLocks noRot="1" noChangeAspect="1" noMove="1" noResize="1" noEditPoints="1" noAdjustHandles="1" noChangeArrowheads="1" noChangeShapeType="1" noTextEdit="1"/>
              </p:cNvSpPr>
              <p:nvPr/>
            </p:nvSpPr>
            <p:spPr>
              <a:xfrm>
                <a:off x="2554705" y="7177132"/>
                <a:ext cx="9144000" cy="2904449"/>
              </a:xfrm>
              <a:prstGeom prst="rect">
                <a:avLst/>
              </a:prstGeom>
              <a:blipFill>
                <a:blip r:embed="rId15"/>
                <a:stretch>
                  <a:fillRect l="-2333" b="-3983"/>
                </a:stretch>
              </a:blipFill>
            </p:spPr>
            <p:txBody>
              <a:bodyPr/>
              <a:lstStyle/>
              <a:p>
                <a:r>
                  <a:rPr lang="en-US">
                    <a:noFill/>
                  </a:rPr>
                  <a:t> </a:t>
                </a:r>
              </a:p>
            </p:txBody>
          </p:sp>
        </mc:Fallback>
      </mc:AlternateContent>
    </p:spTree>
    <p:extLst>
      <p:ext uri="{BB962C8B-B14F-4D97-AF65-F5344CB8AC3E}">
        <p14:creationId xmlns:p14="http://schemas.microsoft.com/office/powerpoint/2010/main" val="194573895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ppt_x</p:attrName>
                                        </p:attrNameLst>
                                      </p:cBhvr>
                                      <p:tavLst>
                                        <p:tav tm="0">
                                          <p:val>
                                            <p:strVal val="#ppt_x"/>
                                          </p:val>
                                        </p:tav>
                                        <p:tav tm="100000">
                                          <p:val>
                                            <p:strVal val="#ppt_x"/>
                                          </p:val>
                                        </p:tav>
                                      </p:tavLst>
                                    </p:anim>
                                    <p:anim calcmode="lin" valueType="num">
                                      <p:cBhvr>
                                        <p:cTn id="34" dur="500" fill="hold"/>
                                        <p:tgtEl>
                                          <p:spTgt spid="2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anim calcmode="lin" valueType="num">
                                      <p:cBhvr>
                                        <p:cTn id="43" dur="500" fill="hold"/>
                                        <p:tgtEl>
                                          <p:spTgt spid="26"/>
                                        </p:tgtEl>
                                        <p:attrNameLst>
                                          <p:attrName>ppt_x</p:attrName>
                                        </p:attrNameLst>
                                      </p:cBhvr>
                                      <p:tavLst>
                                        <p:tav tm="0">
                                          <p:val>
                                            <p:strVal val="#ppt_x"/>
                                          </p:val>
                                        </p:tav>
                                        <p:tav tm="100000">
                                          <p:val>
                                            <p:strVal val="#ppt_x"/>
                                          </p:val>
                                        </p:tav>
                                      </p:tavLst>
                                    </p:anim>
                                    <p:anim calcmode="lin" valueType="num">
                                      <p:cBhvr>
                                        <p:cTn id="4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0082" y="1880406"/>
            <a:ext cx="10134601" cy="2120094"/>
            <a:chOff x="3603461" y="3083564"/>
            <a:chExt cx="10134601" cy="2120094"/>
          </a:xfrm>
        </p:grpSpPr>
        <p:grpSp>
          <p:nvGrpSpPr>
            <p:cNvPr id="40" name="Group 4"/>
            <p:cNvGrpSpPr/>
            <p:nvPr/>
          </p:nvGrpSpPr>
          <p:grpSpPr>
            <a:xfrm>
              <a:off x="3603461" y="3083564"/>
              <a:ext cx="10134601" cy="2120094"/>
              <a:chOff x="551588" y="155990"/>
              <a:chExt cx="6379220" cy="1993384"/>
            </a:xfrm>
          </p:grpSpPr>
          <p:sp>
            <p:nvSpPr>
              <p:cNvPr id="42" name="Freeform 5"/>
              <p:cNvSpPr/>
              <p:nvPr/>
            </p:nvSpPr>
            <p:spPr>
              <a:xfrm>
                <a:off x="551588" y="155991"/>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03461" y="3456543"/>
              <a:ext cx="9970718" cy="136191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5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52729883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348435" y="6311923"/>
                <a:ext cx="1895071" cy="962251"/>
              </a:xfrm>
              <a:prstGeom prst="rect">
                <a:avLst/>
              </a:prstGeom>
            </p:spPr>
            <p:txBody>
              <a:bodyPr wrap="none">
                <a:spAutoFit/>
              </a:bodyPr>
              <a:lstStyle/>
              <a:p>
                <a:pPr lvl="0" algn="just">
                  <a:lnSpc>
                    <a:spcPct val="150000"/>
                  </a:lnSpc>
                  <a:spcAft>
                    <a:spcPts val="600"/>
                  </a:spcAft>
                  <a:defRPr/>
                </a:pPr>
                <a:r>
                  <a:rPr lang="en-US" sz="430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3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kumimoji="0" lang="en-US" sz="43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348435" y="6311923"/>
                <a:ext cx="1895071" cy="962251"/>
              </a:xfrm>
              <a:prstGeom prst="rect">
                <a:avLst/>
              </a:prstGeom>
              <a:blipFill>
                <a:blip r:embed="rId5"/>
                <a:stretch>
                  <a:fillRect l="-12540"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340414" y="7979718"/>
                <a:ext cx="1947008" cy="1785104"/>
              </a:xfrm>
              <a:prstGeom prst="rect">
                <a:avLst/>
              </a:prstGeom>
            </p:spPr>
            <p:txBody>
              <a:bodyPr wrap="none">
                <a:spAutoFit/>
              </a:bodyPr>
              <a:lstStyle/>
              <a:p>
                <a:pPr marL="30480" marR="30480" lvl="0" algn="just">
                  <a:lnSpc>
                    <a:spcPct val="250000"/>
                  </a:lnSpc>
                  <a:spcAft>
                    <a:spcPts val="1200"/>
                  </a:spcAft>
                  <a:defRPr/>
                </a:pPr>
                <a:r>
                  <a:rPr lang="en-US" sz="4300">
                    <a:solidFill>
                      <a:schemeClr val="bg1"/>
                    </a:solidFill>
                    <a:latin typeface="Times New Roman" panose="02020603050405020304" pitchFamily="18" charset="0"/>
                    <a:ea typeface="Calibri" panose="020F0502020204030204" pitchFamily="34" charset="0"/>
                  </a:rPr>
                  <a:t>B. </a:t>
                </a:r>
                <a14:m>
                  <m:oMath xmlns:m="http://schemas.openxmlformats.org/officeDocument/2006/math">
                    <m:r>
                      <a:rPr lang="en-US" sz="43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300">
                    <a:solidFill>
                      <a:schemeClr val="bg1"/>
                    </a:solidFill>
                    <a:effectLst/>
                    <a:latin typeface="Times New Roman" panose="02020603050405020304" pitchFamily="18" charset="0"/>
                    <a:ea typeface="Calibri" panose="020F0502020204030204" pitchFamily="34" charset="0"/>
                  </a:rPr>
                  <a:t> </a:t>
                </a:r>
                <a:endParaRPr kumimoji="0" lang="en-US" sz="430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40414" y="7979718"/>
                <a:ext cx="1947008" cy="1785104"/>
              </a:xfrm>
              <a:prstGeom prst="rect">
                <a:avLst/>
              </a:prstGeom>
              <a:blipFill>
                <a:blip r:embed="rId6"/>
                <a:stretch>
                  <a:fillRect l="-10658"/>
                </a:stretch>
              </a:blipFill>
            </p:spPr>
            <p:txBody>
              <a:bodyPr/>
              <a:lstStyle/>
              <a:p>
                <a:r>
                  <a:rPr lang="en-US">
                    <a:noFill/>
                  </a:rPr>
                  <a:t> </a:t>
                </a:r>
              </a:p>
            </p:txBody>
          </p:sp>
        </mc:Fallback>
      </mc:AlternateContent>
      <p:sp>
        <p:nvSpPr>
          <p:cNvPr id="7" name="Rectangle 6"/>
          <p:cNvSpPr/>
          <p:nvPr/>
        </p:nvSpPr>
        <p:spPr>
          <a:xfrm>
            <a:off x="12871454" y="8329814"/>
            <a:ext cx="3033774" cy="1084912"/>
          </a:xfrm>
          <a:prstGeom prst="rect">
            <a:avLst/>
          </a:prstGeom>
        </p:spPr>
        <p:txBody>
          <a:bodyPr wrap="square">
            <a:spAutoFit/>
          </a:bodyPr>
          <a:lstStyle/>
          <a:p>
            <a:pPr>
              <a:lnSpc>
                <a:spcPct val="150000"/>
              </a:lnSpc>
              <a:spcBef>
                <a:spcPts val="100"/>
              </a:spcBef>
              <a:spcAft>
                <a:spcPts val="0"/>
              </a:spcAft>
              <a:tabLst>
                <a:tab pos="180340" algn="l"/>
                <a:tab pos="1795780" algn="l"/>
                <a:tab pos="3420745" algn="l"/>
              </a:tabLst>
            </a:pPr>
            <a:r>
              <a:rPr lang="en-US" sz="4300">
                <a:solidFill>
                  <a:schemeClr val="bg1"/>
                </a:solidFill>
                <a:latin typeface="Arial" panose="020B0604020202020204" pitchFamily="34" charset="0"/>
                <a:ea typeface="Calibri" panose="020F0502020204030204" pitchFamily="34" charset="0"/>
                <a:cs typeface="Arial" panose="020B0604020202020204" pitchFamily="34" charset="0"/>
              </a:rPr>
              <a:t>D. -1</a:t>
            </a:r>
            <a:endPar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1" name="Group 30"/>
          <p:cNvGrpSpPr/>
          <p:nvPr/>
        </p:nvGrpSpPr>
        <p:grpSpPr>
          <a:xfrm>
            <a:off x="3283705" y="3176377"/>
            <a:ext cx="14242295" cy="1481881"/>
            <a:chOff x="2007814" y="3021331"/>
            <a:chExt cx="14242295" cy="1481881"/>
          </a:xfrm>
        </p:grpSpPr>
        <p:sp>
          <p:nvSpPr>
            <p:cNvPr id="32" name="Rectangle 31"/>
            <p:cNvSpPr/>
            <p:nvPr/>
          </p:nvSpPr>
          <p:spPr>
            <a:xfrm>
              <a:off x="2007814" y="3208677"/>
              <a:ext cx="14242295" cy="1131079"/>
            </a:xfrm>
            <a:prstGeom prst="rect">
              <a:avLst/>
            </a:prstGeom>
          </p:spPr>
          <p:txBody>
            <a:bodyPr wrap="square">
              <a:spAutoFit/>
            </a:bodyPr>
            <a:lstStyle/>
            <a:p>
              <a:pPr algn="just">
                <a:lnSpc>
                  <a:spcPct val="150000"/>
                </a:lnSpc>
                <a:spcBef>
                  <a:spcPts val="100"/>
                </a:spcBef>
                <a:spcAft>
                  <a:spcPts val="0"/>
                </a:spcAft>
              </a:pPr>
              <a:r>
                <a:rPr lang="nl-NL" sz="4500" b="1">
                  <a:solidFill>
                    <a:schemeClr val="bg1"/>
                  </a:solidFill>
                  <a:latin typeface="Arial" panose="020B0604020202020204" pitchFamily="34" charset="0"/>
                  <a:ea typeface="Calibri" panose="020F0502020204030204" pitchFamily="34" charset="0"/>
                  <a:cs typeface="Arial" panose="020B0604020202020204" pitchFamily="34" charset="0"/>
                </a:rPr>
                <a:t>Câu 1. </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Giá trị của         </a:t>
              </a:r>
              <a:r>
                <a:rPr lang="nl-NL" sz="4500" b="1">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bằng:</a:t>
              </a:r>
            </a:p>
          </p:txBody>
        </p:sp>
        <mc:AlternateContent xmlns:mc="http://schemas.openxmlformats.org/markup-compatibility/2006" xmlns:a14="http://schemas.microsoft.com/office/drawing/2010/main">
          <mc:Choice Requires="a14">
            <p:sp>
              <p:nvSpPr>
                <p:cNvPr id="33" name="Rectangle 32"/>
                <p:cNvSpPr/>
                <p:nvPr/>
              </p:nvSpPr>
              <p:spPr>
                <a:xfrm>
                  <a:off x="6616642" y="3021331"/>
                  <a:ext cx="5422958" cy="14818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𝐴</m:t>
                        </m:r>
                        <m:r>
                          <a:rPr lang="nl-NL" sz="4500" b="1" i="1">
                            <a:solidFill>
                              <a:prstClr val="white"/>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a:p>
              </p:txBody>
            </p:sp>
          </mc:Choice>
          <mc:Fallback xmlns="">
            <p:sp>
              <p:nvSpPr>
                <p:cNvPr id="33" name="Rectangle 32"/>
                <p:cNvSpPr>
                  <a:spLocks noRot="1" noChangeAspect="1" noMove="1" noResize="1" noEditPoints="1" noAdjustHandles="1" noChangeArrowheads="1" noChangeShapeType="1" noTextEdit="1"/>
                </p:cNvSpPr>
                <p:nvPr/>
              </p:nvSpPr>
              <p:spPr>
                <a:xfrm>
                  <a:off x="6616642" y="3021331"/>
                  <a:ext cx="5422958" cy="1481881"/>
                </a:xfrm>
                <a:prstGeom prst="rect">
                  <a:avLst/>
                </a:prstGeom>
                <a:blipFill>
                  <a:blip r:embed="rId7"/>
                  <a:stretch>
                    <a:fillRect/>
                  </a:stretch>
                </a:blipFill>
              </p:spPr>
              <p:txBody>
                <a:bodyPr/>
                <a:lstStyle/>
                <a:p>
                  <a:r>
                    <a:rPr lang="en-US">
                      <a:noFill/>
                    </a:rPr>
                    <a:t> </a:t>
                  </a:r>
                </a:p>
              </p:txBody>
            </p:sp>
          </mc:Fallback>
        </mc:AlternateContent>
      </p:grpSp>
      <p:grpSp>
        <p:nvGrpSpPr>
          <p:cNvPr id="8" name="Group 7"/>
          <p:cNvGrpSpPr/>
          <p:nvPr/>
        </p:nvGrpSpPr>
        <p:grpSpPr>
          <a:xfrm>
            <a:off x="12694142" y="5623249"/>
            <a:ext cx="1699036" cy="2034018"/>
            <a:chOff x="13578908" y="5744398"/>
            <a:chExt cx="1699036" cy="2034018"/>
          </a:xfrm>
        </p:grpSpPr>
        <p:sp>
          <p:nvSpPr>
            <p:cNvPr id="4" name="Rectangle 3"/>
            <p:cNvSpPr/>
            <p:nvPr/>
          </p:nvSpPr>
          <p:spPr>
            <a:xfrm>
              <a:off x="13578908" y="6337637"/>
              <a:ext cx="889987" cy="1084912"/>
            </a:xfrm>
            <a:prstGeom prst="rect">
              <a:avLst/>
            </a:prstGeom>
          </p:spPr>
          <p:txBody>
            <a:bodyPr wrap="none">
              <a:spAutoFit/>
            </a:bodyPr>
            <a:lstStyle/>
            <a:p>
              <a:pPr lvl="0" algn="just">
                <a:lnSpc>
                  <a:spcPct val="150000"/>
                </a:lnSpc>
                <a:spcAft>
                  <a:spcPts val="600"/>
                </a:spcAft>
                <a:defRPr/>
              </a:pPr>
              <a:r>
                <a:rPr lang="en-US" sz="4300">
                  <a:solidFill>
                    <a:schemeClr val="bg1"/>
                  </a:solidFill>
                  <a:latin typeface="Arial" panose="020B0604020202020204" pitchFamily="34" charset="0"/>
                  <a:ea typeface="Calibri" panose="020F0502020204030204" pitchFamily="34" charset="0"/>
                  <a:cs typeface="Arial" panose="020B0604020202020204" pitchFamily="34" charset="0"/>
                </a:rPr>
                <a:t>C. </a:t>
              </a:r>
              <a:endParaRPr kumimoji="0" lang="en-US" sz="43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4222847" y="5744398"/>
                  <a:ext cx="1055097" cy="2034018"/>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f>
                          <m:fPr>
                            <m:ctrlPr>
                              <a:rPr lang="en-US" sz="4300" i="1">
                                <a:solidFill>
                                  <a:prstClr val="white"/>
                                </a:solidFill>
                                <a:latin typeface="Cambria Math" panose="02040503050406030204" pitchFamily="18" charset="0"/>
                                <a:cs typeface="Times New Roman" panose="02020603050405020304" pitchFamily="18" charset="0"/>
                              </a:rPr>
                            </m:ctrlPr>
                          </m:fPr>
                          <m:num>
                            <m:r>
                              <a:rPr lang="en-US" sz="43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3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43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222847" y="5744398"/>
                  <a:ext cx="1055097" cy="2034018"/>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504005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348435" y="6311923"/>
                <a:ext cx="1895071" cy="96225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kumimoji="0" lang="en-US" sz="43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348435" y="6311923"/>
                <a:ext cx="1895071" cy="962251"/>
              </a:xfrm>
              <a:prstGeom prst="rect">
                <a:avLst/>
              </a:prstGeom>
              <a:blipFill>
                <a:blip r:embed="rId5"/>
                <a:stretch>
                  <a:fillRect l="-12540"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340414" y="7979718"/>
                <a:ext cx="1947008" cy="1785104"/>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B. </a:t>
                </a:r>
                <a14:m>
                  <m:oMath xmlns:m="http://schemas.openxmlformats.org/officeDocument/2006/math">
                    <m:r>
                      <a:rPr kumimoji="0" lang="en-US" sz="43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43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40414" y="7979718"/>
                <a:ext cx="1947008" cy="1785104"/>
              </a:xfrm>
              <a:prstGeom prst="rect">
                <a:avLst/>
              </a:prstGeom>
              <a:blipFill>
                <a:blip r:embed="rId6"/>
                <a:stretch>
                  <a:fillRect l="-10658"/>
                </a:stretch>
              </a:blipFill>
            </p:spPr>
            <p:txBody>
              <a:bodyPr/>
              <a:lstStyle/>
              <a:p>
                <a:r>
                  <a:rPr lang="en-US">
                    <a:noFill/>
                  </a:rPr>
                  <a:t> </a:t>
                </a:r>
              </a:p>
            </p:txBody>
          </p:sp>
        </mc:Fallback>
      </mc:AlternateContent>
      <p:sp>
        <p:nvSpPr>
          <p:cNvPr id="7" name="Rectangle 6"/>
          <p:cNvSpPr/>
          <p:nvPr/>
        </p:nvSpPr>
        <p:spPr>
          <a:xfrm>
            <a:off x="12871454" y="8329814"/>
            <a:ext cx="3033774" cy="1084912"/>
          </a:xfrm>
          <a:prstGeom prst="rect">
            <a:avLst/>
          </a:prstGeom>
        </p:spPr>
        <p:txBody>
          <a:bodyPr wrap="square">
            <a:spAutoFit/>
          </a:bodyPr>
          <a:lstStyle/>
          <a:p>
            <a:pPr marL="0" marR="0" lvl="0" indent="0" algn="l" defTabSz="914400" rtl="0" eaLnBrk="1" fontAlgn="auto" latinLnBrk="0" hangingPunct="1">
              <a:lnSpc>
                <a:spcPct val="150000"/>
              </a:lnSpc>
              <a:spcBef>
                <a:spcPts val="100"/>
              </a:spcBef>
              <a:spcAft>
                <a:spcPts val="0"/>
              </a:spcAft>
              <a:buClrTx/>
              <a:buSzTx/>
              <a:buFontTx/>
              <a:buNone/>
              <a:tabLst>
                <a:tab pos="180340" algn="l"/>
                <a:tab pos="1795780" algn="l"/>
                <a:tab pos="3420745" algn="l"/>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 1</a:t>
            </a: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4" name="Rectangle 3"/>
          <p:cNvSpPr/>
          <p:nvPr/>
        </p:nvSpPr>
        <p:spPr>
          <a:xfrm>
            <a:off x="12801600" y="6314849"/>
            <a:ext cx="1196161" cy="962251"/>
          </a:xfrm>
          <a:prstGeom prst="rect">
            <a:avLst/>
          </a:prstGeom>
        </p:spPr>
        <p:txBody>
          <a:bodyPr wrap="none">
            <a:spAutoFit/>
          </a:bodyPr>
          <a:lstStyle/>
          <a:p>
            <a:pPr lvl="0" algn="just">
              <a:lnSpc>
                <a:spcPct val="150000"/>
              </a:lnSpc>
              <a:spcAft>
                <a:spcPts val="600"/>
              </a:spcAft>
              <a:defRPr/>
            </a:pPr>
            <a:r>
              <a:rPr lang="en-US" sz="4300">
                <a:solidFill>
                  <a:prstClr val="white"/>
                </a:solidFill>
                <a:latin typeface="Arial" panose="020B0604020202020204" pitchFamily="34" charset="0"/>
                <a:ea typeface="Calibri" panose="020F0502020204030204" pitchFamily="34" charset="0"/>
                <a:cs typeface="Arial" panose="020B0604020202020204" pitchFamily="34" charset="0"/>
              </a:rPr>
              <a:t>C. 0</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p:cNvGrpSpPr/>
          <p:nvPr/>
        </p:nvGrpSpPr>
        <p:grpSpPr>
          <a:xfrm>
            <a:off x="4191000" y="3293305"/>
            <a:ext cx="14242295" cy="1404936"/>
            <a:chOff x="3283705" y="3242836"/>
            <a:chExt cx="14242295" cy="1404936"/>
          </a:xfrm>
        </p:grpSpPr>
        <p:sp>
          <p:nvSpPr>
            <p:cNvPr id="32" name="Rectangle 31"/>
            <p:cNvSpPr/>
            <p:nvPr/>
          </p:nvSpPr>
          <p:spPr>
            <a:xfrm>
              <a:off x="3283705" y="3363723"/>
              <a:ext cx="14242295" cy="1131079"/>
            </a:xfrm>
            <a:prstGeom prst="rect">
              <a:avLst/>
            </a:prstGeom>
          </p:spPr>
          <p:txBody>
            <a:bodyPr wrap="square">
              <a:spAutoFit/>
            </a:bodyPr>
            <a:lstStyle/>
            <a:p>
              <a:pPr>
                <a:lnSpc>
                  <a:spcPct val="150000"/>
                </a:lnSpc>
                <a:spcBef>
                  <a:spcPts val="100"/>
                </a:spcBef>
                <a:spcAft>
                  <a:spcPts val="0"/>
                </a:spcAft>
                <a:tabLst>
                  <a:tab pos="180340" algn="l"/>
                  <a:tab pos="1795780" algn="l"/>
                  <a:tab pos="3420745" algn="l"/>
                </a:tabLst>
              </a:pPr>
              <a:r>
                <a:rPr lang="en-US" sz="4500" b="1">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Giá trị của                          bằng:</a:t>
              </a:r>
            </a:p>
          </p:txBody>
        </p:sp>
        <mc:AlternateContent xmlns:mc="http://schemas.openxmlformats.org/markup-compatibility/2006" xmlns:a14="http://schemas.microsoft.com/office/drawing/2010/main">
          <mc:Choice Requires="a14">
            <p:sp>
              <p:nvSpPr>
                <p:cNvPr id="10" name="Rectangle 9"/>
                <p:cNvSpPr/>
                <p:nvPr/>
              </p:nvSpPr>
              <p:spPr>
                <a:xfrm>
                  <a:off x="7848600" y="3242836"/>
                  <a:ext cx="4083169" cy="1404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𝐵</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uncPr>
                          <m:fNa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den>
                            </m:f>
                          </m:e>
                        </m:func>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7848600" y="3242836"/>
                  <a:ext cx="4083169" cy="1404936"/>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650600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445796" y="6286500"/>
                <a:ext cx="1741182" cy="962251"/>
              </a:xfrm>
              <a:prstGeom prst="rect">
                <a:avLst/>
              </a:prstGeom>
            </p:spPr>
            <p:txBody>
              <a:bodyPr wrap="none">
                <a:spAutoFit/>
              </a:bodyPr>
              <a:lstStyle/>
              <a:p>
                <a:pPr lvl="0" algn="just">
                  <a:lnSpc>
                    <a:spcPct val="150000"/>
                  </a:lnSpc>
                  <a:spcAft>
                    <a:spcPts val="600"/>
                  </a:spcAft>
                  <a:defRPr/>
                </a:pPr>
                <a:r>
                  <a:rPr lang="en-US" sz="4300">
                    <a:solidFill>
                      <a:prstClr val="white"/>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3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445796" y="6286500"/>
                <a:ext cx="1741182" cy="962251"/>
              </a:xfrm>
              <a:prstGeom prst="rect">
                <a:avLst/>
              </a:prstGeom>
              <a:blipFill>
                <a:blip r:embed="rId5"/>
                <a:stretch>
                  <a:fillRect l="-13636"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362119" y="7983182"/>
                <a:ext cx="1908536" cy="1461554"/>
              </a:xfrm>
              <a:prstGeom prst="rect">
                <a:avLst/>
              </a:prstGeom>
            </p:spPr>
            <p:txBody>
              <a:bodyPr wrap="none">
                <a:spAutoFit/>
              </a:bodyPr>
              <a:lstStyle/>
              <a:p>
                <a:pPr marL="30480" marR="30480" lvl="0" algn="just">
                  <a:lnSpc>
                    <a:spcPct val="250000"/>
                  </a:lnSpc>
                  <a:spcAft>
                    <a:spcPts val="1200"/>
                  </a:spcAft>
                  <a:defRPr/>
                </a:pPr>
                <a:r>
                  <a:rPr lang="en-US" sz="4300">
                    <a:solidFill>
                      <a:prstClr val="white"/>
                    </a:solidFill>
                    <a:latin typeface="Times New Roman" panose="02020603050405020304" pitchFamily="18" charset="0"/>
                    <a:ea typeface="Calibri" panose="020F0502020204030204" pitchFamily="34" charset="0"/>
                  </a:rPr>
                  <a:t>B. </a:t>
                </a:r>
                <a14:m>
                  <m:oMath xmlns:m="http://schemas.openxmlformats.org/officeDocument/2006/math">
                    <m:r>
                      <a:rPr lang="en-US" sz="43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300">
                    <a:solidFill>
                      <a:prstClr val="white"/>
                    </a:solidFill>
                    <a:latin typeface="Times New Roman" panose="02020603050405020304" pitchFamily="18" charset="0"/>
                    <a:ea typeface="Calibri" panose="020F0502020204030204" pitchFamily="34" charset="0"/>
                  </a:rPr>
                  <a:t> </a:t>
                </a:r>
                <a:endParaRPr lang="en-US" sz="43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362119" y="7983182"/>
                <a:ext cx="1908536" cy="1461554"/>
              </a:xfrm>
              <a:prstGeom prst="rect">
                <a:avLst/>
              </a:prstGeom>
              <a:blipFill>
                <a:blip r:embed="rId6"/>
                <a:stretch>
                  <a:fillRect l="-11182" b="-19247"/>
                </a:stretch>
              </a:blipFill>
            </p:spPr>
            <p:txBody>
              <a:bodyPr/>
              <a:lstStyle/>
              <a:p>
                <a:r>
                  <a:rPr lang="en-US">
                    <a:noFill/>
                  </a:rPr>
                  <a:t> </a:t>
                </a:r>
              </a:p>
            </p:txBody>
          </p:sp>
        </mc:Fallback>
      </mc:AlternateContent>
      <p:sp>
        <p:nvSpPr>
          <p:cNvPr id="5" name="Rectangle 4"/>
          <p:cNvSpPr/>
          <p:nvPr/>
        </p:nvSpPr>
        <p:spPr>
          <a:xfrm>
            <a:off x="12824639" y="7926794"/>
            <a:ext cx="1196161" cy="1746632"/>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D. 1</a:t>
            </a:r>
          </a:p>
        </p:txBody>
      </p:sp>
      <p:sp>
        <p:nvSpPr>
          <p:cNvPr id="7" name="Rectangle 6"/>
          <p:cNvSpPr/>
          <p:nvPr/>
        </p:nvSpPr>
        <p:spPr>
          <a:xfrm>
            <a:off x="12725400" y="5764112"/>
            <a:ext cx="3033774" cy="1458541"/>
          </a:xfrm>
          <a:prstGeom prst="rect">
            <a:avLst/>
          </a:prstGeom>
        </p:spPr>
        <p:txBody>
          <a:bodyPr wrap="square">
            <a:spAutoFit/>
          </a:bodyPr>
          <a:lstStyle/>
          <a:p>
            <a:pPr lvl="0">
              <a:lnSpc>
                <a:spcPct val="250000"/>
              </a:lnSpc>
              <a:spcAft>
                <a:spcPts val="800"/>
              </a:spcAft>
            </a:pPr>
            <a:r>
              <a:rPr lang="en-US" sz="4300">
                <a:solidFill>
                  <a:prstClr val="white"/>
                </a:solidFill>
                <a:latin typeface="Arial" panose="020B0604020202020204" pitchFamily="34" charset="0"/>
                <a:ea typeface="Arial" panose="020B0604020202020204" pitchFamily="34" charset="0"/>
                <a:cs typeface="Arial" panose="020B0604020202020204" pitchFamily="34" charset="0"/>
              </a:rPr>
              <a:t>C. 0</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16" name="Group 15"/>
          <p:cNvGrpSpPr/>
          <p:nvPr/>
        </p:nvGrpSpPr>
        <p:grpSpPr>
          <a:xfrm>
            <a:off x="3933756" y="2915872"/>
            <a:ext cx="10315644" cy="1477392"/>
            <a:chOff x="3977268" y="2851704"/>
            <a:chExt cx="10315644" cy="1477392"/>
          </a:xfrm>
        </p:grpSpPr>
        <p:sp>
          <p:nvSpPr>
            <p:cNvPr id="8" name="Rectangle 7"/>
            <p:cNvSpPr/>
            <p:nvPr/>
          </p:nvSpPr>
          <p:spPr>
            <a:xfrm>
              <a:off x="3977268" y="3089604"/>
              <a:ext cx="10315644" cy="1131079"/>
            </a:xfrm>
            <a:prstGeom prst="rect">
              <a:avLst/>
            </a:prstGeom>
          </p:spPr>
          <p:txBody>
            <a:bodyPr wrap="none">
              <a:spAutoFit/>
            </a:bodyPr>
            <a:lstStyle/>
            <a:p>
              <a:pPr>
                <a:lnSpc>
                  <a:spcPct val="150000"/>
                </a:lnSpc>
                <a:spcBef>
                  <a:spcPts val="100"/>
                </a:spcBef>
                <a:spcAft>
                  <a:spcPts val="0"/>
                </a:spcAft>
                <a:tabLst>
                  <a:tab pos="180340" algn="l"/>
                  <a:tab pos="1795780" algn="l"/>
                  <a:tab pos="3420745" algn="l"/>
                </a:tabLst>
              </a:pPr>
              <a:r>
                <a:rPr lang="en-US" sz="4500" b="1">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Giá trị của                         bằng:</a:t>
              </a:r>
            </a:p>
          </p:txBody>
        </p:sp>
        <mc:AlternateContent xmlns:mc="http://schemas.openxmlformats.org/markup-compatibility/2006" xmlns:a14="http://schemas.microsoft.com/office/drawing/2010/main">
          <mc:Choice Requires="a14">
            <p:sp>
              <p:nvSpPr>
                <p:cNvPr id="10" name="Rectangle 9"/>
                <p:cNvSpPr/>
                <p:nvPr/>
              </p:nvSpPr>
              <p:spPr>
                <a:xfrm>
                  <a:off x="8525973" y="2851704"/>
                  <a:ext cx="3978717" cy="14773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𝐶</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n</m:t>
                            </m:r>
                          </m:den>
                        </m:f>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8525973" y="2851704"/>
                  <a:ext cx="3978717" cy="1477392"/>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781200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348435" y="6311923"/>
                <a:ext cx="1895071" cy="96225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kumimoji="0" lang="en-US" sz="43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348435" y="6311923"/>
                <a:ext cx="1895071" cy="962251"/>
              </a:xfrm>
              <a:prstGeom prst="rect">
                <a:avLst/>
              </a:prstGeom>
              <a:blipFill>
                <a:blip r:embed="rId5"/>
                <a:stretch>
                  <a:fillRect l="-12540"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340414" y="7979718"/>
                <a:ext cx="1947008" cy="1785104"/>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B. </a:t>
                </a:r>
                <a14:m>
                  <m:oMath xmlns:m="http://schemas.openxmlformats.org/officeDocument/2006/math">
                    <m:r>
                      <a:rPr kumimoji="0" lang="en-US" sz="43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43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40414" y="7979718"/>
                <a:ext cx="1947008" cy="1785104"/>
              </a:xfrm>
              <a:prstGeom prst="rect">
                <a:avLst/>
              </a:prstGeom>
              <a:blipFill>
                <a:blip r:embed="rId6"/>
                <a:stretch>
                  <a:fillRect l="-10658"/>
                </a:stretch>
              </a:blipFill>
            </p:spPr>
            <p:txBody>
              <a:bodyPr/>
              <a:lstStyle/>
              <a:p>
                <a:r>
                  <a:rPr lang="en-US">
                    <a:noFill/>
                  </a:rPr>
                  <a:t> </a:t>
                </a:r>
              </a:p>
            </p:txBody>
          </p:sp>
        </mc:Fallback>
      </mc:AlternateContent>
      <p:sp>
        <p:nvSpPr>
          <p:cNvPr id="7" name="Rectangle 6"/>
          <p:cNvSpPr/>
          <p:nvPr/>
        </p:nvSpPr>
        <p:spPr>
          <a:xfrm>
            <a:off x="12871454" y="8329814"/>
            <a:ext cx="3033774" cy="1084912"/>
          </a:xfrm>
          <a:prstGeom prst="rect">
            <a:avLst/>
          </a:prstGeom>
        </p:spPr>
        <p:txBody>
          <a:bodyPr wrap="square">
            <a:spAutoFit/>
          </a:bodyPr>
          <a:lstStyle/>
          <a:p>
            <a:pPr marL="0" marR="0" lvl="0" indent="0" algn="l" defTabSz="914400" rtl="0" eaLnBrk="1" fontAlgn="auto" latinLnBrk="0" hangingPunct="1">
              <a:lnSpc>
                <a:spcPct val="150000"/>
              </a:lnSpc>
              <a:spcBef>
                <a:spcPts val="100"/>
              </a:spcBef>
              <a:spcAft>
                <a:spcPts val="0"/>
              </a:spcAft>
              <a:buClrTx/>
              <a:buSzTx/>
              <a:buFontTx/>
              <a:buNone/>
              <a:tabLst>
                <a:tab pos="180340" algn="l"/>
                <a:tab pos="1795780" algn="l"/>
                <a:tab pos="3420745" algn="l"/>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 </a:t>
            </a: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4" name="Rectangle 3"/>
          <p:cNvSpPr/>
          <p:nvPr/>
        </p:nvSpPr>
        <p:spPr>
          <a:xfrm>
            <a:off x="12801600" y="6314849"/>
            <a:ext cx="1196161" cy="96225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0</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8" name="Group 7"/>
          <p:cNvGrpSpPr/>
          <p:nvPr/>
        </p:nvGrpSpPr>
        <p:grpSpPr>
          <a:xfrm>
            <a:off x="4274305" y="3152249"/>
            <a:ext cx="14242295" cy="1475981"/>
            <a:chOff x="4065758" y="2588650"/>
            <a:chExt cx="14242295" cy="1475981"/>
          </a:xfrm>
        </p:grpSpPr>
        <p:sp>
          <p:nvSpPr>
            <p:cNvPr id="32" name="Rectangle 31"/>
            <p:cNvSpPr/>
            <p:nvPr/>
          </p:nvSpPr>
          <p:spPr>
            <a:xfrm>
              <a:off x="4065758" y="2822175"/>
              <a:ext cx="14242295" cy="1131079"/>
            </a:xfrm>
            <a:prstGeom prst="rect">
              <a:avLst/>
            </a:prstGeom>
          </p:spPr>
          <p:txBody>
            <a:bodyPr wrap="square">
              <a:spAutoFit/>
            </a:bodyPr>
            <a:lstStyle/>
            <a:p>
              <a:pPr>
                <a:lnSpc>
                  <a:spcPct val="150000"/>
                </a:lnSpc>
                <a:spcBef>
                  <a:spcPts val="100"/>
                </a:spcBef>
                <a:spcAft>
                  <a:spcPts val="0"/>
                </a:spcAft>
              </a:pPr>
              <a:r>
                <a:rPr lang="nl-NL" sz="4500" b="1">
                  <a:solidFill>
                    <a:schemeClr val="bg1"/>
                  </a:solidFill>
                  <a:latin typeface="Arial" panose="020B0604020202020204" pitchFamily="34" charset="0"/>
                  <a:ea typeface="Calibri" panose="020F0502020204030204" pitchFamily="34" charset="0"/>
                  <a:cs typeface="Arial" panose="020B0604020202020204" pitchFamily="34" charset="0"/>
                </a:rPr>
                <a:t>Câu 4.</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Giá trị của                       </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bằng:</a:t>
              </a:r>
            </a:p>
          </p:txBody>
        </p:sp>
        <mc:AlternateContent xmlns:mc="http://schemas.openxmlformats.org/markup-compatibility/2006" xmlns:a14="http://schemas.microsoft.com/office/drawing/2010/main">
          <mc:Choice Requires="a14">
            <p:sp>
              <p:nvSpPr>
                <p:cNvPr id="3" name="Rectangle 2"/>
                <p:cNvSpPr/>
                <p:nvPr/>
              </p:nvSpPr>
              <p:spPr>
                <a:xfrm>
                  <a:off x="8610600" y="2588650"/>
                  <a:ext cx="3550972" cy="14759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𝐷</m:t>
                        </m:r>
                        <m:r>
                          <a:rPr lang="nl-NL"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e>
                              <m:sup>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sup>
                            </m:sSup>
                          </m:num>
                          <m:den>
                            <m:sSup>
                              <m:sSup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5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sup>
                            </m:sSup>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8610600" y="2588650"/>
                  <a:ext cx="3550972" cy="1475981"/>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3" name="Rectangle 32"/>
              <p:cNvSpPr/>
              <p:nvPr/>
            </p:nvSpPr>
            <p:spPr>
              <a:xfrm>
                <a:off x="13646201" y="7809960"/>
                <a:ext cx="643125" cy="2027606"/>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f>
                        <m:fPr>
                          <m:ctrlPr>
                            <a:rPr lang="en-US" sz="4300" i="1" smtClean="0">
                              <a:solidFill>
                                <a:prstClr val="white"/>
                              </a:solidFill>
                              <a:latin typeface="Cambria Math" panose="02040503050406030204" pitchFamily="18" charset="0"/>
                              <a:cs typeface="Times New Roman" panose="02020603050405020304" pitchFamily="18" charset="0"/>
                            </a:rPr>
                          </m:ctrlPr>
                        </m:fPr>
                        <m:num>
                          <m:r>
                            <a:rPr lang="en-US" sz="4300" b="0" i="1" smtClean="0">
                              <a:solidFill>
                                <a:prstClr val="white"/>
                              </a:solidFill>
                              <a:latin typeface="Cambria Math" panose="02040503050406030204" pitchFamily="18" charset="0"/>
                              <a:cs typeface="Times New Roman" panose="02020603050405020304" pitchFamily="18" charset="0"/>
                            </a:rPr>
                            <m:t>3</m:t>
                          </m:r>
                        </m:num>
                        <m:den>
                          <m:r>
                            <a:rPr lang="en-US" sz="43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43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13646201" y="7809960"/>
                <a:ext cx="643125" cy="2027606"/>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448476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734336" y="6286500"/>
                <a:ext cx="1164101" cy="96225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34336" y="6286500"/>
                <a:ext cx="1164101" cy="962251"/>
              </a:xfrm>
              <a:prstGeom prst="rect">
                <a:avLst/>
              </a:prstGeom>
              <a:blipFill>
                <a:blip r:embed="rId5"/>
                <a:stretch>
                  <a:fillRect l="-20942" b="-29114"/>
                </a:stretch>
              </a:blipFill>
            </p:spPr>
            <p:txBody>
              <a:bodyPr/>
              <a:lstStyle/>
              <a:p>
                <a:r>
                  <a:rPr lang="en-US">
                    <a:noFill/>
                  </a:rPr>
                  <a:t> </a:t>
                </a:r>
              </a:p>
            </p:txBody>
          </p:sp>
        </mc:Fallback>
      </mc:AlternateContent>
      <p:sp>
        <p:nvSpPr>
          <p:cNvPr id="4" name="Rectangle 3"/>
          <p:cNvSpPr/>
          <p:nvPr/>
        </p:nvSpPr>
        <p:spPr>
          <a:xfrm>
            <a:off x="4724400" y="7983182"/>
            <a:ext cx="889026" cy="1746632"/>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B. </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12824639" y="7926794"/>
            <a:ext cx="1196161" cy="1746632"/>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D. 1</a:t>
            </a:r>
          </a:p>
        </p:txBody>
      </p:sp>
      <p:sp>
        <p:nvSpPr>
          <p:cNvPr id="7" name="Rectangle 6"/>
          <p:cNvSpPr/>
          <p:nvPr/>
        </p:nvSpPr>
        <p:spPr>
          <a:xfrm>
            <a:off x="12725400" y="5764112"/>
            <a:ext cx="3033774" cy="1746632"/>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C. </a:t>
            </a: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8" name="Rectangle 7"/>
          <p:cNvSpPr/>
          <p:nvPr/>
        </p:nvSpPr>
        <p:spPr>
          <a:xfrm>
            <a:off x="3045314" y="2471160"/>
            <a:ext cx="5618013" cy="1131079"/>
          </a:xfrm>
          <a:prstGeom prst="rect">
            <a:avLst/>
          </a:prstGeom>
        </p:spPr>
        <p:txBody>
          <a:bodyPr wrap="none">
            <a:spAutoFit/>
          </a:bodyPr>
          <a:lstStyle/>
          <a:p>
            <a:pPr>
              <a:lnSpc>
                <a:spcPct val="150000"/>
              </a:lnSpc>
              <a:spcBef>
                <a:spcPts val="100"/>
              </a:spcBef>
              <a:spcAft>
                <a:spcPts val="0"/>
              </a:spcAft>
              <a:tabLst>
                <a:tab pos="180340" algn="l"/>
                <a:tab pos="3420745" algn="l"/>
              </a:tabLst>
            </a:pPr>
            <a:r>
              <a:rPr lang="en-US" sz="4500" b="1">
                <a:solidFill>
                  <a:schemeClr val="bg1"/>
                </a:solidFill>
                <a:latin typeface="Arial" panose="020B0604020202020204" pitchFamily="34" charset="0"/>
                <a:ea typeface="Calibri" panose="020F0502020204030204" pitchFamily="34" charset="0"/>
                <a:cs typeface="Arial" panose="020B0604020202020204" pitchFamily="34" charset="0"/>
              </a:rPr>
              <a:t>Câu 5.</a:t>
            </a:r>
            <a:r>
              <a:rPr lang="en-US" sz="4500">
                <a:solidFill>
                  <a:schemeClr val="bg1"/>
                </a:solidFill>
                <a:latin typeface="Arial" panose="020B0604020202020204" pitchFamily="34" charset="0"/>
                <a:ea typeface="Calibri" panose="020F0502020204030204" pitchFamily="34" charset="0"/>
                <a:cs typeface="Arial" panose="020B0604020202020204" pitchFamily="34" charset="0"/>
              </a:rPr>
              <a:t> Tính giới hạn:</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4880928" y="3170190"/>
                <a:ext cx="8636017" cy="2125710"/>
              </a:xfrm>
              <a:prstGeom prst="rect">
                <a:avLst/>
              </a:prstGeom>
            </p:spPr>
            <p:txBody>
              <a:bodyPr wrap="none">
                <a:spAutoFit/>
              </a:bodyPr>
              <a:lstStyle/>
              <a:p>
                <a:pPr lvl="0">
                  <a:lnSpc>
                    <a:spcPct val="150000"/>
                  </a:lnSpc>
                  <a:spcBef>
                    <a:spcPts val="100"/>
                  </a:spcBef>
                  <a:tabLst>
                    <a:tab pos="180340" algn="l"/>
                    <a:tab pos="3420745" algn="l"/>
                  </a:tabLst>
                </a:pPr>
                <a14:m>
                  <m:oMathPara xmlns:m="http://schemas.openxmlformats.org/officeDocument/2006/math">
                    <m:oMathParaPr>
                      <m:jc m:val="centerGroup"/>
                    </m:oMathParaPr>
                    <m:oMath xmlns:m="http://schemas.openxmlformats.org/officeDocument/2006/math">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𝐸</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uncPr>
                        <m:fNa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1+3+5+....+</m:t>
                              </m:r>
                              <m:d>
                                <m:d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e>
                              </m:d>
                            </m:num>
                            <m:den>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500" i="1">
                                  <a:solidFill>
                                    <a:prstClr val="white"/>
                                  </a:solidFill>
                                  <a:latin typeface="Cambria Math" panose="02040503050406030204" pitchFamily="18" charset="0"/>
                                  <a:ea typeface="Calibri" panose="020F0502020204030204" pitchFamily="34" charset="0"/>
                                  <a:cs typeface="Times New Roman" panose="02020603050405020304" pitchFamily="18" charset="0"/>
                                </a:rPr>
                                <m:t>+4</m:t>
                              </m:r>
                            </m:den>
                          </m:f>
                        </m:e>
                      </m:func>
                    </m:oMath>
                  </m:oMathPara>
                </a14:m>
                <a:endParaRPr lang="en-US" sz="4500">
                  <a:solidFill>
                    <a:prstClr val="white"/>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880928" y="3170190"/>
                <a:ext cx="8636017" cy="21257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5387474" y="7950959"/>
                <a:ext cx="643125" cy="2034018"/>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f>
                        <m:fPr>
                          <m:ctrlPr>
                            <a:rPr lang="en-US" sz="4300" i="1" smtClean="0">
                              <a:solidFill>
                                <a:prstClr val="white"/>
                              </a:solidFill>
                              <a:latin typeface="Cambria Math" panose="02040503050406030204" pitchFamily="18" charset="0"/>
                              <a:cs typeface="Times New Roman" panose="02020603050405020304" pitchFamily="18" charset="0"/>
                            </a:rPr>
                          </m:ctrlPr>
                        </m:fPr>
                        <m:num>
                          <m:r>
                            <a:rPr lang="en-US" sz="4300" b="0" i="1" smtClean="0">
                              <a:solidFill>
                                <a:prstClr val="white"/>
                              </a:solidFill>
                              <a:latin typeface="Cambria Math" panose="02040503050406030204" pitchFamily="18" charset="0"/>
                              <a:cs typeface="Times New Roman" panose="02020603050405020304" pitchFamily="18" charset="0"/>
                            </a:rPr>
                            <m:t>1</m:t>
                          </m:r>
                        </m:num>
                        <m:den>
                          <m:r>
                            <a:rPr lang="en-US" sz="43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43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5387474" y="7950959"/>
                <a:ext cx="643125" cy="203401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3377675" y="5632784"/>
                <a:ext cx="643125" cy="2034018"/>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f>
                        <m:fPr>
                          <m:ctrlPr>
                            <a:rPr lang="en-US" sz="4300" i="1" smtClean="0">
                              <a:solidFill>
                                <a:prstClr val="white"/>
                              </a:solidFill>
                              <a:latin typeface="Cambria Math" panose="02040503050406030204" pitchFamily="18" charset="0"/>
                              <a:cs typeface="Times New Roman" panose="02020603050405020304" pitchFamily="18" charset="0"/>
                            </a:rPr>
                          </m:ctrlPr>
                        </m:fPr>
                        <m:num>
                          <m:r>
                            <a:rPr lang="en-US" sz="4300" b="0" i="1" smtClean="0">
                              <a:solidFill>
                                <a:prstClr val="white"/>
                              </a:solidFill>
                              <a:latin typeface="Cambria Math" panose="02040503050406030204" pitchFamily="18" charset="0"/>
                              <a:cs typeface="Times New Roman" panose="02020603050405020304" pitchFamily="18" charset="0"/>
                            </a:rPr>
                            <m:t>2</m:t>
                          </m:r>
                        </m:num>
                        <m:den>
                          <m:r>
                            <a:rPr lang="en-US" sz="43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43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13377675" y="5632784"/>
                <a:ext cx="643125" cy="2034018"/>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08289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921389" y="449212"/>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dirty="0" err="1">
                  <a:solidFill>
                    <a:srgbClr val="373E56"/>
                  </a:solidFill>
                  <a:latin typeface="Arial"/>
                  <a:ea typeface="Arial"/>
                  <a:cs typeface="Arial"/>
                  <a:sym typeface="Arial"/>
                </a:rPr>
                <a:t>Bài</a:t>
              </a:r>
              <a:r>
                <a:rPr lang="en-US" sz="4000" b="1" dirty="0">
                  <a:solidFill>
                    <a:srgbClr val="373E56"/>
                  </a:solidFill>
                  <a:latin typeface="Arial"/>
                  <a:ea typeface="Arial"/>
                  <a:cs typeface="Arial"/>
                  <a:sym typeface="Arial"/>
                </a:rPr>
                <a:t> 1 (SGK </a:t>
              </a:r>
              <a:r>
                <a:rPr lang="en-US" sz="4000" b="1">
                  <a:solidFill>
                    <a:srgbClr val="373E56"/>
                  </a:solidFill>
                  <a:latin typeface="Arial"/>
                  <a:ea typeface="Arial"/>
                  <a:cs typeface="Arial"/>
                  <a:sym typeface="Arial"/>
                </a:rPr>
                <a:t>– tr69)</a:t>
              </a:r>
              <a:endParaRPr sz="4000" b="1" dirty="0">
                <a:solidFill>
                  <a:srgbClr val="373E56"/>
                </a:solidFill>
                <a:latin typeface="Arial"/>
                <a:ea typeface="Arial"/>
                <a:cs typeface="Arial"/>
                <a:sym typeface="Arial"/>
              </a:endParaRPr>
            </a:p>
          </p:txBody>
        </p:sp>
      </p:grpSp>
      <p:sp>
        <p:nvSpPr>
          <p:cNvPr id="21" name="Rectangle 20"/>
          <p:cNvSpPr/>
          <p:nvPr/>
        </p:nvSpPr>
        <p:spPr>
          <a:xfrm>
            <a:off x="6310025" y="399048"/>
            <a:ext cx="5922130" cy="901593"/>
          </a:xfrm>
          <a:prstGeom prst="rect">
            <a:avLst/>
          </a:prstGeom>
        </p:spPr>
        <p:txBody>
          <a:bodyPr wrap="square">
            <a:spAutoFit/>
          </a:bodyPr>
          <a:lstStyle/>
          <a:p>
            <a:pPr marL="30480" marR="30480"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Tìm các giới hạn sau:</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22" name="Google Shape;305;p14"/>
          <p:cNvGrpSpPr/>
          <p:nvPr/>
        </p:nvGrpSpPr>
        <p:grpSpPr>
          <a:xfrm flipH="1">
            <a:off x="8513765" y="3149975"/>
            <a:ext cx="1514649" cy="1192826"/>
            <a:chOff x="7890477" y="787864"/>
            <a:chExt cx="2065961" cy="1377288"/>
          </a:xfrm>
        </p:grpSpPr>
        <p:pic>
          <p:nvPicPr>
            <p:cNvPr id="23"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4"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7" name="Rectangle 6"/>
              <p:cNvSpPr/>
              <p:nvPr/>
            </p:nvSpPr>
            <p:spPr>
              <a:xfrm>
                <a:off x="1219200" y="11239500"/>
                <a:ext cx="15240000" cy="6785191"/>
              </a:xfrm>
              <a:prstGeom prst="rect">
                <a:avLst/>
              </a:prstGeom>
            </p:spPr>
            <p:txBody>
              <a:bodyPr wrap="square">
                <a:spAutoFit/>
              </a:bodyPr>
              <a:lstStyle/>
              <a:p>
                <a:pPr>
                  <a:lnSpc>
                    <a:spcPct val="150000"/>
                  </a:lnSpc>
                  <a:spcBef>
                    <a:spcPts val="100"/>
                  </a:spcBef>
                  <a:spcAft>
                    <a:spcPts val="0"/>
                  </a:spcAft>
                </a:pP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00"/>
                  </a:spcBef>
                  <a:spcAft>
                    <a:spcPts val="0"/>
                  </a:spcAft>
                </a:pPr>
                <a14:m>
                  <m:oMathPara xmlns:m="http://schemas.openxmlformats.org/officeDocument/2006/math">
                    <m:oMathParaPr>
                      <m:jc m:val="centerGroup"/>
                    </m:oMathParaPr>
                    <m:oMath xmlns:m="http://schemas.openxmlformats.org/officeDocument/2006/math">
                      <m:r>
                        <m:rPr>
                          <m:nor/>
                        </m:rPr>
                        <a:rPr lang="en-US" sz="4000">
                          <a:effectLst/>
                          <a:latin typeface="Arial" panose="020B0604020202020204" pitchFamily="34" charset="0"/>
                          <a:ea typeface="Calibri" panose="020F0502020204030204" pitchFamily="34" charset="0"/>
                          <a:cs typeface="Arial" panose="020B0604020202020204" pitchFamily="34" charset="0"/>
                        </a:rPr>
                        <m:t>;</m:t>
                      </m:r>
                      <m:r>
                        <m:rPr>
                          <m:nor/>
                        </m:rPr>
                        <a:rPr lang="en-US" sz="4000" i="1">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num>
                      <m:den>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num>
                      <m:den>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num>
                      <m:den>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4.0</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2+0</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Bef>
                    <a:spcPts val="1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den>
                        </m:f>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0+</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⋅0=</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1219200" y="11239500"/>
                <a:ext cx="15240000" cy="6785191"/>
              </a:xfrm>
              <a:prstGeom prst="rect">
                <a:avLst/>
              </a:prstGeom>
              <a:blipFill>
                <a:blip r:embed="rId4"/>
                <a:stretch>
                  <a:fillRect l="-1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33031" y="1895851"/>
                <a:ext cx="3677802"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rPr>
                        <m:t>𝑎</m:t>
                      </m:r>
                      <m:r>
                        <a:rPr lang="en-US" sz="3800">
                          <a:solidFill>
                            <a:prstClr val="black"/>
                          </a:solidFill>
                          <a:latin typeface="Cambria Math" panose="02040503050406030204" pitchFamily="18" charset="0"/>
                        </a:rPr>
                        <m:t>)</m:t>
                      </m:r>
                      <m:r>
                        <m:rPr>
                          <m:nor/>
                        </m:rPr>
                        <a:rPr lang="en-US" sz="3800" i="1">
                          <a:solidFill>
                            <a:prstClr val="black"/>
                          </a:solidFill>
                          <a:latin typeface="Cambria Math" panose="02040503050406030204" pitchFamily="18" charset="0"/>
                        </a:rPr>
                        <m:t> </m:t>
                      </m:r>
                      <m:r>
                        <m:rPr>
                          <m:sty m:val="p"/>
                        </m:rPr>
                        <a:rPr lang="en-US" sz="3800">
                          <a:solidFill>
                            <a:prstClr val="black"/>
                          </a:solidFill>
                          <a:latin typeface="Cambria Math" panose="02040503050406030204" pitchFamily="18" charset="0"/>
                        </a:rPr>
                        <m:t>lim</m:t>
                      </m:r>
                      <m:r>
                        <m:rPr>
                          <m:nor/>
                        </m:rPr>
                        <a:rPr lang="en-US" sz="3800" i="1">
                          <a:solidFill>
                            <a:prstClr val="black"/>
                          </a:solidFill>
                          <a:latin typeface="Cambria Math" panose="02040503050406030204" pitchFamily="18" charset="0"/>
                        </a:rPr>
                        <m:t> </m:t>
                      </m:r>
                      <m:f>
                        <m:fPr>
                          <m:ctrlPr>
                            <a:rPr lang="en-US" sz="3800" i="1">
                              <a:solidFill>
                                <a:prstClr val="black"/>
                              </a:solidFill>
                              <a:latin typeface="Cambria Math" panose="02040503050406030204" pitchFamily="18" charset="0"/>
                            </a:rPr>
                          </m:ctrlPr>
                        </m:fPr>
                        <m:num>
                          <m:r>
                            <a:rPr lang="en-US" sz="3800">
                              <a:solidFill>
                                <a:prstClr val="black"/>
                              </a:solidFill>
                              <a:latin typeface="Cambria Math" panose="02040503050406030204" pitchFamily="18" charset="0"/>
                            </a:rPr>
                            <m:t>−2</m:t>
                          </m:r>
                          <m:r>
                            <a:rPr lang="en-US" sz="3800" i="1">
                              <a:solidFill>
                                <a:prstClr val="black"/>
                              </a:solidFill>
                              <a:latin typeface="Cambria Math" panose="02040503050406030204" pitchFamily="18" charset="0"/>
                            </a:rPr>
                            <m:t>𝑛</m:t>
                          </m:r>
                          <m:r>
                            <a:rPr lang="en-US" sz="3800">
                              <a:solidFill>
                                <a:prstClr val="black"/>
                              </a:solidFill>
                              <a:latin typeface="Cambria Math" panose="02040503050406030204" pitchFamily="18" charset="0"/>
                            </a:rPr>
                            <m:t>+1</m:t>
                          </m:r>
                        </m:num>
                        <m:den>
                          <m:r>
                            <a:rPr lang="en-US" sz="3800" i="1">
                              <a:solidFill>
                                <a:prstClr val="black"/>
                              </a:solidFill>
                              <a:latin typeface="Cambria Math" panose="02040503050406030204" pitchFamily="18" charset="0"/>
                            </a:rPr>
                            <m:t>𝑛</m:t>
                          </m:r>
                        </m:den>
                      </m:f>
                      <m:r>
                        <a:rPr lang="en-US" sz="3800">
                          <a:solidFill>
                            <a:prstClr val="black"/>
                          </a:solidFill>
                          <a:latin typeface="Cambria Math" panose="02040503050406030204" pitchFamily="18" charset="0"/>
                        </a:rPr>
                        <m:t>;</m:t>
                      </m:r>
                    </m:oMath>
                  </m:oMathPara>
                </a14:m>
                <a:endParaRPr lang="en-US" sz="3800"/>
              </a:p>
            </p:txBody>
          </p:sp>
        </mc:Choice>
        <mc:Fallback xmlns="">
          <p:sp>
            <p:nvSpPr>
              <p:cNvPr id="9" name="Rectangle 8"/>
              <p:cNvSpPr>
                <a:spLocks noRot="1" noChangeAspect="1" noMove="1" noResize="1" noEditPoints="1" noAdjustHandles="1" noChangeArrowheads="1" noChangeShapeType="1" noTextEdit="1"/>
              </p:cNvSpPr>
              <p:nvPr/>
            </p:nvSpPr>
            <p:spPr>
              <a:xfrm>
                <a:off x="933031" y="1895851"/>
                <a:ext cx="3677802" cy="119090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977491" y="1638300"/>
                <a:ext cx="4145044" cy="13438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rPr>
                        <m:t>𝑏</m:t>
                      </m:r>
                      <m:r>
                        <a:rPr lang="en-US" sz="3800">
                          <a:solidFill>
                            <a:prstClr val="black"/>
                          </a:solidFill>
                          <a:latin typeface="Cambria Math" panose="02040503050406030204" pitchFamily="18" charset="0"/>
                        </a:rPr>
                        <m:t>)</m:t>
                      </m:r>
                      <m:r>
                        <a:rPr lang="en-US" sz="3800" b="0" i="0" smtClean="0">
                          <a:solidFill>
                            <a:prstClr val="black"/>
                          </a:solidFill>
                          <a:latin typeface="Cambria Math" panose="02040503050406030204" pitchFamily="18" charset="0"/>
                        </a:rPr>
                        <m:t> </m:t>
                      </m:r>
                      <m:r>
                        <m:rPr>
                          <m:sty m:val="p"/>
                        </m:rPr>
                        <a:rPr lang="en-US" sz="3800">
                          <a:solidFill>
                            <a:prstClr val="black"/>
                          </a:solidFill>
                          <a:latin typeface="Cambria Math" panose="02040503050406030204" pitchFamily="18" charset="0"/>
                        </a:rPr>
                        <m:t>lim</m:t>
                      </m:r>
                      <m:r>
                        <m:rPr>
                          <m:nor/>
                        </m:rPr>
                        <a:rPr lang="en-US" sz="3800" i="1">
                          <a:solidFill>
                            <a:prstClr val="black"/>
                          </a:solidFill>
                          <a:latin typeface="Cambria Math" panose="02040503050406030204" pitchFamily="18" charset="0"/>
                        </a:rPr>
                        <m:t> </m:t>
                      </m:r>
                      <m:f>
                        <m:fPr>
                          <m:ctrlPr>
                            <a:rPr lang="en-US" sz="3800" i="1">
                              <a:solidFill>
                                <a:prstClr val="black"/>
                              </a:solidFill>
                              <a:latin typeface="Cambria Math" panose="02040503050406030204" pitchFamily="18" charset="0"/>
                            </a:rPr>
                          </m:ctrlPr>
                        </m:fPr>
                        <m:num>
                          <m:rad>
                            <m:radPr>
                              <m:degHide m:val="on"/>
                              <m:ctrlPr>
                                <a:rPr lang="en-US" sz="3800" i="1">
                                  <a:solidFill>
                                    <a:prstClr val="black"/>
                                  </a:solidFill>
                                  <a:latin typeface="Cambria Math" panose="02040503050406030204" pitchFamily="18" charset="0"/>
                                </a:rPr>
                              </m:ctrlPr>
                            </m:radPr>
                            <m:deg/>
                            <m:e>
                              <m:r>
                                <a:rPr lang="en-US" sz="3800">
                                  <a:solidFill>
                                    <a:prstClr val="black"/>
                                  </a:solidFill>
                                  <a:latin typeface="Cambria Math" panose="02040503050406030204" pitchFamily="18" charset="0"/>
                                </a:rPr>
                                <m:t>16</m:t>
                              </m:r>
                              <m:sSup>
                                <m:sSupPr>
                                  <m:ctrlPr>
                                    <a:rPr lang="en-US" sz="3800" i="1">
                                      <a:solidFill>
                                        <a:prstClr val="black"/>
                                      </a:solidFill>
                                      <a:latin typeface="Cambria Math" panose="02040503050406030204" pitchFamily="18" charset="0"/>
                                    </a:rPr>
                                  </m:ctrlPr>
                                </m:sSupPr>
                                <m:e>
                                  <m:r>
                                    <a:rPr lang="en-US" sz="3800" i="1">
                                      <a:solidFill>
                                        <a:prstClr val="black"/>
                                      </a:solidFill>
                                      <a:latin typeface="Cambria Math" panose="02040503050406030204" pitchFamily="18" charset="0"/>
                                    </a:rPr>
                                    <m:t>𝑛</m:t>
                                  </m:r>
                                </m:e>
                                <m:sup>
                                  <m:r>
                                    <a:rPr lang="en-US" sz="3800">
                                      <a:solidFill>
                                        <a:prstClr val="black"/>
                                      </a:solidFill>
                                      <a:latin typeface="Cambria Math" panose="02040503050406030204" pitchFamily="18" charset="0"/>
                                    </a:rPr>
                                    <m:t>2</m:t>
                                  </m:r>
                                </m:sup>
                              </m:sSup>
                              <m:r>
                                <a:rPr lang="en-US" sz="3800">
                                  <a:solidFill>
                                    <a:prstClr val="black"/>
                                  </a:solidFill>
                                  <a:latin typeface="Cambria Math" panose="02040503050406030204" pitchFamily="18" charset="0"/>
                                </a:rPr>
                                <m:t>−2</m:t>
                              </m:r>
                            </m:e>
                          </m:rad>
                        </m:num>
                        <m:den>
                          <m:r>
                            <a:rPr lang="en-US" sz="3800" i="1">
                              <a:solidFill>
                                <a:prstClr val="black"/>
                              </a:solidFill>
                              <a:latin typeface="Cambria Math" panose="02040503050406030204" pitchFamily="18" charset="0"/>
                            </a:rPr>
                            <m:t>𝑛</m:t>
                          </m:r>
                        </m:den>
                      </m:f>
                      <m:r>
                        <a:rPr lang="en-US" sz="3800" b="0" i="1" smtClean="0">
                          <a:solidFill>
                            <a:prstClr val="black"/>
                          </a:solidFill>
                          <a:latin typeface="Cambria Math" panose="02040503050406030204" pitchFamily="18" charset="0"/>
                        </a:rPr>
                        <m:t>;</m:t>
                      </m:r>
                    </m:oMath>
                  </m:oMathPara>
                </a14:m>
                <a:endParaRPr lang="en-US" sz="3800"/>
              </a:p>
            </p:txBody>
          </p:sp>
        </mc:Choice>
        <mc:Fallback xmlns="">
          <p:sp>
            <p:nvSpPr>
              <p:cNvPr id="10" name="Rectangle 9"/>
              <p:cNvSpPr>
                <a:spLocks noRot="1" noChangeAspect="1" noMove="1" noResize="1" noEditPoints="1" noAdjustHandles="1" noChangeArrowheads="1" noChangeShapeType="1" noTextEdit="1"/>
              </p:cNvSpPr>
              <p:nvPr/>
            </p:nvSpPr>
            <p:spPr>
              <a:xfrm>
                <a:off x="4977491" y="1638300"/>
                <a:ext cx="4145044" cy="134382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488707" y="1791291"/>
                <a:ext cx="3433952" cy="11985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rPr>
                        <m:t>𝑐</m:t>
                      </m:r>
                      <m:r>
                        <a:rPr lang="en-US" sz="3800">
                          <a:solidFill>
                            <a:prstClr val="black"/>
                          </a:solidFill>
                          <a:latin typeface="Cambria Math" panose="02040503050406030204" pitchFamily="18" charset="0"/>
                        </a:rPr>
                        <m:t>)</m:t>
                      </m:r>
                      <m:r>
                        <m:rPr>
                          <m:nor/>
                        </m:rPr>
                        <a:rPr lang="en-US" sz="3800" i="1">
                          <a:solidFill>
                            <a:prstClr val="black"/>
                          </a:solidFill>
                          <a:latin typeface="Cambria Math" panose="02040503050406030204" pitchFamily="18" charset="0"/>
                        </a:rPr>
                        <m:t> </m:t>
                      </m:r>
                      <m:r>
                        <m:rPr>
                          <m:sty m:val="p"/>
                        </m:rPr>
                        <a:rPr lang="en-US" sz="3800">
                          <a:solidFill>
                            <a:prstClr val="black"/>
                          </a:solidFill>
                          <a:latin typeface="Cambria Math" panose="02040503050406030204" pitchFamily="18" charset="0"/>
                        </a:rPr>
                        <m:t>lim</m:t>
                      </m:r>
                      <m:r>
                        <m:rPr>
                          <m:nor/>
                        </m:rPr>
                        <a:rPr lang="en-US" sz="3800" i="1">
                          <a:solidFill>
                            <a:prstClr val="black"/>
                          </a:solidFill>
                          <a:latin typeface="Cambria Math" panose="02040503050406030204" pitchFamily="18" charset="0"/>
                        </a:rPr>
                        <m:t> </m:t>
                      </m:r>
                      <m:f>
                        <m:fPr>
                          <m:ctrlPr>
                            <a:rPr lang="en-US" sz="3800" i="1">
                              <a:solidFill>
                                <a:prstClr val="black"/>
                              </a:solidFill>
                              <a:latin typeface="Cambria Math" panose="02040503050406030204" pitchFamily="18" charset="0"/>
                            </a:rPr>
                          </m:ctrlPr>
                        </m:fPr>
                        <m:num>
                          <m:r>
                            <a:rPr lang="en-US" sz="3800">
                              <a:solidFill>
                                <a:prstClr val="black"/>
                              </a:solidFill>
                              <a:latin typeface="Cambria Math" panose="02040503050406030204" pitchFamily="18" charset="0"/>
                            </a:rPr>
                            <m:t>4</m:t>
                          </m:r>
                        </m:num>
                        <m:den>
                          <m:r>
                            <a:rPr lang="en-US" sz="3800">
                              <a:solidFill>
                                <a:prstClr val="black"/>
                              </a:solidFill>
                              <a:latin typeface="Cambria Math" panose="02040503050406030204" pitchFamily="18" charset="0"/>
                            </a:rPr>
                            <m:t>2</m:t>
                          </m:r>
                          <m:r>
                            <a:rPr lang="en-US" sz="3800" i="1">
                              <a:solidFill>
                                <a:prstClr val="black"/>
                              </a:solidFill>
                              <a:latin typeface="Cambria Math" panose="02040503050406030204" pitchFamily="18" charset="0"/>
                            </a:rPr>
                            <m:t>𝑛</m:t>
                          </m:r>
                          <m:r>
                            <a:rPr lang="en-US" sz="3800">
                              <a:solidFill>
                                <a:prstClr val="black"/>
                              </a:solidFill>
                              <a:latin typeface="Cambria Math" panose="02040503050406030204" pitchFamily="18" charset="0"/>
                            </a:rPr>
                            <m:t>+1</m:t>
                          </m:r>
                        </m:den>
                      </m:f>
                      <m:r>
                        <a:rPr lang="en-US" sz="3800">
                          <a:solidFill>
                            <a:prstClr val="black"/>
                          </a:solidFill>
                          <a:latin typeface="Cambria Math" panose="02040503050406030204" pitchFamily="18" charset="0"/>
                        </a:rPr>
                        <m:t>;</m:t>
                      </m:r>
                      <m:r>
                        <m:rPr>
                          <m:nor/>
                        </m:rPr>
                        <a:rPr lang="en-US" sz="3800" i="1">
                          <a:solidFill>
                            <a:prstClr val="black"/>
                          </a:solidFill>
                          <a:latin typeface="Cambria Math" panose="02040503050406030204" pitchFamily="18" charset="0"/>
                        </a:rPr>
                        <m:t> </m:t>
                      </m:r>
                    </m:oMath>
                  </m:oMathPara>
                </a14:m>
                <a:endParaRPr lang="en-US" sz="3800"/>
              </a:p>
            </p:txBody>
          </p:sp>
        </mc:Choice>
        <mc:Fallback xmlns="">
          <p:sp>
            <p:nvSpPr>
              <p:cNvPr id="11" name="Rectangle 10"/>
              <p:cNvSpPr>
                <a:spLocks noRot="1" noChangeAspect="1" noMove="1" noResize="1" noEditPoints="1" noAdjustHandles="1" noChangeArrowheads="1" noChangeShapeType="1" noTextEdit="1"/>
              </p:cNvSpPr>
              <p:nvPr/>
            </p:nvSpPr>
            <p:spPr>
              <a:xfrm>
                <a:off x="9488707" y="1791291"/>
                <a:ext cx="3433952" cy="119853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3008893" y="1720567"/>
                <a:ext cx="4212307" cy="12656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rPr>
                        <m:t>𝑑</m:t>
                      </m:r>
                      <m:r>
                        <a:rPr lang="en-US" sz="3800">
                          <a:solidFill>
                            <a:prstClr val="black"/>
                          </a:solidFill>
                          <a:latin typeface="Cambria Math" panose="02040503050406030204" pitchFamily="18" charset="0"/>
                        </a:rPr>
                        <m:t>)</m:t>
                      </m:r>
                      <m:r>
                        <m:rPr>
                          <m:nor/>
                        </m:rPr>
                        <a:rPr lang="en-US" sz="3800" i="1">
                          <a:solidFill>
                            <a:prstClr val="black"/>
                          </a:solidFill>
                          <a:latin typeface="Cambria Math" panose="02040503050406030204" pitchFamily="18" charset="0"/>
                        </a:rPr>
                        <m:t> </m:t>
                      </m:r>
                      <m:r>
                        <m:rPr>
                          <m:sty m:val="p"/>
                        </m:rPr>
                        <a:rPr lang="en-US" sz="3800">
                          <a:solidFill>
                            <a:prstClr val="black"/>
                          </a:solidFill>
                          <a:latin typeface="Cambria Math" panose="02040503050406030204" pitchFamily="18" charset="0"/>
                        </a:rPr>
                        <m:t>lim</m:t>
                      </m:r>
                      <m:r>
                        <m:rPr>
                          <m:nor/>
                        </m:rPr>
                        <a:rPr lang="en-US" sz="3800" i="1">
                          <a:solidFill>
                            <a:prstClr val="black"/>
                          </a:solidFill>
                          <a:latin typeface="Cambria Math" panose="02040503050406030204" pitchFamily="18" charset="0"/>
                        </a:rPr>
                        <m:t> </m:t>
                      </m:r>
                      <m:f>
                        <m:fPr>
                          <m:ctrlPr>
                            <a:rPr lang="en-US" sz="3800" i="1">
                              <a:solidFill>
                                <a:prstClr val="black"/>
                              </a:solidFill>
                              <a:latin typeface="Cambria Math" panose="02040503050406030204" pitchFamily="18" charset="0"/>
                            </a:rPr>
                          </m:ctrlPr>
                        </m:fPr>
                        <m:num>
                          <m:sSup>
                            <m:sSupPr>
                              <m:ctrlPr>
                                <a:rPr lang="en-US" sz="3800" i="1">
                                  <a:solidFill>
                                    <a:prstClr val="black"/>
                                  </a:solidFill>
                                  <a:latin typeface="Cambria Math" panose="02040503050406030204" pitchFamily="18" charset="0"/>
                                </a:rPr>
                              </m:ctrlPr>
                            </m:sSupPr>
                            <m:e>
                              <m:r>
                                <a:rPr lang="en-US" sz="3800" i="1">
                                  <a:solidFill>
                                    <a:prstClr val="black"/>
                                  </a:solidFill>
                                  <a:latin typeface="Cambria Math" panose="02040503050406030204" pitchFamily="18" charset="0"/>
                                </a:rPr>
                                <m:t>𝑛</m:t>
                              </m:r>
                            </m:e>
                            <m:sup>
                              <m:r>
                                <a:rPr lang="en-US" sz="3800">
                                  <a:solidFill>
                                    <a:prstClr val="black"/>
                                  </a:solidFill>
                                  <a:latin typeface="Cambria Math" panose="02040503050406030204" pitchFamily="18" charset="0"/>
                                </a:rPr>
                                <m:t>2</m:t>
                              </m:r>
                            </m:sup>
                          </m:sSup>
                          <m:r>
                            <a:rPr lang="en-US" sz="3800">
                              <a:solidFill>
                                <a:prstClr val="black"/>
                              </a:solidFill>
                              <a:latin typeface="Cambria Math" panose="02040503050406030204" pitchFamily="18" charset="0"/>
                            </a:rPr>
                            <m:t>−2</m:t>
                          </m:r>
                          <m:r>
                            <a:rPr lang="en-US" sz="3800" i="1">
                              <a:solidFill>
                                <a:prstClr val="black"/>
                              </a:solidFill>
                              <a:latin typeface="Cambria Math" panose="02040503050406030204" pitchFamily="18" charset="0"/>
                            </a:rPr>
                            <m:t>𝑛</m:t>
                          </m:r>
                          <m:r>
                            <a:rPr lang="en-US" sz="3800">
                              <a:solidFill>
                                <a:prstClr val="black"/>
                              </a:solidFill>
                              <a:latin typeface="Cambria Math" panose="02040503050406030204" pitchFamily="18" charset="0"/>
                            </a:rPr>
                            <m:t>+3</m:t>
                          </m:r>
                        </m:num>
                        <m:den>
                          <m:r>
                            <a:rPr lang="en-US" sz="3800">
                              <a:solidFill>
                                <a:prstClr val="black"/>
                              </a:solidFill>
                              <a:latin typeface="Cambria Math" panose="02040503050406030204" pitchFamily="18" charset="0"/>
                            </a:rPr>
                            <m:t>2</m:t>
                          </m:r>
                          <m:sSup>
                            <m:sSupPr>
                              <m:ctrlPr>
                                <a:rPr lang="en-US" sz="3800" i="1">
                                  <a:solidFill>
                                    <a:prstClr val="black"/>
                                  </a:solidFill>
                                  <a:latin typeface="Cambria Math" panose="02040503050406030204" pitchFamily="18" charset="0"/>
                                </a:rPr>
                              </m:ctrlPr>
                            </m:sSupPr>
                            <m:e>
                              <m:r>
                                <a:rPr lang="en-US" sz="3800" i="1">
                                  <a:solidFill>
                                    <a:prstClr val="black"/>
                                  </a:solidFill>
                                  <a:latin typeface="Cambria Math" panose="02040503050406030204" pitchFamily="18" charset="0"/>
                                </a:rPr>
                                <m:t>𝑛</m:t>
                              </m:r>
                            </m:e>
                            <m:sup>
                              <m:r>
                                <a:rPr lang="en-US" sz="3800">
                                  <a:solidFill>
                                    <a:prstClr val="black"/>
                                  </a:solidFill>
                                  <a:latin typeface="Cambria Math" panose="02040503050406030204" pitchFamily="18" charset="0"/>
                                </a:rPr>
                                <m:t>2</m:t>
                              </m:r>
                            </m:sup>
                          </m:sSup>
                        </m:den>
                      </m:f>
                    </m:oMath>
                  </m:oMathPara>
                </a14:m>
                <a:endParaRPr lang="en-US" sz="3800"/>
              </a:p>
            </p:txBody>
          </p:sp>
        </mc:Choice>
        <mc:Fallback xmlns="">
          <p:sp>
            <p:nvSpPr>
              <p:cNvPr id="14" name="Rectangle 13"/>
              <p:cNvSpPr>
                <a:spLocks noRot="1" noChangeAspect="1" noMove="1" noResize="1" noEditPoints="1" noAdjustHandles="1" noChangeArrowheads="1" noChangeShapeType="1" noTextEdit="1"/>
              </p:cNvSpPr>
              <p:nvPr/>
            </p:nvSpPr>
            <p:spPr>
              <a:xfrm>
                <a:off x="13008893" y="1720567"/>
                <a:ext cx="4212307" cy="126566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62000" y="3918443"/>
                <a:ext cx="17451712" cy="2063257"/>
              </a:xfrm>
              <a:prstGeom prst="rect">
                <a:avLst/>
              </a:prstGeom>
            </p:spPr>
            <p:txBody>
              <a:bodyPr wrap="square">
                <a:spAutoFit/>
              </a:bodyPr>
              <a:lstStyle/>
              <a:p>
                <a:pPr lvl="0">
                  <a:lnSpc>
                    <a:spcPct val="150000"/>
                  </a:lnSpc>
                  <a:spcBef>
                    <a:spcPts val="100"/>
                  </a:spcBef>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𝑎</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e>
                      </m: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2+0=</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762000" y="3918443"/>
                <a:ext cx="17451712" cy="206325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457200" y="6210300"/>
                <a:ext cx="17373600" cy="188602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e>
                      </m:ra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e>
                      </m:ra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e>
                          </m:d>
                        </m:e>
                      </m:rad>
                    </m:oMath>
                  </m:oMathPara>
                </a14:m>
                <a:endParaRPr lang="en-US" sz="3800"/>
              </a:p>
            </p:txBody>
          </p:sp>
        </mc:Choice>
        <mc:Fallback xmlns="">
          <p:sp>
            <p:nvSpPr>
              <p:cNvPr id="25" name="Rectangle 24"/>
              <p:cNvSpPr>
                <a:spLocks noRot="1" noChangeAspect="1" noMove="1" noResize="1" noEditPoints="1" noAdjustHandles="1" noChangeArrowheads="1" noChangeShapeType="1" noTextEdit="1"/>
              </p:cNvSpPr>
              <p:nvPr/>
            </p:nvSpPr>
            <p:spPr>
              <a:xfrm>
                <a:off x="-457200" y="6210300"/>
                <a:ext cx="17373600" cy="188602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4539402" y="8276450"/>
                <a:ext cx="8262198" cy="1820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𝑙𝑖𝑚</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e>
                      </m:ra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2.0</m:t>
                          </m:r>
                        </m:e>
                      </m:ra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a:p>
            </p:txBody>
          </p:sp>
        </mc:Choice>
        <mc:Fallback xmlns="">
          <p:sp>
            <p:nvSpPr>
              <p:cNvPr id="26" name="Rectangle 25"/>
              <p:cNvSpPr>
                <a:spLocks noRot="1" noChangeAspect="1" noMove="1" noResize="1" noEditPoints="1" noAdjustHandles="1" noChangeArrowheads="1" noChangeShapeType="1" noTextEdit="1"/>
              </p:cNvSpPr>
              <p:nvPr/>
            </p:nvSpPr>
            <p:spPr>
              <a:xfrm>
                <a:off x="4539402" y="8276450"/>
                <a:ext cx="8262198" cy="1820050"/>
              </a:xfrm>
              <a:prstGeom prst="rect">
                <a:avLst/>
              </a:prstGeom>
              <a:blipFill>
                <a:blip r:embed="rId11"/>
                <a:stretch>
                  <a:fillRect/>
                </a:stretch>
              </a:blipFill>
            </p:spPr>
            <p:txBody>
              <a:bodyPr/>
              <a:lstStyle/>
              <a:p>
                <a:r>
                  <a:rPr lang="en-US">
                    <a:noFill/>
                  </a:rPr>
                  <a:t> </a:t>
                </a:r>
              </a:p>
            </p:txBody>
          </p:sp>
        </mc:Fallback>
      </mc:AlternateContent>
      <p:pic>
        <p:nvPicPr>
          <p:cNvPr id="27" name="Picture 5"/>
          <p:cNvPicPr>
            <a:picLocks noChangeAspect="1"/>
          </p:cNvPicPr>
          <p:nvPr/>
        </p:nvPicPr>
        <p:blipFill>
          <a:blip r:embed="rId12"/>
          <a:srcRect/>
          <a:stretch>
            <a:fillRect/>
          </a:stretch>
        </p:blipFill>
        <p:spPr>
          <a:xfrm>
            <a:off x="16459200" y="8123211"/>
            <a:ext cx="4216125" cy="22668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anim calcmode="lin" valueType="num">
                                      <p:cBhvr>
                                        <p:cTn id="40" dur="500" fill="hold"/>
                                        <p:tgtEl>
                                          <p:spTgt spid="25"/>
                                        </p:tgtEl>
                                        <p:attrNameLst>
                                          <p:attrName>ppt_x</p:attrName>
                                        </p:attrNameLst>
                                      </p:cBhvr>
                                      <p:tavLst>
                                        <p:tav tm="0">
                                          <p:val>
                                            <p:strVal val="#ppt_x"/>
                                          </p:val>
                                        </p:tav>
                                        <p:tav tm="100000">
                                          <p:val>
                                            <p:strVal val="#ppt_x"/>
                                          </p:val>
                                        </p:tav>
                                      </p:tavLst>
                                    </p:anim>
                                    <p:anim calcmode="lin" valueType="num">
                                      <p:cBhvr>
                                        <p:cTn id="41"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anim calcmode="lin" valueType="num">
                                      <p:cBhvr>
                                        <p:cTn id="47" dur="500" fill="hold"/>
                                        <p:tgtEl>
                                          <p:spTgt spid="26"/>
                                        </p:tgtEl>
                                        <p:attrNameLst>
                                          <p:attrName>ppt_x</p:attrName>
                                        </p:attrNameLst>
                                      </p:cBhvr>
                                      <p:tavLst>
                                        <p:tav tm="0">
                                          <p:val>
                                            <p:strVal val="#ppt_x"/>
                                          </p:val>
                                        </p:tav>
                                        <p:tav tm="100000">
                                          <p:val>
                                            <p:strVal val="#ppt_x"/>
                                          </p:val>
                                        </p:tav>
                                      </p:tavLst>
                                    </p:anim>
                                    <p:anim calcmode="lin" valueType="num">
                                      <p:cBhvr>
                                        <p:cTn id="4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p:bldP spid="10" grpId="0"/>
      <p:bldP spid="11" grpId="0"/>
      <p:bldP spid="14" grpId="0"/>
      <p:bldP spid="15" grpId="0"/>
      <p:bldP spid="25" grpId="0"/>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921389" y="449212"/>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 1 (SGK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tr69)</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
        <p:nvSpPr>
          <p:cNvPr id="21" name="Rectangle 20"/>
          <p:cNvSpPr/>
          <p:nvPr/>
        </p:nvSpPr>
        <p:spPr>
          <a:xfrm>
            <a:off x="6310025" y="399048"/>
            <a:ext cx="5922130" cy="90159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Tìm các giới hạn sau:</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22" name="Google Shape;305;p14"/>
          <p:cNvGrpSpPr/>
          <p:nvPr/>
        </p:nvGrpSpPr>
        <p:grpSpPr>
          <a:xfrm flipH="1">
            <a:off x="8513765" y="3149975"/>
            <a:ext cx="1514649" cy="1192826"/>
            <a:chOff x="7890477" y="787864"/>
            <a:chExt cx="2065961" cy="1377288"/>
          </a:xfrm>
        </p:grpSpPr>
        <p:pic>
          <p:nvPicPr>
            <p:cNvPr id="23"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4"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7" name="Rectangle 6"/>
              <p:cNvSpPr/>
              <p:nvPr/>
            </p:nvSpPr>
            <p:spPr>
              <a:xfrm>
                <a:off x="1219200" y="11239500"/>
                <a:ext cx="15240000" cy="6785191"/>
              </a:xfrm>
              <a:prstGeom prst="rect">
                <a:avLst/>
              </a:prstGeom>
            </p:spPr>
            <p:txBody>
              <a:bodyPr wrap="square">
                <a:spAutoFit/>
              </a:bodyPr>
              <a:lstStyle/>
              <a:p>
                <a:pPr marL="0" marR="0" lvl="0" indent="0" algn="l" defTabSz="914400" rtl="0" eaLnBrk="1" fontAlgn="auto" latinLnBrk="0" hangingPunct="1">
                  <a:lnSpc>
                    <a:spcPct val="150000"/>
                  </a:lnSpc>
                  <a:spcBef>
                    <a:spcPts val="10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1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m:t>
                      </m:r>
                      <m:r>
                        <m:rPr>
                          <m:nor/>
                        </m:rPr>
                        <a:rPr kumimoji="0" lang="en-US" sz="40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10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num>
                      <m:den>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num>
                      <m:den>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num>
                      <m:den>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4.0</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2+0</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10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den>
                        </m:f>
                      </m:e>
                    </m: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lim</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1219200" y="11239500"/>
                <a:ext cx="15240000" cy="6785191"/>
              </a:xfrm>
              <a:prstGeom prst="rect">
                <a:avLst/>
              </a:prstGeom>
              <a:blipFill>
                <a:blip r:embed="rId4"/>
                <a:stretch>
                  <a:fillRect l="-1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33031" y="1895851"/>
                <a:ext cx="3677802" cy="11909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r>
                        <m:rPr>
                          <m:nor/>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933031" y="1895851"/>
                <a:ext cx="3677802" cy="119090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977491" y="1638300"/>
                <a:ext cx="4145044" cy="13438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r>
                        <m:rPr>
                          <m:nor/>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16</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e>
                                <m: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e>
                          </m:rad>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den>
                      </m:f>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0" name="Rectangle 9"/>
              <p:cNvSpPr>
                <a:spLocks noRot="1" noChangeAspect="1" noMove="1" noResize="1" noEditPoints="1" noAdjustHandles="1" noChangeArrowheads="1" noChangeShapeType="1" noTextEdit="1"/>
              </p:cNvSpPr>
              <p:nvPr/>
            </p:nvSpPr>
            <p:spPr>
              <a:xfrm>
                <a:off x="4977491" y="1638300"/>
                <a:ext cx="4145044" cy="134382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488707" y="1791291"/>
                <a:ext cx="3433952" cy="119853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r>
                        <m:rPr>
                          <m:nor/>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9488707" y="1791291"/>
                <a:ext cx="3433952" cy="119853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3008893" y="1720567"/>
                <a:ext cx="4212307" cy="12656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r>
                        <m:rPr>
                          <m:nor/>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e>
                            <m: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e>
                            <m: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13008893" y="1720567"/>
                <a:ext cx="4212307" cy="1265667"/>
              </a:xfrm>
              <a:prstGeom prst="rect">
                <a:avLst/>
              </a:prstGeom>
              <a:blipFill>
                <a:blip r:embed="rId8"/>
                <a:stretch>
                  <a:fillRect/>
                </a:stretch>
              </a:blipFill>
            </p:spPr>
            <p:txBody>
              <a:bodyPr/>
              <a:lstStyle/>
              <a:p>
                <a:r>
                  <a:rPr lang="en-US">
                    <a:noFill/>
                  </a:rPr>
                  <a:t> </a:t>
                </a:r>
              </a:p>
            </p:txBody>
          </p:sp>
        </mc:Fallback>
      </mc:AlternateContent>
      <p:pic>
        <p:nvPicPr>
          <p:cNvPr id="27" name="Picture 5"/>
          <p:cNvPicPr>
            <a:picLocks noChangeAspect="1"/>
          </p:cNvPicPr>
          <p:nvPr/>
        </p:nvPicPr>
        <p:blipFill>
          <a:blip r:embed="rId9"/>
          <a:srcRect/>
          <a:stretch>
            <a:fillRect/>
          </a:stretch>
        </p:blipFill>
        <p:spPr>
          <a:xfrm>
            <a:off x="16459200" y="8123211"/>
            <a:ext cx="4216125" cy="226687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889305" y="3645967"/>
                <a:ext cx="14740830" cy="3021533"/>
              </a:xfrm>
              <a:prstGeom prst="rect">
                <a:avLst/>
              </a:prstGeom>
            </p:spPr>
            <p:txBody>
              <a:bodyPr wrap="none">
                <a:spAutoFit/>
              </a:bodyPr>
              <a:lstStyle/>
              <a:p>
                <a:pPr>
                  <a:lnSpc>
                    <a:spcPct val="150000"/>
                  </a:lnSpc>
                  <a:spcBef>
                    <a:spcPts val="100"/>
                  </a:spcBef>
                  <a:spcAft>
                    <a:spcPts val="0"/>
                  </a:spcAft>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Calibri" panose="020F0502020204030204" pitchFamily="34" charset="0"/>
                          <a:cs typeface="Arial" panose="020B0604020202020204" pitchFamily="34" charset="0"/>
                        </a:rPr>
                        <m:t>𝑐</m:t>
                      </m:r>
                      <m:r>
                        <a:rPr lang="en-US" sz="3800" i="1" smtClean="0">
                          <a:latin typeface="Cambria Math" panose="02040503050406030204" pitchFamily="18" charset="0"/>
                          <a:ea typeface="Calibri" panose="020F0502020204030204" pitchFamily="34" charset="0"/>
                          <a:cs typeface="Arial" panose="020B0604020202020204" pitchFamily="34" charset="0"/>
                        </a:rPr>
                        <m:t>)</m:t>
                      </m:r>
                      <m:r>
                        <a:rPr lang="en-US" sz="3800" b="0" i="0" smtClean="0">
                          <a:latin typeface="Cambria Math" panose="02040503050406030204" pitchFamily="18" charset="0"/>
                          <a:ea typeface="Calibri" panose="020F0502020204030204" pitchFamily="34" charset="0"/>
                          <a:cs typeface="Arial" panose="020B0604020202020204" pitchFamily="34" charset="0"/>
                        </a:rPr>
                        <m:t>   </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den>
                          </m:f>
                        </m:num>
                        <m:den>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den>
                          </m:f>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den>
                          </m:f>
                        </m:num>
                        <m:den>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den>
                          </m:f>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den>
                          </m:f>
                        </m:num>
                        <m:den>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r>
                            <a:rPr lang="en-US"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den>
                          </m:f>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4.0</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2+0</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89305" y="3645967"/>
                <a:ext cx="14740830" cy="302153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89305" y="6682705"/>
                <a:ext cx="14082701" cy="2080891"/>
              </a:xfrm>
              <a:prstGeom prst="rect">
                <a:avLst/>
              </a:prstGeom>
            </p:spPr>
            <p:txBody>
              <a:bodyPr wrap="none">
                <a:spAutoFit/>
              </a:bodyPr>
              <a:lstStyle/>
              <a:p>
                <a:pPr>
                  <a:lnSpc>
                    <a:spcPct val="150000"/>
                  </a:lnSpc>
                  <a:spcBef>
                    <a:spcPts val="100"/>
                  </a:spcBef>
                  <a:spcAft>
                    <a:spcPts val="0"/>
                  </a:spcAft>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Calibri" panose="020F0502020204030204" pitchFamily="34" charset="0"/>
                          <a:cs typeface="Vrinda"/>
                        </a:rPr>
                        <m:t>𝑑</m:t>
                      </m:r>
                      <m:r>
                        <a:rPr lang="en-US" sz="3800" i="1" smtClean="0">
                          <a:latin typeface="Cambria Math" panose="02040503050406030204" pitchFamily="18" charset="0"/>
                          <a:ea typeface="Calibri" panose="020F0502020204030204" pitchFamily="34" charset="0"/>
                          <a:cs typeface="Vrinda"/>
                        </a:rPr>
                        <m:t>) </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den>
                          </m:f>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3800">
                  <a:effectLst/>
                  <a:latin typeface="Calibri" panose="020F0502020204030204" pitchFamily="34" charset="0"/>
                  <a:ea typeface="Calibri" panose="020F0502020204030204" pitchFamily="34" charset="0"/>
                  <a:cs typeface="Vrinda"/>
                </a:endParaRPr>
              </a:p>
            </p:txBody>
          </p:sp>
        </mc:Choice>
        <mc:Fallback xmlns="">
          <p:sp>
            <p:nvSpPr>
              <p:cNvPr id="3" name="Rectangle 2"/>
              <p:cNvSpPr>
                <a:spLocks noRot="1" noChangeAspect="1" noMove="1" noResize="1" noEditPoints="1" noAdjustHandles="1" noChangeArrowheads="1" noChangeShapeType="1" noTextEdit="1"/>
              </p:cNvSpPr>
              <p:nvPr/>
            </p:nvSpPr>
            <p:spPr>
              <a:xfrm>
                <a:off x="889305" y="6682705"/>
                <a:ext cx="14082701" cy="208089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311118" y="8680780"/>
                <a:ext cx="4291046"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9311118" y="8680780"/>
                <a:ext cx="4291046" cy="1187120"/>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153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505200" y="2920727"/>
            <a:ext cx="12033827" cy="1131079"/>
          </a:xfrm>
          <a:prstGeom prst="rect">
            <a:avLst/>
          </a:prstGeom>
        </p:spPr>
        <p:txBody>
          <a:bodyPr wrap="square">
            <a:spAutoFit/>
          </a:bodyPr>
          <a:lstStyle/>
          <a:p>
            <a:pPr algn="just">
              <a:lnSpc>
                <a:spcPct val="150000"/>
              </a:lnSpc>
              <a:tabLst>
                <a:tab pos="360045" algn="l"/>
                <a:tab pos="720090" algn="l"/>
              </a:tabLst>
            </a:pPr>
            <a:r>
              <a:rPr lang="nl-NL" sz="4500" b="1">
                <a:latin typeface="Arial" panose="020B0604020202020204" pitchFamily="34" charset="0"/>
                <a:ea typeface="Calibri" panose="020F0502020204030204" pitchFamily="34" charset="0"/>
                <a:cs typeface="Arial" panose="020B0604020202020204" pitchFamily="34" charset="0"/>
              </a:rPr>
              <a:t>Giới hạn hữu hạn của dãy số</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505200" y="4954680"/>
            <a:ext cx="13003881"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Các phép toán về giới hạn hữu hạn của dãy số</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2096823" y="2920727"/>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2078767" y="467332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30" name="Rectangle 29"/>
          <p:cNvSpPr/>
          <p:nvPr/>
        </p:nvSpPr>
        <p:spPr>
          <a:xfrm>
            <a:off x="3516022" y="6783480"/>
            <a:ext cx="9129422"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Tổng của cấp số nhân lùi vô hạn</a:t>
            </a:r>
            <a:endParaRPr lang="en-US" sz="4500" dirty="0">
              <a:latin typeface="Arial" panose="020B0604020202020204" pitchFamily="34" charset="0"/>
              <a:cs typeface="Arial" panose="020B0604020202020204" pitchFamily="34" charset="0"/>
            </a:endParaRPr>
          </a:p>
        </p:txBody>
      </p:sp>
      <p:grpSp>
        <p:nvGrpSpPr>
          <p:cNvPr id="31" name="Group 30"/>
          <p:cNvGrpSpPr/>
          <p:nvPr/>
        </p:nvGrpSpPr>
        <p:grpSpPr>
          <a:xfrm>
            <a:off x="2089589" y="6502127"/>
            <a:ext cx="1236936" cy="1155973"/>
            <a:chOff x="2315060" y="3149849"/>
            <a:chExt cx="1236936" cy="1155973"/>
          </a:xfrm>
        </p:grpSpPr>
        <p:pic>
          <p:nvPicPr>
            <p:cNvPr id="32"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3"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3516022" y="8612280"/>
            <a:ext cx="4604146"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Giới hạn vô cực</a:t>
            </a:r>
            <a:endParaRPr lang="en-US" sz="4500" dirty="0">
              <a:latin typeface="Arial" panose="020B0604020202020204" pitchFamily="34" charset="0"/>
              <a:cs typeface="Arial" panose="020B0604020202020204" pitchFamily="34" charset="0"/>
            </a:endParaRPr>
          </a:p>
        </p:txBody>
      </p:sp>
      <p:grpSp>
        <p:nvGrpSpPr>
          <p:cNvPr id="35" name="Group 34"/>
          <p:cNvGrpSpPr/>
          <p:nvPr/>
        </p:nvGrpSpPr>
        <p:grpSpPr>
          <a:xfrm>
            <a:off x="2089589" y="8330927"/>
            <a:ext cx="1236936" cy="1155973"/>
            <a:chOff x="2315060" y="3149849"/>
            <a:chExt cx="1236936" cy="1155973"/>
          </a:xfrm>
        </p:grpSpPr>
        <p:pic>
          <p:nvPicPr>
            <p:cNvPr id="36"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7"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4</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randombar(horizontal)">
                                      <p:cBhvr>
                                        <p:cTn id="28" dur="500"/>
                                        <p:tgtEl>
                                          <p:spTgt spid="30"/>
                                        </p:tgtEl>
                                      </p:cBhvr>
                                    </p:animEffect>
                                  </p:childTnLst>
                                </p:cTn>
                              </p:par>
                              <p:par>
                                <p:cTn id="29" presetID="14" presetClass="entr" presetSubtype="1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inVertical)">
                                      <p:cBhvr>
                                        <p:cTn id="36" dur="500"/>
                                        <p:tgtEl>
                                          <p:spTgt spid="34"/>
                                        </p:tgtEl>
                                      </p:cBhvr>
                                    </p:animEffect>
                                  </p:childTnLst>
                                </p:cTn>
                              </p:par>
                              <p:par>
                                <p:cTn id="37" presetID="16" presetClass="entr" presetSubtype="21"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0" grpId="0"/>
      <p:bldP spid="3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flipH="1">
            <a:off x="-2286000" y="8181474"/>
            <a:ext cx="3916041" cy="2105526"/>
          </a:xfrm>
          <a:prstGeom prst="rect">
            <a:avLst/>
          </a:prstGeom>
        </p:spPr>
      </p:pic>
      <p:grpSp>
        <p:nvGrpSpPr>
          <p:cNvPr id="11" name="Google Shape;1077;p62"/>
          <p:cNvGrpSpPr/>
          <p:nvPr/>
        </p:nvGrpSpPr>
        <p:grpSpPr>
          <a:xfrm>
            <a:off x="381000" y="613612"/>
            <a:ext cx="5279270" cy="913314"/>
            <a:chOff x="2994550" y="3780517"/>
            <a:chExt cx="5279270" cy="913314"/>
          </a:xfrm>
        </p:grpSpPr>
        <p:sp>
          <p:nvSpPr>
            <p:cNvPr id="12"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2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tr69)</a:t>
              </a:r>
              <a:endParaRPr sz="4000" b="1" dirty="0">
                <a:solidFill>
                  <a:srgbClr val="373E56"/>
                </a:solidFill>
                <a:latin typeface="Arial"/>
                <a:ea typeface="Arial"/>
                <a:cs typeface="Arial"/>
                <a:sym typeface="Arial"/>
              </a:endParaRPr>
            </a:p>
          </p:txBody>
        </p:sp>
      </p:grpSp>
      <p:grpSp>
        <p:nvGrpSpPr>
          <p:cNvPr id="16" name="Google Shape;305;p14"/>
          <p:cNvGrpSpPr/>
          <p:nvPr/>
        </p:nvGrpSpPr>
        <p:grpSpPr>
          <a:xfrm flipH="1">
            <a:off x="8224891" y="3722074"/>
            <a:ext cx="1514649" cy="1192826"/>
            <a:chOff x="7890477" y="787864"/>
            <a:chExt cx="2065961" cy="1377288"/>
          </a:xfrm>
        </p:grpSpPr>
        <p:pic>
          <p:nvPicPr>
            <p:cNvPr id="17"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18"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9" name="Rectangle 18"/>
          <p:cNvSpPr/>
          <p:nvPr/>
        </p:nvSpPr>
        <p:spPr>
          <a:xfrm>
            <a:off x="5684008" y="546437"/>
            <a:ext cx="11368375" cy="101566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Tính</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tổng của các cấp số nhân lùi vô hạn sau:</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401053" y="2019300"/>
                <a:ext cx="17162327" cy="15468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8</m:t>
                          </m:r>
                        </m:den>
                      </m:f>
                      <m:r>
                        <a:rPr lang="en-US" sz="4000" i="0">
                          <a:latin typeface="Cambria Math" panose="02040503050406030204" pitchFamily="18" charset="0"/>
                        </a:rPr>
                        <m:t>+...+</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e>
                          </m:d>
                        </m:e>
                        <m:sup>
                          <m:r>
                            <a:rPr lang="en-US" sz="4000" i="1">
                              <a:latin typeface="Cambria Math" panose="02040503050406030204" pitchFamily="18" charset="0"/>
                            </a:rPr>
                            <m:t>𝑛</m:t>
                          </m:r>
                        </m:sup>
                      </m:sSup>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16</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64</m:t>
                          </m:r>
                        </m:den>
                      </m:f>
                      <m:r>
                        <a:rPr lang="en-US" sz="4000" i="0">
                          <a:latin typeface="Cambria Math" panose="02040503050406030204" pitchFamily="18" charset="0"/>
                        </a:rPr>
                        <m:t>+...+</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e>
                          </m:d>
                        </m:e>
                        <m:sup>
                          <m:r>
                            <a:rPr lang="en-US" sz="4000" i="1">
                              <a:latin typeface="Cambria Math" panose="02040503050406030204" pitchFamily="18" charset="0"/>
                            </a:rPr>
                            <m:t>𝑛</m:t>
                          </m:r>
                        </m:sup>
                      </m:sSup>
                      <m:r>
                        <a:rPr lang="en-US" sz="4000" i="0">
                          <a:latin typeface="Cambria Math" panose="02040503050406030204" pitchFamily="18" charset="0"/>
                        </a:rPr>
                        <m:t>+...</m:t>
                      </m:r>
                      <m:r>
                        <m:rPr>
                          <m:nor/>
                        </m:rPr>
                        <a:rPr lang="en-US" sz="4000" i="1">
                          <a:latin typeface="Cambria Math" panose="02040503050406030204" pitchFamily="18" charset="0"/>
                        </a:rPr>
                        <m:t>   </m:t>
                      </m:r>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401053" y="2019300"/>
                <a:ext cx="17162327" cy="1546834"/>
              </a:xfrm>
              <a:prstGeom prst="rect">
                <a:avLst/>
              </a:prstGeom>
              <a:blipFill>
                <a:blip r:embed="rId4"/>
                <a:stretch>
                  <a:fillRect/>
                </a:stretch>
              </a:blipFill>
            </p:spPr>
            <p:txBody>
              <a:bodyPr/>
              <a:lstStyle/>
              <a:p>
                <a:r>
                  <a:rPr lang="en-US">
                    <a:noFill/>
                  </a:rPr>
                  <a:t> </a:t>
                </a:r>
              </a:p>
            </p:txBody>
          </p:sp>
        </mc:Fallback>
      </mc:AlternateContent>
      <p:pic>
        <p:nvPicPr>
          <p:cNvPr id="21" name="Picture 4"/>
          <p:cNvPicPr>
            <a:picLocks noChangeAspect="1"/>
          </p:cNvPicPr>
          <p:nvPr/>
        </p:nvPicPr>
        <p:blipFill>
          <a:blip r:embed="rId5"/>
          <a:srcRect/>
          <a:stretch>
            <a:fillRect/>
          </a:stretch>
        </p:blipFill>
        <p:spPr>
          <a:xfrm rot="-712563">
            <a:off x="17183403" y="468821"/>
            <a:ext cx="852667" cy="819499"/>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955773" y="4493503"/>
                <a:ext cx="13893827" cy="2935997"/>
              </a:xfrm>
              <a:prstGeom prst="rect">
                <a:avLst/>
              </a:prstGeom>
            </p:spPr>
            <p:txBody>
              <a:bodyPr wrap="square">
                <a:spAutoFit/>
              </a:bodyPr>
              <a:lstStyle/>
              <a:p>
                <a:pPr>
                  <a:lnSpc>
                    <a:spcPct val="150000"/>
                  </a:lnSpc>
                  <a:spcBef>
                    <a:spcPts val="100"/>
                  </a:spcBef>
                  <a:spcAft>
                    <a:spcPts val="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𝑎</m:t>
                      </m:r>
                      <m:r>
                        <a:rPr lang="en-US" sz="4000" i="1" smtClean="0">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8</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e>
                          </m:d>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955773" y="4493503"/>
                <a:ext cx="13893827" cy="29359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79373" y="7683931"/>
                <a:ext cx="14782800" cy="187916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64</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279373" y="7683931"/>
                <a:ext cx="14782800" cy="1879169"/>
              </a:xfrm>
              <a:prstGeom prst="rect">
                <a:avLst/>
              </a:prstGeom>
              <a:blipFill>
                <a:blip r:embed="rId7"/>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1169232">
            <a:off x="15730306" y="8149263"/>
            <a:ext cx="2451116" cy="2446731"/>
          </a:xfrm>
          <a:prstGeom prst="rect">
            <a:avLst/>
          </a:prstGeom>
        </p:spPr>
      </p:pic>
      <p:grpSp>
        <p:nvGrpSpPr>
          <p:cNvPr id="10" name="Google Shape;1077;p62"/>
          <p:cNvGrpSpPr/>
          <p:nvPr/>
        </p:nvGrpSpPr>
        <p:grpSpPr>
          <a:xfrm>
            <a:off x="6323309" y="610961"/>
            <a:ext cx="5279270" cy="913314"/>
            <a:chOff x="2994550" y="3780517"/>
            <a:chExt cx="5279270" cy="913314"/>
          </a:xfrm>
        </p:grpSpPr>
        <p:sp>
          <p:nvSpPr>
            <p:cNvPr id="11"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3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tr69)</a:t>
              </a:r>
              <a:endParaRPr sz="4000" b="1" dirty="0">
                <a:solidFill>
                  <a:srgbClr val="373E56"/>
                </a:solidFill>
                <a:latin typeface="Arial"/>
                <a:ea typeface="Arial"/>
                <a:cs typeface="Arial"/>
                <a:sym typeface="Arial"/>
              </a:endParaRPr>
            </a:p>
          </p:txBody>
        </p:sp>
      </p:grpSp>
      <p:sp>
        <p:nvSpPr>
          <p:cNvPr id="6" name="TextBox 5"/>
          <p:cNvSpPr txBox="1"/>
          <p:nvPr/>
        </p:nvSpPr>
        <p:spPr>
          <a:xfrm>
            <a:off x="1371600" y="2098512"/>
            <a:ext cx="160782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Viết số thập phân vô hạn tuần hoàn 0,444... dưới dạng một phân số.</a:t>
            </a:r>
          </a:p>
        </p:txBody>
      </p:sp>
      <p:grpSp>
        <p:nvGrpSpPr>
          <p:cNvPr id="14" name="Google Shape;305;p14"/>
          <p:cNvGrpSpPr/>
          <p:nvPr/>
        </p:nvGrpSpPr>
        <p:grpSpPr>
          <a:xfrm flipH="1">
            <a:off x="8205619" y="3577141"/>
            <a:ext cx="1514649" cy="1192826"/>
            <a:chOff x="7890477" y="787864"/>
            <a:chExt cx="2065961" cy="1377288"/>
          </a:xfrm>
        </p:grpSpPr>
        <p:pic>
          <p:nvPicPr>
            <p:cNvPr id="19"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0"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7" name="Rectangle 6"/>
              <p:cNvSpPr/>
              <p:nvPr/>
            </p:nvSpPr>
            <p:spPr>
              <a:xfrm>
                <a:off x="1838244" y="4667112"/>
                <a:ext cx="14249400" cy="3103094"/>
              </a:xfrm>
              <a:prstGeom prst="rect">
                <a:avLst/>
              </a:prstGeom>
            </p:spPr>
            <p:txBody>
              <a:bodyPr wrap="square">
                <a:spAutoFit/>
              </a:bodyPr>
              <a:lstStyle/>
              <a:p>
                <a:pPr>
                  <a:lnSpc>
                    <a:spcPct val="150000"/>
                  </a:lnSpc>
                  <a:spcBef>
                    <a:spcPts val="100"/>
                  </a:spcBef>
                  <a:spcAft>
                    <a:spcPts val="0"/>
                  </a:spcAft>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ea typeface="Calibri" panose="020F0502020204030204" pitchFamily="34" charset="0"/>
                          <a:cs typeface="Times New Roman" panose="02020603050405020304" pitchFamily="18" charset="0"/>
                        </a:rPr>
                        <m:t>0,444…=0,4+0,04+0,004+…=0,4</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10</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00"/>
                  </a:spcBef>
                  <a:spcAft>
                    <a:spcPts val="0"/>
                  </a:spcAft>
                </a:pP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838244" y="4667112"/>
                <a:ext cx="14249400" cy="310309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949187" y="7055686"/>
                <a:ext cx="6566413"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=0,4⋅</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den>
                          </m:f>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=0,4⋅</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3949187" y="7055686"/>
                <a:ext cx="6566413" cy="1745414"/>
              </a:xfrm>
              <a:prstGeom prst="rect">
                <a:avLst/>
              </a:prstGeom>
              <a:blipFill>
                <a:blip r:embed="rId5"/>
                <a:stretch>
                  <a:fillRect/>
                </a:stretch>
              </a:blipFill>
            </p:spPr>
            <p:txBody>
              <a:bodyPr/>
              <a:lstStyle/>
              <a:p>
                <a:r>
                  <a:rPr lang="en-US">
                    <a:noFill/>
                  </a:rPr>
                  <a:t> </a:t>
                </a:r>
              </a:p>
            </p:txBody>
          </p:sp>
        </mc:Fallback>
      </mc:AlternateContent>
      <p:pic>
        <p:nvPicPr>
          <p:cNvPr id="21"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388113">
            <a:off x="-206526" y="581095"/>
            <a:ext cx="2345824" cy="601384"/>
          </a:xfrm>
          <a:prstGeom prst="rect">
            <a:avLst/>
          </a:prstGeom>
        </p:spPr>
      </p:pic>
    </p:spTree>
    <p:extLst>
      <p:ext uri="{BB962C8B-B14F-4D97-AF65-F5344CB8AC3E}">
        <p14:creationId xmlns:p14="http://schemas.microsoft.com/office/powerpoint/2010/main" val="19886561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0082" y="1880406"/>
            <a:ext cx="10134601" cy="2120094"/>
            <a:chOff x="3603461" y="3083564"/>
            <a:chExt cx="10134601" cy="2120094"/>
          </a:xfrm>
        </p:grpSpPr>
        <p:grpSp>
          <p:nvGrpSpPr>
            <p:cNvPr id="40" name="Group 4"/>
            <p:cNvGrpSpPr/>
            <p:nvPr/>
          </p:nvGrpSpPr>
          <p:grpSpPr>
            <a:xfrm>
              <a:off x="3603461" y="3083564"/>
              <a:ext cx="10134601" cy="2120094"/>
              <a:chOff x="551588" y="155990"/>
              <a:chExt cx="6379220" cy="1993384"/>
            </a:xfrm>
          </p:grpSpPr>
          <p:sp>
            <p:nvSpPr>
              <p:cNvPr id="42" name="Freeform 5"/>
              <p:cNvSpPr/>
              <p:nvPr/>
            </p:nvSpPr>
            <p:spPr>
              <a:xfrm>
                <a:off x="551588" y="155991"/>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03461" y="3456543"/>
              <a:ext cx="9970718" cy="1205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5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73157213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145000" y="9244814"/>
            <a:ext cx="945738" cy="1016922"/>
          </a:xfrm>
          <a:prstGeom prst="rect">
            <a:avLst/>
          </a:prstGeom>
        </p:spPr>
      </p:pic>
      <p:grpSp>
        <p:nvGrpSpPr>
          <p:cNvPr id="11" name="Google Shape;1077;p62"/>
          <p:cNvGrpSpPr/>
          <p:nvPr/>
        </p:nvGrpSpPr>
        <p:grpSpPr>
          <a:xfrm>
            <a:off x="609600" y="727910"/>
            <a:ext cx="5279270" cy="913314"/>
            <a:chOff x="2994550" y="3780517"/>
            <a:chExt cx="5279270" cy="913314"/>
          </a:xfrm>
        </p:grpSpPr>
        <p:sp>
          <p:nvSpPr>
            <p:cNvPr id="14"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4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tr70)</a:t>
              </a:r>
              <a:endParaRPr sz="4000" b="1" dirty="0">
                <a:solidFill>
                  <a:srgbClr val="373E56"/>
                </a:solidFill>
                <a:latin typeface="Arial"/>
                <a:ea typeface="Arial"/>
                <a:cs typeface="Arial"/>
                <a:sym typeface="Arial"/>
              </a:endParaRPr>
            </a:p>
          </p:txBody>
        </p:sp>
      </p:grpSp>
      <p:sp>
        <p:nvSpPr>
          <p:cNvPr id="4" name="Rectangle 3"/>
          <p:cNvSpPr/>
          <p:nvPr/>
        </p:nvSpPr>
        <p:spPr>
          <a:xfrm>
            <a:off x="609600" y="1784502"/>
            <a:ext cx="10972800" cy="4478149"/>
          </a:xfrm>
          <a:prstGeom prst="rect">
            <a:avLst/>
          </a:prstGeom>
        </p:spPr>
        <p:txBody>
          <a:bodyPr wrap="square">
            <a:spAutoFit/>
          </a:bodyPr>
          <a:lstStyle/>
          <a:p>
            <a:pPr algn="just">
              <a:lnSpc>
                <a:spcPct val="150000"/>
              </a:lnSpc>
            </a:pPr>
            <a:r>
              <a:rPr lang="vi-VN" sz="3800"/>
              <a:t>nối các trung điểm của bốn cạnh để có hình vuông thứ hai. Tiếp tục nối các trung điểm của bốn cạnh của hình vuông thứ hai để được hình vuông thứ ba. Cứ tiếp tục làm như thế, nhận được một dãy hình vuông (xem Hình 5).</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5906" y="1641225"/>
            <a:ext cx="5681772" cy="6110037"/>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639034" y="6180409"/>
                <a:ext cx="10952747" cy="1846659"/>
              </a:xfrm>
              <a:prstGeom prst="rect">
                <a:avLst/>
              </a:prstGeom>
            </p:spPr>
            <p:txBody>
              <a:bodyPr wrap="square">
                <a:spAutoFit/>
              </a:bodyPr>
              <a:lstStyle/>
              <a:p>
                <a:pPr lvl="0" algn="just">
                  <a:lnSpc>
                    <a:spcPct val="150000"/>
                  </a:lnSpc>
                </a:pPr>
                <a:r>
                  <a:rPr lang="vi-VN" sz="3800">
                    <a:solidFill>
                      <a:prstClr val="black"/>
                    </a:solidFill>
                  </a:rPr>
                  <a:t>a) Kí hiệu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𝑎</m:t>
                        </m:r>
                      </m:e>
                      <m:sub>
                        <m:r>
                          <a:rPr lang="en-US" sz="3800" i="1">
                            <a:solidFill>
                              <a:prstClr val="black"/>
                            </a:solidFill>
                            <a:latin typeface="Cambria Math" panose="02040503050406030204" pitchFamily="18" charset="0"/>
                          </a:rPr>
                          <m:t>𝑛</m:t>
                        </m:r>
                      </m:sub>
                    </m:sSub>
                  </m:oMath>
                </a14:m>
                <a:r>
                  <a:rPr lang="vi-VN" sz="3800">
                    <a:solidFill>
                      <a:prstClr val="black"/>
                    </a:solidFill>
                  </a:rPr>
                  <a:t> là diện tích của hình vuông thứ </a:t>
                </a:r>
                <a14:m>
                  <m:oMath xmlns:m="http://schemas.openxmlformats.org/officeDocument/2006/math">
                    <m:r>
                      <a:rPr lang="vi-VN" sz="3800" i="1">
                        <a:solidFill>
                          <a:prstClr val="black"/>
                        </a:solidFill>
                        <a:latin typeface="Cambria Math" panose="02040503050406030204" pitchFamily="18" charset="0"/>
                      </a:rPr>
                      <m:t>𝑛</m:t>
                    </m:r>
                  </m:oMath>
                </a14:m>
                <a:r>
                  <a:rPr lang="vi-VN" sz="3800">
                    <a:solidFill>
                      <a:prstClr val="black"/>
                    </a:solidFill>
                  </a:rPr>
                  <a:t> và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𝑆</m:t>
                        </m:r>
                      </m:e>
                      <m:sub>
                        <m:r>
                          <a:rPr lang="en-US" sz="3800" i="1">
                            <a:solidFill>
                              <a:prstClr val="black"/>
                            </a:solidFill>
                            <a:latin typeface="Cambria Math" panose="02040503050406030204" pitchFamily="18" charset="0"/>
                          </a:rPr>
                          <m:t>𝑛</m:t>
                        </m:r>
                      </m:sub>
                    </m:sSub>
                  </m:oMath>
                </a14:m>
                <a:r>
                  <a:rPr lang="vi-VN" sz="3800">
                    <a:solidFill>
                      <a:prstClr val="black"/>
                    </a:solidFill>
                  </a:rPr>
                  <a:t> là tổng diện tích của </a:t>
                </a:r>
                <a14:m>
                  <m:oMath xmlns:m="http://schemas.openxmlformats.org/officeDocument/2006/math">
                    <m:r>
                      <a:rPr lang="vi-VN" sz="3800" i="1">
                        <a:solidFill>
                          <a:prstClr val="black"/>
                        </a:solidFill>
                        <a:latin typeface="Cambria Math" panose="02040503050406030204" pitchFamily="18" charset="0"/>
                      </a:rPr>
                      <m:t>𝑛</m:t>
                    </m:r>
                  </m:oMath>
                </a14:m>
                <a:r>
                  <a:rPr lang="vi-VN" sz="3800">
                    <a:solidFill>
                      <a:prstClr val="black"/>
                    </a:solidFill>
                  </a:rPr>
                  <a:t> hình vuông đầu tiên. </a:t>
                </a:r>
              </a:p>
            </p:txBody>
          </p:sp>
        </mc:Choice>
        <mc:Fallback xmlns="">
          <p:sp>
            <p:nvSpPr>
              <p:cNvPr id="9" name="Rectangle 8"/>
              <p:cNvSpPr>
                <a:spLocks noRot="1" noChangeAspect="1" noMove="1" noResize="1" noEditPoints="1" noAdjustHandles="1" noChangeArrowheads="1" noChangeShapeType="1" noTextEdit="1"/>
              </p:cNvSpPr>
              <p:nvPr/>
            </p:nvSpPr>
            <p:spPr>
              <a:xfrm>
                <a:off x="639034" y="6180409"/>
                <a:ext cx="10952747" cy="1846659"/>
              </a:xfrm>
              <a:prstGeom prst="rect">
                <a:avLst/>
              </a:prstGeom>
              <a:blipFill>
                <a:blip r:embed="rId4"/>
                <a:stretch>
                  <a:fillRect l="-1836" r="-1836" b="-62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09600" y="8023154"/>
                <a:ext cx="16811967" cy="1846659"/>
              </a:xfrm>
              <a:prstGeom prst="rect">
                <a:avLst/>
              </a:prstGeom>
            </p:spPr>
            <p:txBody>
              <a:bodyPr wrap="square">
                <a:spAutoFit/>
              </a:bodyPr>
              <a:lstStyle/>
              <a:p>
                <a:pPr lvl="0" algn="just">
                  <a:lnSpc>
                    <a:spcPct val="150000"/>
                  </a:lnSpc>
                </a:pPr>
                <a:r>
                  <a:rPr lang="vi-VN" sz="3800">
                    <a:solidFill>
                      <a:prstClr val="black"/>
                    </a:solidFill>
                  </a:rPr>
                  <a:t>Viết công thức tính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𝑎</m:t>
                        </m:r>
                      </m:e>
                      <m:sub>
                        <m:r>
                          <a:rPr lang="en-US" sz="3800" i="1">
                            <a:solidFill>
                              <a:prstClr val="black"/>
                            </a:solidFill>
                            <a:latin typeface="Cambria Math" panose="02040503050406030204" pitchFamily="18" charset="0"/>
                          </a:rPr>
                          <m:t>𝑛</m:t>
                        </m:r>
                      </m:sub>
                    </m:sSub>
                  </m:oMath>
                </a14:m>
                <a:r>
                  <a:rPr lang="vi-VN" sz="3800">
                    <a:solidFill>
                      <a:prstClr val="black"/>
                    </a:solidFill>
                  </a:rPr>
                  <a:t>,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𝑆</m:t>
                        </m:r>
                      </m:e>
                      <m:sub>
                        <m:r>
                          <a:rPr lang="en-US" sz="3800" i="1">
                            <a:solidFill>
                              <a:prstClr val="black"/>
                            </a:solidFill>
                            <a:latin typeface="Cambria Math" panose="02040503050406030204" pitchFamily="18" charset="0"/>
                          </a:rPr>
                          <m:t>𝑛</m:t>
                        </m:r>
                      </m:sub>
                    </m:sSub>
                  </m:oMath>
                </a14:m>
                <a:r>
                  <a:rPr lang="vi-VN" sz="3800">
                    <a:solidFill>
                      <a:prstClr val="black"/>
                    </a:solidFill>
                  </a:rPr>
                  <a:t> </a:t>
                </a:r>
                <a14:m>
                  <m:oMath xmlns:m="http://schemas.openxmlformats.org/officeDocument/2006/math">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𝑛</m:t>
                    </m:r>
                    <m:r>
                      <a:rPr lang="vi-VN" sz="3800" i="1">
                        <a:solidFill>
                          <a:prstClr val="black"/>
                        </a:solidFill>
                        <a:latin typeface="Cambria Math" panose="02040503050406030204" pitchFamily="18" charset="0"/>
                      </a:rPr>
                      <m:t> = 1, 2, 3, …) </m:t>
                    </m:r>
                  </m:oMath>
                </a14:m>
                <a:r>
                  <a:rPr lang="vi-VN" sz="3800">
                    <a:solidFill>
                      <a:prstClr val="black"/>
                    </a:solidFill>
                  </a:rPr>
                  <a:t>và tìm lim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𝑆</m:t>
                        </m:r>
                      </m:e>
                      <m:sub>
                        <m:r>
                          <a:rPr lang="en-US" sz="3800" i="1">
                            <a:solidFill>
                              <a:prstClr val="black"/>
                            </a:solidFill>
                            <a:latin typeface="Cambria Math" panose="02040503050406030204" pitchFamily="18" charset="0"/>
                          </a:rPr>
                          <m:t>𝑛</m:t>
                        </m:r>
                      </m:sub>
                    </m:sSub>
                  </m:oMath>
                </a14:m>
                <a:r>
                  <a:rPr lang="vi-VN" sz="3800">
                    <a:solidFill>
                      <a:prstClr val="black"/>
                    </a:solidFill>
                  </a:rPr>
                  <a:t> (giới hạn này nếu có được gọi là tổng diện tích của các hình vuông).</a:t>
                </a:r>
              </a:p>
            </p:txBody>
          </p:sp>
        </mc:Choice>
        <mc:Fallback xmlns="">
          <p:sp>
            <p:nvSpPr>
              <p:cNvPr id="10" name="Rectangle 9"/>
              <p:cNvSpPr>
                <a:spLocks noRot="1" noChangeAspect="1" noMove="1" noResize="1" noEditPoints="1" noAdjustHandles="1" noChangeArrowheads="1" noChangeShapeType="1" noTextEdit="1"/>
              </p:cNvSpPr>
              <p:nvPr/>
            </p:nvSpPr>
            <p:spPr>
              <a:xfrm>
                <a:off x="609600" y="8023154"/>
                <a:ext cx="16811967" cy="1846659"/>
              </a:xfrm>
              <a:prstGeom prst="rect">
                <a:avLst/>
              </a:prstGeom>
              <a:blipFill>
                <a:blip r:embed="rId5"/>
                <a:stretch>
                  <a:fillRect l="-1197" r="-1197" b="-6601"/>
                </a:stretch>
              </a:blipFill>
            </p:spPr>
            <p:txBody>
              <a:bodyPr/>
              <a:lstStyle/>
              <a:p>
                <a:r>
                  <a:rPr lang="en-US">
                    <a:noFill/>
                  </a:rPr>
                  <a:t> </a:t>
                </a:r>
              </a:p>
            </p:txBody>
          </p:sp>
        </mc:Fallback>
      </mc:AlternateContent>
      <p:sp>
        <p:nvSpPr>
          <p:cNvPr id="20" name="Rectangle 19"/>
          <p:cNvSpPr/>
          <p:nvPr/>
        </p:nvSpPr>
        <p:spPr>
          <a:xfrm>
            <a:off x="5912809" y="889002"/>
            <a:ext cx="12822475" cy="677108"/>
          </a:xfrm>
          <a:prstGeom prst="rect">
            <a:avLst/>
          </a:prstGeom>
        </p:spPr>
        <p:txBody>
          <a:bodyPr wrap="square">
            <a:spAutoFit/>
          </a:bodyPr>
          <a:lstStyle/>
          <a:p>
            <a:r>
              <a:rPr lang="vi-VN" sz="3800">
                <a:solidFill>
                  <a:prstClr val="black"/>
                </a:solidFill>
              </a:rPr>
              <a:t>Từ hình vuông đầu tiên có cạnh bằng 1 (đơn vị độ dài), </a:t>
            </a:r>
            <a:endParaRPr lang="en-US"/>
          </a:p>
        </p:txBody>
      </p:sp>
      <p:pic>
        <p:nvPicPr>
          <p:cNvPr id="22" name="Picture 19"/>
          <p:cNvPicPr>
            <a:picLocks noChangeAspect="1"/>
          </p:cNvPicPr>
          <p:nvPr/>
        </p:nvPicPr>
        <p:blipFill>
          <a:blip r:embed="rId6"/>
          <a:srcRect/>
          <a:stretch>
            <a:fillRect/>
          </a:stretch>
        </p:blipFill>
        <p:spPr>
          <a:xfrm rot="485125">
            <a:off x="167969" y="152566"/>
            <a:ext cx="1092128" cy="1298220"/>
          </a:xfrm>
          <a:prstGeom prst="rect">
            <a:avLst/>
          </a:prstGeom>
        </p:spPr>
      </p:pic>
    </p:spTree>
    <p:extLst>
      <p:ext uri="{BB962C8B-B14F-4D97-AF65-F5344CB8AC3E}">
        <p14:creationId xmlns:p14="http://schemas.microsoft.com/office/powerpoint/2010/main" val="38054818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270550" y="8850978"/>
            <a:ext cx="945738" cy="1016922"/>
          </a:xfrm>
          <a:prstGeom prst="rect">
            <a:avLst/>
          </a:prstGeom>
        </p:spPr>
      </p:pic>
      <p:grpSp>
        <p:nvGrpSpPr>
          <p:cNvPr id="13" name="Google Shape;305;p14"/>
          <p:cNvGrpSpPr/>
          <p:nvPr/>
        </p:nvGrpSpPr>
        <p:grpSpPr>
          <a:xfrm flipH="1">
            <a:off x="8424775" y="647116"/>
            <a:ext cx="1514649" cy="1192826"/>
            <a:chOff x="7890477" y="787864"/>
            <a:chExt cx="2065961" cy="1377288"/>
          </a:xfrm>
        </p:grpSpPr>
        <p:pic>
          <p:nvPicPr>
            <p:cNvPr id="16"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17"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5" name="Rectangle 4"/>
              <p:cNvSpPr/>
              <p:nvPr/>
            </p:nvSpPr>
            <p:spPr>
              <a:xfrm>
                <a:off x="1211179" y="6819900"/>
                <a:ext cx="12573000" cy="2139047"/>
              </a:xfrm>
              <a:prstGeom prst="rect">
                <a:avLst/>
              </a:prstGeom>
            </p:spPr>
            <p:txBody>
              <a:bodyPr wrap="square">
                <a:spAutoFit/>
              </a:bodyPr>
              <a:lstStyle/>
              <a:p>
                <a:pPr lvl="0" algn="just">
                  <a:lnSpc>
                    <a:spcPct val="175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là độ dài cạnh của hình vuông thứ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just">
                  <a:lnSpc>
                    <a:spcPct val="175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Ta có</a:t>
                </a:r>
              </a:p>
            </p:txBody>
          </p:sp>
        </mc:Choice>
        <mc:Fallback xmlns="">
          <p:sp>
            <p:nvSpPr>
              <p:cNvPr id="5" name="Rectangle 4"/>
              <p:cNvSpPr>
                <a:spLocks noRot="1" noChangeAspect="1" noMove="1" noResize="1" noEditPoints="1" noAdjustHandles="1" noChangeArrowheads="1" noChangeShapeType="1" noTextEdit="1"/>
              </p:cNvSpPr>
              <p:nvPr/>
            </p:nvSpPr>
            <p:spPr>
              <a:xfrm>
                <a:off x="1211179" y="6819900"/>
                <a:ext cx="12573000" cy="2139047"/>
              </a:xfrm>
              <a:prstGeom prst="rect">
                <a:avLst/>
              </a:prstGeom>
              <a:blipFill>
                <a:blip r:embed="rId4"/>
                <a:stretch>
                  <a:fillRect l="-1600" b="-3704"/>
                </a:stretch>
              </a:blipFill>
            </p:spPr>
            <p:txBody>
              <a:bodyPr/>
              <a:lstStyle/>
              <a:p>
                <a:r>
                  <a:rPr lang="en-US">
                    <a:noFill/>
                  </a:rPr>
                  <a:t> </a:t>
                </a:r>
              </a:p>
            </p:txBody>
          </p:sp>
        </mc:Fallback>
      </mc:AlternateContent>
      <p:grpSp>
        <p:nvGrpSpPr>
          <p:cNvPr id="18" name="Group 17"/>
          <p:cNvGrpSpPr/>
          <p:nvPr/>
        </p:nvGrpSpPr>
        <p:grpSpPr>
          <a:xfrm>
            <a:off x="1219200" y="1839942"/>
            <a:ext cx="15925800" cy="2341032"/>
            <a:chOff x="1143000" y="1839942"/>
            <a:chExt cx="15925800" cy="2341032"/>
          </a:xfrm>
        </p:grpSpPr>
        <mc:AlternateContent xmlns:mc="http://schemas.openxmlformats.org/markup-compatibility/2006" xmlns:a14="http://schemas.microsoft.com/office/drawing/2010/main">
          <mc:Choice Requires="a14">
            <p:sp>
              <p:nvSpPr>
                <p:cNvPr id="2" name="Rectangle 1"/>
                <p:cNvSpPr/>
                <p:nvPr/>
              </p:nvSpPr>
              <p:spPr>
                <a:xfrm>
                  <a:off x="1143000" y="1839942"/>
                  <a:ext cx="15925800" cy="1994136"/>
                </a:xfrm>
                <a:prstGeom prst="rect">
                  <a:avLst/>
                </a:prstGeom>
              </p:spPr>
              <p:txBody>
                <a:bodyPr wrap="square">
                  <a:spAutoFit/>
                </a:bodyPr>
                <a:lstStyle/>
                <a:p>
                  <a:pPr algn="just">
                    <a:lnSpc>
                      <a:spcPct val="175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a) Nếu hình vuông thứ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3800">
                      <a:effectLst/>
                      <a:latin typeface="Arial" panose="020B0604020202020204" pitchFamily="34" charset="0"/>
                      <a:ea typeface="Calibri" panose="020F0502020204030204" pitchFamily="34" charset="0"/>
                      <a:cs typeface="Arial" panose="020B0604020202020204" pitchFamily="34" charset="0"/>
                    </a:rPr>
                    <a:t> có độ dài cạnh bằng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3800">
                      <a:effectLst/>
                      <a:latin typeface="Arial" panose="020B0604020202020204" pitchFamily="34" charset="0"/>
                      <a:ea typeface="Calibri" panose="020F0502020204030204" pitchFamily="34" charset="0"/>
                      <a:cs typeface="Arial" panose="020B0604020202020204" pitchFamily="34" charset="0"/>
                    </a:rPr>
                    <a:t> thì hình vuông thứ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800">
                      <a:effectLst/>
                      <a:latin typeface="Arial" panose="020B0604020202020204" pitchFamily="34" charset="0"/>
                      <a:ea typeface="Calibri" panose="020F0502020204030204" pitchFamily="34" charset="0"/>
                      <a:cs typeface="Arial" panose="020B0604020202020204" pitchFamily="34" charset="0"/>
                    </a:rPr>
                    <a:t> có độ dài cạnh bằng </a:t>
                  </a:r>
                </a:p>
              </p:txBody>
            </p:sp>
          </mc:Choice>
          <mc:Fallback xmlns="">
            <p:sp>
              <p:nvSpPr>
                <p:cNvPr id="2" name="Rectangle 1"/>
                <p:cNvSpPr>
                  <a:spLocks noRot="1" noChangeAspect="1" noMove="1" noResize="1" noEditPoints="1" noAdjustHandles="1" noChangeArrowheads="1" noChangeShapeType="1" noTextEdit="1"/>
                </p:cNvSpPr>
                <p:nvPr/>
              </p:nvSpPr>
              <p:spPr>
                <a:xfrm>
                  <a:off x="1143000" y="1839942"/>
                  <a:ext cx="15925800" cy="1994136"/>
                </a:xfrm>
                <a:prstGeom prst="rect">
                  <a:avLst/>
                </a:prstGeom>
                <a:blipFill>
                  <a:blip r:embed="rId5"/>
                  <a:stretch>
                    <a:fillRect l="-1263" b="-113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685840" y="2747184"/>
                  <a:ext cx="2391360" cy="14337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a:latin typeface="Cambria Math" panose="02040503050406030204" pitchFamily="18" charset="0"/>
                              </a:rPr>
                            </m:ctrlPr>
                          </m:fPr>
                          <m:num>
                            <m:r>
                              <a:rPr lang="en-US" sz="3800" i="1">
                                <a:latin typeface="Cambria Math" panose="02040503050406030204" pitchFamily="18" charset="0"/>
                              </a:rPr>
                              <m:t>𝑎</m:t>
                            </m:r>
                            <m:rad>
                              <m:radPr>
                                <m:degHide m:val="on"/>
                                <m:ctrlPr>
                                  <a:rPr lang="en-US" sz="3800" i="1">
                                    <a:latin typeface="Cambria Math" panose="02040503050406030204" pitchFamily="18" charset="0"/>
                                  </a:rPr>
                                </m:ctrlPr>
                              </m:radPr>
                              <m:deg/>
                              <m:e>
                                <m:r>
                                  <a:rPr lang="en-US" sz="3800" i="0">
                                    <a:latin typeface="Cambria Math" panose="02040503050406030204" pitchFamily="18" charset="0"/>
                                  </a:rPr>
                                  <m:t>2</m:t>
                                </m:r>
                              </m:e>
                            </m:rad>
                          </m:num>
                          <m:den>
                            <m:r>
                              <a:rPr lang="en-US" sz="3800" i="0">
                                <a:latin typeface="Cambria Math" panose="02040503050406030204" pitchFamily="18" charset="0"/>
                              </a:rPr>
                              <m:t>2</m:t>
                            </m:r>
                          </m:den>
                        </m:f>
                        <m:r>
                          <a:rPr lang="en-US" sz="3800" i="0">
                            <a:latin typeface="Cambria Math" panose="02040503050406030204" pitchFamily="18" charset="0"/>
                          </a:rPr>
                          <m:t>=</m:t>
                        </m:r>
                        <m:f>
                          <m:fPr>
                            <m:ctrlPr>
                              <a:rPr lang="en-US" sz="3800" i="1">
                                <a:latin typeface="Cambria Math" panose="02040503050406030204" pitchFamily="18" charset="0"/>
                              </a:rPr>
                            </m:ctrlPr>
                          </m:fPr>
                          <m:num>
                            <m:r>
                              <a:rPr lang="en-US" sz="3800" i="1">
                                <a:latin typeface="Cambria Math" panose="02040503050406030204" pitchFamily="18" charset="0"/>
                              </a:rPr>
                              <m:t>𝑎</m:t>
                            </m:r>
                          </m:num>
                          <m:den>
                            <m:rad>
                              <m:radPr>
                                <m:degHide m:val="on"/>
                                <m:ctrlPr>
                                  <a:rPr lang="en-US" sz="3800" i="1">
                                    <a:latin typeface="Cambria Math" panose="02040503050406030204" pitchFamily="18" charset="0"/>
                                  </a:rPr>
                                </m:ctrlPr>
                              </m:radPr>
                              <m:deg/>
                              <m:e>
                                <m:r>
                                  <a:rPr lang="en-US" sz="3800" i="0">
                                    <a:latin typeface="Cambria Math" panose="02040503050406030204" pitchFamily="18" charset="0"/>
                                  </a:rPr>
                                  <m:t>2</m:t>
                                </m:r>
                              </m:e>
                            </m:rad>
                          </m:den>
                        </m:f>
                      </m:oMath>
                    </m:oMathPara>
                  </a14:m>
                  <a:endParaRPr lang="en-US" sz="3800"/>
                </a:p>
              </p:txBody>
            </p:sp>
          </mc:Choice>
          <mc:Fallback xmlns="">
            <p:sp>
              <p:nvSpPr>
                <p:cNvPr id="8" name="Rectangle 7"/>
                <p:cNvSpPr>
                  <a:spLocks noRot="1" noChangeAspect="1" noMove="1" noResize="1" noEditPoints="1" noAdjustHandles="1" noChangeArrowheads="1" noChangeShapeType="1" noTextEdit="1"/>
                </p:cNvSpPr>
                <p:nvPr/>
              </p:nvSpPr>
              <p:spPr>
                <a:xfrm>
                  <a:off x="5685840" y="2747184"/>
                  <a:ext cx="2391360" cy="1433790"/>
                </a:xfrm>
                <a:prstGeom prst="rect">
                  <a:avLst/>
                </a:prstGeom>
                <a:blipFill>
                  <a:blip r:embed="rId6"/>
                  <a:stretch>
                    <a:fillRect/>
                  </a:stretch>
                </a:blipFill>
              </p:spPr>
              <p:txBody>
                <a:bodyPr/>
                <a:lstStyle/>
                <a:p>
                  <a:r>
                    <a:rPr lang="en-US">
                      <a:noFill/>
                    </a:rPr>
                    <a:t> </a:t>
                  </a:r>
                </a:p>
              </p:txBody>
            </p:sp>
          </mc:Fallback>
        </mc:AlternateContent>
      </p:grpSp>
      <p:sp>
        <p:nvSpPr>
          <p:cNvPr id="19" name="Rectangle 18"/>
          <p:cNvSpPr/>
          <p:nvPr/>
        </p:nvSpPr>
        <p:spPr>
          <a:xfrm>
            <a:off x="1219200" y="4402766"/>
            <a:ext cx="12801600" cy="677108"/>
          </a:xfrm>
          <a:prstGeom prst="rect">
            <a:avLst/>
          </a:prstGeom>
        </p:spPr>
        <p:txBody>
          <a:bodyPr wrap="square">
            <a:spAutoFit/>
          </a:bodyPr>
          <a:lstStyle/>
          <a:p>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Từ đó, dãy hình vuông lần lượt có độ dài cạnh là:</a:t>
            </a:r>
            <a:endParaRPr lang="en-US"/>
          </a:p>
        </p:txBody>
      </p:sp>
      <mc:AlternateContent xmlns:mc="http://schemas.openxmlformats.org/markup-compatibility/2006" xmlns:a14="http://schemas.microsoft.com/office/drawing/2010/main">
        <mc:Choice Requires="a14">
          <p:sp>
            <p:nvSpPr>
              <p:cNvPr id="21" name="Rectangle 20"/>
              <p:cNvSpPr/>
              <p:nvPr/>
            </p:nvSpPr>
            <p:spPr>
              <a:xfrm>
                <a:off x="5791200" y="4709247"/>
                <a:ext cx="7262950" cy="2007857"/>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5791200" y="4709247"/>
                <a:ext cx="7262950" cy="200785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6324600" y="7745418"/>
                <a:ext cx="5941755" cy="2007857"/>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=1,2,3,…</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6324600" y="7745418"/>
                <a:ext cx="5941755" cy="2007857"/>
              </a:xfrm>
              <a:prstGeom prst="rect">
                <a:avLst/>
              </a:prstGeom>
              <a:blipFill>
                <a:blip r:embed="rId8"/>
                <a:stretch>
                  <a:fillRect/>
                </a:stretch>
              </a:blipFill>
            </p:spPr>
            <p:txBody>
              <a:bodyPr/>
              <a:lstStyle/>
              <a:p>
                <a:r>
                  <a:rPr lang="en-US">
                    <a:noFill/>
                  </a:rPr>
                  <a:t> </a:t>
                </a:r>
              </a:p>
            </p:txBody>
          </p:sp>
        </mc:Fallback>
      </mc:AlternateContent>
      <p:pic>
        <p:nvPicPr>
          <p:cNvPr id="2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0444" flipH="1">
            <a:off x="16428161" y="7958690"/>
            <a:ext cx="1433679" cy="2102730"/>
          </a:xfrm>
          <a:prstGeom prst="rect">
            <a:avLst/>
          </a:prstGeom>
        </p:spPr>
      </p:pic>
      <p:pic>
        <p:nvPicPr>
          <p:cNvPr id="25"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289580">
            <a:off x="16868959" y="319522"/>
            <a:ext cx="1695489" cy="1695489"/>
          </a:xfrm>
          <a:prstGeom prst="rect">
            <a:avLst/>
          </a:prstGeom>
        </p:spPr>
      </p:pic>
    </p:spTree>
    <p:extLst>
      <p:ext uri="{BB962C8B-B14F-4D97-AF65-F5344CB8AC3E}">
        <p14:creationId xmlns:p14="http://schemas.microsoft.com/office/powerpoint/2010/main" val="149114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1" grpId="0"/>
      <p:bldP spid="2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270550" y="8850978"/>
            <a:ext cx="945738" cy="1016922"/>
          </a:xfrm>
          <a:prstGeom prst="rect">
            <a:avLst/>
          </a:prstGeom>
        </p:spPr>
      </p:pic>
      <p:grpSp>
        <p:nvGrpSpPr>
          <p:cNvPr id="13" name="Google Shape;305;p14"/>
          <p:cNvGrpSpPr/>
          <p:nvPr/>
        </p:nvGrpSpPr>
        <p:grpSpPr>
          <a:xfrm flipH="1">
            <a:off x="8424775" y="647116"/>
            <a:ext cx="1514649" cy="1192826"/>
            <a:chOff x="7890477" y="787864"/>
            <a:chExt cx="2065961" cy="1377288"/>
          </a:xfrm>
        </p:grpSpPr>
        <p:pic>
          <p:nvPicPr>
            <p:cNvPr id="16"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17"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70444" flipH="1">
            <a:off x="16428161" y="7958690"/>
            <a:ext cx="1433679" cy="2102730"/>
          </a:xfrm>
          <a:prstGeom prst="rect">
            <a:avLst/>
          </a:prstGeom>
        </p:spPr>
      </p:pic>
      <p:pic>
        <p:nvPicPr>
          <p:cNvPr id="2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89580">
            <a:off x="16868959" y="319522"/>
            <a:ext cx="1695489" cy="1695489"/>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891778" y="6167037"/>
                <a:ext cx="13084343" cy="1643463"/>
              </a:xfrm>
              <a:prstGeom prst="rect">
                <a:avLst/>
              </a:prstGeom>
            </p:spPr>
            <p:txBody>
              <a:bodyPr wrap="square">
                <a:spAutoFit/>
              </a:bodyPr>
              <a:lstStyle/>
              <a:p>
                <a:pPr lvl="0" algn="ctr">
                  <a:lnSpc>
                    <a:spcPct val="150000"/>
                  </a:lnSpc>
                  <a:defRPr/>
                </a:pPr>
                <a14:m>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e>
                        </m:d>
                      </m:e>
                    </m: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e>
                    </m: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a:solidFill>
                    <a:prstClr val="black"/>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891778" y="6167037"/>
                <a:ext cx="13084343" cy="1643463"/>
              </a:xfrm>
              <a:prstGeom prst="rect">
                <a:avLst/>
              </a:prstGeom>
              <a:blipFill>
                <a:blip r:embed="rId13"/>
                <a:stretch>
                  <a:fillRect/>
                </a:stretch>
              </a:blipFill>
            </p:spPr>
            <p:txBody>
              <a:bodyPr/>
              <a:lstStyle/>
              <a:p>
                <a:r>
                  <a:rPr lang="en-US">
                    <a:noFill/>
                  </a:rPr>
                  <a:t> </a:t>
                </a:r>
              </a:p>
            </p:txBody>
          </p:sp>
        </mc:Fallback>
      </mc:AlternateContent>
      <p:grpSp>
        <p:nvGrpSpPr>
          <p:cNvPr id="10" name="Group 9"/>
          <p:cNvGrpSpPr/>
          <p:nvPr/>
        </p:nvGrpSpPr>
        <p:grpSpPr>
          <a:xfrm>
            <a:off x="2209800" y="2279980"/>
            <a:ext cx="14935200" cy="1187120"/>
            <a:chOff x="2209800" y="2051380"/>
            <a:chExt cx="14935200" cy="1187120"/>
          </a:xfrm>
        </p:grpSpPr>
        <mc:AlternateContent xmlns:mc="http://schemas.openxmlformats.org/markup-compatibility/2006" xmlns:a14="http://schemas.microsoft.com/office/drawing/2010/main">
          <mc:Choice Requires="a14">
            <p:sp>
              <p:nvSpPr>
                <p:cNvPr id="3" name="Rectangle 2"/>
                <p:cNvSpPr/>
                <p:nvPr/>
              </p:nvSpPr>
              <p:spPr>
                <a:xfrm>
                  <a:off x="2209800" y="2160192"/>
                  <a:ext cx="14935200" cy="969496"/>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Diện tích của hình vuông thứ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là</a:t>
                  </a:r>
                </a:p>
              </p:txBody>
            </p:sp>
          </mc:Choice>
          <mc:Fallback xmlns="">
            <p:sp>
              <p:nvSpPr>
                <p:cNvPr id="3" name="Rectangle 2"/>
                <p:cNvSpPr>
                  <a:spLocks noRot="1" noChangeAspect="1" noMove="1" noResize="1" noEditPoints="1" noAdjustHandles="1" noChangeArrowheads="1" noChangeShapeType="1" noTextEdit="1"/>
                </p:cNvSpPr>
                <p:nvPr/>
              </p:nvSpPr>
              <p:spPr>
                <a:xfrm>
                  <a:off x="2209800" y="2160192"/>
                  <a:ext cx="14935200" cy="969496"/>
                </a:xfrm>
                <a:prstGeom prst="rect">
                  <a:avLst/>
                </a:prstGeom>
                <a:blipFill>
                  <a:blip r:embed="rId14"/>
                  <a:stretch>
                    <a:fillRect l="-1347"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520990" y="2051380"/>
                  <a:ext cx="6356355"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b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=1,2,3,…</m:t>
                        </m:r>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9520990" y="2051380"/>
                  <a:ext cx="6356355" cy="1187120"/>
                </a:xfrm>
                <a:prstGeom prst="rect">
                  <a:avLst/>
                </a:prstGeom>
                <a:blipFill>
                  <a:blip r:embed="rId1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3124200" y="3867955"/>
                <a:ext cx="11539506" cy="20375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den>
                      </m:f>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en>
                      </m:f>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e>
                      </m:d>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3124200" y="3867955"/>
                <a:ext cx="11539506" cy="2037545"/>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7295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3021" y="3644439"/>
            <a:ext cx="945738" cy="1016922"/>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625642" y="190500"/>
                <a:ext cx="16976558" cy="2723823"/>
              </a:xfrm>
              <a:prstGeom prst="rect">
                <a:avLst/>
              </a:prstGeom>
            </p:spPr>
            <p:txBody>
              <a:bodyPr wrap="square">
                <a:spAutoFit/>
              </a:bodyPr>
              <a:lstStyle/>
              <a:p>
                <a:pPr lvl="0" algn="just">
                  <a:lnSpc>
                    <a:spcPct val="150000"/>
                  </a:lnSpc>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 Kí hiệu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b="0" i="1" smtClean="0">
                            <a:solidFill>
                              <a:prstClr val="black"/>
                            </a:solidFill>
                            <a:latin typeface="Cambria Math" panose="02040503050406030204" pitchFamily="18" charset="0"/>
                          </a:rPr>
                          <m:t>𝑝</m:t>
                        </m:r>
                      </m:e>
                      <m:sub>
                        <m:r>
                          <a:rPr lang="en-US" sz="3800" i="1">
                            <a:solidFill>
                              <a:prstClr val="black"/>
                            </a:solidFill>
                            <a:latin typeface="Cambria Math" panose="02040503050406030204" pitchFamily="18" charset="0"/>
                          </a:rPr>
                          <m:t>𝑛</m:t>
                        </m:r>
                      </m:sub>
                    </m:sSub>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là chu vi của hình vuông thứ </a:t>
                </a:r>
                <a14:m>
                  <m:oMath xmlns:m="http://schemas.openxmlformats.org/officeDocument/2006/math">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và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b="0" i="1" smtClean="0">
                            <a:solidFill>
                              <a:prstClr val="black"/>
                            </a:solidFill>
                            <a:latin typeface="Cambria Math" panose="02040503050406030204" pitchFamily="18" charset="0"/>
                          </a:rPr>
                          <m:t>𝑄</m:t>
                        </m:r>
                      </m:e>
                      <m:sub>
                        <m:r>
                          <a:rPr lang="en-US" sz="3800" i="1">
                            <a:solidFill>
                              <a:prstClr val="black"/>
                            </a:solidFill>
                            <a:latin typeface="Cambria Math" panose="02040503050406030204" pitchFamily="18" charset="0"/>
                          </a:rPr>
                          <m:t>𝑛</m:t>
                        </m:r>
                      </m:sub>
                    </m:sSub>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là tổng chu vi của </a:t>
                </a:r>
                <a14:m>
                  <m:oMath xmlns:m="http://schemas.openxmlformats.org/officeDocument/2006/math">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hình vuông đầu tiên. Viết công thức tính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𝑝</m:t>
                        </m:r>
                      </m:e>
                      <m:sub>
                        <m:r>
                          <a:rPr lang="en-US" sz="3800" i="1">
                            <a:solidFill>
                              <a:prstClr val="black"/>
                            </a:solidFill>
                            <a:latin typeface="Cambria Math" panose="02040503050406030204" pitchFamily="18" charset="0"/>
                          </a:rPr>
                          <m:t>𝑛</m:t>
                        </m:r>
                      </m:sub>
                    </m:sSub>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và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𝑄</m:t>
                        </m:r>
                      </m:e>
                      <m:sub>
                        <m:r>
                          <a:rPr lang="en-US" sz="3800" i="1">
                            <a:solidFill>
                              <a:prstClr val="black"/>
                            </a:solidFill>
                            <a:latin typeface="Cambria Math" panose="02040503050406030204" pitchFamily="18" charset="0"/>
                          </a:rPr>
                          <m:t>𝑛</m:t>
                        </m:r>
                      </m:sub>
                    </m:sSub>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lang="vi-VN" sz="3800" i="1">
                        <a:solidFill>
                          <a:prstClr val="black"/>
                        </a:solidFill>
                        <a:latin typeface="Cambria Math" panose="02040503050406030204" pitchFamily="18" charset="0"/>
                      </a:rPr>
                      <m:t>(</m:t>
                    </m:r>
                    <m:r>
                      <a:rPr lang="vi-VN" sz="3800" i="1">
                        <a:solidFill>
                          <a:prstClr val="black"/>
                        </a:solidFill>
                        <a:latin typeface="Cambria Math" panose="02040503050406030204" pitchFamily="18" charset="0"/>
                      </a:rPr>
                      <m:t>𝑛</m:t>
                    </m:r>
                    <m:r>
                      <a:rPr lang="vi-VN" sz="3800" i="1">
                        <a:solidFill>
                          <a:prstClr val="black"/>
                        </a:solidFill>
                        <a:latin typeface="Cambria Math" panose="02040503050406030204" pitchFamily="18" charset="0"/>
                      </a:rPr>
                      <m:t> = 1, 2, 3, …) </m:t>
                    </m:r>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và tìm lim </a:t>
                </a:r>
                <a14:m>
                  <m:oMath xmlns:m="http://schemas.openxmlformats.org/officeDocument/2006/math">
                    <m:sSub>
                      <m:sSubPr>
                        <m:ctrlPr>
                          <a:rPr lang="vi-VN" sz="3800" i="1">
                            <a:solidFill>
                              <a:prstClr val="black"/>
                            </a:solidFill>
                            <a:latin typeface="Cambria Math" panose="02040503050406030204" pitchFamily="18" charset="0"/>
                          </a:rPr>
                        </m:ctrlPr>
                      </m:sSubPr>
                      <m:e>
                        <m:r>
                          <a:rPr lang="en-US" sz="3800" i="1">
                            <a:solidFill>
                              <a:prstClr val="black"/>
                            </a:solidFill>
                            <a:latin typeface="Cambria Math" panose="02040503050406030204" pitchFamily="18" charset="0"/>
                          </a:rPr>
                          <m:t>𝑄</m:t>
                        </m:r>
                      </m:e>
                      <m:sub>
                        <m:r>
                          <a:rPr lang="en-US" sz="3800" i="1">
                            <a:solidFill>
                              <a:prstClr val="black"/>
                            </a:solidFill>
                            <a:latin typeface="Cambria Math" panose="02040503050406030204" pitchFamily="18" charset="0"/>
                          </a:rPr>
                          <m:t>𝑛</m:t>
                        </m:r>
                      </m:sub>
                    </m:sSub>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(giới hạn này nếu có được gọi là tổng chu vi của các hình vuông).</a:t>
                </a:r>
              </a:p>
            </p:txBody>
          </p:sp>
        </mc:Choice>
        <mc:Fallback xmlns="">
          <p:sp>
            <p:nvSpPr>
              <p:cNvPr id="13" name="Rectangle 12"/>
              <p:cNvSpPr>
                <a:spLocks noRot="1" noChangeAspect="1" noMove="1" noResize="1" noEditPoints="1" noAdjustHandles="1" noChangeArrowheads="1" noChangeShapeType="1" noTextEdit="1"/>
              </p:cNvSpPr>
              <p:nvPr/>
            </p:nvSpPr>
            <p:spPr>
              <a:xfrm>
                <a:off x="625642" y="190500"/>
                <a:ext cx="16976558" cy="2723823"/>
              </a:xfrm>
              <a:prstGeom prst="rect">
                <a:avLst/>
              </a:prstGeom>
              <a:blipFill>
                <a:blip r:embed="rId3"/>
                <a:stretch>
                  <a:fillRect l="-1185" r="-1185" b="-4251"/>
                </a:stretch>
              </a:blipFill>
            </p:spPr>
            <p:txBody>
              <a:bodyPr/>
              <a:lstStyle/>
              <a:p>
                <a:r>
                  <a:rPr lang="en-US">
                    <a:noFill/>
                  </a:rPr>
                  <a:t> </a:t>
                </a:r>
              </a:p>
            </p:txBody>
          </p:sp>
        </mc:Fallback>
      </mc:AlternateContent>
      <p:grpSp>
        <p:nvGrpSpPr>
          <p:cNvPr id="16" name="Google Shape;305;p14"/>
          <p:cNvGrpSpPr/>
          <p:nvPr/>
        </p:nvGrpSpPr>
        <p:grpSpPr>
          <a:xfrm flipH="1">
            <a:off x="8356596" y="3064782"/>
            <a:ext cx="1514649" cy="1192826"/>
            <a:chOff x="7890477" y="787864"/>
            <a:chExt cx="2065961" cy="1377288"/>
          </a:xfrm>
        </p:grpSpPr>
        <p:pic>
          <p:nvPicPr>
            <p:cNvPr id="17" name="Google Shape;306;p14"/>
            <p:cNvPicPr preferRelativeResize="0"/>
            <p:nvPr/>
          </p:nvPicPr>
          <p:blipFill rotWithShape="1">
            <a:blip r:embed="rId4">
              <a:alphaModFix/>
            </a:blip>
            <a:srcRect/>
            <a:stretch/>
          </p:blipFill>
          <p:spPr>
            <a:xfrm>
              <a:off x="7890477" y="787864"/>
              <a:ext cx="2053447" cy="1377288"/>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8" name="Group 7"/>
          <p:cNvGrpSpPr/>
          <p:nvPr/>
        </p:nvGrpSpPr>
        <p:grpSpPr>
          <a:xfrm>
            <a:off x="1828800" y="4201026"/>
            <a:ext cx="16590883" cy="1644168"/>
            <a:chOff x="675440" y="4513499"/>
            <a:chExt cx="16590883" cy="1644168"/>
          </a:xfrm>
        </p:grpSpPr>
        <mc:AlternateContent xmlns:mc="http://schemas.openxmlformats.org/markup-compatibility/2006" xmlns:a14="http://schemas.microsoft.com/office/drawing/2010/main">
          <mc:Choice Requires="a14">
            <p:sp>
              <p:nvSpPr>
                <p:cNvPr id="2" name="Rectangle 1"/>
                <p:cNvSpPr/>
                <p:nvPr/>
              </p:nvSpPr>
              <p:spPr>
                <a:xfrm>
                  <a:off x="675440" y="4649657"/>
                  <a:ext cx="16590883" cy="861133"/>
                </a:xfrm>
                <a:prstGeom prst="rect">
                  <a:avLst/>
                </a:prstGeom>
              </p:spPr>
              <p:txBody>
                <a:bodyPr wrap="square">
                  <a:spAutoFit/>
                </a:bodyPr>
                <a:lstStyle/>
                <a:p>
                  <a:pPr>
                    <a:lnSpc>
                      <a:spcPct val="150000"/>
                    </a:lnSpc>
                    <a:spcBef>
                      <a:spcPts val="100"/>
                    </a:spcBef>
                    <a:spcAft>
                      <a:spcPts val="0"/>
                    </a:spcAft>
                  </a:pPr>
                  <a:r>
                    <a:rPr lang="en-US" sz="3800">
                      <a:latin typeface="Arial" panose="020B0604020202020204" pitchFamily="34" charset="0"/>
                      <a:ea typeface="Calibri" panose="020F0502020204030204" pitchFamily="34" charset="0"/>
                      <a:cs typeface="Arial" panose="020B0604020202020204" pitchFamily="34" charset="0"/>
                    </a:rPr>
                    <a:t>Chu vi của hình vuông thứ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3800">
                      <a:effectLst/>
                      <a:latin typeface="Arial" panose="020B0604020202020204" pitchFamily="34" charset="0"/>
                      <a:ea typeface="Calibri" panose="020F0502020204030204" pitchFamily="34" charset="0"/>
                      <a:cs typeface="Arial" panose="020B0604020202020204" pitchFamily="34" charset="0"/>
                    </a:rPr>
                    <a:t> là </a:t>
                  </a:r>
                  <a:endParaRPr lang="en-US" sz="3800" i="1">
                    <a:effectLst/>
                    <a:latin typeface="Cambria Math" panose="02040503050406030204" pitchFamily="18"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75440" y="4649657"/>
                  <a:ext cx="16590883" cy="861133"/>
                </a:xfrm>
                <a:prstGeom prst="rect">
                  <a:avLst/>
                </a:prstGeom>
                <a:blipFill>
                  <a:blip r:embed="rId5"/>
                  <a:stretch>
                    <a:fillRect l="-1212" b="-27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391400" y="4513499"/>
                  <a:ext cx="7377212" cy="16441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𝑝</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den>
                        </m:f>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=1,2,3</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a:p>
                <a:p>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7391400" y="4513499"/>
                  <a:ext cx="7377212" cy="1644168"/>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p:cNvSpPr/>
              <p:nvPr/>
            </p:nvSpPr>
            <p:spPr>
              <a:xfrm>
                <a:off x="-533400" y="7277100"/>
                <a:ext cx="16916400" cy="2888227"/>
              </a:xfrm>
              <a:prstGeom prst="rect">
                <a:avLst/>
              </a:prstGeom>
            </p:spPr>
            <p:txBody>
              <a:bodyPr wrap="square">
                <a:spAutoFit/>
              </a:bodyPr>
              <a:lstStyle/>
              <a:p>
                <a:pPr lvl="0">
                  <a:lnSpc>
                    <a:spcPct val="150000"/>
                  </a:lnSpc>
                  <a:spcBef>
                    <a:spcPts val="100"/>
                  </a:spcBef>
                </a:pPr>
                <a14:m>
                  <m:oMathPara xmlns:m="http://schemas.openxmlformats.org/officeDocument/2006/math">
                    <m:oMathParaPr>
                      <m:jc m:val="centerGroup"/>
                    </m:oMathParaPr>
                    <m:oMath xmlns:m="http://schemas.openxmlformats.org/officeDocument/2006/math">
                      <m:r>
                        <m:rPr>
                          <m:sty m:val="p"/>
                        </m:rP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lim</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𝑄</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den>
                          </m:f>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+1)=4(2+</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533400" y="7277100"/>
                <a:ext cx="16916400" cy="288822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04800" y="4457700"/>
                <a:ext cx="17068800" cy="3605411"/>
              </a:xfrm>
              <a:prstGeom prst="rect">
                <a:avLst/>
              </a:prstGeom>
            </p:spPr>
            <p:txBody>
              <a:bodyPr wrap="square">
                <a:spAutoFit/>
              </a:bodyPr>
              <a:lstStyle/>
              <a:p>
                <a:pPr lvl="0">
                  <a:lnSpc>
                    <a:spcPct val="150000"/>
                  </a:lnSpc>
                  <a:spcBef>
                    <a:spcPts val="100"/>
                  </a:spcBef>
                </a:pPr>
                <a14:m>
                  <m:oMathPara xmlns:m="http://schemas.openxmlformats.org/officeDocument/2006/math">
                    <m:oMathParaPr>
                      <m:jc m:val="centerGroup"/>
                    </m:oMathParaPr>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𝑄</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den>
                          </m:f>
                        </m:e>
                      </m: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den>
                          </m:f>
                        </m:den>
                      </m:f>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04800" y="4457700"/>
                <a:ext cx="17068800" cy="3605411"/>
              </a:xfrm>
              <a:prstGeom prst="rect">
                <a:avLst/>
              </a:prstGeom>
              <a:blipFill>
                <a:blip r:embed="rId8"/>
                <a:stretch>
                  <a:fillRect/>
                </a:stretch>
              </a:blipFill>
            </p:spPr>
            <p:txBody>
              <a:bodyPr/>
              <a:lstStyle/>
              <a:p>
                <a:r>
                  <a:rPr lang="en-US">
                    <a:noFill/>
                  </a:rPr>
                  <a:t> </a:t>
                </a:r>
              </a:p>
            </p:txBody>
          </p:sp>
        </mc:Fallback>
      </mc:AlternateContent>
      <p:pic>
        <p:nvPicPr>
          <p:cNvPr id="2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0444" flipH="1">
            <a:off x="16513630" y="8026202"/>
            <a:ext cx="1433679" cy="2102730"/>
          </a:xfrm>
          <a:prstGeom prst="rect">
            <a:avLst/>
          </a:prstGeom>
        </p:spPr>
      </p:pic>
    </p:spTree>
    <p:extLst>
      <p:ext uri="{BB962C8B-B14F-4D97-AF65-F5344CB8AC3E}">
        <p14:creationId xmlns:p14="http://schemas.microsoft.com/office/powerpoint/2010/main" val="249470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433608">
            <a:off x="15930233" y="-75193"/>
            <a:ext cx="1751667" cy="1598396"/>
          </a:xfrm>
          <a:prstGeom prst="rect">
            <a:avLst/>
          </a:prstGeom>
        </p:spPr>
      </p:pic>
      <p:grpSp>
        <p:nvGrpSpPr>
          <p:cNvPr id="10" name="Google Shape;1077;p62"/>
          <p:cNvGrpSpPr/>
          <p:nvPr/>
        </p:nvGrpSpPr>
        <p:grpSpPr>
          <a:xfrm>
            <a:off x="486741" y="505615"/>
            <a:ext cx="5279270" cy="913314"/>
            <a:chOff x="2994550" y="3780517"/>
            <a:chExt cx="5279270" cy="913314"/>
          </a:xfrm>
        </p:grpSpPr>
        <p:sp>
          <p:nvSpPr>
            <p:cNvPr id="11"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5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tr70)</a:t>
              </a:r>
              <a:endParaRPr sz="4000" b="1" dirty="0">
                <a:solidFill>
                  <a:srgbClr val="373E56"/>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3" name="Rectangle 12"/>
              <p:cNvSpPr/>
              <p:nvPr/>
            </p:nvSpPr>
            <p:spPr>
              <a:xfrm>
                <a:off x="486741" y="1589424"/>
                <a:ext cx="17319094" cy="4975657"/>
              </a:xfrm>
              <a:prstGeom prst="rect">
                <a:avLst/>
              </a:prstGeom>
            </p:spPr>
            <p:txBody>
              <a:bodyPr wrap="square">
                <a:spAutoFit/>
              </a:bodyPr>
              <a:lstStyle/>
              <a:p>
                <a:pPr algn="just">
                  <a:lnSpc>
                    <a:spcPct val="150000"/>
                  </a:lnSpc>
                </a:pPr>
                <a:r>
                  <a:rPr lang="vi-VN" sz="3600">
                    <a:solidFill>
                      <a:prstClr val="black"/>
                    </a:solidFill>
                  </a:rPr>
                  <a:t>Xét quá trình tạo ra hình có chu vi vô cực và diện tích bằng 0 như sau:</a:t>
                </a:r>
              </a:p>
              <a:p>
                <a:pPr algn="just">
                  <a:lnSpc>
                    <a:spcPct val="150000"/>
                  </a:lnSpc>
                </a:pPr>
                <a:r>
                  <a:rPr lang="vi-VN" sz="3600">
                    <a:solidFill>
                      <a:prstClr val="black"/>
                    </a:solidFill>
                  </a:rPr>
                  <a:t>Bắt đầu bằng một hình vuông </a:t>
                </a:r>
                <a14:m>
                  <m:oMath xmlns:m="http://schemas.openxmlformats.org/officeDocument/2006/math">
                    <m:sSub>
                      <m:sSubPr>
                        <m:ctrlPr>
                          <a:rPr lang="vi-VN" sz="3600" i="1" smtClean="0">
                            <a:solidFill>
                              <a:prstClr val="black"/>
                            </a:solidFill>
                            <a:latin typeface="Cambria Math" panose="02040503050406030204" pitchFamily="18" charset="0"/>
                          </a:rPr>
                        </m:ctrlPr>
                      </m:sSubPr>
                      <m:e>
                        <m:r>
                          <a:rPr lang="en-US" sz="3600" b="0" i="1" smtClean="0">
                            <a:solidFill>
                              <a:prstClr val="black"/>
                            </a:solidFill>
                            <a:latin typeface="Cambria Math" panose="02040503050406030204" pitchFamily="18" charset="0"/>
                          </a:rPr>
                          <m:t>𝐻</m:t>
                        </m:r>
                      </m:e>
                      <m:sub>
                        <m:r>
                          <a:rPr lang="en-US" sz="3600" b="0" i="1" smtClean="0">
                            <a:solidFill>
                              <a:prstClr val="black"/>
                            </a:solidFill>
                            <a:latin typeface="Cambria Math" panose="02040503050406030204" pitchFamily="18" charset="0"/>
                          </a:rPr>
                          <m:t>0</m:t>
                        </m:r>
                      </m:sub>
                    </m:sSub>
                  </m:oMath>
                </a14:m>
                <a:r>
                  <a:rPr lang="en-US" sz="3600">
                    <a:solidFill>
                      <a:prstClr val="black"/>
                    </a:solidFill>
                  </a:rPr>
                  <a:t> </a:t>
                </a:r>
                <a:r>
                  <a:rPr lang="vi-VN" sz="3600">
                    <a:solidFill>
                      <a:prstClr val="black"/>
                    </a:solidFill>
                  </a:rPr>
                  <a:t>cạnh bằng 1 đơn vị độ dài (xem Hình 6a). Chia hình vuông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i="1">
                            <a:solidFill>
                              <a:prstClr val="black"/>
                            </a:solidFill>
                            <a:latin typeface="Cambria Math" panose="02040503050406030204" pitchFamily="18" charset="0"/>
                          </a:rPr>
                          <m:t>0</m:t>
                        </m:r>
                      </m:sub>
                    </m:sSub>
                  </m:oMath>
                </a14:m>
                <a:r>
                  <a:rPr lang="vi-VN" sz="3600">
                    <a:solidFill>
                      <a:prstClr val="black"/>
                    </a:solidFill>
                  </a:rPr>
                  <a:t> thành chín hình vuông bằng nhau, bỏ đi bốn hình vuông, nhận được hình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b="0" i="1" smtClean="0">
                            <a:solidFill>
                              <a:prstClr val="black"/>
                            </a:solidFill>
                            <a:latin typeface="Cambria Math" panose="02040503050406030204" pitchFamily="18" charset="0"/>
                          </a:rPr>
                          <m:t>1</m:t>
                        </m:r>
                      </m:sub>
                    </m:sSub>
                  </m:oMath>
                </a14:m>
                <a:r>
                  <a:rPr lang="vi-VN" sz="3600">
                    <a:solidFill>
                      <a:prstClr val="black"/>
                    </a:solidFill>
                  </a:rPr>
                  <a:t> (xem Hình 6b). Tiếp theo, chia mỗi hình vuông của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i="1">
                            <a:solidFill>
                              <a:prstClr val="black"/>
                            </a:solidFill>
                            <a:latin typeface="Cambria Math" panose="02040503050406030204" pitchFamily="18" charset="0"/>
                          </a:rPr>
                          <m:t>1</m:t>
                        </m:r>
                      </m:sub>
                    </m:sSub>
                  </m:oMath>
                </a14:m>
                <a:r>
                  <a:rPr lang="vi-VN" sz="3600">
                    <a:solidFill>
                      <a:prstClr val="black"/>
                    </a:solidFill>
                  </a:rPr>
                  <a:t> thành chín hình vuông, rồi bỏ đi bốn hình vuông, nhận được hình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b="0" i="1" smtClean="0">
                            <a:solidFill>
                              <a:prstClr val="black"/>
                            </a:solidFill>
                            <a:latin typeface="Cambria Math" panose="02040503050406030204" pitchFamily="18" charset="0"/>
                          </a:rPr>
                          <m:t>2</m:t>
                        </m:r>
                      </m:sub>
                    </m:sSub>
                  </m:oMath>
                </a14:m>
                <a:r>
                  <a:rPr lang="vi-VN" sz="3600">
                    <a:solidFill>
                      <a:prstClr val="black"/>
                    </a:solidFill>
                  </a:rPr>
                  <a:t> (xem Hình 6c). Tiếp tục quá trình này, ta nhận được một dãy hình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b="0" i="1" smtClean="0">
                            <a:solidFill>
                              <a:prstClr val="black"/>
                            </a:solidFill>
                            <a:latin typeface="Cambria Math" panose="02040503050406030204" pitchFamily="18" charset="0"/>
                          </a:rPr>
                          <m:t>𝑛</m:t>
                        </m:r>
                      </m:sub>
                    </m:sSub>
                  </m:oMath>
                </a14:m>
                <a:r>
                  <a:rPr lang="vi-VN" sz="3600">
                    <a:solidFill>
                      <a:prstClr val="black"/>
                    </a:solidFill>
                  </a:rPr>
                  <a:t> </a:t>
                </a:r>
                <a14:m>
                  <m:oMath xmlns:m="http://schemas.openxmlformats.org/officeDocument/2006/math">
                    <m:r>
                      <a:rPr lang="vi-VN" sz="3600" i="1" smtClean="0">
                        <a:solidFill>
                          <a:prstClr val="black"/>
                        </a:solidFill>
                        <a:latin typeface="Cambria Math" panose="02040503050406030204" pitchFamily="18" charset="0"/>
                      </a:rPr>
                      <m:t>(</m:t>
                    </m:r>
                    <m:r>
                      <a:rPr lang="vi-VN" sz="3600" i="1" smtClean="0">
                        <a:solidFill>
                          <a:prstClr val="black"/>
                        </a:solidFill>
                        <a:latin typeface="Cambria Math" panose="02040503050406030204" pitchFamily="18" charset="0"/>
                      </a:rPr>
                      <m:t>𝑛</m:t>
                    </m:r>
                    <m:r>
                      <a:rPr lang="vi-VN" sz="3600" i="1" smtClean="0">
                        <a:solidFill>
                          <a:prstClr val="black"/>
                        </a:solidFill>
                        <a:latin typeface="Cambria Math" panose="02040503050406030204" pitchFamily="18" charset="0"/>
                      </a:rPr>
                      <m:t> = 1, 2, 3, …).</m:t>
                    </m:r>
                  </m:oMath>
                </a14:m>
                <a:endParaRPr lang="vi-VN" sz="3600">
                  <a:solidFill>
                    <a:prstClr val="black"/>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486741" y="1589424"/>
                <a:ext cx="17319094" cy="4975657"/>
              </a:xfrm>
              <a:prstGeom prst="rect">
                <a:avLst/>
              </a:prstGeom>
              <a:blipFill>
                <a:blip r:embed="rId3"/>
                <a:stretch>
                  <a:fillRect l="-1091" r="-1056" b="-3676"/>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53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117088" y="6906072"/>
            <a:ext cx="10058400" cy="3008735"/>
          </a:xfrm>
          <a:prstGeom prst="rect">
            <a:avLst/>
          </a:prstGeom>
        </p:spPr>
      </p:pic>
    </p:spTree>
    <p:extLst>
      <p:ext uri="{BB962C8B-B14F-4D97-AF65-F5344CB8AC3E}">
        <p14:creationId xmlns:p14="http://schemas.microsoft.com/office/powerpoint/2010/main" val="374575675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433608">
            <a:off x="15930233" y="-75193"/>
            <a:ext cx="1751667" cy="1598396"/>
          </a:xfrm>
          <a:prstGeom prst="rect">
            <a:avLst/>
          </a:prstGeom>
        </p:spPr>
      </p:pic>
      <p:grpSp>
        <p:nvGrpSpPr>
          <p:cNvPr id="7" name="Group 6"/>
          <p:cNvGrpSpPr/>
          <p:nvPr/>
        </p:nvGrpSpPr>
        <p:grpSpPr>
          <a:xfrm>
            <a:off x="486741" y="2019300"/>
            <a:ext cx="17319094" cy="6935261"/>
            <a:chOff x="484452" y="290551"/>
            <a:chExt cx="17319094" cy="6935261"/>
          </a:xfrm>
        </p:grpSpPr>
        <mc:AlternateContent xmlns:mc="http://schemas.openxmlformats.org/markup-compatibility/2006" xmlns:a14="http://schemas.microsoft.com/office/drawing/2010/main">
          <mc:Choice Requires="a14">
            <p:sp>
              <p:nvSpPr>
                <p:cNvPr id="13" name="Rectangle 12"/>
                <p:cNvSpPr/>
                <p:nvPr/>
              </p:nvSpPr>
              <p:spPr>
                <a:xfrm>
                  <a:off x="484452" y="347006"/>
                  <a:ext cx="17319094" cy="6878806"/>
                </a:xfrm>
                <a:prstGeom prst="rect">
                  <a:avLst/>
                </a:prstGeom>
              </p:spPr>
              <p:txBody>
                <a:bodyPr wrap="square">
                  <a:spAutoFit/>
                </a:bodyPr>
                <a:lstStyle/>
                <a:p>
                  <a:pPr lvl="0" algn="just">
                    <a:lnSpc>
                      <a:spcPct val="175000"/>
                    </a:lnSpc>
                  </a:pPr>
                  <a:r>
                    <a:rPr lang="vi-VN" sz="3600">
                      <a:solidFill>
                        <a:prstClr val="black"/>
                      </a:solidFill>
                    </a:rPr>
                    <a:t>Ta có: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i="1">
                              <a:solidFill>
                                <a:prstClr val="black"/>
                              </a:solidFill>
                              <a:latin typeface="Cambria Math" panose="02040503050406030204" pitchFamily="18" charset="0"/>
                            </a:rPr>
                            <m:t>1</m:t>
                          </m:r>
                        </m:sub>
                      </m:sSub>
                    </m:oMath>
                  </a14:m>
                  <a:r>
                    <a:rPr lang="en-US" sz="3600">
                      <a:solidFill>
                        <a:prstClr val="black"/>
                      </a:solidFill>
                    </a:rPr>
                    <a:t> </a:t>
                  </a:r>
                  <a:r>
                    <a:rPr lang="vi-VN" sz="3600">
                      <a:solidFill>
                        <a:prstClr val="black"/>
                      </a:solidFill>
                    </a:rPr>
                    <a:t>có 5 hình vuông, mỗi hình vuông có cạnh bằng</a:t>
                  </a:r>
                </a:p>
                <a:p>
                  <a:pPr lvl="0" algn="just">
                    <a:lnSpc>
                      <a:spcPct val="175000"/>
                    </a:lnSpc>
                  </a:pPr>
                  <a:r>
                    <a:rPr lang="en-US" sz="3600">
                      <a:solidFill>
                        <a:prstClr val="black"/>
                      </a:solidFill>
                    </a:rPr>
                    <a:t>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b="0" i="1" smtClean="0">
                              <a:solidFill>
                                <a:prstClr val="black"/>
                              </a:solidFill>
                              <a:latin typeface="Cambria Math" panose="02040503050406030204" pitchFamily="18" charset="0"/>
                            </a:rPr>
                            <m:t>2</m:t>
                          </m:r>
                        </m:sub>
                      </m:sSub>
                    </m:oMath>
                  </a14:m>
                  <a:r>
                    <a:rPr lang="vi-VN" sz="3600">
                      <a:solidFill>
                        <a:prstClr val="black"/>
                      </a:solidFill>
                    </a:rPr>
                    <a:t> có 5 . 5 = 5</a:t>
                  </a:r>
                  <a:r>
                    <a:rPr lang="en-US" sz="3600" baseline="30000">
                      <a:solidFill>
                        <a:prstClr val="black"/>
                      </a:solidFill>
                    </a:rPr>
                    <a:t>2</a:t>
                  </a:r>
                  <a:r>
                    <a:rPr lang="vi-VN" sz="3600">
                      <a:solidFill>
                        <a:prstClr val="black"/>
                      </a:solidFill>
                    </a:rPr>
                    <a:t> hình vuông, mỗi hình vuông có cạnh bằng</a:t>
                  </a:r>
                </a:p>
                <a:p>
                  <a:pPr lvl="0" algn="just">
                    <a:lnSpc>
                      <a:spcPct val="175000"/>
                    </a:lnSpc>
                  </a:pPr>
                  <a:r>
                    <a:rPr lang="vi-VN" sz="3600">
                      <a:solidFill>
                        <a:prstClr val="black"/>
                      </a:solidFill>
                    </a:rPr>
                    <a:t>Từ đó, nhận được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b="0" i="1" smtClean="0">
                              <a:solidFill>
                                <a:prstClr val="black"/>
                              </a:solidFill>
                              <a:latin typeface="Cambria Math" panose="02040503050406030204" pitchFamily="18" charset="0"/>
                            </a:rPr>
                            <m:t>𝑛</m:t>
                          </m:r>
                        </m:sub>
                      </m:sSub>
                    </m:oMath>
                  </a14:m>
                  <a:r>
                    <a:rPr lang="vi-VN" sz="3600">
                      <a:solidFill>
                        <a:prstClr val="black"/>
                      </a:solidFill>
                    </a:rPr>
                    <a:t> có 5</a:t>
                  </a:r>
                  <a:r>
                    <a:rPr lang="en-US" sz="3600" baseline="30000">
                      <a:solidFill>
                        <a:prstClr val="black"/>
                      </a:solidFill>
                    </a:rPr>
                    <a:t>n</a:t>
                  </a:r>
                  <a:r>
                    <a:rPr lang="vi-VN" sz="3600">
                      <a:solidFill>
                        <a:prstClr val="black"/>
                      </a:solidFill>
                    </a:rPr>
                    <a:t> hình vuông, mỗi hình vuông có cạnh bằng</a:t>
                  </a:r>
                </a:p>
                <a:p>
                  <a:pPr lvl="0" algn="just">
                    <a:lnSpc>
                      <a:spcPct val="175000"/>
                    </a:lnSpc>
                  </a:pPr>
                  <a:r>
                    <a:rPr lang="vi-VN" sz="3600">
                      <a:solidFill>
                        <a:prstClr val="black"/>
                      </a:solidFill>
                    </a:rPr>
                    <a:t>a) Tính diện tích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b="0" i="1" smtClean="0">
                              <a:solidFill>
                                <a:prstClr val="black"/>
                              </a:solidFill>
                              <a:latin typeface="Cambria Math" panose="02040503050406030204" pitchFamily="18" charset="0"/>
                            </a:rPr>
                            <m:t>𝑆</m:t>
                          </m:r>
                        </m:e>
                        <m:sub>
                          <m:r>
                            <a:rPr lang="en-US" sz="3600" i="1">
                              <a:solidFill>
                                <a:prstClr val="black"/>
                              </a:solidFill>
                              <a:latin typeface="Cambria Math" panose="02040503050406030204" pitchFamily="18" charset="0"/>
                            </a:rPr>
                            <m:t>𝑛</m:t>
                          </m:r>
                        </m:sub>
                      </m:sSub>
                    </m:oMath>
                  </a14:m>
                  <a:r>
                    <a:rPr lang="vi-VN" sz="3600">
                      <a:solidFill>
                        <a:prstClr val="black"/>
                      </a:solidFill>
                    </a:rPr>
                    <a:t> của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i="1">
                              <a:solidFill>
                                <a:prstClr val="black"/>
                              </a:solidFill>
                              <a:latin typeface="Cambria Math" panose="02040503050406030204" pitchFamily="18" charset="0"/>
                            </a:rPr>
                            <m:t>𝑛</m:t>
                          </m:r>
                        </m:sub>
                      </m:sSub>
                    </m:oMath>
                  </a14:m>
                  <a:r>
                    <a:rPr lang="vi-VN" sz="3600">
                      <a:solidFill>
                        <a:prstClr val="black"/>
                      </a:solidFill>
                    </a:rPr>
                    <a:t> và tính lim</a:t>
                  </a:r>
                  <a:r>
                    <a:rPr lang="en-US" sz="3600">
                      <a:solidFill>
                        <a:prstClr val="black"/>
                      </a:solidFill>
                    </a:rPr>
                    <a:t>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𝑆</m:t>
                          </m:r>
                        </m:e>
                        <m:sub>
                          <m:r>
                            <a:rPr lang="en-US" sz="3600" i="1">
                              <a:solidFill>
                                <a:prstClr val="black"/>
                              </a:solidFill>
                              <a:latin typeface="Cambria Math" panose="02040503050406030204" pitchFamily="18" charset="0"/>
                            </a:rPr>
                            <m:t>𝑛</m:t>
                          </m:r>
                        </m:sub>
                      </m:sSub>
                    </m:oMath>
                  </a14:m>
                  <a:r>
                    <a:rPr lang="en-US" sz="3600">
                      <a:solidFill>
                        <a:prstClr val="black"/>
                      </a:solidFill>
                    </a:rPr>
                    <a:t>.</a:t>
                  </a:r>
                  <a:endParaRPr lang="vi-VN" sz="3600">
                    <a:solidFill>
                      <a:prstClr val="black"/>
                    </a:solidFill>
                  </a:endParaRPr>
                </a:p>
                <a:p>
                  <a:pPr lvl="0" algn="just">
                    <a:lnSpc>
                      <a:spcPct val="175000"/>
                    </a:lnSpc>
                  </a:pPr>
                  <a:r>
                    <a:rPr lang="vi-VN" sz="3600">
                      <a:solidFill>
                        <a:prstClr val="black"/>
                      </a:solidFill>
                    </a:rPr>
                    <a:t>b) Tính chu vi</a:t>
                  </a:r>
                  <a:r>
                    <a:rPr lang="en-US" sz="3600">
                      <a:solidFill>
                        <a:prstClr val="black"/>
                      </a:solidFill>
                    </a:rPr>
                    <a:t>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b="0" i="1" smtClean="0">
                              <a:solidFill>
                                <a:prstClr val="black"/>
                              </a:solidFill>
                              <a:latin typeface="Cambria Math" panose="02040503050406030204" pitchFamily="18" charset="0"/>
                            </a:rPr>
                            <m:t>𝑝</m:t>
                          </m:r>
                        </m:e>
                        <m:sub>
                          <m:r>
                            <a:rPr lang="en-US" sz="3600" i="1">
                              <a:solidFill>
                                <a:prstClr val="black"/>
                              </a:solidFill>
                              <a:latin typeface="Cambria Math" panose="02040503050406030204" pitchFamily="18" charset="0"/>
                            </a:rPr>
                            <m:t>𝑛</m:t>
                          </m:r>
                        </m:sub>
                      </m:sSub>
                    </m:oMath>
                  </a14:m>
                  <a:r>
                    <a:rPr lang="vi-VN" sz="3600">
                      <a:solidFill>
                        <a:prstClr val="black"/>
                      </a:solidFill>
                    </a:rPr>
                    <a:t> của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𝐻</m:t>
                          </m:r>
                        </m:e>
                        <m:sub>
                          <m:r>
                            <a:rPr lang="en-US" sz="3600" i="1">
                              <a:solidFill>
                                <a:prstClr val="black"/>
                              </a:solidFill>
                              <a:latin typeface="Cambria Math" panose="02040503050406030204" pitchFamily="18" charset="0"/>
                            </a:rPr>
                            <m:t>𝑛</m:t>
                          </m:r>
                        </m:sub>
                      </m:sSub>
                    </m:oMath>
                  </a14:m>
                  <a:r>
                    <a:rPr lang="vi-VN" sz="3600">
                      <a:solidFill>
                        <a:prstClr val="black"/>
                      </a:solidFill>
                    </a:rPr>
                    <a:t> và tính lim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𝑝</m:t>
                          </m:r>
                        </m:e>
                        <m:sub>
                          <m:r>
                            <a:rPr lang="en-US" sz="3600" i="1">
                              <a:solidFill>
                                <a:prstClr val="black"/>
                              </a:solidFill>
                              <a:latin typeface="Cambria Math" panose="02040503050406030204" pitchFamily="18" charset="0"/>
                            </a:rPr>
                            <m:t>𝑛</m:t>
                          </m:r>
                        </m:sub>
                      </m:sSub>
                      <m:r>
                        <a:rPr lang="en-US" sz="3600" i="1">
                          <a:solidFill>
                            <a:prstClr val="black"/>
                          </a:solidFill>
                          <a:latin typeface="Cambria Math" panose="02040503050406030204" pitchFamily="18" charset="0"/>
                        </a:rPr>
                        <m:t> </m:t>
                      </m:r>
                    </m:oMath>
                  </a14:m>
                  <a:endParaRPr lang="en-US" sz="3600">
                    <a:solidFill>
                      <a:prstClr val="black"/>
                    </a:solidFill>
                  </a:endParaRPr>
                </a:p>
                <a:p>
                  <a:pPr lvl="0" algn="just">
                    <a:lnSpc>
                      <a:spcPct val="175000"/>
                    </a:lnSpc>
                  </a:pPr>
                  <a:r>
                    <a:rPr lang="vi-VN" sz="3600">
                      <a:solidFill>
                        <a:prstClr val="black"/>
                      </a:solidFill>
                    </a:rPr>
                    <a:t>(Quá trình trên tạo nên một hình, gọi là một fractal, được coi là có diện tích lim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𝑆</m:t>
                          </m:r>
                        </m:e>
                        <m:sub>
                          <m:r>
                            <a:rPr lang="en-US" sz="3600" i="1">
                              <a:solidFill>
                                <a:prstClr val="black"/>
                              </a:solidFill>
                              <a:latin typeface="Cambria Math" panose="02040503050406030204" pitchFamily="18" charset="0"/>
                            </a:rPr>
                            <m:t>𝑛</m:t>
                          </m:r>
                        </m:sub>
                      </m:sSub>
                    </m:oMath>
                  </a14:m>
                  <a:r>
                    <a:rPr lang="vi-VN" sz="3600">
                      <a:solidFill>
                        <a:prstClr val="black"/>
                      </a:solidFill>
                    </a:rPr>
                    <a:t> và chu vi lim </a:t>
                  </a:r>
                  <a14:m>
                    <m:oMath xmlns:m="http://schemas.openxmlformats.org/officeDocument/2006/math">
                      <m:sSub>
                        <m:sSubPr>
                          <m:ctrlPr>
                            <a:rPr lang="vi-VN" sz="3600" i="1">
                              <a:solidFill>
                                <a:prstClr val="black"/>
                              </a:solidFill>
                              <a:latin typeface="Cambria Math" panose="02040503050406030204" pitchFamily="18" charset="0"/>
                            </a:rPr>
                          </m:ctrlPr>
                        </m:sSubPr>
                        <m:e>
                          <m:r>
                            <a:rPr lang="en-US" sz="3600" i="1">
                              <a:solidFill>
                                <a:prstClr val="black"/>
                              </a:solidFill>
                              <a:latin typeface="Cambria Math" panose="02040503050406030204" pitchFamily="18" charset="0"/>
                            </a:rPr>
                            <m:t>𝑝</m:t>
                          </m:r>
                        </m:e>
                        <m:sub>
                          <m:r>
                            <a:rPr lang="en-US" sz="3600" i="1">
                              <a:solidFill>
                                <a:prstClr val="black"/>
                              </a:solidFill>
                              <a:latin typeface="Cambria Math" panose="02040503050406030204" pitchFamily="18" charset="0"/>
                            </a:rPr>
                            <m:t>𝑛</m:t>
                          </m:r>
                        </m:sub>
                      </m:sSub>
                    </m:oMath>
                  </a14:m>
                  <a:r>
                    <a:rPr lang="vi-VN" sz="3600">
                      <a:solidFill>
                        <a:prstClr val="black"/>
                      </a:solidFill>
                    </a:rPr>
                    <a:t>).</a:t>
                  </a:r>
                </a:p>
              </p:txBody>
            </p:sp>
          </mc:Choice>
          <mc:Fallback xmlns="">
            <p:sp>
              <p:nvSpPr>
                <p:cNvPr id="13" name="Rectangle 12"/>
                <p:cNvSpPr>
                  <a:spLocks noRot="1" noChangeAspect="1" noMove="1" noResize="1" noEditPoints="1" noAdjustHandles="1" noChangeArrowheads="1" noChangeShapeType="1" noTextEdit="1"/>
                </p:cNvSpPr>
                <p:nvPr/>
              </p:nvSpPr>
              <p:spPr>
                <a:xfrm>
                  <a:off x="484452" y="347006"/>
                  <a:ext cx="17319094" cy="6878806"/>
                </a:xfrm>
                <a:prstGeom prst="rect">
                  <a:avLst/>
                </a:prstGeom>
                <a:blipFill>
                  <a:blip r:embed="rId3"/>
                  <a:stretch>
                    <a:fillRect l="-1091" r="-1056" b="-4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3487400" y="1197529"/>
                  <a:ext cx="2693879" cy="1802801"/>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a:solidFill>
                      <a:prstClr val="black"/>
                    </a:solidFill>
                  </a:endParaRPr>
                </a:p>
                <a:p>
                  <a:pPr lvl="0"/>
                  <a:endParaRPr lang="en-US">
                    <a:solidFill>
                      <a:prstClr val="black"/>
                    </a:solidFill>
                  </a:endParaRPr>
                </a:p>
                <a:p>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13487400" y="1197529"/>
                  <a:ext cx="2693879" cy="180280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2115800" y="290551"/>
                  <a:ext cx="583813"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12115800" y="290551"/>
                  <a:ext cx="583813" cy="124880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4775429" y="2209726"/>
                  <a:ext cx="821507"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14775429" y="2209726"/>
                  <a:ext cx="821507" cy="1248803"/>
                </a:xfrm>
                <a:prstGeom prst="rect">
                  <a:avLst/>
                </a:prstGeom>
                <a:blipFill>
                  <a:blip r:embed="rId6"/>
                  <a:stretch>
                    <a:fillRect/>
                  </a:stretch>
                </a:blipFill>
              </p:spPr>
              <p:txBody>
                <a:bodyPr/>
                <a:lstStyle/>
                <a:p>
                  <a:r>
                    <a:rPr lang="en-US">
                      <a:noFill/>
                    </a:rPr>
                    <a:t> </a:t>
                  </a:r>
                </a:p>
              </p:txBody>
            </p:sp>
          </mc:Fallback>
        </mc:AlternateContent>
      </p:grpSp>
      <p:grpSp>
        <p:nvGrpSpPr>
          <p:cNvPr id="18" name="Google Shape;1077;p62"/>
          <p:cNvGrpSpPr/>
          <p:nvPr/>
        </p:nvGrpSpPr>
        <p:grpSpPr>
          <a:xfrm>
            <a:off x="486741" y="505615"/>
            <a:ext cx="5279270" cy="913314"/>
            <a:chOff x="2994550" y="3780517"/>
            <a:chExt cx="5279270" cy="913314"/>
          </a:xfrm>
        </p:grpSpPr>
        <p:sp>
          <p:nvSpPr>
            <p:cNvPr id="19"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5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tr70)</a:t>
              </a:r>
              <a:endParaRPr sz="4000" b="1" dirty="0">
                <a:solidFill>
                  <a:srgbClr val="373E56"/>
                </a:solidFill>
                <a:latin typeface="Arial"/>
                <a:ea typeface="Arial"/>
                <a:cs typeface="Arial"/>
                <a:sym typeface="Arial"/>
              </a:endParaRPr>
            </a:p>
          </p:txBody>
        </p:sp>
      </p:grpSp>
    </p:spTree>
    <p:extLst>
      <p:ext uri="{BB962C8B-B14F-4D97-AF65-F5344CB8AC3E}">
        <p14:creationId xmlns:p14="http://schemas.microsoft.com/office/powerpoint/2010/main" val="353241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433608">
            <a:off x="15930233" y="-75193"/>
            <a:ext cx="1751667" cy="1598396"/>
          </a:xfrm>
          <a:prstGeom prst="rect">
            <a:avLst/>
          </a:prstGeom>
        </p:spPr>
      </p:pic>
      <p:grpSp>
        <p:nvGrpSpPr>
          <p:cNvPr id="11" name="Google Shape;305;p14"/>
          <p:cNvGrpSpPr/>
          <p:nvPr/>
        </p:nvGrpSpPr>
        <p:grpSpPr>
          <a:xfrm flipH="1">
            <a:off x="914400" y="707856"/>
            <a:ext cx="1514649" cy="1192826"/>
            <a:chOff x="7890477" y="787864"/>
            <a:chExt cx="2065961" cy="1377288"/>
          </a:xfrm>
        </p:grpSpPr>
        <p:pic>
          <p:nvPicPr>
            <p:cNvPr id="12"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15"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2819400" y="1472679"/>
                <a:ext cx="14458123" cy="8511304"/>
              </a:xfrm>
              <a:prstGeom prst="rect">
                <a:avLst/>
              </a:prstGeom>
            </p:spPr>
            <p:txBody>
              <a:bodyPr wrap="square">
                <a:spAutoFit/>
              </a:bodyPr>
              <a:lstStyle/>
              <a:p>
                <a:pPr>
                  <a:lnSpc>
                    <a:spcPct val="150000"/>
                  </a:lnSpc>
                  <a:spcBef>
                    <a:spcPts val="100"/>
                  </a:spcBef>
                  <a:spcAft>
                    <a:spcPts val="0"/>
                  </a:spcAft>
                </a:pPr>
                <a:r>
                  <a:rPr lang="en-US" sz="38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den>
                            </m:f>
                          </m:e>
                        </m:d>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a:effectLst/>
                                <a:latin typeface="Cambria Math" panose="02040503050406030204" pitchFamily="18" charset="0"/>
                                <a:ea typeface="Calibri" panose="020F0502020204030204" pitchFamily="34" charset="0"/>
                                <a:cs typeface="Times New Roman" panose="02020603050405020304" pitchFamily="18" charset="0"/>
                              </a:rPr>
                              <m:t>9</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9</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=1,2,3,…</m:t>
                    </m:r>
                  </m:oMath>
                </a14:m>
                <a:r>
                  <a:rPr lang="en-US" sz="380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spcBef>
                    <a:spcPts val="100"/>
                  </a:spcBef>
                  <a:spcAft>
                    <a:spcPts val="0"/>
                  </a:spcAft>
                </a:pPr>
                <a14:m>
                  <m:oMathPara xmlns:m="http://schemas.openxmlformats.org/officeDocument/2006/math">
                    <m:oMathParaPr>
                      <m:jc m:val="centerGroup"/>
                    </m:oMathParaPr>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9</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00"/>
                  </a:spcBef>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380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=1,2,3,…</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00"/>
                  </a:spcBef>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4</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5</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=4.0=0</m:t>
                    </m:r>
                  </m:oMath>
                </a14:m>
                <a:r>
                  <a:rPr lang="en-US" sz="38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&gt;0</m:t>
                    </m:r>
                  </m:oMath>
                </a14:m>
                <a:r>
                  <a:rPr lang="en-US" sz="3800">
                    <a:effectLst/>
                    <a:latin typeface="Arial" panose="020B0604020202020204" pitchFamily="34" charset="0"/>
                    <a:ea typeface="Calibri" panose="020F0502020204030204" pitchFamily="34" charset="0"/>
                    <a:cs typeface="Arial" panose="020B0604020202020204" pitchFamily="34" charset="0"/>
                  </a:rPr>
                  <a:t> với mọi n nên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p>
                        </m:sSup>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8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2819400" y="1472679"/>
                <a:ext cx="14458123" cy="8511304"/>
              </a:xfrm>
              <a:prstGeom prst="rect">
                <a:avLst/>
              </a:prstGeom>
              <a:blipFill>
                <a:blip r:embed="rId4"/>
                <a:stretch>
                  <a:fillRect l="-1392"/>
                </a:stretch>
              </a:blipFill>
            </p:spPr>
            <p:txBody>
              <a:bodyPr/>
              <a:lstStyle/>
              <a:p>
                <a:r>
                  <a:rPr lang="en-US">
                    <a:noFill/>
                  </a:rPr>
                  <a:t> </a:t>
                </a:r>
              </a:p>
            </p:txBody>
          </p:sp>
        </mc:Fallback>
      </mc:AlternateContent>
    </p:spTree>
    <p:extLst>
      <p:ext uri="{BB962C8B-B14F-4D97-AF65-F5344CB8AC3E}">
        <p14:creationId xmlns:p14="http://schemas.microsoft.com/office/powerpoint/2010/main" val="355850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anim calcmode="lin" valueType="num">
                                      <p:cBhvr>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352800" y="3390900"/>
              <a:ext cx="12342994" cy="1205073"/>
            </a:xfrm>
            <a:prstGeom prst="rect">
              <a:avLst/>
            </a:prstGeom>
          </p:spPr>
          <p:txBody>
            <a:bodyPr wrap="none">
              <a:spAutoFit/>
            </a:bodyPr>
            <a:lstStyle/>
            <a:p>
              <a:pPr lvl="0" algn="just">
                <a:lnSpc>
                  <a:spcPct val="150000"/>
                </a:lnSpc>
                <a:tabLst>
                  <a:tab pos="360045" algn="l"/>
                  <a:tab pos="720090" algn="l"/>
                </a:tabLst>
              </a:pPr>
              <a:r>
                <a:rPr lang="nl-NL" sz="5500" b="1">
                  <a:solidFill>
                    <a:prstClr val="black"/>
                  </a:solidFill>
                  <a:latin typeface="Arial" panose="020B0604020202020204" pitchFamily="34" charset="0"/>
                  <a:ea typeface="Calibri" panose="020F0502020204030204" pitchFamily="34" charset="0"/>
                  <a:cs typeface="Arial" panose="020B0604020202020204" pitchFamily="34" charset="0"/>
                </a:rPr>
                <a:t>1. GIỚI HẠN HỮU HẠN CỦA DÃY SỐ</a:t>
              </a:r>
              <a:endParaRPr lang="en-US" sz="55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1026411" y="3484309"/>
            <a:ext cx="4447408" cy="379857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335272"/>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a:solidFill>
                    <a:schemeClr val="dk1"/>
                  </a:solidFill>
                  <a:latin typeface="Arial"/>
                  <a:ea typeface="Arial"/>
                  <a:cs typeface="Arial"/>
                  <a:sym typeface="Arial"/>
                </a:rPr>
                <a:t>Ghi nhớ kiến thức trong bài.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514545" y="3484310"/>
            <a:ext cx="4797758" cy="379857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err="1">
                  <a:solidFill>
                    <a:schemeClr val="dk1"/>
                  </a:solidFill>
                  <a:latin typeface="Arial"/>
                  <a:ea typeface="Arial"/>
                  <a:cs typeface="Arial"/>
                  <a:sym typeface="Arial"/>
                </a:rPr>
                <a:t>Hoàn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SBT</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2263298" y="3484309"/>
            <a:ext cx="4961858" cy="3798570"/>
            <a:chOff x="12263298" y="3009914"/>
            <a:chExt cx="4961858"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267309" y="3572529"/>
              <a:ext cx="4957847" cy="343988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a:solidFill>
                    <a:schemeClr val="dk1"/>
                  </a:solidFill>
                  <a:latin typeface="Arial"/>
                  <a:ea typeface="Arial"/>
                  <a:cs typeface="Arial"/>
                  <a:sym typeface="Arial"/>
                </a:rPr>
                <a:t>Chuẩn bị bài mới: </a:t>
              </a:r>
              <a:r>
                <a:rPr lang="en-US" sz="4000" b="1" i="1">
                  <a:solidFill>
                    <a:schemeClr val="dk1"/>
                  </a:solidFill>
                  <a:latin typeface="Arial"/>
                  <a:ea typeface="Arial"/>
                  <a:cs typeface="Arial"/>
                  <a:sym typeface="Arial"/>
                </a:rPr>
                <a:t>“Bài 2: Giới hạn của hàm số”.</a:t>
              </a:r>
              <a:endParaRPr sz="40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grpSp>
        <p:nvGrpSpPr>
          <p:cNvPr id="21" name="Group 20"/>
          <p:cNvGrpSpPr/>
          <p:nvPr/>
        </p:nvGrpSpPr>
        <p:grpSpPr>
          <a:xfrm>
            <a:off x="4076700" y="1790700"/>
            <a:ext cx="10401300" cy="1049227"/>
            <a:chOff x="4076700" y="1958580"/>
            <a:chExt cx="10401300" cy="1049227"/>
          </a:xfrm>
        </p:grpSpPr>
        <p:sp>
          <p:nvSpPr>
            <p:cNvPr id="14" name="Google Shape;166;p5"/>
            <p:cNvSpPr/>
            <p:nvPr/>
          </p:nvSpPr>
          <p:spPr>
            <a:xfrm>
              <a:off x="5358196" y="2330699"/>
              <a:ext cx="9119804"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i="1" dirty="0" err="1">
                  <a:solidFill>
                    <a:schemeClr val="dk1"/>
                  </a:solidFill>
                  <a:latin typeface="Arial"/>
                  <a:ea typeface="Arial"/>
                  <a:cs typeface="Arial"/>
                  <a:sym typeface="Arial"/>
                </a:rPr>
                <a:t>Thảo</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luận</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nhóm</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đôi</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hoàn</a:t>
              </a:r>
              <a:r>
                <a:rPr lang="en-US" sz="3800" i="1" dirty="0">
                  <a:solidFill>
                    <a:schemeClr val="dk1"/>
                  </a:solidFill>
                  <a:latin typeface="Arial"/>
                  <a:ea typeface="Arial"/>
                  <a:cs typeface="Arial"/>
                  <a:sym typeface="Arial"/>
                </a:rPr>
                <a:t> </a:t>
              </a:r>
              <a:r>
                <a:rPr lang="en-US" sz="3800" i="1" dirty="0" err="1">
                  <a:solidFill>
                    <a:schemeClr val="dk1"/>
                  </a:solidFill>
                  <a:latin typeface="Arial"/>
                  <a:ea typeface="Arial"/>
                  <a:cs typeface="Arial"/>
                  <a:sym typeface="Arial"/>
                </a:rPr>
                <a:t>thành</a:t>
              </a:r>
              <a:r>
                <a:rPr lang="en-US" sz="3800" i="1"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HĐKP1.</a:t>
              </a:r>
              <a:endParaRPr sz="3800" b="1" i="1" dirty="0">
                <a:solidFill>
                  <a:schemeClr val="dk1"/>
                </a:solidFill>
                <a:latin typeface="Arial"/>
                <a:ea typeface="Arial"/>
                <a:cs typeface="Arial"/>
                <a:sym typeface="Arial"/>
              </a:endParaRPr>
            </a:p>
          </p:txBody>
        </p:sp>
        <p:pic>
          <p:nvPicPr>
            <p:cNvPr id="15" name="Google Shape;167;p5"/>
            <p:cNvPicPr preferRelativeResize="0"/>
            <p:nvPr/>
          </p:nvPicPr>
          <p:blipFill rotWithShape="1">
            <a:blip r:embed="rId3">
              <a:alphaModFix/>
            </a:blip>
            <a:srcRect/>
            <a:stretch/>
          </p:blipFill>
          <p:spPr>
            <a:xfrm>
              <a:off x="4076700" y="1958580"/>
              <a:ext cx="1281496" cy="900308"/>
            </a:xfrm>
            <a:prstGeom prst="rect">
              <a:avLst/>
            </a:prstGeom>
            <a:noFill/>
            <a:ln>
              <a:noFill/>
            </a:ln>
          </p:spPr>
        </p:pic>
      </p:grpSp>
      <p:sp>
        <p:nvSpPr>
          <p:cNvPr id="16" name="Google Shape;169;p5"/>
          <p:cNvSpPr/>
          <p:nvPr/>
        </p:nvSpPr>
        <p:spPr>
          <a:xfrm>
            <a:off x="601579" y="3324028"/>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HĐKP 1</a:t>
            </a:r>
            <a:endParaRPr sz="4000" b="1">
              <a:solidFill>
                <a:schemeClr val="lt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22" name="Rectangle 21"/>
              <p:cNvSpPr/>
              <p:nvPr/>
            </p:nvSpPr>
            <p:spPr>
              <a:xfrm>
                <a:off x="2273505" y="7558967"/>
                <a:ext cx="17697899" cy="861133"/>
              </a:xfrm>
              <a:prstGeom prst="rect">
                <a:avLst/>
              </a:prstGeom>
            </p:spPr>
            <p:txBody>
              <a:bodyPr wrap="square">
                <a:spAutoFit/>
              </a:bodyPr>
              <a:lstStyle/>
              <a:p>
                <a:pPr marL="30480" marR="30480" algn="just">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b) Với </a:t>
                </a:r>
                <a14:m>
                  <m:oMath xmlns:m="http://schemas.openxmlformats.org/officeDocument/2006/math">
                    <m:r>
                      <a:rPr lang="en-US"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𝑛</m:t>
                    </m:r>
                  </m:oMath>
                </a14:m>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như thế nào thì </a:t>
                </a:r>
                <a14:m>
                  <m:oMath xmlns:m="http://schemas.openxmlformats.org/officeDocument/2006/math">
                    <m:d>
                      <m:dPr>
                        <m:begChr m:val="|"/>
                        <m:endChr m:val="|"/>
                        <m:ctrlPr>
                          <a:rPr lang="en-US" sz="3800" i="1">
                            <a:latin typeface="Cambria Math" panose="02040503050406030204" pitchFamily="18" charset="0"/>
                            <a:cs typeface="Arial" panose="020B0604020202020204" pitchFamily="34" charset="0"/>
                          </a:rPr>
                        </m:ctrlPr>
                      </m:dPr>
                      <m:e>
                        <m:sSub>
                          <m:sSubPr>
                            <m:ctrlPr>
                              <a:rPr lang="en-US" sz="3800" i="1">
                                <a:latin typeface="Cambria Math" panose="02040503050406030204" pitchFamily="18" charset="0"/>
                                <a:cs typeface="Arial" panose="020B0604020202020204" pitchFamily="34" charset="0"/>
                              </a:rPr>
                            </m:ctrlPr>
                          </m:sSubPr>
                          <m:e>
                            <m:r>
                              <a:rPr lang="en-US" sz="3800" i="1">
                                <a:latin typeface="Cambria Math" panose="02040503050406030204" pitchFamily="18" charset="0"/>
                                <a:cs typeface="Arial" panose="020B0604020202020204" pitchFamily="34" charset="0"/>
                              </a:rPr>
                              <m:t>𝑢</m:t>
                            </m:r>
                          </m:e>
                          <m:sub>
                            <m:r>
                              <a:rPr lang="en-US" sz="3800" i="1">
                                <a:latin typeface="Cambria Math" panose="02040503050406030204" pitchFamily="18" charset="0"/>
                                <a:cs typeface="Arial" panose="020B0604020202020204" pitchFamily="34" charset="0"/>
                              </a:rPr>
                              <m:t>𝑛</m:t>
                            </m:r>
                          </m:sub>
                        </m:sSub>
                      </m:e>
                    </m:d>
                  </m:oMath>
                </a14:m>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bé hơn 0,01; 0,001?</a:t>
                </a:r>
              </a:p>
            </p:txBody>
          </p:sp>
        </mc:Choice>
        <mc:Fallback xmlns="">
          <p:sp>
            <p:nvSpPr>
              <p:cNvPr id="22" name="Rectangle 21"/>
              <p:cNvSpPr>
                <a:spLocks noRot="1" noChangeAspect="1" noMove="1" noResize="1" noEditPoints="1" noAdjustHandles="1" noChangeArrowheads="1" noChangeShapeType="1" noTextEdit="1"/>
              </p:cNvSpPr>
              <p:nvPr/>
            </p:nvSpPr>
            <p:spPr>
              <a:xfrm>
                <a:off x="2273505" y="7558967"/>
                <a:ext cx="17697899" cy="861133"/>
              </a:xfrm>
              <a:prstGeom prst="rect">
                <a:avLst/>
              </a:prstGeom>
              <a:blipFill>
                <a:blip r:embed="rId4"/>
                <a:stretch>
                  <a:fillRect l="-965" b="-27660"/>
                </a:stretch>
              </a:blipFill>
            </p:spPr>
            <p:txBody>
              <a:bodyPr/>
              <a:lstStyle/>
              <a:p>
                <a:r>
                  <a:rPr lang="en-US">
                    <a:noFill/>
                  </a:rPr>
                  <a:t> </a:t>
                </a:r>
              </a:p>
            </p:txBody>
          </p:sp>
        </mc:Fallback>
      </mc:AlternateContent>
      <p:grpSp>
        <p:nvGrpSpPr>
          <p:cNvPr id="7" name="Group 6"/>
          <p:cNvGrpSpPr/>
          <p:nvPr/>
        </p:nvGrpSpPr>
        <p:grpSpPr>
          <a:xfrm>
            <a:off x="319449" y="344325"/>
            <a:ext cx="7367341" cy="1141576"/>
            <a:chOff x="192597" y="420525"/>
            <a:chExt cx="7367341" cy="1141576"/>
          </a:xfrm>
        </p:grpSpPr>
        <p:grpSp>
          <p:nvGrpSpPr>
            <p:cNvPr id="24" name="Group 9"/>
            <p:cNvGrpSpPr/>
            <p:nvPr/>
          </p:nvGrpSpPr>
          <p:grpSpPr>
            <a:xfrm>
              <a:off x="192597" y="420525"/>
              <a:ext cx="7367341" cy="1141576"/>
              <a:chOff x="12700" y="12700"/>
              <a:chExt cx="6387054" cy="1061919"/>
            </a:xfrm>
          </p:grpSpPr>
          <p:sp>
            <p:nvSpPr>
              <p:cNvPr id="25" name="Freeform 10"/>
              <p:cNvSpPr/>
              <p:nvPr/>
            </p:nvSpPr>
            <p:spPr>
              <a:xfrm>
                <a:off x="12700" y="12700"/>
                <a:ext cx="6387054" cy="89919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6" name="Freeform 11"/>
              <p:cNvSpPr/>
              <p:nvPr/>
            </p:nvSpPr>
            <p:spPr>
              <a:xfrm>
                <a:off x="66061" y="47798"/>
                <a:ext cx="6143668" cy="1026821"/>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Rectangle 26"/>
            <p:cNvSpPr/>
            <p:nvPr/>
          </p:nvSpPr>
          <p:spPr>
            <a:xfrm>
              <a:off x="544086" y="424919"/>
              <a:ext cx="6555000" cy="962251"/>
            </a:xfrm>
            <a:prstGeom prst="rect">
              <a:avLst/>
            </a:prstGeom>
          </p:spPr>
          <p:txBody>
            <a:bodyPr wrap="none">
              <a:spAutoFit/>
            </a:bodyPr>
            <a:lstStyle/>
            <a:p>
              <a:pPr algn="just">
                <a:lnSpc>
                  <a:spcPct val="150000"/>
                </a:lnSpc>
                <a:spcBef>
                  <a:spcPts val="100"/>
                </a:spcBef>
                <a:spcAft>
                  <a:spcPts val="0"/>
                </a:spcAft>
              </a:pPr>
              <a:r>
                <a:rPr lang="nl-NL" sz="4300" b="1">
                  <a:latin typeface="Arial" panose="020B0604020202020204" pitchFamily="34" charset="0"/>
                  <a:ea typeface="Calibri" panose="020F0502020204030204" pitchFamily="34" charset="0"/>
                  <a:cs typeface="Arial" panose="020B0604020202020204" pitchFamily="34" charset="0"/>
                </a:rPr>
                <a:t>a) Giới hạn 0 của dãy số</a:t>
              </a:r>
              <a:endParaRPr lang="en-US" sz="43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0" name="Group 9"/>
          <p:cNvGrpSpPr/>
          <p:nvPr/>
        </p:nvGrpSpPr>
        <p:grpSpPr>
          <a:xfrm>
            <a:off x="685800" y="3086100"/>
            <a:ext cx="16916400" cy="1286955"/>
            <a:chOff x="685800" y="2720789"/>
            <a:chExt cx="16916400" cy="1286955"/>
          </a:xfrm>
        </p:grpSpPr>
        <mc:AlternateContent xmlns:mc="http://schemas.openxmlformats.org/markup-compatibility/2006" xmlns:a14="http://schemas.microsoft.com/office/drawing/2010/main">
          <mc:Choice Requires="a14">
            <p:sp>
              <p:nvSpPr>
                <p:cNvPr id="19" name="Rectangle 18"/>
                <p:cNvSpPr/>
                <p:nvPr/>
              </p:nvSpPr>
              <p:spPr>
                <a:xfrm>
                  <a:off x="685800" y="2933700"/>
                  <a:ext cx="16916400" cy="861133"/>
                </a:xfrm>
                <a:prstGeom prst="rect">
                  <a:avLst/>
                </a:prstGeom>
              </p:spPr>
              <p:txBody>
                <a:bodyPr wrap="square">
                  <a:spAutoFit/>
                </a:bodyPr>
                <a:lstStyle/>
                <a:p>
                  <a:pPr marL="30480" marR="30480" algn="just">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Cho dãy số </a:t>
                  </a:r>
                  <a14:m>
                    <m:oMath xmlns:m="http://schemas.openxmlformats.org/officeDocument/2006/math">
                      <m:d>
                        <m:dPr>
                          <m:ctrlPr>
                            <a:rPr lang="en-US" sz="3800" i="1" smtClean="0">
                              <a:solidFill>
                                <a:srgbClr val="000000"/>
                              </a:solidFill>
                              <a:latin typeface="Cambria Math" panose="02040503050406030204" pitchFamily="18" charset="0"/>
                              <a:cs typeface="Arial" panose="020B0604020202020204" pitchFamily="34" charset="0"/>
                            </a:rPr>
                          </m:ctrlPr>
                        </m:dPr>
                        <m:e>
                          <m:sSub>
                            <m:sSubPr>
                              <m:ctrlPr>
                                <a:rPr lang="en-US" sz="3800" i="1" smtClean="0">
                                  <a:solidFill>
                                    <a:srgbClr val="000000"/>
                                  </a:solidFill>
                                  <a:latin typeface="Cambria Math" panose="02040503050406030204" pitchFamily="18" charset="0"/>
                                  <a:cs typeface="Arial" panose="020B0604020202020204" pitchFamily="34" charset="0"/>
                                </a:rPr>
                              </m:ctrlPr>
                            </m:sSubPr>
                            <m:e>
                              <m:r>
                                <a:rPr lang="en-US" sz="3800" b="0" i="1" smtClean="0">
                                  <a:solidFill>
                                    <a:srgbClr val="000000"/>
                                  </a:solidFill>
                                  <a:latin typeface="Cambria Math" panose="02040503050406030204" pitchFamily="18" charset="0"/>
                                  <a:cs typeface="Arial" panose="020B0604020202020204" pitchFamily="34" charset="0"/>
                                </a:rPr>
                                <m:t>𝑢</m:t>
                              </m:r>
                            </m:e>
                            <m:sub>
                              <m:r>
                                <a:rPr lang="en-US" sz="3800" b="0" i="1" smtClean="0">
                                  <a:solidFill>
                                    <a:srgbClr val="000000"/>
                                  </a:solidFill>
                                  <a:latin typeface="Cambria Math" panose="02040503050406030204" pitchFamily="18" charset="0"/>
                                  <a:cs typeface="Arial" panose="020B0604020202020204" pitchFamily="34" charset="0"/>
                                </a:rPr>
                                <m:t>𝑛</m:t>
                              </m:r>
                            </m:sub>
                          </m:sSub>
                        </m:e>
                      </m:d>
                    </m:oMath>
                  </a14:m>
                  <a:r>
                    <a:rPr lang="en-US" sz="3800" dirty="0">
                      <a:latin typeface="Arial" panose="020B0604020202020204" pitchFamily="34" charset="0"/>
                      <a:ea typeface="Times New Roman" panose="02020603050405020304" pitchFamily="18" charset="0"/>
                      <a:cs typeface="Arial" panose="020B0604020202020204" pitchFamily="34" charset="0"/>
                    </a:rPr>
                    <a:t> với </a:t>
                  </a:r>
                </a:p>
              </p:txBody>
            </p:sp>
          </mc:Choice>
          <mc:Fallback xmlns="">
            <p:sp>
              <p:nvSpPr>
                <p:cNvPr id="19" name="Rectangle 18"/>
                <p:cNvSpPr>
                  <a:spLocks noRot="1" noChangeAspect="1" noMove="1" noResize="1" noEditPoints="1" noAdjustHandles="1" noChangeArrowheads="1" noChangeShapeType="1" noTextEdit="1"/>
                </p:cNvSpPr>
                <p:nvPr/>
              </p:nvSpPr>
              <p:spPr>
                <a:xfrm>
                  <a:off x="685800" y="2933700"/>
                  <a:ext cx="16916400" cy="861133"/>
                </a:xfrm>
                <a:prstGeom prst="rect">
                  <a:avLst/>
                </a:prstGeom>
                <a:blipFill>
                  <a:blip r:embed="rId5"/>
                  <a:stretch>
                    <a:fillRect b="-28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577923" y="2720789"/>
                  <a:ext cx="2898422" cy="12869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en-US" sz="4000" i="1">
                                <a:latin typeface="Cambria Math" panose="02040503050406030204" pitchFamily="18" charset="0"/>
                              </a:rPr>
                              <m:t>𝑛</m:t>
                            </m:r>
                          </m:sub>
                        </m:sSub>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−1</m:t>
                                    </m:r>
                                  </m:e>
                                </m:d>
                              </m:e>
                              <m:sup>
                                <m:r>
                                  <a:rPr lang="en-US" sz="4000" i="1">
                                    <a:latin typeface="Cambria Math" panose="02040503050406030204" pitchFamily="18" charset="0"/>
                                  </a:rPr>
                                  <m:t>𝑛</m:t>
                                </m:r>
                              </m:sup>
                            </m:sSup>
                          </m:num>
                          <m:den>
                            <m:r>
                              <a:rPr lang="en-US" sz="4000" i="1">
                                <a:latin typeface="Cambria Math" panose="02040503050406030204" pitchFamily="18" charset="0"/>
                              </a:rPr>
                              <m:t>𝑛</m:t>
                            </m:r>
                          </m:den>
                        </m:f>
                      </m:oMath>
                    </m:oMathPara>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7577923" y="2720789"/>
                  <a:ext cx="2898422" cy="1286955"/>
                </a:xfrm>
                <a:prstGeom prst="rect">
                  <a:avLst/>
                </a:prstGeom>
                <a:blipFill>
                  <a:blip r:embed="rId6"/>
                  <a:stretch>
                    <a:fillRect/>
                  </a:stretch>
                </a:blipFill>
              </p:spPr>
              <p:txBody>
                <a:bodyPr/>
                <a:lstStyle/>
                <a:p>
                  <a:r>
                    <a:rPr lang="en-US">
                      <a:noFill/>
                    </a:rPr>
                    <a:t> </a:t>
                  </a:r>
                </a:p>
              </p:txBody>
            </p:sp>
          </mc:Fallback>
        </mc:AlternateContent>
      </p:grpSp>
      <p:sp>
        <p:nvSpPr>
          <p:cNvPr id="11" name="Rectangle 10"/>
          <p:cNvSpPr/>
          <p:nvPr/>
        </p:nvSpPr>
        <p:spPr>
          <a:xfrm>
            <a:off x="2273505" y="4381500"/>
            <a:ext cx="13792200" cy="969496"/>
          </a:xfrm>
          <a:prstGeom prst="rect">
            <a:avLst/>
          </a:prstGeom>
        </p:spPr>
        <p:txBody>
          <a:bodyPr wrap="square">
            <a:spAutoFit/>
          </a:bodyPr>
          <a:lstStyle/>
          <a:p>
            <a:pPr marL="30480" marR="30480" lvl="0" algn="just">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Tìm các giá trị còn thiếu trong bảng sau:</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7" name="Table 16"/>
              <p:cNvGraphicFramePr>
                <a:graphicFrameLocks noGrp="1"/>
              </p:cNvGraphicFramePr>
              <p:nvPr>
                <p:extLst>
                  <p:ext uri="{D42A27DB-BD31-4B8C-83A1-F6EECF244321}">
                    <p14:modId xmlns:p14="http://schemas.microsoft.com/office/powerpoint/2010/main" val="121865903"/>
                  </p:ext>
                </p:extLst>
              </p:nvPr>
            </p:nvGraphicFramePr>
            <p:xfrm>
              <a:off x="3106216" y="5600700"/>
              <a:ext cx="12192000" cy="17430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157289468"/>
                        </a:ext>
                      </a:extLst>
                    </a:gridCol>
                    <a:gridCol w="2032000">
                      <a:extLst>
                        <a:ext uri="{9D8B030D-6E8A-4147-A177-3AD203B41FA5}">
                          <a16:colId xmlns:a16="http://schemas.microsoft.com/office/drawing/2014/main" val="1592066755"/>
                        </a:ext>
                      </a:extLst>
                    </a:gridCol>
                    <a:gridCol w="2032000">
                      <a:extLst>
                        <a:ext uri="{9D8B030D-6E8A-4147-A177-3AD203B41FA5}">
                          <a16:colId xmlns:a16="http://schemas.microsoft.com/office/drawing/2014/main" val="2678163372"/>
                        </a:ext>
                      </a:extLst>
                    </a:gridCol>
                    <a:gridCol w="2032000">
                      <a:extLst>
                        <a:ext uri="{9D8B030D-6E8A-4147-A177-3AD203B41FA5}">
                          <a16:colId xmlns:a16="http://schemas.microsoft.com/office/drawing/2014/main" val="2691907009"/>
                        </a:ext>
                      </a:extLst>
                    </a:gridCol>
                    <a:gridCol w="2032000">
                      <a:extLst>
                        <a:ext uri="{9D8B030D-6E8A-4147-A177-3AD203B41FA5}">
                          <a16:colId xmlns:a16="http://schemas.microsoft.com/office/drawing/2014/main" val="968668445"/>
                        </a:ext>
                      </a:extLst>
                    </a:gridCol>
                    <a:gridCol w="2032000">
                      <a:extLst>
                        <a:ext uri="{9D8B030D-6E8A-4147-A177-3AD203B41FA5}">
                          <a16:colId xmlns:a16="http://schemas.microsoft.com/office/drawing/2014/main" val="3655363596"/>
                        </a:ext>
                      </a:extLst>
                    </a:gridCol>
                  </a:tblGrid>
                  <a:tr h="871540">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𝑛</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10</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20</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50</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100</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1 000</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3829953"/>
                      </a:ext>
                    </a:extLst>
                  </a:tr>
                  <a:tr h="871540">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3800" b="0" i="1" smtClean="0">
                                        <a:solidFill>
                                          <a:schemeClr val="tx1"/>
                                        </a:solidFill>
                                        <a:latin typeface="Cambria Math" panose="02040503050406030204" pitchFamily="18" charset="0"/>
                                        <a:cs typeface="Arial" panose="020B0604020202020204" pitchFamily="34" charset="0"/>
                                      </a:rPr>
                                    </m:ctrlPr>
                                  </m:dPr>
                                  <m:e>
                                    <m:sSub>
                                      <m:sSubPr>
                                        <m:ctrlPr>
                                          <a:rPr lang="en-US" sz="3800" b="0" i="1" smtClean="0">
                                            <a:solidFill>
                                              <a:schemeClr val="tx1"/>
                                            </a:solidFill>
                                            <a:latin typeface="Cambria Math" panose="02040503050406030204" pitchFamily="18" charset="0"/>
                                            <a:cs typeface="Arial" panose="020B0604020202020204" pitchFamily="34" charset="0"/>
                                          </a:rPr>
                                        </m:ctrlPr>
                                      </m:sSubPr>
                                      <m:e>
                                        <m:r>
                                          <a:rPr lang="en-US" sz="3800" b="0" i="1" smtClean="0">
                                            <a:solidFill>
                                              <a:schemeClr val="tx1"/>
                                            </a:solidFill>
                                            <a:latin typeface="Cambria Math" panose="02040503050406030204" pitchFamily="18" charset="0"/>
                                            <a:cs typeface="Arial" panose="020B0604020202020204" pitchFamily="34" charset="0"/>
                                          </a:rPr>
                                          <m:t>𝑢</m:t>
                                        </m:r>
                                      </m:e>
                                      <m:sub>
                                        <m:r>
                                          <a:rPr lang="en-US" sz="3800" b="0" i="1" smtClean="0">
                                            <a:solidFill>
                                              <a:schemeClr val="tx1"/>
                                            </a:solidFill>
                                            <a:latin typeface="Cambria Math" panose="02040503050406030204" pitchFamily="18" charset="0"/>
                                            <a:cs typeface="Arial" panose="020B0604020202020204" pitchFamily="34" charset="0"/>
                                          </a:rPr>
                                          <m:t>𝑛</m:t>
                                        </m:r>
                                      </m:sub>
                                    </m:sSub>
                                  </m:e>
                                </m:d>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0,1</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0,05</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0,02</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solidFill>
                                      <a:schemeClr val="tx1"/>
                                    </a:solidFill>
                                    <a:latin typeface="Cambria Math" panose="02040503050406030204" pitchFamily="18" charset="0"/>
                                    <a:cs typeface="Arial" panose="020B0604020202020204" pitchFamily="34" charset="0"/>
                                  </a:rPr>
                                  <m:t>?</m:t>
                                </m:r>
                              </m:oMath>
                            </m:oMathPara>
                          </a14:m>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3421219"/>
                      </a:ext>
                    </a:extLst>
                  </a:tr>
                </a:tbl>
              </a:graphicData>
            </a:graphic>
          </p:graphicFrame>
        </mc:Choice>
        <mc:Fallback xmlns="">
          <p:graphicFrame>
            <p:nvGraphicFramePr>
              <p:cNvPr id="17" name="Table 16"/>
              <p:cNvGraphicFramePr>
                <a:graphicFrameLocks noGrp="1"/>
              </p:cNvGraphicFramePr>
              <p:nvPr>
                <p:extLst>
                  <p:ext uri="{D42A27DB-BD31-4B8C-83A1-F6EECF244321}">
                    <p14:modId xmlns:p14="http://schemas.microsoft.com/office/powerpoint/2010/main" val="121865903"/>
                  </p:ext>
                </p:extLst>
              </p:nvPr>
            </p:nvGraphicFramePr>
            <p:xfrm>
              <a:off x="3106216" y="5600700"/>
              <a:ext cx="12192000" cy="17430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157289468"/>
                        </a:ext>
                      </a:extLst>
                    </a:gridCol>
                    <a:gridCol w="2032000">
                      <a:extLst>
                        <a:ext uri="{9D8B030D-6E8A-4147-A177-3AD203B41FA5}">
                          <a16:colId xmlns:a16="http://schemas.microsoft.com/office/drawing/2014/main" val="1592066755"/>
                        </a:ext>
                      </a:extLst>
                    </a:gridCol>
                    <a:gridCol w="2032000">
                      <a:extLst>
                        <a:ext uri="{9D8B030D-6E8A-4147-A177-3AD203B41FA5}">
                          <a16:colId xmlns:a16="http://schemas.microsoft.com/office/drawing/2014/main" val="2678163372"/>
                        </a:ext>
                      </a:extLst>
                    </a:gridCol>
                    <a:gridCol w="2032000">
                      <a:extLst>
                        <a:ext uri="{9D8B030D-6E8A-4147-A177-3AD203B41FA5}">
                          <a16:colId xmlns:a16="http://schemas.microsoft.com/office/drawing/2014/main" val="2691907009"/>
                        </a:ext>
                      </a:extLst>
                    </a:gridCol>
                    <a:gridCol w="2032000">
                      <a:extLst>
                        <a:ext uri="{9D8B030D-6E8A-4147-A177-3AD203B41FA5}">
                          <a16:colId xmlns:a16="http://schemas.microsoft.com/office/drawing/2014/main" val="968668445"/>
                        </a:ext>
                      </a:extLst>
                    </a:gridCol>
                    <a:gridCol w="2032000">
                      <a:extLst>
                        <a:ext uri="{9D8B030D-6E8A-4147-A177-3AD203B41FA5}">
                          <a16:colId xmlns:a16="http://schemas.microsoft.com/office/drawing/2014/main" val="3655363596"/>
                        </a:ext>
                      </a:extLst>
                    </a:gridCol>
                  </a:tblGrid>
                  <a:tr h="87154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299" t="-694" r="-499701" b="-10069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100601" t="-694" r="-401201" b="-10069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200000" t="-694" r="-300000" b="-10069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300901" t="-694" r="-200901" b="-10069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399701" t="-694" r="-100299" b="-10069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501201" t="-694" r="-601" b="-100694"/>
                          </a:stretch>
                        </a:blipFill>
                      </a:tcPr>
                    </a:tc>
                    <a:extLst>
                      <a:ext uri="{0D108BD9-81ED-4DB2-BD59-A6C34878D82A}">
                        <a16:rowId xmlns:a16="http://schemas.microsoft.com/office/drawing/2014/main" val="833829953"/>
                      </a:ext>
                    </a:extLst>
                  </a:tr>
                  <a:tr h="87154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299" t="-101399" r="-499701" b="-139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100601" t="-101399" r="-401201" b="-139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200000" t="-101399" r="-300000" b="-139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300901" t="-101399" r="-200901" b="-139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399701" t="-101399" r="-100299" b="-139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501201" t="-101399" r="-601" b="-1399"/>
                          </a:stretch>
                        </a:blipFill>
                      </a:tcPr>
                    </a:tc>
                    <a:extLst>
                      <a:ext uri="{0D108BD9-81ED-4DB2-BD59-A6C34878D82A}">
                        <a16:rowId xmlns:a16="http://schemas.microsoft.com/office/drawing/2014/main" val="1063421219"/>
                      </a:ext>
                    </a:extLst>
                  </a:tr>
                </a:tbl>
              </a:graphicData>
            </a:graphic>
          </p:graphicFrame>
        </mc:Fallback>
      </mc:AlternateContent>
      <mc:AlternateContent xmlns:mc="http://schemas.openxmlformats.org/markup-compatibility/2006" xmlns:a14="http://schemas.microsoft.com/office/drawing/2010/main">
        <mc:Choice Requires="a14">
          <p:sp>
            <p:nvSpPr>
              <p:cNvPr id="28" name="Rectangle 27"/>
              <p:cNvSpPr/>
              <p:nvPr/>
            </p:nvSpPr>
            <p:spPr>
              <a:xfrm>
                <a:off x="11599027" y="6598930"/>
                <a:ext cx="1202573"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3800" smtClean="0">
                          <a:solidFill>
                            <a:srgbClr val="FF0000"/>
                          </a:solidFill>
                          <a:latin typeface="Cambria Math" panose="02040503050406030204" pitchFamily="18" charset="0"/>
                        </a:rPr>
                        <m:t>0,01</m:t>
                      </m:r>
                    </m:oMath>
                  </m:oMathPara>
                </a14:m>
                <a:endParaRPr lang="en-US" sz="3800">
                  <a:solidFill>
                    <a:srgbClr val="FF0000"/>
                  </a:solidFill>
                </a:endParaRPr>
              </a:p>
            </p:txBody>
          </p:sp>
        </mc:Choice>
        <mc:Fallback xmlns="">
          <p:sp>
            <p:nvSpPr>
              <p:cNvPr id="28" name="Rectangle 27"/>
              <p:cNvSpPr>
                <a:spLocks noRot="1" noChangeAspect="1" noMove="1" noResize="1" noEditPoints="1" noAdjustHandles="1" noChangeArrowheads="1" noChangeShapeType="1" noTextEdit="1"/>
              </p:cNvSpPr>
              <p:nvPr/>
            </p:nvSpPr>
            <p:spPr>
              <a:xfrm>
                <a:off x="11599027" y="6598930"/>
                <a:ext cx="1202573" cy="67710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13503442" y="6598930"/>
                <a:ext cx="1471877"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3800" smtClean="0">
                          <a:solidFill>
                            <a:srgbClr val="FF0000"/>
                          </a:solidFill>
                          <a:latin typeface="Cambria Math" panose="02040503050406030204" pitchFamily="18" charset="0"/>
                        </a:rPr>
                        <m:t>0,</m:t>
                      </m:r>
                      <m:r>
                        <a:rPr lang="en-US" sz="3800" b="0" i="0" smtClean="0">
                          <a:solidFill>
                            <a:srgbClr val="FF0000"/>
                          </a:solidFill>
                          <a:latin typeface="Cambria Math" panose="02040503050406030204" pitchFamily="18" charset="0"/>
                        </a:rPr>
                        <m:t>00</m:t>
                      </m:r>
                      <m:r>
                        <a:rPr lang="en-US" sz="3800">
                          <a:solidFill>
                            <a:srgbClr val="FF0000"/>
                          </a:solidFill>
                          <a:latin typeface="Cambria Math" panose="02040503050406030204" pitchFamily="18" charset="0"/>
                        </a:rPr>
                        <m:t>1</m:t>
                      </m:r>
                    </m:oMath>
                  </m:oMathPara>
                </a14:m>
                <a:endParaRPr lang="en-US" sz="3800">
                  <a:solidFill>
                    <a:srgbClr val="FF0000"/>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13503442" y="6598930"/>
                <a:ext cx="1471877" cy="677108"/>
              </a:xfrm>
              <a:prstGeom prst="rect">
                <a:avLst/>
              </a:prstGeom>
              <a:blipFill>
                <a:blip r:embed="rId9"/>
                <a:stretch>
                  <a:fillRect/>
                </a:stretch>
              </a:blipFill>
            </p:spPr>
            <p:txBody>
              <a:bodyPr/>
              <a:lstStyle/>
              <a:p>
                <a:r>
                  <a:rPr lang="en-US">
                    <a:noFill/>
                  </a:rPr>
                  <a:t> </a:t>
                </a:r>
              </a:p>
            </p:txBody>
          </p:sp>
        </mc:Fallback>
      </mc:AlternateContent>
      <p:grpSp>
        <p:nvGrpSpPr>
          <p:cNvPr id="33" name="Group 32"/>
          <p:cNvGrpSpPr/>
          <p:nvPr/>
        </p:nvGrpSpPr>
        <p:grpSpPr>
          <a:xfrm>
            <a:off x="3124200" y="8664742"/>
            <a:ext cx="6255880" cy="1190903"/>
            <a:chOff x="3048000" y="8524597"/>
            <a:chExt cx="6255880" cy="1190903"/>
          </a:xfrm>
        </p:grpSpPr>
        <mc:AlternateContent xmlns:mc="http://schemas.openxmlformats.org/markup-compatibility/2006" xmlns:a14="http://schemas.microsoft.com/office/drawing/2010/main">
          <mc:Choice Requires="a14">
            <p:sp>
              <p:nvSpPr>
                <p:cNvPr id="30" name="Rectangle 29"/>
                <p:cNvSpPr/>
                <p:nvPr/>
              </p:nvSpPr>
              <p:spPr>
                <a:xfrm>
                  <a:off x="3048000" y="8613213"/>
                  <a:ext cx="6255880" cy="969496"/>
                </a:xfrm>
                <a:prstGeom prst="rect">
                  <a:avLst/>
                </a:prstGeom>
              </p:spPr>
              <p:txBody>
                <a:bodyPr wrap="none">
                  <a:spAutoFit/>
                </a:bodyPr>
                <a:lstStyle/>
                <a:p>
                  <a:pPr>
                    <a:lnSpc>
                      <a:spcPct val="150000"/>
                    </a:lnSpc>
                    <a:spcBef>
                      <a:spcPts val="100"/>
                    </a:spcBef>
                    <a:spcAft>
                      <a:spcPts val="0"/>
                    </a:spcAft>
                  </a:pPr>
                  <a:r>
                    <a:rPr lang="en-US" sz="3800">
                      <a:latin typeface="Arial" panose="020B0604020202020204" pitchFamily="34" charset="0"/>
                      <a:ea typeface="Calibri" panose="020F0502020204030204" pitchFamily="34" charset="0"/>
                      <a:cs typeface="Arial" panose="020B0604020202020204" pitchFamily="34" charset="0"/>
                    </a:rPr>
                    <a:t>Ta có:                </a:t>
                  </a:r>
                  <a:r>
                    <a:rPr lang="en-US" sz="3800">
                      <a:effectLst/>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&gt;100;</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3048000" y="8613213"/>
                  <a:ext cx="6255880" cy="969496"/>
                </a:xfrm>
                <a:prstGeom prst="rect">
                  <a:avLst/>
                </a:prstGeom>
                <a:blipFill>
                  <a:blip r:embed="rId10"/>
                  <a:stretch>
                    <a:fillRect l="-3216"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4495800" y="8524597"/>
                  <a:ext cx="2126031"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a:latin typeface="Cambria Math" panose="02040503050406030204" pitchFamily="18" charset="0"/>
                              </a:rPr>
                            </m:ctrlPr>
                          </m:fPr>
                          <m:num>
                            <m:r>
                              <a:rPr lang="en-US" sz="3800">
                                <a:latin typeface="Cambria Math" panose="02040503050406030204" pitchFamily="18" charset="0"/>
                              </a:rPr>
                              <m:t>1</m:t>
                            </m:r>
                          </m:num>
                          <m:den>
                            <m:r>
                              <a:rPr lang="en-US" sz="3800" i="1">
                                <a:latin typeface="Cambria Math" panose="02040503050406030204" pitchFamily="18" charset="0"/>
                              </a:rPr>
                              <m:t>𝑛</m:t>
                            </m:r>
                          </m:den>
                        </m:f>
                        <m:r>
                          <a:rPr lang="en-US" sz="3800" i="0">
                            <a:latin typeface="Cambria Math" panose="02040503050406030204" pitchFamily="18" charset="0"/>
                          </a:rPr>
                          <m:t>&lt;0,01</m:t>
                        </m:r>
                      </m:oMath>
                    </m:oMathPara>
                  </a14:m>
                  <a:endParaRPr lang="en-US" sz="3800"/>
                </a:p>
              </p:txBody>
            </p:sp>
          </mc:Choice>
          <mc:Fallback xmlns="">
            <p:sp>
              <p:nvSpPr>
                <p:cNvPr id="32" name="Rectangle 31"/>
                <p:cNvSpPr>
                  <a:spLocks noRot="1" noChangeAspect="1" noMove="1" noResize="1" noEditPoints="1" noAdjustHandles="1" noChangeArrowheads="1" noChangeShapeType="1" noTextEdit="1"/>
                </p:cNvSpPr>
                <p:nvPr/>
              </p:nvSpPr>
              <p:spPr>
                <a:xfrm>
                  <a:off x="4495800" y="8524597"/>
                  <a:ext cx="2126031" cy="1190903"/>
                </a:xfrm>
                <a:prstGeom prst="rect">
                  <a:avLst/>
                </a:prstGeom>
                <a:blipFill>
                  <a:blip r:embed="rId11"/>
                  <a:stretch>
                    <a:fillRect/>
                  </a:stretch>
                </a:blipFill>
              </p:spPr>
              <p:txBody>
                <a:bodyPr/>
                <a:lstStyle/>
                <a:p>
                  <a:r>
                    <a:rPr lang="en-US">
                      <a:noFill/>
                    </a:rPr>
                    <a:t> </a:t>
                  </a:r>
                </a:p>
              </p:txBody>
            </p:sp>
          </mc:Fallback>
        </mc:AlternateContent>
      </p:grpSp>
      <p:grpSp>
        <p:nvGrpSpPr>
          <p:cNvPr id="36" name="Group 35"/>
          <p:cNvGrpSpPr/>
          <p:nvPr/>
        </p:nvGrpSpPr>
        <p:grpSpPr>
          <a:xfrm>
            <a:off x="9525000" y="8668640"/>
            <a:ext cx="5449488" cy="1190903"/>
            <a:chOff x="10086314" y="9396083"/>
            <a:chExt cx="5449488" cy="1190903"/>
          </a:xfrm>
        </p:grpSpPr>
        <mc:AlternateContent xmlns:mc="http://schemas.openxmlformats.org/markup-compatibility/2006" xmlns:a14="http://schemas.microsoft.com/office/drawing/2010/main">
          <mc:Choice Requires="a14">
            <p:sp>
              <p:nvSpPr>
                <p:cNvPr id="34" name="Rectangle 33"/>
                <p:cNvSpPr/>
                <p:nvPr/>
              </p:nvSpPr>
              <p:spPr>
                <a:xfrm>
                  <a:off x="12457587" y="9500051"/>
                  <a:ext cx="3078215" cy="969496"/>
                </a:xfrm>
                <a:prstGeom prst="rect">
                  <a:avLst/>
                </a:prstGeom>
              </p:spPr>
              <p:txBody>
                <a:bodyPr wrap="none">
                  <a:spAutoFit/>
                </a:bodyPr>
                <a:lstStyle/>
                <a:p>
                  <a:pPr>
                    <a:lnSpc>
                      <a:spcPct val="150000"/>
                    </a:lnSpc>
                    <a:spcBef>
                      <a:spcPts val="100"/>
                    </a:spcBef>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3800">
                          <a:effectLst/>
                          <a:latin typeface="Cambria Math" panose="02040503050406030204" pitchFamily="18" charset="0"/>
                          <a:ea typeface="Calibri" panose="020F0502020204030204" pitchFamily="34" charset="0"/>
                          <a:cs typeface="Times New Roman" panose="02020603050405020304" pitchFamily="18" charset="0"/>
                        </a:rPr>
                        <m:t>&gt;1000</m:t>
                      </m:r>
                    </m:oMath>
                  </a14:m>
                  <a:r>
                    <a:rPr lang="en-US" sz="38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4" name="Rectangle 33"/>
                <p:cNvSpPr>
                  <a:spLocks noRot="1" noChangeAspect="1" noMove="1" noResize="1" noEditPoints="1" noAdjustHandles="1" noChangeArrowheads="1" noChangeShapeType="1" noTextEdit="1"/>
                </p:cNvSpPr>
                <p:nvPr/>
              </p:nvSpPr>
              <p:spPr>
                <a:xfrm>
                  <a:off x="12457587" y="9500051"/>
                  <a:ext cx="3078215" cy="969496"/>
                </a:xfrm>
                <a:prstGeom prst="rect">
                  <a:avLst/>
                </a:prstGeom>
                <a:blipFill>
                  <a:blip r:embed="rId12"/>
                  <a:stretch>
                    <a:fillRect l="-6535" r="-5545" b="-13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10086314" y="9396083"/>
                  <a:ext cx="2395336"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latin typeface="Cambria Math" panose="02040503050406030204" pitchFamily="18" charset="0"/>
                              </a:rPr>
                            </m:ctrlPr>
                          </m:fPr>
                          <m:num>
                            <m:r>
                              <a:rPr lang="en-US" sz="3800">
                                <a:latin typeface="Cambria Math" panose="02040503050406030204" pitchFamily="18" charset="0"/>
                              </a:rPr>
                              <m:t>1</m:t>
                            </m:r>
                          </m:num>
                          <m:den>
                            <m:r>
                              <a:rPr lang="en-US" sz="3800" i="1">
                                <a:latin typeface="Cambria Math" panose="02040503050406030204" pitchFamily="18" charset="0"/>
                              </a:rPr>
                              <m:t>𝑛</m:t>
                            </m:r>
                          </m:den>
                        </m:f>
                        <m:r>
                          <a:rPr lang="en-US" sz="3800" i="0">
                            <a:latin typeface="Cambria Math" panose="02040503050406030204" pitchFamily="18" charset="0"/>
                          </a:rPr>
                          <m:t>&lt;0,</m:t>
                        </m:r>
                        <m:r>
                          <a:rPr lang="en-US" sz="3800" b="0" i="0" smtClean="0">
                            <a:latin typeface="Cambria Math" panose="02040503050406030204" pitchFamily="18" charset="0"/>
                          </a:rPr>
                          <m:t>0</m:t>
                        </m:r>
                        <m:r>
                          <a:rPr lang="en-US" sz="3800" i="0">
                            <a:latin typeface="Cambria Math" panose="02040503050406030204" pitchFamily="18" charset="0"/>
                          </a:rPr>
                          <m:t>01</m:t>
                        </m:r>
                      </m:oMath>
                    </m:oMathPara>
                  </a14:m>
                  <a:endParaRPr lang="en-US" sz="3800"/>
                </a:p>
              </p:txBody>
            </p:sp>
          </mc:Choice>
          <mc:Fallback xmlns="">
            <p:sp>
              <p:nvSpPr>
                <p:cNvPr id="35" name="Rectangle 34"/>
                <p:cNvSpPr>
                  <a:spLocks noRot="1" noChangeAspect="1" noMove="1" noResize="1" noEditPoints="1" noAdjustHandles="1" noChangeArrowheads="1" noChangeShapeType="1" noTextEdit="1"/>
                </p:cNvSpPr>
                <p:nvPr/>
              </p:nvSpPr>
              <p:spPr>
                <a:xfrm>
                  <a:off x="10086314" y="9396083"/>
                  <a:ext cx="2395336" cy="1190903"/>
                </a:xfrm>
                <a:prstGeom prst="rect">
                  <a:avLst/>
                </a:prstGeom>
                <a:blipFill>
                  <a:blip r:embed="rId13"/>
                  <a:stretch>
                    <a:fillRect/>
                  </a:stretch>
                </a:blipFill>
              </p:spPr>
              <p:txBody>
                <a:bodyPr/>
                <a:lstStyle/>
                <a:p>
                  <a:r>
                    <a:rPr lang="en-US">
                      <a:noFill/>
                    </a:rPr>
                    <a:t> </a:t>
                  </a:r>
                </a:p>
              </p:txBody>
            </p:sp>
          </mc:Fallback>
        </mc:AlternateContent>
      </p:grpSp>
      <p:pic>
        <p:nvPicPr>
          <p:cNvPr id="37" name="Picture 36"/>
          <p:cNvPicPr>
            <a:picLocks noChangeAspect="1"/>
          </p:cNvPicPr>
          <p:nvPr/>
        </p:nvPicPr>
        <p:blipFill>
          <a:blip r:embed="rId14"/>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500727">
            <a:off x="-265360" y="9094411"/>
            <a:ext cx="2345824" cy="601384"/>
          </a:xfrm>
          <a:prstGeom prst="rect">
            <a:avLst/>
          </a:prstGeom>
        </p:spPr>
      </p:pic>
      <p:pic>
        <p:nvPicPr>
          <p:cNvPr id="40" name="Picture 2"/>
          <p:cNvPicPr>
            <a:picLocks noChangeAspect="1"/>
          </p:cNvPicPr>
          <p:nvPr/>
        </p:nvPicPr>
        <p:blipFill>
          <a:blip r:embed="rId17"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427064" y="9035208"/>
            <a:ext cx="513572" cy="4577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anim calcmode="lin" valueType="num">
                                      <p:cBhvr>
                                        <p:cTn id="38" dur="500" fill="hold"/>
                                        <p:tgtEl>
                                          <p:spTgt spid="22"/>
                                        </p:tgtEl>
                                        <p:attrNameLst>
                                          <p:attrName>ppt_x</p:attrName>
                                        </p:attrNameLst>
                                      </p:cBhvr>
                                      <p:tavLst>
                                        <p:tav tm="0">
                                          <p:val>
                                            <p:strVal val="#ppt_x"/>
                                          </p:val>
                                        </p:tav>
                                        <p:tav tm="100000">
                                          <p:val>
                                            <p:strVal val="#ppt_x"/>
                                          </p:val>
                                        </p:tav>
                                      </p:tavLst>
                                    </p:anim>
                                    <p:anim calcmode="lin" valueType="num">
                                      <p:cBhvr>
                                        <p:cTn id="3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down)">
                                      <p:cBhvr>
                                        <p:cTn id="58" dur="500"/>
                                        <p:tgtEl>
                                          <p:spTgt spid="40"/>
                                        </p:tgtEl>
                                      </p:cBhvr>
                                    </p:animEffect>
                                  </p:childTnLst>
                                </p:cTn>
                              </p:par>
                              <p:par>
                                <p:cTn id="59" presetID="22" presetClass="entr" presetSubtype="4"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down)">
                                      <p:cBhvr>
                                        <p:cTn id="61" dur="500"/>
                                        <p:tgtEl>
                                          <p:spTgt spid="33"/>
                                        </p:tgtEl>
                                      </p:cBhvr>
                                    </p:animEffect>
                                  </p:childTnLst>
                                </p:cTn>
                              </p:par>
                              <p:par>
                                <p:cTn id="62" presetID="22" presetClass="entr" presetSubtype="4"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down)">
                                      <p:cBhvr>
                                        <p:cTn id="6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P spid="11" grpId="0"/>
      <p:bldP spid="28"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22" name="Rectangle 21"/>
          <p:cNvSpPr/>
          <p:nvPr/>
        </p:nvSpPr>
        <p:spPr>
          <a:xfrm>
            <a:off x="1634875" y="1920167"/>
            <a:ext cx="17697899" cy="861133"/>
          </a:xfrm>
          <a:prstGeom prst="rect">
            <a:avLst/>
          </a:prstGeom>
        </p:spPr>
        <p:txBody>
          <a:bodyPr wrap="square">
            <a:spAutoFit/>
          </a:bodyPr>
          <a:lstStyle/>
          <a:p>
            <a:pPr marL="30480" marR="30480" algn="just">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c) Một số số hạng của dãy số được biểu diễn trên trục số như Hình 1.</a:t>
            </a:r>
          </a:p>
        </p:txBody>
      </p:sp>
      <p:grpSp>
        <p:nvGrpSpPr>
          <p:cNvPr id="10" name="Group 9"/>
          <p:cNvGrpSpPr/>
          <p:nvPr/>
        </p:nvGrpSpPr>
        <p:grpSpPr>
          <a:xfrm>
            <a:off x="693280" y="342900"/>
            <a:ext cx="16916400" cy="1286955"/>
            <a:chOff x="685800" y="2720789"/>
            <a:chExt cx="16916400" cy="1286955"/>
          </a:xfrm>
        </p:grpSpPr>
        <mc:AlternateContent xmlns:mc="http://schemas.openxmlformats.org/markup-compatibility/2006" xmlns:a14="http://schemas.microsoft.com/office/drawing/2010/main">
          <mc:Choice Requires="a14">
            <p:sp>
              <p:nvSpPr>
                <p:cNvPr id="19" name="Rectangle 18"/>
                <p:cNvSpPr/>
                <p:nvPr/>
              </p:nvSpPr>
              <p:spPr>
                <a:xfrm>
                  <a:off x="685800" y="2933700"/>
                  <a:ext cx="16916400" cy="861133"/>
                </a:xfrm>
                <a:prstGeom prst="rect">
                  <a:avLst/>
                </a:prstGeom>
              </p:spPr>
              <p:txBody>
                <a:bodyPr wrap="square">
                  <a:spAutoFit/>
                </a:bodyPr>
                <a:lstStyle/>
                <a:p>
                  <a:pPr marL="30480" marR="30480" algn="just">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Cho dãy số </a:t>
                  </a:r>
                  <a14:m>
                    <m:oMath xmlns:m="http://schemas.openxmlformats.org/officeDocument/2006/math">
                      <m:d>
                        <m:dPr>
                          <m:ctrlPr>
                            <a:rPr lang="en-US" sz="3800" i="1" smtClean="0">
                              <a:solidFill>
                                <a:srgbClr val="000000"/>
                              </a:solidFill>
                              <a:latin typeface="Cambria Math" panose="02040503050406030204" pitchFamily="18" charset="0"/>
                              <a:cs typeface="Arial" panose="020B0604020202020204" pitchFamily="34" charset="0"/>
                            </a:rPr>
                          </m:ctrlPr>
                        </m:dPr>
                        <m:e>
                          <m:sSub>
                            <m:sSubPr>
                              <m:ctrlPr>
                                <a:rPr lang="en-US" sz="3800" i="1" smtClean="0">
                                  <a:solidFill>
                                    <a:srgbClr val="000000"/>
                                  </a:solidFill>
                                  <a:latin typeface="Cambria Math" panose="02040503050406030204" pitchFamily="18" charset="0"/>
                                  <a:cs typeface="Arial" panose="020B0604020202020204" pitchFamily="34" charset="0"/>
                                </a:rPr>
                              </m:ctrlPr>
                            </m:sSubPr>
                            <m:e>
                              <m:r>
                                <a:rPr lang="en-US" sz="3800" b="0" i="1" smtClean="0">
                                  <a:solidFill>
                                    <a:srgbClr val="000000"/>
                                  </a:solidFill>
                                  <a:latin typeface="Cambria Math" panose="02040503050406030204" pitchFamily="18" charset="0"/>
                                  <a:cs typeface="Arial" panose="020B0604020202020204" pitchFamily="34" charset="0"/>
                                </a:rPr>
                                <m:t>𝑢</m:t>
                              </m:r>
                            </m:e>
                            <m:sub>
                              <m:r>
                                <a:rPr lang="en-US" sz="3800" b="0" i="1" smtClean="0">
                                  <a:solidFill>
                                    <a:srgbClr val="000000"/>
                                  </a:solidFill>
                                  <a:latin typeface="Cambria Math" panose="02040503050406030204" pitchFamily="18" charset="0"/>
                                  <a:cs typeface="Arial" panose="020B0604020202020204" pitchFamily="34" charset="0"/>
                                </a:rPr>
                                <m:t>𝑛</m:t>
                              </m:r>
                            </m:sub>
                          </m:sSub>
                        </m:e>
                      </m:d>
                    </m:oMath>
                  </a14:m>
                  <a:r>
                    <a:rPr lang="en-US" sz="3800" dirty="0">
                      <a:latin typeface="Arial" panose="020B0604020202020204" pitchFamily="34" charset="0"/>
                      <a:ea typeface="Times New Roman" panose="02020603050405020304" pitchFamily="18" charset="0"/>
                      <a:cs typeface="Arial" panose="020B0604020202020204" pitchFamily="34" charset="0"/>
                    </a:rPr>
                    <a:t> với </a:t>
                  </a:r>
                </a:p>
              </p:txBody>
            </p:sp>
          </mc:Choice>
          <mc:Fallback xmlns="">
            <p:sp>
              <p:nvSpPr>
                <p:cNvPr id="19" name="Rectangle 18"/>
                <p:cNvSpPr>
                  <a:spLocks noRot="1" noChangeAspect="1" noMove="1" noResize="1" noEditPoints="1" noAdjustHandles="1" noChangeArrowheads="1" noChangeShapeType="1" noTextEdit="1"/>
                </p:cNvSpPr>
                <p:nvPr/>
              </p:nvSpPr>
              <p:spPr>
                <a:xfrm>
                  <a:off x="685800" y="2933700"/>
                  <a:ext cx="16916400" cy="861133"/>
                </a:xfrm>
                <a:prstGeom prst="rect">
                  <a:avLst/>
                </a:prstGeom>
                <a:blipFill>
                  <a:blip r:embed="rId3"/>
                  <a:stretch>
                    <a:fillRect b="-28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577923" y="2720789"/>
                  <a:ext cx="2898422" cy="12869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𝑢</m:t>
                            </m:r>
                          </m:e>
                          <m:sub>
                            <m:r>
                              <a:rPr lang="en-US" sz="4000" i="1">
                                <a:latin typeface="Cambria Math" panose="02040503050406030204" pitchFamily="18" charset="0"/>
                              </a:rPr>
                              <m:t>𝑛</m:t>
                            </m:r>
                          </m:sub>
                        </m:sSub>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−1</m:t>
                                    </m:r>
                                  </m:e>
                                </m:d>
                              </m:e>
                              <m:sup>
                                <m:r>
                                  <a:rPr lang="en-US" sz="4000" i="1">
                                    <a:latin typeface="Cambria Math" panose="02040503050406030204" pitchFamily="18" charset="0"/>
                                  </a:rPr>
                                  <m:t>𝑛</m:t>
                                </m:r>
                              </m:sup>
                            </m:sSup>
                          </m:num>
                          <m:den>
                            <m:r>
                              <a:rPr lang="en-US" sz="4000" i="1">
                                <a:latin typeface="Cambria Math" panose="02040503050406030204" pitchFamily="18" charset="0"/>
                              </a:rPr>
                              <m:t>𝑛</m:t>
                            </m:r>
                          </m:den>
                        </m:f>
                      </m:oMath>
                    </m:oMathPara>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7577923" y="2720789"/>
                  <a:ext cx="2898422" cy="1286955"/>
                </a:xfrm>
                <a:prstGeom prst="rect">
                  <a:avLst/>
                </a:prstGeom>
                <a:blipFill>
                  <a:blip r:embed="rId4"/>
                  <a:stretch>
                    <a:fillRect/>
                  </a:stretch>
                </a:blipFill>
              </p:spPr>
              <p:txBody>
                <a:bodyPr/>
                <a:lstStyle/>
                <a:p>
                  <a:r>
                    <a:rPr lang="en-US">
                      <a:noFill/>
                    </a:rPr>
                    <a:t> </a:t>
                  </a:r>
                </a:p>
              </p:txBody>
            </p:sp>
          </mc:Fallback>
        </mc:AlternateContent>
      </p:grpSp>
      <p:pic>
        <p:nvPicPr>
          <p:cNvPr id="39"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082244">
            <a:off x="-479632" y="9674460"/>
            <a:ext cx="2345824" cy="601384"/>
          </a:xfrm>
          <a:prstGeom prst="rect">
            <a:avLst/>
          </a:prstGeom>
        </p:spPr>
      </p:pic>
      <mc:AlternateContent xmlns:mc="http://schemas.openxmlformats.org/markup-compatibility/2006" xmlns:a14="http://schemas.microsoft.com/office/drawing/2010/main">
        <mc:Choice Requires="a14">
          <p:sp>
            <p:nvSpPr>
              <p:cNvPr id="38" name="Rectangle 37"/>
              <p:cNvSpPr/>
              <p:nvPr/>
            </p:nvSpPr>
            <p:spPr>
              <a:xfrm>
                <a:off x="549517" y="5201841"/>
                <a:ext cx="17205083" cy="1846659"/>
              </a:xfrm>
              <a:prstGeom prst="rect">
                <a:avLst/>
              </a:prstGeom>
            </p:spPr>
            <p:txBody>
              <a:bodyPr wrap="square">
                <a:spAutoFit/>
              </a:bodyPr>
              <a:lstStyle/>
              <a:p>
                <a:pPr marL="30480" marR="30480" algn="just">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Từ các kết quả trên, có nhận xét gì về khoảng cách từ điểm </a:t>
                </a:r>
                <a14:m>
                  <m:oMath xmlns:m="http://schemas.openxmlformats.org/officeDocument/2006/math">
                    <m:sSub>
                      <m:sSubPr>
                        <m:ctrlPr>
                          <a:rPr lang="en-US" sz="3800" i="1">
                            <a:latin typeface="Cambria Math" panose="02040503050406030204" pitchFamily="18" charset="0"/>
                          </a:rPr>
                        </m:ctrlPr>
                      </m:sSubPr>
                      <m:e>
                        <m:r>
                          <a:rPr lang="en-US" sz="3800" i="1">
                            <a:latin typeface="Cambria Math" panose="02040503050406030204" pitchFamily="18" charset="0"/>
                          </a:rPr>
                          <m:t>𝑢</m:t>
                        </m:r>
                      </m:e>
                      <m:sub>
                        <m:r>
                          <a:rPr lang="en-US" sz="3800" i="1">
                            <a:latin typeface="Cambria Math" panose="02040503050406030204" pitchFamily="18" charset="0"/>
                          </a:rPr>
                          <m:t>𝑛</m:t>
                        </m:r>
                      </m:sub>
                    </m:sSub>
                  </m:oMath>
                </a14:m>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đến điểm 0 khi </a:t>
                </a:r>
                <a14:m>
                  <m:oMath xmlns:m="http://schemas.openxmlformats.org/officeDocument/2006/math">
                    <m:r>
                      <a:rPr lang="en-US"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𝑛</m:t>
                    </m:r>
                  </m:oMath>
                </a14:m>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trở nên rất lớn?</a:t>
                </a:r>
              </a:p>
            </p:txBody>
          </p:sp>
        </mc:Choice>
        <mc:Fallback xmlns="">
          <p:sp>
            <p:nvSpPr>
              <p:cNvPr id="38" name="Rectangle 37"/>
              <p:cNvSpPr>
                <a:spLocks noRot="1" noChangeAspect="1" noMove="1" noResize="1" noEditPoints="1" noAdjustHandles="1" noChangeArrowheads="1" noChangeShapeType="1" noTextEdit="1"/>
              </p:cNvSpPr>
              <p:nvPr/>
            </p:nvSpPr>
            <p:spPr>
              <a:xfrm>
                <a:off x="549517" y="5201841"/>
                <a:ext cx="17205083" cy="1846659"/>
              </a:xfrm>
              <a:prstGeom prst="rect">
                <a:avLst/>
              </a:prstGeom>
              <a:blipFill>
                <a:blip r:embed="rId10"/>
                <a:stretch>
                  <a:fillRect l="-992" r="-956" b="-6601"/>
                </a:stretch>
              </a:blipFill>
            </p:spPr>
            <p:txBody>
              <a:bodyPr/>
              <a:lstStyle/>
              <a:p>
                <a:r>
                  <a:rPr lang="en-US">
                    <a:noFill/>
                  </a:rPr>
                  <a:t> </a:t>
                </a:r>
              </a:p>
            </p:txBody>
          </p:sp>
        </mc:Fallback>
      </mc:AlternateContent>
      <p:pic>
        <p:nvPicPr>
          <p:cNvPr id="2" name="Picture 1"/>
          <p:cNvPicPr>
            <a:picLocks noChangeAspect="1"/>
          </p:cNvPicPr>
          <p:nvPr/>
        </p:nvPicPr>
        <p:blipFill>
          <a:blip r:embed="rId11">
            <a:biLevel thresh="75000"/>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4597" y="3086100"/>
            <a:ext cx="17493766" cy="1972529"/>
          </a:xfrm>
          <a:prstGeom prst="rect">
            <a:avLst/>
          </a:prstGeom>
          <a:ln>
            <a:noFill/>
          </a:ln>
          <a:effectLst>
            <a:softEdge rad="112500"/>
          </a:effectLst>
        </p:spPr>
      </p:pic>
      <mc:AlternateContent xmlns:mc="http://schemas.openxmlformats.org/markup-compatibility/2006" xmlns:a14="http://schemas.microsoft.com/office/drawing/2010/main">
        <mc:Choice Requires="a14">
          <p:sp>
            <p:nvSpPr>
              <p:cNvPr id="3" name="Rectangle 2"/>
              <p:cNvSpPr/>
              <p:nvPr/>
            </p:nvSpPr>
            <p:spPr>
              <a:xfrm>
                <a:off x="715302" y="7711367"/>
                <a:ext cx="17015235" cy="861133"/>
              </a:xfrm>
              <a:prstGeom prst="rect">
                <a:avLst/>
              </a:prstGeom>
            </p:spPr>
            <p:txBody>
              <a:bodyPr wrap="none">
                <a:spAutoFit/>
              </a:bodyPr>
              <a:lstStyle/>
              <a:p>
                <a:pPr algn="just">
                  <a:lnSpc>
                    <a:spcPct val="150000"/>
                  </a:lnSpc>
                  <a:spcBef>
                    <a:spcPts val="100"/>
                  </a:spcBef>
                  <a:spcAft>
                    <a:spcPts val="0"/>
                  </a:spcAft>
                </a:pPr>
                <a:r>
                  <a:rPr lang="en-US" sz="3800">
                    <a:latin typeface="Arial" panose="020B0604020202020204" pitchFamily="34" charset="0"/>
                    <a:ea typeface="Calibri" panose="020F0502020204030204" pitchFamily="34" charset="0"/>
                    <a:cs typeface="Arial" panose="020B0604020202020204" pitchFamily="34" charset="0"/>
                  </a:rPr>
                  <a:t>Quan sát hình vẽ </a:t>
                </a:r>
                <a:r>
                  <a:rPr lang="nl-NL" sz="3800">
                    <a:latin typeface="Arial" panose="020B0604020202020204" pitchFamily="34" charset="0"/>
                    <a:ea typeface="Calibri" panose="020F0502020204030204" pitchFamily="34" charset="0"/>
                    <a:cs typeface="Arial" panose="020B0604020202020204" pitchFamily="34" charset="0"/>
                  </a:rPr>
                  <a:t>khoảng cách từ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800">
                    <a:effectLst/>
                    <a:latin typeface="Arial" panose="020B0604020202020204" pitchFamily="34" charset="0"/>
                    <a:ea typeface="Malgun Gothic" panose="020B0503020000020004" pitchFamily="34" charset="-127"/>
                    <a:cs typeface="Arial" panose="020B0604020202020204" pitchFamily="34" charset="0"/>
                  </a:rPr>
                  <a:t> đến 0 trở nên rất bé khi n trở nên rất lớn.</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15302" y="7711367"/>
                <a:ext cx="17015235" cy="861133"/>
              </a:xfrm>
              <a:prstGeom prst="rect">
                <a:avLst/>
              </a:prstGeom>
              <a:blipFill>
                <a:blip r:embed="rId13"/>
                <a:stretch>
                  <a:fillRect l="-1182" r="-215" b="-27660"/>
                </a:stretch>
              </a:blipFill>
            </p:spPr>
            <p:txBody>
              <a:bodyPr/>
              <a:lstStyle/>
              <a:p>
                <a:r>
                  <a:rPr lang="en-US">
                    <a:noFill/>
                  </a:rPr>
                  <a:t> </a:t>
                </a:r>
              </a:p>
            </p:txBody>
          </p:sp>
        </mc:Fallback>
      </mc:AlternateContent>
      <p:sp>
        <p:nvSpPr>
          <p:cNvPr id="4" name="Rectangle 3"/>
          <p:cNvSpPr/>
          <p:nvPr/>
        </p:nvSpPr>
        <p:spPr>
          <a:xfrm>
            <a:off x="8120549" y="6931498"/>
            <a:ext cx="1828129" cy="677108"/>
          </a:xfrm>
          <a:prstGeom prst="rect">
            <a:avLst/>
          </a:prstGeom>
        </p:spPr>
        <p:txBody>
          <a:bodyPr wrap="none">
            <a:spAutoFit/>
          </a:bodyPr>
          <a:lstStyle/>
          <a:p>
            <a:r>
              <a:rPr lang="en-US" sz="3800" b="1" u="sng">
                <a:solidFill>
                  <a:prstClr val="black"/>
                </a:solidFill>
                <a:latin typeface="Arial" panose="020B0604020202020204" pitchFamily="34" charset="0"/>
                <a:ea typeface="Calibri" panose="020F0502020204030204" pitchFamily="34" charset="0"/>
                <a:cs typeface="Arial" panose="020B0604020202020204" pitchFamily="34" charset="0"/>
              </a:rPr>
              <a:t>Trả lời:</a:t>
            </a:r>
            <a:endParaRPr lang="en-US" b="1" u="sng"/>
          </a:p>
        </p:txBody>
      </p:sp>
      <p:grpSp>
        <p:nvGrpSpPr>
          <p:cNvPr id="12" name="Group 11"/>
          <p:cNvGrpSpPr/>
          <p:nvPr/>
        </p:nvGrpSpPr>
        <p:grpSpPr>
          <a:xfrm>
            <a:off x="5367423" y="8919137"/>
            <a:ext cx="7568112" cy="988100"/>
            <a:chOff x="5614488" y="9032200"/>
            <a:chExt cx="7568112" cy="988100"/>
          </a:xfrm>
        </p:grpSpPr>
        <p:sp>
          <p:nvSpPr>
            <p:cNvPr id="43" name="Freeform 14"/>
            <p:cNvSpPr/>
            <p:nvPr/>
          </p:nvSpPr>
          <p:spPr>
            <a:xfrm>
              <a:off x="5622043" y="9095668"/>
              <a:ext cx="7553001" cy="918452"/>
            </a:xfrm>
            <a:custGeom>
              <a:avLst/>
              <a:gdLst/>
              <a:ahLst/>
              <a:cxnLst/>
              <a:rect l="l" t="t" r="r" b="b"/>
              <a:pathLst>
                <a:path w="12695849" h="1887450">
                  <a:moveTo>
                    <a:pt x="11738904" y="1887450"/>
                  </a:moveTo>
                  <a:lnTo>
                    <a:pt x="956945" y="1887450"/>
                  </a:lnTo>
                  <a:cubicBezTo>
                    <a:pt x="428371" y="1887450"/>
                    <a:pt x="0" y="1458952"/>
                    <a:pt x="0" y="943725"/>
                  </a:cubicBezTo>
                  <a:lnTo>
                    <a:pt x="0" y="943725"/>
                  </a:lnTo>
                  <a:cubicBezTo>
                    <a:pt x="0" y="428371"/>
                    <a:pt x="428371" y="0"/>
                    <a:pt x="956945" y="0"/>
                  </a:cubicBezTo>
                  <a:lnTo>
                    <a:pt x="11738904" y="0"/>
                  </a:lnTo>
                  <a:cubicBezTo>
                    <a:pt x="12267351" y="0"/>
                    <a:pt x="12695849" y="428371"/>
                    <a:pt x="12695849" y="943725"/>
                  </a:cubicBezTo>
                  <a:lnTo>
                    <a:pt x="12695849" y="943725"/>
                  </a:lnTo>
                  <a:cubicBezTo>
                    <a:pt x="12695849" y="1458952"/>
                    <a:pt x="12267351" y="1887450"/>
                    <a:pt x="11738904" y="1887450"/>
                  </a:cubicBezTo>
                  <a:close/>
                </a:path>
              </a:pathLst>
            </a:custGeom>
            <a:solidFill>
              <a:srgbClr val="FFD93B"/>
            </a:solidFill>
          </p:spPr>
          <p:txBody>
            <a:bodyPr/>
            <a:lstStyle/>
            <a:p>
              <a:endParaRPr lang="en-US"/>
            </a:p>
          </p:txBody>
        </p:sp>
        <p:grpSp>
          <p:nvGrpSpPr>
            <p:cNvPr id="8" name="Group 7"/>
            <p:cNvGrpSpPr/>
            <p:nvPr/>
          </p:nvGrpSpPr>
          <p:grpSpPr>
            <a:xfrm>
              <a:off x="5614488" y="9032200"/>
              <a:ext cx="7568112" cy="988100"/>
              <a:chOff x="5614488" y="9032200"/>
              <a:chExt cx="7568112" cy="988100"/>
            </a:xfrm>
          </p:grpSpPr>
          <p:sp>
            <p:nvSpPr>
              <p:cNvPr id="44" name="Freeform 15"/>
              <p:cNvSpPr/>
              <p:nvPr/>
            </p:nvSpPr>
            <p:spPr>
              <a:xfrm>
                <a:off x="5614488" y="9089488"/>
                <a:ext cx="7568112" cy="930812"/>
              </a:xfrm>
              <a:custGeom>
                <a:avLst/>
                <a:gdLst/>
                <a:ahLst/>
                <a:cxnLst/>
                <a:rect l="l" t="t" r="r" b="b"/>
                <a:pathLst>
                  <a:path w="12721249" h="1912850">
                    <a:moveTo>
                      <a:pt x="11751604" y="0"/>
                    </a:moveTo>
                    <a:lnTo>
                      <a:pt x="969645" y="0"/>
                    </a:lnTo>
                    <a:cubicBezTo>
                      <a:pt x="434975" y="0"/>
                      <a:pt x="0" y="434975"/>
                      <a:pt x="0" y="956425"/>
                    </a:cubicBezTo>
                    <a:cubicBezTo>
                      <a:pt x="0" y="1477875"/>
                      <a:pt x="434975" y="1912850"/>
                      <a:pt x="969645" y="1912850"/>
                    </a:cubicBezTo>
                    <a:lnTo>
                      <a:pt x="11751604" y="1912850"/>
                    </a:lnTo>
                    <a:cubicBezTo>
                      <a:pt x="12286274" y="1912850"/>
                      <a:pt x="12721249" y="1477875"/>
                      <a:pt x="12721249" y="956425"/>
                    </a:cubicBezTo>
                    <a:cubicBezTo>
                      <a:pt x="12721249" y="434975"/>
                      <a:pt x="12286274" y="0"/>
                      <a:pt x="11751604" y="0"/>
                    </a:cubicBezTo>
                    <a:close/>
                    <a:moveTo>
                      <a:pt x="11751604" y="1887450"/>
                    </a:moveTo>
                    <a:lnTo>
                      <a:pt x="969645" y="1887450"/>
                    </a:lnTo>
                    <a:cubicBezTo>
                      <a:pt x="448945" y="1887450"/>
                      <a:pt x="25400" y="1463905"/>
                      <a:pt x="25400" y="956425"/>
                    </a:cubicBezTo>
                    <a:cubicBezTo>
                      <a:pt x="25400" y="448945"/>
                      <a:pt x="448945" y="25400"/>
                      <a:pt x="969645" y="25400"/>
                    </a:cubicBezTo>
                    <a:lnTo>
                      <a:pt x="11751604" y="25400"/>
                    </a:lnTo>
                    <a:cubicBezTo>
                      <a:pt x="12272304" y="25400"/>
                      <a:pt x="12695849" y="448945"/>
                      <a:pt x="12695849" y="956425"/>
                    </a:cubicBezTo>
                    <a:cubicBezTo>
                      <a:pt x="12695849" y="1463905"/>
                      <a:pt x="12272304" y="1887450"/>
                      <a:pt x="11751604" y="1887450"/>
                    </a:cubicBezTo>
                    <a:close/>
                  </a:path>
                </a:pathLst>
              </a:custGeom>
              <a:solidFill>
                <a:srgbClr val="031929"/>
              </a:solidFill>
            </p:spPr>
            <p:txBody>
              <a:bodyPr/>
              <a:lstStyle/>
              <a:p>
                <a:endParaRPr lang="en-US"/>
              </a:p>
            </p:txBody>
          </p:sp>
          <mc:AlternateContent xmlns:mc="http://schemas.openxmlformats.org/markup-compatibility/2006" xmlns:a14="http://schemas.microsoft.com/office/drawing/2010/main">
            <mc:Choice Requires="a14">
              <p:sp>
                <p:nvSpPr>
                  <p:cNvPr id="45" name="Rectangle 44"/>
                  <p:cNvSpPr/>
                  <p:nvPr/>
                </p:nvSpPr>
                <p:spPr>
                  <a:xfrm>
                    <a:off x="5791200" y="9032200"/>
                    <a:ext cx="7191905" cy="969496"/>
                  </a:xfrm>
                  <a:prstGeom prst="rect">
                    <a:avLst/>
                  </a:prstGeom>
                </p:spPr>
                <p:txBody>
                  <a:bodyPr wrap="none">
                    <a:spAutoFit/>
                  </a:bodyPr>
                  <a:lstStyle/>
                  <a:p>
                    <a:pPr algn="just">
                      <a:lnSpc>
                        <a:spcPct val="150000"/>
                      </a:lnSpc>
                      <a:spcBef>
                        <a:spcPts val="100"/>
                      </a:spcBef>
                      <a:spcAft>
                        <a:spcPts val="0"/>
                      </a:spcAft>
                    </a:pPr>
                    <a14:m>
                      <m:oMath xmlns:m="http://schemas.openxmlformats.org/officeDocument/2006/math">
                        <m:r>
                          <a:rPr lang="en-US" sz="3800" i="1">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800">
                        <a:effectLst/>
                        <a:latin typeface="Arial" panose="020B0604020202020204" pitchFamily="34" charset="0"/>
                        <a:ea typeface="Malgun Gothic" panose="020B0503020000020004" pitchFamily="34" charset="-127"/>
                        <a:cs typeface="Arial" panose="020B0604020202020204" pitchFamily="34" charset="0"/>
                      </a:rPr>
                      <a:t>Ta gọi đó dãy có giới hạn là 0.</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5791200" y="9032200"/>
                    <a:ext cx="7191905" cy="969496"/>
                  </a:xfrm>
                  <a:prstGeom prst="rect">
                    <a:avLst/>
                  </a:prstGeom>
                  <a:blipFill>
                    <a:blip r:embed="rId14"/>
                    <a:stretch>
                      <a:fillRect r="-1864" b="-13836"/>
                    </a:stretch>
                  </a:blipFill>
                </p:spPr>
                <p:txBody>
                  <a:bodyPr/>
                  <a:lstStyle/>
                  <a:p>
                    <a:r>
                      <a:rPr lang="en-US">
                        <a:noFill/>
                      </a:rPr>
                      <a:t> </a:t>
                    </a:r>
                  </a:p>
                </p:txBody>
              </p:sp>
            </mc:Fallback>
          </mc:AlternateContent>
        </p:grpSp>
      </p:grpSp>
      <p:sp>
        <p:nvSpPr>
          <p:cNvPr id="46" name="Google Shape;169;p5"/>
          <p:cNvSpPr/>
          <p:nvPr/>
        </p:nvSpPr>
        <p:spPr>
          <a:xfrm>
            <a:off x="609600" y="562478"/>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HĐKP 1</a:t>
            </a:r>
            <a:endParaRPr sz="4000" b="1">
              <a:solidFill>
                <a:schemeClr val="lt1"/>
              </a:solidFill>
              <a:latin typeface="Arial"/>
              <a:ea typeface="Arial"/>
              <a:cs typeface="Arial"/>
              <a:sym typeface="Arial"/>
            </a:endParaRPr>
          </a:p>
        </p:txBody>
      </p:sp>
    </p:spTree>
    <p:extLst>
      <p:ext uri="{BB962C8B-B14F-4D97-AF65-F5344CB8AC3E}">
        <p14:creationId xmlns:p14="http://schemas.microsoft.com/office/powerpoint/2010/main" val="39430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0600" y="3390113"/>
            <a:ext cx="16341026" cy="5410987"/>
            <a:chOff x="1066800" y="3009900"/>
            <a:chExt cx="16341026" cy="5410987"/>
          </a:xfrm>
        </p:grpSpPr>
        <p:sp>
          <p:nvSpPr>
            <p:cNvPr id="28" name="Google Shape;259;p11"/>
            <p:cNvSpPr/>
            <p:nvPr/>
          </p:nvSpPr>
          <p:spPr>
            <a:xfrm>
              <a:off x="1066800" y="3009900"/>
              <a:ext cx="16341026" cy="54109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752600" y="3869552"/>
                  <a:ext cx="15029693" cy="3967368"/>
                </a:xfrm>
                <a:prstGeom prst="rect">
                  <a:avLst/>
                </a:prstGeom>
              </p:spPr>
              <p:txBody>
                <a:bodyPr wrap="square">
                  <a:spAutoFit/>
                </a:bodyPr>
                <a:lstStyle/>
                <a:p>
                  <a:pPr algn="just">
                    <a:lnSpc>
                      <a:spcPct val="150000"/>
                    </a:lnSpc>
                    <a:spcAft>
                      <a:spcPts val="0"/>
                    </a:spcAft>
                  </a:pPr>
                  <a:r>
                    <a:rPr lang="en-US" sz="4000">
                      <a:solidFill>
                        <a:schemeClr val="bg1"/>
                      </a:solidFill>
                      <a:latin typeface="Arial" panose="020B0604020202020204" pitchFamily="34" charset="0"/>
                      <a:ea typeface="Calibri" panose="020F0502020204030204" pitchFamily="34" charset="0"/>
                      <a:cs typeface="Arial" panose="020B0604020202020204" pitchFamily="34" charset="0"/>
                    </a:rPr>
                    <a:t>Ta nói dãy số </a:t>
                  </a:r>
                  <a14:m>
                    <m:oMath xmlns:m="http://schemas.openxmlformats.org/officeDocument/2006/math">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có giới hạn 0 khi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dần tới dương vô cực, nếu </a:t>
                  </a:r>
                  <a14:m>
                    <m:oMath xmlns:m="http://schemas.openxmlformats.org/officeDocument/2006/math">
                      <m:d>
                        <m:dPr>
                          <m:begChr m:val="|"/>
                          <m:endChr m:val="|"/>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nhỏ hơn một số dương bất kì cho trước, kể từ một số hạng nào đó trở đi, kí hiệu </a:t>
                  </a:r>
                  <a14:m>
                    <m:oMath xmlns:m="http://schemas.openxmlformats.org/officeDocument/2006/math">
                      <m:func>
                        <m:func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lim>
                          </m:limLow>
                        </m:fName>
                        <m:e>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 =0</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Ta còn viết là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lim</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752600" y="3869552"/>
                  <a:ext cx="15029693" cy="3967368"/>
                </a:xfrm>
                <a:prstGeom prst="rect">
                  <a:avLst/>
                </a:prstGeom>
                <a:blipFill>
                  <a:blip r:embed="rId2"/>
                  <a:stretch>
                    <a:fillRect l="-1419" r="-1379" b="-5223"/>
                  </a:stretch>
                </a:blipFill>
              </p:spPr>
              <p:txBody>
                <a:bodyPr/>
                <a:lstStyle/>
                <a:p>
                  <a:r>
                    <a:rPr lang="en-US">
                      <a:noFill/>
                    </a:rPr>
                    <a:t> </a:t>
                  </a:r>
                </a:p>
              </p:txBody>
            </p:sp>
          </mc:Fallback>
        </mc:AlternateContent>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KẾT LUẬN</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7"/>
          <a:stretch>
            <a:fillRect/>
          </a:stretch>
        </p:blipFill>
        <p:spPr>
          <a:xfrm>
            <a:off x="1804736" y="1021515"/>
            <a:ext cx="3237257" cy="3231160"/>
          </a:xfrm>
          <a:prstGeom prst="rect">
            <a:avLst/>
          </a:prstGeom>
        </p:spPr>
      </p:pic>
      <p:pic>
        <p:nvPicPr>
          <p:cNvPr id="7" name="Picture 6"/>
          <p:cNvPicPr>
            <a:picLocks noChangeAspect="1"/>
          </p:cNvPicPr>
          <p:nvPr/>
        </p:nvPicPr>
        <p:blipFill>
          <a:blip r:embed="rId8"/>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2071</TotalTime>
  <Words>3559</Words>
  <Application>Microsoft Office PowerPoint</Application>
  <PresentationFormat>Custom</PresentationFormat>
  <Paragraphs>417</Paragraphs>
  <Slides>61</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61</vt:i4>
      </vt:variant>
    </vt:vector>
  </HeadingPairs>
  <TitlesOfParts>
    <vt:vector size="68" baseType="lpstr">
      <vt:lpstr>Arial</vt:lpstr>
      <vt:lpstr>Times New Roman</vt:lpstr>
      <vt:lpstr>Cambria Math</vt:lpstr>
      <vt:lpstr>Calibri</vt:lpstr>
      <vt:lpstr>Calibri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2023-12-13T17:15:21Z</dcterms:modified>
  <dc:identifier>DAFWAZhnXwQ</dc:identifier>
</cp:coreProperties>
</file>