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7"/>
  </p:notesMasterIdLst>
  <p:sldIdLst>
    <p:sldId id="315" r:id="rId2"/>
    <p:sldId id="291" r:id="rId3"/>
    <p:sldId id="313" r:id="rId4"/>
    <p:sldId id="312" r:id="rId5"/>
    <p:sldId id="348" r:id="rId6"/>
    <p:sldId id="311" r:id="rId7"/>
    <p:sldId id="346" r:id="rId8"/>
    <p:sldId id="308" r:id="rId9"/>
    <p:sldId id="316" r:id="rId10"/>
    <p:sldId id="319" r:id="rId11"/>
    <p:sldId id="317" r:id="rId12"/>
    <p:sldId id="318" r:id="rId13"/>
    <p:sldId id="320" r:id="rId14"/>
    <p:sldId id="321" r:id="rId15"/>
    <p:sldId id="322" r:id="rId16"/>
    <p:sldId id="323" r:id="rId17"/>
    <p:sldId id="325" r:id="rId18"/>
    <p:sldId id="324" r:id="rId19"/>
    <p:sldId id="326" r:id="rId20"/>
    <p:sldId id="327" r:id="rId21"/>
    <p:sldId id="328" r:id="rId22"/>
    <p:sldId id="329" r:id="rId23"/>
    <p:sldId id="330" r:id="rId24"/>
    <p:sldId id="349" r:id="rId25"/>
    <p:sldId id="331" r:id="rId26"/>
    <p:sldId id="332" r:id="rId27"/>
    <p:sldId id="333" r:id="rId28"/>
    <p:sldId id="343" r:id="rId29"/>
    <p:sldId id="334" r:id="rId30"/>
    <p:sldId id="340" r:id="rId31"/>
    <p:sldId id="341" r:id="rId32"/>
    <p:sldId id="342" r:id="rId33"/>
    <p:sldId id="344" r:id="rId34"/>
    <p:sldId id="347" r:id="rId35"/>
    <p:sldId id="345"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ED95A4"/>
    <a:srgbClr val="FFFFFF"/>
    <a:srgbClr val="70A8DA"/>
    <a:srgbClr val="CA80AC"/>
    <a:srgbClr val="FF9900"/>
    <a:srgbClr val="333333"/>
    <a:srgbClr val="C5C5C5"/>
    <a:srgbClr val="C0C0C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2" autoAdjust="0"/>
    <p:restoredTop sz="93743" autoAdjust="0"/>
  </p:normalViewPr>
  <p:slideViewPr>
    <p:cSldViewPr>
      <p:cViewPr>
        <p:scale>
          <a:sx n="90" d="100"/>
          <a:sy n="90" d="100"/>
        </p:scale>
        <p:origin x="-1310"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174EEB0-A1D5-4257-9B7D-16FD768AA434}" type="slidenum">
              <a:rPr lang="en-US"/>
              <a:pPr/>
              <a:t>‹#›</a:t>
            </a:fld>
            <a:endParaRPr lang="en-US"/>
          </a:p>
        </p:txBody>
      </p:sp>
    </p:spTree>
    <p:extLst>
      <p:ext uri="{BB962C8B-B14F-4D97-AF65-F5344CB8AC3E}">
        <p14:creationId xmlns:p14="http://schemas.microsoft.com/office/powerpoint/2010/main" val="1037199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20A2E7-5E38-4083-B164-8050A954C553}"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44F7-DC85-4B1D-8C1D-597645FD4EC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0A25F-A126-4C61-AC74-E89253D36D0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CE78BC-9C82-465A-A8E7-E8B34352D33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5D275-5CB6-4B79-9581-DC44B9D70B3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5E62C-35D0-49BD-85F6-8C2EB30407AD}"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BE4C31-F775-4E71-839D-9A1A7398B22C}"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17C4BB-CD46-4A15-BA0D-A88ED5A36F0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1C6E9D-8D18-4B32-8815-423DE265090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E5AB5-63F4-4C01-B724-59107837E48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32D76-3C98-4A2A-9E8A-0A2ED2F3214A}"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767C4FA-AAFB-4BF5-B39C-84ECD0F5A27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1012379"/>
          </a:xfrm>
        </p:spPr>
        <p:txBody>
          <a:bodyPr/>
          <a:lstStyle/>
          <a:p>
            <a:pPr algn="ctr"/>
            <a:r>
              <a:rPr lang="vi-VN" sz="3200" dirty="0" smtClean="0">
                <a:latin typeface="Times New Roman" pitchFamily="18" charset="0"/>
                <a:cs typeface="Times New Roman" pitchFamily="18" charset="0"/>
              </a:rPr>
              <a:t>CÔNG NGHỆ THỨC ĂN CHĂN NUÔI</a:t>
            </a:r>
            <a:endParaRPr lang="en-US" sz="3200" dirty="0">
              <a:latin typeface="Times New Roman" pitchFamily="18" charset="0"/>
              <a:cs typeface="Times New Roman" pitchFamily="18" charset="0"/>
            </a:endParaRPr>
          </a:p>
        </p:txBody>
      </p:sp>
      <p:sp>
        <p:nvSpPr>
          <p:cNvPr id="3" name="Rectangle 2"/>
          <p:cNvSpPr/>
          <p:nvPr/>
        </p:nvSpPr>
        <p:spPr>
          <a:xfrm>
            <a:off x="755576" y="1916832"/>
            <a:ext cx="7344816" cy="2492990"/>
          </a:xfrm>
          <a:prstGeom prst="rect">
            <a:avLst/>
          </a:prstGeom>
        </p:spPr>
        <p:txBody>
          <a:bodyPr wrap="square">
            <a:spAutoFit/>
          </a:bodyPr>
          <a:lstStyle/>
          <a:p>
            <a:pPr algn="ctr">
              <a:lnSpc>
                <a:spcPct val="150000"/>
              </a:lnSpc>
              <a:spcBef>
                <a:spcPts val="600"/>
              </a:spcBef>
              <a:spcAft>
                <a:spcPts val="0"/>
              </a:spcAft>
            </a:pPr>
            <a:r>
              <a:rPr lang="fr-FR" sz="4000" b="1" dirty="0">
                <a:solidFill>
                  <a:srgbClr val="2F5496"/>
                </a:solidFill>
                <a:latin typeface="Times New Roman"/>
                <a:ea typeface="Times New Roman"/>
              </a:rPr>
              <a:t>BÀI </a:t>
            </a:r>
            <a:r>
              <a:rPr lang="vi-VN" sz="4000" b="1" dirty="0">
                <a:solidFill>
                  <a:srgbClr val="2F5496"/>
                </a:solidFill>
                <a:latin typeface="Times New Roman"/>
                <a:ea typeface="Times New Roman"/>
              </a:rPr>
              <a:t>10.: SẢN XUẤT BẢO QUẢN THỨC ĂN CHĂN NUÔI </a:t>
            </a:r>
            <a:endParaRPr lang="en-US" sz="4000" dirty="0">
              <a:latin typeface="Times New Roman"/>
              <a:ea typeface="ＭＳ 明朝"/>
            </a:endParaRPr>
          </a:p>
          <a:p>
            <a:pPr algn="ctr"/>
            <a:r>
              <a:rPr lang="vi-VN" sz="3600" dirty="0" smtClean="0">
                <a:solidFill>
                  <a:srgbClr val="FF0000"/>
                </a:solidFill>
                <a:latin typeface="Times New Roman"/>
                <a:ea typeface="Times New Roman"/>
              </a:rPr>
              <a:t>Thời lượng: 03 tiết</a:t>
            </a:r>
            <a:endParaRPr lang="en-US" sz="3600" dirty="0">
              <a:solidFill>
                <a:srgbClr val="FF0000"/>
              </a:solidFill>
            </a:endParaRPr>
          </a:p>
        </p:txBody>
      </p:sp>
    </p:spTree>
    <p:extLst>
      <p:ext uri="{BB962C8B-B14F-4D97-AF65-F5344CB8AC3E}">
        <p14:creationId xmlns:p14="http://schemas.microsoft.com/office/powerpoint/2010/main" val="311259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116633"/>
            <a:ext cx="8784976" cy="648072"/>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2.1.1. </a:t>
            </a:r>
            <a:r>
              <a:rPr lang="vi-VN" sz="2800" dirty="0">
                <a:solidFill>
                  <a:srgbClr val="2F5496"/>
                </a:solidFill>
                <a:latin typeface="Times New Roman"/>
              </a:rPr>
              <a:t>Sản xuất thức ăn ủ chua</a:t>
            </a:r>
            <a:endParaRPr lang="en-US" sz="2800" dirty="0"/>
          </a:p>
        </p:txBody>
      </p:sp>
      <p:sp>
        <p:nvSpPr>
          <p:cNvPr id="2" name="Rectangle 1"/>
          <p:cNvSpPr/>
          <p:nvPr/>
        </p:nvSpPr>
        <p:spPr>
          <a:xfrm>
            <a:off x="179512" y="836712"/>
            <a:ext cx="8640960" cy="58326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vi-VN" sz="2400" b="1" dirty="0">
                <a:latin typeface="Times New Roman" pitchFamily="18" charset="0"/>
                <a:cs typeface="Times New Roman" pitchFamily="18" charset="0"/>
              </a:rPr>
              <a:t>Bước 1.</a:t>
            </a:r>
            <a:r>
              <a:rPr lang="vi-VN" sz="2400" dirty="0">
                <a:latin typeface="Times New Roman" pitchFamily="18" charset="0"/>
                <a:cs typeface="Times New Roman" pitchFamily="18" charset="0"/>
              </a:rPr>
              <a:t> </a:t>
            </a:r>
            <a:r>
              <a:rPr lang="vi-VN" sz="2400" b="1" dirty="0">
                <a:latin typeface="Times New Roman" pitchFamily="18" charset="0"/>
                <a:cs typeface="Times New Roman" pitchFamily="18" charset="0"/>
              </a:rPr>
              <a:t>Chuẩn bị nguyên liệu</a:t>
            </a:r>
          </a:p>
          <a:p>
            <a:r>
              <a:rPr lang="vi-VN" sz="2400" dirty="0">
                <a:latin typeface="Times New Roman" pitchFamily="18" charset="0"/>
                <a:cs typeface="Times New Roman" pitchFamily="18" charset="0"/>
              </a:rPr>
              <a:t>Thân cây ngô đã thu bắp, cây ngô cả bắp.</a:t>
            </a:r>
          </a:p>
          <a:p>
            <a:r>
              <a:rPr lang="vi-VN" sz="2400" dirty="0">
                <a:latin typeface="Times New Roman" pitchFamily="18" charset="0"/>
                <a:cs typeface="Times New Roman" pitchFamily="18" charset="0"/>
              </a:rPr>
              <a:t>Cỏ voi, ngọn lá mía, ngọn lá sắn, dày là lạc ...</a:t>
            </a:r>
          </a:p>
          <a:p>
            <a:r>
              <a:rPr lang="vi-VN" sz="2400" b="1" dirty="0">
                <a:latin typeface="Times New Roman" pitchFamily="18" charset="0"/>
                <a:cs typeface="Times New Roman" pitchFamily="18" charset="0"/>
              </a:rPr>
              <a:t>Bước 2.</a:t>
            </a:r>
            <a:r>
              <a:rPr lang="vi-VN" sz="2400" dirty="0">
                <a:latin typeface="Times New Roman" pitchFamily="18" charset="0"/>
                <a:cs typeface="Times New Roman" pitchFamily="18" charset="0"/>
              </a:rPr>
              <a:t> </a:t>
            </a:r>
            <a:r>
              <a:rPr lang="vi-VN" sz="2400" b="1" dirty="0">
                <a:latin typeface="Times New Roman" pitchFamily="18" charset="0"/>
                <a:cs typeface="Times New Roman" pitchFamily="18" charset="0"/>
              </a:rPr>
              <a:t>Xử lí nguyên liệu</a:t>
            </a:r>
          </a:p>
          <a:p>
            <a:r>
              <a:rPr lang="vi-VN" sz="2400" dirty="0">
                <a:latin typeface="Times New Roman" pitchFamily="18" charset="0"/>
                <a:cs typeface="Times New Roman" pitchFamily="18" charset="0"/>
              </a:rPr>
              <a:t>Phơi 1 – 2 ngày nếu hàm lượng nước lớn hơn 75%.</a:t>
            </a:r>
          </a:p>
          <a:p>
            <a:r>
              <a:rPr lang="vi-VN" sz="2400" dirty="0">
                <a:latin typeface="Times New Roman" pitchFamily="18" charset="0"/>
                <a:cs typeface="Times New Roman" pitchFamily="18" charset="0"/>
              </a:rPr>
              <a:t>Băm nhỏ 3 – 5 cm để nén được chặt . tạo điều kiện yếm khí.</a:t>
            </a:r>
          </a:p>
          <a:p>
            <a:r>
              <a:rPr lang="vi-VN" sz="2400" dirty="0">
                <a:latin typeface="Times New Roman" pitchFamily="18" charset="0"/>
                <a:cs typeface="Times New Roman" pitchFamily="18" charset="0"/>
              </a:rPr>
              <a:t>Bổ sung rỉ mật đường hoặc tinh bột.</a:t>
            </a:r>
          </a:p>
          <a:p>
            <a:r>
              <a:rPr lang="vi-VN" sz="2400" b="1" dirty="0">
                <a:latin typeface="Times New Roman" pitchFamily="18" charset="0"/>
                <a:cs typeface="Times New Roman" pitchFamily="18" charset="0"/>
              </a:rPr>
              <a:t>Bước 3: Ủ chua</a:t>
            </a:r>
          </a:p>
          <a:p>
            <a:r>
              <a:rPr lang="vi-VN" sz="2400" dirty="0">
                <a:latin typeface="Times New Roman" pitchFamily="18" charset="0"/>
                <a:cs typeface="Times New Roman" pitchFamily="18" charset="0"/>
              </a:rPr>
              <a:t>Sử dụng hố ủ hoặc túi ủ. Cho từng lớp thức ăn dày 20 – 30 cm =&gt; nén chặt =&gt; rải lớp khác cho đến hết</a:t>
            </a:r>
          </a:p>
          <a:p>
            <a:r>
              <a:rPr lang="vi-VN" sz="2400" dirty="0" smtClean="0">
                <a:latin typeface="Times New Roman" pitchFamily="18" charset="0"/>
                <a:cs typeface="Times New Roman" pitchFamily="18" charset="0"/>
              </a:rPr>
              <a:t>Hố </a:t>
            </a:r>
            <a:r>
              <a:rPr lang="vi-VN" sz="2400" dirty="0">
                <a:latin typeface="Times New Roman" pitchFamily="18" charset="0"/>
                <a:cs typeface="Times New Roman" pitchFamily="18" charset="0"/>
              </a:rPr>
              <a:t>ủ được đậy kín, phủ bạt hoặc đất Túi ủ phải buộc kín.</a:t>
            </a:r>
          </a:p>
          <a:p>
            <a:r>
              <a:rPr lang="vi-VN" sz="2400" b="1" dirty="0">
                <a:latin typeface="Times New Roman" pitchFamily="18" charset="0"/>
                <a:cs typeface="Times New Roman" pitchFamily="18" charset="0"/>
              </a:rPr>
              <a:t>Bước 4:</a:t>
            </a:r>
            <a:r>
              <a:rPr lang="vi-VN" sz="2400" dirty="0">
                <a:latin typeface="Times New Roman" pitchFamily="18" charset="0"/>
                <a:cs typeface="Times New Roman" pitchFamily="18" charset="0"/>
              </a:rPr>
              <a:t> </a:t>
            </a:r>
            <a:r>
              <a:rPr lang="vi-VN" sz="2400" b="1" dirty="0">
                <a:latin typeface="Times New Roman" pitchFamily="18" charset="0"/>
                <a:cs typeface="Times New Roman" pitchFamily="18" charset="0"/>
              </a:rPr>
              <a:t>Sử dụng</a:t>
            </a:r>
          </a:p>
          <a:p>
            <a:r>
              <a:rPr lang="vi-VN" sz="2400" dirty="0">
                <a:latin typeface="Times New Roman" pitchFamily="18" charset="0"/>
                <a:cs typeface="Times New Roman" pitchFamily="18" charset="0"/>
              </a:rPr>
              <a:t>Sau 3 – 4 tuần ủ, lấy thức ăn cho gia súc ăn.</a:t>
            </a:r>
          </a:p>
          <a:p>
            <a:r>
              <a:rPr lang="vi-VN" sz="2400" dirty="0">
                <a:latin typeface="Times New Roman" pitchFamily="18" charset="0"/>
                <a:cs typeface="Times New Roman" pitchFamily="18" charset="0"/>
              </a:rPr>
              <a:t>Lấy theo từng lớp, lấy xong phải đậy kín.</a:t>
            </a:r>
          </a:p>
          <a:p>
            <a:r>
              <a:rPr lang="vi-VN" sz="2400" dirty="0">
                <a:latin typeface="Times New Roman" pitchFamily="18" charset="0"/>
                <a:cs typeface="Times New Roman" pitchFamily="18" charset="0"/>
              </a:rPr>
              <a:t>Thời gian sử dụng 3 – 4 tháng (mùa hè) 5 – 6 tháng (mùa đông).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842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235165"/>
            <a:ext cx="10795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603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449792"/>
            <a:ext cx="8784976"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2.1.1. </a:t>
            </a:r>
            <a:r>
              <a:rPr lang="vi-VN" sz="2800" dirty="0">
                <a:solidFill>
                  <a:srgbClr val="2F5496"/>
                </a:solidFill>
                <a:latin typeface="Times New Roman"/>
              </a:rPr>
              <a:t>Sản xuất thức ăn ủ chua</a:t>
            </a:r>
            <a:endParaRPr lang="en-US"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4436888" cy="215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424993"/>
            <a:ext cx="3577580" cy="210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437112"/>
            <a:ext cx="3960439" cy="221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348709"/>
            <a:ext cx="4320480" cy="23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81" y="3492952"/>
            <a:ext cx="924357" cy="9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0392" y="3373708"/>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24" y="413668"/>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5691" y="375039"/>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184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238125"/>
            <a:ext cx="8784976"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2.1.1. </a:t>
            </a:r>
            <a:r>
              <a:rPr lang="vi-VN" sz="2800" dirty="0">
                <a:solidFill>
                  <a:srgbClr val="2F5496"/>
                </a:solidFill>
                <a:latin typeface="Times New Roman"/>
              </a:rPr>
              <a:t>Sản xuất thức ăn ủ chua</a:t>
            </a:r>
            <a:endParaRPr lang="en-US"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711" y="1268760"/>
            <a:ext cx="3930265"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68760"/>
            <a:ext cx="4176464" cy="22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661792"/>
            <a:ext cx="4248472" cy="253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 y="3701119"/>
            <a:ext cx="3936170" cy="262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914" y="2996952"/>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37569"/>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328" y="370765"/>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830" y="548680"/>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961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238125"/>
            <a:ext cx="8784976"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2.1.1. </a:t>
            </a:r>
            <a:r>
              <a:rPr lang="vi-VN" sz="2800" dirty="0">
                <a:solidFill>
                  <a:srgbClr val="2F5496"/>
                </a:solidFill>
                <a:latin typeface="Times New Roman"/>
              </a:rPr>
              <a:t>Sản xuất thức ăn ủ chua</a:t>
            </a:r>
            <a:endParaRPr lang="en-US" sz="2800" dirty="0"/>
          </a:p>
        </p:txBody>
      </p:sp>
      <p:sp>
        <p:nvSpPr>
          <p:cNvPr id="2" name="Rounded Rectangle 1"/>
          <p:cNvSpPr/>
          <p:nvPr/>
        </p:nvSpPr>
        <p:spPr>
          <a:xfrm>
            <a:off x="467544" y="1196752"/>
            <a:ext cx="7560840" cy="100811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50000"/>
              </a:lnSpc>
              <a:spcBef>
                <a:spcPts val="600"/>
              </a:spcBef>
              <a:spcAft>
                <a:spcPts val="0"/>
              </a:spcAft>
            </a:pPr>
            <a:r>
              <a:rPr lang="vi-VN" sz="2400" b="1" i="1" dirty="0">
                <a:solidFill>
                  <a:srgbClr val="FF0000"/>
                </a:solidFill>
                <a:latin typeface="Times New Roman"/>
                <a:ea typeface="Times New Roman"/>
              </a:rPr>
              <a:t>Câu hỏi 2: </a:t>
            </a:r>
            <a:r>
              <a:rPr lang="vi-VN" sz="2400" b="1" i="1" dirty="0">
                <a:solidFill>
                  <a:srgbClr val="FF0000"/>
                </a:solidFill>
                <a:latin typeface="Times New Roman"/>
                <a:ea typeface="ＭＳ 明朝"/>
              </a:rPr>
              <a:t> Vì sao khi ủ chua thức ăn thô, xanh, </a:t>
            </a:r>
            <a:r>
              <a:rPr lang="vi-VN" sz="2400" b="1" i="1" dirty="0" smtClean="0">
                <a:solidFill>
                  <a:srgbClr val="FF0000"/>
                </a:solidFill>
                <a:latin typeface="Times New Roman"/>
                <a:ea typeface="ＭＳ 明朝"/>
              </a:rPr>
              <a:t>hố </a:t>
            </a:r>
            <a:r>
              <a:rPr lang="vi-VN" sz="2400" b="1" i="1" dirty="0">
                <a:solidFill>
                  <a:srgbClr val="FF0000"/>
                </a:solidFill>
                <a:latin typeface="Times New Roman"/>
                <a:ea typeface="ＭＳ 明朝"/>
              </a:rPr>
              <a:t>ủ hoặc túi ủ cần phải được đậy kín hoặc buộc kín?</a:t>
            </a:r>
            <a:endParaRPr lang="en-US" sz="2400" dirty="0">
              <a:solidFill>
                <a:srgbClr val="FF0000"/>
              </a:solidFill>
              <a:latin typeface="Times New Roman"/>
              <a:ea typeface="ＭＳ 明朝"/>
            </a:endParaRPr>
          </a:p>
        </p:txBody>
      </p:sp>
      <p:sp>
        <p:nvSpPr>
          <p:cNvPr id="4" name="Rounded Rectangle 3"/>
          <p:cNvSpPr/>
          <p:nvPr/>
        </p:nvSpPr>
        <p:spPr>
          <a:xfrm>
            <a:off x="251520" y="2420888"/>
            <a:ext cx="8712968" cy="410445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vi-VN" sz="2800" dirty="0">
                <a:latin typeface="Times New Roman" pitchFamily="18" charset="0"/>
                <a:cs typeface="Times New Roman" pitchFamily="18" charset="0"/>
              </a:rPr>
              <a:t>Việc đậy kín hoặc buộc kín giúp giữ ẩm cho thức ăn, tạo môi trường ẩm ướt để vi khuẩn có thể phát triển và hoạt động tốt hơn. Nếu không đủ độ ẩm, quá trình lên men sẽ chậm lại hoặc không thể xảy ra, dẫn đến sản phẩm chua không ngon hoặc không đạt yêu cầu</a:t>
            </a:r>
            <a:r>
              <a:rPr lang="vi-VN"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a:p>
            <a:r>
              <a:rPr lang="vi-VN" dirty="0"/>
              <a:t/>
            </a:r>
            <a:br>
              <a:rPr lang="vi-VN" dirty="0"/>
            </a:b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0" y="44624"/>
            <a:ext cx="10795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13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53180"/>
            <a:ext cx="7560840"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2.1.1.Sản </a:t>
            </a:r>
            <a:r>
              <a:rPr lang="vi-VN" sz="2800" dirty="0">
                <a:solidFill>
                  <a:srgbClr val="2F5496"/>
                </a:solidFill>
                <a:latin typeface="Times New Roman"/>
              </a:rPr>
              <a:t>xuất thức ăn ủ chua</a:t>
            </a:r>
            <a:endParaRPr lang="en-US" sz="2800" dirty="0"/>
          </a:p>
        </p:txBody>
      </p:sp>
      <p:sp>
        <p:nvSpPr>
          <p:cNvPr id="2" name="Rectangle 1"/>
          <p:cNvSpPr/>
          <p:nvPr/>
        </p:nvSpPr>
        <p:spPr>
          <a:xfrm>
            <a:off x="107504" y="764704"/>
            <a:ext cx="7560840" cy="7920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nSpc>
                <a:spcPct val="115000"/>
              </a:lnSpc>
              <a:spcAft>
                <a:spcPts val="1000"/>
              </a:spcAft>
            </a:pPr>
            <a:r>
              <a:rPr lang="vi-VN" sz="2400" b="1" i="1" dirty="0">
                <a:solidFill>
                  <a:srgbClr val="FF0000"/>
                </a:solidFill>
                <a:latin typeface="Times New Roman"/>
                <a:ea typeface="Times New Roman"/>
              </a:rPr>
              <a:t>Câu hỏi 3: Theo em, chất lượng thức ăn ủ chua phụ thuộc vào những yếu tố </a:t>
            </a:r>
            <a:r>
              <a:rPr lang="vi-VN" sz="2400" b="1" i="1" dirty="0" smtClean="0">
                <a:solidFill>
                  <a:srgbClr val="FF0000"/>
                </a:solidFill>
                <a:latin typeface="Times New Roman"/>
                <a:ea typeface="Times New Roman"/>
              </a:rPr>
              <a:t>nào</a:t>
            </a:r>
            <a:r>
              <a:rPr lang="vi-VN" sz="2400" b="1" i="1" dirty="0">
                <a:solidFill>
                  <a:srgbClr val="FF0000"/>
                </a:solidFill>
                <a:latin typeface="Times New Roman"/>
                <a:ea typeface="Times New Roman"/>
              </a:rPr>
              <a:t>?</a:t>
            </a:r>
            <a:endParaRPr lang="en-US" sz="2400" dirty="0">
              <a:solidFill>
                <a:srgbClr val="FF0000"/>
              </a:solidFill>
              <a:latin typeface="Times New Roman"/>
              <a:ea typeface="ＭＳ 明朝"/>
            </a:endParaRPr>
          </a:p>
        </p:txBody>
      </p:sp>
      <p:sp>
        <p:nvSpPr>
          <p:cNvPr id="3" name="Rounded Rectangle 2"/>
          <p:cNvSpPr/>
          <p:nvPr/>
        </p:nvSpPr>
        <p:spPr>
          <a:xfrm>
            <a:off x="107504" y="1628800"/>
            <a:ext cx="9001000" cy="496855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vi-VN" sz="2300" b="1" dirty="0" smtClean="0">
                <a:latin typeface="Times New Roman" pitchFamily="18" charset="0"/>
                <a:cs typeface="Times New Roman" pitchFamily="18" charset="0"/>
              </a:rPr>
              <a:t>Chất </a:t>
            </a:r>
            <a:r>
              <a:rPr lang="vi-VN" sz="2300" b="1" dirty="0">
                <a:latin typeface="Times New Roman" pitchFamily="18" charset="0"/>
                <a:cs typeface="Times New Roman" pitchFamily="18" charset="0"/>
              </a:rPr>
              <a:t>lượng nguyên liệu:</a:t>
            </a:r>
            <a:r>
              <a:rPr lang="vi-VN" sz="2300" dirty="0">
                <a:latin typeface="Times New Roman" pitchFamily="18" charset="0"/>
                <a:cs typeface="Times New Roman" pitchFamily="18" charset="0"/>
              </a:rPr>
              <a:t> Nguyên liệu càng tươi, chất lượng càng tốt thì sản phẩm ủ chua càng ngon và tốt hơn.</a:t>
            </a:r>
          </a:p>
          <a:p>
            <a:r>
              <a:rPr lang="vi-VN" sz="2300" b="1" dirty="0">
                <a:latin typeface="Times New Roman" pitchFamily="18" charset="0"/>
                <a:cs typeface="Times New Roman" pitchFamily="18" charset="0"/>
              </a:rPr>
              <a:t>Nhiệt độ và độ ẩm:</a:t>
            </a:r>
            <a:r>
              <a:rPr lang="vi-VN" sz="2300" dirty="0">
                <a:latin typeface="Times New Roman" pitchFamily="18" charset="0"/>
                <a:cs typeface="Times New Roman" pitchFamily="18" charset="0"/>
              </a:rPr>
              <a:t> </a:t>
            </a:r>
            <a:r>
              <a:rPr lang="vi-VN" sz="2300" dirty="0" smtClean="0">
                <a:latin typeface="Times New Roman" pitchFamily="18" charset="0"/>
                <a:cs typeface="Times New Roman" pitchFamily="18" charset="0"/>
              </a:rPr>
              <a:t>Nếu </a:t>
            </a:r>
            <a:r>
              <a:rPr lang="vi-VN" sz="2300" dirty="0">
                <a:latin typeface="Times New Roman" pitchFamily="18" charset="0"/>
                <a:cs typeface="Times New Roman" pitchFamily="18" charset="0"/>
              </a:rPr>
              <a:t>nhiệt độ quá cao hoặc quá thấp, hoặc độ ẩm không đúng, quá trình ủ chua sẽ bị chậm hoặc không diễn ra.</a:t>
            </a:r>
          </a:p>
          <a:p>
            <a:r>
              <a:rPr lang="vi-VN" sz="2300" b="1" dirty="0">
                <a:latin typeface="Times New Roman" pitchFamily="18" charset="0"/>
                <a:cs typeface="Times New Roman" pitchFamily="18" charset="0"/>
              </a:rPr>
              <a:t>Vi khuẩn men:</a:t>
            </a:r>
            <a:r>
              <a:rPr lang="vi-VN" sz="2300" dirty="0">
                <a:latin typeface="Times New Roman" pitchFamily="18" charset="0"/>
                <a:cs typeface="Times New Roman" pitchFamily="18" charset="0"/>
              </a:rPr>
              <a:t> Vi khuẩn men là yếu tố quyết định chất lượng sản phẩm ủ chua. Vi khuẩn men càng đa dạng và hoạt động tốt thì sản phẩm ủ chua càng ngon và tốt hơn.</a:t>
            </a:r>
          </a:p>
          <a:p>
            <a:r>
              <a:rPr lang="vi-VN" sz="2300" b="1" dirty="0">
                <a:latin typeface="Times New Roman" pitchFamily="18" charset="0"/>
                <a:cs typeface="Times New Roman" pitchFamily="18" charset="0"/>
              </a:rPr>
              <a:t>Thời gian ủ chua:</a:t>
            </a:r>
            <a:r>
              <a:rPr lang="vi-VN" sz="2300" dirty="0">
                <a:latin typeface="Times New Roman" pitchFamily="18" charset="0"/>
                <a:cs typeface="Times New Roman" pitchFamily="18" charset="0"/>
              </a:rPr>
              <a:t> </a:t>
            </a:r>
            <a:r>
              <a:rPr lang="vi-VN" sz="2300" dirty="0" smtClean="0">
                <a:latin typeface="Times New Roman" pitchFamily="18" charset="0"/>
                <a:cs typeface="Times New Roman" pitchFamily="18" charset="0"/>
              </a:rPr>
              <a:t>Thời </a:t>
            </a:r>
            <a:r>
              <a:rPr lang="vi-VN" sz="2300" dirty="0">
                <a:latin typeface="Times New Roman" pitchFamily="18" charset="0"/>
                <a:cs typeface="Times New Roman" pitchFamily="18" charset="0"/>
              </a:rPr>
              <a:t>gian ủ chua phải đủ để quá trình lên men hoàn tất nhưng không được quá lâu để sản phẩm không bị chua quá mức.</a:t>
            </a:r>
          </a:p>
          <a:p>
            <a:r>
              <a:rPr lang="vi-VN" sz="2300" b="1" dirty="0">
                <a:latin typeface="Times New Roman" pitchFamily="18" charset="0"/>
                <a:cs typeface="Times New Roman" pitchFamily="18" charset="0"/>
              </a:rPr>
              <a:t>Điều kiện bảo quản:</a:t>
            </a:r>
            <a:r>
              <a:rPr lang="vi-VN" sz="2300" dirty="0">
                <a:latin typeface="Times New Roman" pitchFamily="18" charset="0"/>
                <a:cs typeface="Times New Roman" pitchFamily="18" charset="0"/>
              </a:rPr>
              <a:t> Sau khi ủ chua xong, sản phẩm cần được bảo quản đúng cách để giữ được chất lượng</a:t>
            </a:r>
            <a:r>
              <a:rPr lang="vi-VN" sz="2300" dirty="0"/>
              <a:t>.</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0" y="0"/>
            <a:ext cx="10795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98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238125"/>
            <a:ext cx="8784976"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2.1.1. </a:t>
            </a:r>
            <a:r>
              <a:rPr lang="vi-VN" sz="2800" dirty="0">
                <a:solidFill>
                  <a:srgbClr val="2F5496"/>
                </a:solidFill>
                <a:latin typeface="Times New Roman"/>
              </a:rPr>
              <a:t>Sản xuất thức ăn ủ chua</a:t>
            </a:r>
            <a:endParaRPr lang="en-US" sz="2800" dirty="0"/>
          </a:p>
        </p:txBody>
      </p:sp>
      <p:sp>
        <p:nvSpPr>
          <p:cNvPr id="2" name="Rectangle 1"/>
          <p:cNvSpPr/>
          <p:nvPr/>
        </p:nvSpPr>
        <p:spPr>
          <a:xfrm>
            <a:off x="251520" y="1268760"/>
            <a:ext cx="8424936" cy="86409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nSpc>
                <a:spcPts val="2400"/>
              </a:lnSpc>
              <a:spcAft>
                <a:spcPts val="1000"/>
              </a:spcAft>
            </a:pPr>
            <a:r>
              <a:rPr lang="vi-VN" sz="2400" b="1" i="1" dirty="0">
                <a:solidFill>
                  <a:srgbClr val="FF0000"/>
                </a:solidFill>
                <a:latin typeface="Times New Roman"/>
                <a:ea typeface="Times New Roman"/>
              </a:rPr>
              <a:t>Câu hỏi 4: Làm thế nào để cải thiện chất lượng thức ăn ủ chua?</a:t>
            </a:r>
            <a:endParaRPr lang="en-US" sz="2400" dirty="0">
              <a:solidFill>
                <a:srgbClr val="FF0000"/>
              </a:solidFill>
              <a:latin typeface="Times New Roman"/>
              <a:ea typeface="ＭＳ 明朝"/>
            </a:endParaRPr>
          </a:p>
        </p:txBody>
      </p:sp>
      <p:sp>
        <p:nvSpPr>
          <p:cNvPr id="3" name="Rounded Rectangle 2"/>
          <p:cNvSpPr/>
          <p:nvPr/>
        </p:nvSpPr>
        <p:spPr>
          <a:xfrm>
            <a:off x="755576" y="2780928"/>
            <a:ext cx="7848872" cy="165618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800" dirty="0">
                <a:latin typeface="Times New Roman" pitchFamily="18" charset="0"/>
                <a:cs typeface="Times New Roman" pitchFamily="18" charset="0"/>
              </a:rPr>
              <a:t>Có thể sử dụng thêm một số nguyên liệu và phụ gia để giúp quá trình lên men tốt hơn như: rỉ mật, cám gạo, bột ngô hay các enzyme phân giải xơ </a:t>
            </a:r>
            <a:r>
              <a:rPr lang="vi-VN"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384" y="0"/>
            <a:ext cx="10795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36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314"/>
                                        </p:tgtEl>
                                        <p:attrNameLst>
                                          <p:attrName>style.visibility</p:attrName>
                                        </p:attrNameLst>
                                      </p:cBhvr>
                                      <p:to>
                                        <p:strVal val="visible"/>
                                      </p:to>
                                    </p:set>
                                    <p:anim calcmode="lin" valueType="num">
                                      <p:cBhvr additive="base">
                                        <p:cTn id="16" dur="500" fill="hold"/>
                                        <p:tgtEl>
                                          <p:spTgt spid="13314"/>
                                        </p:tgtEl>
                                        <p:attrNameLst>
                                          <p:attrName>ppt_x</p:attrName>
                                        </p:attrNameLst>
                                      </p:cBhvr>
                                      <p:tavLst>
                                        <p:tav tm="0">
                                          <p:val>
                                            <p:strVal val="#ppt_x"/>
                                          </p:val>
                                        </p:tav>
                                        <p:tav tm="100000">
                                          <p:val>
                                            <p:strVal val="#ppt_x"/>
                                          </p:val>
                                        </p:tav>
                                      </p:tavLst>
                                    </p:anim>
                                    <p:anim calcmode="lin" valueType="num">
                                      <p:cBhvr additive="base">
                                        <p:cTn id="17"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3" y="48742"/>
            <a:ext cx="6552728"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800" dirty="0" smtClean="0">
                <a:latin typeface="Times New Roman" pitchFamily="18" charset="0"/>
                <a:cs typeface="Times New Roman" pitchFamily="18" charset="0"/>
              </a:rPr>
              <a:t>2.2.2.Sản xuất thức ăn ủ men</a:t>
            </a:r>
            <a:endParaRPr lang="en-US" sz="28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57495"/>
            <a:ext cx="8842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Callout 4"/>
          <p:cNvSpPr/>
          <p:nvPr/>
        </p:nvSpPr>
        <p:spPr>
          <a:xfrm>
            <a:off x="1403648" y="1340768"/>
            <a:ext cx="6480720" cy="432048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800" dirty="0">
                <a:solidFill>
                  <a:srgbClr val="FF0000"/>
                </a:solidFill>
                <a:latin typeface="Times New Roman" pitchFamily="18" charset="0"/>
                <a:cs typeface="Times New Roman" pitchFamily="18" charset="0"/>
              </a:rPr>
              <a:t>Các em nghiên cứu mục 2 trang </a:t>
            </a:r>
            <a:r>
              <a:rPr lang="vi-VN" sz="2800" dirty="0" smtClean="0">
                <a:solidFill>
                  <a:srgbClr val="FF0000"/>
                </a:solidFill>
                <a:latin typeface="Times New Roman" pitchFamily="18" charset="0"/>
                <a:cs typeface="Times New Roman" pitchFamily="18" charset="0"/>
              </a:rPr>
              <a:t>59, </a:t>
            </a:r>
            <a:r>
              <a:rPr lang="vi-VN" sz="2800" dirty="0">
                <a:solidFill>
                  <a:srgbClr val="FF0000"/>
                </a:solidFill>
                <a:latin typeface="Times New Roman" pitchFamily="18" charset="0"/>
                <a:cs typeface="Times New Roman" pitchFamily="18" charset="0"/>
              </a:rPr>
              <a:t>nêu phương pháp và quy trình sản xuất thức ăn ủ men nguyên liệu tinh bột?</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405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ppt_x"/>
                                          </p:val>
                                        </p:tav>
                                        <p:tav tm="100000">
                                          <p:val>
                                            <p:strVal val="#ppt_x"/>
                                          </p:val>
                                        </p:tav>
                                      </p:tavLst>
                                    </p:anim>
                                    <p:anim calcmode="lin" valueType="num">
                                      <p:cBhvr additive="base">
                                        <p:cTn id="11"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34876" y="559941"/>
            <a:ext cx="8784976" cy="1068859"/>
          </a:xfrm>
        </p:spPr>
        <p:style>
          <a:lnRef idx="2">
            <a:schemeClr val="accent2"/>
          </a:lnRef>
          <a:fillRef idx="1">
            <a:schemeClr val="lt1"/>
          </a:fillRef>
          <a:effectRef idx="0">
            <a:schemeClr val="accent2"/>
          </a:effectRef>
          <a:fontRef idx="minor">
            <a:schemeClr val="dk1"/>
          </a:fontRef>
        </p:style>
        <p:txBody>
          <a:bodyPr/>
          <a:lstStyle/>
          <a:p>
            <a:pPr marL="0" lvl="0" indent="0" algn="ctr" fontAlgn="base">
              <a:spcAft>
                <a:spcPct val="0"/>
              </a:spcAft>
              <a:buClrTx/>
              <a:buSzTx/>
              <a:buNone/>
            </a:pPr>
            <a:r>
              <a:rPr lang="vi-VN" sz="2800" b="0" dirty="0">
                <a:solidFill>
                  <a:srgbClr val="000000"/>
                </a:solidFill>
                <a:effectLst/>
                <a:latin typeface="Times New Roman"/>
                <a:ea typeface="Times New Roman"/>
              </a:rPr>
              <a:t>Thức ăn ủ men được sản xuất bằng phương pháp lên men nguyên liệu giàu tinh bột như cám gạo,bột ngô, bột sắn</a:t>
            </a:r>
            <a:endParaRPr lang="en-US" sz="2800" b="0" dirty="0">
              <a:solidFill>
                <a:prstClr val="black"/>
              </a:solidFill>
              <a:effectLst/>
            </a:endParaRPr>
          </a:p>
        </p:txBody>
      </p:sp>
      <p:sp>
        <p:nvSpPr>
          <p:cNvPr id="2" name="Rectangle 1"/>
          <p:cNvSpPr/>
          <p:nvPr/>
        </p:nvSpPr>
        <p:spPr>
          <a:xfrm>
            <a:off x="250900" y="1556792"/>
            <a:ext cx="8568952" cy="51845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vi-VN" b="1" dirty="0"/>
              <a:t>* </a:t>
            </a:r>
            <a:r>
              <a:rPr lang="vi-VN" sz="2800" b="1" dirty="0">
                <a:latin typeface="Times New Roman" pitchFamily="18" charset="0"/>
                <a:cs typeface="Times New Roman" pitchFamily="18" charset="0"/>
              </a:rPr>
              <a:t>Bước 1:Chuẩn bị nguyên liệu</a:t>
            </a:r>
            <a:r>
              <a:rPr lang="vi-VN"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Cám gạo,bột ngô,bột sắn, khoai tây,khoai lang</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Các loại củ làm chín để nguội và nghiền nát</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a:t>
            </a:r>
            <a:r>
              <a:rPr lang="vi-VN" sz="2800" b="1" dirty="0">
                <a:latin typeface="Times New Roman" pitchFamily="18" charset="0"/>
                <a:cs typeface="Times New Roman" pitchFamily="18" charset="0"/>
              </a:rPr>
              <a:t>Bước 2: Xử lí men giống </a:t>
            </a:r>
            <a:r>
              <a:rPr lang="vi-VN" sz="2800" dirty="0">
                <a:latin typeface="Times New Roman" pitchFamily="18" charset="0"/>
                <a:cs typeface="Times New Roman" pitchFamily="18" charset="0"/>
              </a:rPr>
              <a:t>sử dụng bánh men rượu  gạo</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Trộn đều nguyên liệu với men giống theo tỉ lệ 1kg men giống 200kg thức ăn, bổ sung nước,trộn đều cho đủ ẩm 50-60%</a:t>
            </a:r>
            <a:endParaRPr lang="en-US" sz="2800" dirty="0">
              <a:latin typeface="Times New Roman" pitchFamily="18" charset="0"/>
              <a:cs typeface="Times New Roman" pitchFamily="18" charset="0"/>
            </a:endParaRPr>
          </a:p>
          <a:p>
            <a:r>
              <a:rPr lang="vi-VN" sz="2800" b="1" dirty="0">
                <a:latin typeface="Times New Roman" pitchFamily="18" charset="0"/>
                <a:cs typeface="Times New Roman" pitchFamily="18" charset="0"/>
              </a:rPr>
              <a:t>* Bước 3: Tiến hành ủ</a:t>
            </a:r>
            <a:endParaRPr lang="en-US" sz="2800" b="1" dirty="0">
              <a:latin typeface="Times New Roman" pitchFamily="18" charset="0"/>
              <a:cs typeface="Times New Roman" pitchFamily="18" charset="0"/>
            </a:endParaRPr>
          </a:p>
          <a:p>
            <a:r>
              <a:rPr lang="vi-VN" sz="2800" dirty="0">
                <a:latin typeface="Times New Roman" pitchFamily="18" charset="0"/>
                <a:cs typeface="Times New Roman" pitchFamily="18" charset="0"/>
              </a:rPr>
              <a:t>Cho vào túi ủ hoặc thùng lên men đậy kín ủ ở 25-30 </a:t>
            </a:r>
            <a:r>
              <a:rPr lang="vi-VN" sz="2800" baseline="30000" dirty="0">
                <a:latin typeface="Times New Roman" pitchFamily="18" charset="0"/>
                <a:cs typeface="Times New Roman" pitchFamily="18" charset="0"/>
              </a:rPr>
              <a:t>0</a:t>
            </a:r>
            <a:r>
              <a:rPr lang="vi-VN" sz="2800" dirty="0">
                <a:latin typeface="Times New Roman" pitchFamily="18" charset="0"/>
                <a:cs typeface="Times New Roman" pitchFamily="18" charset="0"/>
              </a:rPr>
              <a:t> C trong 1-3 ngày</a:t>
            </a:r>
            <a:endParaRPr lang="en-US" sz="28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3" y="-99392"/>
            <a:ext cx="8842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1700808"/>
            <a:ext cx="10795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987" y="-99393"/>
            <a:ext cx="88423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06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394218"/>
            <a:ext cx="8784976" cy="868363"/>
          </a:xfrm>
        </p:spPr>
        <p:style>
          <a:lnRef idx="2">
            <a:schemeClr val="accent2"/>
          </a:lnRef>
          <a:fillRef idx="1">
            <a:schemeClr val="lt1"/>
          </a:fillRef>
          <a:effectRef idx="0">
            <a:schemeClr val="accent2"/>
          </a:effectRef>
          <a:fontRef idx="minor">
            <a:schemeClr val="dk1"/>
          </a:fontRef>
        </p:style>
        <p:txBody>
          <a:bodyPr/>
          <a:lstStyle/>
          <a:p>
            <a:pPr marL="0" lvl="0" indent="0" algn="ctr" fontAlgn="base">
              <a:spcAft>
                <a:spcPct val="0"/>
              </a:spcAft>
            </a:pPr>
            <a:r>
              <a:rPr lang="vi-VN" sz="2800" b="0" dirty="0" smtClean="0">
                <a:solidFill>
                  <a:prstClr val="black"/>
                </a:solidFill>
                <a:effectLst/>
                <a:latin typeface="Times New Roman" pitchFamily="18" charset="0"/>
                <a:cs typeface="Times New Roman" pitchFamily="18" charset="0"/>
              </a:rPr>
              <a:t>2.2.Sản </a:t>
            </a:r>
            <a:r>
              <a:rPr lang="vi-VN" sz="2800" b="0" dirty="0">
                <a:solidFill>
                  <a:prstClr val="black"/>
                </a:solidFill>
                <a:effectLst/>
                <a:latin typeface="Times New Roman" pitchFamily="18" charset="0"/>
                <a:cs typeface="Times New Roman" pitchFamily="18" charset="0"/>
              </a:rPr>
              <a:t>xuất thức ăn ủ men</a:t>
            </a:r>
            <a:r>
              <a:rPr lang="en-US" sz="2800" b="0" dirty="0">
                <a:solidFill>
                  <a:prstClr val="black"/>
                </a:solidFill>
                <a:effectLst/>
                <a:latin typeface="Times New Roman" pitchFamily="18" charset="0"/>
                <a:cs typeface="Times New Roman" pitchFamily="18" charset="0"/>
              </a:rPr>
              <a:t/>
            </a:r>
            <a:br>
              <a:rPr lang="en-US" sz="2800" b="0" dirty="0">
                <a:solidFill>
                  <a:prstClr val="black"/>
                </a:solidFill>
                <a:effectLst/>
                <a:latin typeface="Times New Roman" pitchFamily="18" charset="0"/>
                <a:cs typeface="Times New Roman" pitchFamily="18" charset="0"/>
              </a:rPr>
            </a:br>
            <a:endParaRPr lang="en-US" sz="2800" dirty="0"/>
          </a:p>
        </p:txBody>
      </p:sp>
      <p:sp>
        <p:nvSpPr>
          <p:cNvPr id="2" name="Rectangle 1"/>
          <p:cNvSpPr/>
          <p:nvPr/>
        </p:nvSpPr>
        <p:spPr>
          <a:xfrm>
            <a:off x="899592" y="1628800"/>
            <a:ext cx="7632848" cy="43924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25" y="1916832"/>
            <a:ext cx="3384376" cy="1806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005064"/>
            <a:ext cx="7344815" cy="222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926352"/>
            <a:ext cx="3433564" cy="182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42" y="857000"/>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779471"/>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8038" y="828400"/>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425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507" y="476672"/>
            <a:ext cx="8568952" cy="86409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800" dirty="0" smtClean="0">
                <a:latin typeface="Times New Roman" pitchFamily="18" charset="0"/>
                <a:cs typeface="Times New Roman" pitchFamily="18" charset="0"/>
              </a:rPr>
              <a:t>2.2.2.Sản xuất thức ăn chăn nuôi công nghiệp</a:t>
            </a:r>
            <a:endParaRPr lang="en-US" sz="2800" dirty="0">
              <a:latin typeface="Times New Roman" pitchFamily="18" charset="0"/>
              <a:cs typeface="Times New Roman" pitchFamily="18" charset="0"/>
            </a:endParaRPr>
          </a:p>
        </p:txBody>
      </p:sp>
      <p:sp>
        <p:nvSpPr>
          <p:cNvPr id="3" name="Cloud Callout 2"/>
          <p:cNvSpPr/>
          <p:nvPr/>
        </p:nvSpPr>
        <p:spPr>
          <a:xfrm>
            <a:off x="118013" y="1353757"/>
            <a:ext cx="4320479" cy="2592288"/>
          </a:xfrm>
          <a:prstGeom prst="cloudCallout">
            <a:avLst>
              <a:gd name="adj1" fmla="val -3392"/>
              <a:gd name="adj2" fmla="val 64133"/>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600" dirty="0" smtClean="0">
                <a:solidFill>
                  <a:srgbClr val="FF0000"/>
                </a:solidFill>
                <a:latin typeface="Times New Roman" pitchFamily="18" charset="0"/>
                <a:cs typeface="Times New Roman" pitchFamily="18" charset="0"/>
              </a:rPr>
              <a:t>Thức ăn chăn nuôi công nghiệp có thể ở những dạng nào?</a:t>
            </a:r>
            <a:endParaRPr lang="en-US" sz="2600" dirty="0">
              <a:solidFill>
                <a:srgbClr val="FF0000"/>
              </a:solidFill>
              <a:latin typeface="Times New Roman" pitchFamily="18" charset="0"/>
              <a:cs typeface="Times New Roman" pitchFamily="18" charset="0"/>
            </a:endParaRPr>
          </a:p>
        </p:txBody>
      </p:sp>
      <p:sp>
        <p:nvSpPr>
          <p:cNvPr id="6" name="Cloud Callout 5"/>
          <p:cNvSpPr/>
          <p:nvPr/>
        </p:nvSpPr>
        <p:spPr>
          <a:xfrm>
            <a:off x="4654942" y="1268760"/>
            <a:ext cx="4032448" cy="2592288"/>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600" dirty="0" smtClean="0">
                <a:solidFill>
                  <a:srgbClr val="FF0000"/>
                </a:solidFill>
                <a:latin typeface="Times New Roman" pitchFamily="18" charset="0"/>
                <a:cs typeface="Times New Roman" pitchFamily="18" charset="0"/>
              </a:rPr>
              <a:t>Quy trình sản xuất Thức ăn chăn nuôi hỗn hợp hoàn chỉnh thế nào?</a:t>
            </a:r>
            <a:endParaRPr lang="en-US" sz="2600" dirty="0">
              <a:solidFill>
                <a:srgbClr val="FF0000"/>
              </a:solidFill>
              <a:latin typeface="Times New Roman" pitchFamily="18" charset="0"/>
              <a:cs typeface="Times New Roman" pitchFamily="18" charset="0"/>
            </a:endParaRPr>
          </a:p>
        </p:txBody>
      </p:sp>
      <p:sp>
        <p:nvSpPr>
          <p:cNvPr id="4" name="Oval 3"/>
          <p:cNvSpPr/>
          <p:nvPr/>
        </p:nvSpPr>
        <p:spPr>
          <a:xfrm>
            <a:off x="2106547" y="3858096"/>
            <a:ext cx="4032448" cy="184482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dirty="0" smtClean="0">
                <a:latin typeface="Times New Roman" pitchFamily="18" charset="0"/>
                <a:cs typeface="Times New Roman" pitchFamily="18" charset="0"/>
              </a:rPr>
              <a:t>Thảo luận cặp đôi 5p</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7903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3929058" y="1643049"/>
            <a:ext cx="4819406" cy="2543973"/>
          </a:xfrm>
          <a:prstGeom prst="wedgeEllipseCallout">
            <a:avLst>
              <a:gd name="adj1" fmla="val -64074"/>
              <a:gd name="adj2" fmla="val 44361"/>
            </a:avLst>
          </a:prstGeom>
          <a:ln>
            <a:headEnd/>
            <a:tailEnd/>
          </a:ln>
        </p:spPr>
        <p:style>
          <a:lnRef idx="2">
            <a:schemeClr val="accent6"/>
          </a:lnRef>
          <a:fillRef idx="1">
            <a:schemeClr val="lt1"/>
          </a:fillRef>
          <a:effectRef idx="0">
            <a:schemeClr val="accent6"/>
          </a:effectRef>
          <a:fontRef idx="minor">
            <a:schemeClr val="dk1"/>
          </a:fontRef>
        </p:style>
        <p:txBody>
          <a:bodyPr/>
          <a:lstStyle/>
          <a:p>
            <a:pPr algn="ctr"/>
            <a:r>
              <a:rPr lang="vi-VN" altLang="en-US" sz="2800" b="1" dirty="0" smtClean="0">
                <a:solidFill>
                  <a:schemeClr val="accent6"/>
                </a:solidFill>
                <a:latin typeface="Times New Roman" pitchFamily="18" charset="0"/>
                <a:cs typeface="Times New Roman" pitchFamily="18" charset="0"/>
              </a:rPr>
              <a:t>Tại sao phải sản xuất và bảo quản thức ăn chăn nuôi</a:t>
            </a:r>
            <a:r>
              <a:rPr lang="en-US" altLang="en-US" sz="2800" b="1" dirty="0" smtClean="0">
                <a:solidFill>
                  <a:schemeClr val="accent6"/>
                </a:solidFill>
                <a:latin typeface="Times New Roman" pitchFamily="18" charset="0"/>
                <a:cs typeface="Times New Roman" pitchFamily="18" charset="0"/>
              </a:rPr>
              <a:t>?</a:t>
            </a:r>
            <a:endParaRPr lang="en-US" altLang="en-US" sz="2800" b="1" dirty="0">
              <a:solidFill>
                <a:schemeClr val="accent6"/>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cstate="print"/>
          <a:srcRect/>
          <a:stretch>
            <a:fillRect/>
          </a:stretch>
        </p:blipFill>
        <p:spPr>
          <a:xfrm>
            <a:off x="714348" y="2214554"/>
            <a:ext cx="3078163" cy="3944938"/>
          </a:xfrm>
          <a:prstGeom prst="rect">
            <a:avLst/>
          </a:prstGeom>
          <a:noFill/>
        </p:spPr>
      </p:pic>
      <p:sp>
        <p:nvSpPr>
          <p:cNvPr id="4" name="Title 3"/>
          <p:cNvSpPr>
            <a:spLocks noGrp="1"/>
          </p:cNvSpPr>
          <p:nvPr>
            <p:ph type="title"/>
          </p:nvPr>
        </p:nvSpPr>
        <p:spPr>
          <a:xfrm>
            <a:off x="107504" y="238125"/>
            <a:ext cx="8784976" cy="868363"/>
          </a:xfrm>
        </p:spPr>
        <p:style>
          <a:lnRef idx="2">
            <a:schemeClr val="accent2"/>
          </a:lnRef>
          <a:fillRef idx="1">
            <a:schemeClr val="lt1"/>
          </a:fillRef>
          <a:effectRef idx="0">
            <a:schemeClr val="accent2"/>
          </a:effectRef>
          <a:fontRef idx="minor">
            <a:schemeClr val="dk1"/>
          </a:fontRef>
        </p:style>
        <p:txBody>
          <a:bodyPr/>
          <a:lstStyle/>
          <a:p>
            <a:pPr marL="0" indent="0">
              <a:buNone/>
            </a:pPr>
            <a:r>
              <a:rPr lang="vi-VN" sz="2800" kern="1200" dirty="0">
                <a:solidFill>
                  <a:srgbClr val="2F5496"/>
                </a:solidFill>
                <a:latin typeface="Times New Roman"/>
                <a:ea typeface="Times New Roman"/>
                <a:cs typeface="+mn-cs"/>
              </a:rPr>
              <a:t>SẢN XUẤT BẢO QUẢN THỨC ĂN CHĂN NUÔI</a:t>
            </a:r>
            <a:endParaRPr lang="en-US" sz="2800" dirty="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238125"/>
            <a:ext cx="8784976" cy="868363"/>
          </a:xfrm>
        </p:spPr>
        <p:style>
          <a:lnRef idx="2">
            <a:schemeClr val="accent2"/>
          </a:lnRef>
          <a:fillRef idx="1">
            <a:schemeClr val="lt1"/>
          </a:fillRef>
          <a:effectRef idx="0">
            <a:schemeClr val="accent2"/>
          </a:effectRef>
          <a:fontRef idx="minor">
            <a:schemeClr val="dk1"/>
          </a:fontRef>
        </p:style>
        <p:txBody>
          <a:bodyPr/>
          <a:lstStyle/>
          <a:p>
            <a:pPr marL="0" lvl="0" indent="0" algn="ctr" fontAlgn="base">
              <a:spcAft>
                <a:spcPct val="0"/>
              </a:spcAft>
              <a:buClrTx/>
              <a:buSzTx/>
              <a:buNone/>
            </a:pPr>
            <a:r>
              <a:rPr lang="vi-VN" sz="2800" b="0" dirty="0" smtClean="0">
                <a:solidFill>
                  <a:prstClr val="black"/>
                </a:solidFill>
                <a:effectLst/>
                <a:latin typeface="Times New Roman" pitchFamily="18" charset="0"/>
                <a:cs typeface="Times New Roman" pitchFamily="18" charset="0"/>
              </a:rPr>
              <a:t>2.2.2.Sản </a:t>
            </a:r>
            <a:r>
              <a:rPr lang="vi-VN" sz="2800" b="0" dirty="0">
                <a:solidFill>
                  <a:prstClr val="black"/>
                </a:solidFill>
                <a:effectLst/>
                <a:latin typeface="Times New Roman" pitchFamily="18" charset="0"/>
                <a:cs typeface="Times New Roman" pitchFamily="18" charset="0"/>
              </a:rPr>
              <a:t>xuất thức ăn chăn nuôi công nghiệp</a:t>
            </a:r>
            <a:endParaRPr lang="en-US" sz="2800" b="0" dirty="0">
              <a:solidFill>
                <a:prstClr val="black"/>
              </a:solidFill>
              <a:effectLst/>
              <a:latin typeface="Times New Roman" pitchFamily="18" charset="0"/>
              <a:cs typeface="Times New Roman" pitchFamily="18" charset="0"/>
            </a:endParaRPr>
          </a:p>
        </p:txBody>
      </p:sp>
      <p:sp>
        <p:nvSpPr>
          <p:cNvPr id="2" name="Rounded Rectangle 1"/>
          <p:cNvSpPr/>
          <p:nvPr/>
        </p:nvSpPr>
        <p:spPr>
          <a:xfrm>
            <a:off x="323528" y="1424608"/>
            <a:ext cx="7920880" cy="29404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spcBef>
                <a:spcPts val="600"/>
              </a:spcBef>
              <a:spcAft>
                <a:spcPts val="0"/>
              </a:spcAft>
            </a:pPr>
            <a:r>
              <a:rPr lang="vi-VN" dirty="0">
                <a:solidFill>
                  <a:srgbClr val="000000"/>
                </a:solidFill>
                <a:latin typeface="Times New Roman"/>
                <a:ea typeface="Times New Roman"/>
              </a:rPr>
              <a:t>- </a:t>
            </a:r>
            <a:r>
              <a:rPr lang="vi-VN" sz="2800" dirty="0">
                <a:solidFill>
                  <a:srgbClr val="000000"/>
                </a:solidFill>
                <a:latin typeface="Times New Roman"/>
                <a:ea typeface="Times New Roman"/>
              </a:rPr>
              <a:t>Thức ăn chăn nuôi công nghiệp có thể ở dạng thức ăn hỗn hợp </a:t>
            </a:r>
            <a:r>
              <a:rPr lang="vi-VN" sz="2800" u="sng" dirty="0">
                <a:solidFill>
                  <a:srgbClr val="000000"/>
                </a:solidFill>
                <a:latin typeface="Times New Roman"/>
                <a:ea typeface="Times New Roman"/>
              </a:rPr>
              <a:t>hoàn chỉnh </a:t>
            </a:r>
            <a:r>
              <a:rPr lang="vi-VN" sz="2800" dirty="0">
                <a:solidFill>
                  <a:srgbClr val="000000"/>
                </a:solidFill>
                <a:latin typeface="Times New Roman"/>
                <a:ea typeface="Times New Roman"/>
              </a:rPr>
              <a:t>hay thức ăn </a:t>
            </a:r>
            <a:r>
              <a:rPr lang="vi-VN" sz="2800" u="sng" dirty="0">
                <a:solidFill>
                  <a:srgbClr val="000000"/>
                </a:solidFill>
                <a:latin typeface="Times New Roman"/>
                <a:ea typeface="Times New Roman"/>
              </a:rPr>
              <a:t>đậm đặc</a:t>
            </a:r>
            <a:endParaRPr lang="en-US" sz="2800" u="sng" dirty="0">
              <a:latin typeface="Times New Roman"/>
              <a:ea typeface="ＭＳ 明朝"/>
            </a:endParaRPr>
          </a:p>
          <a:p>
            <a:r>
              <a:rPr lang="vi-VN" sz="2800" i="1" dirty="0">
                <a:solidFill>
                  <a:srgbClr val="000000"/>
                </a:solidFill>
                <a:latin typeface="Times New Roman"/>
                <a:ea typeface="Times New Roman"/>
              </a:rPr>
              <a:t>-</a:t>
            </a:r>
            <a:r>
              <a:rPr lang="vi-VN" sz="2800" dirty="0">
                <a:solidFill>
                  <a:srgbClr val="000000"/>
                </a:solidFill>
                <a:latin typeface="Times New Roman"/>
                <a:ea typeface="Times New Roman"/>
              </a:rPr>
              <a:t>T</a:t>
            </a:r>
            <a:r>
              <a:rPr lang="vi-VN" sz="2800" dirty="0">
                <a:solidFill>
                  <a:srgbClr val="333333"/>
                </a:solidFill>
                <a:latin typeface="Times New Roman"/>
                <a:ea typeface="Times New Roman"/>
              </a:rPr>
              <a:t>hức ăn chăn nuôi công nghiệp được sản xuất ở dạng Dạng bột hoặc dạng viên</a:t>
            </a:r>
            <a:endParaRPr lang="en-US" sz="2800" dirty="0">
              <a:effectLst/>
              <a:latin typeface="Times New Roman"/>
              <a:ea typeface="Times New Roman"/>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31702"/>
            <a:ext cx="8842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4638733"/>
            <a:ext cx="2640020" cy="2219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69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7287"/>
            <a:ext cx="8784976" cy="655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 y="-99392"/>
            <a:ext cx="8842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05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0" y="44624"/>
            <a:ext cx="8784976" cy="868363"/>
          </a:xfrm>
        </p:spPr>
        <p:style>
          <a:lnRef idx="2">
            <a:schemeClr val="accent2"/>
          </a:lnRef>
          <a:fillRef idx="1">
            <a:schemeClr val="lt1"/>
          </a:fillRef>
          <a:effectRef idx="0">
            <a:schemeClr val="accent2"/>
          </a:effectRef>
          <a:fontRef idx="minor">
            <a:schemeClr val="dk1"/>
          </a:fontRef>
        </p:style>
        <p:txBody>
          <a:bodyPr/>
          <a:lstStyle/>
          <a:p>
            <a:pPr marL="0" indent="0">
              <a:buNone/>
            </a:pPr>
            <a:r>
              <a:rPr lang="vi-VN" sz="2800" kern="1200" dirty="0">
                <a:solidFill>
                  <a:srgbClr val="2F5496"/>
                </a:solidFill>
                <a:latin typeface="Times New Roman"/>
                <a:ea typeface="Times New Roman"/>
                <a:cs typeface="+mn-cs"/>
              </a:rPr>
              <a:t>SẢN XUẤT BẢO QUẢN THỨC ĂN CHĂN NUÔI</a:t>
            </a:r>
            <a:endParaRPr lang="en-US" sz="2800" dirty="0"/>
          </a:p>
        </p:txBody>
      </p:sp>
      <p:sp>
        <p:nvSpPr>
          <p:cNvPr id="2" name="Rectangle 1"/>
          <p:cNvSpPr/>
          <p:nvPr/>
        </p:nvSpPr>
        <p:spPr>
          <a:xfrm>
            <a:off x="683568" y="880418"/>
            <a:ext cx="5976664"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800" dirty="0" smtClean="0">
                <a:latin typeface="Times New Roman" pitchFamily="18" charset="0"/>
                <a:cs typeface="Times New Roman" pitchFamily="18" charset="0"/>
              </a:rPr>
              <a:t>2.2.Bảo quản thức ăn chăn nuôi</a:t>
            </a:r>
            <a:endParaRPr lang="en-US" sz="2800" dirty="0">
              <a:latin typeface="Times New Roman" pitchFamily="18" charset="0"/>
              <a:cs typeface="Times New Roman" pitchFamily="18" charset="0"/>
            </a:endParaRPr>
          </a:p>
        </p:txBody>
      </p:sp>
      <p:sp>
        <p:nvSpPr>
          <p:cNvPr id="4" name="Rounded Rectangle 3"/>
          <p:cNvSpPr/>
          <p:nvPr/>
        </p:nvSpPr>
        <p:spPr>
          <a:xfrm>
            <a:off x="107504" y="2276872"/>
            <a:ext cx="5904656" cy="280831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vi-VN" sz="2800" b="1" dirty="0">
                <a:solidFill>
                  <a:srgbClr val="333333"/>
                </a:solidFill>
                <a:latin typeface="Times New Roman"/>
                <a:ea typeface="Times New Roman"/>
              </a:rPr>
              <a:t>Bảo quản thức ăn </a:t>
            </a:r>
            <a:r>
              <a:rPr lang="vi-VN" sz="2800" b="1" dirty="0" smtClean="0">
                <a:solidFill>
                  <a:srgbClr val="333333"/>
                </a:solidFill>
                <a:latin typeface="Times New Roman"/>
                <a:ea typeface="Times New Roman"/>
              </a:rPr>
              <a:t>thô</a:t>
            </a:r>
          </a:p>
          <a:p>
            <a:r>
              <a:rPr lang="vi-VN" sz="2800" b="1" dirty="0">
                <a:solidFill>
                  <a:srgbClr val="333333"/>
                </a:solidFill>
                <a:latin typeface="Times New Roman"/>
                <a:ea typeface="Times New Roman"/>
              </a:rPr>
              <a:t>Bảo quản nguyên liệu thức </a:t>
            </a:r>
            <a:r>
              <a:rPr lang="vi-VN" sz="2800" b="1" dirty="0" smtClean="0">
                <a:solidFill>
                  <a:srgbClr val="333333"/>
                </a:solidFill>
                <a:latin typeface="Times New Roman"/>
                <a:ea typeface="Times New Roman"/>
              </a:rPr>
              <a:t>ăn</a:t>
            </a:r>
          </a:p>
          <a:p>
            <a:r>
              <a:rPr lang="vi-VN" sz="2800" b="1" dirty="0">
                <a:solidFill>
                  <a:srgbClr val="333333"/>
                </a:solidFill>
                <a:latin typeface="Times New Roman"/>
                <a:ea typeface="Times New Roman"/>
              </a:rPr>
              <a:t>Bảo quản thức ăn công nghiệp</a:t>
            </a:r>
            <a:endParaRPr lang="en-US" sz="2800" dirty="0"/>
          </a:p>
        </p:txBody>
      </p:sp>
      <p:sp>
        <p:nvSpPr>
          <p:cNvPr id="5" name="Cloud Callout 4"/>
          <p:cNvSpPr/>
          <p:nvPr/>
        </p:nvSpPr>
        <p:spPr>
          <a:xfrm>
            <a:off x="5148064" y="1484784"/>
            <a:ext cx="3995936" cy="3456384"/>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nSpc>
                <a:spcPct val="150000"/>
              </a:lnSpc>
              <a:spcBef>
                <a:spcPts val="600"/>
              </a:spcBef>
              <a:spcAft>
                <a:spcPts val="0"/>
              </a:spcAft>
            </a:pPr>
            <a:r>
              <a:rPr lang="vi-VN" sz="2600" b="1" dirty="0">
                <a:solidFill>
                  <a:srgbClr val="FF0000"/>
                </a:solidFill>
                <a:latin typeface="Times New Roman"/>
                <a:ea typeface="Times New Roman"/>
              </a:rPr>
              <a:t>Có các phương pháp bảo quản thức ăn chăn nuôi nào?</a:t>
            </a:r>
            <a:endParaRPr lang="en-US" sz="2600" b="1" dirty="0">
              <a:solidFill>
                <a:srgbClr val="FF0000"/>
              </a:solidFill>
              <a:effectLst/>
              <a:latin typeface="Times New Roman"/>
              <a:ea typeface="ＭＳ 明朝"/>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8842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91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238125"/>
            <a:ext cx="8784976" cy="868363"/>
          </a:xfrm>
        </p:spPr>
        <p:style>
          <a:lnRef idx="2">
            <a:schemeClr val="accent2"/>
          </a:lnRef>
          <a:fillRef idx="1">
            <a:schemeClr val="lt1"/>
          </a:fillRef>
          <a:effectRef idx="0">
            <a:schemeClr val="accent2"/>
          </a:effectRef>
          <a:fontRef idx="minor">
            <a:schemeClr val="dk1"/>
          </a:fontRef>
        </p:style>
        <p:txBody>
          <a:bodyPr/>
          <a:lstStyle/>
          <a:p>
            <a:pPr marL="0" lvl="0" indent="0" algn="ctr" fontAlgn="base">
              <a:spcAft>
                <a:spcPct val="0"/>
              </a:spcAft>
              <a:buNone/>
            </a:pPr>
            <a:r>
              <a:rPr lang="vi-VN" sz="3200" b="0" dirty="0">
                <a:solidFill>
                  <a:prstClr val="black"/>
                </a:solidFill>
                <a:effectLst/>
                <a:latin typeface="Times New Roman" pitchFamily="18" charset="0"/>
                <a:cs typeface="Times New Roman" pitchFamily="18" charset="0"/>
              </a:rPr>
              <a:t>2.2.Bảo quản thức ăn chăn nuôi</a:t>
            </a:r>
            <a:r>
              <a:rPr lang="en-US" sz="3200" b="0" dirty="0">
                <a:solidFill>
                  <a:prstClr val="black"/>
                </a:solidFill>
                <a:effectLst/>
                <a:latin typeface="Times New Roman" pitchFamily="18" charset="0"/>
                <a:cs typeface="Times New Roman" pitchFamily="18" charset="0"/>
              </a:rPr>
              <a:t/>
            </a:r>
            <a:br>
              <a:rPr lang="en-US" sz="3200" b="0" dirty="0">
                <a:solidFill>
                  <a:prstClr val="black"/>
                </a:solidFill>
                <a:effectLst/>
                <a:latin typeface="Times New Roman" pitchFamily="18" charset="0"/>
                <a:cs typeface="Times New Roman" pitchFamily="18" charset="0"/>
              </a:rPr>
            </a:br>
            <a:endParaRPr lang="en-US" sz="3200" dirty="0"/>
          </a:p>
        </p:txBody>
      </p:sp>
      <p:sp>
        <p:nvSpPr>
          <p:cNvPr id="2" name="Horizontal Scroll 1"/>
          <p:cNvSpPr/>
          <p:nvPr/>
        </p:nvSpPr>
        <p:spPr>
          <a:xfrm>
            <a:off x="121957" y="717352"/>
            <a:ext cx="8856984" cy="1656184"/>
          </a:xfrm>
          <a:prstGeom prst="horizontalScroll">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800" dirty="0" smtClean="0">
                <a:solidFill>
                  <a:srgbClr val="FF0000"/>
                </a:solidFill>
                <a:latin typeface="Times New Roman" pitchFamily="18" charset="0"/>
                <a:cs typeface="Times New Roman" pitchFamily="18" charset="0"/>
              </a:rPr>
              <a:t>Lớp chia 6  nhóm: hoàn hành nhiệm vụ sau (thời gian đếm ngược 5p): nhóm xong sớm và đúng được cộng điểm</a:t>
            </a:r>
            <a:endParaRPr lang="en-US" sz="2800" dirty="0">
              <a:solidFill>
                <a:srgbClr val="FF0000"/>
              </a:solidFill>
              <a:latin typeface="Times New Roman" pitchFamily="18" charset="0"/>
              <a:cs typeface="Times New Roman" pitchFamily="18" charset="0"/>
            </a:endParaRPr>
          </a:p>
        </p:txBody>
      </p:sp>
      <p:sp>
        <p:nvSpPr>
          <p:cNvPr id="3" name="Horizontal Scroll 2"/>
          <p:cNvSpPr/>
          <p:nvPr/>
        </p:nvSpPr>
        <p:spPr>
          <a:xfrm>
            <a:off x="337981" y="1844824"/>
            <a:ext cx="8640960" cy="5112568"/>
          </a:xfrm>
          <a:prstGeom prst="horizontalScroll">
            <a:avLst/>
          </a:prstGeom>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spcBef>
                <a:spcPts val="600"/>
              </a:spcBef>
              <a:spcAft>
                <a:spcPts val="0"/>
              </a:spcAft>
            </a:pPr>
            <a:r>
              <a:rPr lang="vi-VN" sz="2600" b="1" dirty="0" smtClean="0">
                <a:solidFill>
                  <a:srgbClr val="FF0000"/>
                </a:solidFill>
                <a:latin typeface="Times New Roman"/>
                <a:ea typeface="Times New Roman"/>
              </a:rPr>
              <a:t>Nhóm1,4.Phương </a:t>
            </a:r>
            <a:r>
              <a:rPr lang="vi-VN" sz="2600" b="1" dirty="0">
                <a:solidFill>
                  <a:srgbClr val="FF0000"/>
                </a:solidFill>
                <a:latin typeface="Times New Roman"/>
                <a:ea typeface="Times New Roman"/>
              </a:rPr>
              <a:t>pháp bảo quản thức ăn chăn nuôi thô như thế nào?</a:t>
            </a:r>
            <a:endParaRPr lang="en-US" sz="2600" b="1" dirty="0">
              <a:solidFill>
                <a:srgbClr val="FF0000"/>
              </a:solidFill>
              <a:latin typeface="Times New Roman"/>
              <a:ea typeface="ＭＳ 明朝"/>
            </a:endParaRPr>
          </a:p>
          <a:p>
            <a:pPr>
              <a:lnSpc>
                <a:spcPct val="150000"/>
              </a:lnSpc>
              <a:spcBef>
                <a:spcPts val="600"/>
              </a:spcBef>
              <a:spcAft>
                <a:spcPts val="0"/>
              </a:spcAft>
            </a:pPr>
            <a:r>
              <a:rPr lang="vi-VN" sz="2600" b="1" dirty="0" smtClean="0">
                <a:solidFill>
                  <a:srgbClr val="FF0000"/>
                </a:solidFill>
                <a:latin typeface="Times New Roman"/>
                <a:ea typeface="Times New Roman"/>
              </a:rPr>
              <a:t>Nhóm2,5. </a:t>
            </a:r>
            <a:r>
              <a:rPr lang="vi-VN" sz="2600" b="1" dirty="0">
                <a:solidFill>
                  <a:srgbClr val="FF0000"/>
                </a:solidFill>
                <a:latin typeface="Times New Roman"/>
                <a:ea typeface="Times New Roman"/>
              </a:rPr>
              <a:t>Phương pháp bảo quản nguyên liệu thức ăn như thế nào?</a:t>
            </a:r>
            <a:endParaRPr lang="en-US" sz="2600" b="1" dirty="0">
              <a:solidFill>
                <a:srgbClr val="FF0000"/>
              </a:solidFill>
              <a:latin typeface="Times New Roman"/>
              <a:ea typeface="ＭＳ 明朝"/>
            </a:endParaRPr>
          </a:p>
          <a:p>
            <a:pPr>
              <a:lnSpc>
                <a:spcPct val="150000"/>
              </a:lnSpc>
              <a:spcBef>
                <a:spcPts val="600"/>
              </a:spcBef>
              <a:spcAft>
                <a:spcPts val="0"/>
              </a:spcAft>
            </a:pPr>
            <a:r>
              <a:rPr lang="vi-VN" sz="2600" b="1" dirty="0">
                <a:solidFill>
                  <a:srgbClr val="FF0000"/>
                </a:solidFill>
                <a:latin typeface="Times New Roman"/>
                <a:ea typeface="Times New Roman"/>
              </a:rPr>
              <a:t>Nhóm </a:t>
            </a:r>
            <a:r>
              <a:rPr lang="vi-VN" sz="2600" b="1" dirty="0" smtClean="0">
                <a:solidFill>
                  <a:srgbClr val="FF0000"/>
                </a:solidFill>
                <a:latin typeface="Times New Roman"/>
                <a:ea typeface="Times New Roman"/>
              </a:rPr>
              <a:t>3,6. </a:t>
            </a:r>
            <a:r>
              <a:rPr lang="vi-VN" sz="2600" b="1" dirty="0">
                <a:solidFill>
                  <a:srgbClr val="FF0000"/>
                </a:solidFill>
                <a:latin typeface="Times New Roman"/>
                <a:ea typeface="Times New Roman"/>
              </a:rPr>
              <a:t>Phương pháp bảo quản thức ăn công nghiệp thực hiện như thế nào?</a:t>
            </a:r>
            <a:endParaRPr lang="en-US" sz="2600" b="1" dirty="0">
              <a:solidFill>
                <a:srgbClr val="FF0000"/>
              </a:solidFill>
              <a:effectLst/>
              <a:latin typeface="Times New Roman"/>
              <a:ea typeface="ＭＳ 明朝"/>
            </a:endParaRP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68" y="6152"/>
            <a:ext cx="1355304"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0"/>
            <a:ext cx="1331640" cy="112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14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764704"/>
            <a:ext cx="6512511" cy="1143000"/>
          </a:xfrm>
        </p:spPr>
        <p:style>
          <a:lnRef idx="2">
            <a:schemeClr val="accent3"/>
          </a:lnRef>
          <a:fillRef idx="1">
            <a:schemeClr val="lt1"/>
          </a:fillRef>
          <a:effectRef idx="0">
            <a:schemeClr val="accent3"/>
          </a:effectRef>
          <a:fontRef idx="minor">
            <a:schemeClr val="dk1"/>
          </a:fontRef>
        </p:style>
        <p:txBody>
          <a:bodyPr/>
          <a:lstStyle/>
          <a:p>
            <a:pPr algn="ctr"/>
            <a:r>
              <a:rPr lang="vi-VN" sz="3200" b="0" dirty="0">
                <a:solidFill>
                  <a:prstClr val="black"/>
                </a:solidFill>
                <a:effectLst/>
                <a:latin typeface="Times New Roman" pitchFamily="18" charset="0"/>
                <a:ea typeface="+mn-ea"/>
                <a:cs typeface="Times New Roman" pitchFamily="18" charset="0"/>
              </a:rPr>
              <a:t>2.2.Bảo quản thức ăn chăn nuôi</a:t>
            </a:r>
            <a:r>
              <a:rPr lang="en-US" sz="3200" b="0" dirty="0">
                <a:solidFill>
                  <a:prstClr val="black"/>
                </a:solidFill>
                <a:effectLst/>
                <a:latin typeface="Times New Roman" pitchFamily="18" charset="0"/>
                <a:ea typeface="+mn-ea"/>
                <a:cs typeface="Times New Roman" pitchFamily="18" charset="0"/>
              </a:rPr>
              <a:t/>
            </a:r>
            <a:br>
              <a:rPr lang="en-US" sz="3200" b="0" dirty="0">
                <a:solidFill>
                  <a:prstClr val="black"/>
                </a:solidFill>
                <a:effectLst/>
                <a:latin typeface="Times New Roman" pitchFamily="18" charset="0"/>
                <a:ea typeface="+mn-ea"/>
                <a:cs typeface="Times New Roman" pitchFamily="18" charset="0"/>
              </a:rPr>
            </a:br>
            <a:endParaRPr lang="en-US" dirty="0"/>
          </a:p>
        </p:txBody>
      </p:sp>
      <p:sp>
        <p:nvSpPr>
          <p:cNvPr id="3" name="Flowchart: Punched Tape 2"/>
          <p:cNvSpPr/>
          <p:nvPr/>
        </p:nvSpPr>
        <p:spPr>
          <a:xfrm>
            <a:off x="1115616" y="1988840"/>
            <a:ext cx="7200800" cy="2088232"/>
          </a:xfrm>
          <a:prstGeom prst="flowChartPunchedTap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800" dirty="0" smtClean="0">
                <a:latin typeface="Times New Roman" pitchFamily="18" charset="0"/>
                <a:cs typeface="Times New Roman" pitchFamily="18" charset="0"/>
              </a:rPr>
              <a:t>Nhóm 1 và 2: Báo cáo sản phẩm nhóm 5,6 nhận xét </a:t>
            </a:r>
            <a:endParaRPr lang="en-US" sz="2800" dirty="0">
              <a:latin typeface="Times New Roman" pitchFamily="18" charset="0"/>
              <a:cs typeface="Times New Roman" pitchFamily="18" charset="0"/>
            </a:endParaRPr>
          </a:p>
        </p:txBody>
      </p:sp>
      <p:sp>
        <p:nvSpPr>
          <p:cNvPr id="4" name="Flowchart: Punched Tape 3"/>
          <p:cNvSpPr/>
          <p:nvPr/>
        </p:nvSpPr>
        <p:spPr>
          <a:xfrm>
            <a:off x="1259632" y="4293096"/>
            <a:ext cx="7056784" cy="2232248"/>
          </a:xfrm>
          <a:prstGeom prst="flowChartPunchedTap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800" dirty="0" smtClean="0">
                <a:latin typeface="Times New Roman" pitchFamily="18" charset="0"/>
                <a:cs typeface="Times New Roman" pitchFamily="18" charset="0"/>
              </a:rPr>
              <a:t>Nhóm 3:  Báo cáo sản phẩm nhóm 1,4 nhận xét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01261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395536" y="1268760"/>
            <a:ext cx="8496944" cy="5256584"/>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nSpc>
                <a:spcPct val="150000"/>
              </a:lnSpc>
              <a:spcAft>
                <a:spcPts val="0"/>
              </a:spcAft>
            </a:pPr>
            <a:r>
              <a:rPr lang="vi-VN" sz="2800" b="1" dirty="0">
                <a:solidFill>
                  <a:srgbClr val="333333"/>
                </a:solidFill>
                <a:latin typeface="Times New Roman"/>
                <a:ea typeface="Times New Roman"/>
              </a:rPr>
              <a:t>2.2.1*Bảo quản thức ăn thô:</a:t>
            </a:r>
            <a:r>
              <a:rPr lang="vi-VN" sz="2800" dirty="0">
                <a:solidFill>
                  <a:srgbClr val="333333"/>
                </a:solidFill>
                <a:latin typeface="Times New Roman"/>
                <a:ea typeface="Times New Roman"/>
              </a:rPr>
              <a:t> </a:t>
            </a:r>
            <a:endParaRPr lang="en-US" sz="2800" dirty="0">
              <a:latin typeface="Times New Roman"/>
              <a:ea typeface="ＭＳ 明朝"/>
            </a:endParaRPr>
          </a:p>
          <a:p>
            <a:pPr>
              <a:lnSpc>
                <a:spcPct val="150000"/>
              </a:lnSpc>
              <a:spcAft>
                <a:spcPts val="0"/>
              </a:spcAft>
            </a:pPr>
            <a:r>
              <a:rPr lang="vi-VN" sz="2800" dirty="0">
                <a:solidFill>
                  <a:srgbClr val="333333"/>
                </a:solidFill>
                <a:latin typeface="Times New Roman"/>
                <a:ea typeface="Times New Roman"/>
              </a:rPr>
              <a:t>Thức ăn thô được bảo quản bằng</a:t>
            </a:r>
            <a:endParaRPr lang="en-US" sz="2800" dirty="0">
              <a:latin typeface="Times New Roman"/>
              <a:ea typeface="ＭＳ 明朝"/>
            </a:endParaRPr>
          </a:p>
          <a:p>
            <a:pPr>
              <a:lnSpc>
                <a:spcPct val="150000"/>
              </a:lnSpc>
              <a:spcAft>
                <a:spcPts val="0"/>
              </a:spcAft>
            </a:pPr>
            <a:r>
              <a:rPr lang="vi-VN" sz="2800" dirty="0">
                <a:solidFill>
                  <a:srgbClr val="333333"/>
                </a:solidFill>
                <a:latin typeface="Times New Roman"/>
                <a:ea typeface="Times New Roman"/>
              </a:rPr>
              <a:t>+ Phương pháp phơi khô như rơm,cỏ</a:t>
            </a:r>
            <a:endParaRPr lang="en-US" sz="2800" dirty="0">
              <a:latin typeface="Times New Roman"/>
              <a:ea typeface="ＭＳ 明朝"/>
            </a:endParaRPr>
          </a:p>
          <a:p>
            <a:pPr>
              <a:lnSpc>
                <a:spcPct val="150000"/>
              </a:lnSpc>
              <a:spcAft>
                <a:spcPts val="0"/>
              </a:spcAft>
            </a:pPr>
            <a:r>
              <a:rPr lang="vi-VN" sz="2800" dirty="0">
                <a:solidFill>
                  <a:srgbClr val="333333"/>
                </a:solidFill>
                <a:latin typeface="Times New Roman"/>
                <a:ea typeface="Times New Roman"/>
              </a:rPr>
              <a:t>+Phương pháp ủ chua: thức ăn thô xanh được ủ chua trong túi bóng,si lo hoặc hào ủ</a:t>
            </a:r>
            <a:endParaRPr lang="en-US" sz="2800" dirty="0">
              <a:latin typeface="Times New Roman"/>
              <a:ea typeface="ＭＳ 明朝"/>
            </a:endParaRPr>
          </a:p>
          <a:p>
            <a:pPr>
              <a:lnSpc>
                <a:spcPct val="150000"/>
              </a:lnSpc>
              <a:spcAft>
                <a:spcPts val="0"/>
              </a:spcAft>
            </a:pPr>
            <a:r>
              <a:rPr lang="vi-VN" sz="2800" dirty="0">
                <a:solidFill>
                  <a:srgbClr val="333333"/>
                </a:solidFill>
                <a:latin typeface="Times New Roman"/>
                <a:ea typeface="Times New Roman"/>
              </a:rPr>
              <a:t>+ Phương pháp kiềm hóa: rơm rạ được kiềm hóa với u rê hoặc nước vôi trong, trong 7-10 ngày</a:t>
            </a:r>
            <a:endParaRPr lang="en-US" sz="2800" dirty="0">
              <a:effectLst/>
              <a:latin typeface="Times New Roman"/>
              <a:ea typeface="ＭＳ 明朝"/>
            </a:endParaRP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804248" y="1124744"/>
            <a:ext cx="1856575" cy="1572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08720"/>
            <a:ext cx="8842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93" y="-74149"/>
            <a:ext cx="88026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764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323528" y="1412776"/>
            <a:ext cx="8568952" cy="5445224"/>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r>
              <a:rPr lang="vi-VN" dirty="0"/>
              <a:t>.</a:t>
            </a:r>
            <a:r>
              <a:rPr lang="vi-VN" sz="2800" dirty="0">
                <a:latin typeface="Times New Roman" pitchFamily="18" charset="0"/>
                <a:cs typeface="Times New Roman" pitchFamily="18" charset="0"/>
              </a:rPr>
              <a:t>2.2*</a:t>
            </a:r>
            <a:r>
              <a:rPr lang="vi-VN" sz="2800" b="1" dirty="0">
                <a:latin typeface="Times New Roman" pitchFamily="18" charset="0"/>
                <a:cs typeface="Times New Roman" pitchFamily="18" charset="0"/>
              </a:rPr>
              <a:t>Bảo quản nguyên liệu thức ăn</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Bảo quản các nguyên liệu như cám gạo, cám mì, ngô sắn lát được bảo quản trong silo hoặc kho dưới dạng đóng bao gay đổ đống</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Các nguyên liệu giàu Pr : bột cá,bột thịt, premix bảo quản trong kho thấp hơn 25 độ</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Nguyên liệu dạng lỏng,dầu ,mỡ rỉ mật bảo quản trong thùng hay bình chứa lớn </a:t>
            </a:r>
            <a:endParaRPr lang="en-US" sz="2800" dirty="0">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60" y="0"/>
            <a:ext cx="88026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68760"/>
            <a:ext cx="8842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1578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238125"/>
            <a:ext cx="8784976" cy="868363"/>
          </a:xfrm>
        </p:spPr>
        <p:style>
          <a:lnRef idx="2">
            <a:schemeClr val="accent2"/>
          </a:lnRef>
          <a:fillRef idx="1">
            <a:schemeClr val="lt1"/>
          </a:fillRef>
          <a:effectRef idx="0">
            <a:schemeClr val="accent2"/>
          </a:effectRef>
          <a:fontRef idx="minor">
            <a:schemeClr val="dk1"/>
          </a:fontRef>
        </p:style>
        <p:txBody>
          <a:bodyPr/>
          <a:lstStyle/>
          <a:p>
            <a:pPr marL="0" indent="0">
              <a:buNone/>
            </a:pPr>
            <a:r>
              <a:rPr lang="vi-VN" sz="2800" kern="1200" dirty="0">
                <a:solidFill>
                  <a:srgbClr val="2F5496"/>
                </a:solidFill>
                <a:latin typeface="Times New Roman"/>
                <a:ea typeface="Times New Roman"/>
                <a:cs typeface="+mn-cs"/>
              </a:rPr>
              <a:t>SẢN XUẤT BẢO QUẢN THỨC ĂN CHĂN NUÔI</a:t>
            </a:r>
            <a:endParaRPr lang="en-US" sz="2800" dirty="0"/>
          </a:p>
        </p:txBody>
      </p:sp>
      <p:sp>
        <p:nvSpPr>
          <p:cNvPr id="2" name="Flowchart: Process 1"/>
          <p:cNvSpPr/>
          <p:nvPr/>
        </p:nvSpPr>
        <p:spPr>
          <a:xfrm>
            <a:off x="539552" y="1484784"/>
            <a:ext cx="8352928" cy="5112568"/>
          </a:xfrm>
          <a:prstGeom prst="flowChartProcess">
            <a:avLst/>
          </a:prstGeom>
        </p:spPr>
        <p:style>
          <a:lnRef idx="2">
            <a:schemeClr val="accent3"/>
          </a:lnRef>
          <a:fillRef idx="1">
            <a:schemeClr val="lt1"/>
          </a:fillRef>
          <a:effectRef idx="0">
            <a:schemeClr val="accent3"/>
          </a:effectRef>
          <a:fontRef idx="minor">
            <a:schemeClr val="dk1"/>
          </a:fontRef>
        </p:style>
        <p:txBody>
          <a:bodyPr rtlCol="0" anchor="ctr"/>
          <a:lstStyle/>
          <a:p>
            <a:pPr>
              <a:lnSpc>
                <a:spcPct val="150000"/>
              </a:lnSpc>
              <a:spcAft>
                <a:spcPts val="0"/>
              </a:spcAft>
            </a:pPr>
            <a:r>
              <a:rPr lang="vi-VN" sz="2800" b="1" dirty="0">
                <a:solidFill>
                  <a:srgbClr val="333333"/>
                </a:solidFill>
                <a:latin typeface="Times New Roman"/>
                <a:ea typeface="Times New Roman"/>
              </a:rPr>
              <a:t>2.2.3.Bảo quản thức ăn công nghiệp</a:t>
            </a:r>
            <a:endParaRPr lang="en-US" sz="2800" dirty="0">
              <a:latin typeface="Times New Roman"/>
              <a:ea typeface="ＭＳ 明朝"/>
            </a:endParaRPr>
          </a:p>
          <a:p>
            <a:pPr>
              <a:lnSpc>
                <a:spcPct val="150000"/>
              </a:lnSpc>
              <a:spcAft>
                <a:spcPts val="0"/>
              </a:spcAft>
            </a:pPr>
            <a:r>
              <a:rPr lang="vi-VN" sz="2800" dirty="0">
                <a:solidFill>
                  <a:srgbClr val="333333"/>
                </a:solidFill>
                <a:latin typeface="Times New Roman"/>
                <a:ea typeface="Times New Roman"/>
              </a:rPr>
              <a:t>- Bảo quản trong kho thành phẩm các bao kê trên kệ gỗ cách mặt đất 30-40cm, cách tường 0.7-1m</a:t>
            </a:r>
            <a:endParaRPr lang="en-US" sz="2800" dirty="0">
              <a:latin typeface="Times New Roman"/>
              <a:ea typeface="ＭＳ 明朝"/>
            </a:endParaRPr>
          </a:p>
          <a:p>
            <a:pPr>
              <a:lnSpc>
                <a:spcPct val="150000"/>
              </a:lnSpc>
              <a:spcAft>
                <a:spcPts val="0"/>
              </a:spcAft>
            </a:pPr>
            <a:r>
              <a:rPr lang="vi-VN" sz="2800" dirty="0">
                <a:solidFill>
                  <a:srgbClr val="333333"/>
                </a:solidFill>
                <a:latin typeface="Times New Roman"/>
                <a:ea typeface="Times New Roman"/>
              </a:rPr>
              <a:t>- Phun thuốc diệt côn trùng ,nấm mốc trước khi nhập thức ăn vào kho</a:t>
            </a:r>
            <a:endParaRPr lang="en-US" sz="2800" dirty="0">
              <a:effectLst/>
              <a:latin typeface="Times New Roman"/>
              <a:ea typeface="ＭＳ 明朝"/>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72816"/>
            <a:ext cx="8842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543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79512" y="116632"/>
            <a:ext cx="8784976"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LUYỆN TẬP: trả lợi câu hỏi trắc nghiệm</a:t>
            </a:r>
            <a:endParaRPr lang="en-US" sz="2800" dirty="0"/>
          </a:p>
        </p:txBody>
      </p:sp>
      <p:sp>
        <p:nvSpPr>
          <p:cNvPr id="2" name="Flowchart: Process 1"/>
          <p:cNvSpPr/>
          <p:nvPr/>
        </p:nvSpPr>
        <p:spPr>
          <a:xfrm>
            <a:off x="323528" y="1340768"/>
            <a:ext cx="8496944" cy="504056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r>
              <a:rPr lang="vi-VN" sz="2400" b="1" dirty="0">
                <a:solidFill>
                  <a:schemeClr val="tx1"/>
                </a:solidFill>
                <a:latin typeface="Times New Roman" pitchFamily="18" charset="0"/>
                <a:cs typeface="Times New Roman" pitchFamily="18" charset="0"/>
              </a:rPr>
              <a:t>Câu 1:</a:t>
            </a:r>
            <a:r>
              <a:rPr lang="vi-VN" sz="2400" dirty="0">
                <a:solidFill>
                  <a:schemeClr val="tx1"/>
                </a:solidFill>
                <a:latin typeface="Times New Roman" pitchFamily="18" charset="0"/>
                <a:cs typeface="Times New Roman" pitchFamily="18" charset="0"/>
              </a:rPr>
              <a:t> Bảo quản bằng phương pháp ủ chua: Thức ăn thô, xanh được ủ chua trong túi, trong silo hoặc hào ủ. Lactic acid sinh ra trong quá trình ủ chua sẽ:</a:t>
            </a:r>
            <a:endParaRPr lang="en-US" sz="2400" dirty="0">
              <a:solidFill>
                <a:schemeClr val="tx1"/>
              </a:solidFill>
              <a:latin typeface="Times New Roman" pitchFamily="18" charset="0"/>
              <a:cs typeface="Times New Roman" pitchFamily="18" charset="0"/>
            </a:endParaRPr>
          </a:p>
          <a:p>
            <a:pPr lvl="0"/>
            <a:r>
              <a:rPr lang="vi-VN" sz="2400" dirty="0">
                <a:solidFill>
                  <a:schemeClr val="tx1"/>
                </a:solidFill>
                <a:latin typeface="Times New Roman" pitchFamily="18" charset="0"/>
                <a:cs typeface="Times New Roman" pitchFamily="18" charset="0"/>
              </a:rPr>
              <a:t>A. Ức chế các vi sinh vật gây hư hỏng và gây bệnh, giúp kéo dài thời gian bảo quản thức ăn 3 – 6 tháng</a:t>
            </a:r>
            <a:endParaRPr lang="en-US" sz="2400" dirty="0">
              <a:solidFill>
                <a:schemeClr val="tx1"/>
              </a:solidFill>
              <a:latin typeface="Times New Roman" pitchFamily="18" charset="0"/>
              <a:cs typeface="Times New Roman" pitchFamily="18" charset="0"/>
            </a:endParaRPr>
          </a:p>
          <a:p>
            <a:pPr lvl="0"/>
            <a:r>
              <a:rPr lang="vi-VN" sz="2400" dirty="0">
                <a:solidFill>
                  <a:schemeClr val="tx1"/>
                </a:solidFill>
                <a:latin typeface="Times New Roman" pitchFamily="18" charset="0"/>
                <a:cs typeface="Times New Roman" pitchFamily="18" charset="0"/>
              </a:rPr>
              <a:t>B. Làm gia tăng lượng vi sinh vật có lợi nhằm duy trì tính nguyên vẹn của thức ăn từ 3 – 6 tháng.</a:t>
            </a:r>
            <a:endParaRPr lang="en-US" sz="2400" dirty="0">
              <a:solidFill>
                <a:schemeClr val="tx1"/>
              </a:solidFill>
              <a:latin typeface="Times New Roman" pitchFamily="18" charset="0"/>
              <a:cs typeface="Times New Roman" pitchFamily="18" charset="0"/>
            </a:endParaRPr>
          </a:p>
          <a:p>
            <a:pPr lvl="0"/>
            <a:r>
              <a:rPr lang="vi-VN" sz="2400" dirty="0">
                <a:solidFill>
                  <a:schemeClr val="tx1"/>
                </a:solidFill>
                <a:latin typeface="Times New Roman" pitchFamily="18" charset="0"/>
                <a:cs typeface="Times New Roman" pitchFamily="18" charset="0"/>
              </a:rPr>
              <a:t>C. Phủ lên bề mặt thức ăn một lớp bảo vệ nhằm chống lại sự tác động của môi trường xung quanh, giúp duy trì thức ăn được lâu hơn.</a:t>
            </a:r>
            <a:endParaRPr lang="en-US" sz="2400" dirty="0">
              <a:solidFill>
                <a:schemeClr val="tx1"/>
              </a:solidFill>
              <a:latin typeface="Times New Roman" pitchFamily="18" charset="0"/>
              <a:cs typeface="Times New Roman" pitchFamily="18" charset="0"/>
            </a:endParaRPr>
          </a:p>
          <a:p>
            <a:pPr lvl="0"/>
            <a:r>
              <a:rPr lang="vi-VN" sz="2400" dirty="0">
                <a:solidFill>
                  <a:schemeClr val="tx1"/>
                </a:solidFill>
                <a:latin typeface="Times New Roman" pitchFamily="18" charset="0"/>
                <a:cs typeface="Times New Roman" pitchFamily="18" charset="0"/>
              </a:rPr>
              <a:t>D. Tất cả các đáp án trên.</a:t>
            </a:r>
            <a:endParaRPr lang="en-US" sz="2400" dirty="0">
              <a:solidFill>
                <a:schemeClr val="tx1"/>
              </a:solidFill>
              <a:latin typeface="Times New Roman" pitchFamily="18" charset="0"/>
              <a:cs typeface="Times New Roman" pitchFamily="18" charset="0"/>
            </a:endParaRPr>
          </a:p>
        </p:txBody>
      </p:sp>
      <p:sp>
        <p:nvSpPr>
          <p:cNvPr id="4" name="Oval 3"/>
          <p:cNvSpPr/>
          <p:nvPr/>
        </p:nvSpPr>
        <p:spPr>
          <a:xfrm>
            <a:off x="331817" y="2852936"/>
            <a:ext cx="360040" cy="57606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19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79512" y="116632"/>
            <a:ext cx="8784976"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LUYỆN TẬP: trả lợi câu hỏi trắc nghiệm</a:t>
            </a:r>
            <a:endParaRPr lang="en-US" sz="2800" dirty="0"/>
          </a:p>
        </p:txBody>
      </p:sp>
      <p:sp>
        <p:nvSpPr>
          <p:cNvPr id="2" name="Flowchart: Process 1"/>
          <p:cNvSpPr/>
          <p:nvPr/>
        </p:nvSpPr>
        <p:spPr>
          <a:xfrm>
            <a:off x="316856" y="1340768"/>
            <a:ext cx="8496944" cy="504056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r>
              <a:rPr lang="vi-VN" sz="2800" b="1" dirty="0">
                <a:solidFill>
                  <a:schemeClr val="tx1"/>
                </a:solidFill>
                <a:latin typeface="Times New Roman" pitchFamily="18" charset="0"/>
                <a:cs typeface="Times New Roman" pitchFamily="18" charset="0"/>
              </a:rPr>
              <a:t>Câu 2:</a:t>
            </a:r>
            <a:r>
              <a:rPr lang="vi-VN" sz="2800" dirty="0">
                <a:solidFill>
                  <a:schemeClr val="tx1"/>
                </a:solidFill>
                <a:latin typeface="Times New Roman" pitchFamily="18" charset="0"/>
                <a:cs typeface="Times New Roman" pitchFamily="18" charset="0"/>
              </a:rPr>
              <a:t> Đâu không phải ý nghĩa của việc bảo quản thức ăn chăn nuôi?</a:t>
            </a:r>
            <a:endParaRPr lang="en-US" sz="2800" dirty="0">
              <a:solidFill>
                <a:schemeClr val="tx1"/>
              </a:solidFill>
              <a:latin typeface="Times New Roman" pitchFamily="18" charset="0"/>
              <a:cs typeface="Times New Roman" pitchFamily="18" charset="0"/>
            </a:endParaRPr>
          </a:p>
          <a:p>
            <a:pPr lvl="0"/>
            <a:r>
              <a:rPr lang="vi-VN" sz="2800" dirty="0">
                <a:solidFill>
                  <a:schemeClr val="tx1"/>
                </a:solidFill>
                <a:latin typeface="Times New Roman" pitchFamily="18" charset="0"/>
                <a:cs typeface="Times New Roman" pitchFamily="18" charset="0"/>
              </a:rPr>
              <a:t>A. Đảm bảo chất lượng thức ăn, giúp thức ăn giữ được giá trị dinh dưỡng, giảm thiệt hại do hư hỏng và an toàn cho vật nuôi.</a:t>
            </a:r>
            <a:endParaRPr lang="en-US" sz="2800" dirty="0">
              <a:solidFill>
                <a:schemeClr val="tx1"/>
              </a:solidFill>
              <a:latin typeface="Times New Roman" pitchFamily="18" charset="0"/>
              <a:cs typeface="Times New Roman" pitchFamily="18" charset="0"/>
            </a:endParaRPr>
          </a:p>
          <a:p>
            <a:pPr lvl="0"/>
            <a:r>
              <a:rPr lang="vi-VN" sz="2800" dirty="0">
                <a:solidFill>
                  <a:schemeClr val="tx1"/>
                </a:solidFill>
                <a:latin typeface="Times New Roman" pitchFamily="18" charset="0"/>
                <a:cs typeface="Times New Roman" pitchFamily="18" charset="0"/>
              </a:rPr>
              <a:t>B. Tăng sức cạnh tranh với các đối thủ cùng ngành.</a:t>
            </a:r>
            <a:endParaRPr lang="en-US" sz="2800" dirty="0">
              <a:solidFill>
                <a:schemeClr val="tx1"/>
              </a:solidFill>
              <a:latin typeface="Times New Roman" pitchFamily="18" charset="0"/>
              <a:cs typeface="Times New Roman" pitchFamily="18" charset="0"/>
            </a:endParaRPr>
          </a:p>
          <a:p>
            <a:pPr lvl="0"/>
            <a:r>
              <a:rPr lang="en-US" sz="2800" dirty="0">
                <a:solidFill>
                  <a:schemeClr val="tx1"/>
                </a:solidFill>
                <a:latin typeface="Times New Roman" pitchFamily="18" charset="0"/>
                <a:cs typeface="Times New Roman" pitchFamily="18" charset="0"/>
              </a:rPr>
              <a:t>C. </a:t>
            </a:r>
            <a:r>
              <a:rPr lang="en-US" sz="2800" dirty="0" err="1">
                <a:solidFill>
                  <a:schemeClr val="tx1"/>
                </a:solidFill>
                <a:latin typeface="Times New Roman" pitchFamily="18" charset="0"/>
                <a:cs typeface="Times New Roman" pitchFamily="18" charset="0"/>
              </a:rPr>
              <a:t>Dự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trữ</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phép</a:t>
            </a:r>
            <a:r>
              <a:rPr lang="en-US" sz="2800" dirty="0">
                <a:solidFill>
                  <a:schemeClr val="tx1"/>
                </a:solidFill>
                <a:latin typeface="Times New Roman" pitchFamily="18" charset="0"/>
                <a:cs typeface="Times New Roman" pitchFamily="18" charset="0"/>
              </a:rPr>
              <a:t>.</a:t>
            </a:r>
          </a:p>
          <a:p>
            <a:pPr lvl="0"/>
            <a:r>
              <a:rPr lang="en-US" sz="2800" dirty="0">
                <a:solidFill>
                  <a:schemeClr val="tx1"/>
                </a:solidFill>
                <a:latin typeface="Times New Roman" pitchFamily="18" charset="0"/>
                <a:cs typeface="Times New Roman" pitchFamily="18" charset="0"/>
              </a:rPr>
              <a:t>D. </a:t>
            </a:r>
            <a:r>
              <a:rPr lang="en-US" sz="2800" dirty="0" err="1">
                <a:solidFill>
                  <a:schemeClr val="tx1"/>
                </a:solidFill>
                <a:latin typeface="Times New Roman" pitchFamily="18" charset="0"/>
                <a:cs typeface="Times New Roman" pitchFamily="18" charset="0"/>
              </a:rPr>
              <a:t>Tiết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kiệm</a:t>
            </a:r>
            <a:r>
              <a:rPr lang="en-US" sz="2800" dirty="0">
                <a:solidFill>
                  <a:schemeClr val="tx1"/>
                </a:solidFill>
                <a:latin typeface="Times New Roman" pitchFamily="18" charset="0"/>
                <a:cs typeface="Times New Roman" pitchFamily="18" charset="0"/>
              </a:rPr>
              <a:t> chi </a:t>
            </a:r>
            <a:r>
              <a:rPr lang="en-US" sz="2800" dirty="0" err="1">
                <a:solidFill>
                  <a:schemeClr val="tx1"/>
                </a:solidFill>
                <a:latin typeface="Times New Roman" pitchFamily="18" charset="0"/>
                <a:cs typeface="Times New Roman" pitchFamily="18" charset="0"/>
              </a:rPr>
              <a:t>phí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ăn</a:t>
            </a:r>
            <a:r>
              <a:rPr lang="en-US" sz="2800" dirty="0">
                <a:solidFill>
                  <a:schemeClr val="tx1"/>
                </a:solidFill>
                <a:latin typeface="Times New Roman" pitchFamily="18" charset="0"/>
                <a:cs typeface="Times New Roman" pitchFamily="18" charset="0"/>
              </a:rPr>
              <a:t>.</a:t>
            </a:r>
          </a:p>
        </p:txBody>
      </p:sp>
      <p:sp>
        <p:nvSpPr>
          <p:cNvPr id="4" name="Oval 3"/>
          <p:cNvSpPr/>
          <p:nvPr/>
        </p:nvSpPr>
        <p:spPr>
          <a:xfrm>
            <a:off x="316856" y="4221088"/>
            <a:ext cx="438720" cy="57606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76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238125"/>
            <a:ext cx="8784976" cy="868363"/>
          </a:xfrm>
        </p:spPr>
        <p:style>
          <a:lnRef idx="2">
            <a:schemeClr val="accent2"/>
          </a:lnRef>
          <a:fillRef idx="1">
            <a:schemeClr val="lt1"/>
          </a:fillRef>
          <a:effectRef idx="0">
            <a:schemeClr val="accent2"/>
          </a:effectRef>
          <a:fontRef idx="minor">
            <a:schemeClr val="dk1"/>
          </a:fontRef>
        </p:style>
        <p:txBody>
          <a:bodyPr/>
          <a:lstStyle/>
          <a:p>
            <a:pPr marL="0" indent="0">
              <a:buNone/>
            </a:pPr>
            <a:r>
              <a:rPr lang="vi-VN" sz="2800" kern="1200" dirty="0">
                <a:solidFill>
                  <a:srgbClr val="2F5496"/>
                </a:solidFill>
                <a:latin typeface="Times New Roman"/>
                <a:ea typeface="Times New Roman"/>
                <a:cs typeface="+mn-cs"/>
              </a:rPr>
              <a:t>SẢN XUẤT BẢO QUẢN THỨC ĂN CHĂN NUÔI</a:t>
            </a:r>
            <a:endParaRPr lang="en-US" sz="2800" dirty="0"/>
          </a:p>
        </p:txBody>
      </p:sp>
      <p:sp>
        <p:nvSpPr>
          <p:cNvPr id="4" name="Rectangle 3"/>
          <p:cNvSpPr/>
          <p:nvPr/>
        </p:nvSpPr>
        <p:spPr>
          <a:xfrm>
            <a:off x="395536" y="1412776"/>
            <a:ext cx="5112568" cy="21602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spcBef>
                <a:spcPts val="600"/>
              </a:spcBef>
              <a:spcAft>
                <a:spcPts val="0"/>
              </a:spcAft>
            </a:pPr>
            <a:r>
              <a:rPr lang="vi-VN" sz="2800" b="1" i="1" dirty="0" smtClean="0">
                <a:solidFill>
                  <a:schemeClr val="accent6"/>
                </a:solidFill>
                <a:latin typeface="Times New Roman"/>
                <a:ea typeface="Times New Roman"/>
              </a:rPr>
              <a:t>Em </a:t>
            </a:r>
            <a:r>
              <a:rPr lang="vi-VN" sz="2800" b="1" i="1" dirty="0">
                <a:solidFill>
                  <a:schemeClr val="accent6"/>
                </a:solidFill>
                <a:latin typeface="Times New Roman"/>
                <a:ea typeface="Times New Roman"/>
              </a:rPr>
              <a:t>hãy kể tên một số loại thức ăn chăn nuôi em biết</a:t>
            </a:r>
            <a:r>
              <a:rPr lang="fr-FR" sz="2800" b="1" i="1" dirty="0">
                <a:solidFill>
                  <a:schemeClr val="accent6"/>
                </a:solidFill>
                <a:latin typeface="Times New Roman"/>
                <a:ea typeface="Times New Roman"/>
              </a:rPr>
              <a:t>?</a:t>
            </a:r>
            <a:r>
              <a:rPr lang="vi-VN" sz="2800" b="1" i="1" dirty="0">
                <a:solidFill>
                  <a:schemeClr val="accent6"/>
                </a:solidFill>
                <a:latin typeface="Times New Roman"/>
                <a:ea typeface="Times New Roman"/>
              </a:rPr>
              <a:t> thức ăn ấy được sản xuất bảo quản thế nào?</a:t>
            </a:r>
            <a:endParaRPr lang="en-US" sz="2800" b="1" dirty="0">
              <a:solidFill>
                <a:schemeClr val="accent6"/>
              </a:solidFill>
              <a:effectLst/>
              <a:latin typeface="Times New Roman"/>
              <a:ea typeface="ＭＳ 明朝"/>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772816"/>
            <a:ext cx="306456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827584" y="1412776"/>
            <a:ext cx="7344816" cy="439248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solidFill>
                  <a:srgbClr val="000000"/>
                </a:solidFill>
                <a:latin typeface="Times New Roman"/>
                <a:ea typeface="Times New Roman"/>
              </a:rPr>
              <a:t>Cây cỏ,rơm ,cám công nghiệp ,thân cây </a:t>
            </a:r>
            <a:r>
              <a:rPr lang="vi-VN" sz="3200" b="1" dirty="0" smtClean="0">
                <a:solidFill>
                  <a:srgbClr val="000000"/>
                </a:solidFill>
                <a:latin typeface="Times New Roman"/>
                <a:ea typeface="Times New Roman"/>
              </a:rPr>
              <a:t>ngô.cám công nghiệp,thức ăn đậm đặc, thức ăn viên</a:t>
            </a:r>
            <a:endParaRPr lang="en-US" sz="3200" b="1" dirty="0"/>
          </a:p>
        </p:txBody>
      </p:sp>
    </p:spTree>
    <p:extLst>
      <p:ext uri="{BB962C8B-B14F-4D97-AF65-F5344CB8AC3E}">
        <p14:creationId xmlns:p14="http://schemas.microsoft.com/office/powerpoint/2010/main" val="209185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79512" y="116632"/>
            <a:ext cx="8784976"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LUYỆN TẬP: trả lợi câu hỏi trắc nghiệm</a:t>
            </a:r>
            <a:endParaRPr lang="en-US" sz="2800" dirty="0"/>
          </a:p>
        </p:txBody>
      </p:sp>
      <p:sp>
        <p:nvSpPr>
          <p:cNvPr id="2" name="Flowchart: Process 1"/>
          <p:cNvSpPr/>
          <p:nvPr/>
        </p:nvSpPr>
        <p:spPr>
          <a:xfrm>
            <a:off x="323528" y="1340768"/>
            <a:ext cx="8496944" cy="504056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b="1" dirty="0" err="1">
                <a:solidFill>
                  <a:schemeClr val="tx1"/>
                </a:solidFill>
                <a:latin typeface="Times New Roman" pitchFamily="18" charset="0"/>
                <a:cs typeface="Times New Roman" pitchFamily="18" charset="0"/>
              </a:rPr>
              <a:t>Câu</a:t>
            </a:r>
            <a:r>
              <a:rPr lang="en-US" sz="2800" b="1" dirty="0">
                <a:solidFill>
                  <a:schemeClr val="tx1"/>
                </a:solidFill>
                <a:latin typeface="Times New Roman" pitchFamily="18" charset="0"/>
                <a:cs typeface="Times New Roman" pitchFamily="18" charset="0"/>
              </a:rPr>
              <a:t> 3:</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Hiện</a:t>
            </a:r>
            <a:r>
              <a:rPr lang="en-US" sz="2800" dirty="0">
                <a:solidFill>
                  <a:schemeClr val="tx1"/>
                </a:solidFill>
                <a:latin typeface="Times New Roman" pitchFamily="18" charset="0"/>
                <a:cs typeface="Times New Roman" pitchFamily="18" charset="0"/>
              </a:rPr>
              <a:t> nay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sản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xuất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nuôi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nghiệp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đang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hướng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tiêu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a:t>
            </a:r>
          </a:p>
          <a:p>
            <a:pPr lvl="0"/>
            <a:r>
              <a:rPr lang="en-US" sz="2800" dirty="0">
                <a:solidFill>
                  <a:schemeClr val="tx1"/>
                </a:solidFill>
                <a:latin typeface="Times New Roman" pitchFamily="18" charset="0"/>
                <a:cs typeface="Times New Roman" pitchFamily="18" charset="0"/>
              </a:rPr>
              <a:t>A.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tiền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nói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chuyện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quyết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vấn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a:t>
            </a:r>
            <a:r>
              <a:rPr lang="en-US" sz="2800" dirty="0">
                <a:solidFill>
                  <a:schemeClr val="tx1"/>
                </a:solidFill>
                <a:latin typeface="Times New Roman" pitchFamily="18" charset="0"/>
                <a:cs typeface="Times New Roman" pitchFamily="18" charset="0"/>
              </a:rPr>
              <a:t>.</a:t>
            </a:r>
          </a:p>
          <a:p>
            <a:pPr lvl="0"/>
            <a:r>
              <a:rPr lang="en-US" sz="2800" dirty="0">
                <a:solidFill>
                  <a:schemeClr val="tx1"/>
                </a:solidFill>
                <a:latin typeface="Times New Roman" pitchFamily="18" charset="0"/>
                <a:cs typeface="Times New Roman" pitchFamily="18" charset="0"/>
              </a:rPr>
              <a:t>B.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uống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sao</a:t>
            </a:r>
            <a:r>
              <a:rPr lang="en-US" sz="2800" dirty="0">
                <a:solidFill>
                  <a:schemeClr val="tx1"/>
                </a:solidFill>
                <a:latin typeface="Times New Roman" pitchFamily="18" charset="0"/>
                <a:cs typeface="Times New Roman" pitchFamily="18" charset="0"/>
              </a:rPr>
              <a:t>.</a:t>
            </a:r>
          </a:p>
          <a:p>
            <a:pPr lvl="0"/>
            <a:r>
              <a:rPr lang="en-US" sz="2800" dirty="0">
                <a:solidFill>
                  <a:schemeClr val="tx1"/>
                </a:solidFill>
                <a:latin typeface="Times New Roman" pitchFamily="18" charset="0"/>
                <a:cs typeface="Times New Roman" pitchFamily="18" charset="0"/>
              </a:rPr>
              <a:t>C.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bụi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mùi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thải</a:t>
            </a:r>
            <a:r>
              <a:rPr lang="en-US" sz="2800" dirty="0">
                <a:solidFill>
                  <a:schemeClr val="tx1"/>
                </a:solidFill>
                <a:latin typeface="Times New Roman" pitchFamily="18" charset="0"/>
                <a:cs typeface="Times New Roman" pitchFamily="18" charset="0"/>
              </a:rPr>
              <a:t>.</a:t>
            </a:r>
          </a:p>
          <a:p>
            <a:pPr lvl="0"/>
            <a:r>
              <a:rPr lang="en-US" sz="2800" dirty="0">
                <a:solidFill>
                  <a:schemeClr val="tx1"/>
                </a:solidFill>
                <a:latin typeface="Times New Roman" pitchFamily="18" charset="0"/>
                <a:cs typeface="Times New Roman" pitchFamily="18" charset="0"/>
              </a:rPr>
              <a:t>D.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cấm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ô </a:t>
            </a:r>
            <a:r>
              <a:rPr lang="en-US" sz="2800" dirty="0" err="1">
                <a:solidFill>
                  <a:schemeClr val="tx1"/>
                </a:solidFill>
                <a:latin typeface="Times New Roman" pitchFamily="18" charset="0"/>
                <a:cs typeface="Times New Roman" pitchFamily="18" charset="0"/>
              </a:rPr>
              <a:t>nhiễm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môi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trường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sản</a:t>
            </a:r>
            <a:r>
              <a:rPr lang="en-US" dirty="0"/>
              <a:t>.</a:t>
            </a:r>
          </a:p>
        </p:txBody>
      </p:sp>
      <p:sp>
        <p:nvSpPr>
          <p:cNvPr id="3" name="Oval 2"/>
          <p:cNvSpPr/>
          <p:nvPr/>
        </p:nvSpPr>
        <p:spPr>
          <a:xfrm>
            <a:off x="338229" y="4329100"/>
            <a:ext cx="504056" cy="46805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3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79512" y="116632"/>
            <a:ext cx="8784976"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LUYỆN TẬP: trả lời câu hỏi trắc nghiệm</a:t>
            </a:r>
            <a:endParaRPr lang="en-US" sz="2800" dirty="0"/>
          </a:p>
        </p:txBody>
      </p:sp>
      <p:sp>
        <p:nvSpPr>
          <p:cNvPr id="2" name="Flowchart: Process 1"/>
          <p:cNvSpPr/>
          <p:nvPr/>
        </p:nvSpPr>
        <p:spPr>
          <a:xfrm>
            <a:off x="323528" y="1340768"/>
            <a:ext cx="8496944" cy="504056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15000"/>
              </a:lnSpc>
              <a:spcAft>
                <a:spcPts val="1000"/>
              </a:spcAft>
            </a:pPr>
            <a:r>
              <a:rPr lang="en-US" sz="2800" b="1" dirty="0" err="1">
                <a:solidFill>
                  <a:srgbClr val="333333"/>
                </a:solidFill>
                <a:latin typeface="Times New Roman"/>
                <a:ea typeface="Times New Roman"/>
              </a:rPr>
              <a:t>Câu</a:t>
            </a:r>
            <a:r>
              <a:rPr lang="en-US" sz="2800" b="1" dirty="0">
                <a:solidFill>
                  <a:srgbClr val="333333"/>
                </a:solidFill>
                <a:latin typeface="Times New Roman"/>
                <a:ea typeface="Times New Roman"/>
              </a:rPr>
              <a:t> 4:</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Thức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ăn</a:t>
            </a:r>
            <a:r>
              <a:rPr lang="en-US" sz="2800" dirty="0">
                <a:solidFill>
                  <a:srgbClr val="333333"/>
                </a:solidFill>
                <a:latin typeface="Times New Roman"/>
                <a:ea typeface="Times New Roman"/>
              </a:rPr>
              <a:t> ủ </a:t>
            </a:r>
            <a:r>
              <a:rPr lang="en-US" sz="2800" dirty="0" err="1">
                <a:solidFill>
                  <a:srgbClr val="333333"/>
                </a:solidFill>
                <a:latin typeface="Times New Roman"/>
                <a:ea typeface="Times New Roman"/>
              </a:rPr>
              <a:t>chua</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sau</a:t>
            </a:r>
            <a:r>
              <a:rPr lang="en-US" sz="2800" dirty="0">
                <a:solidFill>
                  <a:srgbClr val="333333"/>
                </a:solidFill>
                <a:latin typeface="Times New Roman"/>
                <a:ea typeface="Times New Roman"/>
              </a:rPr>
              <a:t> 3 – 4 </a:t>
            </a:r>
            <a:r>
              <a:rPr lang="en-US" sz="2800" dirty="0" err="1">
                <a:solidFill>
                  <a:srgbClr val="333333"/>
                </a:solidFill>
                <a:latin typeface="Times New Roman"/>
                <a:ea typeface="Times New Roman"/>
              </a:rPr>
              <a:t>tuần</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phải</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đạt</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được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yêu</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cầu</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gì</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thì</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mới</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được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coi</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là</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đạt</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yêu</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cầu</a:t>
            </a:r>
            <a:r>
              <a:rPr lang="en-US" sz="2800" dirty="0">
                <a:solidFill>
                  <a:srgbClr val="333333"/>
                </a:solidFill>
                <a:latin typeface="Times New Roman"/>
                <a:ea typeface="Times New Roman"/>
              </a:rPr>
              <a:t>?</a:t>
            </a:r>
            <a:endParaRPr lang="en-US" sz="2800" dirty="0">
              <a:latin typeface="Times New Roman"/>
              <a:ea typeface="ＭＳ 明朝"/>
            </a:endParaRPr>
          </a:p>
          <a:p>
            <a:pPr marL="342900" lvl="0" indent="-342900">
              <a:lnSpc>
                <a:spcPts val="2250"/>
              </a:lnSpc>
              <a:spcAft>
                <a:spcPts val="1000"/>
              </a:spcAft>
              <a:buSzPts val="1000"/>
              <a:buFont typeface="Symbol"/>
              <a:buChar char=""/>
              <a:tabLst>
                <a:tab pos="457200" algn="l"/>
              </a:tabLst>
            </a:pPr>
            <a:r>
              <a:rPr lang="en-US" sz="2800" dirty="0">
                <a:solidFill>
                  <a:srgbClr val="333333"/>
                </a:solidFill>
                <a:latin typeface="Times New Roman"/>
                <a:ea typeface="Times New Roman"/>
              </a:rPr>
              <a:t>A. </a:t>
            </a:r>
            <a:r>
              <a:rPr lang="en-US" sz="2800" dirty="0" err="1">
                <a:solidFill>
                  <a:srgbClr val="333333"/>
                </a:solidFill>
                <a:latin typeface="Times New Roman"/>
                <a:ea typeface="Times New Roman"/>
              </a:rPr>
              <a:t>Có</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màu</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vàng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rơm</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hoặc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vàng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nâu</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mềm</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không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nhũn</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nát</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mùi</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chua</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nhẹ</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không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mốc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không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có</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mùi</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lạ</a:t>
            </a:r>
            <a:endParaRPr lang="en-US" sz="2800" dirty="0">
              <a:solidFill>
                <a:srgbClr val="333333"/>
              </a:solidFill>
              <a:latin typeface="Times New Roman"/>
              <a:ea typeface="ＭＳ 明朝"/>
            </a:endParaRPr>
          </a:p>
          <a:p>
            <a:pPr marL="342900" lvl="0" indent="-342900">
              <a:lnSpc>
                <a:spcPts val="2550"/>
              </a:lnSpc>
              <a:spcAft>
                <a:spcPts val="1000"/>
              </a:spcAft>
              <a:buSzPts val="1000"/>
              <a:buFont typeface="Symbol"/>
              <a:buChar char=""/>
              <a:tabLst>
                <a:tab pos="457200" algn="l"/>
              </a:tabLst>
            </a:pPr>
            <a:r>
              <a:rPr lang="en-US" sz="2800" dirty="0">
                <a:solidFill>
                  <a:srgbClr val="333333"/>
                </a:solidFill>
                <a:latin typeface="Times New Roman"/>
                <a:ea typeface="Times New Roman"/>
              </a:rPr>
              <a:t>B </a:t>
            </a:r>
            <a:r>
              <a:rPr lang="en-US" sz="2800" dirty="0" err="1">
                <a:solidFill>
                  <a:srgbClr val="333333"/>
                </a:solidFill>
                <a:latin typeface="Times New Roman"/>
                <a:ea typeface="Times New Roman"/>
              </a:rPr>
              <a:t>Có</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màu</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vàng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rơm</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hoặc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vàng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nâu</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cứng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chắc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mùi</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hắc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không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mốc</a:t>
            </a:r>
            <a:r>
              <a:rPr lang="en-US" sz="2800" dirty="0">
                <a:solidFill>
                  <a:srgbClr val="333333"/>
                </a:solidFill>
                <a:latin typeface="Times New Roman"/>
                <a:ea typeface="Times New Roman"/>
              </a:rPr>
              <a:t>.</a:t>
            </a:r>
            <a:endParaRPr lang="en-US" sz="2800" dirty="0">
              <a:solidFill>
                <a:srgbClr val="333333"/>
              </a:solidFill>
              <a:latin typeface="Times New Roman"/>
              <a:ea typeface="ＭＳ 明朝"/>
            </a:endParaRPr>
          </a:p>
          <a:p>
            <a:pPr marL="342900" lvl="0" indent="-342900">
              <a:lnSpc>
                <a:spcPts val="2550"/>
              </a:lnSpc>
              <a:spcAft>
                <a:spcPts val="1000"/>
              </a:spcAft>
              <a:buSzPts val="1000"/>
              <a:buFont typeface="Symbol"/>
              <a:buChar char=""/>
              <a:tabLst>
                <a:tab pos="457200" algn="l"/>
              </a:tabLst>
            </a:pPr>
            <a:r>
              <a:rPr lang="en-US" sz="2800" dirty="0">
                <a:solidFill>
                  <a:srgbClr val="333333"/>
                </a:solidFill>
                <a:latin typeface="Times New Roman"/>
                <a:ea typeface="Times New Roman"/>
              </a:rPr>
              <a:t>C. </a:t>
            </a:r>
            <a:r>
              <a:rPr lang="en-US" sz="2800" dirty="0" err="1">
                <a:solidFill>
                  <a:srgbClr val="333333"/>
                </a:solidFill>
                <a:latin typeface="Times New Roman"/>
                <a:ea typeface="Times New Roman"/>
              </a:rPr>
              <a:t>Có</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màu</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trắng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vàng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mềm</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không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nhũn</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không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mốc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có</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mùi</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thơm</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thoang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thoảng</a:t>
            </a:r>
            <a:r>
              <a:rPr lang="en-US" sz="2800" dirty="0">
                <a:solidFill>
                  <a:srgbClr val="333333"/>
                </a:solidFill>
                <a:latin typeface="Times New Roman"/>
                <a:ea typeface="Times New Roman"/>
              </a:rPr>
              <a:t>.</a:t>
            </a:r>
            <a:endParaRPr lang="en-US" sz="2800" dirty="0">
              <a:solidFill>
                <a:srgbClr val="333333"/>
              </a:solidFill>
              <a:latin typeface="Times New Roman"/>
              <a:ea typeface="ＭＳ 明朝"/>
            </a:endParaRPr>
          </a:p>
          <a:p>
            <a:pPr marL="342900" lvl="0" indent="-342900">
              <a:lnSpc>
                <a:spcPts val="2550"/>
              </a:lnSpc>
              <a:spcAft>
                <a:spcPts val="1000"/>
              </a:spcAft>
              <a:buSzPts val="1000"/>
              <a:buFont typeface="Symbol"/>
              <a:buChar char=""/>
              <a:tabLst>
                <a:tab pos="457200" algn="l"/>
              </a:tabLst>
            </a:pPr>
            <a:r>
              <a:rPr lang="en-US" sz="2800" dirty="0">
                <a:solidFill>
                  <a:srgbClr val="333333"/>
                </a:solidFill>
                <a:latin typeface="Times New Roman"/>
                <a:ea typeface="Times New Roman"/>
              </a:rPr>
              <a:t>D. </a:t>
            </a:r>
            <a:r>
              <a:rPr lang="en-US" sz="2800" dirty="0" err="1">
                <a:solidFill>
                  <a:srgbClr val="333333"/>
                </a:solidFill>
                <a:latin typeface="Times New Roman"/>
                <a:ea typeface="Times New Roman"/>
              </a:rPr>
              <a:t>Tất</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cả</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các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đáp</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án</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trên</a:t>
            </a:r>
            <a:r>
              <a:rPr lang="en-US" sz="2800" dirty="0">
                <a:solidFill>
                  <a:srgbClr val="333333"/>
                </a:solidFill>
                <a:latin typeface="Times New Roman"/>
                <a:ea typeface="Times New Roman"/>
              </a:rPr>
              <a:t>.</a:t>
            </a:r>
            <a:endParaRPr lang="en-US" sz="2800" dirty="0">
              <a:solidFill>
                <a:srgbClr val="333333"/>
              </a:solidFill>
              <a:effectLst/>
              <a:latin typeface="Times New Roman"/>
              <a:ea typeface="ＭＳ 明朝"/>
            </a:endParaRPr>
          </a:p>
        </p:txBody>
      </p:sp>
      <p:sp>
        <p:nvSpPr>
          <p:cNvPr id="3" name="Oval 2"/>
          <p:cNvSpPr/>
          <p:nvPr/>
        </p:nvSpPr>
        <p:spPr>
          <a:xfrm>
            <a:off x="611560" y="2996952"/>
            <a:ext cx="648072" cy="50405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21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79512" y="116632"/>
            <a:ext cx="8784976"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LUYỆN TẬP: Trả lời câu hỏi trắc nghiệm</a:t>
            </a:r>
            <a:endParaRPr lang="en-US" sz="2800" dirty="0"/>
          </a:p>
        </p:txBody>
      </p:sp>
      <p:sp>
        <p:nvSpPr>
          <p:cNvPr id="2" name="Flowchart: Process 1"/>
          <p:cNvSpPr/>
          <p:nvPr/>
        </p:nvSpPr>
        <p:spPr>
          <a:xfrm>
            <a:off x="323528" y="1340768"/>
            <a:ext cx="8496944" cy="5040560"/>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15000"/>
              </a:lnSpc>
              <a:spcAft>
                <a:spcPts val="1000"/>
              </a:spcAft>
            </a:pPr>
            <a:r>
              <a:rPr lang="en-US" sz="2800" b="1" dirty="0" err="1">
                <a:solidFill>
                  <a:srgbClr val="333333"/>
                </a:solidFill>
                <a:latin typeface="Times New Roman"/>
                <a:ea typeface="Times New Roman"/>
              </a:rPr>
              <a:t>Câu</a:t>
            </a:r>
            <a:r>
              <a:rPr lang="en-US" sz="2800" b="1" dirty="0">
                <a:solidFill>
                  <a:srgbClr val="333333"/>
                </a:solidFill>
                <a:latin typeface="Times New Roman"/>
                <a:ea typeface="Times New Roman"/>
              </a:rPr>
              <a:t> 5:</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Đâu</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không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phải</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một</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dụng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cụ</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cần</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thiết</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để</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thực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hành</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phương</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pháp</a:t>
            </a:r>
            <a:r>
              <a:rPr lang="en-US" sz="2800" dirty="0">
                <a:solidFill>
                  <a:srgbClr val="333333"/>
                </a:solidFill>
                <a:latin typeface="Times New Roman"/>
                <a:ea typeface="Times New Roman"/>
              </a:rPr>
              <a:t> ủ </a:t>
            </a:r>
            <a:r>
              <a:rPr lang="en-US" sz="2800" dirty="0" err="1">
                <a:solidFill>
                  <a:srgbClr val="333333"/>
                </a:solidFill>
                <a:latin typeface="Times New Roman"/>
                <a:ea typeface="Times New Roman"/>
              </a:rPr>
              <a:t>chua</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thức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ăn</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thô</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xanh</a:t>
            </a:r>
            <a:r>
              <a:rPr lang="en-US" sz="2800" dirty="0">
                <a:solidFill>
                  <a:srgbClr val="333333"/>
                </a:solidFill>
                <a:latin typeface="Times New Roman"/>
                <a:ea typeface="Times New Roman"/>
              </a:rPr>
              <a:t>?</a:t>
            </a:r>
            <a:endParaRPr lang="en-US" sz="2800" dirty="0">
              <a:latin typeface="Times New Roman"/>
              <a:ea typeface="ＭＳ 明朝"/>
            </a:endParaRPr>
          </a:p>
          <a:p>
            <a:pPr marL="342900" lvl="0" indent="-342900">
              <a:lnSpc>
                <a:spcPts val="2550"/>
              </a:lnSpc>
              <a:spcAft>
                <a:spcPts val="1000"/>
              </a:spcAft>
              <a:buSzPts val="1000"/>
              <a:buFont typeface="Symbol"/>
              <a:buChar char=""/>
              <a:tabLst>
                <a:tab pos="457200" algn="l"/>
              </a:tabLst>
            </a:pPr>
            <a:r>
              <a:rPr lang="en-US" sz="2800" dirty="0">
                <a:solidFill>
                  <a:srgbClr val="333333"/>
                </a:solidFill>
                <a:latin typeface="Times New Roman"/>
                <a:ea typeface="Times New Roman"/>
              </a:rPr>
              <a:t>A. </a:t>
            </a:r>
            <a:r>
              <a:rPr lang="en-US" sz="2800" dirty="0" err="1">
                <a:solidFill>
                  <a:srgbClr val="333333"/>
                </a:solidFill>
                <a:latin typeface="Times New Roman"/>
                <a:ea typeface="Times New Roman"/>
              </a:rPr>
              <a:t>Bình</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nhựa</a:t>
            </a:r>
            <a:r>
              <a:rPr lang="en-US" sz="2800" dirty="0">
                <a:solidFill>
                  <a:srgbClr val="333333"/>
                </a:solidFill>
                <a:latin typeface="Times New Roman"/>
                <a:ea typeface="Times New Roman"/>
              </a:rPr>
              <a:t> dung </a:t>
            </a:r>
            <a:r>
              <a:rPr lang="en-US" sz="2800" dirty="0" err="1">
                <a:solidFill>
                  <a:srgbClr val="333333"/>
                </a:solidFill>
                <a:latin typeface="Times New Roman"/>
                <a:ea typeface="Times New Roman"/>
              </a:rPr>
              <a:t>tích</a:t>
            </a:r>
            <a:r>
              <a:rPr lang="en-US" sz="2800" dirty="0">
                <a:solidFill>
                  <a:srgbClr val="333333"/>
                </a:solidFill>
                <a:latin typeface="Times New Roman"/>
                <a:ea typeface="Times New Roman"/>
              </a:rPr>
              <a:t> 2 – 5l </a:t>
            </a:r>
            <a:r>
              <a:rPr lang="en-US" sz="2800" dirty="0" err="1">
                <a:solidFill>
                  <a:srgbClr val="333333"/>
                </a:solidFill>
                <a:latin typeface="Times New Roman"/>
                <a:ea typeface="Times New Roman"/>
              </a:rPr>
              <a:t>hoặc</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túi</a:t>
            </a:r>
            <a:r>
              <a:rPr lang="en-US" sz="2800" dirty="0">
                <a:solidFill>
                  <a:srgbClr val="333333"/>
                </a:solidFill>
                <a:latin typeface="Times New Roman"/>
                <a:ea typeface="Times New Roman"/>
              </a:rPr>
              <a:t> nylon </a:t>
            </a:r>
            <a:r>
              <a:rPr lang="en-US" sz="2800" dirty="0" err="1">
                <a:solidFill>
                  <a:srgbClr val="333333"/>
                </a:solidFill>
                <a:latin typeface="Times New Roman"/>
                <a:ea typeface="Times New Roman"/>
              </a:rPr>
              <a:t>chứa</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được</a:t>
            </a:r>
            <a:r>
              <a:rPr lang="en-US" sz="2800" dirty="0">
                <a:solidFill>
                  <a:srgbClr val="333333"/>
                </a:solidFill>
                <a:latin typeface="Times New Roman"/>
                <a:ea typeface="Times New Roman"/>
              </a:rPr>
              <a:t> 2 – 5 kg.</a:t>
            </a:r>
            <a:endParaRPr lang="en-US" sz="2800" dirty="0">
              <a:solidFill>
                <a:srgbClr val="333333"/>
              </a:solidFill>
              <a:latin typeface="Times New Roman"/>
              <a:ea typeface="ＭＳ 明朝"/>
            </a:endParaRPr>
          </a:p>
          <a:p>
            <a:pPr marL="342900" lvl="0" indent="-342900">
              <a:lnSpc>
                <a:spcPts val="2550"/>
              </a:lnSpc>
              <a:spcAft>
                <a:spcPts val="1000"/>
              </a:spcAft>
              <a:buSzPts val="1000"/>
              <a:buFont typeface="Symbol"/>
              <a:buChar char=""/>
              <a:tabLst>
                <a:tab pos="457200" algn="l"/>
              </a:tabLst>
            </a:pPr>
            <a:r>
              <a:rPr lang="en-US" sz="2800" dirty="0">
                <a:solidFill>
                  <a:srgbClr val="333333"/>
                </a:solidFill>
                <a:latin typeface="Times New Roman"/>
                <a:ea typeface="Times New Roman"/>
              </a:rPr>
              <a:t>B. Dao, </a:t>
            </a:r>
            <a:r>
              <a:rPr lang="en-US" sz="2800" dirty="0" err="1">
                <a:solidFill>
                  <a:srgbClr val="333333"/>
                </a:solidFill>
                <a:latin typeface="Times New Roman"/>
                <a:ea typeface="Times New Roman"/>
              </a:rPr>
              <a:t>thớt</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băm</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cỏ</a:t>
            </a:r>
            <a:endParaRPr lang="en-US" sz="2800" dirty="0">
              <a:solidFill>
                <a:srgbClr val="333333"/>
              </a:solidFill>
              <a:latin typeface="Times New Roman"/>
              <a:ea typeface="ＭＳ 明朝"/>
            </a:endParaRPr>
          </a:p>
          <a:p>
            <a:pPr marL="342900" lvl="0" indent="-342900">
              <a:lnSpc>
                <a:spcPts val="2550"/>
              </a:lnSpc>
              <a:spcAft>
                <a:spcPts val="1000"/>
              </a:spcAft>
              <a:buSzPts val="1000"/>
              <a:buFont typeface="Symbol"/>
              <a:buChar char=""/>
              <a:tabLst>
                <a:tab pos="457200" algn="l"/>
              </a:tabLst>
            </a:pPr>
            <a:r>
              <a:rPr lang="en-US" sz="2800" dirty="0">
                <a:solidFill>
                  <a:srgbClr val="333333"/>
                </a:solidFill>
                <a:latin typeface="Times New Roman"/>
                <a:ea typeface="Times New Roman"/>
              </a:rPr>
              <a:t>C. </a:t>
            </a:r>
            <a:r>
              <a:rPr lang="en-US" sz="2800" dirty="0" err="1">
                <a:solidFill>
                  <a:srgbClr val="333333"/>
                </a:solidFill>
                <a:latin typeface="Times New Roman"/>
                <a:ea typeface="Times New Roman"/>
              </a:rPr>
              <a:t>Máy</a:t>
            </a:r>
            <a:r>
              <a:rPr lang="en-US" sz="2800" dirty="0">
                <a:solidFill>
                  <a:srgbClr val="333333"/>
                </a:solidFill>
                <a:latin typeface="Times New Roman"/>
                <a:ea typeface="Times New Roman"/>
              </a:rPr>
              <a:t> </a:t>
            </a:r>
            <a:r>
              <a:rPr lang="en-US" sz="2800" dirty="0" err="1">
                <a:solidFill>
                  <a:srgbClr val="333333"/>
                </a:solidFill>
                <a:latin typeface="Times New Roman"/>
                <a:ea typeface="Times New Roman"/>
              </a:rPr>
              <a:t>đo</a:t>
            </a:r>
            <a:r>
              <a:rPr lang="en-US" sz="2800" dirty="0">
                <a:solidFill>
                  <a:srgbClr val="333333"/>
                </a:solidFill>
                <a:latin typeface="Times New Roman"/>
                <a:ea typeface="Times New Roman"/>
              </a:rPr>
              <a:t> pH</a:t>
            </a:r>
            <a:endParaRPr lang="en-US" sz="2800" dirty="0">
              <a:solidFill>
                <a:srgbClr val="333333"/>
              </a:solidFill>
              <a:latin typeface="Times New Roman"/>
              <a:ea typeface="ＭＳ 明朝"/>
            </a:endParaRPr>
          </a:p>
          <a:p>
            <a:pPr marL="342900" lvl="0" indent="-342900">
              <a:lnSpc>
                <a:spcPts val="2250"/>
              </a:lnSpc>
              <a:spcAft>
                <a:spcPts val="1000"/>
              </a:spcAft>
              <a:buSzPts val="1000"/>
              <a:buFont typeface="Symbol"/>
              <a:buChar char=""/>
              <a:tabLst>
                <a:tab pos="457200" algn="l"/>
              </a:tabLst>
            </a:pPr>
            <a:r>
              <a:rPr lang="en-US" sz="2800" dirty="0">
                <a:solidFill>
                  <a:srgbClr val="333333"/>
                </a:solidFill>
                <a:latin typeface="Times New Roman"/>
                <a:ea typeface="Times New Roman"/>
              </a:rPr>
              <a:t>D. Dung </a:t>
            </a:r>
            <a:r>
              <a:rPr lang="en-US" sz="2800" dirty="0" err="1">
                <a:solidFill>
                  <a:srgbClr val="333333"/>
                </a:solidFill>
                <a:latin typeface="Times New Roman"/>
                <a:ea typeface="Times New Roman"/>
              </a:rPr>
              <a:t>dịch</a:t>
            </a:r>
            <a:r>
              <a:rPr lang="en-US" sz="2800" dirty="0">
                <a:solidFill>
                  <a:srgbClr val="333333"/>
                </a:solidFill>
                <a:latin typeface="Times New Roman"/>
                <a:ea typeface="Times New Roman"/>
              </a:rPr>
              <a:t> lactic</a:t>
            </a:r>
            <a:endParaRPr lang="en-US" sz="2800" dirty="0">
              <a:solidFill>
                <a:srgbClr val="333333"/>
              </a:solidFill>
              <a:effectLst/>
              <a:latin typeface="Times New Roman"/>
              <a:ea typeface="ＭＳ 明朝"/>
            </a:endParaRPr>
          </a:p>
        </p:txBody>
      </p:sp>
      <p:sp>
        <p:nvSpPr>
          <p:cNvPr id="3" name="Oval 2"/>
          <p:cNvSpPr/>
          <p:nvPr/>
        </p:nvSpPr>
        <p:spPr>
          <a:xfrm>
            <a:off x="706961" y="5013176"/>
            <a:ext cx="432048" cy="50405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24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332656"/>
            <a:ext cx="6512511" cy="1143000"/>
          </a:xfrm>
        </p:spPr>
        <p:txBody>
          <a:bodyPr/>
          <a:lstStyle/>
          <a:p>
            <a:pPr algn="ctr"/>
            <a:r>
              <a:rPr lang="vi-VN" dirty="0" smtClean="0">
                <a:latin typeface="Times New Roman" pitchFamily="18" charset="0"/>
                <a:cs typeface="Times New Roman" pitchFamily="18" charset="0"/>
              </a:rPr>
              <a:t>VẬN DỤNG</a:t>
            </a:r>
            <a:endParaRPr lang="en-US" dirty="0">
              <a:latin typeface="Times New Roman" pitchFamily="18" charset="0"/>
              <a:cs typeface="Times New Roman" pitchFamily="18" charset="0"/>
            </a:endParaRPr>
          </a:p>
        </p:txBody>
      </p:sp>
      <p:sp>
        <p:nvSpPr>
          <p:cNvPr id="3" name="Rectangle 2"/>
          <p:cNvSpPr/>
          <p:nvPr/>
        </p:nvSpPr>
        <p:spPr>
          <a:xfrm>
            <a:off x="395536" y="1340768"/>
            <a:ext cx="8280920" cy="496855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200" dirty="0" smtClean="0">
                <a:solidFill>
                  <a:srgbClr val="FF0000"/>
                </a:solidFill>
                <a:latin typeface="Times New Roman" pitchFamily="18" charset="0"/>
                <a:cs typeface="Times New Roman" pitchFamily="18" charset="0"/>
              </a:rPr>
              <a:t>Em hãy tìm hiểu các loại thức ăn hỗn hợp hoàn chỉnh và thức ăn  đậm đặc được sử dụng trong chăn nuôi lợn và gia cầm hiện nay?</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2314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301459" cy="389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37" y="-99392"/>
            <a:ext cx="6510337"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0141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836712"/>
            <a:ext cx="6512511" cy="5256584"/>
          </a:xfrm>
        </p:spPr>
        <p:txBody>
          <a:bodyPr/>
          <a:lstStyle/>
          <a:p>
            <a:pPr algn="ctr"/>
            <a:r>
              <a:rPr lang="vi-VN" dirty="0" smtClean="0">
                <a:solidFill>
                  <a:schemeClr val="accent6"/>
                </a:solidFill>
                <a:latin typeface="Times New Roman" pitchFamily="18" charset="0"/>
                <a:cs typeface="Times New Roman" pitchFamily="18" charset="0"/>
              </a:rPr>
              <a:t>Cảm ơn các thầy cô  chúc thầy cô </a:t>
            </a:r>
            <a:r>
              <a:rPr lang="vi-VN" dirty="0">
                <a:solidFill>
                  <a:srgbClr val="F14124"/>
                </a:solidFill>
                <a:latin typeface="Times New Roman" pitchFamily="18" charset="0"/>
                <a:cs typeface="Times New Roman" pitchFamily="18" charset="0"/>
              </a:rPr>
              <a:t>luôn </a:t>
            </a:r>
            <a:r>
              <a:rPr lang="vi-VN" dirty="0" smtClean="0">
                <a:solidFill>
                  <a:srgbClr val="F14124"/>
                </a:solidFill>
                <a:latin typeface="Times New Roman" pitchFamily="18" charset="0"/>
                <a:cs typeface="Times New Roman" pitchFamily="18" charset="0"/>
              </a:rPr>
              <a:t>luôn </a:t>
            </a:r>
            <a:r>
              <a:rPr lang="vi-VN" dirty="0" smtClean="0">
                <a:solidFill>
                  <a:schemeClr val="accent6"/>
                </a:solidFill>
                <a:latin typeface="Times New Roman" pitchFamily="18" charset="0"/>
                <a:cs typeface="Times New Roman" pitchFamily="18" charset="0"/>
              </a:rPr>
              <a:t>mạnh khỏe</a:t>
            </a:r>
            <a:br>
              <a:rPr lang="vi-VN" dirty="0" smtClean="0">
                <a:solidFill>
                  <a:schemeClr val="accent6"/>
                </a:solidFill>
                <a:latin typeface="Times New Roman" pitchFamily="18" charset="0"/>
                <a:cs typeface="Times New Roman" pitchFamily="18" charset="0"/>
              </a:rPr>
            </a:br>
            <a:r>
              <a:rPr lang="vi-VN" dirty="0" smtClean="0">
                <a:solidFill>
                  <a:schemeClr val="accent6"/>
                </a:solidFill>
                <a:latin typeface="Times New Roman" pitchFamily="18" charset="0"/>
                <a:cs typeface="Times New Roman" pitchFamily="18" charset="0"/>
              </a:rPr>
              <a:t>tập thể lớp hẹn gặp lại thầy cô </a:t>
            </a:r>
            <a:endParaRPr lang="en-US"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355411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14371" y="27410"/>
            <a:ext cx="8784976" cy="868363"/>
          </a:xfrm>
        </p:spPr>
        <p:style>
          <a:lnRef idx="2">
            <a:schemeClr val="accent2"/>
          </a:lnRef>
          <a:fillRef idx="1">
            <a:schemeClr val="lt1"/>
          </a:fillRef>
          <a:effectRef idx="0">
            <a:schemeClr val="accent2"/>
          </a:effectRef>
          <a:fontRef idx="minor">
            <a:schemeClr val="dk1"/>
          </a:fontRef>
        </p:style>
        <p:txBody>
          <a:bodyPr/>
          <a:lstStyle/>
          <a:p>
            <a:pPr marL="0" indent="0">
              <a:buNone/>
            </a:pPr>
            <a:r>
              <a:rPr lang="vi-VN" sz="2800" kern="1200" dirty="0">
                <a:solidFill>
                  <a:srgbClr val="2F5496"/>
                </a:solidFill>
                <a:latin typeface="Times New Roman"/>
                <a:ea typeface="Times New Roman"/>
                <a:cs typeface="+mn-cs"/>
              </a:rPr>
              <a:t>SẢN XUẤT BẢO QUẢN THỨC ĂN CHĂN NUÔI</a:t>
            </a:r>
            <a:endParaRPr lang="en-US" sz="2800" dirty="0"/>
          </a:p>
        </p:txBody>
      </p:sp>
      <p:sp>
        <p:nvSpPr>
          <p:cNvPr id="2" name="Rectangle 1"/>
          <p:cNvSpPr/>
          <p:nvPr/>
        </p:nvSpPr>
        <p:spPr>
          <a:xfrm>
            <a:off x="0" y="876557"/>
            <a:ext cx="8634973" cy="79208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vi-VN" sz="2800" b="1" dirty="0">
                <a:solidFill>
                  <a:srgbClr val="000000"/>
                </a:solidFill>
                <a:latin typeface="Times New Roman"/>
                <a:ea typeface="Times New Roman"/>
              </a:rPr>
              <a:t>1.Vai trò của sản </a:t>
            </a:r>
            <a:r>
              <a:rPr lang="vi-VN" sz="2800" b="1" dirty="0" smtClean="0">
                <a:solidFill>
                  <a:srgbClr val="000000"/>
                </a:solidFill>
                <a:latin typeface="Times New Roman"/>
                <a:ea typeface="Times New Roman"/>
              </a:rPr>
              <a:t>xuất,bảo </a:t>
            </a:r>
            <a:r>
              <a:rPr lang="vi-VN" sz="2800" b="1" dirty="0">
                <a:solidFill>
                  <a:srgbClr val="000000"/>
                </a:solidFill>
                <a:latin typeface="Times New Roman"/>
                <a:ea typeface="Times New Roman"/>
              </a:rPr>
              <a:t>quản thức ăn chăn </a:t>
            </a:r>
            <a:r>
              <a:rPr lang="vi-VN" sz="2800" b="1" dirty="0" smtClean="0">
                <a:solidFill>
                  <a:srgbClr val="000000"/>
                </a:solidFill>
                <a:latin typeface="Times New Roman"/>
                <a:ea typeface="Times New Roman"/>
              </a:rPr>
              <a:t>nuôi</a:t>
            </a:r>
            <a:endParaRPr lang="en-US" sz="2800" dirty="0"/>
          </a:p>
        </p:txBody>
      </p:sp>
      <p:sp>
        <p:nvSpPr>
          <p:cNvPr id="6" name="Oval Callout 5"/>
          <p:cNvSpPr/>
          <p:nvPr/>
        </p:nvSpPr>
        <p:spPr>
          <a:xfrm>
            <a:off x="1475656" y="2420888"/>
            <a:ext cx="6189712" cy="2376264"/>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i="1" dirty="0">
                <a:solidFill>
                  <a:srgbClr val="FF0000"/>
                </a:solidFill>
                <a:latin typeface="Times New Roman"/>
                <a:ea typeface="Times New Roman"/>
              </a:rPr>
              <a:t>S</a:t>
            </a:r>
            <a:r>
              <a:rPr lang="vi-VN" sz="3200" i="1" dirty="0">
                <a:solidFill>
                  <a:srgbClr val="FF0000"/>
                </a:solidFill>
                <a:latin typeface="Times New Roman"/>
                <a:ea typeface="Calibri"/>
              </a:rPr>
              <a:t>ản xuất và bảo quản thức ăn chăn nuôi</a:t>
            </a:r>
            <a:r>
              <a:rPr lang="fr-FR" sz="3200" i="1" dirty="0">
                <a:solidFill>
                  <a:srgbClr val="FF0000"/>
                </a:solidFill>
                <a:latin typeface="Times New Roman"/>
                <a:ea typeface="Times New Roman"/>
              </a:rPr>
              <a:t>  </a:t>
            </a:r>
            <a:r>
              <a:rPr lang="vi-VN" sz="3200" i="1" dirty="0">
                <a:solidFill>
                  <a:srgbClr val="FF0000"/>
                </a:solidFill>
                <a:latin typeface="Times New Roman"/>
                <a:ea typeface="Times New Roman"/>
              </a:rPr>
              <a:t> có vai trò </a:t>
            </a:r>
            <a:r>
              <a:rPr lang="fr-FR" sz="3200" i="1" dirty="0" err="1" smtClean="0">
                <a:solidFill>
                  <a:srgbClr val="FF0000"/>
                </a:solidFill>
                <a:latin typeface="Times New Roman"/>
                <a:ea typeface="Times New Roman"/>
              </a:rPr>
              <a:t>gì</a:t>
            </a:r>
            <a:r>
              <a:rPr lang="vi-VN" sz="3200" i="1" dirty="0" smtClean="0">
                <a:solidFill>
                  <a:srgbClr val="FF0000"/>
                </a:solidFill>
                <a:effectLst>
                  <a:outerShdw blurRad="38100" dist="38100" dir="2700000" algn="tl">
                    <a:srgbClr val="000000">
                      <a:alpha val="43137"/>
                    </a:srgbClr>
                  </a:outerShdw>
                </a:effectLst>
                <a:latin typeface="Times New Roman"/>
                <a:ea typeface="Times New Roman"/>
              </a:rPr>
              <a:t>?</a:t>
            </a:r>
            <a:endParaRPr lang="en-US" sz="32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148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00" y="332656"/>
            <a:ext cx="7920880" cy="1143000"/>
          </a:xfrm>
        </p:spPr>
        <p:style>
          <a:lnRef idx="2">
            <a:schemeClr val="accent3"/>
          </a:lnRef>
          <a:fillRef idx="1">
            <a:schemeClr val="lt1"/>
          </a:fillRef>
          <a:effectRef idx="0">
            <a:schemeClr val="accent3"/>
          </a:effectRef>
          <a:fontRef idx="minor">
            <a:schemeClr val="dk1"/>
          </a:fontRef>
        </p:style>
        <p:txBody>
          <a:bodyPr/>
          <a:lstStyle/>
          <a:p>
            <a:pPr marL="0" lvl="0" indent="0" algn="l" fontAlgn="base">
              <a:spcAft>
                <a:spcPct val="0"/>
              </a:spcAft>
              <a:buNone/>
            </a:pPr>
            <a:r>
              <a:rPr lang="vi-VN" sz="2800" dirty="0">
                <a:solidFill>
                  <a:srgbClr val="000000"/>
                </a:solidFill>
                <a:effectLst/>
                <a:latin typeface="Times New Roman"/>
                <a:ea typeface="Times New Roman"/>
                <a:cs typeface="+mn-cs"/>
              </a:rPr>
              <a:t>1.Vai trò của sản xuất,bảo quản thức ăn chăn nuôi</a:t>
            </a:r>
            <a:r>
              <a:rPr lang="en-US" sz="2800" b="0" dirty="0">
                <a:solidFill>
                  <a:prstClr val="black"/>
                </a:solidFill>
                <a:effectLst/>
                <a:ea typeface="+mn-ea"/>
                <a:cs typeface="+mn-cs"/>
              </a:rPr>
              <a:t/>
            </a:r>
            <a:br>
              <a:rPr lang="en-US" sz="2800" b="0" dirty="0">
                <a:solidFill>
                  <a:prstClr val="black"/>
                </a:solidFill>
                <a:effectLst/>
                <a:ea typeface="+mn-ea"/>
                <a:cs typeface="+mn-cs"/>
              </a:rPr>
            </a:br>
            <a:endParaRPr lang="en-US" dirty="0"/>
          </a:p>
        </p:txBody>
      </p:sp>
      <p:sp>
        <p:nvSpPr>
          <p:cNvPr id="3" name="Rectangle 2"/>
          <p:cNvSpPr/>
          <p:nvPr/>
        </p:nvSpPr>
        <p:spPr>
          <a:xfrm>
            <a:off x="272786" y="2128033"/>
            <a:ext cx="8871214" cy="45365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pPr>
            <a:r>
              <a:rPr lang="vi-VN" sz="2400" dirty="0" smtClean="0">
                <a:solidFill>
                  <a:srgbClr val="333333"/>
                </a:solidFill>
                <a:latin typeface="Times New Roman"/>
                <a:ea typeface="Times New Roman"/>
              </a:rPr>
              <a:t>-</a:t>
            </a:r>
            <a:r>
              <a:rPr lang="vi-VN" sz="2600" dirty="0">
                <a:solidFill>
                  <a:srgbClr val="333333"/>
                </a:solidFill>
                <a:latin typeface="Times New Roman"/>
                <a:ea typeface="Times New Roman"/>
              </a:rPr>
              <a:t>V</a:t>
            </a:r>
            <a:r>
              <a:rPr lang="fr-FR" sz="2600" dirty="0" smtClean="0">
                <a:solidFill>
                  <a:srgbClr val="333333"/>
                </a:solidFill>
                <a:latin typeface="Times New Roman"/>
                <a:ea typeface="Times New Roman"/>
              </a:rPr>
              <a:t>ai </a:t>
            </a:r>
            <a:r>
              <a:rPr lang="fr-FR" sz="2600" dirty="0" err="1" smtClean="0">
                <a:solidFill>
                  <a:srgbClr val="333333"/>
                </a:solidFill>
                <a:latin typeface="Times New Roman"/>
                <a:ea typeface="Times New Roman"/>
              </a:rPr>
              <a:t>trò</a:t>
            </a:r>
            <a:r>
              <a:rPr lang="vi-VN" sz="2600" dirty="0" smtClean="0">
                <a:solidFill>
                  <a:srgbClr val="333333"/>
                </a:solidFill>
                <a:latin typeface="Times New Roman"/>
                <a:ea typeface="Times New Roman"/>
              </a:rPr>
              <a:t> sản xuất thức ăn </a:t>
            </a:r>
            <a:r>
              <a:rPr lang="fr-FR" sz="2600" dirty="0" smtClean="0">
                <a:solidFill>
                  <a:srgbClr val="333333"/>
                </a:solidFill>
                <a:latin typeface="Times New Roman"/>
                <a:ea typeface="Times New Roman"/>
              </a:rPr>
              <a:t> </a:t>
            </a:r>
            <a:r>
              <a:rPr lang="fr-FR" sz="2600" dirty="0" err="1" smtClean="0">
                <a:solidFill>
                  <a:srgbClr val="333333"/>
                </a:solidFill>
                <a:latin typeface="Times New Roman"/>
                <a:ea typeface="Times New Roman"/>
              </a:rPr>
              <a:t>chăn</a:t>
            </a:r>
            <a:r>
              <a:rPr lang="fr-FR" sz="2600" dirty="0" smtClean="0">
                <a:solidFill>
                  <a:srgbClr val="333333"/>
                </a:solidFill>
                <a:latin typeface="Times New Roman"/>
                <a:ea typeface="Times New Roman"/>
              </a:rPr>
              <a:t> </a:t>
            </a:r>
            <a:r>
              <a:rPr lang="fr-FR" sz="2600" dirty="0" err="1">
                <a:solidFill>
                  <a:srgbClr val="333333"/>
                </a:solidFill>
                <a:latin typeface="Times New Roman"/>
                <a:ea typeface="Times New Roman"/>
              </a:rPr>
              <a:t>nuôi</a:t>
            </a:r>
            <a:r>
              <a:rPr lang="fr-FR" sz="2600" dirty="0">
                <a:solidFill>
                  <a:srgbClr val="333333"/>
                </a:solidFill>
                <a:latin typeface="Times New Roman"/>
                <a:ea typeface="Times New Roman"/>
              </a:rPr>
              <a:t> </a:t>
            </a:r>
            <a:r>
              <a:rPr lang="fr-FR" sz="2600" b="1" dirty="0" smtClean="0">
                <a:solidFill>
                  <a:srgbClr val="333333"/>
                </a:solidFill>
                <a:latin typeface="Times New Roman"/>
                <a:ea typeface="Times New Roman"/>
              </a:rPr>
              <a:t>:</a:t>
            </a:r>
            <a:endParaRPr lang="en-US" sz="2600" dirty="0">
              <a:latin typeface="Times New Roman"/>
              <a:ea typeface="ＭＳ 明朝"/>
            </a:endParaRPr>
          </a:p>
          <a:p>
            <a:pPr>
              <a:lnSpc>
                <a:spcPct val="115000"/>
              </a:lnSpc>
              <a:spcAft>
                <a:spcPts val="0"/>
              </a:spcAft>
            </a:pPr>
            <a:r>
              <a:rPr lang="vi-VN" sz="2600" dirty="0">
                <a:solidFill>
                  <a:srgbClr val="333333"/>
                </a:solidFill>
                <a:latin typeface="Times New Roman"/>
                <a:ea typeface="Times New Roman"/>
              </a:rPr>
              <a:t>+</a:t>
            </a:r>
            <a:r>
              <a:rPr lang="fr-FR" sz="2600" dirty="0" err="1">
                <a:solidFill>
                  <a:srgbClr val="333333"/>
                </a:solidFill>
                <a:latin typeface="Times New Roman"/>
                <a:ea typeface="Times New Roman"/>
              </a:rPr>
              <a:t>Thức</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ăn</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chăn</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nuôi</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chiếm</a:t>
            </a:r>
            <a:r>
              <a:rPr lang="fr-FR" sz="2600" dirty="0">
                <a:solidFill>
                  <a:srgbClr val="333333"/>
                </a:solidFill>
                <a:latin typeface="Times New Roman"/>
                <a:ea typeface="Times New Roman"/>
              </a:rPr>
              <a:t> 60 – 70 % chi </a:t>
            </a:r>
            <a:r>
              <a:rPr lang="fr-FR" sz="2600" dirty="0" err="1">
                <a:solidFill>
                  <a:srgbClr val="333333"/>
                </a:solidFill>
                <a:latin typeface="Times New Roman"/>
                <a:ea typeface="Times New Roman"/>
              </a:rPr>
              <a:t>phí</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sản</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xuất</a:t>
            </a:r>
            <a:r>
              <a:rPr lang="fr-FR" sz="2600" dirty="0">
                <a:solidFill>
                  <a:srgbClr val="333333"/>
                </a:solidFill>
                <a:latin typeface="Times New Roman"/>
                <a:ea typeface="Times New Roman"/>
              </a:rPr>
              <a:t>.</a:t>
            </a:r>
            <a:endParaRPr lang="en-US" sz="2600" dirty="0">
              <a:latin typeface="Times New Roman"/>
              <a:ea typeface="ＭＳ 明朝"/>
            </a:endParaRPr>
          </a:p>
          <a:p>
            <a:pPr>
              <a:lnSpc>
                <a:spcPct val="115000"/>
              </a:lnSpc>
              <a:spcAft>
                <a:spcPts val="0"/>
              </a:spcAft>
            </a:pPr>
            <a:r>
              <a:rPr lang="vi-VN" sz="2600" dirty="0">
                <a:solidFill>
                  <a:srgbClr val="333333"/>
                </a:solidFill>
                <a:latin typeface="Times New Roman"/>
                <a:ea typeface="Times New Roman"/>
              </a:rPr>
              <a:t>+L</a:t>
            </a:r>
            <a:r>
              <a:rPr lang="fr-FR" sz="2600" dirty="0">
                <a:solidFill>
                  <a:srgbClr val="333333"/>
                </a:solidFill>
                <a:latin typeface="Times New Roman"/>
                <a:ea typeface="Times New Roman"/>
              </a:rPr>
              <a:t>à </a:t>
            </a:r>
            <a:r>
              <a:rPr lang="fr-FR" sz="2600" dirty="0" err="1">
                <a:solidFill>
                  <a:srgbClr val="333333"/>
                </a:solidFill>
                <a:latin typeface="Times New Roman"/>
                <a:ea typeface="Times New Roman"/>
              </a:rPr>
              <a:t>một</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ngành</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công</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nghiệp</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mang</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lại</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lợi</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nhuận</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cao</a:t>
            </a:r>
            <a:r>
              <a:rPr lang="fr-FR" sz="2600" dirty="0" smtClean="0">
                <a:solidFill>
                  <a:srgbClr val="333333"/>
                </a:solidFill>
                <a:latin typeface="Times New Roman"/>
                <a:ea typeface="Times New Roman"/>
              </a:rPr>
              <a:t>.</a:t>
            </a:r>
            <a:endParaRPr lang="vi-VN" sz="2600" dirty="0" smtClean="0">
              <a:solidFill>
                <a:srgbClr val="333333"/>
              </a:solidFill>
              <a:latin typeface="Times New Roman"/>
              <a:ea typeface="Times New Roman"/>
            </a:endParaRPr>
          </a:p>
          <a:p>
            <a:pPr>
              <a:lnSpc>
                <a:spcPct val="115000"/>
              </a:lnSpc>
              <a:spcAft>
                <a:spcPts val="1000"/>
              </a:spcAft>
            </a:pPr>
            <a:r>
              <a:rPr lang="vi-VN" sz="2600" dirty="0" smtClean="0">
                <a:solidFill>
                  <a:srgbClr val="333333"/>
                </a:solidFill>
                <a:latin typeface="Times New Roman"/>
                <a:ea typeface="Times New Roman"/>
              </a:rPr>
              <a:t>-</a:t>
            </a:r>
            <a:r>
              <a:rPr lang="vi-VN" sz="2600" dirty="0">
                <a:solidFill>
                  <a:srgbClr val="333333"/>
                </a:solidFill>
                <a:latin typeface="Times New Roman"/>
                <a:ea typeface="Times New Roman"/>
              </a:rPr>
              <a:t>B</a:t>
            </a:r>
            <a:r>
              <a:rPr lang="fr-FR" sz="2600" dirty="0" err="1" smtClean="0">
                <a:solidFill>
                  <a:srgbClr val="333333"/>
                </a:solidFill>
                <a:latin typeface="Times New Roman"/>
                <a:ea typeface="Times New Roman"/>
              </a:rPr>
              <a:t>ảo</a:t>
            </a:r>
            <a:r>
              <a:rPr lang="fr-FR" sz="2600" dirty="0" smtClean="0">
                <a:solidFill>
                  <a:srgbClr val="333333"/>
                </a:solidFill>
                <a:latin typeface="Times New Roman"/>
                <a:ea typeface="Times New Roman"/>
              </a:rPr>
              <a:t> </a:t>
            </a:r>
            <a:r>
              <a:rPr lang="fr-FR" sz="2600" dirty="0" err="1">
                <a:solidFill>
                  <a:srgbClr val="333333"/>
                </a:solidFill>
                <a:latin typeface="Times New Roman"/>
                <a:ea typeface="Times New Roman"/>
              </a:rPr>
              <a:t>quản</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thức</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ăn</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chăn</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nuôi</a:t>
            </a:r>
            <a:r>
              <a:rPr lang="fr-FR" sz="2600" b="1" dirty="0">
                <a:solidFill>
                  <a:srgbClr val="333333"/>
                </a:solidFill>
                <a:latin typeface="Times New Roman"/>
                <a:ea typeface="Times New Roman"/>
              </a:rPr>
              <a:t>:</a:t>
            </a:r>
            <a:endParaRPr lang="en-US" sz="2600" dirty="0">
              <a:latin typeface="Times New Roman"/>
              <a:ea typeface="ＭＳ 明朝"/>
            </a:endParaRPr>
          </a:p>
          <a:p>
            <a:pPr>
              <a:lnSpc>
                <a:spcPct val="115000"/>
              </a:lnSpc>
              <a:spcAft>
                <a:spcPts val="0"/>
              </a:spcAft>
            </a:pPr>
            <a:r>
              <a:rPr lang="vi-VN" sz="2600" dirty="0">
                <a:solidFill>
                  <a:srgbClr val="333333"/>
                </a:solidFill>
                <a:latin typeface="Times New Roman"/>
                <a:ea typeface="Times New Roman"/>
              </a:rPr>
              <a:t>-</a:t>
            </a:r>
            <a:r>
              <a:rPr lang="fr-FR" sz="2600" dirty="0" err="1">
                <a:solidFill>
                  <a:srgbClr val="333333"/>
                </a:solidFill>
                <a:latin typeface="Times New Roman"/>
                <a:ea typeface="Times New Roman"/>
              </a:rPr>
              <a:t>Đảm</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bảo</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chất</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lượng</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thức</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ăn</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giúp</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thức</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ăn</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giữ</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được</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giá</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trị</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dinh</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dưỡng</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giảm</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thiệt</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hại</a:t>
            </a:r>
            <a:r>
              <a:rPr lang="fr-FR" sz="2600" dirty="0">
                <a:solidFill>
                  <a:srgbClr val="333333"/>
                </a:solidFill>
                <a:latin typeface="Times New Roman"/>
                <a:ea typeface="Times New Roman"/>
              </a:rPr>
              <a:t> do </a:t>
            </a:r>
            <a:r>
              <a:rPr lang="fr-FR" sz="2600" dirty="0" err="1">
                <a:solidFill>
                  <a:srgbClr val="333333"/>
                </a:solidFill>
                <a:latin typeface="Times New Roman"/>
                <a:ea typeface="Times New Roman"/>
              </a:rPr>
              <a:t>hư</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hỏng</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và</a:t>
            </a:r>
            <a:r>
              <a:rPr lang="fr-FR" sz="2600" dirty="0">
                <a:solidFill>
                  <a:srgbClr val="333333"/>
                </a:solidFill>
                <a:latin typeface="Times New Roman"/>
                <a:ea typeface="Times New Roman"/>
              </a:rPr>
              <a:t> an </a:t>
            </a:r>
            <a:r>
              <a:rPr lang="fr-FR" sz="2600" dirty="0" err="1">
                <a:solidFill>
                  <a:srgbClr val="333333"/>
                </a:solidFill>
                <a:latin typeface="Times New Roman"/>
                <a:ea typeface="Times New Roman"/>
              </a:rPr>
              <a:t>toàn</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cho</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vật</a:t>
            </a:r>
            <a:r>
              <a:rPr lang="fr-FR" sz="2600" dirty="0">
                <a:solidFill>
                  <a:srgbClr val="333333"/>
                </a:solidFill>
                <a:latin typeface="Times New Roman"/>
                <a:ea typeface="Times New Roman"/>
              </a:rPr>
              <a:t> </a:t>
            </a:r>
            <a:r>
              <a:rPr lang="fr-FR" sz="2600" dirty="0" err="1">
                <a:solidFill>
                  <a:srgbClr val="333333"/>
                </a:solidFill>
                <a:latin typeface="Times New Roman"/>
                <a:ea typeface="Times New Roman"/>
              </a:rPr>
              <a:t>nuôi</a:t>
            </a:r>
            <a:r>
              <a:rPr lang="fr-FR" sz="2600" dirty="0">
                <a:solidFill>
                  <a:srgbClr val="333333"/>
                </a:solidFill>
                <a:latin typeface="Times New Roman"/>
                <a:ea typeface="Times New Roman"/>
              </a:rPr>
              <a:t>.</a:t>
            </a:r>
            <a:endParaRPr lang="en-US" sz="2600" dirty="0">
              <a:latin typeface="Times New Roman"/>
              <a:ea typeface="ＭＳ 明朝"/>
            </a:endParaRPr>
          </a:p>
          <a:p>
            <a:pPr>
              <a:lnSpc>
                <a:spcPct val="115000"/>
              </a:lnSpc>
              <a:spcAft>
                <a:spcPts val="0"/>
              </a:spcAft>
            </a:pPr>
            <a:r>
              <a:rPr lang="vi-VN" sz="2600" dirty="0">
                <a:solidFill>
                  <a:srgbClr val="333333"/>
                </a:solidFill>
                <a:latin typeface="Times New Roman"/>
                <a:ea typeface="Times New Roman"/>
              </a:rPr>
              <a:t>-</a:t>
            </a:r>
            <a:r>
              <a:rPr lang="en-US" sz="2600" dirty="0" err="1">
                <a:solidFill>
                  <a:srgbClr val="333333"/>
                </a:solidFill>
                <a:latin typeface="Times New Roman"/>
                <a:ea typeface="Times New Roman"/>
              </a:rPr>
              <a:t>Dự</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trữ</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thức</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ăn</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trong</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thời</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gian</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cho</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phép</a:t>
            </a:r>
            <a:r>
              <a:rPr lang="en-US" sz="2600" dirty="0">
                <a:solidFill>
                  <a:srgbClr val="333333"/>
                </a:solidFill>
                <a:latin typeface="Times New Roman"/>
                <a:ea typeface="Times New Roman"/>
              </a:rPr>
              <a:t>.</a:t>
            </a:r>
            <a:endParaRPr lang="en-US" sz="2600" dirty="0">
              <a:latin typeface="Times New Roman"/>
              <a:ea typeface="ＭＳ 明朝"/>
            </a:endParaRPr>
          </a:p>
          <a:p>
            <a:r>
              <a:rPr lang="vi-VN" sz="2600" dirty="0">
                <a:solidFill>
                  <a:srgbClr val="333333"/>
                </a:solidFill>
                <a:latin typeface="Times New Roman"/>
                <a:ea typeface="Times New Roman"/>
              </a:rPr>
              <a:t>-</a:t>
            </a:r>
            <a:r>
              <a:rPr lang="en-US" sz="2600" dirty="0" err="1">
                <a:solidFill>
                  <a:srgbClr val="333333"/>
                </a:solidFill>
                <a:latin typeface="Times New Roman"/>
                <a:ea typeface="Times New Roman"/>
              </a:rPr>
              <a:t>Tiết</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kiệm</a:t>
            </a:r>
            <a:r>
              <a:rPr lang="en-US" sz="2600" dirty="0">
                <a:solidFill>
                  <a:srgbClr val="333333"/>
                </a:solidFill>
                <a:latin typeface="Times New Roman"/>
                <a:ea typeface="Times New Roman"/>
              </a:rPr>
              <a:t> chi </a:t>
            </a:r>
            <a:r>
              <a:rPr lang="en-US" sz="2600" dirty="0" err="1">
                <a:solidFill>
                  <a:srgbClr val="333333"/>
                </a:solidFill>
                <a:latin typeface="Times New Roman"/>
                <a:ea typeface="Times New Roman"/>
              </a:rPr>
              <a:t>phí</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thức</a:t>
            </a:r>
            <a:r>
              <a:rPr lang="en-US" sz="2600" dirty="0">
                <a:solidFill>
                  <a:srgbClr val="333333"/>
                </a:solidFill>
                <a:latin typeface="Times New Roman"/>
                <a:ea typeface="Times New Roman"/>
              </a:rPr>
              <a:t> </a:t>
            </a:r>
            <a:r>
              <a:rPr lang="en-US" sz="2600" dirty="0" err="1">
                <a:solidFill>
                  <a:srgbClr val="333333"/>
                </a:solidFill>
                <a:latin typeface="Times New Roman"/>
                <a:ea typeface="Times New Roman"/>
              </a:rPr>
              <a:t>ăn</a:t>
            </a:r>
            <a:endParaRPr lang="en-US" sz="2600" dirty="0">
              <a:effectLst/>
              <a:latin typeface="Times New Roman"/>
              <a:ea typeface="ＭＳ 明朝"/>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484784"/>
            <a:ext cx="882601" cy="78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169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339" y="142681"/>
            <a:ext cx="8928992" cy="1080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spcBef>
                <a:spcPts val="600"/>
              </a:spcBef>
              <a:spcAft>
                <a:spcPts val="0"/>
              </a:spcAft>
            </a:pPr>
            <a:r>
              <a:rPr lang="vi-VN" sz="2600" b="1" dirty="0">
                <a:solidFill>
                  <a:srgbClr val="000000"/>
                </a:solidFill>
                <a:latin typeface="Times New Roman"/>
                <a:ea typeface="Times New Roman"/>
              </a:rPr>
              <a:t>2.Phương pháp sản xuất và bảo quản một số loại thức ăn chăn </a:t>
            </a:r>
            <a:r>
              <a:rPr lang="vi-VN" sz="2600" b="1" dirty="0" smtClean="0">
                <a:solidFill>
                  <a:srgbClr val="000000"/>
                </a:solidFill>
                <a:latin typeface="Times New Roman"/>
                <a:ea typeface="Times New Roman"/>
              </a:rPr>
              <a:t>nuôi</a:t>
            </a:r>
          </a:p>
        </p:txBody>
      </p:sp>
      <p:sp>
        <p:nvSpPr>
          <p:cNvPr id="4" name="Rectangle 3"/>
          <p:cNvSpPr/>
          <p:nvPr/>
        </p:nvSpPr>
        <p:spPr>
          <a:xfrm>
            <a:off x="179512" y="1340768"/>
            <a:ext cx="8280920" cy="87725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600" b="1" dirty="0" smtClean="0">
                <a:latin typeface="Times New Roman" pitchFamily="18" charset="0"/>
                <a:cs typeface="Times New Roman" pitchFamily="18" charset="0"/>
              </a:rPr>
              <a:t>2.1.Phương pháp sản xuất thức ăn chăn nuôi</a:t>
            </a:r>
            <a:endParaRPr lang="en-US" sz="2600" b="1" dirty="0">
              <a:latin typeface="Times New Roman" pitchFamily="18" charset="0"/>
              <a:cs typeface="Times New Roman" pitchFamily="18" charset="0"/>
            </a:endParaRPr>
          </a:p>
        </p:txBody>
      </p:sp>
      <p:sp>
        <p:nvSpPr>
          <p:cNvPr id="7" name="Oval Callout 6"/>
          <p:cNvSpPr/>
          <p:nvPr/>
        </p:nvSpPr>
        <p:spPr>
          <a:xfrm>
            <a:off x="6116567" y="2218019"/>
            <a:ext cx="2740827" cy="2818509"/>
          </a:xfrm>
          <a:prstGeom prst="wedgeEllipseCallout">
            <a:avLst>
              <a:gd name="adj1" fmla="val -10755"/>
              <a:gd name="adj2" fmla="val 3590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smtClean="0">
                <a:solidFill>
                  <a:srgbClr val="FF0000"/>
                </a:solidFill>
                <a:latin typeface="Times New Roman" pitchFamily="18" charset="0"/>
                <a:cs typeface="Times New Roman" pitchFamily="18" charset="0"/>
              </a:rPr>
              <a:t>Có các phương pháp sản xuất thức ăn chăn nuôi nào?</a:t>
            </a:r>
            <a:endParaRPr lang="en-US" sz="2800"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48880"/>
            <a:ext cx="2520280" cy="332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464049"/>
            <a:ext cx="2592288" cy="31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1520" y="5877272"/>
            <a:ext cx="2016224"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400" dirty="0" smtClean="0">
                <a:latin typeface="Times New Roman" pitchFamily="18" charset="0"/>
                <a:cs typeface="Times New Roman" pitchFamily="18" charset="0"/>
              </a:rPr>
              <a:t>Ủ chua</a:t>
            </a:r>
            <a:endParaRPr lang="en-US" sz="2400" dirty="0">
              <a:latin typeface="Times New Roman" pitchFamily="18" charset="0"/>
              <a:cs typeface="Times New Roman" pitchFamily="18" charset="0"/>
            </a:endParaRPr>
          </a:p>
        </p:txBody>
      </p:sp>
      <p:sp>
        <p:nvSpPr>
          <p:cNvPr id="5" name="Rectangle 4"/>
          <p:cNvSpPr/>
          <p:nvPr/>
        </p:nvSpPr>
        <p:spPr>
          <a:xfrm>
            <a:off x="3275856" y="5940329"/>
            <a:ext cx="1944216" cy="6480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400" dirty="0" smtClean="0">
                <a:latin typeface="Times New Roman" pitchFamily="18" charset="0"/>
                <a:cs typeface="Times New Roman" pitchFamily="18" charset="0"/>
              </a:rPr>
              <a:t>Ủ men</a:t>
            </a:r>
            <a:endParaRPr lang="en-US" sz="2400"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970" y="5036529"/>
            <a:ext cx="3060700" cy="177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93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3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style.rotation</p:attrName>
                                        </p:attrNameLst>
                                      </p:cBhvr>
                                      <p:tavLst>
                                        <p:tav tm="0">
                                          <p:val>
                                            <p:fltVal val="90"/>
                                          </p:val>
                                        </p:tav>
                                        <p:tav tm="100000">
                                          <p:val>
                                            <p:fltVal val="0"/>
                                          </p:val>
                                        </p:tav>
                                      </p:tavLst>
                                    </p:anim>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332656"/>
            <a:ext cx="6512511" cy="1143000"/>
          </a:xfrm>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8424936"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15616" y="5733256"/>
            <a:ext cx="5760640"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400" dirty="0" smtClean="0">
                <a:latin typeface="Times New Roman" pitchFamily="18" charset="0"/>
                <a:cs typeface="Times New Roman" pitchFamily="18" charset="0"/>
              </a:rPr>
              <a:t>Sản xuất thức ăn chăn nuôi công nghiệp</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47445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7504" y="238125"/>
            <a:ext cx="8784976" cy="868363"/>
          </a:xfrm>
        </p:spPr>
        <p:style>
          <a:lnRef idx="2">
            <a:schemeClr val="accent2"/>
          </a:lnRef>
          <a:fillRef idx="1">
            <a:schemeClr val="lt1"/>
          </a:fillRef>
          <a:effectRef idx="0">
            <a:schemeClr val="accent2"/>
          </a:effectRef>
          <a:fontRef idx="minor">
            <a:schemeClr val="dk1"/>
          </a:fontRef>
        </p:style>
        <p:txBody>
          <a:bodyPr/>
          <a:lstStyle/>
          <a:p>
            <a:pPr marL="0" indent="0" algn="l">
              <a:buNone/>
            </a:pPr>
            <a:r>
              <a:rPr lang="vi-VN" sz="2800" dirty="0" smtClean="0">
                <a:solidFill>
                  <a:srgbClr val="2F5496"/>
                </a:solidFill>
                <a:latin typeface="Times New Roman"/>
              </a:rPr>
              <a:t>2.1.1. Sản xuất thức ăn ủ chua</a:t>
            </a:r>
            <a:endParaRPr lang="en-US" sz="2800" dirty="0"/>
          </a:p>
        </p:txBody>
      </p:sp>
      <p:sp>
        <p:nvSpPr>
          <p:cNvPr id="10" name="Rounded Rectangle 9"/>
          <p:cNvSpPr/>
          <p:nvPr/>
        </p:nvSpPr>
        <p:spPr>
          <a:xfrm>
            <a:off x="179512" y="1268760"/>
            <a:ext cx="8640960" cy="5400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spcBef>
                <a:spcPts val="600"/>
              </a:spcBef>
              <a:spcAft>
                <a:spcPts val="0"/>
              </a:spcAft>
            </a:pPr>
            <a:r>
              <a:rPr lang="vi-VN" sz="2400" b="1" i="1" dirty="0" smtClean="0">
                <a:solidFill>
                  <a:srgbClr val="333333"/>
                </a:solidFill>
                <a:latin typeface="Times New Roman"/>
                <a:ea typeface="ＭＳ 明朝"/>
              </a:rPr>
              <a:t>Câu </a:t>
            </a:r>
            <a:r>
              <a:rPr lang="vi-VN" sz="2400" b="1" i="1" dirty="0">
                <a:solidFill>
                  <a:srgbClr val="333333"/>
                </a:solidFill>
                <a:latin typeface="Times New Roman"/>
                <a:ea typeface="ＭＳ 明朝"/>
              </a:rPr>
              <a:t>hỏi 1: Thức ăn ủ </a:t>
            </a:r>
            <a:r>
              <a:rPr lang="vi-VN" sz="2400" b="1" i="1" dirty="0" smtClean="0">
                <a:solidFill>
                  <a:srgbClr val="333333"/>
                </a:solidFill>
                <a:latin typeface="Times New Roman"/>
                <a:ea typeface="ＭＳ 明朝"/>
              </a:rPr>
              <a:t>chua được </a:t>
            </a:r>
            <a:r>
              <a:rPr lang="vi-VN" sz="2400" b="1" i="1" dirty="0">
                <a:solidFill>
                  <a:srgbClr val="333333"/>
                </a:solidFill>
                <a:latin typeface="Times New Roman"/>
                <a:ea typeface="ＭＳ 明朝"/>
              </a:rPr>
              <a:t>sản xuất bằng phương pháp nào?hãy mô tả các bước của quy trình ủ chua thức ăn thô, xanh</a:t>
            </a:r>
            <a:r>
              <a:rPr lang="vi-VN" sz="2400" i="1" dirty="0">
                <a:solidFill>
                  <a:srgbClr val="333333"/>
                </a:solidFill>
                <a:latin typeface="Times New Roman"/>
                <a:ea typeface="ＭＳ 明朝"/>
              </a:rPr>
              <a:t> </a:t>
            </a:r>
            <a:r>
              <a:rPr lang="vi-VN" sz="2400" i="1" dirty="0" smtClean="0">
                <a:solidFill>
                  <a:srgbClr val="333333"/>
                </a:solidFill>
                <a:latin typeface="Times New Roman"/>
                <a:ea typeface="ＭＳ 明朝"/>
              </a:rPr>
              <a:t>?</a:t>
            </a:r>
            <a:endParaRPr lang="en-US" sz="2400" dirty="0">
              <a:latin typeface="Times New Roman"/>
              <a:ea typeface="ＭＳ 明朝"/>
            </a:endParaRPr>
          </a:p>
          <a:p>
            <a:pPr algn="just">
              <a:lnSpc>
                <a:spcPct val="150000"/>
              </a:lnSpc>
              <a:spcBef>
                <a:spcPts val="600"/>
              </a:spcBef>
              <a:spcAft>
                <a:spcPts val="0"/>
              </a:spcAft>
            </a:pPr>
            <a:r>
              <a:rPr lang="vi-VN" sz="2400" b="1" i="1" dirty="0">
                <a:solidFill>
                  <a:srgbClr val="333333"/>
                </a:solidFill>
                <a:latin typeface="Times New Roman"/>
                <a:ea typeface="Times New Roman"/>
              </a:rPr>
              <a:t>Câu hỏi 2: </a:t>
            </a:r>
            <a:r>
              <a:rPr lang="vi-VN" sz="2400" b="1" i="1" dirty="0">
                <a:solidFill>
                  <a:srgbClr val="333333"/>
                </a:solidFill>
                <a:latin typeface="Times New Roman"/>
                <a:ea typeface="ＭＳ 明朝"/>
              </a:rPr>
              <a:t> Vì sao khi ủ chua thức ăn thô, xanh, </a:t>
            </a:r>
            <a:r>
              <a:rPr lang="vi-VN" sz="2400" b="1" i="1" dirty="0" smtClean="0">
                <a:solidFill>
                  <a:srgbClr val="333333"/>
                </a:solidFill>
                <a:latin typeface="Times New Roman"/>
                <a:ea typeface="ＭＳ 明朝"/>
              </a:rPr>
              <a:t>hố </a:t>
            </a:r>
            <a:r>
              <a:rPr lang="vi-VN" sz="2400" b="1" i="1" dirty="0">
                <a:solidFill>
                  <a:srgbClr val="333333"/>
                </a:solidFill>
                <a:latin typeface="Times New Roman"/>
                <a:ea typeface="ＭＳ 明朝"/>
              </a:rPr>
              <a:t>ủ hoặc túi ủ cần phải được đậy kín hoặc buộc kín?</a:t>
            </a:r>
            <a:endParaRPr lang="en-US" sz="2400" dirty="0">
              <a:latin typeface="Times New Roman"/>
              <a:ea typeface="ＭＳ 明朝"/>
            </a:endParaRPr>
          </a:p>
          <a:p>
            <a:pPr>
              <a:lnSpc>
                <a:spcPct val="115000"/>
              </a:lnSpc>
              <a:spcAft>
                <a:spcPts val="1000"/>
              </a:spcAft>
            </a:pPr>
            <a:r>
              <a:rPr lang="vi-VN" sz="2400" b="1" i="1" dirty="0">
                <a:solidFill>
                  <a:srgbClr val="333333"/>
                </a:solidFill>
                <a:latin typeface="Times New Roman"/>
                <a:ea typeface="Times New Roman"/>
              </a:rPr>
              <a:t>Câu hỏi 3: Theo em, chất lượng thức ăn ủ chua phụ thuộc vào những yếu tố nào.</a:t>
            </a:r>
            <a:endParaRPr lang="en-US" sz="2400" dirty="0">
              <a:latin typeface="Times New Roman"/>
              <a:ea typeface="ＭＳ 明朝"/>
            </a:endParaRPr>
          </a:p>
          <a:p>
            <a:pPr>
              <a:lnSpc>
                <a:spcPts val="2400"/>
              </a:lnSpc>
              <a:spcAft>
                <a:spcPts val="1000"/>
              </a:spcAft>
            </a:pPr>
            <a:r>
              <a:rPr lang="vi-VN" sz="2400" b="1" i="1" dirty="0">
                <a:solidFill>
                  <a:srgbClr val="333333"/>
                </a:solidFill>
                <a:latin typeface="Times New Roman"/>
                <a:ea typeface="Times New Roman"/>
              </a:rPr>
              <a:t>Câu hỏi 4: Làm thế nào để cải thiện chất lượng thức ăn ủ chua?</a:t>
            </a:r>
            <a:endParaRPr lang="en-US" sz="2400" dirty="0">
              <a:effectLst/>
              <a:latin typeface="Times New Roman"/>
              <a:ea typeface="ＭＳ 明朝"/>
            </a:endParaRPr>
          </a:p>
        </p:txBody>
      </p:sp>
      <p:sp>
        <p:nvSpPr>
          <p:cNvPr id="2" name="Oval 1"/>
          <p:cNvSpPr/>
          <p:nvPr/>
        </p:nvSpPr>
        <p:spPr>
          <a:xfrm>
            <a:off x="5759624" y="260648"/>
            <a:ext cx="3384376" cy="151216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400" b="1" dirty="0" smtClean="0">
                <a:latin typeface="Times New Roman" pitchFamily="18" charset="0"/>
                <a:cs typeface="Times New Roman" pitchFamily="18" charset="0"/>
              </a:rPr>
              <a:t>Thảo luận hoàn thành phiếu trong 8phút</a:t>
            </a:r>
            <a:endParaRPr lang="en-US" sz="2400" b="1"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732" y="918165"/>
            <a:ext cx="1102248" cy="701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7423" y="880865"/>
            <a:ext cx="1211721" cy="77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82" y="891525"/>
            <a:ext cx="12128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575" y="883345"/>
            <a:ext cx="12128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6089650"/>
            <a:ext cx="12128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6089650"/>
            <a:ext cx="12128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5932231"/>
            <a:ext cx="12128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851004"/>
            <a:ext cx="12128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853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88339" y="112365"/>
            <a:ext cx="8784976" cy="868363"/>
          </a:xfrm>
        </p:spPr>
        <p:style>
          <a:lnRef idx="2">
            <a:schemeClr val="accent2"/>
          </a:lnRef>
          <a:fillRef idx="1">
            <a:schemeClr val="lt1"/>
          </a:fillRef>
          <a:effectRef idx="0">
            <a:schemeClr val="accent2"/>
          </a:effectRef>
          <a:fontRef idx="minor">
            <a:schemeClr val="dk1"/>
          </a:fontRef>
        </p:style>
        <p:txBody>
          <a:bodyPr/>
          <a:lstStyle/>
          <a:p>
            <a:pPr marL="0" indent="0" algn="ctr">
              <a:buNone/>
            </a:pPr>
            <a:r>
              <a:rPr lang="vi-VN" sz="2800" dirty="0" smtClean="0">
                <a:solidFill>
                  <a:srgbClr val="2F5496"/>
                </a:solidFill>
                <a:latin typeface="Times New Roman"/>
              </a:rPr>
              <a:t>2.1.1. </a:t>
            </a:r>
            <a:r>
              <a:rPr lang="vi-VN" sz="2800" dirty="0">
                <a:solidFill>
                  <a:srgbClr val="2F5496"/>
                </a:solidFill>
                <a:latin typeface="Times New Roman"/>
              </a:rPr>
              <a:t>Sản xuất thức ăn ủ chua</a:t>
            </a:r>
            <a:endParaRPr lang="en-US" sz="2800" dirty="0"/>
          </a:p>
        </p:txBody>
      </p:sp>
      <p:sp>
        <p:nvSpPr>
          <p:cNvPr id="3" name="Rounded Rectangle 2"/>
          <p:cNvSpPr/>
          <p:nvPr/>
        </p:nvSpPr>
        <p:spPr>
          <a:xfrm>
            <a:off x="899592" y="1201884"/>
            <a:ext cx="7854842" cy="15790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dirty="0" smtClean="0"/>
              <a:t>-</a:t>
            </a:r>
            <a:r>
              <a:rPr lang="vi-VN" sz="2800" dirty="0" smtClean="0">
                <a:latin typeface="Times New Roman" pitchFamily="18" charset="0"/>
                <a:cs typeface="Times New Roman" pitchFamily="18" charset="0"/>
              </a:rPr>
              <a:t>Thức ăn ủ chua được sản xuất bằng phương pháp lên men lactic bởi các vi khuẩn lactic có sẵn trong tự nhiên</a:t>
            </a:r>
            <a:endParaRPr lang="en-US" sz="2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93" y="1147042"/>
            <a:ext cx="884237"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89538" y="2924944"/>
            <a:ext cx="8064896" cy="17641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800" dirty="0" smtClean="0">
                <a:latin typeface="Times New Roman" pitchFamily="18" charset="0"/>
                <a:cs typeface="Times New Roman" pitchFamily="18" charset="0"/>
              </a:rPr>
              <a:t>Quy trình ủ chua thức ăn thô xanh: gồm 4 bước</a:t>
            </a:r>
          </a:p>
          <a:p>
            <a:pPr algn="ctr"/>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7432" y="223486"/>
            <a:ext cx="1078861" cy="97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013176"/>
            <a:ext cx="10795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543" y="4718732"/>
            <a:ext cx="10795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01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893</TotalTime>
  <Words>1221</Words>
  <PresentationFormat>On-screen Show (4:3)</PresentationFormat>
  <Paragraphs>143</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Slipstream</vt:lpstr>
      <vt:lpstr>CÔNG NGHỆ THỨC ĂN CHĂN NUÔI</vt:lpstr>
      <vt:lpstr>SẢN XUẤT BẢO QUẢN THỨC ĂN CHĂN NUÔI</vt:lpstr>
      <vt:lpstr>SẢN XUẤT BẢO QUẢN THỨC ĂN CHĂN NUÔI</vt:lpstr>
      <vt:lpstr>SẢN XUẤT BẢO QUẢN THỨC ĂN CHĂN NUÔI</vt:lpstr>
      <vt:lpstr>1.Vai trò của sản xuất,bảo quản thức ăn chăn nuôi </vt:lpstr>
      <vt:lpstr>PowerPoint Presentation</vt:lpstr>
      <vt:lpstr>PowerPoint Presentation</vt:lpstr>
      <vt:lpstr>2.1.1. Sản xuất thức ăn ủ chua</vt:lpstr>
      <vt:lpstr>2.1.1. Sản xuất thức ăn ủ chua</vt:lpstr>
      <vt:lpstr>2.1.1. Sản xuất thức ăn ủ chua</vt:lpstr>
      <vt:lpstr>2.1.1. Sản xuất thức ăn ủ chua</vt:lpstr>
      <vt:lpstr>2.1.1. Sản xuất thức ăn ủ chua</vt:lpstr>
      <vt:lpstr>2.1.1. Sản xuất thức ăn ủ chua</vt:lpstr>
      <vt:lpstr>2.1.1.Sản xuất thức ăn ủ chua</vt:lpstr>
      <vt:lpstr>2.1.1. Sản xuất thức ăn ủ chua</vt:lpstr>
      <vt:lpstr>PowerPoint Presentation</vt:lpstr>
      <vt:lpstr>Thức ăn ủ men được sản xuất bằng phương pháp lên men nguyên liệu giàu tinh bột như cám gạo,bột ngô, bột sắn</vt:lpstr>
      <vt:lpstr>2.2.Sản xuất thức ăn ủ men </vt:lpstr>
      <vt:lpstr>PowerPoint Presentation</vt:lpstr>
      <vt:lpstr>2.2.2.Sản xuất thức ăn chăn nuôi công nghiệp</vt:lpstr>
      <vt:lpstr>PowerPoint Presentation</vt:lpstr>
      <vt:lpstr>SẢN XUẤT BẢO QUẢN THỨC ĂN CHĂN NUÔI</vt:lpstr>
      <vt:lpstr>2.2.Bảo quản thức ăn chăn nuôi </vt:lpstr>
      <vt:lpstr>2.2.Bảo quản thức ăn chăn nuôi </vt:lpstr>
      <vt:lpstr>PowerPoint Presentation</vt:lpstr>
      <vt:lpstr>PowerPoint Presentation</vt:lpstr>
      <vt:lpstr>SẢN XUẤT BẢO QUẢN THỨC ĂN CHĂN NUÔI</vt:lpstr>
      <vt:lpstr>LUYỆN TẬP: trả lợi câu hỏi trắc nghiệm</vt:lpstr>
      <vt:lpstr>LUYỆN TẬP: trả lợi câu hỏi trắc nghiệm</vt:lpstr>
      <vt:lpstr>LUYỆN TẬP: trả lợi câu hỏi trắc nghiệm</vt:lpstr>
      <vt:lpstr>LUYỆN TẬP: trả lời câu hỏi trắc nghiệm</vt:lpstr>
      <vt:lpstr>LUYỆN TẬP: Trả lời câu hỏi trắc nghiệm</vt:lpstr>
      <vt:lpstr>VẬN DỤNG</vt:lpstr>
      <vt:lpstr>PowerPoint Presentation</vt:lpstr>
      <vt:lpstr>Cảm ơn các thầy cô  chúc thầy cô luôn luôn mạnh khỏe tập thể lớp hẹn gặp lại thầy cô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2014-10-08T16:11:42Z</dcterms:created>
  <dcterms:modified xsi:type="dcterms:W3CDTF">2023-08-17T09:31:48Z</dcterms:modified>
</cp:coreProperties>
</file>