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302" r:id="rId3"/>
    <p:sldId id="257" r:id="rId4"/>
    <p:sldId id="281" r:id="rId5"/>
    <p:sldId id="258" r:id="rId6"/>
    <p:sldId id="260" r:id="rId7"/>
    <p:sldId id="303" r:id="rId8"/>
    <p:sldId id="291" r:id="rId9"/>
    <p:sldId id="283" r:id="rId10"/>
    <p:sldId id="262" r:id="rId11"/>
    <p:sldId id="305" r:id="rId12"/>
    <p:sldId id="301" r:id="rId13"/>
    <p:sldId id="28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B"/>
    <a:srgbClr val="FFE89F"/>
    <a:srgbClr val="0088EE"/>
    <a:srgbClr val="CFD5EA"/>
    <a:srgbClr val="A3E7FF"/>
    <a:srgbClr val="75DBFF"/>
    <a:srgbClr val="57B7FF"/>
    <a:srgbClr val="F16649"/>
    <a:srgbClr val="0FB7B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115" d="100"/>
          <a:sy n="115" d="100"/>
        </p:scale>
        <p:origin x="1416" y="114"/>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293789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34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948331" y="42732"/>
            <a:ext cx="7634560"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Work in pairs. Ask your partner about his / her future house. Use the suggested questions.</a:t>
            </a:r>
          </a:p>
        </p:txBody>
      </p:sp>
      <p:sp>
        <p:nvSpPr>
          <p:cNvPr id="3" name="Rectangle 2"/>
          <p:cNvSpPr/>
          <p:nvPr/>
        </p:nvSpPr>
        <p:spPr>
          <a:xfrm>
            <a:off x="705279" y="2118294"/>
            <a:ext cx="1452257" cy="492443"/>
          </a:xfrm>
          <a:prstGeom prst="rect">
            <a:avLst/>
          </a:prstGeom>
        </p:spPr>
        <p:txBody>
          <a:bodyPr wrap="none">
            <a:spAutoFit/>
          </a:bodyPr>
          <a:lstStyle/>
          <a:p>
            <a:r>
              <a:rPr lang="en-US" sz="2600" b="1">
                <a:solidFill>
                  <a:srgbClr val="005AAB"/>
                </a:solidFill>
              </a:rPr>
              <a:t>Example:</a:t>
            </a:r>
          </a:p>
        </p:txBody>
      </p:sp>
      <p:sp>
        <p:nvSpPr>
          <p:cNvPr id="5" name="TextBox 4"/>
          <p:cNvSpPr txBox="1"/>
          <p:nvPr/>
        </p:nvSpPr>
        <p:spPr>
          <a:xfrm>
            <a:off x="807402" y="2610737"/>
            <a:ext cx="6757179" cy="1569660"/>
          </a:xfrm>
          <a:prstGeom prst="rect">
            <a:avLst/>
          </a:prstGeom>
          <a:noFill/>
        </p:spPr>
        <p:txBody>
          <a:bodyPr wrap="square" rtlCol="0">
            <a:spAutoFit/>
          </a:bodyPr>
          <a:lstStyle/>
          <a:p>
            <a:pPr>
              <a:lnSpc>
                <a:spcPct val="200000"/>
              </a:lnSpc>
            </a:pPr>
            <a:r>
              <a:rPr lang="en-US" sz="2400" b="1" i="1"/>
              <a:t>A:  </a:t>
            </a:r>
            <a:r>
              <a:rPr lang="en-US" sz="2400"/>
              <a:t>What type of future house do you think it will be?</a:t>
            </a:r>
          </a:p>
          <a:p>
            <a:pPr>
              <a:lnSpc>
                <a:spcPct val="200000"/>
              </a:lnSpc>
            </a:pPr>
            <a:r>
              <a:rPr lang="en-US" sz="2400" b="1" i="1"/>
              <a:t>B:  </a:t>
            </a:r>
            <a:r>
              <a:rPr lang="en-US" sz="2400"/>
              <a:t>It’ll be a palace.</a:t>
            </a:r>
          </a:p>
        </p:txBody>
      </p:sp>
    </p:spTree>
    <p:extLst>
      <p:ext uri="{BB962C8B-B14F-4D97-AF65-F5344CB8AC3E}">
        <p14:creationId xmlns:p14="http://schemas.microsoft.com/office/powerpoint/2010/main" val="111813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1327" y="0"/>
            <a:ext cx="9022673" cy="6858000"/>
            <a:chOff x="193701" y="1590291"/>
            <a:chExt cx="8653859" cy="5137079"/>
          </a:xfrm>
        </p:grpSpPr>
        <p:sp>
          <p:nvSpPr>
            <p:cNvPr id="3" name="Rounded Rectangle 2"/>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966651" y="634733"/>
            <a:ext cx="6982389" cy="470318"/>
            <a:chOff x="363373" y="1262747"/>
            <a:chExt cx="6982389" cy="470318"/>
          </a:xfrm>
        </p:grpSpPr>
        <p:sp>
          <p:nvSpPr>
            <p:cNvPr id="7" name="TextBox 6"/>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8" name="TextBox 7"/>
            <p:cNvSpPr txBox="1"/>
            <p:nvPr/>
          </p:nvSpPr>
          <p:spPr>
            <a:xfrm>
              <a:off x="827313" y="1271400"/>
              <a:ext cx="6518449" cy="461665"/>
            </a:xfrm>
            <a:prstGeom prst="rect">
              <a:avLst/>
            </a:prstGeom>
            <a:noFill/>
          </p:spPr>
          <p:txBody>
            <a:bodyPr wrap="square" rtlCol="0">
              <a:spAutoFit/>
            </a:bodyPr>
            <a:lstStyle/>
            <a:p>
              <a:r>
                <a:rPr lang="en-US" sz="2400"/>
                <a:t>What type of future house do you think it will be?</a:t>
              </a:r>
              <a:endParaRPr lang="en-US" sz="2400" i="1"/>
            </a:p>
          </p:txBody>
        </p:sp>
      </p:grpSp>
      <p:grpSp>
        <p:nvGrpSpPr>
          <p:cNvPr id="9" name="Group 8"/>
          <p:cNvGrpSpPr/>
          <p:nvPr/>
        </p:nvGrpSpPr>
        <p:grpSpPr>
          <a:xfrm>
            <a:off x="966651" y="1735662"/>
            <a:ext cx="6471767" cy="461665"/>
            <a:chOff x="369902" y="2142097"/>
            <a:chExt cx="6471767" cy="461665"/>
          </a:xfrm>
        </p:grpSpPr>
        <p:sp>
          <p:nvSpPr>
            <p:cNvPr id="10" name="TextBox 9"/>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11" name="TextBox 10"/>
            <p:cNvSpPr txBox="1"/>
            <p:nvPr/>
          </p:nvSpPr>
          <p:spPr>
            <a:xfrm>
              <a:off x="844733" y="2142097"/>
              <a:ext cx="5996936" cy="461665"/>
            </a:xfrm>
            <a:prstGeom prst="rect">
              <a:avLst/>
            </a:prstGeom>
            <a:noFill/>
          </p:spPr>
          <p:txBody>
            <a:bodyPr wrap="square" rtlCol="0">
              <a:spAutoFit/>
            </a:bodyPr>
            <a:lstStyle/>
            <a:p>
              <a:r>
                <a:rPr lang="en-US" sz="2400"/>
                <a:t>Where will it be?</a:t>
              </a:r>
              <a:endParaRPr lang="en-US" sz="2400" dirty="0"/>
            </a:p>
          </p:txBody>
        </p:sp>
      </p:grpSp>
      <p:grpSp>
        <p:nvGrpSpPr>
          <p:cNvPr id="12" name="Group 11"/>
          <p:cNvGrpSpPr/>
          <p:nvPr/>
        </p:nvGrpSpPr>
        <p:grpSpPr>
          <a:xfrm>
            <a:off x="966651" y="3004585"/>
            <a:ext cx="6471767" cy="470318"/>
            <a:chOff x="363373" y="4026312"/>
            <a:chExt cx="6471767" cy="470318"/>
          </a:xfrm>
        </p:grpSpPr>
        <p:sp>
          <p:nvSpPr>
            <p:cNvPr id="13" name="TextBox 12"/>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14" name="TextBox 13"/>
            <p:cNvSpPr txBox="1"/>
            <p:nvPr/>
          </p:nvSpPr>
          <p:spPr>
            <a:xfrm>
              <a:off x="838204" y="4026312"/>
              <a:ext cx="5996936" cy="461665"/>
            </a:xfrm>
            <a:prstGeom prst="rect">
              <a:avLst/>
            </a:prstGeom>
            <a:noFill/>
          </p:spPr>
          <p:txBody>
            <a:bodyPr wrap="square" rtlCol="0">
              <a:spAutoFit/>
            </a:bodyPr>
            <a:lstStyle/>
            <a:p>
              <a:r>
                <a:rPr lang="en-US" sz="2400"/>
                <a:t>What will it look like?</a:t>
              </a:r>
            </a:p>
          </p:txBody>
        </p:sp>
      </p:grpSp>
      <p:grpSp>
        <p:nvGrpSpPr>
          <p:cNvPr id="15" name="Group 14"/>
          <p:cNvGrpSpPr/>
          <p:nvPr/>
        </p:nvGrpSpPr>
        <p:grpSpPr>
          <a:xfrm>
            <a:off x="966651" y="4179989"/>
            <a:ext cx="6471767" cy="470318"/>
            <a:chOff x="363373" y="3312302"/>
            <a:chExt cx="6471767" cy="470318"/>
          </a:xfrm>
        </p:grpSpPr>
        <p:sp>
          <p:nvSpPr>
            <p:cNvPr id="16" name="TextBox 15"/>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17" name="TextBox 16"/>
            <p:cNvSpPr txBox="1"/>
            <p:nvPr/>
          </p:nvSpPr>
          <p:spPr>
            <a:xfrm>
              <a:off x="838204" y="3312302"/>
              <a:ext cx="5996936" cy="461665"/>
            </a:xfrm>
            <a:prstGeom prst="rect">
              <a:avLst/>
            </a:prstGeom>
            <a:noFill/>
          </p:spPr>
          <p:txBody>
            <a:bodyPr wrap="square" rtlCol="0">
              <a:spAutoFit/>
            </a:bodyPr>
            <a:lstStyle/>
            <a:p>
              <a:r>
                <a:rPr lang="en-US" sz="2400"/>
                <a:t>How many rooms will it have?</a:t>
              </a:r>
            </a:p>
          </p:txBody>
        </p:sp>
      </p:grpSp>
      <p:grpSp>
        <p:nvGrpSpPr>
          <p:cNvPr id="18" name="Group 17"/>
          <p:cNvGrpSpPr/>
          <p:nvPr/>
        </p:nvGrpSpPr>
        <p:grpSpPr>
          <a:xfrm>
            <a:off x="966651" y="5455825"/>
            <a:ext cx="7190213" cy="830997"/>
            <a:chOff x="363373" y="5669935"/>
            <a:chExt cx="7190213" cy="830997"/>
          </a:xfrm>
        </p:grpSpPr>
        <p:sp>
          <p:nvSpPr>
            <p:cNvPr id="19" name="TextBox 18"/>
            <p:cNvSpPr txBox="1"/>
            <p:nvPr/>
          </p:nvSpPr>
          <p:spPr>
            <a:xfrm>
              <a:off x="363373" y="5678588"/>
              <a:ext cx="474830" cy="461665"/>
            </a:xfrm>
            <a:prstGeom prst="rect">
              <a:avLst/>
            </a:prstGeom>
            <a:noFill/>
          </p:spPr>
          <p:txBody>
            <a:bodyPr wrap="square" rtlCol="0">
              <a:spAutoFit/>
            </a:bodyPr>
            <a:lstStyle/>
            <a:p>
              <a:r>
                <a:rPr lang="en-US" sz="2400" b="1">
                  <a:solidFill>
                    <a:srgbClr val="0070C0"/>
                  </a:solidFill>
                </a:rPr>
                <a:t>5.</a:t>
              </a:r>
            </a:p>
          </p:txBody>
        </p:sp>
        <p:sp>
          <p:nvSpPr>
            <p:cNvPr id="20" name="TextBox 19"/>
            <p:cNvSpPr txBox="1"/>
            <p:nvPr/>
          </p:nvSpPr>
          <p:spPr>
            <a:xfrm>
              <a:off x="838204" y="5669935"/>
              <a:ext cx="6715382" cy="830997"/>
            </a:xfrm>
            <a:prstGeom prst="rect">
              <a:avLst/>
            </a:prstGeom>
            <a:noFill/>
          </p:spPr>
          <p:txBody>
            <a:bodyPr wrap="square" rtlCol="0">
              <a:spAutoFit/>
            </a:bodyPr>
            <a:lstStyle/>
            <a:p>
              <a:r>
                <a:rPr lang="en-US" sz="2400"/>
                <a:t>What appliances will it have and what will they help you to do?</a:t>
              </a:r>
            </a:p>
          </p:txBody>
        </p:sp>
      </p:grpSp>
      <p:cxnSp>
        <p:nvCxnSpPr>
          <p:cNvPr id="21" name="Straight Connector 20"/>
          <p:cNvCxnSpPr/>
          <p:nvPr/>
        </p:nvCxnSpPr>
        <p:spPr>
          <a:xfrm flipV="1">
            <a:off x="1561307" y="147293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561307" y="264364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565432" y="3931823"/>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565432" y="5185661"/>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565432" y="658081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78081" y="1338346"/>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78081" y="2543346"/>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78081" y="3772593"/>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78081" y="506072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78081" y="6455876"/>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20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34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pic>
      <p:sp>
        <p:nvSpPr>
          <p:cNvPr id="8" name="TextBox 7"/>
          <p:cNvSpPr txBox="1"/>
          <p:nvPr/>
        </p:nvSpPr>
        <p:spPr>
          <a:xfrm>
            <a:off x="865203" y="42732"/>
            <a:ext cx="8154106"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Choose one sportsperson in </a:t>
            </a:r>
            <a:r>
              <a:rPr lang="en-US" sz="2500" b="1">
                <a:solidFill>
                  <a:srgbClr val="FF0000"/>
                </a:solidFill>
                <a:effectLst>
                  <a:glow rad="88900">
                    <a:schemeClr val="bg1"/>
                  </a:glow>
                </a:effectLst>
                <a:latin typeface="Arial" panose="020B0604020202020204" pitchFamily="34" charset="0"/>
                <a:cs typeface="Arial" panose="020B0604020202020204" pitchFamily="34" charset="0"/>
              </a:rPr>
              <a:t>4</a:t>
            </a:r>
            <a:r>
              <a:rPr lang="en-US" sz="2500" b="1">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3" name="TextBox 2"/>
          <p:cNvSpPr txBox="1"/>
          <p:nvPr/>
        </p:nvSpPr>
        <p:spPr>
          <a:xfrm>
            <a:off x="1028700" y="2735432"/>
            <a:ext cx="7086599" cy="1610697"/>
          </a:xfrm>
          <a:prstGeom prst="rect">
            <a:avLst/>
          </a:prstGeom>
          <a:noFill/>
        </p:spPr>
        <p:txBody>
          <a:bodyPr wrap="square" rtlCol="0">
            <a:spAutoFit/>
          </a:bodyPr>
          <a:lstStyle/>
          <a:p>
            <a:pPr algn="just">
              <a:lnSpc>
                <a:spcPct val="130000"/>
              </a:lnSpc>
            </a:pPr>
            <a:r>
              <a:rPr lang="en-US" sz="2600" dirty="0"/>
              <a:t>My future house will be a </a:t>
            </a:r>
            <a:r>
              <a:rPr lang="en-US" sz="2600" dirty="0" err="1"/>
              <a:t>palace.It’ll</a:t>
            </a:r>
            <a:r>
              <a:rPr lang="en-US" sz="2600" dirty="0"/>
              <a:t> be on the Moon. There’ll be a super smart TV in the house. It’ll help me to talk to my friends on other planets.</a:t>
            </a:r>
          </a:p>
        </p:txBody>
      </p:sp>
      <p:sp>
        <p:nvSpPr>
          <p:cNvPr id="9" name="Rectangle 8"/>
          <p:cNvSpPr/>
          <p:nvPr/>
        </p:nvSpPr>
        <p:spPr>
          <a:xfrm>
            <a:off x="865203" y="1913646"/>
            <a:ext cx="1452257" cy="492443"/>
          </a:xfrm>
          <a:prstGeom prst="rect">
            <a:avLst/>
          </a:prstGeom>
        </p:spPr>
        <p:txBody>
          <a:bodyPr wrap="none">
            <a:spAutoFit/>
          </a:bodyPr>
          <a:lstStyle/>
          <a:p>
            <a:r>
              <a:rPr lang="en-US" sz="2600" b="1">
                <a:solidFill>
                  <a:srgbClr val="005AAB"/>
                </a:solidFill>
              </a:rPr>
              <a:t>Example:</a:t>
            </a:r>
          </a:p>
        </p:txBody>
      </p:sp>
    </p:spTree>
    <p:extLst>
      <p:ext uri="{BB962C8B-B14F-4D97-AF65-F5344CB8AC3E}">
        <p14:creationId xmlns:p14="http://schemas.microsoft.com/office/powerpoint/2010/main" val="1713773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
        <p:nvSpPr>
          <p:cNvPr id="9" name="Rectangle 8"/>
          <p:cNvSpPr/>
          <p:nvPr/>
        </p:nvSpPr>
        <p:spPr>
          <a:xfrm>
            <a:off x="1524000" y="5763128"/>
            <a:ext cx="6096000" cy="646331"/>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latin typeface="Calibri" panose="020F0502020204030204" pitchFamily="34" charset="0"/>
              </a:rPr>
              <a:t>Website: </a:t>
            </a:r>
            <a:r>
              <a:rPr lang="en-GB" b="1" i="1" dirty="0" err="1">
                <a:latin typeface="Calibri" panose="020F0502020204030204" pitchFamily="34" charset="0"/>
              </a:rPr>
              <a:t>hoclieu.vn</a:t>
            </a:r>
            <a:endParaRPr lang="en-GB" dirty="0"/>
          </a:p>
          <a:p>
            <a:pPr algn="ctr"/>
            <a:r>
              <a:rPr lang="en-GB" b="1" dirty="0" err="1">
                <a:latin typeface="Calibri" panose="020F0502020204030204" pitchFamily="34" charset="0"/>
              </a:rPr>
              <a:t>Fanpage</a:t>
            </a:r>
            <a:r>
              <a:rPr lang="en-GB" b="1" dirty="0">
                <a:latin typeface="Calibri" panose="020F0502020204030204" pitchFamily="34" charset="0"/>
              </a:rPr>
              <a:t>: </a:t>
            </a:r>
            <a:r>
              <a:rPr lang="en-GB" b="1" i="1" dirty="0" err="1">
                <a:latin typeface="Calibri" panose="020F0502020204030204" pitchFamily="34" charset="0"/>
              </a:rPr>
              <a:t>facebook.com</a:t>
            </a:r>
            <a:r>
              <a:rPr lang="en-GB" b="1" i="1" dirty="0">
                <a:latin typeface="Calibri" panose="020F0502020204030204" pitchFamily="34" charset="0"/>
              </a:rPr>
              <a:t>/</a:t>
            </a:r>
            <a:r>
              <a:rPr lang="en-GB" b="1" i="1" dirty="0" err="1">
                <a:latin typeface="Calibri" panose="020F0502020204030204" pitchFamily="34" charset="0"/>
              </a:rPr>
              <a:t>www.tienganhglobalsuccess.vn</a:t>
            </a:r>
            <a:r>
              <a:rPr lang="en-GB" b="1" i="1" dirty="0">
                <a:latin typeface="Calibri" panose="020F0502020204030204" pitchFamily="34" charset="0"/>
              </a:rPr>
              <a:t>/</a:t>
            </a:r>
            <a:endParaRPr lang="en-GB" dirty="0"/>
          </a:p>
        </p:txBody>
      </p:sp>
    </p:spTree>
    <p:extLst>
      <p:ext uri="{BB962C8B-B14F-4D97-AF65-F5344CB8AC3E}">
        <p14:creationId xmlns:p14="http://schemas.microsoft.com/office/powerpoint/2010/main" val="3842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7057"/>
            <a:ext cx="7987622" cy="296510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 y="20221"/>
            <a:ext cx="8812944" cy="2286792"/>
          </a:xfrm>
          <a:prstGeom prst="rect">
            <a:avLst/>
          </a:prstGeom>
        </p:spPr>
      </p:pic>
    </p:spTree>
    <p:extLst>
      <p:ext uri="{BB962C8B-B14F-4D97-AF65-F5344CB8AC3E}">
        <p14:creationId xmlns:p14="http://schemas.microsoft.com/office/powerpoint/2010/main" val="797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96" y="4042960"/>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419" y="4788986"/>
            <a:ext cx="408794" cy="405144"/>
          </a:xfrm>
          <a:prstGeom prst="rect">
            <a:avLst/>
          </a:prstGeom>
        </p:spPr>
      </p:pic>
      <p:sp>
        <p:nvSpPr>
          <p:cNvPr id="13" name="TextBox 12"/>
          <p:cNvSpPr txBox="1"/>
          <p:nvPr/>
        </p:nvSpPr>
        <p:spPr>
          <a:xfrm>
            <a:off x="583940" y="4032645"/>
            <a:ext cx="3821804"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Look at the picture and discuss it with a partner.</a:t>
            </a:r>
          </a:p>
        </p:txBody>
      </p:sp>
      <p:sp>
        <p:nvSpPr>
          <p:cNvPr id="14" name="TextBox 13"/>
          <p:cNvSpPr txBox="1"/>
          <p:nvPr/>
        </p:nvSpPr>
        <p:spPr>
          <a:xfrm>
            <a:off x="616790" y="4777251"/>
            <a:ext cx="3756486"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Read the text and match the beginnings in A with the endings in B.</a:t>
            </a:r>
          </a:p>
        </p:txBody>
      </p:sp>
      <p:sp>
        <p:nvSpPr>
          <p:cNvPr id="2" name="TextBox 1"/>
          <p:cNvSpPr txBox="1"/>
          <p:nvPr/>
        </p:nvSpPr>
        <p:spPr>
          <a:xfrm>
            <a:off x="616790" y="3307849"/>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4101580"/>
            <a:ext cx="318793" cy="327989"/>
          </a:xfrm>
          <a:prstGeom prst="rect">
            <a:avLst/>
          </a:prstGeom>
        </p:spPr>
      </p:pic>
      <p:sp>
        <p:nvSpPr>
          <p:cNvPr id="20" name="TextBox 19"/>
          <p:cNvSpPr txBox="1"/>
          <p:nvPr/>
        </p:nvSpPr>
        <p:spPr>
          <a:xfrm>
            <a:off x="4979275" y="4042960"/>
            <a:ext cx="4182434"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pairs. Ask your partner about his / her future house. Use the suggested questions.</a:t>
            </a:r>
          </a:p>
        </p:txBody>
      </p:sp>
      <p:sp>
        <p:nvSpPr>
          <p:cNvPr id="22" name="TextBox 21"/>
          <p:cNvSpPr txBox="1"/>
          <p:nvPr/>
        </p:nvSpPr>
        <p:spPr>
          <a:xfrm>
            <a:off x="680038" y="5721185"/>
            <a:ext cx="3858044"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Read the text again and circle the option (A, B, or C) to complete the sentences.</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996" y="5785083"/>
            <a:ext cx="382842" cy="405144"/>
          </a:xfrm>
          <a:prstGeom prst="rect">
            <a:avLst/>
          </a:prstGeom>
        </p:spPr>
      </p:pic>
      <p:sp>
        <p:nvSpPr>
          <p:cNvPr id="24" name="TextBox 23"/>
          <p:cNvSpPr txBox="1"/>
          <p:nvPr/>
        </p:nvSpPr>
        <p:spPr>
          <a:xfrm>
            <a:off x="5044042" y="5086465"/>
            <a:ext cx="3858044"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groups. Tell your partners about your future house. You can use the information in </a:t>
            </a:r>
            <a:r>
              <a:rPr lang="en-US" b="1">
                <a:solidFill>
                  <a:srgbClr val="FF0000"/>
                </a:solidFill>
                <a:latin typeface="Arial" panose="020B0604020202020204" pitchFamily="34" charset="0"/>
                <a:cs typeface="Arial" panose="020B0604020202020204" pitchFamily="34" charset="0"/>
              </a:rPr>
              <a:t>4</a:t>
            </a:r>
            <a:r>
              <a:rPr lang="en-US" b="1">
                <a:latin typeface="Arial" panose="020B0604020202020204" pitchFamily="34" charset="0"/>
                <a:cs typeface="Arial" panose="020B0604020202020204" pitchFamily="34" charset="0"/>
              </a:rPr>
              <a:t>.</a:t>
            </a:r>
          </a:p>
        </p:txBody>
      </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0" y="5172452"/>
            <a:ext cx="382842" cy="360965"/>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7" y="20221"/>
            <a:ext cx="8812944" cy="2286792"/>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4743"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227127" cy="104948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38" y="74839"/>
            <a:ext cx="627229" cy="681509"/>
          </a:xfrm>
          <a:prstGeom prst="rect">
            <a:avLst/>
          </a:prstGeom>
        </p:spPr>
      </p:pic>
      <p:sp>
        <p:nvSpPr>
          <p:cNvPr id="12" name="TextBox 11"/>
          <p:cNvSpPr txBox="1"/>
          <p:nvPr/>
        </p:nvSpPr>
        <p:spPr>
          <a:xfrm>
            <a:off x="937899" y="169371"/>
            <a:ext cx="8346871" cy="492443"/>
          </a:xfrm>
          <a:prstGeom prst="rect">
            <a:avLst/>
          </a:prstGeom>
          <a:noFill/>
        </p:spPr>
        <p:txBody>
          <a:bodyPr wrap="square" rtlCol="0">
            <a:spAutoFit/>
          </a:bodyPr>
          <a:lstStyle/>
          <a:p>
            <a:r>
              <a:rPr lang="en-US" sz="2600" b="1" spc="-100">
                <a:effectLst>
                  <a:glow rad="88900">
                    <a:schemeClr val="bg1"/>
                  </a:glow>
                </a:effectLst>
                <a:latin typeface="Arial" panose="020B0604020202020204" pitchFamily="34" charset="0"/>
                <a:cs typeface="Arial" panose="020B0604020202020204" pitchFamily="34" charset="0"/>
              </a:rPr>
              <a:t>Look at the picture and discuss it with a partner.</a:t>
            </a:r>
          </a:p>
        </p:txBody>
      </p:sp>
      <p:grpSp>
        <p:nvGrpSpPr>
          <p:cNvPr id="6" name="Group 5"/>
          <p:cNvGrpSpPr/>
          <p:nvPr/>
        </p:nvGrpSpPr>
        <p:grpSpPr>
          <a:xfrm>
            <a:off x="5662887" y="1987367"/>
            <a:ext cx="3474102" cy="901205"/>
            <a:chOff x="363373" y="1262747"/>
            <a:chExt cx="3474102" cy="901205"/>
          </a:xfrm>
        </p:grpSpPr>
        <p:sp>
          <p:nvSpPr>
            <p:cNvPr id="7" name="TextBox 6"/>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1.</a:t>
              </a:r>
            </a:p>
          </p:txBody>
        </p:sp>
        <p:sp>
          <p:nvSpPr>
            <p:cNvPr id="8" name="TextBox 7"/>
            <p:cNvSpPr txBox="1"/>
            <p:nvPr/>
          </p:nvSpPr>
          <p:spPr>
            <a:xfrm>
              <a:off x="827314" y="1271400"/>
              <a:ext cx="3010161" cy="892552"/>
            </a:xfrm>
            <a:prstGeom prst="rect">
              <a:avLst/>
            </a:prstGeom>
            <a:noFill/>
          </p:spPr>
          <p:txBody>
            <a:bodyPr wrap="square" rtlCol="0">
              <a:spAutoFit/>
            </a:bodyPr>
            <a:lstStyle/>
            <a:p>
              <a:r>
                <a:rPr lang="en-US" sz="2600" dirty="0"/>
                <a:t>What type of house do you think it is?</a:t>
              </a:r>
              <a:endParaRPr lang="en-US" sz="2600" i="1" dirty="0"/>
            </a:p>
          </p:txBody>
        </p:sp>
      </p:grpSp>
      <p:grpSp>
        <p:nvGrpSpPr>
          <p:cNvPr id="9" name="Group 8"/>
          <p:cNvGrpSpPr/>
          <p:nvPr/>
        </p:nvGrpSpPr>
        <p:grpSpPr>
          <a:xfrm>
            <a:off x="5662887" y="3335634"/>
            <a:ext cx="3621883" cy="901205"/>
            <a:chOff x="363373" y="1262747"/>
            <a:chExt cx="3621883" cy="901205"/>
          </a:xfrm>
        </p:grpSpPr>
        <p:sp>
          <p:nvSpPr>
            <p:cNvPr id="13" name="TextBox 12"/>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2.</a:t>
              </a:r>
            </a:p>
          </p:txBody>
        </p:sp>
        <p:sp>
          <p:nvSpPr>
            <p:cNvPr id="14" name="TextBox 13"/>
            <p:cNvSpPr txBox="1"/>
            <p:nvPr/>
          </p:nvSpPr>
          <p:spPr>
            <a:xfrm>
              <a:off x="827314" y="1271400"/>
              <a:ext cx="3157942" cy="892552"/>
            </a:xfrm>
            <a:prstGeom prst="rect">
              <a:avLst/>
            </a:prstGeom>
            <a:noFill/>
          </p:spPr>
          <p:txBody>
            <a:bodyPr wrap="square" rtlCol="0">
              <a:spAutoFit/>
            </a:bodyPr>
            <a:lstStyle/>
            <a:p>
              <a:r>
                <a:rPr lang="en-US" sz="2600" dirty="0"/>
                <a:t>Where do you think the house is?</a:t>
              </a:r>
              <a:endParaRPr lang="en-US" sz="2600" i="1" dirty="0"/>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627" y="1220750"/>
            <a:ext cx="5209185" cy="3475731"/>
          </a:xfrm>
          <a:prstGeom prst="rect">
            <a:avLst/>
          </a:prstGeom>
        </p:spPr>
      </p:pic>
      <p:sp>
        <p:nvSpPr>
          <p:cNvPr id="15" name="TextBox 14">
            <a:extLst>
              <a:ext uri="{FF2B5EF4-FFF2-40B4-BE49-F238E27FC236}">
                <a16:creationId xmlns:a16="http://schemas.microsoft.com/office/drawing/2014/main" id="{1F25D171-7391-4DE3-A490-B0F40D24CD89}"/>
              </a:ext>
            </a:extLst>
          </p:cNvPr>
          <p:cNvSpPr txBox="1"/>
          <p:nvPr/>
        </p:nvSpPr>
        <p:spPr>
          <a:xfrm>
            <a:off x="2174584" y="4867749"/>
            <a:ext cx="6313635" cy="1923604"/>
          </a:xfrm>
          <a:prstGeom prst="rect">
            <a:avLst/>
          </a:prstGeom>
          <a:noFill/>
        </p:spPr>
        <p:txBody>
          <a:bodyPr wrap="square">
            <a:spAutoFit/>
          </a:bodyPr>
          <a:lstStyle/>
          <a:p>
            <a:pPr>
              <a:spcBef>
                <a:spcPts val="300"/>
              </a:spcBef>
              <a:spcAft>
                <a:spcPts val="300"/>
              </a:spcAft>
            </a:pPr>
            <a:r>
              <a:rPr lang="en-US" sz="2600" b="1" i="1" dirty="0">
                <a:solidFill>
                  <a:srgbClr val="242021"/>
                </a:solidFill>
                <a:effectLst/>
              </a:rPr>
              <a:t>A:</a:t>
            </a:r>
            <a:r>
              <a:rPr lang="en-US" sz="2600" b="0" i="1" dirty="0">
                <a:solidFill>
                  <a:srgbClr val="242021"/>
                </a:solidFill>
                <a:effectLst/>
              </a:rPr>
              <a:t> </a:t>
            </a:r>
            <a:r>
              <a:rPr lang="en-US" sz="2600" b="0" i="0" dirty="0">
                <a:solidFill>
                  <a:srgbClr val="242021"/>
                </a:solidFill>
                <a:effectLst/>
              </a:rPr>
              <a:t>What type of house do you think it is?</a:t>
            </a:r>
          </a:p>
          <a:p>
            <a:pPr>
              <a:spcBef>
                <a:spcPts val="300"/>
              </a:spcBef>
              <a:spcAft>
                <a:spcPts val="300"/>
              </a:spcAft>
            </a:pPr>
            <a:r>
              <a:rPr lang="en-US" sz="2600" b="1" i="1" dirty="0">
                <a:solidFill>
                  <a:srgbClr val="242021"/>
                </a:solidFill>
                <a:effectLst/>
              </a:rPr>
              <a:t>B:</a:t>
            </a:r>
            <a:r>
              <a:rPr lang="en-US" sz="2600" b="0" i="1" dirty="0">
                <a:solidFill>
                  <a:srgbClr val="242021"/>
                </a:solidFill>
                <a:effectLst/>
              </a:rPr>
              <a:t> </a:t>
            </a:r>
            <a:r>
              <a:rPr lang="en-US" sz="2600" b="0" i="0" dirty="0">
                <a:solidFill>
                  <a:srgbClr val="242021"/>
                </a:solidFill>
                <a:effectLst/>
              </a:rPr>
              <a:t>I think it’s a villa.</a:t>
            </a:r>
          </a:p>
          <a:p>
            <a:pPr>
              <a:spcBef>
                <a:spcPts val="300"/>
              </a:spcBef>
              <a:spcAft>
                <a:spcPts val="300"/>
              </a:spcAft>
            </a:pPr>
            <a:r>
              <a:rPr lang="en-US" sz="2600" b="1" i="1" dirty="0">
                <a:solidFill>
                  <a:srgbClr val="242021"/>
                </a:solidFill>
                <a:effectLst/>
              </a:rPr>
              <a:t>A:</a:t>
            </a:r>
            <a:r>
              <a:rPr lang="en-US" sz="2600" b="0" i="1" dirty="0">
                <a:solidFill>
                  <a:srgbClr val="242021"/>
                </a:solidFill>
                <a:effectLst/>
              </a:rPr>
              <a:t> </a:t>
            </a:r>
            <a:r>
              <a:rPr lang="en-US" sz="2600" b="0" i="0" dirty="0">
                <a:solidFill>
                  <a:srgbClr val="242021"/>
                </a:solidFill>
                <a:effectLst/>
              </a:rPr>
              <a:t>Where do you think it is?</a:t>
            </a:r>
          </a:p>
          <a:p>
            <a:pPr>
              <a:spcBef>
                <a:spcPts val="300"/>
              </a:spcBef>
              <a:spcAft>
                <a:spcPts val="300"/>
              </a:spcAft>
            </a:pPr>
            <a:r>
              <a:rPr lang="en-US" sz="2600" b="1" i="1" dirty="0">
                <a:solidFill>
                  <a:srgbClr val="242021"/>
                </a:solidFill>
                <a:effectLst/>
              </a:rPr>
              <a:t>B:</a:t>
            </a:r>
            <a:r>
              <a:rPr lang="en-US" sz="2600" b="0" i="1" dirty="0">
                <a:solidFill>
                  <a:srgbClr val="242021"/>
                </a:solidFill>
                <a:effectLst/>
              </a:rPr>
              <a:t> </a:t>
            </a:r>
            <a:r>
              <a:rPr lang="en-US" sz="2600" b="0" i="0" dirty="0">
                <a:solidFill>
                  <a:srgbClr val="242021"/>
                </a:solidFill>
                <a:effectLst/>
              </a:rPr>
              <a:t>I think it’s on an island.</a:t>
            </a:r>
            <a:r>
              <a:rPr lang="en-US" sz="2600" dirty="0"/>
              <a:t> </a:t>
            </a:r>
          </a:p>
        </p:txBody>
      </p:sp>
      <p:sp>
        <p:nvSpPr>
          <p:cNvPr id="4" name="TextBox 3">
            <a:extLst>
              <a:ext uri="{FF2B5EF4-FFF2-40B4-BE49-F238E27FC236}">
                <a16:creationId xmlns:a16="http://schemas.microsoft.com/office/drawing/2014/main" id="{0104CEB1-F7C5-43B3-BA07-32C9E729FB2C}"/>
              </a:ext>
            </a:extLst>
          </p:cNvPr>
          <p:cNvSpPr txBox="1"/>
          <p:nvPr/>
        </p:nvSpPr>
        <p:spPr>
          <a:xfrm>
            <a:off x="1385454" y="4867749"/>
            <a:ext cx="688843" cy="492443"/>
          </a:xfrm>
          <a:prstGeom prst="rect">
            <a:avLst/>
          </a:prstGeom>
          <a:noFill/>
        </p:spPr>
        <p:txBody>
          <a:bodyPr wrap="none" rtlCol="0">
            <a:spAutoFit/>
          </a:bodyPr>
          <a:lstStyle/>
          <a:p>
            <a:r>
              <a:rPr lang="en-US" sz="2600" b="1" dirty="0">
                <a:solidFill>
                  <a:srgbClr val="0070C0"/>
                </a:solidFill>
              </a:rPr>
              <a:t>E.g.</a:t>
            </a: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362209" cy="96635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83997"/>
            <a:ext cx="627229" cy="621628"/>
          </a:xfrm>
          <a:prstGeom prst="rect">
            <a:avLst/>
          </a:prstGeom>
        </p:spPr>
      </p:pic>
      <p:sp>
        <p:nvSpPr>
          <p:cNvPr id="8" name="TextBox 7"/>
          <p:cNvSpPr txBox="1"/>
          <p:nvPr/>
        </p:nvSpPr>
        <p:spPr>
          <a:xfrm>
            <a:off x="1027397" y="94006"/>
            <a:ext cx="7547760" cy="461665"/>
          </a:xfrm>
          <a:prstGeom prst="rect">
            <a:avLst/>
          </a:prstGeom>
          <a:noFill/>
        </p:spPr>
        <p:txBody>
          <a:bodyPr wrap="square" rtlCol="0">
            <a:spAutoFit/>
          </a:bodyPr>
          <a:lstStyle/>
          <a:p>
            <a:pPr algn="just"/>
            <a:r>
              <a:rPr lang="en-US" sz="2400" b="1" spc="-50">
                <a:effectLst>
                  <a:glow rad="88900">
                    <a:schemeClr val="bg1"/>
                  </a:glow>
                </a:effectLst>
                <a:latin typeface="Arial" panose="020B0604020202020204" pitchFamily="34" charset="0"/>
                <a:cs typeface="Arial" panose="020B0604020202020204" pitchFamily="34" charset="0"/>
              </a:rPr>
              <a:t>Read the dialogue quickly to check your ideas in </a:t>
            </a:r>
            <a:r>
              <a:rPr lang="en-US" sz="2400" b="1" spc="-50">
                <a:solidFill>
                  <a:srgbClr val="FF0000"/>
                </a:solidFill>
                <a:effectLst>
                  <a:glow rad="88900">
                    <a:schemeClr val="bg1"/>
                  </a:glow>
                </a:effectLst>
                <a:latin typeface="Arial" panose="020B0604020202020204" pitchFamily="34" charset="0"/>
                <a:cs typeface="Arial" panose="020B0604020202020204" pitchFamily="34" charset="0"/>
              </a:rPr>
              <a:t>1</a:t>
            </a:r>
            <a:r>
              <a:rPr lang="en-US" sz="2400" b="1" spc="-50">
                <a:effectLst>
                  <a:glow rad="88900">
                    <a:schemeClr val="bg1"/>
                  </a:glow>
                </a:effectLst>
                <a:latin typeface="Arial" panose="020B0604020202020204" pitchFamily="34" charset="0"/>
                <a:cs typeface="Arial" panose="020B0604020202020204" pitchFamily="34" charset="0"/>
              </a:rPr>
              <a:t>.</a:t>
            </a:r>
          </a:p>
        </p:txBody>
      </p:sp>
      <p:sp>
        <p:nvSpPr>
          <p:cNvPr id="4" name="Rectangle 3"/>
          <p:cNvSpPr/>
          <p:nvPr/>
        </p:nvSpPr>
        <p:spPr>
          <a:xfrm>
            <a:off x="250709" y="1291122"/>
            <a:ext cx="8642582" cy="1697068"/>
          </a:xfrm>
          <a:prstGeom prst="rect">
            <a:avLst/>
          </a:prstGeom>
        </p:spPr>
        <p:txBody>
          <a:bodyPr wrap="square">
            <a:spAutoFit/>
          </a:bodyPr>
          <a:lstStyle/>
          <a:p>
            <a:pPr algn="just">
              <a:lnSpc>
                <a:spcPct val="150000"/>
              </a:lnSpc>
            </a:pPr>
            <a:r>
              <a:rPr lang="en-US" sz="2400" dirty="0"/>
              <a:t>My future house will be on an island. It will be surrounded by tall trees and the blue sea. There will be a swimming pool in front of the house. There will be a helicopter on the roof. I can ﬂy to school in it.</a:t>
            </a:r>
          </a:p>
        </p:txBody>
      </p:sp>
      <p:sp>
        <p:nvSpPr>
          <p:cNvPr id="9" name="Rectangle 8"/>
          <p:cNvSpPr/>
          <p:nvPr/>
        </p:nvSpPr>
        <p:spPr>
          <a:xfrm>
            <a:off x="250709" y="3064504"/>
            <a:ext cx="8642582" cy="1697068"/>
          </a:xfrm>
          <a:prstGeom prst="rect">
            <a:avLst/>
          </a:prstGeom>
        </p:spPr>
        <p:txBody>
          <a:bodyPr wrap="square">
            <a:spAutoFit/>
          </a:bodyPr>
          <a:lstStyle/>
          <a:p>
            <a:pPr algn="just">
              <a:lnSpc>
                <a:spcPct val="150000"/>
              </a:lnSpc>
            </a:pPr>
            <a:r>
              <a:rPr lang="en-US" sz="2400" dirty="0"/>
              <a:t>There will be some robots in the house. They will help me to clean the ﬂoors, cook meals, wash clothes and water the ﬂowers. They will also help me to feed the dogs and cats.</a:t>
            </a:r>
          </a:p>
        </p:txBody>
      </p:sp>
      <p:sp>
        <p:nvSpPr>
          <p:cNvPr id="10" name="Rectangle 9"/>
          <p:cNvSpPr/>
          <p:nvPr/>
        </p:nvSpPr>
        <p:spPr>
          <a:xfrm>
            <a:off x="250709" y="4837886"/>
            <a:ext cx="8642582" cy="1697068"/>
          </a:xfrm>
          <a:prstGeom prst="rect">
            <a:avLst/>
          </a:prstGeom>
        </p:spPr>
        <p:txBody>
          <a:bodyPr wrap="square">
            <a:spAutoFit/>
          </a:bodyPr>
          <a:lstStyle/>
          <a:p>
            <a:pPr algn="just">
              <a:lnSpc>
                <a:spcPct val="150000"/>
              </a:lnSpc>
            </a:pPr>
            <a:r>
              <a:rPr lang="en-US" sz="2400"/>
              <a:t>There will be a super smart TV. It will help me to send and receive emails, and contact my friends on other planets. It will also help me to buy food from the supermarket.</a:t>
            </a:r>
          </a:p>
        </p:txBody>
      </p:sp>
    </p:spTree>
    <p:extLst>
      <p:ext uri="{BB962C8B-B14F-4D97-AF65-F5344CB8AC3E}">
        <p14:creationId xmlns:p14="http://schemas.microsoft.com/office/powerpoint/2010/main" val="136028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20349782"/>
              </p:ext>
            </p:extLst>
          </p:nvPr>
        </p:nvGraphicFramePr>
        <p:xfrm>
          <a:off x="502227" y="680028"/>
          <a:ext cx="2715490" cy="5512955"/>
        </p:xfrm>
        <a:graphic>
          <a:graphicData uri="http://schemas.openxmlformats.org/drawingml/2006/table">
            <a:tbl>
              <a:tblPr firstRow="1" bandRow="1">
                <a:tableStyleId>{5C22544A-7EE6-4342-B048-85BDC9FD1C3A}</a:tableStyleId>
              </a:tblPr>
              <a:tblGrid>
                <a:gridCol w="2715490">
                  <a:extLst>
                    <a:ext uri="{9D8B030D-6E8A-4147-A177-3AD203B41FA5}">
                      <a16:colId xmlns:a16="http://schemas.microsoft.com/office/drawing/2014/main" val="20000"/>
                    </a:ext>
                  </a:extLst>
                </a:gridCol>
              </a:tblGrid>
              <a:tr h="733136">
                <a:tc>
                  <a:txBody>
                    <a:bodyPr/>
                    <a:lstStyle/>
                    <a:p>
                      <a:pPr algn="ctr"/>
                      <a:r>
                        <a:rPr lang="en-US" sz="4000" dirty="0">
                          <a:solidFill>
                            <a:srgbClr val="005AAB"/>
                          </a:solidFill>
                        </a:rPr>
                        <a:t>A</a:t>
                      </a:r>
                    </a:p>
                  </a:txBody>
                  <a:tcPr anchor="ctr">
                    <a:solidFill>
                      <a:srgbClr val="FFE89F"/>
                    </a:solidFill>
                  </a:tcPr>
                </a:tc>
                <a:extLst>
                  <a:ext uri="{0D108BD9-81ED-4DB2-BD59-A6C34878D82A}">
                    <a16:rowId xmlns:a16="http://schemas.microsoft.com/office/drawing/2014/main" val="10000"/>
                  </a:ext>
                </a:extLst>
              </a:tr>
              <a:tr h="4779819">
                <a:tc>
                  <a:txBody>
                    <a:bodyPr/>
                    <a:lstStyle/>
                    <a:p>
                      <a:endParaRPr lang="en-US" dirty="0"/>
                    </a:p>
                  </a:txBody>
                  <a:tcPr>
                    <a:solidFill>
                      <a:srgbClr val="FFE89F"/>
                    </a:solidFill>
                  </a:tcPr>
                </a:tc>
                <a:extLst>
                  <a:ext uri="{0D108BD9-81ED-4DB2-BD59-A6C34878D82A}">
                    <a16:rowId xmlns:a16="http://schemas.microsoft.com/office/drawing/2014/main" val="10001"/>
                  </a:ext>
                </a:extLst>
              </a:tr>
            </a:tbl>
          </a:graphicData>
        </a:graphic>
      </p:graphicFrame>
      <p:grpSp>
        <p:nvGrpSpPr>
          <p:cNvPr id="4" name="Group 3"/>
          <p:cNvGrpSpPr/>
          <p:nvPr/>
        </p:nvGrpSpPr>
        <p:grpSpPr>
          <a:xfrm>
            <a:off x="553328" y="2354279"/>
            <a:ext cx="2612435" cy="839650"/>
            <a:chOff x="363373" y="1262747"/>
            <a:chExt cx="2612435" cy="839650"/>
          </a:xfrm>
        </p:grpSpPr>
        <p:sp>
          <p:nvSpPr>
            <p:cNvPr id="5" name="TextBox 4"/>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6" name="TextBox 5"/>
            <p:cNvSpPr txBox="1"/>
            <p:nvPr/>
          </p:nvSpPr>
          <p:spPr>
            <a:xfrm>
              <a:off x="827314" y="1271400"/>
              <a:ext cx="2148494" cy="830997"/>
            </a:xfrm>
            <a:prstGeom prst="rect">
              <a:avLst/>
            </a:prstGeom>
            <a:noFill/>
          </p:spPr>
          <p:txBody>
            <a:bodyPr wrap="square" rtlCol="0">
              <a:spAutoFit/>
            </a:bodyPr>
            <a:lstStyle/>
            <a:p>
              <a:r>
                <a:rPr lang="en-US" sz="2400"/>
                <a:t>The house will have robots to</a:t>
              </a:r>
              <a:endParaRPr lang="en-US" sz="2400" i="1"/>
            </a:p>
          </p:txBody>
        </p:sp>
      </p:grpSp>
      <p:grpSp>
        <p:nvGrpSpPr>
          <p:cNvPr id="7" name="Group 6"/>
          <p:cNvGrpSpPr/>
          <p:nvPr/>
        </p:nvGrpSpPr>
        <p:grpSpPr>
          <a:xfrm>
            <a:off x="594891" y="4468099"/>
            <a:ext cx="2612435" cy="1208982"/>
            <a:chOff x="363373" y="1262747"/>
            <a:chExt cx="2612435" cy="1208982"/>
          </a:xfrm>
        </p:grpSpPr>
        <p:sp>
          <p:nvSpPr>
            <p:cNvPr id="8" name="TextBox 7"/>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2.</a:t>
              </a:r>
            </a:p>
          </p:txBody>
        </p:sp>
        <p:sp>
          <p:nvSpPr>
            <p:cNvPr id="9" name="TextBox 8"/>
            <p:cNvSpPr txBox="1"/>
            <p:nvPr/>
          </p:nvSpPr>
          <p:spPr>
            <a:xfrm>
              <a:off x="827314" y="1271400"/>
              <a:ext cx="2148494" cy="1200329"/>
            </a:xfrm>
            <a:prstGeom prst="rect">
              <a:avLst/>
            </a:prstGeom>
            <a:noFill/>
          </p:spPr>
          <p:txBody>
            <a:bodyPr wrap="square" rtlCol="0">
              <a:spAutoFit/>
            </a:bodyPr>
            <a:lstStyle/>
            <a:p>
              <a:r>
                <a:rPr lang="en-US" sz="2400" dirty="0"/>
                <a:t>The house will have a super smart TV to</a:t>
              </a:r>
              <a:endParaRPr lang="en-US" sz="2400" i="1" dirty="0"/>
            </a:p>
          </p:txBody>
        </p:sp>
      </p:grpSp>
      <p:graphicFrame>
        <p:nvGraphicFramePr>
          <p:cNvPr id="14" name="Table 13">
            <a:extLst>
              <a:ext uri="{FF2B5EF4-FFF2-40B4-BE49-F238E27FC236}">
                <a16:creationId xmlns:a16="http://schemas.microsoft.com/office/drawing/2014/main" id="{FB5C4E73-41DE-46AD-960B-249B6B677280}"/>
              </a:ext>
            </a:extLst>
          </p:cNvPr>
          <p:cNvGraphicFramePr>
            <a:graphicFrameLocks noGrp="1"/>
          </p:cNvGraphicFramePr>
          <p:nvPr>
            <p:extLst>
              <p:ext uri="{D42A27DB-BD31-4B8C-83A1-F6EECF244321}">
                <p14:modId xmlns:p14="http://schemas.microsoft.com/office/powerpoint/2010/main" val="182961059"/>
              </p:ext>
            </p:extLst>
          </p:nvPr>
        </p:nvGraphicFramePr>
        <p:xfrm>
          <a:off x="4145972" y="680031"/>
          <a:ext cx="4495801" cy="5512952"/>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733136">
                <a:tc>
                  <a:txBody>
                    <a:bodyPr/>
                    <a:lstStyle/>
                    <a:p>
                      <a:pPr marL="0" algn="ctr" defTabSz="914400" rtl="0" eaLnBrk="1" latinLnBrk="0" hangingPunct="1"/>
                      <a:r>
                        <a:rPr lang="en-US" sz="4000" b="1" kern="1200" dirty="0">
                          <a:solidFill>
                            <a:srgbClr val="005AAB"/>
                          </a:solidFill>
                          <a:latin typeface="+mn-lt"/>
                          <a:ea typeface="+mn-ea"/>
                          <a:cs typeface="+mn-cs"/>
                        </a:rPr>
                        <a:t>B</a:t>
                      </a:r>
                    </a:p>
                  </a:txBody>
                  <a:tcPr>
                    <a:solidFill>
                      <a:srgbClr val="FFE89F"/>
                    </a:solidFill>
                  </a:tcPr>
                </a:tc>
                <a:extLst>
                  <a:ext uri="{0D108BD9-81ED-4DB2-BD59-A6C34878D82A}">
                    <a16:rowId xmlns:a16="http://schemas.microsoft.com/office/drawing/2014/main" val="10000"/>
                  </a:ext>
                </a:extLst>
              </a:tr>
              <a:tr h="597477">
                <a:tc>
                  <a:txBody>
                    <a:bodyPr/>
                    <a:lstStyle/>
                    <a:p>
                      <a:pPr marL="0" indent="0">
                        <a:lnSpc>
                          <a:spcPct val="150000"/>
                        </a:lnSpc>
                        <a:buNone/>
                      </a:pPr>
                      <a:r>
                        <a:rPr lang="en-US" sz="2400" b="1" dirty="0">
                          <a:solidFill>
                            <a:srgbClr val="005AAB"/>
                          </a:solidFill>
                        </a:rPr>
                        <a:t>a.</a:t>
                      </a:r>
                      <a:r>
                        <a:rPr lang="en-US" sz="2400" dirty="0"/>
                        <a:t> clean the floors.</a:t>
                      </a:r>
                    </a:p>
                  </a:txBody>
                  <a:tcPr>
                    <a:solidFill>
                      <a:srgbClr val="FFE89F"/>
                    </a:solidFill>
                  </a:tcPr>
                </a:tc>
                <a:extLst>
                  <a:ext uri="{0D108BD9-81ED-4DB2-BD59-A6C34878D82A}">
                    <a16:rowId xmlns:a16="http://schemas.microsoft.com/office/drawing/2014/main" val="10001"/>
                  </a:ext>
                </a:extLst>
              </a:tr>
              <a:tr h="597477">
                <a:tc>
                  <a:txBody>
                    <a:bodyPr/>
                    <a:lstStyle/>
                    <a:p>
                      <a:pPr marL="0" indent="0">
                        <a:lnSpc>
                          <a:spcPct val="150000"/>
                        </a:lnSpc>
                        <a:buNone/>
                      </a:pPr>
                      <a:r>
                        <a:rPr lang="en-US" sz="2400" b="1" dirty="0">
                          <a:solidFill>
                            <a:srgbClr val="005AAB"/>
                          </a:solidFill>
                        </a:rPr>
                        <a:t>c.</a:t>
                      </a:r>
                      <a:r>
                        <a:rPr lang="en-US" sz="2400" dirty="0"/>
                        <a:t> wash clothes.</a:t>
                      </a:r>
                    </a:p>
                  </a:txBody>
                  <a:tcPr>
                    <a:solidFill>
                      <a:srgbClr val="FFE89F"/>
                    </a:solidFill>
                  </a:tcPr>
                </a:tc>
                <a:extLst>
                  <a:ext uri="{0D108BD9-81ED-4DB2-BD59-A6C34878D82A}">
                    <a16:rowId xmlns:a16="http://schemas.microsoft.com/office/drawing/2014/main" val="1952785785"/>
                  </a:ext>
                </a:extLst>
              </a:tr>
              <a:tr h="597477">
                <a:tc>
                  <a:txBody>
                    <a:bodyPr/>
                    <a:lstStyle/>
                    <a:p>
                      <a:pPr marL="0" indent="0">
                        <a:lnSpc>
                          <a:spcPct val="150000"/>
                        </a:lnSpc>
                        <a:buNone/>
                      </a:pPr>
                      <a:r>
                        <a:rPr lang="en-US" sz="2400" b="1" dirty="0">
                          <a:solidFill>
                            <a:srgbClr val="005AAB"/>
                          </a:solidFill>
                        </a:rPr>
                        <a:t>e.</a:t>
                      </a:r>
                      <a:r>
                        <a:rPr lang="en-US" sz="2400" dirty="0"/>
                        <a:t> cook meals</a:t>
                      </a:r>
                      <a:r>
                        <a:rPr lang="en-US" sz="2400" baseline="0" dirty="0"/>
                        <a:t>.</a:t>
                      </a:r>
                    </a:p>
                  </a:txBody>
                  <a:tcPr>
                    <a:solidFill>
                      <a:srgbClr val="FFE89F"/>
                    </a:solidFill>
                  </a:tcPr>
                </a:tc>
                <a:extLst>
                  <a:ext uri="{0D108BD9-81ED-4DB2-BD59-A6C34878D82A}">
                    <a16:rowId xmlns:a16="http://schemas.microsoft.com/office/drawing/2014/main" val="3334458074"/>
                  </a:ext>
                </a:extLst>
              </a:tr>
              <a:tr h="597477">
                <a:tc>
                  <a:txBody>
                    <a:bodyPr/>
                    <a:lstStyle/>
                    <a:p>
                      <a:pPr marL="0" indent="0">
                        <a:lnSpc>
                          <a:spcPct val="150000"/>
                        </a:lnSpc>
                        <a:buNone/>
                      </a:pPr>
                      <a:r>
                        <a:rPr lang="en-US" sz="2400" b="1" baseline="0" dirty="0">
                          <a:solidFill>
                            <a:srgbClr val="005AAB"/>
                          </a:solidFill>
                        </a:rPr>
                        <a:t>g.</a:t>
                      </a:r>
                      <a:r>
                        <a:rPr lang="en-US" sz="2400" baseline="0" dirty="0"/>
                        <a:t> feed the dogs and cats</a:t>
                      </a:r>
                    </a:p>
                  </a:txBody>
                  <a:tcPr>
                    <a:solidFill>
                      <a:srgbClr val="FFE89F"/>
                    </a:solidFill>
                  </a:tcPr>
                </a:tc>
                <a:extLst>
                  <a:ext uri="{0D108BD9-81ED-4DB2-BD59-A6C34878D82A}">
                    <a16:rowId xmlns:a16="http://schemas.microsoft.com/office/drawing/2014/main" val="804557994"/>
                  </a:ext>
                </a:extLst>
              </a:tr>
              <a:tr h="597477">
                <a:tc>
                  <a:txBody>
                    <a:bodyPr/>
                    <a:lstStyle/>
                    <a:p>
                      <a:pPr marL="0" indent="0">
                        <a:lnSpc>
                          <a:spcPct val="150000"/>
                        </a:lnSpc>
                        <a:buNone/>
                      </a:pPr>
                      <a:r>
                        <a:rPr lang="en-US" sz="2400" b="1" baseline="0" dirty="0">
                          <a:solidFill>
                            <a:srgbClr val="005AAB"/>
                          </a:solidFill>
                        </a:rPr>
                        <a:t>h.</a:t>
                      </a:r>
                      <a:r>
                        <a:rPr lang="en-US" sz="2400" baseline="0" dirty="0"/>
                        <a:t> water the flowers.</a:t>
                      </a:r>
                    </a:p>
                  </a:txBody>
                  <a:tcPr>
                    <a:solidFill>
                      <a:srgbClr val="FFE89F"/>
                    </a:solidFill>
                  </a:tcPr>
                </a:tc>
                <a:extLst>
                  <a:ext uri="{0D108BD9-81ED-4DB2-BD59-A6C34878D82A}">
                    <a16:rowId xmlns:a16="http://schemas.microsoft.com/office/drawing/2014/main" val="3357746448"/>
                  </a:ext>
                </a:extLst>
              </a:tr>
              <a:tr h="597477">
                <a:tc>
                  <a:txBody>
                    <a:bodyPr/>
                    <a:lstStyle/>
                    <a:p>
                      <a:pPr marL="0" indent="0">
                        <a:lnSpc>
                          <a:spcPct val="150000"/>
                        </a:lnSpc>
                        <a:buNone/>
                      </a:pPr>
                      <a:r>
                        <a:rPr lang="en-US" sz="2400" b="1" baseline="0" dirty="0">
                          <a:solidFill>
                            <a:srgbClr val="005AAB"/>
                          </a:solidFill>
                        </a:rPr>
                        <a:t>b.</a:t>
                      </a:r>
                      <a:r>
                        <a:rPr lang="en-US" sz="2400" baseline="0" dirty="0"/>
                        <a:t> contact my friends.</a:t>
                      </a:r>
                    </a:p>
                  </a:txBody>
                  <a:tcPr>
                    <a:solidFill>
                      <a:srgbClr val="FFE89F"/>
                    </a:solidFill>
                  </a:tcPr>
                </a:tc>
                <a:extLst>
                  <a:ext uri="{0D108BD9-81ED-4DB2-BD59-A6C34878D82A}">
                    <a16:rowId xmlns:a16="http://schemas.microsoft.com/office/drawing/2014/main" val="1870930316"/>
                  </a:ext>
                </a:extLst>
              </a:tr>
              <a:tr h="597477">
                <a:tc>
                  <a:txBody>
                    <a:bodyPr/>
                    <a:lstStyle/>
                    <a:p>
                      <a:pPr marL="0" indent="0">
                        <a:lnSpc>
                          <a:spcPct val="150000"/>
                        </a:lnSpc>
                        <a:buNone/>
                      </a:pPr>
                      <a:r>
                        <a:rPr lang="en-US" sz="2400" b="1" baseline="0" dirty="0">
                          <a:solidFill>
                            <a:srgbClr val="005AAB"/>
                          </a:solidFill>
                        </a:rPr>
                        <a:t>d.</a:t>
                      </a:r>
                      <a:r>
                        <a:rPr lang="en-US" sz="2400" baseline="0" dirty="0"/>
                        <a:t> buy food from the supermarket.</a:t>
                      </a:r>
                    </a:p>
                  </a:txBody>
                  <a:tcPr>
                    <a:solidFill>
                      <a:srgbClr val="FFE89F"/>
                    </a:solidFill>
                  </a:tcPr>
                </a:tc>
                <a:extLst>
                  <a:ext uri="{0D108BD9-81ED-4DB2-BD59-A6C34878D82A}">
                    <a16:rowId xmlns:a16="http://schemas.microsoft.com/office/drawing/2014/main" val="1637005474"/>
                  </a:ext>
                </a:extLst>
              </a:tr>
              <a:tr h="597477">
                <a:tc>
                  <a:txBody>
                    <a:bodyPr/>
                    <a:lstStyle/>
                    <a:p>
                      <a:pPr marL="0" indent="0">
                        <a:lnSpc>
                          <a:spcPct val="150000"/>
                        </a:lnSpc>
                        <a:buNone/>
                      </a:pPr>
                      <a:r>
                        <a:rPr lang="en-US" sz="2400" b="1" baseline="0" dirty="0">
                          <a:solidFill>
                            <a:srgbClr val="005AAB"/>
                          </a:solidFill>
                        </a:rPr>
                        <a:t>f.</a:t>
                      </a:r>
                      <a:r>
                        <a:rPr lang="en-US" sz="2400" baseline="0" dirty="0"/>
                        <a:t> send and receive emails.</a:t>
                      </a:r>
                      <a:endParaRPr lang="en-US" sz="2400" dirty="0"/>
                    </a:p>
                  </a:txBody>
                  <a:tcPr>
                    <a:solidFill>
                      <a:srgbClr val="FFE89F"/>
                    </a:solidFill>
                  </a:tcPr>
                </a:tc>
                <a:extLst>
                  <a:ext uri="{0D108BD9-81ED-4DB2-BD59-A6C34878D82A}">
                    <a16:rowId xmlns:a16="http://schemas.microsoft.com/office/drawing/2014/main" val="4074178919"/>
                  </a:ext>
                </a:extLst>
              </a:tr>
            </a:tbl>
          </a:graphicData>
        </a:graphic>
      </p:graphicFrame>
      <p:graphicFrame>
        <p:nvGraphicFramePr>
          <p:cNvPr id="13" name="Table 12">
            <a:extLst>
              <a:ext uri="{FF2B5EF4-FFF2-40B4-BE49-F238E27FC236}">
                <a16:creationId xmlns:a16="http://schemas.microsoft.com/office/drawing/2014/main" id="{6B7C7C77-C440-449B-B02B-55BAFC6AF720}"/>
              </a:ext>
            </a:extLst>
          </p:cNvPr>
          <p:cNvGraphicFramePr>
            <a:graphicFrameLocks noGrp="1"/>
          </p:cNvGraphicFramePr>
          <p:nvPr>
            <p:extLst>
              <p:ext uri="{D42A27DB-BD31-4B8C-83A1-F6EECF244321}">
                <p14:modId xmlns:p14="http://schemas.microsoft.com/office/powerpoint/2010/main" val="4043223792"/>
              </p:ext>
            </p:extLst>
          </p:nvPr>
        </p:nvGraphicFramePr>
        <p:xfrm>
          <a:off x="4145967" y="681942"/>
          <a:ext cx="4495801" cy="733136"/>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733136">
                <a:tc>
                  <a:txBody>
                    <a:bodyPr/>
                    <a:lstStyle/>
                    <a:p>
                      <a:pPr marL="0" algn="ctr" defTabSz="914400" rtl="0" eaLnBrk="1" latinLnBrk="0" hangingPunct="1"/>
                      <a:r>
                        <a:rPr lang="en-US" sz="4000" b="1" kern="1200" dirty="0">
                          <a:solidFill>
                            <a:srgbClr val="005AAB"/>
                          </a:solidFill>
                          <a:latin typeface="+mn-lt"/>
                          <a:ea typeface="+mn-ea"/>
                          <a:cs typeface="+mn-cs"/>
                        </a:rPr>
                        <a:t>B</a:t>
                      </a:r>
                    </a:p>
                  </a:txBody>
                  <a:tcPr>
                    <a:solidFill>
                      <a:srgbClr val="FFE89F"/>
                    </a:solidFill>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93831837-62AD-4C9C-B1C8-65CD7C8BBA91}"/>
              </a:ext>
            </a:extLst>
          </p:cNvPr>
          <p:cNvGraphicFramePr>
            <a:graphicFrameLocks noGrp="1"/>
          </p:cNvGraphicFramePr>
          <p:nvPr>
            <p:extLst>
              <p:ext uri="{D42A27DB-BD31-4B8C-83A1-F6EECF244321}">
                <p14:modId xmlns:p14="http://schemas.microsoft.com/office/powerpoint/2010/main" val="1616970723"/>
              </p:ext>
            </p:extLst>
          </p:nvPr>
        </p:nvGraphicFramePr>
        <p:xfrm>
          <a:off x="4145971" y="1421820"/>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indent="0">
                        <a:lnSpc>
                          <a:spcPct val="150000"/>
                        </a:lnSpc>
                        <a:buNone/>
                      </a:pPr>
                      <a:r>
                        <a:rPr lang="en-US" sz="2400" b="1" dirty="0">
                          <a:solidFill>
                            <a:srgbClr val="005AAB"/>
                          </a:solidFill>
                        </a:rPr>
                        <a:t>a.</a:t>
                      </a:r>
                      <a:r>
                        <a:rPr lang="en-US" sz="2400" dirty="0"/>
                        <a:t> </a:t>
                      </a:r>
                      <a:r>
                        <a:rPr lang="en-US" sz="2400" b="0" dirty="0">
                          <a:solidFill>
                            <a:schemeClr val="tx1"/>
                          </a:solidFill>
                        </a:rPr>
                        <a:t>clean the floors.</a:t>
                      </a:r>
                    </a:p>
                  </a:txBody>
                  <a:tcPr>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3C3C0CCF-C29F-41F5-A1A0-0F6E520C799D}"/>
              </a:ext>
            </a:extLst>
          </p:cNvPr>
          <p:cNvGraphicFramePr>
            <a:graphicFrameLocks noGrp="1"/>
          </p:cNvGraphicFramePr>
          <p:nvPr>
            <p:extLst>
              <p:ext uri="{D42A27DB-BD31-4B8C-83A1-F6EECF244321}">
                <p14:modId xmlns:p14="http://schemas.microsoft.com/office/powerpoint/2010/main" val="2807438350"/>
              </p:ext>
            </p:extLst>
          </p:nvPr>
        </p:nvGraphicFramePr>
        <p:xfrm>
          <a:off x="4145971" y="2019297"/>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b.</a:t>
                      </a:r>
                      <a:r>
                        <a:rPr lang="en-US" sz="2400" dirty="0"/>
                        <a:t> </a:t>
                      </a:r>
                      <a:r>
                        <a:rPr lang="en-US" sz="2400" b="0" dirty="0">
                          <a:solidFill>
                            <a:schemeClr val="tx1"/>
                          </a:solidFill>
                        </a:rPr>
                        <a:t>contact my friends.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1952785785"/>
                  </a:ext>
                </a:extLst>
              </a:tr>
            </a:tbl>
          </a:graphicData>
        </a:graphic>
      </p:graphicFrame>
      <p:graphicFrame>
        <p:nvGraphicFramePr>
          <p:cNvPr id="18" name="Table 17">
            <a:extLst>
              <a:ext uri="{FF2B5EF4-FFF2-40B4-BE49-F238E27FC236}">
                <a16:creationId xmlns:a16="http://schemas.microsoft.com/office/drawing/2014/main" id="{97AC2816-888F-419F-BBC5-E3A59A53C98F}"/>
              </a:ext>
            </a:extLst>
          </p:cNvPr>
          <p:cNvGraphicFramePr>
            <a:graphicFrameLocks noGrp="1"/>
          </p:cNvGraphicFramePr>
          <p:nvPr>
            <p:extLst>
              <p:ext uri="{D42A27DB-BD31-4B8C-83A1-F6EECF244321}">
                <p14:modId xmlns:p14="http://schemas.microsoft.com/office/powerpoint/2010/main" val="657054201"/>
              </p:ext>
            </p:extLst>
          </p:nvPr>
        </p:nvGraphicFramePr>
        <p:xfrm>
          <a:off x="4145971" y="2606467"/>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c.</a:t>
                      </a:r>
                      <a:r>
                        <a:rPr lang="en-US" sz="2400" dirty="0"/>
                        <a:t> </a:t>
                      </a:r>
                      <a:r>
                        <a:rPr lang="en-US" sz="2400" b="0" dirty="0">
                          <a:solidFill>
                            <a:schemeClr val="tx1"/>
                          </a:solidFill>
                        </a:rPr>
                        <a:t>wash</a:t>
                      </a:r>
                      <a:r>
                        <a:rPr lang="en-US" sz="2400" b="0" baseline="0" dirty="0">
                          <a:solidFill>
                            <a:schemeClr val="tx1"/>
                          </a:solidFill>
                        </a:rPr>
                        <a:t> clothes.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0" name="Table 19">
            <a:extLst>
              <a:ext uri="{FF2B5EF4-FFF2-40B4-BE49-F238E27FC236}">
                <a16:creationId xmlns:a16="http://schemas.microsoft.com/office/drawing/2014/main" id="{DC0B39DE-DC68-4EA1-9554-F875E8185A2E}"/>
              </a:ext>
            </a:extLst>
          </p:cNvPr>
          <p:cNvGraphicFramePr>
            <a:graphicFrameLocks noGrp="1"/>
          </p:cNvGraphicFramePr>
          <p:nvPr>
            <p:extLst>
              <p:ext uri="{D42A27DB-BD31-4B8C-83A1-F6EECF244321}">
                <p14:modId xmlns:p14="http://schemas.microsoft.com/office/powerpoint/2010/main" val="1395984311"/>
              </p:ext>
            </p:extLst>
          </p:nvPr>
        </p:nvGraphicFramePr>
        <p:xfrm>
          <a:off x="4145970" y="3203990"/>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d.</a:t>
                      </a:r>
                      <a:r>
                        <a:rPr lang="en-US" sz="2400" baseline="0" dirty="0"/>
                        <a:t> </a:t>
                      </a:r>
                      <a:r>
                        <a:rPr lang="en-US" sz="2400" b="0" baseline="0" dirty="0">
                          <a:solidFill>
                            <a:schemeClr val="tx1"/>
                          </a:solidFill>
                        </a:rPr>
                        <a:t>buy food from the supermarket.</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1" name="Table 20">
            <a:extLst>
              <a:ext uri="{FF2B5EF4-FFF2-40B4-BE49-F238E27FC236}">
                <a16:creationId xmlns:a16="http://schemas.microsoft.com/office/drawing/2014/main" id="{675457BA-F0F3-488F-9B50-80153C36494B}"/>
              </a:ext>
            </a:extLst>
          </p:cNvPr>
          <p:cNvGraphicFramePr>
            <a:graphicFrameLocks noGrp="1"/>
          </p:cNvGraphicFramePr>
          <p:nvPr>
            <p:extLst>
              <p:ext uri="{D42A27DB-BD31-4B8C-83A1-F6EECF244321}">
                <p14:modId xmlns:p14="http://schemas.microsoft.com/office/powerpoint/2010/main" val="1377959233"/>
              </p:ext>
            </p:extLst>
          </p:nvPr>
        </p:nvGraphicFramePr>
        <p:xfrm>
          <a:off x="4145970" y="3802248"/>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e.</a:t>
                      </a:r>
                      <a:r>
                        <a:rPr lang="en-US" sz="2400" baseline="0" dirty="0"/>
                        <a:t> </a:t>
                      </a:r>
                      <a:r>
                        <a:rPr lang="en-US" sz="2400" b="0" baseline="0" dirty="0">
                          <a:solidFill>
                            <a:schemeClr val="tx1"/>
                          </a:solidFill>
                        </a:rPr>
                        <a:t>cook meals.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2" name="Table 21">
            <a:extLst>
              <a:ext uri="{FF2B5EF4-FFF2-40B4-BE49-F238E27FC236}">
                <a16:creationId xmlns:a16="http://schemas.microsoft.com/office/drawing/2014/main" id="{269B51C7-6E92-41B2-A786-6E9C39F50D61}"/>
              </a:ext>
            </a:extLst>
          </p:cNvPr>
          <p:cNvGraphicFramePr>
            <a:graphicFrameLocks noGrp="1"/>
          </p:cNvGraphicFramePr>
          <p:nvPr>
            <p:extLst>
              <p:ext uri="{D42A27DB-BD31-4B8C-83A1-F6EECF244321}">
                <p14:modId xmlns:p14="http://schemas.microsoft.com/office/powerpoint/2010/main" val="782908914"/>
              </p:ext>
            </p:extLst>
          </p:nvPr>
        </p:nvGraphicFramePr>
        <p:xfrm>
          <a:off x="4145970" y="4402986"/>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f.</a:t>
                      </a:r>
                      <a:r>
                        <a:rPr lang="en-US" sz="2400" baseline="0" dirty="0"/>
                        <a:t> </a:t>
                      </a:r>
                      <a:r>
                        <a:rPr lang="en-US" sz="2400" b="0" baseline="0" dirty="0">
                          <a:solidFill>
                            <a:schemeClr val="tx1"/>
                          </a:solidFill>
                        </a:rPr>
                        <a:t>send and receive emails.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3" name="Table 22">
            <a:extLst>
              <a:ext uri="{FF2B5EF4-FFF2-40B4-BE49-F238E27FC236}">
                <a16:creationId xmlns:a16="http://schemas.microsoft.com/office/drawing/2014/main" id="{8A6D8DD7-A8B8-4553-9429-5249A2F04060}"/>
              </a:ext>
            </a:extLst>
          </p:cNvPr>
          <p:cNvGraphicFramePr>
            <a:graphicFrameLocks noGrp="1"/>
          </p:cNvGraphicFramePr>
          <p:nvPr>
            <p:extLst>
              <p:ext uri="{D42A27DB-BD31-4B8C-83A1-F6EECF244321}">
                <p14:modId xmlns:p14="http://schemas.microsoft.com/office/powerpoint/2010/main" val="1450847516"/>
              </p:ext>
            </p:extLst>
          </p:nvPr>
        </p:nvGraphicFramePr>
        <p:xfrm>
          <a:off x="4145970" y="5001036"/>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g.</a:t>
                      </a:r>
                      <a:r>
                        <a:rPr kumimoji="0" lang="en-US" sz="2400" b="0" i="0" u="none" strike="noStrike" kern="1200" cap="none" spc="0" normalizeH="0" baseline="0" noProof="0" dirty="0">
                          <a:ln>
                            <a:noFill/>
                          </a:ln>
                          <a:solidFill>
                            <a:prstClr val="black"/>
                          </a:solidFill>
                          <a:effectLst/>
                          <a:uLnTx/>
                          <a:uFillTx/>
                          <a:latin typeface="+mn-lt"/>
                          <a:ea typeface="+mn-ea"/>
                          <a:cs typeface="+mn-cs"/>
                        </a:rPr>
                        <a:t> feed the dogs and cats.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4" name="Table 23">
            <a:extLst>
              <a:ext uri="{FF2B5EF4-FFF2-40B4-BE49-F238E27FC236}">
                <a16:creationId xmlns:a16="http://schemas.microsoft.com/office/drawing/2014/main" id="{634CB5C8-0D6A-40C2-A8EA-DE8ED4252BDE}"/>
              </a:ext>
            </a:extLst>
          </p:cNvPr>
          <p:cNvGraphicFramePr>
            <a:graphicFrameLocks noGrp="1"/>
          </p:cNvGraphicFramePr>
          <p:nvPr>
            <p:extLst>
              <p:ext uri="{D42A27DB-BD31-4B8C-83A1-F6EECF244321}">
                <p14:modId xmlns:p14="http://schemas.microsoft.com/office/powerpoint/2010/main" val="1215622150"/>
              </p:ext>
            </p:extLst>
          </p:nvPr>
        </p:nvGraphicFramePr>
        <p:xfrm>
          <a:off x="4145968" y="5599363"/>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h.</a:t>
                      </a:r>
                      <a:r>
                        <a:rPr kumimoji="0" lang="en-US" sz="2400" b="0" i="0" u="none" strike="noStrike" kern="1200" cap="none" spc="0" normalizeH="0" baseline="0" noProof="0" dirty="0">
                          <a:ln>
                            <a:noFill/>
                          </a:ln>
                          <a:solidFill>
                            <a:prstClr val="black"/>
                          </a:solidFill>
                          <a:effectLst/>
                          <a:uLnTx/>
                          <a:uFillTx/>
                          <a:latin typeface="+mn-lt"/>
                          <a:ea typeface="+mn-ea"/>
                          <a:cs typeface="+mn-cs"/>
                        </a:rPr>
                        <a:t> water the flowers.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cxnSp>
        <p:nvCxnSpPr>
          <p:cNvPr id="26" name="Straight Connector 25">
            <a:extLst>
              <a:ext uri="{FF2B5EF4-FFF2-40B4-BE49-F238E27FC236}">
                <a16:creationId xmlns:a16="http://schemas.microsoft.com/office/drawing/2014/main" id="{8791472E-3A68-4F69-AE14-96A23EE63501}"/>
              </a:ext>
            </a:extLst>
          </p:cNvPr>
          <p:cNvCxnSpPr>
            <a:stCxn id="6" idx="3"/>
            <a:endCxn id="15" idx="1"/>
          </p:cNvCxnSpPr>
          <p:nvPr/>
        </p:nvCxnSpPr>
        <p:spPr>
          <a:xfrm flipV="1">
            <a:off x="3165763" y="1720558"/>
            <a:ext cx="980208" cy="10578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9A0231-C67C-467D-A202-52453D48326D}"/>
              </a:ext>
            </a:extLst>
          </p:cNvPr>
          <p:cNvCxnSpPr>
            <a:cxnSpLocks/>
            <a:endCxn id="16" idx="1"/>
          </p:cNvCxnSpPr>
          <p:nvPr/>
        </p:nvCxnSpPr>
        <p:spPr>
          <a:xfrm flipV="1">
            <a:off x="3165762" y="2318035"/>
            <a:ext cx="980209" cy="46039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AC16B3B-4550-4244-9486-D50F9AD495FB}"/>
              </a:ext>
            </a:extLst>
          </p:cNvPr>
          <p:cNvCxnSpPr>
            <a:cxnSpLocks/>
            <a:endCxn id="18" idx="1"/>
          </p:cNvCxnSpPr>
          <p:nvPr/>
        </p:nvCxnSpPr>
        <p:spPr>
          <a:xfrm>
            <a:off x="3165761" y="2778430"/>
            <a:ext cx="980210" cy="1267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0A8EED-863F-4F9B-9792-293F977ADE8A}"/>
              </a:ext>
            </a:extLst>
          </p:cNvPr>
          <p:cNvCxnSpPr>
            <a:cxnSpLocks/>
            <a:endCxn id="20" idx="1"/>
          </p:cNvCxnSpPr>
          <p:nvPr/>
        </p:nvCxnSpPr>
        <p:spPr>
          <a:xfrm>
            <a:off x="3165757" y="2759940"/>
            <a:ext cx="980213" cy="7427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F75DB36-71EE-4051-BF22-F64FD0A63E4F}"/>
              </a:ext>
            </a:extLst>
          </p:cNvPr>
          <p:cNvCxnSpPr>
            <a:cxnSpLocks/>
            <a:endCxn id="21" idx="1"/>
          </p:cNvCxnSpPr>
          <p:nvPr/>
        </p:nvCxnSpPr>
        <p:spPr>
          <a:xfrm>
            <a:off x="3165755" y="2770247"/>
            <a:ext cx="980215" cy="13307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186769-F96E-4F24-8C9A-BAA773FEEBCD}"/>
              </a:ext>
            </a:extLst>
          </p:cNvPr>
          <p:cNvCxnSpPr>
            <a:cxnSpLocks/>
            <a:endCxn id="22" idx="1"/>
          </p:cNvCxnSpPr>
          <p:nvPr/>
        </p:nvCxnSpPr>
        <p:spPr>
          <a:xfrm flipV="1">
            <a:off x="3217717" y="4701724"/>
            <a:ext cx="928253" cy="52417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C19E100-4744-4923-AD61-60930EB06CB6}"/>
              </a:ext>
            </a:extLst>
          </p:cNvPr>
          <p:cNvCxnSpPr>
            <a:cxnSpLocks/>
            <a:endCxn id="23" idx="1"/>
          </p:cNvCxnSpPr>
          <p:nvPr/>
        </p:nvCxnSpPr>
        <p:spPr>
          <a:xfrm>
            <a:off x="3195474" y="5225898"/>
            <a:ext cx="950496" cy="738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FD6505-C721-42D0-AAAD-201791428D3B}"/>
              </a:ext>
            </a:extLst>
          </p:cNvPr>
          <p:cNvCxnSpPr>
            <a:cxnSpLocks/>
            <a:endCxn id="24" idx="1"/>
          </p:cNvCxnSpPr>
          <p:nvPr/>
        </p:nvCxnSpPr>
        <p:spPr>
          <a:xfrm>
            <a:off x="3195474" y="5234551"/>
            <a:ext cx="950494" cy="6635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30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2.96296E-6 L -2.49366E-18 0.34769 " pathEditMode="relative" rAng="0" ptsTypes="AA">
                                      <p:cBhvr>
                                        <p:cTn id="6" dur="2000" fill="hold"/>
                                        <p:tgtEl>
                                          <p:spTgt spid="16"/>
                                        </p:tgtEl>
                                        <p:attrNameLst>
                                          <p:attrName>ppt_x</p:attrName>
                                          <p:attrName>ppt_y</p:attrName>
                                        </p:attrNameLst>
                                      </p:cBhvr>
                                      <p:rCtr x="35" y="17431"/>
                                    </p:animMotion>
                                  </p:childTnLst>
                                </p:cTn>
                              </p:par>
                              <p:par>
                                <p:cTn id="7" presetID="42" presetClass="path" presetSubtype="0" accel="50000" decel="50000" fill="hold" nodeType="withEffect">
                                  <p:stCondLst>
                                    <p:cond delay="0"/>
                                  </p:stCondLst>
                                  <p:childTnLst>
                                    <p:animMotion origin="layout" path="M 4.44444E-6 -1.11111E-6 L -2.49366E-18 -0.08565 " pathEditMode="relative" rAng="0" ptsTypes="AA">
                                      <p:cBhvr>
                                        <p:cTn id="8" dur="2000" fill="hold"/>
                                        <p:tgtEl>
                                          <p:spTgt spid="18"/>
                                        </p:tgtEl>
                                        <p:attrNameLst>
                                          <p:attrName>ppt_x</p:attrName>
                                          <p:attrName>ppt_y</p:attrName>
                                        </p:attrNameLst>
                                      </p:cBhvr>
                                      <p:rCtr x="35" y="-4352"/>
                                    </p:animMotion>
                                  </p:childTnLst>
                                </p:cTn>
                              </p:par>
                              <p:par>
                                <p:cTn id="9" presetID="42" presetClass="path" presetSubtype="0" accel="50000" decel="50000" fill="hold" nodeType="withEffect">
                                  <p:stCondLst>
                                    <p:cond delay="0"/>
                                  </p:stCondLst>
                                  <p:childTnLst>
                                    <p:animMotion origin="layout" path="M 4.44444E-6 1.85185E-6 L -1.66667E-6 0.26204 " pathEditMode="relative" rAng="0" ptsTypes="AA">
                                      <p:cBhvr>
                                        <p:cTn id="10" dur="2000" fill="hold"/>
                                        <p:tgtEl>
                                          <p:spTgt spid="20"/>
                                        </p:tgtEl>
                                        <p:attrNameLst>
                                          <p:attrName>ppt_x</p:attrName>
                                          <p:attrName>ppt_y</p:attrName>
                                        </p:attrNameLst>
                                      </p:cBhvr>
                                      <p:rCtr x="87" y="13171"/>
                                    </p:animMotion>
                                  </p:childTnLst>
                                </p:cTn>
                              </p:par>
                              <p:par>
                                <p:cTn id="11" presetID="42" presetClass="path" presetSubtype="0" accel="50000" decel="50000" fill="hold" nodeType="withEffect">
                                  <p:stCondLst>
                                    <p:cond delay="0"/>
                                  </p:stCondLst>
                                  <p:childTnLst>
                                    <p:animMotion origin="layout" path="M 4.44444E-6 3.33333E-6 L 1.66667E-6 -0.17431 " pathEditMode="relative" rAng="0" ptsTypes="AA">
                                      <p:cBhvr>
                                        <p:cTn id="12" dur="2000" fill="hold"/>
                                        <p:tgtEl>
                                          <p:spTgt spid="21"/>
                                        </p:tgtEl>
                                        <p:attrNameLst>
                                          <p:attrName>ppt_x</p:attrName>
                                          <p:attrName>ppt_y</p:attrName>
                                        </p:attrNameLst>
                                      </p:cBhvr>
                                      <p:rCtr x="-17" y="-8611"/>
                                    </p:animMotion>
                                  </p:childTnLst>
                                </p:cTn>
                              </p:par>
                              <p:par>
                                <p:cTn id="13" presetID="42" presetClass="path" presetSubtype="0" accel="50000" decel="50000" fill="hold" nodeType="withEffect">
                                  <p:stCondLst>
                                    <p:cond delay="0"/>
                                  </p:stCondLst>
                                  <p:childTnLst>
                                    <p:animMotion origin="layout" path="M 4.44444E-6 1.85185E-6 L 1.66667E-6 0.17431 " pathEditMode="relative" rAng="0" ptsTypes="AA">
                                      <p:cBhvr>
                                        <p:cTn id="14" dur="2000" fill="hold"/>
                                        <p:tgtEl>
                                          <p:spTgt spid="22"/>
                                        </p:tgtEl>
                                        <p:attrNameLst>
                                          <p:attrName>ppt_x</p:attrName>
                                          <p:attrName>ppt_y</p:attrName>
                                        </p:attrNameLst>
                                      </p:cBhvr>
                                      <p:rCtr x="-17" y="8750"/>
                                    </p:animMotion>
                                  </p:childTnLst>
                                </p:cTn>
                              </p:par>
                              <p:par>
                                <p:cTn id="15" presetID="42" presetClass="path" presetSubtype="0" accel="50000" decel="50000" fill="hold" nodeType="withEffect">
                                  <p:stCondLst>
                                    <p:cond delay="0"/>
                                  </p:stCondLst>
                                  <p:childTnLst>
                                    <p:animMotion origin="layout" path="M 4.44444E-6 4.81481E-6 L 1.66667E-6 -0.26203 " pathEditMode="relative" rAng="0" ptsTypes="AA">
                                      <p:cBhvr>
                                        <p:cTn id="16" dur="2000" fill="hold"/>
                                        <p:tgtEl>
                                          <p:spTgt spid="23"/>
                                        </p:tgtEl>
                                        <p:attrNameLst>
                                          <p:attrName>ppt_x</p:attrName>
                                          <p:attrName>ppt_y</p:attrName>
                                        </p:attrNameLst>
                                      </p:cBhvr>
                                      <p:rCtr x="-17" y="-13125"/>
                                    </p:animMotion>
                                  </p:childTnLst>
                                </p:cTn>
                              </p:par>
                              <p:par>
                                <p:cTn id="17" presetID="42" presetClass="path" presetSubtype="0" accel="50000" decel="50000" fill="hold" nodeType="withEffect">
                                  <p:stCondLst>
                                    <p:cond delay="0"/>
                                  </p:stCondLst>
                                  <p:childTnLst>
                                    <p:animMotion origin="layout" path="M 4.44444E-6 -3.7037E-6 L -2.49366E-18 -0.26203 " pathEditMode="relative" rAng="0" ptsTypes="AA">
                                      <p:cBhvr>
                                        <p:cTn id="18" dur="2000" fill="hold"/>
                                        <p:tgtEl>
                                          <p:spTgt spid="24"/>
                                        </p:tgtEl>
                                        <p:attrNameLst>
                                          <p:attrName>ppt_x</p:attrName>
                                          <p:attrName>ppt_y</p:attrName>
                                        </p:attrNameLst>
                                      </p:cBhvr>
                                      <p:rCtr x="35" y="-13102"/>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16"/>
                                        </p:tgtEl>
                                        <p:attrNameLst>
                                          <p:attrName>style.visibility</p:attrName>
                                        </p:attrNameLst>
                                      </p:cBhvr>
                                      <p:to>
                                        <p:strVal val="hidden"/>
                                      </p:to>
                                    </p:set>
                                  </p:childTnLst>
                                </p:cTn>
                              </p:par>
                            </p:childTnLst>
                          </p:cTn>
                        </p:par>
                        <p:par>
                          <p:cTn id="22" fill="hold">
                            <p:stCondLst>
                              <p:cond delay="2000"/>
                            </p:stCondLst>
                            <p:childTnLst>
                              <p:par>
                                <p:cTn id="23" presetID="1" presetClass="exit" presetSubtype="0" fill="hold" nodeType="after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20"/>
                                        </p:tgtEl>
                                        <p:attrNameLst>
                                          <p:attrName>style.visibility</p:attrName>
                                        </p:attrNameLst>
                                      </p:cBhvr>
                                      <p:to>
                                        <p:strVal val="hidden"/>
                                      </p:to>
                                    </p:set>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par>
                          <p:cTn id="31" fill="hold">
                            <p:stCondLst>
                              <p:cond delay="2000"/>
                            </p:stCondLst>
                            <p:childTnLst>
                              <p:par>
                                <p:cTn id="32" presetID="1" presetClass="exit" presetSubtype="0" fill="hold" nodeType="afterEffect">
                                  <p:stCondLst>
                                    <p:cond delay="0"/>
                                  </p:stCondLst>
                                  <p:childTnLst>
                                    <p:set>
                                      <p:cBhvr>
                                        <p:cTn id="33" dur="1" fill="hold">
                                          <p:stCondLst>
                                            <p:cond delay="0"/>
                                          </p:stCondLst>
                                        </p:cTn>
                                        <p:tgtEl>
                                          <p:spTgt spid="22"/>
                                        </p:tgtEl>
                                        <p:attrNameLst>
                                          <p:attrName>style.visibility</p:attrName>
                                        </p:attrNameLst>
                                      </p:cBhvr>
                                      <p:to>
                                        <p:strVal val="hidden"/>
                                      </p:to>
                                    </p:set>
                                  </p:childTnLst>
                                </p:cTn>
                              </p:par>
                            </p:childTnLst>
                          </p:cTn>
                        </p:par>
                        <p:par>
                          <p:cTn id="34" fill="hold">
                            <p:stCondLst>
                              <p:cond delay="2000"/>
                            </p:stCondLst>
                            <p:childTnLst>
                              <p:par>
                                <p:cTn id="35" presetID="1" presetClass="exit" presetSubtype="0" fill="hold" nodeType="afterEffect">
                                  <p:stCondLst>
                                    <p:cond delay="0"/>
                                  </p:stCondLst>
                                  <p:childTnLst>
                                    <p:set>
                                      <p:cBhvr>
                                        <p:cTn id="36" dur="1" fill="hold">
                                          <p:stCondLst>
                                            <p:cond delay="0"/>
                                          </p:stCondLst>
                                        </p:cTn>
                                        <p:tgtEl>
                                          <p:spTgt spid="23"/>
                                        </p:tgtEl>
                                        <p:attrNameLst>
                                          <p:attrName>style.visibility</p:attrName>
                                        </p:attrNameLst>
                                      </p:cBhvr>
                                      <p:to>
                                        <p:strVal val="hidden"/>
                                      </p:to>
                                    </p:set>
                                  </p:childTnLst>
                                </p:cTn>
                              </p:par>
                            </p:childTnLst>
                          </p:cTn>
                        </p:par>
                        <p:par>
                          <p:cTn id="37" fill="hold">
                            <p:stCondLst>
                              <p:cond delay="2000"/>
                            </p:stCondLst>
                            <p:childTnLst>
                              <p:par>
                                <p:cTn id="38" presetID="1" presetClass="exit" presetSubtype="0" fill="hold" nodeType="after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2000"/>
                            </p:stCondLst>
                            <p:childTnLst>
                              <p:par>
                                <p:cTn id="44" presetID="22" presetClass="entr" presetSubtype="8" fill="hold" nodeType="afterEffect">
                                  <p:stCondLst>
                                    <p:cond delay="50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nodeType="withEffect">
                                  <p:stCondLst>
                                    <p:cond delay="50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par>
                                <p:cTn id="50" presetID="22" presetClass="entr" presetSubtype="8" fill="hold" nodeType="withEffect">
                                  <p:stCondLst>
                                    <p:cond delay="50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par>
                                <p:cTn id="53" presetID="22" presetClass="entr" presetSubtype="8" fill="hold" nodeType="withEffect">
                                  <p:stCondLst>
                                    <p:cond delay="50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nodeType="withEffect">
                                  <p:stCondLst>
                                    <p:cond delay="50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8" fill="hold" nodeType="withEffect">
                                  <p:stCondLst>
                                    <p:cond delay="5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par>
                                <p:cTn id="62" presetID="22" presetClass="entr" presetSubtype="8" fill="hold" nodeType="withEffect">
                                  <p:stCondLst>
                                    <p:cond delay="50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par>
                                <p:cTn id="65" presetID="22" presetClass="entr" presetSubtype="8" fill="hold" nodeType="withEffect">
                                  <p:stCondLst>
                                    <p:cond delay="50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3651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38" name="Group 37"/>
          <p:cNvGrpSpPr/>
          <p:nvPr/>
        </p:nvGrpSpPr>
        <p:grpSpPr>
          <a:xfrm>
            <a:off x="709125" y="2262134"/>
            <a:ext cx="2800930" cy="461665"/>
            <a:chOff x="1230086" y="1785257"/>
            <a:chExt cx="2800930" cy="461665"/>
          </a:xfrm>
        </p:grpSpPr>
        <p:sp>
          <p:nvSpPr>
            <p:cNvPr id="39" name="TextBox 38"/>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40" name="TextBox 39"/>
            <p:cNvSpPr txBox="1"/>
            <p:nvPr/>
          </p:nvSpPr>
          <p:spPr>
            <a:xfrm>
              <a:off x="1611086" y="1785257"/>
              <a:ext cx="2419930" cy="461665"/>
            </a:xfrm>
            <a:prstGeom prst="rect">
              <a:avLst/>
            </a:prstGeom>
            <a:noFill/>
          </p:spPr>
          <p:txBody>
            <a:bodyPr wrap="square" rtlCol="0">
              <a:spAutoFit/>
            </a:bodyPr>
            <a:lstStyle/>
            <a:p>
              <a:r>
                <a:rPr lang="en-US" sz="2400"/>
                <a:t>in the mountains</a:t>
              </a:r>
            </a:p>
          </p:txBody>
        </p:sp>
      </p:grpSp>
      <p:grpSp>
        <p:nvGrpSpPr>
          <p:cNvPr id="41" name="Group 40"/>
          <p:cNvGrpSpPr/>
          <p:nvPr/>
        </p:nvGrpSpPr>
        <p:grpSpPr>
          <a:xfrm>
            <a:off x="3441906" y="2255796"/>
            <a:ext cx="2234873" cy="461665"/>
            <a:chOff x="1230086" y="1785257"/>
            <a:chExt cx="2234873" cy="461665"/>
          </a:xfrm>
        </p:grpSpPr>
        <p:sp>
          <p:nvSpPr>
            <p:cNvPr id="42" name="TextBox 41"/>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43" name="TextBox 42"/>
            <p:cNvSpPr txBox="1"/>
            <p:nvPr/>
          </p:nvSpPr>
          <p:spPr>
            <a:xfrm>
              <a:off x="1611086" y="1785257"/>
              <a:ext cx="1853873" cy="461665"/>
            </a:xfrm>
            <a:prstGeom prst="rect">
              <a:avLst/>
            </a:prstGeom>
            <a:noFill/>
          </p:spPr>
          <p:txBody>
            <a:bodyPr wrap="square" rtlCol="0">
              <a:spAutoFit/>
            </a:bodyPr>
            <a:lstStyle/>
            <a:p>
              <a:r>
                <a:rPr lang="en-US" sz="2400"/>
                <a:t>on an island</a:t>
              </a:r>
            </a:p>
          </p:txBody>
        </p:sp>
      </p:grpSp>
      <p:grpSp>
        <p:nvGrpSpPr>
          <p:cNvPr id="44" name="Group 43"/>
          <p:cNvGrpSpPr/>
          <p:nvPr/>
        </p:nvGrpSpPr>
        <p:grpSpPr>
          <a:xfrm>
            <a:off x="5976160" y="2275183"/>
            <a:ext cx="2371692" cy="461665"/>
            <a:chOff x="1230086" y="1785257"/>
            <a:chExt cx="2371692" cy="461665"/>
          </a:xfrm>
        </p:grpSpPr>
        <p:sp>
          <p:nvSpPr>
            <p:cNvPr id="45" name="TextBox 4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46" name="TextBox 45"/>
            <p:cNvSpPr txBox="1"/>
            <p:nvPr/>
          </p:nvSpPr>
          <p:spPr>
            <a:xfrm>
              <a:off x="1611086" y="1785257"/>
              <a:ext cx="1990692" cy="461665"/>
            </a:xfrm>
            <a:prstGeom prst="rect">
              <a:avLst/>
            </a:prstGeom>
            <a:noFill/>
          </p:spPr>
          <p:txBody>
            <a:bodyPr wrap="square" rtlCol="0">
              <a:spAutoFit/>
            </a:bodyPr>
            <a:lstStyle/>
            <a:p>
              <a:r>
                <a:rPr lang="en-US" sz="2400"/>
                <a:t>on the Moon</a:t>
              </a:r>
            </a:p>
          </p:txBody>
        </p:sp>
      </p:grpSp>
      <p:grpSp>
        <p:nvGrpSpPr>
          <p:cNvPr id="47" name="Group 46"/>
          <p:cNvGrpSpPr/>
          <p:nvPr/>
        </p:nvGrpSpPr>
        <p:grpSpPr>
          <a:xfrm>
            <a:off x="552603" y="2916776"/>
            <a:ext cx="8372059" cy="461665"/>
            <a:chOff x="-59760" y="2142097"/>
            <a:chExt cx="8372059" cy="461665"/>
          </a:xfrm>
        </p:grpSpPr>
        <p:sp>
          <p:nvSpPr>
            <p:cNvPr id="48" name="TextBox 47"/>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49" name="TextBox 48"/>
            <p:cNvSpPr txBox="1"/>
            <p:nvPr/>
          </p:nvSpPr>
          <p:spPr>
            <a:xfrm>
              <a:off x="337952" y="2142097"/>
              <a:ext cx="7974347" cy="461665"/>
            </a:xfrm>
            <a:prstGeom prst="rect">
              <a:avLst/>
            </a:prstGeom>
            <a:noFill/>
          </p:spPr>
          <p:txBody>
            <a:bodyPr wrap="square" rtlCol="0">
              <a:spAutoFit/>
            </a:bodyPr>
            <a:lstStyle/>
            <a:p>
              <a:r>
                <a:rPr lang="en-US" sz="2400"/>
                <a:t>There will be a _______ in front of the house.</a:t>
              </a:r>
            </a:p>
          </p:txBody>
        </p:sp>
      </p:grpSp>
      <p:grpSp>
        <p:nvGrpSpPr>
          <p:cNvPr id="50" name="Group 49"/>
          <p:cNvGrpSpPr/>
          <p:nvPr/>
        </p:nvGrpSpPr>
        <p:grpSpPr>
          <a:xfrm>
            <a:off x="720012" y="3394834"/>
            <a:ext cx="1796143" cy="461665"/>
            <a:chOff x="1230086" y="1785257"/>
            <a:chExt cx="1796143" cy="461665"/>
          </a:xfrm>
        </p:grpSpPr>
        <p:sp>
          <p:nvSpPr>
            <p:cNvPr id="51" name="TextBox 50"/>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52" name="TextBox 51"/>
            <p:cNvSpPr txBox="1"/>
            <p:nvPr/>
          </p:nvSpPr>
          <p:spPr>
            <a:xfrm>
              <a:off x="1611086" y="1785257"/>
              <a:ext cx="1415143" cy="461665"/>
            </a:xfrm>
            <a:prstGeom prst="rect">
              <a:avLst/>
            </a:prstGeom>
            <a:noFill/>
          </p:spPr>
          <p:txBody>
            <a:bodyPr wrap="square" rtlCol="0">
              <a:spAutoFit/>
            </a:bodyPr>
            <a:lstStyle/>
            <a:p>
              <a:r>
                <a:rPr lang="en-US" sz="2400"/>
                <a:t>garden</a:t>
              </a:r>
            </a:p>
          </p:txBody>
        </p:sp>
      </p:grpSp>
      <p:grpSp>
        <p:nvGrpSpPr>
          <p:cNvPr id="53" name="Group 52"/>
          <p:cNvGrpSpPr/>
          <p:nvPr/>
        </p:nvGrpSpPr>
        <p:grpSpPr>
          <a:xfrm>
            <a:off x="3415780" y="3388496"/>
            <a:ext cx="1796143" cy="461665"/>
            <a:chOff x="1230086" y="1785257"/>
            <a:chExt cx="1796143" cy="461665"/>
          </a:xfrm>
        </p:grpSpPr>
        <p:sp>
          <p:nvSpPr>
            <p:cNvPr id="54" name="TextBox 53"/>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55" name="TextBox 54"/>
            <p:cNvSpPr txBox="1"/>
            <p:nvPr/>
          </p:nvSpPr>
          <p:spPr>
            <a:xfrm>
              <a:off x="1611086" y="1785257"/>
              <a:ext cx="1415143" cy="461665"/>
            </a:xfrm>
            <a:prstGeom prst="rect">
              <a:avLst/>
            </a:prstGeom>
            <a:noFill/>
          </p:spPr>
          <p:txBody>
            <a:bodyPr wrap="square" rtlCol="0">
              <a:spAutoFit/>
            </a:bodyPr>
            <a:lstStyle/>
            <a:p>
              <a:r>
                <a:rPr lang="en-US" sz="2400"/>
                <a:t>pond</a:t>
              </a:r>
            </a:p>
          </p:txBody>
        </p:sp>
      </p:grpSp>
      <p:grpSp>
        <p:nvGrpSpPr>
          <p:cNvPr id="56" name="Group 55"/>
          <p:cNvGrpSpPr/>
          <p:nvPr/>
        </p:nvGrpSpPr>
        <p:grpSpPr>
          <a:xfrm>
            <a:off x="5995754" y="3407883"/>
            <a:ext cx="2841162" cy="461665"/>
            <a:chOff x="1230086" y="1785257"/>
            <a:chExt cx="2841162" cy="461665"/>
          </a:xfrm>
        </p:grpSpPr>
        <p:sp>
          <p:nvSpPr>
            <p:cNvPr id="57" name="TextBox 56"/>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58" name="TextBox 57"/>
            <p:cNvSpPr txBox="1"/>
            <p:nvPr/>
          </p:nvSpPr>
          <p:spPr>
            <a:xfrm>
              <a:off x="1611086" y="1785257"/>
              <a:ext cx="2460162" cy="461665"/>
            </a:xfrm>
            <a:prstGeom prst="rect">
              <a:avLst/>
            </a:prstGeom>
            <a:noFill/>
          </p:spPr>
          <p:txBody>
            <a:bodyPr wrap="square" rtlCol="0">
              <a:spAutoFit/>
            </a:bodyPr>
            <a:lstStyle/>
            <a:p>
              <a:r>
                <a:rPr lang="en-US" sz="2400"/>
                <a:t>swimming pool</a:t>
              </a:r>
            </a:p>
          </p:txBody>
        </p:sp>
      </p:grpSp>
      <p:grpSp>
        <p:nvGrpSpPr>
          <p:cNvPr id="59" name="Group 58"/>
          <p:cNvGrpSpPr/>
          <p:nvPr/>
        </p:nvGrpSpPr>
        <p:grpSpPr>
          <a:xfrm>
            <a:off x="552602" y="4100308"/>
            <a:ext cx="7611896" cy="470318"/>
            <a:chOff x="-66290" y="4026312"/>
            <a:chExt cx="7611896" cy="470318"/>
          </a:xfrm>
        </p:grpSpPr>
        <p:sp>
          <p:nvSpPr>
            <p:cNvPr id="60" name="TextBox 59"/>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3.</a:t>
              </a:r>
            </a:p>
          </p:txBody>
        </p:sp>
        <p:sp>
          <p:nvSpPr>
            <p:cNvPr id="61" name="TextBox 60"/>
            <p:cNvSpPr txBox="1"/>
            <p:nvPr/>
          </p:nvSpPr>
          <p:spPr>
            <a:xfrm>
              <a:off x="375492" y="4026312"/>
              <a:ext cx="7170114" cy="461665"/>
            </a:xfrm>
            <a:prstGeom prst="rect">
              <a:avLst/>
            </a:prstGeom>
            <a:noFill/>
          </p:spPr>
          <p:txBody>
            <a:bodyPr wrap="square" rtlCol="0">
              <a:spAutoFit/>
            </a:bodyPr>
            <a:lstStyle/>
            <a:p>
              <a:r>
                <a:rPr lang="en-US" sz="2400"/>
                <a:t> The house will have _______ robots.</a:t>
              </a:r>
            </a:p>
          </p:txBody>
        </p:sp>
      </p:grpSp>
      <p:grpSp>
        <p:nvGrpSpPr>
          <p:cNvPr id="62" name="Group 61"/>
          <p:cNvGrpSpPr/>
          <p:nvPr/>
        </p:nvGrpSpPr>
        <p:grpSpPr>
          <a:xfrm>
            <a:off x="687353" y="4644666"/>
            <a:ext cx="3374583" cy="461665"/>
            <a:chOff x="1230086" y="1785257"/>
            <a:chExt cx="3374583" cy="461665"/>
          </a:xfrm>
        </p:grpSpPr>
        <p:sp>
          <p:nvSpPr>
            <p:cNvPr id="63" name="TextBox 6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64" name="TextBox 63"/>
            <p:cNvSpPr txBox="1"/>
            <p:nvPr/>
          </p:nvSpPr>
          <p:spPr>
            <a:xfrm>
              <a:off x="1611086" y="1785257"/>
              <a:ext cx="2993583" cy="461665"/>
            </a:xfrm>
            <a:prstGeom prst="rect">
              <a:avLst/>
            </a:prstGeom>
            <a:noFill/>
          </p:spPr>
          <p:txBody>
            <a:bodyPr wrap="square" rtlCol="0">
              <a:spAutoFit/>
            </a:bodyPr>
            <a:lstStyle/>
            <a:p>
              <a:r>
                <a:rPr lang="en-US" sz="2400"/>
                <a:t>many</a:t>
              </a:r>
            </a:p>
          </p:txBody>
        </p:sp>
      </p:grpSp>
      <p:grpSp>
        <p:nvGrpSpPr>
          <p:cNvPr id="65" name="Group 64"/>
          <p:cNvGrpSpPr/>
          <p:nvPr/>
        </p:nvGrpSpPr>
        <p:grpSpPr>
          <a:xfrm>
            <a:off x="3400537" y="4638328"/>
            <a:ext cx="3002378" cy="461665"/>
            <a:chOff x="1230086" y="1785257"/>
            <a:chExt cx="3002378" cy="461665"/>
          </a:xfrm>
        </p:grpSpPr>
        <p:sp>
          <p:nvSpPr>
            <p:cNvPr id="66" name="TextBox 6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67" name="TextBox 66"/>
            <p:cNvSpPr txBox="1"/>
            <p:nvPr/>
          </p:nvSpPr>
          <p:spPr>
            <a:xfrm>
              <a:off x="1611085" y="1785257"/>
              <a:ext cx="2621379" cy="461665"/>
            </a:xfrm>
            <a:prstGeom prst="rect">
              <a:avLst/>
            </a:prstGeom>
            <a:noFill/>
          </p:spPr>
          <p:txBody>
            <a:bodyPr wrap="square" rtlCol="0">
              <a:spAutoFit/>
            </a:bodyPr>
            <a:lstStyle/>
            <a:p>
              <a:r>
                <a:rPr lang="en-US" sz="2400"/>
                <a:t>some</a:t>
              </a:r>
            </a:p>
          </p:txBody>
        </p:sp>
      </p:grpSp>
      <p:grpSp>
        <p:nvGrpSpPr>
          <p:cNvPr id="68" name="Group 67"/>
          <p:cNvGrpSpPr/>
          <p:nvPr/>
        </p:nvGrpSpPr>
        <p:grpSpPr>
          <a:xfrm>
            <a:off x="5987252" y="4649062"/>
            <a:ext cx="2333698" cy="461665"/>
            <a:chOff x="1230086" y="1785257"/>
            <a:chExt cx="2333698" cy="461665"/>
          </a:xfrm>
        </p:grpSpPr>
        <p:sp>
          <p:nvSpPr>
            <p:cNvPr id="69" name="TextBox 6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70" name="TextBox 69"/>
            <p:cNvSpPr txBox="1"/>
            <p:nvPr/>
          </p:nvSpPr>
          <p:spPr>
            <a:xfrm>
              <a:off x="1611086" y="1785257"/>
              <a:ext cx="1952698" cy="461665"/>
            </a:xfrm>
            <a:prstGeom prst="rect">
              <a:avLst/>
            </a:prstGeom>
            <a:noFill/>
          </p:spPr>
          <p:txBody>
            <a:bodyPr wrap="square" rtlCol="0">
              <a:spAutoFit/>
            </a:bodyPr>
            <a:lstStyle/>
            <a:p>
              <a:r>
                <a:rPr lang="en-US" sz="2400"/>
                <a:t>a lot of</a:t>
              </a:r>
            </a:p>
          </p:txBody>
        </p:sp>
      </p:grpSp>
      <p:grpSp>
        <p:nvGrpSpPr>
          <p:cNvPr id="71" name="Group 70"/>
          <p:cNvGrpSpPr/>
          <p:nvPr/>
        </p:nvGrpSpPr>
        <p:grpSpPr>
          <a:xfrm>
            <a:off x="541459" y="5294539"/>
            <a:ext cx="7876427" cy="470318"/>
            <a:chOff x="-88319" y="3312302"/>
            <a:chExt cx="7876427" cy="470318"/>
          </a:xfrm>
        </p:grpSpPr>
        <p:sp>
          <p:nvSpPr>
            <p:cNvPr id="72" name="TextBox 71"/>
            <p:cNvSpPr txBox="1"/>
            <p:nvPr/>
          </p:nvSpPr>
          <p:spPr>
            <a:xfrm>
              <a:off x="-88319" y="3320955"/>
              <a:ext cx="474830" cy="461665"/>
            </a:xfrm>
            <a:prstGeom prst="rect">
              <a:avLst/>
            </a:prstGeom>
            <a:noFill/>
          </p:spPr>
          <p:txBody>
            <a:bodyPr wrap="square" rtlCol="0">
              <a:spAutoFit/>
            </a:bodyPr>
            <a:lstStyle/>
            <a:p>
              <a:r>
                <a:rPr lang="en-US" sz="2400" b="1">
                  <a:solidFill>
                    <a:srgbClr val="0070C0"/>
                  </a:solidFill>
                </a:rPr>
                <a:t>4.</a:t>
              </a:r>
            </a:p>
          </p:txBody>
        </p:sp>
        <p:sp>
          <p:nvSpPr>
            <p:cNvPr id="73" name="TextBox 72"/>
            <p:cNvSpPr txBox="1"/>
            <p:nvPr/>
          </p:nvSpPr>
          <p:spPr>
            <a:xfrm>
              <a:off x="364474" y="3312302"/>
              <a:ext cx="7423634" cy="461665"/>
            </a:xfrm>
            <a:prstGeom prst="rect">
              <a:avLst/>
            </a:prstGeom>
            <a:noFill/>
          </p:spPr>
          <p:txBody>
            <a:bodyPr wrap="square" rtlCol="0">
              <a:spAutoFit/>
            </a:bodyPr>
            <a:lstStyle/>
            <a:p>
              <a:r>
                <a:rPr lang="en-US" sz="2400"/>
                <a:t>The _______ will help me to feed the dogs and cats.</a:t>
              </a:r>
            </a:p>
          </p:txBody>
        </p:sp>
      </p:grpSp>
      <p:grpSp>
        <p:nvGrpSpPr>
          <p:cNvPr id="74" name="Group 73"/>
          <p:cNvGrpSpPr/>
          <p:nvPr/>
        </p:nvGrpSpPr>
        <p:grpSpPr>
          <a:xfrm>
            <a:off x="694096" y="5795159"/>
            <a:ext cx="2688784" cy="461665"/>
            <a:chOff x="1230086" y="1785257"/>
            <a:chExt cx="2688784" cy="461665"/>
          </a:xfrm>
        </p:grpSpPr>
        <p:sp>
          <p:nvSpPr>
            <p:cNvPr id="75" name="TextBox 7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76" name="TextBox 75"/>
            <p:cNvSpPr txBox="1"/>
            <p:nvPr/>
          </p:nvSpPr>
          <p:spPr>
            <a:xfrm>
              <a:off x="1611086" y="1785257"/>
              <a:ext cx="2307784" cy="461665"/>
            </a:xfrm>
            <a:prstGeom prst="rect">
              <a:avLst/>
            </a:prstGeom>
            <a:noFill/>
          </p:spPr>
          <p:txBody>
            <a:bodyPr wrap="square" rtlCol="0">
              <a:spAutoFit/>
            </a:bodyPr>
            <a:lstStyle/>
            <a:p>
              <a:r>
                <a:rPr lang="en-US" sz="2400"/>
                <a:t>helicopter</a:t>
              </a:r>
            </a:p>
          </p:txBody>
        </p:sp>
      </p:grpSp>
      <p:grpSp>
        <p:nvGrpSpPr>
          <p:cNvPr id="77" name="Group 76"/>
          <p:cNvGrpSpPr/>
          <p:nvPr/>
        </p:nvGrpSpPr>
        <p:grpSpPr>
          <a:xfrm>
            <a:off x="3402882" y="5778197"/>
            <a:ext cx="1711122" cy="461665"/>
            <a:chOff x="1230086" y="1785257"/>
            <a:chExt cx="1711122" cy="461665"/>
          </a:xfrm>
        </p:grpSpPr>
        <p:sp>
          <p:nvSpPr>
            <p:cNvPr id="78" name="TextBox 77"/>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79" name="TextBox 78"/>
            <p:cNvSpPr txBox="1"/>
            <p:nvPr/>
          </p:nvSpPr>
          <p:spPr>
            <a:xfrm>
              <a:off x="1611086" y="1785257"/>
              <a:ext cx="1330122" cy="461665"/>
            </a:xfrm>
            <a:prstGeom prst="rect">
              <a:avLst/>
            </a:prstGeom>
            <a:noFill/>
          </p:spPr>
          <p:txBody>
            <a:bodyPr wrap="square" rtlCol="0">
              <a:spAutoFit/>
            </a:bodyPr>
            <a:lstStyle/>
            <a:p>
              <a:r>
                <a:rPr lang="en-US" sz="2400"/>
                <a:t>robot</a:t>
              </a:r>
            </a:p>
          </p:txBody>
        </p:sp>
      </p:grpSp>
      <p:grpSp>
        <p:nvGrpSpPr>
          <p:cNvPr id="80" name="Group 79"/>
          <p:cNvGrpSpPr/>
          <p:nvPr/>
        </p:nvGrpSpPr>
        <p:grpSpPr>
          <a:xfrm>
            <a:off x="5995854" y="5795158"/>
            <a:ext cx="2592972" cy="461665"/>
            <a:chOff x="1230086" y="1785257"/>
            <a:chExt cx="2592972" cy="461665"/>
          </a:xfrm>
        </p:grpSpPr>
        <p:sp>
          <p:nvSpPr>
            <p:cNvPr id="81" name="TextBox 80"/>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82" name="TextBox 81"/>
            <p:cNvSpPr txBox="1"/>
            <p:nvPr/>
          </p:nvSpPr>
          <p:spPr>
            <a:xfrm>
              <a:off x="1611085" y="1785257"/>
              <a:ext cx="2211973" cy="461665"/>
            </a:xfrm>
            <a:prstGeom prst="rect">
              <a:avLst/>
            </a:prstGeom>
            <a:noFill/>
          </p:spPr>
          <p:txBody>
            <a:bodyPr wrap="square" rtlCol="0">
              <a:spAutoFit/>
            </a:bodyPr>
            <a:lstStyle/>
            <a:p>
              <a:r>
                <a:rPr lang="en-US" sz="2400"/>
                <a:t>super smart tv</a:t>
              </a:r>
            </a:p>
          </p:txBody>
        </p:sp>
      </p:grpSp>
      <p:grpSp>
        <p:nvGrpSpPr>
          <p:cNvPr id="83" name="Group 82"/>
          <p:cNvGrpSpPr/>
          <p:nvPr/>
        </p:nvGrpSpPr>
        <p:grpSpPr>
          <a:xfrm>
            <a:off x="541978" y="1804865"/>
            <a:ext cx="7655567" cy="470318"/>
            <a:chOff x="-44256" y="1262747"/>
            <a:chExt cx="7655567" cy="470318"/>
          </a:xfrm>
        </p:grpSpPr>
        <p:sp>
          <p:nvSpPr>
            <p:cNvPr id="84" name="TextBox 83"/>
            <p:cNvSpPr txBox="1"/>
            <p:nvPr/>
          </p:nvSpPr>
          <p:spPr>
            <a:xfrm>
              <a:off x="-44256" y="1262747"/>
              <a:ext cx="474830" cy="461665"/>
            </a:xfrm>
            <a:prstGeom prst="rect">
              <a:avLst/>
            </a:prstGeom>
            <a:noFill/>
          </p:spPr>
          <p:txBody>
            <a:bodyPr wrap="square" rtlCol="0">
              <a:spAutoFit/>
            </a:bodyPr>
            <a:lstStyle/>
            <a:p>
              <a:r>
                <a:rPr lang="en-US" sz="2400" b="1">
                  <a:solidFill>
                    <a:srgbClr val="0070C0"/>
                  </a:solidFill>
                </a:rPr>
                <a:t>1.</a:t>
              </a:r>
            </a:p>
          </p:txBody>
        </p:sp>
        <p:sp>
          <p:nvSpPr>
            <p:cNvPr id="85" name="TextBox 84"/>
            <p:cNvSpPr txBox="1"/>
            <p:nvPr/>
          </p:nvSpPr>
          <p:spPr>
            <a:xfrm>
              <a:off x="353584" y="1271400"/>
              <a:ext cx="7257727" cy="461665"/>
            </a:xfrm>
            <a:prstGeom prst="rect">
              <a:avLst/>
            </a:prstGeom>
            <a:noFill/>
          </p:spPr>
          <p:txBody>
            <a:bodyPr wrap="square" rtlCol="0">
              <a:spAutoFit/>
            </a:bodyPr>
            <a:lstStyle/>
            <a:p>
              <a:r>
                <a:rPr lang="en-US" sz="2400"/>
                <a:t>The house will be _______.</a:t>
              </a:r>
              <a:endParaRPr lang="en-US" sz="2400" i="1"/>
            </a:p>
          </p:txBody>
        </p:sp>
      </p:grpSp>
      <p:sp>
        <p:nvSpPr>
          <p:cNvPr id="2" name="Oval 1">
            <a:extLst>
              <a:ext uri="{FF2B5EF4-FFF2-40B4-BE49-F238E27FC236}">
                <a16:creationId xmlns:a16="http://schemas.microsoft.com/office/drawing/2014/main" id="{F3F1081A-2D0C-4F60-B249-6C89746F1C80}"/>
              </a:ext>
            </a:extLst>
          </p:cNvPr>
          <p:cNvSpPr/>
          <p:nvPr/>
        </p:nvSpPr>
        <p:spPr>
          <a:xfrm>
            <a:off x="3425973" y="2271258"/>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0EB483C-F2A8-4A0E-BF88-B45660D34BC2}"/>
              </a:ext>
            </a:extLst>
          </p:cNvPr>
          <p:cNvSpPr/>
          <p:nvPr/>
        </p:nvSpPr>
        <p:spPr>
          <a:xfrm>
            <a:off x="5976160" y="3423345"/>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7C00878-3715-4858-8014-F7253003C58A}"/>
              </a:ext>
            </a:extLst>
          </p:cNvPr>
          <p:cNvSpPr/>
          <p:nvPr/>
        </p:nvSpPr>
        <p:spPr>
          <a:xfrm>
            <a:off x="3415780" y="4642793"/>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14F9DEA4-397D-4426-AF46-62A52BD39881}"/>
              </a:ext>
            </a:extLst>
          </p:cNvPr>
          <p:cNvSpPr/>
          <p:nvPr/>
        </p:nvSpPr>
        <p:spPr>
          <a:xfrm>
            <a:off x="3400537" y="5799623"/>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6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250"/>
                                  </p:stCondLst>
                                  <p:childTnLst>
                                    <p:set>
                                      <p:cBhvr>
                                        <p:cTn id="11" dur="1" fill="hold">
                                          <p:stCondLst>
                                            <p:cond delay="0"/>
                                          </p:stCondLst>
                                        </p:cTn>
                                        <p:tgtEl>
                                          <p:spTgt spid="86"/>
                                        </p:tgtEl>
                                        <p:attrNameLst>
                                          <p:attrName>style.visibility</p:attrName>
                                        </p:attrNameLst>
                                      </p:cBhvr>
                                      <p:to>
                                        <p:strVal val="visible"/>
                                      </p:to>
                                    </p:set>
                                    <p:animEffect transition="in" filter="wheel(1)">
                                      <p:cBhvr>
                                        <p:cTn id="12" dur="75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250"/>
                                  </p:stCondLst>
                                  <p:childTnLst>
                                    <p:set>
                                      <p:cBhvr>
                                        <p:cTn id="16" dur="1" fill="hold">
                                          <p:stCondLst>
                                            <p:cond delay="0"/>
                                          </p:stCondLst>
                                        </p:cTn>
                                        <p:tgtEl>
                                          <p:spTgt spid="87"/>
                                        </p:tgtEl>
                                        <p:attrNameLst>
                                          <p:attrName>style.visibility</p:attrName>
                                        </p:attrNameLst>
                                      </p:cBhvr>
                                      <p:to>
                                        <p:strVal val="visible"/>
                                      </p:to>
                                    </p:set>
                                    <p:animEffect transition="in" filter="wheel(1)">
                                      <p:cBhvr>
                                        <p:cTn id="17" dur="75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250"/>
                                  </p:stCondLst>
                                  <p:childTnLst>
                                    <p:set>
                                      <p:cBhvr>
                                        <p:cTn id="21" dur="1" fill="hold">
                                          <p:stCondLst>
                                            <p:cond delay="0"/>
                                          </p:stCondLst>
                                        </p:cTn>
                                        <p:tgtEl>
                                          <p:spTgt spid="88"/>
                                        </p:tgtEl>
                                        <p:attrNameLst>
                                          <p:attrName>style.visibility</p:attrName>
                                        </p:attrNameLst>
                                      </p:cBhvr>
                                      <p:to>
                                        <p:strVal val="visible"/>
                                      </p:to>
                                    </p:set>
                                    <p:animEffect transition="in" filter="wheel(1)">
                                      <p:cBhvr>
                                        <p:cTn id="22" dur="75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6" grpId="0" animBg="1"/>
      <p:bldP spid="87" grpId="0" animBg="1"/>
      <p:bldP spid="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1549</TotalTime>
  <Words>693</Words>
  <Application>Microsoft Office PowerPoint</Application>
  <PresentationFormat>On-screen Show (4:3)</PresentationFormat>
  <Paragraphs>98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117</cp:revision>
  <dcterms:created xsi:type="dcterms:W3CDTF">2020-12-09T02:04:09Z</dcterms:created>
  <dcterms:modified xsi:type="dcterms:W3CDTF">2023-07-07T10:12:55Z</dcterms:modified>
</cp:coreProperties>
</file>