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75" r:id="rId3"/>
    <p:sldId id="268" r:id="rId4"/>
    <p:sldId id="276" r:id="rId5"/>
    <p:sldId id="277" r:id="rId6"/>
    <p:sldId id="291" r:id="rId7"/>
    <p:sldId id="292" r:id="rId8"/>
    <p:sldId id="293" r:id="rId9"/>
    <p:sldId id="278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2" r:id="rId18"/>
    <p:sldId id="303" r:id="rId19"/>
    <p:sldId id="301" r:id="rId20"/>
    <p:sldId id="304" r:id="rId21"/>
    <p:sldId id="305" r:id="rId22"/>
    <p:sldId id="306" r:id="rId23"/>
    <p:sldId id="307" r:id="rId24"/>
    <p:sldId id="285" r:id="rId25"/>
    <p:sldId id="308" r:id="rId26"/>
    <p:sldId id="286" r:id="rId27"/>
    <p:sldId id="287" r:id="rId28"/>
    <p:sldId id="288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336"/>
    <a:srgbClr val="00FFFF"/>
    <a:srgbClr val="B13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>
        <p:scale>
          <a:sx n="15" d="100"/>
          <a:sy n="15" d="100"/>
        </p:scale>
        <p:origin x="462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90B42C6B-6C06-4B18-A017-6C7E5B6E80C0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D1068549-3778-AC1D-C6D8-2365B96BE733}"/>
              </a:ext>
            </a:extLst>
          </p:cNvPr>
          <p:cNvSpPr txBox="1"/>
          <p:nvPr userDrawn="1"/>
        </p:nvSpPr>
        <p:spPr>
          <a:xfrm>
            <a:off x="11102514" y="2"/>
            <a:ext cx="96180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Right on!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38A08674-2F7A-BE70-8D16-96A0C2B72E15}"/>
              </a:ext>
            </a:extLst>
          </p:cNvPr>
          <p:cNvSpPr txBox="1"/>
          <p:nvPr userDrawn="1"/>
        </p:nvSpPr>
        <p:spPr>
          <a:xfrm>
            <a:off x="11102514" y="2"/>
            <a:ext cx="96180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Right on!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096" y="-236538"/>
            <a:ext cx="13054191" cy="73310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A15701-A5A7-49BC-9449-C5C23784A3A1}"/>
              </a:ext>
            </a:extLst>
          </p:cNvPr>
          <p:cNvSpPr/>
          <p:nvPr/>
        </p:nvSpPr>
        <p:spPr>
          <a:xfrm>
            <a:off x="5651032" y="190550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5: London Was Great!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Lesson 5h: Right on!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99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C8E876-3942-4562-938E-676E3ABD3C75}"/>
              </a:ext>
            </a:extLst>
          </p:cNvPr>
          <p:cNvSpPr/>
          <p:nvPr/>
        </p:nvSpPr>
        <p:spPr>
          <a:xfrm>
            <a:off x="3398492" y="255567"/>
            <a:ext cx="49458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Stonehenge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5551956-FF2E-40BC-BEEB-72E80024D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156958"/>
              </p:ext>
            </p:extLst>
          </p:nvPr>
        </p:nvGraphicFramePr>
        <p:xfrm>
          <a:off x="641684" y="1446159"/>
          <a:ext cx="10908631" cy="39656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80673">
                  <a:extLst>
                    <a:ext uri="{9D8B030D-6E8A-4147-A177-3AD203B41FA5}">
                      <a16:colId xmlns:a16="http://schemas.microsoft.com/office/drawing/2014/main" val="3977779546"/>
                    </a:ext>
                  </a:extLst>
                </a:gridCol>
                <a:gridCol w="1267327">
                  <a:extLst>
                    <a:ext uri="{9D8B030D-6E8A-4147-A177-3AD203B41FA5}">
                      <a16:colId xmlns:a16="http://schemas.microsoft.com/office/drawing/2014/main" val="2354723135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val="2444772321"/>
                    </a:ext>
                  </a:extLst>
                </a:gridCol>
                <a:gridCol w="1957137">
                  <a:extLst>
                    <a:ext uri="{9D8B030D-6E8A-4147-A177-3AD203B41FA5}">
                      <a16:colId xmlns:a16="http://schemas.microsoft.com/office/drawing/2014/main" val="1411083727"/>
                    </a:ext>
                  </a:extLst>
                </a:gridCol>
                <a:gridCol w="4604084">
                  <a:extLst>
                    <a:ext uri="{9D8B030D-6E8A-4147-A177-3AD203B41FA5}">
                      <a16:colId xmlns:a16="http://schemas.microsoft.com/office/drawing/2014/main" val="1346949240"/>
                    </a:ext>
                  </a:extLst>
                </a:gridCol>
              </a:tblGrid>
              <a:tr h="9252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Name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Place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Material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Interesting facts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330362"/>
                  </a:ext>
                </a:extLst>
              </a:tr>
              <a:tr h="3040477">
                <a:tc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324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5199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C8E876-3942-4562-938E-676E3ABD3C75}"/>
              </a:ext>
            </a:extLst>
          </p:cNvPr>
          <p:cNvSpPr/>
          <p:nvPr/>
        </p:nvSpPr>
        <p:spPr>
          <a:xfrm>
            <a:off x="3398492" y="255567"/>
            <a:ext cx="49458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Stonehenge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5551956-FF2E-40BC-BEEB-72E80024D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794220"/>
              </p:ext>
            </p:extLst>
          </p:nvPr>
        </p:nvGraphicFramePr>
        <p:xfrm>
          <a:off x="205876" y="1649056"/>
          <a:ext cx="11331072" cy="39656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3956">
                  <a:extLst>
                    <a:ext uri="{9D8B030D-6E8A-4147-A177-3AD203B41FA5}">
                      <a16:colId xmlns:a16="http://schemas.microsoft.com/office/drawing/2014/main" val="3977779546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354723135"/>
                    </a:ext>
                  </a:extLst>
                </a:gridCol>
                <a:gridCol w="1379621">
                  <a:extLst>
                    <a:ext uri="{9D8B030D-6E8A-4147-A177-3AD203B41FA5}">
                      <a16:colId xmlns:a16="http://schemas.microsoft.com/office/drawing/2014/main" val="2444772321"/>
                    </a:ext>
                  </a:extLst>
                </a:gridCol>
                <a:gridCol w="1941095">
                  <a:extLst>
                    <a:ext uri="{9D8B030D-6E8A-4147-A177-3AD203B41FA5}">
                      <a16:colId xmlns:a16="http://schemas.microsoft.com/office/drawing/2014/main" val="1411083727"/>
                    </a:ext>
                  </a:extLst>
                </a:gridCol>
                <a:gridCol w="4283242">
                  <a:extLst>
                    <a:ext uri="{9D8B030D-6E8A-4147-A177-3AD203B41FA5}">
                      <a16:colId xmlns:a16="http://schemas.microsoft.com/office/drawing/2014/main" val="1346949240"/>
                    </a:ext>
                  </a:extLst>
                </a:gridCol>
              </a:tblGrid>
              <a:tr h="9252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Name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Place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Material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Interesting facts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330362"/>
                  </a:ext>
                </a:extLst>
              </a:tr>
              <a:tr h="304047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Stonehenge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UK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The sun on Midsummer’s Day </a:t>
                      </a:r>
                    </a:p>
                    <a:p>
                      <a:pPr algn="ctr"/>
                      <a:r>
                        <a:rPr lang="en-US" sz="3600" dirty="0"/>
                        <a:t>shines through the </a:t>
                      </a:r>
                      <a:r>
                        <a:rPr lang="en-US" sz="3600" dirty="0" err="1"/>
                        <a:t>centre</a:t>
                      </a:r>
                      <a:r>
                        <a:rPr lang="en-US" sz="3600" dirty="0"/>
                        <a:t>. Over a million visitors per year.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324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5144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7AD313-EB14-4296-AA22-7BE95ECFD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66" y="1437842"/>
            <a:ext cx="10704345" cy="199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22473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05B73A6-0A19-41A0-B0BF-494CDE8B1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41587"/>
              </p:ext>
            </p:extLst>
          </p:nvPr>
        </p:nvGraphicFramePr>
        <p:xfrm>
          <a:off x="693819" y="1697181"/>
          <a:ext cx="11305674" cy="45688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54993">
                  <a:extLst>
                    <a:ext uri="{9D8B030D-6E8A-4147-A177-3AD203B41FA5}">
                      <a16:colId xmlns:a16="http://schemas.microsoft.com/office/drawing/2014/main" val="3977779546"/>
                    </a:ext>
                  </a:extLst>
                </a:gridCol>
                <a:gridCol w="1270482">
                  <a:extLst>
                    <a:ext uri="{9D8B030D-6E8A-4147-A177-3AD203B41FA5}">
                      <a16:colId xmlns:a16="http://schemas.microsoft.com/office/drawing/2014/main" val="2354723135"/>
                    </a:ext>
                  </a:extLst>
                </a:gridCol>
                <a:gridCol w="1302645">
                  <a:extLst>
                    <a:ext uri="{9D8B030D-6E8A-4147-A177-3AD203B41FA5}">
                      <a16:colId xmlns:a16="http://schemas.microsoft.com/office/drawing/2014/main" val="2444772321"/>
                    </a:ext>
                  </a:extLst>
                </a:gridCol>
                <a:gridCol w="1962009">
                  <a:extLst>
                    <a:ext uri="{9D8B030D-6E8A-4147-A177-3AD203B41FA5}">
                      <a16:colId xmlns:a16="http://schemas.microsoft.com/office/drawing/2014/main" val="1411083727"/>
                    </a:ext>
                  </a:extLst>
                </a:gridCol>
                <a:gridCol w="4615545">
                  <a:extLst>
                    <a:ext uri="{9D8B030D-6E8A-4147-A177-3AD203B41FA5}">
                      <a16:colId xmlns:a16="http://schemas.microsoft.com/office/drawing/2014/main" val="1346949240"/>
                    </a:ext>
                  </a:extLst>
                </a:gridCol>
              </a:tblGrid>
              <a:tr h="5502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Name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Place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Material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Interesting facts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330362"/>
                  </a:ext>
                </a:extLst>
              </a:tr>
              <a:tr h="1021883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9196814"/>
                  </a:ext>
                </a:extLst>
              </a:tr>
              <a:tr h="1021883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7656252"/>
                  </a:ext>
                </a:extLst>
              </a:tr>
              <a:tr h="1021883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592830"/>
                  </a:ext>
                </a:extLst>
              </a:tr>
              <a:tr h="924100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32479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76089A1-915B-44BE-8ADA-1C9772B5BCB1}"/>
              </a:ext>
            </a:extLst>
          </p:cNvPr>
          <p:cNvSpPr/>
          <p:nvPr/>
        </p:nvSpPr>
        <p:spPr>
          <a:xfrm>
            <a:off x="443163" y="457199"/>
            <a:ext cx="113056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Research online and find information about four national wonders. Make notes, add pictures, and use notes to make a poster.</a:t>
            </a:r>
          </a:p>
        </p:txBody>
      </p:sp>
    </p:spTree>
    <p:extLst>
      <p:ext uri="{BB962C8B-B14F-4D97-AF65-F5344CB8AC3E}">
        <p14:creationId xmlns:p14="http://schemas.microsoft.com/office/powerpoint/2010/main" val="21146926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88FEB7-1BD4-4252-B7CF-C83629E6A020}"/>
              </a:ext>
            </a:extLst>
          </p:cNvPr>
          <p:cNvSpPr/>
          <p:nvPr/>
        </p:nvSpPr>
        <p:spPr>
          <a:xfrm>
            <a:off x="7462345" y="3174615"/>
            <a:ext cx="26337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SAMPLE 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POSTER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FE180-600B-4FE5-B3B7-6EE98685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18" y="467902"/>
            <a:ext cx="4267817" cy="5922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FC309-F72A-4F24-84AE-9CC49D34B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235" y="467902"/>
            <a:ext cx="5162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59553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16D2B8-B39F-4B6C-98DF-4FF6A6BE649E}"/>
              </a:ext>
            </a:extLst>
          </p:cNvPr>
          <p:cNvSpPr/>
          <p:nvPr/>
        </p:nvSpPr>
        <p:spPr>
          <a:xfrm>
            <a:off x="272716" y="732670"/>
            <a:ext cx="11919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Groups of students present their national wonders to the class.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84D15-1C18-4AB8-BC05-516F00B270FD}"/>
              </a:ext>
            </a:extLst>
          </p:cNvPr>
          <p:cNvSpPr txBox="1"/>
          <p:nvPr/>
        </p:nvSpPr>
        <p:spPr>
          <a:xfrm>
            <a:off x="168728" y="1732638"/>
            <a:ext cx="11854543" cy="4392692"/>
          </a:xfrm>
          <a:prstGeom prst="wedgeRoundRectCallout">
            <a:avLst>
              <a:gd name="adj1" fmla="val 35733"/>
              <a:gd name="adj2" fmla="val 5828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rgbClr val="C9243F"/>
                </a:solidFill>
                <a:effectLst/>
                <a:latin typeface="FrutigerLTStd-Italic"/>
              </a:rPr>
              <a:t>Hello everyone.</a:t>
            </a:r>
            <a:br>
              <a:rPr lang="en-US" sz="2800" b="0" i="1" dirty="0">
                <a:solidFill>
                  <a:srgbClr val="C9243F"/>
                </a:solidFill>
                <a:effectLst/>
                <a:latin typeface="FrutigerLTStd-Italic"/>
              </a:rPr>
            </a:br>
            <a:r>
              <a:rPr lang="en-US" sz="2800" b="0" i="1" dirty="0">
                <a:solidFill>
                  <a:srgbClr val="C9243F"/>
                </a:solidFill>
                <a:effectLst/>
                <a:latin typeface="FrutigerLTStd-Italic"/>
              </a:rPr>
              <a:t>Welcome to </a:t>
            </a:r>
            <a:r>
              <a:rPr lang="en-US" sz="2800" i="1" dirty="0">
                <a:solidFill>
                  <a:srgbClr val="C9243F"/>
                </a:solidFill>
                <a:latin typeface="FrutigerLTStd-Italic"/>
              </a:rPr>
              <a:t>our presentation. Today we want to tell you about some famous national wonders. Perhaps you will know some of them. </a:t>
            </a:r>
            <a:endParaRPr lang="en-US" sz="2800" b="0" i="1" dirty="0">
              <a:solidFill>
                <a:srgbClr val="C9243F"/>
              </a:solidFill>
              <a:effectLst/>
              <a:latin typeface="FrutigerLTStd-Italic"/>
            </a:endParaRPr>
          </a:p>
          <a:p>
            <a:r>
              <a:rPr lang="en-US" sz="2800" b="0" i="1" dirty="0">
                <a:solidFill>
                  <a:srgbClr val="C9243F"/>
                </a:solidFill>
                <a:effectLst/>
                <a:latin typeface="FrutigerLTStd-Italic"/>
              </a:rPr>
              <a:t>First of all, ………..</a:t>
            </a:r>
            <a:br>
              <a:rPr lang="en-US" sz="2800" b="0" i="1" dirty="0">
                <a:solidFill>
                  <a:srgbClr val="C9243F"/>
                </a:solidFill>
                <a:effectLst/>
                <a:latin typeface="FrutigerLTStd-Italic"/>
              </a:rPr>
            </a:br>
            <a:r>
              <a:rPr lang="en-US" sz="2800" b="0" i="1" dirty="0">
                <a:solidFill>
                  <a:srgbClr val="C9243F"/>
                </a:solidFill>
                <a:effectLst/>
                <a:latin typeface="FrutigerLTStd-Italic"/>
              </a:rPr>
              <a:t>Another place you should see is …………. </a:t>
            </a:r>
          </a:p>
          <a:p>
            <a:r>
              <a:rPr lang="en-US" sz="2800" i="1" dirty="0">
                <a:solidFill>
                  <a:srgbClr val="C9243F"/>
                </a:solidFill>
                <a:latin typeface="FrutigerLTStd-Italic"/>
              </a:rPr>
              <a:t>One more place you might want to visit is ……………</a:t>
            </a:r>
          </a:p>
          <a:p>
            <a:r>
              <a:rPr lang="en-US" sz="2800" b="0" i="1" dirty="0">
                <a:solidFill>
                  <a:srgbClr val="C9243F"/>
                </a:solidFill>
                <a:effectLst/>
                <a:latin typeface="FrutigerLTStd-Italic"/>
              </a:rPr>
              <a:t>The last wonder you should know is ………………..</a:t>
            </a:r>
          </a:p>
          <a:p>
            <a:r>
              <a:rPr lang="en-US" sz="2800" i="1" dirty="0">
                <a:solidFill>
                  <a:srgbClr val="C9243F"/>
                </a:solidFill>
                <a:latin typeface="FrutigerLTStd-Italic"/>
              </a:rPr>
              <a:t>If you get a chance to visit them, you should. </a:t>
            </a:r>
          </a:p>
          <a:p>
            <a:r>
              <a:rPr lang="en-US" sz="2800" i="1" dirty="0">
                <a:solidFill>
                  <a:srgbClr val="C9243F"/>
                </a:solidFill>
                <a:latin typeface="FrutigerLTStd-Italic"/>
              </a:rPr>
              <a:t>Thanks for listening.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44502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3D1ACA-0C59-4760-9506-35ED9DA85593}"/>
              </a:ext>
            </a:extLst>
          </p:cNvPr>
          <p:cNvSpPr txBox="1">
            <a:spLocks/>
          </p:cNvSpPr>
          <p:nvPr/>
        </p:nvSpPr>
        <p:spPr>
          <a:xfrm>
            <a:off x="1803218" y="1817167"/>
            <a:ext cx="8585563" cy="3852113"/>
          </a:xfrm>
          <a:prstGeom prst="rect">
            <a:avLst/>
          </a:prstGeom>
          <a:solidFill>
            <a:srgbClr val="00FFFF"/>
          </a:solidFill>
          <a:ln>
            <a:solidFill>
              <a:srgbClr val="BE433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3000" dirty="0"/>
              <a:t> Keep eye contact with the class.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/>
              <a:t> Look around the class.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/>
              <a:t> Point at the poster (pictures, text…) when needed.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/>
              <a:t> Use suitable movements.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/>
              <a:t> Don’t turn your back to the class.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/>
              <a:t> Be confident!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/>
              <a:t> Speak loudly and clearly.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768910D6-CABD-407B-AB4B-5890BBC7D58D}"/>
              </a:ext>
            </a:extLst>
          </p:cNvPr>
          <p:cNvSpPr/>
          <p:nvPr/>
        </p:nvSpPr>
        <p:spPr>
          <a:xfrm>
            <a:off x="2287263" y="611060"/>
            <a:ext cx="6834433" cy="806578"/>
          </a:xfrm>
          <a:prstGeom prst="round2Diag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</a:rPr>
              <a:t>Presentations tips</a:t>
            </a:r>
            <a:endParaRPr lang="en-US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98070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61DF2F6-7B1B-4A25-8B75-75BC873A4736}"/>
              </a:ext>
            </a:extLst>
          </p:cNvPr>
          <p:cNvSpPr txBox="1">
            <a:spLocks/>
          </p:cNvSpPr>
          <p:nvPr/>
        </p:nvSpPr>
        <p:spPr>
          <a:xfrm>
            <a:off x="499621" y="1147192"/>
            <a:ext cx="11021819" cy="53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solidFill>
                  <a:srgbClr val="0070C0"/>
                </a:solidFill>
              </a:rPr>
              <a:t>While your friends are making a presentation, please leave your comments on the following form.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E2F7E574-2693-4FA4-9796-873661484E38}"/>
              </a:ext>
            </a:extLst>
          </p:cNvPr>
          <p:cNvSpPr/>
          <p:nvPr/>
        </p:nvSpPr>
        <p:spPr>
          <a:xfrm>
            <a:off x="2469823" y="457200"/>
            <a:ext cx="6834433" cy="633663"/>
          </a:xfrm>
          <a:prstGeom prst="round2Diag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</a:rPr>
              <a:t>Evaluation form</a:t>
            </a:r>
            <a:endParaRPr lang="en-US" sz="36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C4B70623-945C-4A52-B98E-D1076C756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731459"/>
              </p:ext>
            </p:extLst>
          </p:nvPr>
        </p:nvGraphicFramePr>
        <p:xfrm>
          <a:off x="579631" y="2009179"/>
          <a:ext cx="10539168" cy="4297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04354">
                  <a:extLst>
                    <a:ext uri="{9D8B030D-6E8A-4147-A177-3AD203B41FA5}">
                      <a16:colId xmlns:a16="http://schemas.microsoft.com/office/drawing/2014/main" val="1018006224"/>
                    </a:ext>
                  </a:extLst>
                </a:gridCol>
                <a:gridCol w="2045617">
                  <a:extLst>
                    <a:ext uri="{9D8B030D-6E8A-4147-A177-3AD203B41FA5}">
                      <a16:colId xmlns:a16="http://schemas.microsoft.com/office/drawing/2014/main" val="2910254231"/>
                    </a:ext>
                  </a:extLst>
                </a:gridCol>
                <a:gridCol w="1971034">
                  <a:extLst>
                    <a:ext uri="{9D8B030D-6E8A-4147-A177-3AD203B41FA5}">
                      <a16:colId xmlns:a16="http://schemas.microsoft.com/office/drawing/2014/main" val="3432605181"/>
                    </a:ext>
                  </a:extLst>
                </a:gridCol>
                <a:gridCol w="2318163">
                  <a:extLst>
                    <a:ext uri="{9D8B030D-6E8A-4147-A177-3AD203B41FA5}">
                      <a16:colId xmlns:a16="http://schemas.microsoft.com/office/drawing/2014/main" val="366559155"/>
                    </a:ext>
                  </a:extLst>
                </a:gridCol>
              </a:tblGrid>
              <a:tr h="5999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Comments (if any)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7374264"/>
                  </a:ext>
                </a:extLst>
              </a:tr>
              <a:tr h="1133151">
                <a:tc>
                  <a:txBody>
                    <a:bodyPr/>
                    <a:lstStyle/>
                    <a:p>
                      <a:r>
                        <a:rPr lang="en-US" sz="2400" b="1" dirty="0"/>
                        <a:t>Poster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Nice pictures/drawings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Clear and brief information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Interesting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Wingdings" panose="05000000000000000000" pitchFamily="2" charset="2"/>
                        </a:rPr>
                        <a:t>            </a:t>
                      </a:r>
                      <a:endParaRPr lang="en-US" sz="2400" dirty="0"/>
                    </a:p>
                    <a:p>
                      <a:pPr algn="ctr"/>
                      <a:endParaRPr lang="en-US" sz="2400" dirty="0"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US" sz="24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>
                          <a:sym typeface="Wingdings" panose="05000000000000000000" pitchFamily="2" charset="2"/>
                        </a:rPr>
                        <a:t>              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51821"/>
                  </a:ext>
                </a:extLst>
              </a:tr>
              <a:tr h="1399774">
                <a:tc>
                  <a:txBody>
                    <a:bodyPr/>
                    <a:lstStyle/>
                    <a:p>
                      <a:r>
                        <a:rPr lang="en-US" sz="2400" b="1" dirty="0"/>
                        <a:t>Presentation skills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Confident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Loud and clear voice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Good eye-contact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Suitable 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228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399024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866D03-F399-4829-A096-C530E854664D}"/>
              </a:ext>
            </a:extLst>
          </p:cNvPr>
          <p:cNvSpPr/>
          <p:nvPr/>
        </p:nvSpPr>
        <p:spPr>
          <a:xfrm>
            <a:off x="319538" y="955052"/>
            <a:ext cx="11552924" cy="5493812"/>
          </a:xfrm>
          <a:prstGeom prst="rect">
            <a:avLst/>
          </a:prstGeom>
          <a:ln w="57150">
            <a:solidFill>
              <a:srgbClr val="BE4336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2700" dirty="0"/>
              <a:t>Good morning. Today I want to tell you about some famous landmarks. Perhaps you will know some of them. </a:t>
            </a:r>
          </a:p>
          <a:p>
            <a:r>
              <a:rPr lang="en-US" sz="2700" dirty="0"/>
              <a:t>The Eiffel Tower is an iron landmark in Paris. It is around 130 years old. It gets its name from the man who designed it. </a:t>
            </a:r>
          </a:p>
          <a:p>
            <a:r>
              <a:rPr lang="en-US" sz="2700" dirty="0"/>
              <a:t>The Colosseum is a stone landmark in Rome. It is almost 2,000 years old. Gladiators used to fight there. </a:t>
            </a:r>
          </a:p>
          <a:p>
            <a:r>
              <a:rPr lang="en-US" sz="2700" dirty="0"/>
              <a:t>The Sagrada </a:t>
            </a:r>
            <a:r>
              <a:rPr lang="en-US" sz="2700" dirty="0" err="1"/>
              <a:t>Família</a:t>
            </a:r>
            <a:r>
              <a:rPr lang="en-US" sz="2700" dirty="0"/>
              <a:t> is a stone landmark in Barcelona. It is around 140 years old, and it still isn’t finished. </a:t>
            </a:r>
          </a:p>
          <a:p>
            <a:r>
              <a:rPr lang="en-US" sz="2700" dirty="0"/>
              <a:t>Sigismund’s Column is a granite and bronze landmark in Warsaw. It is around 370 years old, and it shows King Sigismund III Vasa, who moved Poland's capital from Kraków to Warsaw in 1596. </a:t>
            </a:r>
          </a:p>
          <a:p>
            <a:r>
              <a:rPr lang="en-US" sz="2700" dirty="0"/>
              <a:t>If you get a chance to visit them, you should. </a:t>
            </a:r>
          </a:p>
          <a:p>
            <a:r>
              <a:rPr lang="en-US" sz="2700" dirty="0"/>
              <a:t>Thanks for listening.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70144-D486-4822-BE7B-335A949A4775}"/>
              </a:ext>
            </a:extLst>
          </p:cNvPr>
          <p:cNvSpPr txBox="1"/>
          <p:nvPr/>
        </p:nvSpPr>
        <p:spPr>
          <a:xfrm>
            <a:off x="497305" y="401054"/>
            <a:ext cx="3866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F0"/>
                </a:solidFill>
              </a:rPr>
              <a:t>Sample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8891489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CD0639-1F55-4583-8055-AFC1E7968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2392"/>
            <a:ext cx="9763136" cy="4081211"/>
          </a:xfrm>
          <a:prstGeom prst="rect">
            <a:avLst/>
          </a:prstGeom>
          <a:ln>
            <a:solidFill>
              <a:srgbClr val="BE4336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F98D8A-6FB3-4CB9-8A21-BD9517B2BCDB}"/>
              </a:ext>
            </a:extLst>
          </p:cNvPr>
          <p:cNvSpPr/>
          <p:nvPr/>
        </p:nvSpPr>
        <p:spPr>
          <a:xfrm>
            <a:off x="644203" y="570248"/>
            <a:ext cx="99715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Read the rules. Why do we have these rules?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Which one could you do when you went on holiday?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479BD6-01B2-4AA8-909E-2527DE55F942}"/>
              </a:ext>
            </a:extLst>
          </p:cNvPr>
          <p:cNvSpPr/>
          <p:nvPr/>
        </p:nvSpPr>
        <p:spPr>
          <a:xfrm>
            <a:off x="9808175" y="2358885"/>
            <a:ext cx="23838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We have these rules to protect our monuments </a:t>
            </a:r>
          </a:p>
          <a:p>
            <a:r>
              <a:rPr lang="en-US" sz="3000" dirty="0">
                <a:solidFill>
                  <a:srgbClr val="FF0000"/>
                </a:solidFill>
              </a:rPr>
              <a:t>and ancient ruins. </a:t>
            </a:r>
          </a:p>
        </p:txBody>
      </p:sp>
    </p:spTree>
    <p:extLst>
      <p:ext uri="{BB962C8B-B14F-4D97-AF65-F5344CB8AC3E}">
        <p14:creationId xmlns:p14="http://schemas.microsoft.com/office/powerpoint/2010/main" val="3655795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3029" y="177496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6137" y="278578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Project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01689" y="390234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9" y="5018913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4799" y="65840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117" y="470722"/>
            <a:ext cx="4174591" cy="587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3A1BD7-F82D-432A-BF8E-93C604731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86" y="1551698"/>
            <a:ext cx="9731795" cy="17012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0BCE40-EA9F-44BF-B3E9-761140404CC0}"/>
              </a:ext>
            </a:extLst>
          </p:cNvPr>
          <p:cNvSpPr/>
          <p:nvPr/>
        </p:nvSpPr>
        <p:spPr>
          <a:xfrm>
            <a:off x="1776716" y="603168"/>
            <a:ext cx="3554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+mn-cs"/>
              </a:rPr>
              <a:t>Work in groups.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5" name="Picture 4" descr="Free Speech bubble 1195466 PNG with Transparent Background">
            <a:extLst>
              <a:ext uri="{FF2B5EF4-FFF2-40B4-BE49-F238E27FC236}">
                <a16:creationId xmlns:a16="http://schemas.microsoft.com/office/drawing/2014/main" id="{C24715DE-5A1A-4F0E-B066-AE3BEEC76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8" y="671347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BFA025-D115-410D-9AB2-91A0C3F76387}"/>
              </a:ext>
            </a:extLst>
          </p:cNvPr>
          <p:cNvSpPr txBox="1"/>
          <p:nvPr/>
        </p:nvSpPr>
        <p:spPr>
          <a:xfrm>
            <a:off x="1067625" y="3641558"/>
            <a:ext cx="1025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You can draw some illustrations for your rules.</a:t>
            </a:r>
          </a:p>
        </p:txBody>
      </p:sp>
    </p:spTree>
    <p:extLst>
      <p:ext uri="{BB962C8B-B14F-4D97-AF65-F5344CB8AC3E}">
        <p14:creationId xmlns:p14="http://schemas.microsoft.com/office/powerpoint/2010/main" val="50696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D2FD42-4F19-4B1A-881C-AD6E71676265}"/>
              </a:ext>
            </a:extLst>
          </p:cNvPr>
          <p:cNvSpPr txBox="1"/>
          <p:nvPr/>
        </p:nvSpPr>
        <p:spPr>
          <a:xfrm>
            <a:off x="168728" y="1376556"/>
            <a:ext cx="11854543" cy="3915966"/>
          </a:xfrm>
          <a:prstGeom prst="wedgeRoundRectCallout">
            <a:avLst>
              <a:gd name="adj1" fmla="val 41885"/>
              <a:gd name="adj2" fmla="val 5977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rgbClr val="C9243F"/>
                </a:solidFill>
                <a:effectLst/>
                <a:latin typeface="FrutigerLTStd-Italic"/>
              </a:rPr>
              <a:t>Hello everyone.</a:t>
            </a:r>
            <a:br>
              <a:rPr lang="en-US" sz="2800" b="0" i="1" dirty="0">
                <a:solidFill>
                  <a:srgbClr val="C9243F"/>
                </a:solidFill>
                <a:effectLst/>
                <a:latin typeface="FrutigerLTStd-Italic"/>
              </a:rPr>
            </a:br>
            <a:r>
              <a:rPr lang="en-US" sz="2800" dirty="0"/>
              <a:t>My name is …. I am here today to share with you some rules we should follow so that we can become responsible </a:t>
            </a:r>
            <a:r>
              <a:rPr lang="en-US" sz="2800" dirty="0" err="1"/>
              <a:t>travellers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First, we should/ shouldn’t …….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Second,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……….</a:t>
            </a:r>
          </a:p>
          <a:p>
            <a:endParaRPr lang="en-US" sz="2800" dirty="0"/>
          </a:p>
          <a:p>
            <a:r>
              <a:rPr lang="en-US" sz="2800" dirty="0"/>
              <a:t>There are so many rules for us to follow. Let’s do it together to protect the national wonders around us. Thanks for listening.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E00C7-8455-4CDD-941E-616915116C95}"/>
              </a:ext>
            </a:extLst>
          </p:cNvPr>
          <p:cNvSpPr txBox="1"/>
          <p:nvPr/>
        </p:nvSpPr>
        <p:spPr>
          <a:xfrm>
            <a:off x="2753542" y="514723"/>
            <a:ext cx="7183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CC"/>
                </a:solidFill>
                <a:effectLst/>
                <a:latin typeface="FrutigerLTStd-Bold"/>
              </a:rPr>
              <a:t>Present the rules to the class</a:t>
            </a:r>
            <a:r>
              <a:rPr lang="en-US" sz="3600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6329869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498242-6DB0-47EF-A468-A7C82270D7F1}"/>
              </a:ext>
            </a:extLst>
          </p:cNvPr>
          <p:cNvSpPr txBox="1"/>
          <p:nvPr/>
        </p:nvSpPr>
        <p:spPr>
          <a:xfrm>
            <a:off x="168728" y="1232654"/>
            <a:ext cx="11854543" cy="4392692"/>
          </a:xfrm>
          <a:prstGeom prst="wedgeRoundRectCallout">
            <a:avLst>
              <a:gd name="adj1" fmla="val 41885"/>
              <a:gd name="adj2" fmla="val 5977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rgbClr val="C9243F"/>
                </a:solidFill>
                <a:effectLst/>
                <a:latin typeface="FrutigerLTStd-Italic"/>
              </a:rPr>
              <a:t>Hello everyone.</a:t>
            </a:r>
            <a:br>
              <a:rPr lang="en-US" sz="2800" b="0" i="1" dirty="0">
                <a:solidFill>
                  <a:srgbClr val="C9243F"/>
                </a:solidFill>
                <a:effectLst/>
                <a:latin typeface="FrutigerLTStd-Italic"/>
              </a:rPr>
            </a:br>
            <a:r>
              <a:rPr lang="en-US" sz="2800" dirty="0"/>
              <a:t>My name is …. I am here today to share with you some rules we should follow so that we can become responsible </a:t>
            </a:r>
            <a:r>
              <a:rPr lang="en-US" sz="2800" dirty="0" err="1"/>
              <a:t>travellers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First, we shouldn’t drop litter.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Second, we shouldn’t write on the walls. Third,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we should respect local culture and traditions.</a:t>
            </a:r>
          </a:p>
          <a:p>
            <a:endParaRPr lang="en-US" sz="2800" dirty="0"/>
          </a:p>
          <a:p>
            <a:r>
              <a:rPr lang="en-US" sz="2800" dirty="0"/>
              <a:t>There are so many rules for us to follow. Let’s do it together to protect the national wonders around us. Thanks for listening.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78820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74663A-C541-4A9F-AEB3-5091D1034EFD}"/>
              </a:ext>
            </a:extLst>
          </p:cNvPr>
          <p:cNvSpPr txBox="1"/>
          <p:nvPr/>
        </p:nvSpPr>
        <p:spPr>
          <a:xfrm>
            <a:off x="573003" y="1308033"/>
            <a:ext cx="110459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Write a letter of 50-60 words to a friend about a famous wonder in your country. Write about where it is, its history, its interesting facts, and rules that you must follow when visiting this place.</a:t>
            </a:r>
          </a:p>
        </p:txBody>
      </p:sp>
    </p:spTree>
    <p:extLst>
      <p:ext uri="{BB962C8B-B14F-4D97-AF65-F5344CB8AC3E}">
        <p14:creationId xmlns:p14="http://schemas.microsoft.com/office/powerpoint/2010/main" val="336647124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556591"/>
            <a:ext cx="10058400" cy="58143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83860" y="1756676"/>
            <a:ext cx="11024279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CC"/>
                </a:solidFill>
                <a:latin typeface="Calibri" pitchFamily="34" charset="0"/>
              </a:rPr>
              <a:t>Create a poster of national wonders around the world.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CC"/>
                </a:solidFill>
                <a:latin typeface="Calibri" pitchFamily="34" charset="0"/>
              </a:rPr>
              <a:t>Develop presentation skills by giving a presentation on wonders around the world.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CC"/>
                </a:solidFill>
                <a:latin typeface="Calibri" pitchFamily="34" charset="0"/>
              </a:rPr>
              <a:t>Talk about the value of being a responsible </a:t>
            </a:r>
            <a:r>
              <a:rPr lang="en-US" sz="3600" dirty="0" err="1">
                <a:solidFill>
                  <a:srgbClr val="0000CC"/>
                </a:solidFill>
                <a:latin typeface="Calibri" pitchFamily="34" charset="0"/>
              </a:rPr>
              <a:t>traveller</a:t>
            </a:r>
            <a:r>
              <a:rPr lang="en-US" sz="3600" dirty="0">
                <a:solidFill>
                  <a:srgbClr val="0000CC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595" y="1394107"/>
            <a:ext cx="11872029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vocabularies and make sentences using them.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100 SB).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93703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4EEB21-5607-48B1-B3D7-57DA0E06C338}"/>
              </a:ext>
            </a:extLst>
          </p:cNvPr>
          <p:cNvSpPr/>
          <p:nvPr/>
        </p:nvSpPr>
        <p:spPr>
          <a:xfrm>
            <a:off x="587834" y="2581801"/>
            <a:ext cx="108328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create a poster of national wonders around the world.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develop presentation skills by giving a presentation on wonders around the world.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talk about the value of being a responsible </a:t>
            </a:r>
            <a:r>
              <a:rPr lang="en-US" sz="3600" i="1" dirty="0" err="1">
                <a:solidFill>
                  <a:srgbClr val="0000CC"/>
                </a:solidFill>
                <a:latin typeface="Calibri" pitchFamily="34" charset="0"/>
              </a:rPr>
              <a:t>traveller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9" y="552140"/>
            <a:ext cx="10058400" cy="5753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78EE23-BB18-44E6-BE4E-EAA2CCA4554D}"/>
              </a:ext>
            </a:extLst>
          </p:cNvPr>
          <p:cNvSpPr txBox="1"/>
          <p:nvPr/>
        </p:nvSpPr>
        <p:spPr>
          <a:xfrm>
            <a:off x="264695" y="874455"/>
            <a:ext cx="11277599" cy="2554545"/>
          </a:xfrm>
          <a:prstGeom prst="rect">
            <a:avLst/>
          </a:prstGeom>
          <a:noFill/>
          <a:ln>
            <a:solidFill>
              <a:srgbClr val="BE433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This stone statue of Admiral Horatio Nelson, a hero in the British Navy, stands on a tall column, so its total height is 55.6 m! There are four bronze lions at the base.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823D8-F8C2-4393-9A31-254A76ADAE48}"/>
              </a:ext>
            </a:extLst>
          </p:cNvPr>
          <p:cNvSpPr txBox="1"/>
          <p:nvPr/>
        </p:nvSpPr>
        <p:spPr>
          <a:xfrm>
            <a:off x="449179" y="4042611"/>
            <a:ext cx="6946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Name:…………………………………….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Which information is incorrect?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F18373-4FB0-49EB-BF23-BC03AFE4A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510" y="4042611"/>
            <a:ext cx="3495675" cy="5048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A5F1072-1426-476C-9721-E5441522E69F}"/>
              </a:ext>
            </a:extLst>
          </p:cNvPr>
          <p:cNvSpPr/>
          <p:nvPr/>
        </p:nvSpPr>
        <p:spPr>
          <a:xfrm>
            <a:off x="2099510" y="2150684"/>
            <a:ext cx="1112319" cy="639599"/>
          </a:xfrm>
          <a:prstGeom prst="ellipse">
            <a:avLst/>
          </a:prstGeom>
          <a:noFill/>
          <a:ln w="38100">
            <a:solidFill>
              <a:srgbClr val="BE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6F38C09-678E-44FD-A38D-B48ECB3B927F}"/>
              </a:ext>
            </a:extLst>
          </p:cNvPr>
          <p:cNvSpPr/>
          <p:nvPr/>
        </p:nvSpPr>
        <p:spPr>
          <a:xfrm>
            <a:off x="2935705" y="2646947"/>
            <a:ext cx="1892969" cy="1042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51.6 m</a:t>
            </a:r>
          </a:p>
        </p:txBody>
      </p:sp>
    </p:spTree>
    <p:extLst>
      <p:ext uri="{BB962C8B-B14F-4D97-AF65-F5344CB8AC3E}">
        <p14:creationId xmlns:p14="http://schemas.microsoft.com/office/powerpoint/2010/main" val="13472115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78EE23-BB18-44E6-BE4E-EAA2CCA4554D}"/>
              </a:ext>
            </a:extLst>
          </p:cNvPr>
          <p:cNvSpPr txBox="1"/>
          <p:nvPr/>
        </p:nvSpPr>
        <p:spPr>
          <a:xfrm>
            <a:off x="264695" y="874455"/>
            <a:ext cx="11927305" cy="1938992"/>
          </a:xfrm>
          <a:prstGeom prst="rect">
            <a:avLst/>
          </a:prstGeom>
          <a:noFill/>
          <a:ln>
            <a:solidFill>
              <a:srgbClr val="BE433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This steel bridge across San Francisco Bay opened in 1937. It is 2.7 km long. Its bright </a:t>
            </a:r>
            <a:r>
              <a:rPr lang="en-US" sz="4000" dirty="0" err="1"/>
              <a:t>colour</a:t>
            </a:r>
            <a:r>
              <a:rPr lang="en-US" sz="4000" dirty="0"/>
              <a:t>, International Orange, helps people see the bridge in the snow.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823D8-F8C2-4393-9A31-254A76ADAE48}"/>
              </a:ext>
            </a:extLst>
          </p:cNvPr>
          <p:cNvSpPr txBox="1"/>
          <p:nvPr/>
        </p:nvSpPr>
        <p:spPr>
          <a:xfrm>
            <a:off x="449179" y="4042611"/>
            <a:ext cx="6946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Name:…………………………………….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Which information is incorrect?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5F1072-1426-476C-9721-E5441522E69F}"/>
              </a:ext>
            </a:extLst>
          </p:cNvPr>
          <p:cNvSpPr/>
          <p:nvPr/>
        </p:nvSpPr>
        <p:spPr>
          <a:xfrm>
            <a:off x="9118733" y="2173848"/>
            <a:ext cx="1225417" cy="639599"/>
          </a:xfrm>
          <a:prstGeom prst="ellipse">
            <a:avLst/>
          </a:prstGeom>
          <a:noFill/>
          <a:ln w="38100">
            <a:solidFill>
              <a:srgbClr val="BE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6F38C09-678E-44FD-A38D-B48ECB3B927F}"/>
              </a:ext>
            </a:extLst>
          </p:cNvPr>
          <p:cNvSpPr/>
          <p:nvPr/>
        </p:nvSpPr>
        <p:spPr>
          <a:xfrm>
            <a:off x="9397665" y="2730197"/>
            <a:ext cx="1892969" cy="1042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fog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410DD1-FC7E-4439-986F-3C3FCF868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632" y="3833150"/>
            <a:ext cx="37433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191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78EE23-BB18-44E6-BE4E-EAA2CCA4554D}"/>
              </a:ext>
            </a:extLst>
          </p:cNvPr>
          <p:cNvSpPr txBox="1"/>
          <p:nvPr/>
        </p:nvSpPr>
        <p:spPr>
          <a:xfrm>
            <a:off x="264695" y="874455"/>
            <a:ext cx="11277599" cy="1938992"/>
          </a:xfrm>
          <a:prstGeom prst="rect">
            <a:avLst/>
          </a:prstGeom>
          <a:noFill/>
          <a:ln>
            <a:solidFill>
              <a:srgbClr val="BE433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Emperor Shah Jahan built this amazing marble building in memory of his wife, Mumtaz Mahal. It’s the most popular tourist attraction in Italy.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823D8-F8C2-4393-9A31-254A76ADAE48}"/>
              </a:ext>
            </a:extLst>
          </p:cNvPr>
          <p:cNvSpPr txBox="1"/>
          <p:nvPr/>
        </p:nvSpPr>
        <p:spPr>
          <a:xfrm>
            <a:off x="449179" y="4042611"/>
            <a:ext cx="6946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Name:…………………………………….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Which information is incorrect?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5F1072-1426-476C-9721-E5441522E69F}"/>
              </a:ext>
            </a:extLst>
          </p:cNvPr>
          <p:cNvSpPr/>
          <p:nvPr/>
        </p:nvSpPr>
        <p:spPr>
          <a:xfrm>
            <a:off x="8092436" y="2133706"/>
            <a:ext cx="1082042" cy="639599"/>
          </a:xfrm>
          <a:prstGeom prst="ellipse">
            <a:avLst/>
          </a:prstGeom>
          <a:noFill/>
          <a:ln w="38100">
            <a:solidFill>
              <a:srgbClr val="BE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6F38C09-678E-44FD-A38D-B48ECB3B927F}"/>
              </a:ext>
            </a:extLst>
          </p:cNvPr>
          <p:cNvSpPr/>
          <p:nvPr/>
        </p:nvSpPr>
        <p:spPr>
          <a:xfrm>
            <a:off x="8871284" y="2793376"/>
            <a:ext cx="1892969" cy="1042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India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0EA98D-0E3D-4857-A11A-61098C57D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231" y="3816042"/>
            <a:ext cx="2679032" cy="8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159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FA8BE0-F18A-4FAC-A352-6770995212F3}"/>
              </a:ext>
            </a:extLst>
          </p:cNvPr>
          <p:cNvSpPr/>
          <p:nvPr/>
        </p:nvSpPr>
        <p:spPr>
          <a:xfrm>
            <a:off x="8466274" y="141377"/>
            <a:ext cx="3554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+mn-cs"/>
              </a:rPr>
              <a:t>Work in groups.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3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AE2CDCAB-C7CC-4A47-8075-2E37AF540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8" y="671347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FB6766-AB31-4478-A4B4-93A8C27C4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25" y="957111"/>
            <a:ext cx="9544050" cy="600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F38EBC-729E-4C12-A0FD-CA1282A1A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91" y="1610091"/>
            <a:ext cx="11016941" cy="447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57067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921</Words>
  <Application>Microsoft Office PowerPoint</Application>
  <PresentationFormat>Widescreen</PresentationFormat>
  <Paragraphs>130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FrutigerLTStd-Bold</vt:lpstr>
      <vt:lpstr>FrutigerLTStd-Italic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100</cp:revision>
  <dcterms:created xsi:type="dcterms:W3CDTF">2021-09-24T06:18:33Z</dcterms:created>
  <dcterms:modified xsi:type="dcterms:W3CDTF">2023-08-03T04:54:21Z</dcterms:modified>
</cp:coreProperties>
</file>