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38"/>
  </p:notesMasterIdLst>
  <p:sldIdLst>
    <p:sldId id="256" r:id="rId4"/>
    <p:sldId id="262" r:id="rId5"/>
    <p:sldId id="270" r:id="rId6"/>
    <p:sldId id="271" r:id="rId7"/>
    <p:sldId id="275" r:id="rId8"/>
    <p:sldId id="274" r:id="rId9"/>
    <p:sldId id="273" r:id="rId10"/>
    <p:sldId id="259" r:id="rId11"/>
    <p:sldId id="261" r:id="rId12"/>
    <p:sldId id="277" r:id="rId13"/>
    <p:sldId id="258" r:id="rId14"/>
    <p:sldId id="260" r:id="rId15"/>
    <p:sldId id="265" r:id="rId16"/>
    <p:sldId id="263" r:id="rId17"/>
    <p:sldId id="257" r:id="rId18"/>
    <p:sldId id="266" r:id="rId19"/>
    <p:sldId id="267" r:id="rId20"/>
    <p:sldId id="269" r:id="rId21"/>
    <p:sldId id="268" r:id="rId22"/>
    <p:sldId id="278" r:id="rId23"/>
    <p:sldId id="279" r:id="rId24"/>
    <p:sldId id="280" r:id="rId25"/>
    <p:sldId id="281" r:id="rId26"/>
    <p:sldId id="282" r:id="rId27"/>
    <p:sldId id="276" r:id="rId28"/>
    <p:sldId id="283" r:id="rId29"/>
    <p:sldId id="284" r:id="rId30"/>
    <p:sldId id="285" r:id="rId31"/>
    <p:sldId id="291" r:id="rId32"/>
    <p:sldId id="289" r:id="rId33"/>
    <p:sldId id="286" r:id="rId34"/>
    <p:sldId id="287" r:id="rId35"/>
    <p:sldId id="290" r:id="rId36"/>
    <p:sldId id="28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C6F47C"/>
    <a:srgbClr val="ADEF41"/>
    <a:srgbClr val="3FF1C2"/>
    <a:srgbClr val="00FF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90"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3F2226-DFF2-4BB0-9335-E3FAEB2424FA}" type="datetimeFigureOut">
              <a:rPr lang="en-US" smtClean="0"/>
              <a:t>10/5/2022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11810B-9F46-4771-8174-41C25B18E9E0}" type="slidenum">
              <a:rPr lang="en-US" smtClean="0"/>
              <a:t>‹#›</a:t>
            </a:fld>
            <a:endParaRPr lang="en-US"/>
          </a:p>
        </p:txBody>
      </p:sp>
    </p:spTree>
    <p:extLst>
      <p:ext uri="{BB962C8B-B14F-4D97-AF65-F5344CB8AC3E}">
        <p14:creationId xmlns:p14="http://schemas.microsoft.com/office/powerpoint/2010/main" val="1307377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8DB2FD-ABE7-41DB-AEAC-9636856753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72656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SG" altLang="en-US" smtClean="0"/>
          </a:p>
        </p:txBody>
      </p:sp>
      <p:sp>
        <p:nvSpPr>
          <p:cNvPr id="8602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2324FE-76BD-4372-A945-1BB67680273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44473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SG" altLang="en-US" smtClean="0"/>
          </a:p>
        </p:txBody>
      </p:sp>
      <p:sp>
        <p:nvSpPr>
          <p:cNvPr id="8704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C1B17B-A4A9-488F-9279-597F4A460FE8}"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44525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SG" altLang="en-US" smtClean="0"/>
          </a:p>
        </p:txBody>
      </p:sp>
      <p:sp>
        <p:nvSpPr>
          <p:cNvPr id="880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168364-8A36-4FBD-A2F9-81A933C10D4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72436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SG" altLang="en-US" smtClean="0"/>
          </a:p>
        </p:txBody>
      </p:sp>
      <p:sp>
        <p:nvSpPr>
          <p:cNvPr id="8909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833FE2-1AD7-47EF-AF1A-32D6204A121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6126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SG" altLang="en-US" smtClean="0"/>
          </a:p>
        </p:txBody>
      </p:sp>
      <p:sp>
        <p:nvSpPr>
          <p:cNvPr id="9011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2F9904-617A-4723-BD35-9DD60B372F2C}"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910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F56B37-241F-4A13-A1E0-BD449F6A1530}"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DD29D-776B-4A95-977D-11B3EC3DB072}" type="slidenum">
              <a:rPr lang="en-US" smtClean="0"/>
              <a:t>‹#›</a:t>
            </a:fld>
            <a:endParaRPr lang="en-US"/>
          </a:p>
        </p:txBody>
      </p:sp>
    </p:spTree>
    <p:extLst>
      <p:ext uri="{BB962C8B-B14F-4D97-AF65-F5344CB8AC3E}">
        <p14:creationId xmlns:p14="http://schemas.microsoft.com/office/powerpoint/2010/main" val="2209551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56B37-241F-4A13-A1E0-BD449F6A1530}"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DD29D-776B-4A95-977D-11B3EC3DB072}" type="slidenum">
              <a:rPr lang="en-US" smtClean="0"/>
              <a:t>‹#›</a:t>
            </a:fld>
            <a:endParaRPr lang="en-US"/>
          </a:p>
        </p:txBody>
      </p:sp>
    </p:spTree>
    <p:extLst>
      <p:ext uri="{BB962C8B-B14F-4D97-AF65-F5344CB8AC3E}">
        <p14:creationId xmlns:p14="http://schemas.microsoft.com/office/powerpoint/2010/main" val="1811875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56B37-241F-4A13-A1E0-BD449F6A1530}"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DD29D-776B-4A95-977D-11B3EC3DB072}" type="slidenum">
              <a:rPr lang="en-US" smtClean="0"/>
              <a:t>‹#›</a:t>
            </a:fld>
            <a:endParaRPr lang="en-US"/>
          </a:p>
        </p:txBody>
      </p:sp>
    </p:spTree>
    <p:extLst>
      <p:ext uri="{BB962C8B-B14F-4D97-AF65-F5344CB8AC3E}">
        <p14:creationId xmlns:p14="http://schemas.microsoft.com/office/powerpoint/2010/main" val="3541416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5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920AA0D-47D4-4618-A61A-7EE4325DC6D6}"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10/5/2022</a:t>
            </a:fld>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ea typeface="MS PGothic" panose="020B0600070205080204" pitchFamily="34" charset="-128"/>
                <a:cs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131A8C8-0192-49F7-97E9-ADE6365D9B74}"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114626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B544F34C-497B-4693-B952-65728950ACA1}"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10/5/2022</a:t>
            </a:fld>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ea typeface="MS PGothic" panose="020B0600070205080204" pitchFamily="34" charset="-128"/>
                <a:cs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3DEC89D-4D56-47C4-A841-9D259347FB79}"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397134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23CB2C83-A04C-4AC8-B181-DAF3F2C81C73}"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10/5/2022</a:t>
            </a:fld>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ea typeface="MS PGothic" panose="020B0600070205080204" pitchFamily="34" charset="-128"/>
                <a:cs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D8BE8AB-5CAC-41B1-81D1-67984A51A199}"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15055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79"/>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79"/>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29F81F57-8DFD-4741-AFCB-7248F7F556D0}"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10/5/2022</a:t>
            </a:fld>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ea typeface="MS PGothic" panose="020B0600070205080204" pitchFamily="34" charset="-128"/>
                <a:cs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0B0C464-791C-4946-9927-86D94F857906}"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555567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4" y="1535117"/>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6" y="1535117"/>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D379704-36FA-4920-BCAA-155D44C625B3}"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10/5/2022</a:t>
            </a:fld>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9" name="Slide Number Placeholder 8"/>
          <p:cNvSpPr>
            <a:spLocks noGrp="1"/>
          </p:cNvSpPr>
          <p:nvPr>
            <p:ph type="sldNum" sz="quarter" idx="12"/>
          </p:nvPr>
        </p:nvSpPr>
        <p:spPr/>
        <p:txBody>
          <a:bodyPr/>
          <a:lstStyle>
            <a:lvl1pPr eaLnBrk="0" hangingPunct="0">
              <a:defRPr>
                <a:latin typeface="Arial" panose="020B0604020202020204" pitchFamily="34" charset="0"/>
                <a:ea typeface="MS PGothic" panose="020B0600070205080204" pitchFamily="34" charset="-128"/>
                <a:cs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E488560-AC57-47E9-AAEE-320D0931432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95055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1A7FF41D-7C47-4980-9FA3-3C062C6D3681}"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10/5/2022</a:t>
            </a:fld>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5" name="Slide Number Placeholder 4"/>
          <p:cNvSpPr>
            <a:spLocks noGrp="1"/>
          </p:cNvSpPr>
          <p:nvPr>
            <p:ph type="sldNum" sz="quarter" idx="12"/>
          </p:nvPr>
        </p:nvSpPr>
        <p:spPr/>
        <p:txBody>
          <a:bodyPr/>
          <a:lstStyle>
            <a:lvl1pPr eaLnBrk="0" hangingPunct="0">
              <a:defRPr>
                <a:latin typeface="Arial" panose="020B0604020202020204" pitchFamily="34" charset="0"/>
                <a:ea typeface="MS PGothic" panose="020B0600070205080204" pitchFamily="34" charset="-128"/>
                <a:cs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814D874-1BA5-433A-B51E-4A5EC09CCBBB}"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256611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6D7B8386-A345-4F0F-86AB-459EC9E09A64}"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10/5/2022</a:t>
            </a:fld>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4" name="Slide Number Placeholder 3"/>
          <p:cNvSpPr>
            <a:spLocks noGrp="1"/>
          </p:cNvSpPr>
          <p:nvPr>
            <p:ph type="sldNum" sz="quarter" idx="12"/>
          </p:nvPr>
        </p:nvSpPr>
        <p:spPr/>
        <p:txBody>
          <a:bodyPr/>
          <a:lstStyle>
            <a:lvl1pPr eaLnBrk="0" hangingPunct="0">
              <a:defRPr>
                <a:latin typeface="Arial" panose="020B0604020202020204" pitchFamily="34" charset="0"/>
                <a:ea typeface="MS PGothic" panose="020B0600070205080204" pitchFamily="34" charset="-128"/>
                <a:cs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7B08D66-36B5-4B97-86FC-215D9C2FA325}"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25974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75"/>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59" y="27318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04FBA561-C4FF-4206-AE25-77FE8F2FFFD0}"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10/5/2022</a:t>
            </a:fld>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ea typeface="MS PGothic" panose="020B0600070205080204" pitchFamily="34" charset="-128"/>
                <a:cs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9D8CA65-67C5-466D-AE77-60CA838FF45D}"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3602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56B37-241F-4A13-A1E0-BD449F6A1530}"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DD29D-776B-4A95-977D-11B3EC3DB072}" type="slidenum">
              <a:rPr lang="en-US" smtClean="0"/>
              <a:t>‹#›</a:t>
            </a:fld>
            <a:endParaRPr lang="en-US"/>
          </a:p>
        </p:txBody>
      </p:sp>
    </p:spTree>
    <p:extLst>
      <p:ext uri="{BB962C8B-B14F-4D97-AF65-F5344CB8AC3E}">
        <p14:creationId xmlns:p14="http://schemas.microsoft.com/office/powerpoint/2010/main" val="2961871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27"/>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a:p>
        </p:txBody>
      </p:sp>
      <p:sp>
        <p:nvSpPr>
          <p:cNvPr id="4" name="Text Placeholder 3"/>
          <p:cNvSpPr>
            <a:spLocks noGrp="1"/>
          </p:cNvSpPr>
          <p:nvPr>
            <p:ph type="body" sz="half" idx="2"/>
          </p:nvPr>
        </p:nvSpPr>
        <p:spPr>
          <a:xfrm>
            <a:off x="2389717" y="5367470"/>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0BBD3B5-A6D0-4B52-ABC8-65B49A51AD40}"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10/5/2022</a:t>
            </a:fld>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ea typeface="MS PGothic" panose="020B0600070205080204" pitchFamily="34" charset="-128"/>
                <a:cs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147E9E5-2824-42F9-8691-6867C4D7D37B}"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897579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DB8EDEF5-7EB5-416E-B580-B70C34307EAE}"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10/5/2022</a:t>
            </a:fld>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ea typeface="MS PGothic" panose="020B0600070205080204" pitchFamily="34" charset="-128"/>
                <a:cs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06FF90B-2147-4779-A997-46617C38A87D}"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760094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403"/>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403"/>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D787F4C6-72B1-48C0-BD31-7D30F29D700A}"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10/5/2022</a:t>
            </a:fld>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ea typeface="MS PGothic" panose="020B0600070205080204" pitchFamily="34" charset="-128"/>
                <a:cs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FD10F15-D6E8-4F56-ABEB-ADBAE1FC81E6}"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228086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1688"/>
            <a:ext cx="1219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568654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342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76015ED-5F50-4206-8459-9D4D2660492D}" type="slidenum">
              <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51579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E41E8F4-E697-4BB9-B9C6-B65400EA44F8}" type="slidenum">
              <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4365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C732E2E-185A-4DFF-B456-71D40EAF19DC}" type="slidenum">
              <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5129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DB59325-33B8-46F0-BE2F-785B36DA7F13}" type="slidenum">
              <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49458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9580E84-67C8-49C2-89F8-8BE4E71A1001}" type="slidenum">
              <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0096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F56B37-241F-4A13-A1E0-BD449F6A1530}"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DD29D-776B-4A95-977D-11B3EC3DB072}" type="slidenum">
              <a:rPr lang="en-US" smtClean="0"/>
              <a:t>‹#›</a:t>
            </a:fld>
            <a:endParaRPr lang="en-US"/>
          </a:p>
        </p:txBody>
      </p:sp>
    </p:spTree>
    <p:extLst>
      <p:ext uri="{BB962C8B-B14F-4D97-AF65-F5344CB8AC3E}">
        <p14:creationId xmlns:p14="http://schemas.microsoft.com/office/powerpoint/2010/main" val="38951757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466CAC3-E537-4E6F-BF08-6E2A4A0285CC}" type="slidenum">
              <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6253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32EC9D9-1A4D-4CA1-ADB0-8B239F5E49FE}" type="slidenum">
              <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27811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45D31AF-9CE6-4095-B292-88ABA329E3AA}" type="slidenum">
              <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455503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7DFCB3C-B0BE-40EF-9719-4083BABF0CB0}" type="slidenum">
              <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0541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C04AC32-F65F-4E7B-B7E4-F89160029C26}" type="slidenum">
              <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59279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F56B37-241F-4A13-A1E0-BD449F6A1530}"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DD29D-776B-4A95-977D-11B3EC3DB072}" type="slidenum">
              <a:rPr lang="en-US" smtClean="0"/>
              <a:t>‹#›</a:t>
            </a:fld>
            <a:endParaRPr lang="en-US"/>
          </a:p>
        </p:txBody>
      </p:sp>
    </p:spTree>
    <p:extLst>
      <p:ext uri="{BB962C8B-B14F-4D97-AF65-F5344CB8AC3E}">
        <p14:creationId xmlns:p14="http://schemas.microsoft.com/office/powerpoint/2010/main" val="1075032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F56B37-241F-4A13-A1E0-BD449F6A1530}" type="datetimeFigureOut">
              <a:rPr lang="en-US" smtClean="0"/>
              <a:t>10/5/2022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9DD29D-776B-4A95-977D-11B3EC3DB072}" type="slidenum">
              <a:rPr lang="en-US" smtClean="0"/>
              <a:t>‹#›</a:t>
            </a:fld>
            <a:endParaRPr lang="en-US"/>
          </a:p>
        </p:txBody>
      </p:sp>
    </p:spTree>
    <p:extLst>
      <p:ext uri="{BB962C8B-B14F-4D97-AF65-F5344CB8AC3E}">
        <p14:creationId xmlns:p14="http://schemas.microsoft.com/office/powerpoint/2010/main" val="2582225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F56B37-241F-4A13-A1E0-BD449F6A1530}" type="datetimeFigureOut">
              <a:rPr lang="en-US" smtClean="0"/>
              <a:t>10/5/2022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9DD29D-776B-4A95-977D-11B3EC3DB072}" type="slidenum">
              <a:rPr lang="en-US" smtClean="0"/>
              <a:t>‹#›</a:t>
            </a:fld>
            <a:endParaRPr lang="en-US"/>
          </a:p>
        </p:txBody>
      </p:sp>
    </p:spTree>
    <p:extLst>
      <p:ext uri="{BB962C8B-B14F-4D97-AF65-F5344CB8AC3E}">
        <p14:creationId xmlns:p14="http://schemas.microsoft.com/office/powerpoint/2010/main" val="1386017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56B37-241F-4A13-A1E0-BD449F6A1530}" type="datetimeFigureOut">
              <a:rPr lang="en-US" smtClean="0"/>
              <a:t>10/5/2022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9DD29D-776B-4A95-977D-11B3EC3DB072}" type="slidenum">
              <a:rPr lang="en-US" smtClean="0"/>
              <a:t>‹#›</a:t>
            </a:fld>
            <a:endParaRPr lang="en-US"/>
          </a:p>
        </p:txBody>
      </p:sp>
    </p:spTree>
    <p:extLst>
      <p:ext uri="{BB962C8B-B14F-4D97-AF65-F5344CB8AC3E}">
        <p14:creationId xmlns:p14="http://schemas.microsoft.com/office/powerpoint/2010/main" val="3012198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F56B37-241F-4A13-A1E0-BD449F6A1530}"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DD29D-776B-4A95-977D-11B3EC3DB072}" type="slidenum">
              <a:rPr lang="en-US" smtClean="0"/>
              <a:t>‹#›</a:t>
            </a:fld>
            <a:endParaRPr lang="en-US"/>
          </a:p>
        </p:txBody>
      </p:sp>
    </p:spTree>
    <p:extLst>
      <p:ext uri="{BB962C8B-B14F-4D97-AF65-F5344CB8AC3E}">
        <p14:creationId xmlns:p14="http://schemas.microsoft.com/office/powerpoint/2010/main" val="2692935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F56B37-241F-4A13-A1E0-BD449F6A1530}"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DD29D-776B-4A95-977D-11B3EC3DB072}" type="slidenum">
              <a:rPr lang="en-US" smtClean="0"/>
              <a:t>‹#›</a:t>
            </a:fld>
            <a:endParaRPr lang="en-US"/>
          </a:p>
        </p:txBody>
      </p:sp>
    </p:spTree>
    <p:extLst>
      <p:ext uri="{BB962C8B-B14F-4D97-AF65-F5344CB8AC3E}">
        <p14:creationId xmlns:p14="http://schemas.microsoft.com/office/powerpoint/2010/main" val="652909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56B37-241F-4A13-A1E0-BD449F6A1530}" type="datetimeFigureOut">
              <a:rPr lang="en-US" smtClean="0"/>
              <a:t>10/5/2022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DD29D-776B-4A95-977D-11B3EC3DB072}"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30480"/>
            <a:ext cx="12192000" cy="6827520"/>
          </a:xfrm>
          <a:prstGeom prst="rect">
            <a:avLst/>
          </a:prstGeom>
        </p:spPr>
      </p:pic>
    </p:spTree>
    <p:extLst>
      <p:ext uri="{BB962C8B-B14F-4D97-AF65-F5344CB8AC3E}">
        <p14:creationId xmlns:p14="http://schemas.microsoft.com/office/powerpoint/2010/main" val="678338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6713"/>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7C472D-F50E-4CF2-BDA4-542345863B51}"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0"/>
            <a:ext cx="3860800" cy="3667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0"/>
            <a:ext cx="2844800" cy="3667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BE29D8B-F76B-4B5F-8B0A-B3DBFA2098DA}"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3593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1225" rtl="0" eaLnBrk="0" fontAlgn="base" hangingPunct="0">
        <a:spcBef>
          <a:spcPct val="0"/>
        </a:spcBef>
        <a:spcAft>
          <a:spcPct val="0"/>
        </a:spcAft>
        <a:defRPr sz="4400" kern="1200">
          <a:solidFill>
            <a:schemeClr val="tx1"/>
          </a:solidFill>
          <a:latin typeface="+mj-lt"/>
          <a:ea typeface="+mj-ea"/>
          <a:cs typeface="+mj-cs"/>
        </a:defRPr>
      </a:lvl1pPr>
      <a:lvl2pPr algn="ctr" defTabSz="911225" rtl="0" eaLnBrk="0" fontAlgn="base" hangingPunct="0">
        <a:spcBef>
          <a:spcPct val="0"/>
        </a:spcBef>
        <a:spcAft>
          <a:spcPct val="0"/>
        </a:spcAft>
        <a:defRPr sz="4400">
          <a:solidFill>
            <a:schemeClr val="tx1"/>
          </a:solidFill>
          <a:latin typeface="Calibri" pitchFamily="34" charset="0"/>
        </a:defRPr>
      </a:lvl2pPr>
      <a:lvl3pPr algn="ctr" defTabSz="911225" rtl="0" eaLnBrk="0" fontAlgn="base" hangingPunct="0">
        <a:spcBef>
          <a:spcPct val="0"/>
        </a:spcBef>
        <a:spcAft>
          <a:spcPct val="0"/>
        </a:spcAft>
        <a:defRPr sz="4400">
          <a:solidFill>
            <a:schemeClr val="tx1"/>
          </a:solidFill>
          <a:latin typeface="Calibri" pitchFamily="34" charset="0"/>
        </a:defRPr>
      </a:lvl3pPr>
      <a:lvl4pPr algn="ctr" defTabSz="911225" rtl="0" eaLnBrk="0" fontAlgn="base" hangingPunct="0">
        <a:spcBef>
          <a:spcPct val="0"/>
        </a:spcBef>
        <a:spcAft>
          <a:spcPct val="0"/>
        </a:spcAft>
        <a:defRPr sz="4400">
          <a:solidFill>
            <a:schemeClr val="tx1"/>
          </a:solidFill>
          <a:latin typeface="Calibri" pitchFamily="34" charset="0"/>
        </a:defRPr>
      </a:lvl4pPr>
      <a:lvl5pPr algn="ctr" defTabSz="911225" rtl="0" eaLnBrk="0" fontAlgn="base" hangingPunct="0">
        <a:spcBef>
          <a:spcPct val="0"/>
        </a:spcBef>
        <a:spcAft>
          <a:spcPct val="0"/>
        </a:spcAft>
        <a:defRPr sz="4400">
          <a:solidFill>
            <a:schemeClr val="tx1"/>
          </a:solidFill>
          <a:latin typeface="Calibri" pitchFamily="34" charset="0"/>
        </a:defRPr>
      </a:lvl5pPr>
      <a:lvl6pPr marL="457189" algn="ctr" defTabSz="912791" rtl="0" fontAlgn="base">
        <a:spcBef>
          <a:spcPct val="0"/>
        </a:spcBef>
        <a:spcAft>
          <a:spcPct val="0"/>
        </a:spcAft>
        <a:defRPr sz="4400">
          <a:solidFill>
            <a:schemeClr val="tx1"/>
          </a:solidFill>
          <a:latin typeface="Calibri" pitchFamily="34" charset="0"/>
        </a:defRPr>
      </a:lvl6pPr>
      <a:lvl7pPr marL="914377" algn="ctr" defTabSz="912791" rtl="0" fontAlgn="base">
        <a:spcBef>
          <a:spcPct val="0"/>
        </a:spcBef>
        <a:spcAft>
          <a:spcPct val="0"/>
        </a:spcAft>
        <a:defRPr sz="4400">
          <a:solidFill>
            <a:schemeClr val="tx1"/>
          </a:solidFill>
          <a:latin typeface="Calibri" pitchFamily="34" charset="0"/>
        </a:defRPr>
      </a:lvl7pPr>
      <a:lvl8pPr marL="1371566" algn="ctr" defTabSz="912791" rtl="0" fontAlgn="base">
        <a:spcBef>
          <a:spcPct val="0"/>
        </a:spcBef>
        <a:spcAft>
          <a:spcPct val="0"/>
        </a:spcAft>
        <a:defRPr sz="4400">
          <a:solidFill>
            <a:schemeClr val="tx1"/>
          </a:solidFill>
          <a:latin typeface="Calibri" pitchFamily="34" charset="0"/>
        </a:defRPr>
      </a:lvl8pPr>
      <a:lvl9pPr marL="1828754" algn="ctr" defTabSz="912791" rtl="0" fontAlgn="base">
        <a:spcBef>
          <a:spcPct val="0"/>
        </a:spcBef>
        <a:spcAft>
          <a:spcPct val="0"/>
        </a:spcAft>
        <a:defRPr sz="4400">
          <a:solidFill>
            <a:schemeClr val="tx1"/>
          </a:solidFill>
          <a:latin typeface="Calibri" pitchFamily="34" charset="0"/>
        </a:defRPr>
      </a:lvl9pPr>
    </p:titleStyle>
    <p:bodyStyle>
      <a:lvl1pPr marL="339725" indent="-339725" algn="l" defTabSz="91122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39775" indent="-282575" algn="l" defTabSz="911225"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39825" indent="-225425" algn="l" defTabSz="911225"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597025" indent="-225425" algn="l" defTabSz="911225"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4225" indent="-225425" algn="l" defTabSz="911225"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E3A5C54-88C0-4339-B45C-DC58EC1F9663}" type="slidenum">
              <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0810989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6.jpg"/><Relationship Id="rId7" Type="http://schemas.openxmlformats.org/officeDocument/2006/relationships/slide" Target="slide6.xml"/><Relationship Id="rId2" Type="http://schemas.openxmlformats.org/officeDocument/2006/relationships/slide" Target="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3815" y="1521232"/>
            <a:ext cx="4746813" cy="1323439"/>
          </a:xfrm>
          <a:prstGeom prst="rect">
            <a:avLst/>
          </a:prstGeom>
          <a:noFill/>
        </p:spPr>
        <p:txBody>
          <a:bodyPr wrap="none" lIns="91440" tIns="45720" rIns="91440" bIns="45720">
            <a:spAutoFit/>
          </a:bodyPr>
          <a:lstStyle/>
          <a:p>
            <a:pPr algn="ctr"/>
            <a:r>
              <a:rPr lang="vi-VN" sz="8000" b="1" dirty="0" smtClean="0">
                <a:ln w="9525">
                  <a:solidFill>
                    <a:schemeClr val="bg1"/>
                  </a:solidFill>
                  <a:prstDash val="solid"/>
                </a:ln>
                <a:effectLst>
                  <a:outerShdw blurRad="12700" dist="38100" dir="2700000" algn="tl" rotWithShape="0">
                    <a:schemeClr val="accent5">
                      <a:lumMod val="60000"/>
                      <a:lumOff val="40000"/>
                    </a:schemeClr>
                  </a:outerShdw>
                </a:effectLst>
              </a:rPr>
              <a:t>Bài đọc 4</a:t>
            </a:r>
            <a:endParaRPr lang="en-US" sz="8000" b="1" cap="none" spc="0" dirty="0">
              <a:ln w="9525">
                <a:solidFill>
                  <a:schemeClr val="bg1"/>
                </a:solidFill>
                <a:prstDash val="solid"/>
              </a:ln>
              <a:effectLst>
                <a:outerShdw blurRad="12700" dist="38100" dir="2700000" algn="tl" rotWithShape="0">
                  <a:schemeClr val="accent5">
                    <a:lumMod val="60000"/>
                    <a:lumOff val="40000"/>
                  </a:schemeClr>
                </a:outerShdw>
              </a:effectLst>
            </a:endParaRPr>
          </a:p>
        </p:txBody>
      </p:sp>
      <p:sp>
        <p:nvSpPr>
          <p:cNvPr id="3" name="Rectangle 2"/>
          <p:cNvSpPr/>
          <p:nvPr/>
        </p:nvSpPr>
        <p:spPr>
          <a:xfrm>
            <a:off x="1256906" y="2978486"/>
            <a:ext cx="9669635" cy="1569660"/>
          </a:xfrm>
          <a:prstGeom prst="rect">
            <a:avLst/>
          </a:prstGeom>
          <a:noFill/>
        </p:spPr>
        <p:txBody>
          <a:bodyPr wrap="none" lIns="91440" tIns="45720" rIns="91440" bIns="45720">
            <a:spAutoFit/>
          </a:bodyPr>
          <a:lstStyle/>
          <a:p>
            <a:pPr algn="ctr"/>
            <a:r>
              <a:rPr lang="vi-VN" sz="9600" b="0" cap="none" spc="0" dirty="0" smtClean="0">
                <a:ln w="0"/>
                <a:solidFill>
                  <a:srgbClr val="FF0000"/>
                </a:solidFill>
                <a:effectLst>
                  <a:reflection blurRad="6350" stA="53000" endA="300" endPos="35500" dir="5400000" sy="-90000" algn="bl" rotWithShape="0"/>
                </a:effectLst>
                <a:latin typeface="+mj-lt"/>
              </a:rPr>
              <a:t>Từ cậu bé làm thuê</a:t>
            </a:r>
            <a:endParaRPr lang="en-US" sz="9600" b="0" cap="none" spc="0" dirty="0">
              <a:ln w="0"/>
              <a:solidFill>
                <a:srgbClr val="FF0000"/>
              </a:solidFill>
              <a:effectLst>
                <a:reflection blurRad="6350" stA="53000" endA="300" endPos="35500" dir="5400000" sy="-90000" algn="bl" rotWithShape="0"/>
              </a:effectLst>
              <a:latin typeface="+mj-lt"/>
            </a:endParaRPr>
          </a:p>
        </p:txBody>
      </p:sp>
    </p:spTree>
    <p:extLst>
      <p:ext uri="{BB962C8B-B14F-4D97-AF65-F5344CB8AC3E}">
        <p14:creationId xmlns:p14="http://schemas.microsoft.com/office/powerpoint/2010/main" val="1529028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4514" name="Picture 4" descr="https://lh6.googleusercontent.com/BeamCRqPJXDh5WpXDDz36oikZS1XxznUOAjs5rzCy_JRLnCB4G5gemRjsaFx30BqDe-RPlF4gb6J9btW0_uRYlFCHLodaix8YFA5LRgZ79ct6l_TTS6pPnkkx7rebRAqikZJkko=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0200" y="3048000"/>
            <a:ext cx="177165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76200"/>
            <a:ext cx="57150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0"/>
          <p:cNvSpPr txBox="1">
            <a:spLocks noChangeArrowheads="1"/>
          </p:cNvSpPr>
          <p:nvPr/>
        </p:nvSpPr>
        <p:spPr bwMode="auto">
          <a:xfrm>
            <a:off x="1600200" y="1676400"/>
            <a:ext cx="426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defRPr>
            </a:lvl1pPr>
            <a:lvl2pPr marL="742950" indent="-285750" defTabSz="1216025">
              <a:defRPr>
                <a:solidFill>
                  <a:schemeClr val="tx1"/>
                </a:solidFill>
                <a:latin typeface="Arial" panose="020B0604020202020204" pitchFamily="34" charset="0"/>
              </a:defRPr>
            </a:lvl2pPr>
            <a:lvl3pPr marL="1143000" indent="-228600" defTabSz="1216025">
              <a:defRPr>
                <a:solidFill>
                  <a:schemeClr val="tx1"/>
                </a:solidFill>
                <a:latin typeface="Arial" panose="020B0604020202020204" pitchFamily="34" charset="0"/>
              </a:defRPr>
            </a:lvl3pPr>
            <a:lvl4pPr marL="1600200" indent="-228600" defTabSz="1216025">
              <a:defRPr>
                <a:solidFill>
                  <a:schemeClr val="tx1"/>
                </a:solidFill>
                <a:latin typeface="Arial" panose="020B0604020202020204" pitchFamily="34" charset="0"/>
              </a:defRPr>
            </a:lvl4pPr>
            <a:lvl5pPr marL="2057400" indent="-228600" defTabSz="1216025">
              <a:defRPr>
                <a:solidFill>
                  <a:schemeClr val="tx1"/>
                </a:solidFill>
                <a:latin typeface="Arial" panose="020B0604020202020204" pitchFamily="34" charset="0"/>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6025" rtl="0" eaLnBrk="1" fontAlgn="base" latinLnBrk="0" hangingPunct="1">
              <a:lnSpc>
                <a:spcPct val="100000"/>
              </a:lnSpc>
              <a:spcBef>
                <a:spcPct val="20000"/>
              </a:spcBef>
              <a:spcAft>
                <a:spcPct val="0"/>
              </a:spcAft>
              <a:buClrTx/>
              <a:buSzTx/>
              <a:buFontTx/>
              <a:buNone/>
              <a:tabLst/>
              <a:defRPr/>
            </a:pPr>
            <a:r>
              <a:rPr kumimoji="0" lang="en-US" altLang="zh-CN" sz="5400" b="1" i="0" u="none" strike="noStrike" kern="1200" cap="none" spc="0" normalizeH="0" baseline="0" noProof="0" smtClean="0">
                <a:ln>
                  <a:noFill/>
                </a:ln>
                <a:solidFill>
                  <a:srgbClr val="C00000"/>
                </a:solidFill>
                <a:effectLst/>
                <a:uLnTx/>
                <a:uFillTx/>
                <a:latin typeface="Times New Roman" panose="02020603050405020304" pitchFamily="18" charset="0"/>
                <a:ea typeface="inpin heiti"/>
                <a:cs typeface="Times New Roman" panose="02020603050405020304" pitchFamily="18" charset="0"/>
                <a:sym typeface="Arial" panose="020B0604020202020204" pitchFamily="34" charset="0"/>
              </a:rPr>
              <a:t>LUYỆN ĐỌC</a:t>
            </a:r>
          </a:p>
        </p:txBody>
      </p:sp>
    </p:spTree>
    <p:extLst>
      <p:ext uri="{BB962C8B-B14F-4D97-AF65-F5344CB8AC3E}">
        <p14:creationId xmlns:p14="http://schemas.microsoft.com/office/powerpoint/2010/main" val="337524852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196" y="267629"/>
            <a:ext cx="11749668" cy="6340197"/>
          </a:xfrm>
          <a:prstGeom prst="rect">
            <a:avLst/>
          </a:prstGeom>
          <a:solidFill>
            <a:schemeClr val="bg1"/>
          </a:solidFill>
        </p:spPr>
        <p:txBody>
          <a:bodyPr wrap="square">
            <a:spAutoFit/>
          </a:bodyPr>
          <a:lstStyle/>
          <a:p>
            <a:pPr indent="457200" algn="just"/>
            <a:r>
              <a:rPr lang="vi-VN" sz="2900" b="0" i="0" dirty="0" smtClean="0">
                <a:solidFill>
                  <a:srgbClr val="000000"/>
                </a:solidFill>
                <a:effectLst/>
                <a:latin typeface="+mj-lt"/>
              </a:rPr>
              <a:t>Ông Nguyễn Sơn Hà là người khai sinh ra ngành sơn Việt Nam.</a:t>
            </a:r>
          </a:p>
          <a:p>
            <a:pPr indent="457200" algn="just"/>
            <a:r>
              <a:rPr lang="vi-VN" sz="2900" b="0" i="0" dirty="0" smtClean="0">
                <a:solidFill>
                  <a:srgbClr val="000000"/>
                </a:solidFill>
                <a:effectLst/>
                <a:latin typeface="+mj-lt"/>
              </a:rPr>
              <a:t>Vì hoàn cảnh gia đình khó khăn, từ nhỏ, ông đã phải rời làng ra Hà Nội kiếm sống. Lúc đầu, ông làm thuê cho một hãng sơn của Pháp. Với ý chí tự lập, ông đã mày mò tìm cách sản xuất sơn, rồi mở hãng sơn Tắc Kè ở Hải Phòng. Sơn Tắc Kè có giá rẻ hơn sơn ngoại mà chất lượng tốt nên dần dần được mọi người ưu chuộng.</a:t>
            </a:r>
          </a:p>
          <a:p>
            <a:pPr algn="just"/>
            <a:r>
              <a:rPr lang="vi-VN" sz="2900" b="0" i="0" dirty="0" smtClean="0">
                <a:solidFill>
                  <a:srgbClr val="000000"/>
                </a:solidFill>
                <a:effectLst/>
                <a:latin typeface="+mj-lt"/>
              </a:rPr>
              <a:t>     Năm 1946, kháng chiến chống thực dân Pháp bùng nổ. Cả gia đình ông lên chiến khu, bỏ lại toàn bộ nhà xưởng. Nguyễn Sơn Hà vẫn không ngừng sáng tạo. Ở Việt Bắc, ông sản xuất vải nhựa cách điện, giấy than, mực in, vải mưa… Đó là những sản phẩm rất hữu ích đối với kháng chiến lúc bấy giờ.</a:t>
            </a:r>
          </a:p>
          <a:p>
            <a:pPr algn="just"/>
            <a:r>
              <a:rPr lang="vi-VN" sz="2900" b="0" i="0" dirty="0" smtClean="0">
                <a:solidFill>
                  <a:srgbClr val="000000"/>
                </a:solidFill>
                <a:effectLst/>
                <a:latin typeface="+mj-lt"/>
              </a:rPr>
              <a:t>    Nguyễn Sơn Hà rất tích cực tham gia các hoạt động yêu nước. Ông được bầu làm đại biểu Quốc hội khóa I của nước ta. Ngày nay, ở Hải Phòng có đường phố mang tên ông.</a:t>
            </a:r>
          </a:p>
          <a:p>
            <a:pPr algn="r"/>
            <a:r>
              <a:rPr lang="vi-VN" sz="2900" b="0" i="0" dirty="0" smtClean="0">
                <a:solidFill>
                  <a:srgbClr val="000000"/>
                </a:solidFill>
                <a:effectLst/>
                <a:latin typeface="+mj-lt"/>
              </a:rPr>
              <a:t>Hồng Vũ</a:t>
            </a:r>
          </a:p>
        </p:txBody>
      </p:sp>
    </p:spTree>
    <p:extLst>
      <p:ext uri="{BB962C8B-B14F-4D97-AF65-F5344CB8AC3E}">
        <p14:creationId xmlns:p14="http://schemas.microsoft.com/office/powerpoint/2010/main" val="1831115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3088" y="630856"/>
            <a:ext cx="10418491" cy="5312744"/>
          </a:xfrm>
          <a:prstGeom prst="rect">
            <a:avLst/>
          </a:prstGeom>
        </p:spPr>
      </p:pic>
      <p:sp>
        <p:nvSpPr>
          <p:cNvPr id="3" name="TextBox 2"/>
          <p:cNvSpPr txBox="1"/>
          <p:nvPr/>
        </p:nvSpPr>
        <p:spPr>
          <a:xfrm>
            <a:off x="2096429" y="6087452"/>
            <a:ext cx="8831766" cy="584775"/>
          </a:xfrm>
          <a:prstGeom prst="rect">
            <a:avLst/>
          </a:prstGeom>
          <a:noFill/>
        </p:spPr>
        <p:txBody>
          <a:bodyPr wrap="square" rtlCol="0">
            <a:spAutoFit/>
          </a:bodyPr>
          <a:lstStyle/>
          <a:p>
            <a:r>
              <a:rPr lang="vi-VN" sz="3200" b="1" dirty="0" smtClean="0">
                <a:solidFill>
                  <a:schemeClr val="accent1">
                    <a:lumMod val="75000"/>
                  </a:schemeClr>
                </a:solidFill>
                <a:latin typeface="+mj-lt"/>
              </a:rPr>
              <a:t>Ông Nguyễn Sơn Hà hướng dẫn cán bộ kĩ thuật</a:t>
            </a:r>
            <a:endParaRPr lang="en-US" sz="3200" b="1" dirty="0">
              <a:solidFill>
                <a:schemeClr val="accent1">
                  <a:lumMod val="75000"/>
                </a:schemeClr>
              </a:solidFill>
              <a:latin typeface="+mj-lt"/>
            </a:endParaRPr>
          </a:p>
        </p:txBody>
      </p:sp>
    </p:spTree>
    <p:extLst>
      <p:ext uri="{BB962C8B-B14F-4D97-AF65-F5344CB8AC3E}">
        <p14:creationId xmlns:p14="http://schemas.microsoft.com/office/powerpoint/2010/main" val="1634390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816" y="687855"/>
            <a:ext cx="2236510"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sng" strike="noStrike" kern="1200" cap="none" spc="0" normalizeH="0" baseline="0" noProof="0" dirty="0" smtClean="0">
                <a:ln w="9525">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latin typeface="Arial" panose="020B0604020202020204" pitchFamily="34" charset="0"/>
                <a:ea typeface="+mn-ea"/>
                <a:cs typeface="+mn-cs"/>
              </a:rPr>
              <a:t>Bài đọc 4</a:t>
            </a:r>
            <a:endParaRPr kumimoji="0" lang="en-US" sz="3600" b="1" i="0" u="sng" strike="noStrike" kern="1200" cap="none" spc="0" normalizeH="0" baseline="0" noProof="0" dirty="0" smtClean="0">
              <a:ln w="9525">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latin typeface="Calibri" panose="020F0502020204030204"/>
              <a:ea typeface="+mn-ea"/>
              <a:cs typeface="+mn-cs"/>
            </a:endParaRPr>
          </a:p>
        </p:txBody>
      </p:sp>
      <p:sp>
        <p:nvSpPr>
          <p:cNvPr id="3" name="Rectangle 2"/>
          <p:cNvSpPr/>
          <p:nvPr/>
        </p:nvSpPr>
        <p:spPr>
          <a:xfrm>
            <a:off x="4081160" y="1334186"/>
            <a:ext cx="3743332"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w="0"/>
                <a:solidFill>
                  <a:srgbClr val="FF0000"/>
                </a:solidFill>
                <a:effectLst>
                  <a:reflection blurRad="6350" stA="53000" endA="300" endPos="35500" dir="5400000" sy="-90000" algn="bl" rotWithShape="0"/>
                </a:effectLst>
                <a:uLnTx/>
                <a:uFillTx/>
                <a:latin typeface="Times New Roman" panose="02020603050405020304" pitchFamily="18" charset="0"/>
                <a:ea typeface="+mn-ea"/>
                <a:cs typeface="+mn-cs"/>
              </a:rPr>
              <a:t>Từ cậu bé làm thuê</a:t>
            </a:r>
            <a:endParaRPr kumimoji="0" lang="en-US" sz="3600" b="0" i="0" u="none" strike="noStrike" kern="1200" cap="none" spc="0" normalizeH="0" baseline="0" noProof="0" dirty="0" smtClean="0">
              <a:ln w="0"/>
              <a:solidFill>
                <a:srgbClr val="FF0000"/>
              </a:solidFill>
              <a:effectLst>
                <a:reflection blurRad="6350" stA="53000" endA="300" endPos="35500" dir="5400000" sy="-90000" algn="bl" rotWithShape="0"/>
              </a:effectLst>
              <a:uLnTx/>
              <a:uFillTx/>
              <a:latin typeface="Calibri Light" panose="020F0302020204030204"/>
              <a:ea typeface="+mn-ea"/>
              <a:cs typeface="+mn-cs"/>
            </a:endParaRPr>
          </a:p>
        </p:txBody>
      </p:sp>
      <p:sp>
        <p:nvSpPr>
          <p:cNvPr id="4" name="TextBox 3"/>
          <p:cNvSpPr txBox="1"/>
          <p:nvPr/>
        </p:nvSpPr>
        <p:spPr>
          <a:xfrm>
            <a:off x="2801073" y="3970116"/>
            <a:ext cx="6921661" cy="707886"/>
          </a:xfrm>
          <a:prstGeom prst="rect">
            <a:avLst/>
          </a:prstGeom>
          <a:noFill/>
        </p:spPr>
        <p:txBody>
          <a:bodyPr wrap="square" rtlCol="0">
            <a:spAutoFit/>
          </a:bodyPr>
          <a:lstStyle/>
          <a:p>
            <a:r>
              <a:rPr lang="vi-VN" sz="4000" dirty="0" smtClean="0">
                <a:latin typeface="Times New Roman" panose="02020603050405020304" pitchFamily="18" charset="0"/>
                <a:cs typeface="Times New Roman" panose="02020603050405020304" pitchFamily="18" charset="0"/>
              </a:rPr>
              <a:t>Bài đọc chia làm mấy đoạn?</a:t>
            </a:r>
            <a:endParaRPr lang="en-US" sz="4000" dirty="0">
              <a:latin typeface="Times New Roman" panose="02020603050405020304" pitchFamily="18" charset="0"/>
              <a:cs typeface="Times New Roman" panose="02020603050405020304" pitchFamily="18" charset="0"/>
            </a:endParaRPr>
          </a:p>
        </p:txBody>
      </p:sp>
      <p:sp>
        <p:nvSpPr>
          <p:cNvPr id="5" name="Rounded Rectangle 13">
            <a:extLst>
              <a:ext uri="{FF2B5EF4-FFF2-40B4-BE49-F238E27FC236}">
                <a16:creationId xmlns:a16="http://schemas.microsoft.com/office/drawing/2014/main" id="{29DB1A0A-19A0-41FD-95D8-00C58FD93B50}"/>
              </a:ext>
            </a:extLst>
          </p:cNvPr>
          <p:cNvSpPr/>
          <p:nvPr/>
        </p:nvSpPr>
        <p:spPr>
          <a:xfrm>
            <a:off x="1086573" y="2626848"/>
            <a:ext cx="3429000" cy="1020394"/>
          </a:xfrm>
          <a:prstGeom prst="roundRect">
            <a:avLst/>
          </a:prstGeom>
          <a:solidFill>
            <a:srgbClr val="00B050"/>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8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UTM Avo"/>
                <a:ea typeface="+mn-ea"/>
                <a:cs typeface="Times New Roman" panose="02020603050405020304" pitchFamily="18" charset="0"/>
              </a:rPr>
              <a:t>Luyện đọc đoạn</a:t>
            </a:r>
            <a:endParaRPr kumimoji="0" lang="en-US"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UTM Avo"/>
              <a:ea typeface="+mn-ea"/>
              <a:cs typeface="Times New Roman" panose="02020603050405020304" pitchFamily="18" charset="0"/>
            </a:endParaRPr>
          </a:p>
        </p:txBody>
      </p:sp>
    </p:spTree>
    <p:extLst>
      <p:ext uri="{BB962C8B-B14F-4D97-AF65-F5344CB8AC3E}">
        <p14:creationId xmlns:p14="http://schemas.microsoft.com/office/powerpoint/2010/main" val="258487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8577" y="156116"/>
            <a:ext cx="10917044" cy="6555641"/>
          </a:xfrm>
          <a:prstGeom prst="rect">
            <a:avLst/>
          </a:prstGeom>
          <a:solidFill>
            <a:schemeClr val="bg1"/>
          </a:solidFill>
        </p:spPr>
        <p:txBody>
          <a:bodyPr wrap="square">
            <a:spAutoFit/>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Ông Nguyễn Sơn Hà là người khai sinh ra ngành sơn Việt Nam.</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Vì hoàn cảnh gia đình khó khăn, từ nhỏ, ông đã phải rời làng ra Hà Nội kiếm sống. Lúc đầu, ông làm thuê cho một hãng sơn của Pháp. Với ý chí tự lập, ông đã mày mò tìm cách sản xuất sơn, rồi mở hãng sơn Tắc Kè ở Hải Phòng. Sơn Tắc Kè có giá rẻ hơn sơn ngoại mà chất lượng tốt nên dần dần được mọi người ưu chuộng.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Năm 1946, kháng chiến chống thực dân Pháp bùng nổ. Cả gia đình ông lên chiến khu, bỏ lại toàn bộ nhà xưởng. Nguyễn Sơn Hà vẫn không ngừng sáng tạo. Ở Việt Bắc, ông sản xuất vải nhựa cách điện, giấy than, mực in, vải mưa… Đó là những sản phẩm rất hữu ích đối với kháng chiến lúc bấy giờ.</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Nguyễn Sơn Hà rất tích cực tham gia các hoạt động yêu nước. Ông được bầu làm đại biểu Quốc hội khóa I của nước ta. Ngày nay, ở Hải Phòng có đường phố mang tên ông.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Hồng Vũ</a:t>
            </a:r>
          </a:p>
        </p:txBody>
      </p:sp>
      <p:sp>
        <p:nvSpPr>
          <p:cNvPr id="4" name="Right Arrow 3"/>
          <p:cNvSpPr/>
          <p:nvPr/>
        </p:nvSpPr>
        <p:spPr>
          <a:xfrm>
            <a:off x="0" y="33455"/>
            <a:ext cx="1694985" cy="69137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err="1" smtClean="0">
                <a:solidFill>
                  <a:schemeClr val="bg1"/>
                </a:solidFill>
                <a:latin typeface="Times New Roman" panose="02020603050405020304" pitchFamily="18" charset="0"/>
                <a:cs typeface="Times New Roman" panose="02020603050405020304" pitchFamily="18" charset="0"/>
              </a:rPr>
              <a:t>Đoạn</a:t>
            </a:r>
            <a:r>
              <a:rPr lang="en-US" sz="2400" b="1" dirty="0" smtClean="0">
                <a:solidFill>
                  <a:schemeClr val="bg1"/>
                </a:solidFill>
                <a:latin typeface="Times New Roman" panose="02020603050405020304" pitchFamily="18" charset="0"/>
                <a:cs typeface="Times New Roman" panose="02020603050405020304" pitchFamily="18" charset="0"/>
              </a:rPr>
              <a:t> 1</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5" name="Right Arrow 4"/>
          <p:cNvSpPr/>
          <p:nvPr/>
        </p:nvSpPr>
        <p:spPr>
          <a:xfrm>
            <a:off x="-1" y="501805"/>
            <a:ext cx="1694986" cy="691374"/>
          </a:xfrm>
          <a:prstGeom prst="rightArrow">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err="1" smtClean="0">
                <a:solidFill>
                  <a:srgbClr val="FFFF00"/>
                </a:solidFill>
                <a:latin typeface="Times New Roman" panose="02020603050405020304" pitchFamily="18" charset="0"/>
                <a:cs typeface="Times New Roman" panose="02020603050405020304" pitchFamily="18" charset="0"/>
              </a:rPr>
              <a:t>Đoạn</a:t>
            </a:r>
            <a:r>
              <a:rPr lang="en-US" sz="2400" b="1" dirty="0" smtClean="0">
                <a:solidFill>
                  <a:srgbClr val="FFFF00"/>
                </a:solidFill>
                <a:latin typeface="Times New Roman" panose="02020603050405020304" pitchFamily="18" charset="0"/>
                <a:cs typeface="Times New Roman" panose="02020603050405020304" pitchFamily="18" charset="0"/>
              </a:rPr>
              <a:t> </a:t>
            </a:r>
            <a:r>
              <a:rPr lang="vi-VN" sz="2400" b="1" dirty="0" smtClean="0">
                <a:solidFill>
                  <a:srgbClr val="FFFF00"/>
                </a:solidFill>
                <a:latin typeface="Times New Roman" panose="02020603050405020304" pitchFamily="18" charset="0"/>
                <a:cs typeface="Times New Roman" panose="02020603050405020304" pitchFamily="18" charset="0"/>
              </a:rPr>
              <a:t>2</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6" name="Right Arrow 5"/>
          <p:cNvSpPr/>
          <p:nvPr/>
        </p:nvSpPr>
        <p:spPr>
          <a:xfrm>
            <a:off x="0" y="2698595"/>
            <a:ext cx="1471961" cy="557561"/>
          </a:xfrm>
          <a:prstGeom prst="rightArrow">
            <a:avLst/>
          </a:prstGeom>
          <a:solidFill>
            <a:schemeClr val="accent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err="1" smtClean="0">
                <a:solidFill>
                  <a:schemeClr val="bg1"/>
                </a:solidFill>
                <a:latin typeface="Times New Roman" panose="02020603050405020304" pitchFamily="18" charset="0"/>
                <a:cs typeface="Times New Roman" panose="02020603050405020304" pitchFamily="18" charset="0"/>
              </a:rPr>
              <a:t>Đoạn</a:t>
            </a:r>
            <a:r>
              <a:rPr lang="en-US" sz="2400" b="1" dirty="0" smtClean="0">
                <a:solidFill>
                  <a:schemeClr val="bg1"/>
                </a:solidFill>
                <a:latin typeface="Times New Roman" panose="02020603050405020304" pitchFamily="18" charset="0"/>
                <a:cs typeface="Times New Roman" panose="02020603050405020304" pitchFamily="18" charset="0"/>
              </a:rPr>
              <a:t> </a:t>
            </a:r>
            <a:r>
              <a:rPr lang="vi-VN" sz="2400" b="1" dirty="0" smtClean="0">
                <a:solidFill>
                  <a:schemeClr val="bg1"/>
                </a:solidFill>
                <a:latin typeface="Times New Roman" panose="02020603050405020304" pitchFamily="18" charset="0"/>
                <a:cs typeface="Times New Roman" panose="02020603050405020304" pitchFamily="18" charset="0"/>
              </a:rPr>
              <a:t>3</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7" name="Right Arrow 6"/>
          <p:cNvSpPr/>
          <p:nvPr/>
        </p:nvSpPr>
        <p:spPr>
          <a:xfrm>
            <a:off x="-1" y="4884234"/>
            <a:ext cx="1471961" cy="546411"/>
          </a:xfrm>
          <a:prstGeom prst="rightArrow">
            <a:avLst/>
          </a:prstGeom>
          <a:solidFill>
            <a:schemeClr val="accent4">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err="1" smtClean="0">
                <a:solidFill>
                  <a:schemeClr val="tx1"/>
                </a:solidFill>
                <a:latin typeface="Times New Roman" panose="02020603050405020304" pitchFamily="18" charset="0"/>
                <a:cs typeface="Times New Roman" panose="02020603050405020304" pitchFamily="18" charset="0"/>
              </a:rPr>
              <a:t>Đoạn</a:t>
            </a:r>
            <a:r>
              <a:rPr lang="en-US" sz="2400" b="1" dirty="0" smtClean="0">
                <a:solidFill>
                  <a:schemeClr val="tx1"/>
                </a:solidFill>
                <a:latin typeface="Times New Roman" panose="02020603050405020304" pitchFamily="18" charset="0"/>
                <a:cs typeface="Times New Roman" panose="02020603050405020304" pitchFamily="18" charset="0"/>
              </a:rPr>
              <a:t> </a:t>
            </a:r>
            <a:r>
              <a:rPr lang="vi-VN" sz="2400" b="1" dirty="0" smtClean="0">
                <a:solidFill>
                  <a:schemeClr val="tx1"/>
                </a:solidFill>
                <a:latin typeface="Times New Roman" panose="02020603050405020304" pitchFamily="18" charset="0"/>
                <a:cs typeface="Times New Roman" panose="02020603050405020304" pitchFamily="18" charset="0"/>
              </a:rPr>
              <a:t>4</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101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53947" y="2506662"/>
            <a:ext cx="10515600" cy="2088487"/>
          </a:xfrm>
        </p:spPr>
        <p:txBody>
          <a:bodyPr>
            <a:normAutofit/>
          </a:bodyPr>
          <a:lstStyle/>
          <a:p>
            <a:pPr marL="0" indent="0">
              <a:buNone/>
            </a:pPr>
            <a:r>
              <a:rPr lang="vi-VN" sz="3600" dirty="0" smtClean="0">
                <a:latin typeface="Times New Roman" panose="02020603050405020304" pitchFamily="18" charset="0"/>
                <a:cs typeface="Times New Roman" panose="02020603050405020304" pitchFamily="18" charset="0"/>
              </a:rPr>
              <a:t>    Với </a:t>
            </a:r>
            <a:r>
              <a:rPr lang="vi-VN" sz="3600" dirty="0">
                <a:latin typeface="Times New Roman" panose="02020603050405020304" pitchFamily="18" charset="0"/>
                <a:cs typeface="Times New Roman" panose="02020603050405020304" pitchFamily="18" charset="0"/>
              </a:rPr>
              <a:t>ý chí tự lập</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ông đã mày </a:t>
            </a:r>
            <a:r>
              <a:rPr lang="vi-VN" sz="3600" dirty="0" smtClean="0">
                <a:latin typeface="Times New Roman" panose="02020603050405020304" pitchFamily="18" charset="0"/>
                <a:cs typeface="Times New Roman" panose="02020603050405020304" pitchFamily="18" charset="0"/>
              </a:rPr>
              <a:t>mò tìm </a:t>
            </a:r>
            <a:r>
              <a:rPr lang="vi-VN" sz="3600" dirty="0">
                <a:latin typeface="Times New Roman" panose="02020603050405020304" pitchFamily="18" charset="0"/>
                <a:cs typeface="Times New Roman" panose="02020603050405020304" pitchFamily="18" charset="0"/>
              </a:rPr>
              <a:t>cách sản xuất sơn</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rồi mở rộng hãng sơn Tắc Kè ở Hải Phòng</a:t>
            </a:r>
            <a:r>
              <a:rPr lang="vi-VN"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flipH="1">
            <a:off x="4486179" y="2506663"/>
            <a:ext cx="122662" cy="4938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415232" y="2506662"/>
            <a:ext cx="115228" cy="4938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828472" y="3089701"/>
            <a:ext cx="81774" cy="3754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9816462" y="3000491"/>
            <a:ext cx="133813" cy="4646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9883369" y="3000491"/>
            <a:ext cx="144965" cy="4646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ounded Rectangle 13">
            <a:extLst>
              <a:ext uri="{FF2B5EF4-FFF2-40B4-BE49-F238E27FC236}">
                <a16:creationId xmlns:a16="http://schemas.microsoft.com/office/drawing/2014/main" id="{29DB1A0A-19A0-41FD-95D8-00C58FD93B50}"/>
              </a:ext>
            </a:extLst>
          </p:cNvPr>
          <p:cNvSpPr/>
          <p:nvPr/>
        </p:nvSpPr>
        <p:spPr>
          <a:xfrm>
            <a:off x="1376609" y="976071"/>
            <a:ext cx="6424728" cy="1020394"/>
          </a:xfrm>
          <a:prstGeom prst="roundRect">
            <a:avLst/>
          </a:prstGeom>
          <a:solidFill>
            <a:srgbClr val="00B050"/>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Luyện đọc ngắt</a:t>
            </a:r>
            <a:r>
              <a:rPr kumimoji="0" lang="vi-VN" sz="3600" b="1" i="0" u="none" strike="noStrike" kern="0" cap="none" spc="0" normalizeH="0" noProof="0" dirty="0" smtClean="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câu văn dài</a:t>
            </a:r>
            <a:endParaRPr kumimoji="0" lang="en-US" sz="3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845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par>
                                <p:cTn id="28" presetID="14" presetClass="entr" presetSubtype="1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8577" y="156116"/>
            <a:ext cx="10917044" cy="6555641"/>
          </a:xfrm>
          <a:prstGeom prst="rect">
            <a:avLst/>
          </a:prstGeom>
          <a:solidFill>
            <a:schemeClr val="bg1"/>
          </a:solidFill>
        </p:spPr>
        <p:txBody>
          <a:bodyPr wrap="square">
            <a:spAutoFit/>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Ông Nguyễn Sơn Hà là người khai sinh ra ngành sơn Việt Nam.</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Vì hoàn cảnh gia đình khó khăn, từ nhỏ, ông đã phải rời làng ra Hà Nội kiếm sống. Lúc đầu, ông làm thuê cho một hãng sơn của Pháp. Với ý chí tự lập, ông đã mày mò tìm cách sản xuất sơn, rồi mở hãng sơn Tắc Kè ở Hải Phòng. Sơn Tắc Kè có giá rẻ hơn sơn ngoại mà chất lượng tốt nên dần dần được mọi người ưu chuộng.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Năm 1946, kháng chiến chống thực dân Pháp bùng nổ. Cả gia đình ông lên chiến khu, bỏ lại toàn bộ nhà xưởng. Nguyễn Sơn Hà vẫn không ngừng sáng tạo. Ở Việt Bắc, ông sản xuất vải nhựa cách điện, giấy than, mực in, vải mưa… Đó là những sản phẩm rất hữu ích đối với kháng chiến lúc bấy giờ.</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Nguyễn Sơn Hà rất tích cực tham gia các hoạt động yêu nước. Ông được bầu làm đại biểu Quốc hội khóa I của nước ta. Ngày nay, ở Hải Phòng có đường phố mang tên ông.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Hồng Vũ</a:t>
            </a:r>
          </a:p>
        </p:txBody>
      </p:sp>
      <p:sp>
        <p:nvSpPr>
          <p:cNvPr id="4" name="Right Arrow 3"/>
          <p:cNvSpPr/>
          <p:nvPr/>
        </p:nvSpPr>
        <p:spPr>
          <a:xfrm>
            <a:off x="1173702" y="156116"/>
            <a:ext cx="546408" cy="59157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5" name="Right Arrow 4"/>
          <p:cNvSpPr/>
          <p:nvPr/>
        </p:nvSpPr>
        <p:spPr>
          <a:xfrm>
            <a:off x="949124" y="625033"/>
            <a:ext cx="745861" cy="568150"/>
          </a:xfrm>
          <a:prstGeom prst="rightArrow">
            <a:avLst>
              <a:gd name="adj1" fmla="val 50000"/>
              <a:gd name="adj2" fmla="val 41629"/>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2</a:t>
            </a:r>
            <a:endParaRPr kumimoji="0" lang="en-US"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6" name="Right Arrow 5"/>
          <p:cNvSpPr/>
          <p:nvPr/>
        </p:nvSpPr>
        <p:spPr>
          <a:xfrm>
            <a:off x="1037485" y="2670639"/>
            <a:ext cx="545987" cy="557561"/>
          </a:xfrm>
          <a:prstGeom prst="rightArrow">
            <a:avLst/>
          </a:prstGeom>
          <a:solidFill>
            <a:schemeClr val="accent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3</a:t>
            </a:r>
            <a:endPar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Right Arrow 6"/>
          <p:cNvSpPr/>
          <p:nvPr/>
        </p:nvSpPr>
        <p:spPr>
          <a:xfrm>
            <a:off x="717630" y="4884234"/>
            <a:ext cx="754330" cy="546411"/>
          </a:xfrm>
          <a:prstGeom prst="rightArrow">
            <a:avLst/>
          </a:prstGeom>
          <a:solidFill>
            <a:schemeClr val="accent4">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8990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0000000我图PPT\00001PNG素材\儿童卡通\1124.png">
            <a:extLst>
              <a:ext uri="{FF2B5EF4-FFF2-40B4-BE49-F238E27FC236}">
                <a16:creationId xmlns:a16="http://schemas.microsoft.com/office/drawing/2014/main" id="{7AAF04F6-5696-4210-8C17-354B3CDFBB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195" y="2377695"/>
            <a:ext cx="3133795" cy="47085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14249F1-F075-4BD9-A20D-7D09F6A79962}"/>
              </a:ext>
            </a:extLst>
          </p:cNvPr>
          <p:cNvSpPr/>
          <p:nvPr/>
        </p:nvSpPr>
        <p:spPr>
          <a:xfrm>
            <a:off x="593526" y="281525"/>
            <a:ext cx="2052165" cy="212365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6600" b="1" spc="50" dirty="0">
                <a:ln w="11430"/>
                <a:solidFill>
                  <a:srgbClr val="FF0000"/>
                </a:solidFill>
                <a:effectLst>
                  <a:outerShdw blurRad="76200" dist="50800" dir="5400000" algn="tl" rotWithShape="0">
                    <a:srgbClr val="000000">
                      <a:alpha val="65000"/>
                    </a:srgbClr>
                  </a:outerShdw>
                </a:effectLst>
                <a:latin typeface="+mj-lt"/>
                <a:cs typeface="Times New Roman" pitchFamily="18" charset="0"/>
              </a:rPr>
              <a:t>Chú </a:t>
            </a:r>
          </a:p>
          <a:p>
            <a:pPr algn="ctr"/>
            <a:r>
              <a:rPr lang="vi-VN" sz="6600" b="1" spc="50" dirty="0">
                <a:ln w="11430"/>
                <a:solidFill>
                  <a:srgbClr val="FF0000"/>
                </a:solidFill>
                <a:effectLst>
                  <a:outerShdw blurRad="76200" dist="50800" dir="5400000" algn="tl" rotWithShape="0">
                    <a:srgbClr val="000000">
                      <a:alpha val="65000"/>
                    </a:srgbClr>
                  </a:outerShdw>
                </a:effectLst>
                <a:latin typeface="+mj-lt"/>
                <a:cs typeface="Times New Roman" pitchFamily="18" charset="0"/>
              </a:rPr>
              <a:t>thích</a:t>
            </a:r>
            <a:endParaRPr lang="en-US" sz="6600" b="1" spc="50" dirty="0">
              <a:ln w="11430"/>
              <a:solidFill>
                <a:srgbClr val="FF0000"/>
              </a:solidFill>
              <a:effectLst>
                <a:outerShdw blurRad="76200" dist="50800" dir="5400000" algn="tl" rotWithShape="0">
                  <a:srgbClr val="000000">
                    <a:alpha val="65000"/>
                  </a:srgbClr>
                </a:outerShdw>
              </a:effectLst>
              <a:latin typeface="UTM Avo"/>
              <a:cs typeface="Times New Roman" pitchFamily="18" charset="0"/>
            </a:endParaRPr>
          </a:p>
        </p:txBody>
      </p:sp>
      <p:sp>
        <p:nvSpPr>
          <p:cNvPr id="4" name="Rectangle 3">
            <a:extLst>
              <a:ext uri="{FF2B5EF4-FFF2-40B4-BE49-F238E27FC236}">
                <a16:creationId xmlns:a16="http://schemas.microsoft.com/office/drawing/2014/main" id="{FE54E2B9-BC38-4FA1-AD49-79EBD3C3D959}"/>
              </a:ext>
            </a:extLst>
          </p:cNvPr>
          <p:cNvSpPr/>
          <p:nvPr/>
        </p:nvSpPr>
        <p:spPr>
          <a:xfrm>
            <a:off x="3036023" y="572044"/>
            <a:ext cx="8214570" cy="10772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smtClean="0">
                <a:ln>
                  <a:noFill/>
                </a:ln>
                <a:solidFill>
                  <a:srgbClr val="0070C0"/>
                </a:solidFill>
                <a:effectLst/>
                <a:uLnTx/>
                <a:uFillTx/>
              </a:rPr>
              <a:t>- Mày</a:t>
            </a:r>
            <a:r>
              <a:rPr kumimoji="0" lang="vi-VN" sz="3200" b="0" i="0" u="none" strike="noStrike" kern="0" cap="none" spc="0" normalizeH="0" noProof="0" dirty="0" smtClean="0">
                <a:ln>
                  <a:noFill/>
                </a:ln>
                <a:solidFill>
                  <a:srgbClr val="0070C0"/>
                </a:solidFill>
                <a:effectLst/>
                <a:uLnTx/>
                <a:uFillTx/>
              </a:rPr>
              <a:t> mò</a:t>
            </a:r>
            <a:r>
              <a:rPr kumimoji="0" lang="vi-VN" sz="3200" b="0" i="0" u="none" strike="noStrike" kern="0" cap="none" spc="0" normalizeH="0" baseline="0" noProof="0" dirty="0" smtClean="0">
                <a:ln>
                  <a:noFill/>
                </a:ln>
                <a:solidFill>
                  <a:srgbClr val="0070C0"/>
                </a:solidFill>
                <a:effectLst/>
                <a:uLnTx/>
                <a:uFillTx/>
              </a:rPr>
              <a:t>: </a:t>
            </a:r>
            <a:r>
              <a:rPr kumimoji="0" lang="vi-VN" sz="3200" b="0" i="0" u="none" strike="noStrike" kern="0" cap="none" spc="0" normalizeH="0" baseline="0" noProof="0" dirty="0" smtClean="0">
                <a:ln>
                  <a:noFill/>
                </a:ln>
                <a:solidFill>
                  <a:srgbClr val="C00000"/>
                </a:solidFill>
                <a:effectLst/>
                <a:uLnTx/>
                <a:uFillTx/>
              </a:rPr>
              <a:t>kiên</a:t>
            </a:r>
            <a:r>
              <a:rPr kumimoji="0" lang="vi-VN" sz="3200" b="0" i="0" u="none" strike="noStrike" kern="0" cap="none" spc="0" normalizeH="0" noProof="0" dirty="0" smtClean="0">
                <a:ln>
                  <a:noFill/>
                </a:ln>
                <a:solidFill>
                  <a:srgbClr val="C00000"/>
                </a:solidFill>
                <a:effectLst/>
                <a:uLnTx/>
                <a:uFillTx/>
              </a:rPr>
              <a:t> nhẫn tìm tòi để làm được một việc bản thân chưa bao giờ làm.</a:t>
            </a:r>
            <a:endParaRPr kumimoji="0" lang="en-US" sz="3200" b="0" i="0" u="none" strike="noStrike" kern="0" cap="none" spc="0" normalizeH="0" baseline="0" noProof="0" dirty="0">
              <a:ln>
                <a:noFill/>
              </a:ln>
              <a:solidFill>
                <a:srgbClr val="C00000"/>
              </a:solidFill>
              <a:effectLst/>
              <a:uLnTx/>
              <a:uFillTx/>
              <a:latin typeface="UTM Avo"/>
            </a:endParaRPr>
          </a:p>
        </p:txBody>
      </p:sp>
      <p:sp>
        <p:nvSpPr>
          <p:cNvPr id="7" name="Rectangle 6">
            <a:extLst>
              <a:ext uri="{FF2B5EF4-FFF2-40B4-BE49-F238E27FC236}">
                <a16:creationId xmlns:a16="http://schemas.microsoft.com/office/drawing/2014/main" id="{FE54E2B9-BC38-4FA1-AD49-79EBD3C3D959}"/>
              </a:ext>
            </a:extLst>
          </p:cNvPr>
          <p:cNvSpPr/>
          <p:nvPr/>
        </p:nvSpPr>
        <p:spPr>
          <a:xfrm>
            <a:off x="2945354" y="1967312"/>
            <a:ext cx="8399655" cy="10772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smtClean="0">
                <a:ln>
                  <a:noFill/>
                </a:ln>
                <a:solidFill>
                  <a:srgbClr val="0070C0"/>
                </a:solidFill>
                <a:effectLst/>
                <a:uLnTx/>
                <a:uFillTx/>
              </a:rPr>
              <a:t>- Hãng</a:t>
            </a:r>
            <a:r>
              <a:rPr kumimoji="0" lang="vi-VN" sz="3200" b="0" i="0" u="none" strike="noStrike" kern="0" cap="none" spc="0" normalizeH="0" noProof="0" dirty="0" smtClean="0">
                <a:ln>
                  <a:noFill/>
                </a:ln>
                <a:solidFill>
                  <a:srgbClr val="0070C0"/>
                </a:solidFill>
                <a:effectLst/>
                <a:uLnTx/>
                <a:uFillTx/>
              </a:rPr>
              <a:t> sơn Tắc Kè</a:t>
            </a:r>
            <a:r>
              <a:rPr kumimoji="0" lang="vi-VN" sz="3200" b="0" i="0" u="none" strike="noStrike" kern="0" cap="none" spc="0" normalizeH="0" baseline="0" noProof="0" dirty="0" smtClean="0">
                <a:ln>
                  <a:noFill/>
                </a:ln>
                <a:solidFill>
                  <a:srgbClr val="0070C0"/>
                </a:solidFill>
                <a:effectLst/>
                <a:uLnTx/>
                <a:uFillTx/>
              </a:rPr>
              <a:t>: </a:t>
            </a:r>
            <a:r>
              <a:rPr kumimoji="0" lang="vi-VN" sz="3200" b="0" i="0" u="none" strike="noStrike" kern="0" cap="none" spc="0" normalizeH="0" baseline="0" noProof="0" dirty="0" smtClean="0">
                <a:ln>
                  <a:noFill/>
                </a:ln>
                <a:solidFill>
                  <a:srgbClr val="C00000"/>
                </a:solidFill>
                <a:effectLst/>
                <a:uLnTx/>
                <a:uFillTx/>
              </a:rPr>
              <a:t>hãng</a:t>
            </a:r>
            <a:r>
              <a:rPr kumimoji="0" lang="vi-VN" sz="3200" b="0" i="0" u="none" strike="noStrike" kern="0" cap="none" spc="0" normalizeH="0" noProof="0" dirty="0" smtClean="0">
                <a:ln>
                  <a:noFill/>
                </a:ln>
                <a:solidFill>
                  <a:srgbClr val="C00000"/>
                </a:solidFill>
                <a:effectLst/>
                <a:uLnTx/>
                <a:uFillTx/>
              </a:rPr>
              <a:t> sơn có tên tiếng Pháp là Gecko ( Giê-cô).</a:t>
            </a:r>
            <a:endParaRPr kumimoji="0" lang="en-US" sz="3200" b="0" i="0" u="none" strike="noStrike" kern="0" cap="none" spc="0" normalizeH="0" baseline="0" noProof="0" dirty="0">
              <a:ln>
                <a:noFill/>
              </a:ln>
              <a:solidFill>
                <a:srgbClr val="C00000"/>
              </a:solidFill>
              <a:effectLst/>
              <a:uLnTx/>
              <a:uFillTx/>
              <a:latin typeface="UTM Avo"/>
            </a:endParaRPr>
          </a:p>
        </p:txBody>
      </p:sp>
      <p:sp>
        <p:nvSpPr>
          <p:cNvPr id="9" name="Rectangle 8">
            <a:extLst>
              <a:ext uri="{FF2B5EF4-FFF2-40B4-BE49-F238E27FC236}">
                <a16:creationId xmlns:a16="http://schemas.microsoft.com/office/drawing/2014/main" id="{FE54E2B9-BC38-4FA1-AD49-79EBD3C3D959}"/>
              </a:ext>
            </a:extLst>
          </p:cNvPr>
          <p:cNvSpPr/>
          <p:nvPr/>
        </p:nvSpPr>
        <p:spPr>
          <a:xfrm>
            <a:off x="2850938" y="3217844"/>
            <a:ext cx="8399655"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smtClean="0">
                <a:ln>
                  <a:noFill/>
                </a:ln>
                <a:solidFill>
                  <a:srgbClr val="0070C0"/>
                </a:solidFill>
                <a:effectLst/>
                <a:uLnTx/>
                <a:uFillTx/>
              </a:rPr>
              <a:t>- Sơn</a:t>
            </a:r>
            <a:r>
              <a:rPr kumimoji="0" lang="vi-VN" sz="3200" b="0" i="0" u="none" strike="noStrike" kern="0" cap="none" spc="0" normalizeH="0" noProof="0" dirty="0" smtClean="0">
                <a:ln>
                  <a:noFill/>
                </a:ln>
                <a:solidFill>
                  <a:srgbClr val="0070C0"/>
                </a:solidFill>
                <a:effectLst/>
                <a:uLnTx/>
                <a:uFillTx/>
              </a:rPr>
              <a:t> ngoại</a:t>
            </a:r>
            <a:r>
              <a:rPr kumimoji="0" lang="vi-VN" sz="3200" b="0" i="0" u="none" strike="noStrike" kern="0" cap="none" spc="0" normalizeH="0" baseline="0" noProof="0" dirty="0" smtClean="0">
                <a:ln>
                  <a:noFill/>
                </a:ln>
                <a:solidFill>
                  <a:srgbClr val="0070C0"/>
                </a:solidFill>
                <a:effectLst/>
                <a:uLnTx/>
                <a:uFillTx/>
              </a:rPr>
              <a:t>: </a:t>
            </a:r>
            <a:r>
              <a:rPr kumimoji="0" lang="vi-VN" sz="3200" b="0" i="0" u="none" strike="noStrike" kern="0" cap="none" spc="0" normalizeH="0" baseline="0" noProof="0" dirty="0" smtClean="0">
                <a:ln>
                  <a:noFill/>
                </a:ln>
                <a:solidFill>
                  <a:srgbClr val="C00000"/>
                </a:solidFill>
                <a:effectLst/>
                <a:uLnTx/>
                <a:uFillTx/>
              </a:rPr>
              <a:t>sơn</a:t>
            </a:r>
            <a:r>
              <a:rPr kumimoji="0" lang="vi-VN" sz="3200" b="0" i="0" u="none" strike="noStrike" kern="0" cap="none" spc="0" normalizeH="0" noProof="0" dirty="0" smtClean="0">
                <a:ln>
                  <a:noFill/>
                </a:ln>
                <a:solidFill>
                  <a:srgbClr val="C00000"/>
                </a:solidFill>
                <a:effectLst/>
                <a:uLnTx/>
                <a:uFillTx/>
              </a:rPr>
              <a:t> của nước ngoài.</a:t>
            </a:r>
            <a:endParaRPr kumimoji="0" lang="en-US" sz="3200" b="0" i="0" u="none" strike="noStrike" kern="0" cap="none" spc="0" normalizeH="0" baseline="0" noProof="0" dirty="0">
              <a:ln>
                <a:noFill/>
              </a:ln>
              <a:solidFill>
                <a:srgbClr val="C00000"/>
              </a:solidFill>
              <a:effectLst/>
              <a:uLnTx/>
              <a:uFillTx/>
              <a:latin typeface="UTM Avo"/>
            </a:endParaRPr>
          </a:p>
        </p:txBody>
      </p:sp>
      <p:sp>
        <p:nvSpPr>
          <p:cNvPr id="10" name="Rectangle 9">
            <a:extLst>
              <a:ext uri="{FF2B5EF4-FFF2-40B4-BE49-F238E27FC236}">
                <a16:creationId xmlns:a16="http://schemas.microsoft.com/office/drawing/2014/main" id="{FE54E2B9-BC38-4FA1-AD49-79EBD3C3D959}"/>
              </a:ext>
            </a:extLst>
          </p:cNvPr>
          <p:cNvSpPr/>
          <p:nvPr/>
        </p:nvSpPr>
        <p:spPr>
          <a:xfrm>
            <a:off x="2943478" y="4063482"/>
            <a:ext cx="8399655" cy="10772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smtClean="0">
                <a:ln>
                  <a:noFill/>
                </a:ln>
                <a:solidFill>
                  <a:srgbClr val="0070C0"/>
                </a:solidFill>
                <a:effectLst/>
                <a:uLnTx/>
                <a:uFillTx/>
              </a:rPr>
              <a:t>- Vải</a:t>
            </a:r>
            <a:r>
              <a:rPr kumimoji="0" lang="vi-VN" sz="3200" b="0" i="0" u="none" strike="noStrike" kern="0" cap="none" spc="0" normalizeH="0" noProof="0" dirty="0" smtClean="0">
                <a:ln>
                  <a:noFill/>
                </a:ln>
                <a:solidFill>
                  <a:srgbClr val="0070C0"/>
                </a:solidFill>
                <a:effectLst/>
                <a:uLnTx/>
                <a:uFillTx/>
              </a:rPr>
              <a:t> mưa</a:t>
            </a:r>
            <a:r>
              <a:rPr kumimoji="0" lang="vi-VN" sz="3200" b="0" i="0" u="none" strike="noStrike" kern="0" cap="none" spc="0" normalizeH="0" baseline="0" noProof="0" dirty="0" smtClean="0">
                <a:ln>
                  <a:noFill/>
                </a:ln>
                <a:solidFill>
                  <a:srgbClr val="0070C0"/>
                </a:solidFill>
                <a:effectLst/>
                <a:uLnTx/>
                <a:uFillTx/>
              </a:rPr>
              <a:t>: </a:t>
            </a:r>
            <a:r>
              <a:rPr kumimoji="0" lang="vi-VN" sz="3200" b="0" i="0" u="none" strike="noStrike" kern="0" cap="none" spc="0" normalizeH="0" baseline="0" noProof="0" dirty="0" smtClean="0">
                <a:ln>
                  <a:noFill/>
                </a:ln>
                <a:solidFill>
                  <a:srgbClr val="C00000"/>
                </a:solidFill>
                <a:effectLst/>
                <a:uLnTx/>
                <a:uFillTx/>
              </a:rPr>
              <a:t>hàng</a:t>
            </a:r>
            <a:r>
              <a:rPr kumimoji="0" lang="vi-VN" sz="3200" b="0" i="0" u="none" strike="noStrike" kern="0" cap="none" spc="0" normalizeH="0" noProof="0" dirty="0" smtClean="0">
                <a:ln>
                  <a:noFill/>
                </a:ln>
                <a:solidFill>
                  <a:srgbClr val="C00000"/>
                </a:solidFill>
                <a:effectLst/>
                <a:uLnTx/>
                <a:uFillTx/>
              </a:rPr>
              <a:t> làm bằng sợi ni lông để che mưa</a:t>
            </a:r>
            <a:endParaRPr kumimoji="0" lang="en-US" sz="3200" b="0" i="0" u="none" strike="noStrike" kern="0" cap="none" spc="0" normalizeH="0" baseline="0" noProof="0" dirty="0">
              <a:ln>
                <a:noFill/>
              </a:ln>
              <a:solidFill>
                <a:srgbClr val="C00000"/>
              </a:solidFill>
              <a:effectLst/>
              <a:uLnTx/>
              <a:uFillTx/>
              <a:latin typeface="UTM Avo"/>
            </a:endParaRPr>
          </a:p>
        </p:txBody>
      </p:sp>
      <p:sp>
        <p:nvSpPr>
          <p:cNvPr id="11" name="Rectangle 10">
            <a:extLst>
              <a:ext uri="{FF2B5EF4-FFF2-40B4-BE49-F238E27FC236}">
                <a16:creationId xmlns:a16="http://schemas.microsoft.com/office/drawing/2014/main" id="{FE54E2B9-BC38-4FA1-AD49-79EBD3C3D959}"/>
              </a:ext>
            </a:extLst>
          </p:cNvPr>
          <p:cNvSpPr/>
          <p:nvPr/>
        </p:nvSpPr>
        <p:spPr>
          <a:xfrm>
            <a:off x="2943479" y="5513908"/>
            <a:ext cx="8399655"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smtClean="0">
                <a:ln>
                  <a:noFill/>
                </a:ln>
                <a:solidFill>
                  <a:srgbClr val="0070C0"/>
                </a:solidFill>
                <a:effectLst/>
                <a:uLnTx/>
                <a:uFillTx/>
              </a:rPr>
              <a:t>- Hữu</a:t>
            </a:r>
            <a:r>
              <a:rPr kumimoji="0" lang="vi-VN" sz="3200" b="0" i="0" u="none" strike="noStrike" kern="0" cap="none" spc="0" normalizeH="0" noProof="0" dirty="0" smtClean="0">
                <a:ln>
                  <a:noFill/>
                </a:ln>
                <a:solidFill>
                  <a:srgbClr val="0070C0"/>
                </a:solidFill>
                <a:effectLst/>
                <a:uLnTx/>
                <a:uFillTx/>
              </a:rPr>
              <a:t> ích</a:t>
            </a:r>
            <a:r>
              <a:rPr kumimoji="0" lang="vi-VN" sz="3200" b="0" i="0" u="none" strike="noStrike" kern="0" cap="none" spc="0" normalizeH="0" baseline="0" noProof="0" dirty="0" smtClean="0">
                <a:ln>
                  <a:noFill/>
                </a:ln>
                <a:solidFill>
                  <a:srgbClr val="0070C0"/>
                </a:solidFill>
                <a:effectLst/>
                <a:uLnTx/>
                <a:uFillTx/>
              </a:rPr>
              <a:t>: </a:t>
            </a:r>
            <a:r>
              <a:rPr kumimoji="0" lang="vi-VN" sz="3200" b="0" i="0" u="none" strike="noStrike" kern="0" cap="none" spc="0" normalizeH="0" baseline="0" noProof="0" dirty="0" smtClean="0">
                <a:ln>
                  <a:noFill/>
                </a:ln>
                <a:solidFill>
                  <a:srgbClr val="C00000"/>
                </a:solidFill>
                <a:effectLst/>
                <a:uLnTx/>
                <a:uFillTx/>
              </a:rPr>
              <a:t>có</a:t>
            </a:r>
            <a:r>
              <a:rPr kumimoji="0" lang="vi-VN" sz="3200" b="0" i="0" u="none" strike="noStrike" kern="0" cap="none" spc="0" normalizeH="0" noProof="0" dirty="0" smtClean="0">
                <a:ln>
                  <a:noFill/>
                </a:ln>
                <a:solidFill>
                  <a:srgbClr val="C00000"/>
                </a:solidFill>
                <a:effectLst/>
                <a:uLnTx/>
                <a:uFillTx/>
              </a:rPr>
              <a:t> ích.</a:t>
            </a:r>
            <a:endParaRPr kumimoji="0" lang="en-US" sz="3200" b="0" i="0" u="none" strike="noStrike" kern="0" cap="none" spc="0" normalizeH="0" baseline="0" noProof="0" dirty="0">
              <a:ln>
                <a:noFill/>
              </a:ln>
              <a:solidFill>
                <a:srgbClr val="C00000"/>
              </a:solidFill>
              <a:effectLst/>
              <a:uLnTx/>
              <a:uFillTx/>
              <a:latin typeface="UTM Avo"/>
            </a:endParaRPr>
          </a:p>
        </p:txBody>
      </p:sp>
    </p:spTree>
    <p:extLst>
      <p:ext uri="{BB962C8B-B14F-4D97-AF65-F5344CB8AC3E}">
        <p14:creationId xmlns:p14="http://schemas.microsoft.com/office/powerpoint/2010/main" val="104841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 calcmode="lin" valueType="num">
                                      <p:cBhvr>
                                        <p:cTn id="1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196" y="267629"/>
            <a:ext cx="11749668" cy="6340197"/>
          </a:xfrm>
          <a:prstGeom prst="rect">
            <a:avLst/>
          </a:prstGeom>
          <a:solidFill>
            <a:schemeClr val="bg1"/>
          </a:solidFill>
        </p:spPr>
        <p:txBody>
          <a:bodyPr wrap="square">
            <a:spAutoFit/>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9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Ông Nguyễn Sơn Hà là người khai sinh ra ngành sơn Việt Nam.</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9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Vì hoàn cảnh gia đình khó khăn, từ nhỏ, ông đã phải rời làng ra Hà Nội kiếm sống. Lúc đầu, ông làm thuê cho một hãng sơn của Pháp. Với ý chí tự lập, ông đã mày mò tìm cách sản xuất sơn, rồi mở hãng sơn Tắc Kè ở Hải Phòng. Sơn Tắc Kè có giá rẻ hơn sơn ngoại mà chất lượng tốt nên dần dần được mọi người ưu chuộng.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9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Năm 1946, kháng chiến chống thực dân Pháp bùng nổ. Cả gia đình ông lên chiến khu, bỏ lại toàn bộ nhà xưởng. Nguyễn Sơn Hà vẫn không ngừng sáng tạo. Ở Việt Bắc, ông sản xuất vải nhựa cách điện, giấy than, mực in, vải mưa… Đó là những sản phẩm rất hữu ích đối với kháng chiến lúc bấy giờ.</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9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Nguyễn Sơn Hà rất tích cực tham gia các hoạt động yêu nước. Ông được bầu làm đại biểu Quốc hội khóa I của nước ta. Ngày nay, ở Hải Phòng có đường phố mang tên ông.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9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Hồng Vũ</a:t>
            </a:r>
          </a:p>
        </p:txBody>
      </p:sp>
    </p:spTree>
    <p:extLst>
      <p:ext uri="{BB962C8B-B14F-4D97-AF65-F5344CB8AC3E}">
        <p14:creationId xmlns:p14="http://schemas.microsoft.com/office/powerpoint/2010/main" val="4128835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60186" y="4378143"/>
            <a:ext cx="2534004" cy="2314898"/>
          </a:xfrm>
          <a:prstGeom prst="rect">
            <a:avLst/>
          </a:prstGeom>
        </p:spPr>
      </p:pic>
      <p:pic>
        <p:nvPicPr>
          <p:cNvPr id="4" name="Picture 3"/>
          <p:cNvPicPr>
            <a:picLocks noChangeAspect="1"/>
          </p:cNvPicPr>
          <p:nvPr/>
        </p:nvPicPr>
        <p:blipFill>
          <a:blip r:embed="rId3"/>
          <a:stretch>
            <a:fillRect/>
          </a:stretch>
        </p:blipFill>
        <p:spPr>
          <a:xfrm>
            <a:off x="9443421" y="4638365"/>
            <a:ext cx="2562583" cy="2219635"/>
          </a:xfrm>
          <a:prstGeom prst="rect">
            <a:avLst/>
          </a:prstGeom>
        </p:spPr>
      </p:pic>
      <p:pic>
        <p:nvPicPr>
          <p:cNvPr id="5" name="Picture 4"/>
          <p:cNvPicPr>
            <a:picLocks noChangeAspect="1"/>
          </p:cNvPicPr>
          <p:nvPr/>
        </p:nvPicPr>
        <p:blipFill>
          <a:blip r:embed="rId4"/>
          <a:stretch>
            <a:fillRect/>
          </a:stretch>
        </p:blipFill>
        <p:spPr>
          <a:xfrm>
            <a:off x="213168" y="139241"/>
            <a:ext cx="1695687" cy="2829320"/>
          </a:xfrm>
          <a:prstGeom prst="rect">
            <a:avLst/>
          </a:prstGeom>
        </p:spPr>
      </p:pic>
      <p:pic>
        <p:nvPicPr>
          <p:cNvPr id="6" name="Picture 5">
            <a:extLst>
              <a:ext uri="{FF2B5EF4-FFF2-40B4-BE49-F238E27FC236}">
                <a16:creationId xmlns:a16="http://schemas.microsoft.com/office/drawing/2014/main" id="{56CFF24D-FF15-4C68-80C2-120CDC9F7B63}"/>
              </a:ext>
            </a:extLst>
          </p:cNvPr>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406567" y="-667158"/>
            <a:ext cx="7635240" cy="7271438"/>
          </a:xfrm>
          <a:prstGeom prst="rect">
            <a:avLst/>
          </a:prstGeom>
        </p:spPr>
      </p:pic>
      <p:sp>
        <p:nvSpPr>
          <p:cNvPr id="7" name="TextBox 6">
            <a:extLst>
              <a:ext uri="{FF2B5EF4-FFF2-40B4-BE49-F238E27FC236}">
                <a16:creationId xmlns:a16="http://schemas.microsoft.com/office/drawing/2014/main" id="{18C1B58B-484A-4C3F-9600-FD803F0861FF}"/>
              </a:ext>
            </a:extLst>
          </p:cNvPr>
          <p:cNvSpPr txBox="1"/>
          <p:nvPr/>
        </p:nvSpPr>
        <p:spPr>
          <a:xfrm>
            <a:off x="4147486" y="2869780"/>
            <a:ext cx="4517583" cy="1323439"/>
          </a:xfrm>
          <a:prstGeom prst="rect">
            <a:avLst/>
          </a:prstGeom>
          <a:noFill/>
        </p:spPr>
        <p:txBody>
          <a:bodyPr wrap="none" rtlCol="0">
            <a:spAutoFit/>
          </a:bodyPr>
          <a:lstStyle/>
          <a:p>
            <a:pPr>
              <a:defRPr/>
            </a:pPr>
            <a:r>
              <a:rPr lang="vi-VN" sz="8000" b="1" dirty="0" smtClean="0">
                <a:solidFill>
                  <a:srgbClr val="FF0000"/>
                </a:solidFill>
                <a:effectLst>
                  <a:outerShdw blurRad="38100" dist="38100" dir="2700000" algn="tl">
                    <a:srgbClr val="000000">
                      <a:alpha val="43137"/>
                    </a:srgbClr>
                  </a:outerShdw>
                </a:effectLst>
                <a:latin typeface="UTM Avo"/>
                <a:cs typeface="Times New Roman" panose="02020603050405020304" pitchFamily="18" charset="0"/>
              </a:rPr>
              <a:t>Đọc hiểu</a:t>
            </a:r>
            <a:endParaRPr lang="en-US" sz="8000" b="1" dirty="0">
              <a:solidFill>
                <a:srgbClr val="FF0000"/>
              </a:solidFill>
              <a:effectLst>
                <a:outerShdw blurRad="38100" dist="38100" dir="2700000" algn="tl">
                  <a:srgbClr val="000000">
                    <a:alpha val="43137"/>
                  </a:srgbClr>
                </a:outerShdw>
              </a:effectLst>
              <a:latin typeface="UTM Avo"/>
              <a:cs typeface="Times New Roman" panose="02020603050405020304" pitchFamily="18" charset="0"/>
            </a:endParaRPr>
          </a:p>
        </p:txBody>
      </p:sp>
    </p:spTree>
    <p:extLst>
      <p:ext uri="{BB962C8B-B14F-4D97-AF65-F5344CB8AC3E}">
        <p14:creationId xmlns:p14="http://schemas.microsoft.com/office/powerpoint/2010/main" val="333040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p:cTn id="1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78" y="0"/>
            <a:ext cx="12087922" cy="6858000"/>
          </a:xfrm>
          <a:prstGeom prst="rect">
            <a:avLst/>
          </a:prstGeom>
        </p:spPr>
      </p:pic>
      <p:grpSp>
        <p:nvGrpSpPr>
          <p:cNvPr id="5" name="Group 4"/>
          <p:cNvGrpSpPr/>
          <p:nvPr/>
        </p:nvGrpSpPr>
        <p:grpSpPr>
          <a:xfrm>
            <a:off x="2434683" y="288689"/>
            <a:ext cx="7069873" cy="2910469"/>
            <a:chOff x="2525751" y="1115123"/>
            <a:chExt cx="7069873" cy="2910469"/>
          </a:xfrm>
        </p:grpSpPr>
        <p:sp>
          <p:nvSpPr>
            <p:cNvPr id="3" name="Cloud 2"/>
            <p:cNvSpPr/>
            <p:nvPr/>
          </p:nvSpPr>
          <p:spPr>
            <a:xfrm>
              <a:off x="2687444" y="1115123"/>
              <a:ext cx="6746488" cy="2910468"/>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Times New Roman" panose="02020603050405020304" pitchFamily="18" charset="0"/>
                <a:cs typeface="Times New Roman" panose="02020603050405020304" pitchFamily="18" charset="0"/>
              </a:endParaRPr>
            </a:p>
          </p:txBody>
        </p:sp>
        <p:sp>
          <p:nvSpPr>
            <p:cNvPr id="4" name="Cloud 3"/>
            <p:cNvSpPr/>
            <p:nvPr/>
          </p:nvSpPr>
          <p:spPr>
            <a:xfrm>
              <a:off x="2525751" y="1382752"/>
              <a:ext cx="7069873" cy="264284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600" dirty="0" smtClean="0">
                  <a:solidFill>
                    <a:sysClr val="windowText" lastClr="000000"/>
                  </a:solidFill>
                  <a:latin typeface="Times New Roman" panose="02020603050405020304" pitchFamily="18" charset="0"/>
                  <a:cs typeface="Times New Roman" panose="02020603050405020304" pitchFamily="18" charset="0"/>
                </a:rPr>
                <a:t>Khởi động</a:t>
              </a:r>
              <a:endParaRPr lang="en-US" sz="6600" dirty="0">
                <a:solidFill>
                  <a:sysClr val="windowText" lastClr="000000"/>
                </a:solidFill>
                <a:latin typeface="Times New Roman" panose="02020603050405020304" pitchFamily="18" charset="0"/>
                <a:cs typeface="Times New Roman" panose="02020603050405020304" pitchFamily="18" charset="0"/>
              </a:endParaRPr>
            </a:p>
          </p:txBody>
        </p:sp>
      </p:grpSp>
      <p:sp>
        <p:nvSpPr>
          <p:cNvPr id="6" name="Rectangle 5"/>
          <p:cNvSpPr/>
          <p:nvPr/>
        </p:nvSpPr>
        <p:spPr>
          <a:xfrm>
            <a:off x="1728439" y="3487847"/>
            <a:ext cx="8653346" cy="2246769"/>
          </a:xfrm>
          <a:prstGeom prst="rect">
            <a:avLst/>
          </a:prstGeom>
          <a:solidFill>
            <a:srgbClr val="00B050"/>
          </a:solidFill>
        </p:spPr>
        <p:txBody>
          <a:bodyPr wrap="square">
            <a:spAutoFit/>
          </a:bodyPr>
          <a:lstStyle/>
          <a:p>
            <a:pPr algn="ctr"/>
            <a:r>
              <a:rPr lang="vi-VN" sz="8000" dirty="0" smtClean="0">
                <a:solidFill>
                  <a:srgbClr val="FFFF00"/>
                </a:solidFill>
                <a:latin typeface="Times New Roman" panose="02020603050405020304" pitchFamily="18" charset="0"/>
                <a:ea typeface="Times New Roman" panose="02020603050405020304" pitchFamily="18" charset="0"/>
              </a:rPr>
              <a:t>T</a:t>
            </a:r>
            <a:r>
              <a:rPr lang="nl-NL" sz="8000" dirty="0" smtClean="0">
                <a:solidFill>
                  <a:srgbClr val="FFFF00"/>
                </a:solidFill>
                <a:latin typeface="Times New Roman" panose="02020603050405020304" pitchFamily="18" charset="0"/>
                <a:ea typeface="Times New Roman" panose="02020603050405020304" pitchFamily="18" charset="0"/>
              </a:rPr>
              <a:t>rò chơi</a:t>
            </a:r>
            <a:endParaRPr lang="vi-VN" sz="8000" dirty="0" smtClean="0">
              <a:solidFill>
                <a:srgbClr val="FFFF00"/>
              </a:solidFill>
              <a:latin typeface="Times New Roman" panose="02020603050405020304" pitchFamily="18" charset="0"/>
              <a:ea typeface="Times New Roman" panose="02020603050405020304" pitchFamily="18" charset="0"/>
            </a:endParaRPr>
          </a:p>
          <a:p>
            <a:pPr algn="ctr"/>
            <a:r>
              <a:rPr lang="nl-NL" sz="6000" dirty="0" smtClean="0">
                <a:solidFill>
                  <a:srgbClr val="FFFF00"/>
                </a:solidFill>
                <a:latin typeface="Times New Roman" panose="02020603050405020304" pitchFamily="18" charset="0"/>
                <a:ea typeface="Times New Roman" panose="02020603050405020304" pitchFamily="18" charset="0"/>
              </a:rPr>
              <a:t> </a:t>
            </a:r>
            <a:r>
              <a:rPr lang="nl-NL" sz="5400" dirty="0">
                <a:solidFill>
                  <a:srgbClr val="FFFF00"/>
                </a:solidFill>
                <a:latin typeface="Times New Roman" panose="02020603050405020304" pitchFamily="18" charset="0"/>
                <a:ea typeface="Times New Roman" panose="02020603050405020304" pitchFamily="18" charset="0"/>
              </a:rPr>
              <a:t>“Em yêu biển đảo Việt </a:t>
            </a:r>
            <a:r>
              <a:rPr lang="nl-NL" sz="5400" dirty="0" smtClean="0">
                <a:solidFill>
                  <a:srgbClr val="FFFF00"/>
                </a:solidFill>
                <a:latin typeface="Times New Roman" panose="02020603050405020304" pitchFamily="18" charset="0"/>
                <a:ea typeface="Times New Roman" panose="02020603050405020304" pitchFamily="18" charset="0"/>
              </a:rPr>
              <a:t>Nam</a:t>
            </a:r>
            <a:r>
              <a:rPr lang="vi-VN" sz="5400" dirty="0" smtClean="0">
                <a:solidFill>
                  <a:srgbClr val="FFFF00"/>
                </a:solidFill>
                <a:latin typeface="Times New Roman" panose="02020603050405020304" pitchFamily="18" charset="0"/>
                <a:ea typeface="Times New Roman" panose="02020603050405020304" pitchFamily="18" charset="0"/>
              </a:rPr>
              <a:t>.”</a:t>
            </a:r>
            <a:endParaRPr lang="en-US" sz="5400" dirty="0">
              <a:solidFill>
                <a:srgbClr val="FFFF00"/>
              </a:solidFill>
            </a:endParaRPr>
          </a:p>
        </p:txBody>
      </p:sp>
    </p:spTree>
    <p:extLst>
      <p:ext uri="{BB962C8B-B14F-4D97-AF65-F5344CB8AC3E}">
        <p14:creationId xmlns:p14="http://schemas.microsoft.com/office/powerpoint/2010/main" val="194177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path" presetSubtype="0" accel="50000" decel="50000" autoRev="1" fill="hold" nodeType="withEffect">
                                  <p:stCondLst>
                                    <p:cond delay="0"/>
                                  </p:stCondLst>
                                  <p:childTnLst>
                                    <p:animMotion origin="layout" path="M -0.03138 -1.11111E-6 C -0.03138 -0.03495 -0.01458 -0.06204 0.00612 -0.06204 C 0.02734 -0.06204 0.04427 -0.03495 0.04427 -1.11111E-6 C 0.04427 0.03495 0.0612 0.06204 0.08242 0.06204 C 0.10313 0.06204 0.12018 0.03495 0.12018 -1.11111E-6 " pathEditMode="relative" rAng="0" ptsTypes="AAAAA">
                                      <p:cBhvr>
                                        <p:cTn id="6" dur="2000" fill="hold"/>
                                        <p:tgtEl>
                                          <p:spTgt spid="5"/>
                                        </p:tgtEl>
                                        <p:attrNameLst>
                                          <p:attrName>ppt_x</p:attrName>
                                          <p:attrName>ppt_y</p:attrName>
                                        </p:attrNameLst>
                                      </p:cBhvr>
                                      <p:rCtr x="7578" y="0"/>
                                    </p:animMotion>
                                  </p:childTnLst>
                                </p:cTn>
                              </p:par>
                              <p:par>
                                <p:cTn id="7" presetID="14" presetClass="entr" presetSubtype="1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randombar(horizontal)">
                                      <p:cBhvr>
                                        <p:cTn id="9" dur="1700"/>
                                        <p:tgtEl>
                                          <p:spTgt spid="6"/>
                                        </p:tgtEl>
                                      </p:cBhvr>
                                    </p:animEffect>
                                  </p:childTnLst>
                                </p:cTn>
                              </p:par>
                            </p:childTnLst>
                          </p:cTn>
                        </p:par>
                        <p:par>
                          <p:cTn id="10" fill="hold">
                            <p:stCondLst>
                              <p:cond delay="4000"/>
                            </p:stCondLst>
                            <p:childTnLst>
                              <p:par>
                                <p:cTn id="11" presetID="59" presetClass="path" presetSubtype="0" accel="50000" decel="50000" autoRev="1" fill="hold" nodeType="afterEffect">
                                  <p:stCondLst>
                                    <p:cond delay="0"/>
                                  </p:stCondLst>
                                  <p:childTnLst>
                                    <p:animMotion origin="layout" path="M 0.11627 -1.48148E-6 C 0.11627 -0.03495 0.09974 -0.06204 0.07955 -0.06204 C 0.05885 -0.06204 0.04244 -0.03495 0.04244 -1.48148E-6 C 0.04244 0.03496 0.02591 0.06204 0.0052 0.06204 C -0.01498 0.06204 -0.03138 0.03496 -0.03138 -1.48148E-6 " pathEditMode="relative" rAng="0" ptsTypes="AAAAA">
                                      <p:cBhvr>
                                        <p:cTn id="12" dur="2000" fill="hold"/>
                                        <p:tgtEl>
                                          <p:spTgt spid="5"/>
                                        </p:tgtEl>
                                        <p:attrNameLst>
                                          <p:attrName>ppt_x</p:attrName>
                                          <p:attrName>ppt_y</p:attrName>
                                        </p:attrNameLst>
                                      </p:cBhvr>
                                      <p:rCtr x="-738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smtClean="0"/>
          </a:p>
        </p:txBody>
      </p:sp>
      <p:pic>
        <p:nvPicPr>
          <p:cNvPr id="70659" name="Content Placeholder 3" descr="hinh-nen-powerpoint-26.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9788" y="3883025"/>
            <a:ext cx="2713037"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p:cNvSpPr/>
          <p:nvPr/>
        </p:nvSpPr>
        <p:spPr>
          <a:xfrm>
            <a:off x="3552825" y="335756"/>
            <a:ext cx="7901651" cy="14398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vi-VN" sz="4000" b="1" dirty="0" smtClean="0">
                <a:solidFill>
                  <a:schemeClr val="tx1"/>
                </a:solidFill>
                <a:latin typeface="Times New Roman" panose="02020603050405020304" pitchFamily="18" charset="0"/>
                <a:cs typeface="Times New Roman" panose="02020603050405020304" pitchFamily="18" charset="0"/>
              </a:rPr>
              <a:t>   Ông Nguyễn Sơn Hà là người mở ra ngành nào ở Việt Nam?</a:t>
            </a:r>
            <a:endParaRPr kumimoji="0" lang="en-US" sz="40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3" name="TextBox 2"/>
          <p:cNvSpPr txBox="1">
            <a:spLocks noChangeArrowheads="1"/>
          </p:cNvSpPr>
          <p:nvPr/>
        </p:nvSpPr>
        <p:spPr bwMode="auto">
          <a:xfrm>
            <a:off x="3552825" y="2147064"/>
            <a:ext cx="811445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vi-VN" altLang="en-US" sz="3600" b="1" dirty="0" smtClean="0">
                <a:solidFill>
                  <a:srgbClr val="0070C0"/>
                </a:solidFill>
                <a:latin typeface="Times New Roman" panose="02020603050405020304" pitchFamily="18" charset="0"/>
                <a:cs typeface="Times New Roman" panose="02020603050405020304" pitchFamily="18" charset="0"/>
              </a:rPr>
              <a:t>   Ông Nguyễn Sơn Hà là người mở ra ngành sơn ở Việt Nam, Lập ra hãng sơn đầu tiên của Việt Nam.</a:t>
            </a:r>
            <a:endParaRPr kumimoji="0" lang="en-SG" altLang="en-US" sz="3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8700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smtClean="0"/>
          </a:p>
        </p:txBody>
      </p:sp>
      <p:pic>
        <p:nvPicPr>
          <p:cNvPr id="71683" name="Content Placeholder 3" descr="hinh-nen-powerpoint-26.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625" y="0"/>
            <a:ext cx="12144375"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1225" y="3841750"/>
            <a:ext cx="2713038"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p:cNvSpPr/>
          <p:nvPr/>
        </p:nvSpPr>
        <p:spPr>
          <a:xfrm>
            <a:off x="1631950" y="442913"/>
            <a:ext cx="9217025" cy="144145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4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Vì</a:t>
            </a:r>
            <a:r>
              <a:rPr kumimoji="0" lang="vi-VN" sz="44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sao sơn Tắc Kè được ưa chuộng trong cả nước</a:t>
            </a:r>
            <a:r>
              <a:rPr kumimoji="0" lang="en-US" sz="4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TextBox 2"/>
          <p:cNvSpPr txBox="1">
            <a:spLocks noChangeArrowheads="1"/>
          </p:cNvSpPr>
          <p:nvPr/>
        </p:nvSpPr>
        <p:spPr bwMode="auto">
          <a:xfrm>
            <a:off x="2766893" y="2288629"/>
            <a:ext cx="8302002" cy="1323439"/>
          </a:xfrm>
          <a:prstGeom prst="rect">
            <a:avLst/>
          </a:prstGeom>
          <a:solidFill>
            <a:schemeClr val="accent2">
              <a:lumMod val="60000"/>
              <a:lumOff val="40000"/>
            </a:schemeClr>
          </a:solidFill>
          <a:ln w="19050">
            <a:solidFill>
              <a:schemeClr val="tx1"/>
            </a:solid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en-US" sz="4000" b="1" i="0" u="none" strike="noStrike" kern="1200" cap="none" spc="0" normalizeH="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vi-VN" altLang="en-US" sz="4000" b="1" i="0" u="none" strike="noStrike" kern="1200" cap="none" spc="0" normalizeH="0" baseline="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rPr>
              <a:t>Vì</a:t>
            </a:r>
            <a:r>
              <a:rPr kumimoji="0" lang="vi-VN" altLang="en-US" sz="4000" b="1" i="0" u="none" strike="noStrike" kern="1200" cap="none" spc="0" normalizeH="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rPr>
              <a:t> sơn Tắc Kè có giá rẻ hơn sơn ngoại mà chất lượng tốt.</a:t>
            </a:r>
            <a:endParaRPr kumimoji="0" lang="en-SG" altLang="en-US" sz="4000" b="1" i="0" u="none" strike="noStrike" kern="1200" cap="none" spc="0" normalizeH="0" baseline="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3194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smtClean="0"/>
          </a:p>
        </p:txBody>
      </p:sp>
      <p:pic>
        <p:nvPicPr>
          <p:cNvPr id="72707" name="Content Placeholder 3" descr="hinh-nen-powerpoint-26.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9788" y="3883025"/>
            <a:ext cx="2713037"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p:cNvSpPr/>
          <p:nvPr/>
        </p:nvSpPr>
        <p:spPr>
          <a:xfrm>
            <a:off x="3102015" y="230188"/>
            <a:ext cx="8399362" cy="14398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vi-VN" sz="4000" b="1" noProof="0" dirty="0" smtClean="0">
                <a:solidFill>
                  <a:schemeClr val="tx1"/>
                </a:solidFill>
                <a:latin typeface="Times New Roman" panose="02020603050405020304" pitchFamily="18" charset="0"/>
                <a:cs typeface="Times New Roman" panose="02020603050405020304" pitchFamily="18" charset="0"/>
              </a:rPr>
              <a:t>Ông Nguyễn Sơn Hà đã khắc phục khó khăn,  như thế nào?</a:t>
            </a:r>
            <a:endParaRPr kumimoji="0" lang="en-US" sz="40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3" name="Chevron 12"/>
          <p:cNvSpPr/>
          <p:nvPr/>
        </p:nvSpPr>
        <p:spPr>
          <a:xfrm>
            <a:off x="2946389" y="1952076"/>
            <a:ext cx="8710612" cy="1399048"/>
          </a:xfrm>
          <a:prstGeom prst="chevron">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p:cNvSpPr txBox="1">
            <a:spLocks noChangeArrowheads="1"/>
          </p:cNvSpPr>
          <p:nvPr/>
        </p:nvSpPr>
        <p:spPr bwMode="auto">
          <a:xfrm>
            <a:off x="3552825" y="1959500"/>
            <a:ext cx="71675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SG" altLang="en-US" sz="3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lang="vi-VN" altLang="en-US" sz="3600" b="1" dirty="0" smtClean="0">
                <a:solidFill>
                  <a:srgbClr val="0070C0"/>
                </a:solidFill>
                <a:latin typeface="Times New Roman" panose="02020603050405020304" pitchFamily="18" charset="0"/>
                <a:cs typeface="Times New Roman" panose="02020603050405020304" pitchFamily="18" charset="0"/>
              </a:rPr>
              <a:t>Ông làm ra vải nhựa cách điện, giấy than, mực in, vải mưa,...</a:t>
            </a:r>
            <a:endParaRPr kumimoji="0" lang="en-SG" altLang="en-US" sz="3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14" name="Chevron 13"/>
          <p:cNvSpPr/>
          <p:nvPr/>
        </p:nvSpPr>
        <p:spPr>
          <a:xfrm>
            <a:off x="2946389" y="3606152"/>
            <a:ext cx="8963960" cy="1336238"/>
          </a:xfrm>
          <a:prstGeom prst="chevron">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0"/>
          <p:cNvSpPr txBox="1">
            <a:spLocks noChangeArrowheads="1"/>
          </p:cNvSpPr>
          <p:nvPr/>
        </p:nvSpPr>
        <p:spPr bwMode="auto">
          <a:xfrm>
            <a:off x="3552824" y="3633149"/>
            <a:ext cx="71675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SG" altLang="en-US" sz="3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lang="vi-VN" altLang="en-US" sz="3600" b="1" noProof="0" dirty="0" smtClean="0">
                <a:solidFill>
                  <a:srgbClr val="0070C0"/>
                </a:solidFill>
                <a:latin typeface="Times New Roman" panose="02020603050405020304" pitchFamily="18" charset="0"/>
                <a:cs typeface="Times New Roman" panose="02020603050405020304" pitchFamily="18" charset="0"/>
              </a:rPr>
              <a:t>Đó là những sản phẩm rất hữu ích với kháng chiến.</a:t>
            </a:r>
            <a:endParaRPr kumimoji="0" lang="en-SG" altLang="en-US" sz="3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cxnSp>
        <p:nvCxnSpPr>
          <p:cNvPr id="15" name="Straight Connector 14"/>
          <p:cNvCxnSpPr/>
          <p:nvPr/>
        </p:nvCxnSpPr>
        <p:spPr>
          <a:xfrm flipV="1">
            <a:off x="3552823" y="4825750"/>
            <a:ext cx="3947571" cy="2096"/>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83273" y="4266854"/>
            <a:ext cx="6296627" cy="7417"/>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725419" y="3159829"/>
            <a:ext cx="67056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514127" y="2584358"/>
            <a:ext cx="6206260" cy="1899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30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6" presetClass="entr" presetSubtype="16"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circle(in)">
                                      <p:cBhvr>
                                        <p:cTn id="9" dur="1300"/>
                                        <p:tgtEl>
                                          <p:spTgt spid="13"/>
                                        </p:tgtEl>
                                      </p:cBhvr>
                                    </p:animEffect>
                                  </p:childTnLst>
                                </p:cTn>
                              </p:par>
                              <p:par>
                                <p:cTn id="10" presetID="14" presetClass="entr" presetSubtype="1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par>
                                <p:cTn id="13" presetID="14" presetClass="entr" presetSubtype="1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6"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1100"/>
                                        <p:tgtEl>
                                          <p:spTgt spid="14"/>
                                        </p:tgtEl>
                                      </p:cBhvr>
                                    </p:animEffect>
                                  </p:childTnLst>
                                </p:cTn>
                              </p:par>
                              <p:par>
                                <p:cTn id="23" presetID="14" presetClass="entr" presetSubtype="1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par>
                                <p:cTn id="26" presetID="14" presetClass="entr" presetSubtype="1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randombar(horizont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14"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smtClean="0"/>
          </a:p>
        </p:txBody>
      </p:sp>
      <p:pic>
        <p:nvPicPr>
          <p:cNvPr id="73731" name="Content Placeholder 3" descr="hinh-nen-powerpoint-26.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838" y="0"/>
            <a:ext cx="12288838"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7988" y="3932238"/>
            <a:ext cx="2713037"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p:cNvSpPr/>
          <p:nvPr/>
        </p:nvSpPr>
        <p:spPr>
          <a:xfrm>
            <a:off x="2438400" y="697706"/>
            <a:ext cx="8993831" cy="143986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Theo</a:t>
            </a:r>
            <a:r>
              <a:rPr kumimoji="0" lang="vi-VN" sz="36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em, việc lấy tên ông Nguyễn Sơn Hà đặt cho một đường phố thể hiện điều gì?</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Chevron 5"/>
          <p:cNvSpPr/>
          <p:nvPr/>
        </p:nvSpPr>
        <p:spPr>
          <a:xfrm>
            <a:off x="2808790" y="2497137"/>
            <a:ext cx="7848600" cy="1219200"/>
          </a:xfrm>
          <a:prstGeom prst="chevron">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7" name="Straight Connector 6"/>
          <p:cNvCxnSpPr/>
          <p:nvPr/>
        </p:nvCxnSpPr>
        <p:spPr>
          <a:xfrm>
            <a:off x="3265990" y="3557587"/>
            <a:ext cx="67056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342190" y="2643187"/>
            <a:ext cx="67056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3723190" y="2783467"/>
            <a:ext cx="6019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en-US" sz="32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Thể</a:t>
            </a:r>
            <a:r>
              <a:rPr kumimoji="0" lang="vi-VN" altLang="en-US" sz="3200" b="1"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hiện lòng biết ơn đối với ông.</a:t>
            </a:r>
            <a:endParaRPr kumimoji="0" lang="en-US" altLang="en-US" sz="32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1642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351088" y="188913"/>
            <a:ext cx="9505950" cy="1219715"/>
          </a:xfrm>
          <a:prstGeom prst="round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4755"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171450"/>
            <a:ext cx="24479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Box 6"/>
          <p:cNvSpPr txBox="1">
            <a:spLocks noChangeArrowheads="1"/>
          </p:cNvSpPr>
          <p:nvPr/>
        </p:nvSpPr>
        <p:spPr bwMode="auto">
          <a:xfrm>
            <a:off x="2782888" y="471488"/>
            <a:ext cx="86423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en-US"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Bài</a:t>
            </a:r>
            <a:r>
              <a:rPr kumimoji="0" lang="vi-VN" altLang="en-US" sz="40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học này cho chúng ta biết điều gì?</a:t>
            </a:r>
          </a:p>
        </p:txBody>
      </p:sp>
      <p:sp>
        <p:nvSpPr>
          <p:cNvPr id="15" name="Cloud 14"/>
          <p:cNvSpPr/>
          <p:nvPr/>
        </p:nvSpPr>
        <p:spPr>
          <a:xfrm rot="514509">
            <a:off x="677" y="2168001"/>
            <a:ext cx="3807279" cy="2220542"/>
          </a:xfrm>
          <a:prstGeom prst="cloud">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Cloud 17"/>
          <p:cNvSpPr/>
          <p:nvPr/>
        </p:nvSpPr>
        <p:spPr>
          <a:xfrm rot="316150">
            <a:off x="3926902" y="1452179"/>
            <a:ext cx="4642404" cy="2604041"/>
          </a:xfrm>
          <a:prstGeom prst="cloud">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a:ea typeface="+mn-ea"/>
              <a:cs typeface="+mn-cs"/>
            </a:endParaRPr>
          </a:p>
        </p:txBody>
      </p:sp>
      <p:sp>
        <p:nvSpPr>
          <p:cNvPr id="74759" name="TextBox 15"/>
          <p:cNvSpPr txBox="1">
            <a:spLocks noChangeArrowheads="1"/>
          </p:cNvSpPr>
          <p:nvPr/>
        </p:nvSpPr>
        <p:spPr bwMode="auto">
          <a:xfrm>
            <a:off x="437208" y="2550096"/>
            <a:ext cx="311565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ct val="0"/>
              </a:spcAft>
              <a:buClrTx/>
              <a:buSzTx/>
              <a:buFontTx/>
              <a:buNone/>
              <a:tabLst/>
              <a:defRPr/>
            </a:pPr>
            <a:r>
              <a:rPr kumimoji="0" lang="en-SG"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r>
              <a:rPr kumimoji="0" lang="vi-VN"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r>
              <a:rPr lang="vi-VN" altLang="en-US" sz="2400" dirty="0" smtClean="0">
                <a:solidFill>
                  <a:prstClr val="black"/>
                </a:solidFill>
                <a:latin typeface="Times New Roman" panose="02020603050405020304" pitchFamily="18" charset="0"/>
                <a:cs typeface="Times New Roman" panose="02020603050405020304" pitchFamily="18" charset="0"/>
              </a:rPr>
              <a:t>........................</a:t>
            </a:r>
            <a:endParaRPr kumimoji="0" lang="en-SG"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4760" name="TextBox 19"/>
          <p:cNvSpPr txBox="1">
            <a:spLocks noChangeArrowheads="1"/>
          </p:cNvSpPr>
          <p:nvPr/>
        </p:nvSpPr>
        <p:spPr bwMode="auto">
          <a:xfrm>
            <a:off x="4342432" y="1603886"/>
            <a:ext cx="370223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SG"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r>
              <a:rPr kumimoji="0" lang="vi-VN"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SG"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Arrow: Down 1"/>
          <p:cNvSpPr/>
          <p:nvPr/>
        </p:nvSpPr>
        <p:spPr>
          <a:xfrm rot="7235298" flipH="1">
            <a:off x="4083328" y="3819629"/>
            <a:ext cx="333375" cy="10610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Arrow: Down 10"/>
          <p:cNvSpPr/>
          <p:nvPr/>
        </p:nvSpPr>
        <p:spPr>
          <a:xfrm rot="12431524" flipH="1">
            <a:off x="6061359" y="4117721"/>
            <a:ext cx="334962" cy="422608"/>
          </a:xfrm>
          <a:prstGeom prst="downArrow">
            <a:avLst>
              <a:gd name="adj1" fmla="val 4722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a:ea typeface="+mn-ea"/>
              <a:cs typeface="+mn-cs"/>
            </a:endParaRPr>
          </a:p>
        </p:txBody>
      </p:sp>
      <p:pic>
        <p:nvPicPr>
          <p:cNvPr id="74763" name="Picture 13" descr="Kết quả hình ảnh cho student cartoon&quot;"/>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b="26920"/>
          <a:stretch>
            <a:fillRect/>
          </a:stretch>
        </p:blipFill>
        <p:spPr bwMode="auto">
          <a:xfrm>
            <a:off x="4910556" y="4356963"/>
            <a:ext cx="2719388"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rrow: Down 10"/>
          <p:cNvSpPr/>
          <p:nvPr/>
        </p:nvSpPr>
        <p:spPr>
          <a:xfrm rot="14570886" flipH="1">
            <a:off x="8065555" y="3737042"/>
            <a:ext cx="334962" cy="1061681"/>
          </a:xfrm>
          <a:prstGeom prst="downArrow">
            <a:avLst>
              <a:gd name="adj1" fmla="val 4722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Cloud 12"/>
          <p:cNvSpPr/>
          <p:nvPr/>
        </p:nvSpPr>
        <p:spPr>
          <a:xfrm rot="514509">
            <a:off x="8751668" y="1562811"/>
            <a:ext cx="3273372" cy="2638726"/>
          </a:xfrm>
          <a:prstGeom prst="cloud">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9"/>
          <p:cNvSpPr txBox="1">
            <a:spLocks noChangeArrowheads="1"/>
          </p:cNvSpPr>
          <p:nvPr/>
        </p:nvSpPr>
        <p:spPr bwMode="auto">
          <a:xfrm>
            <a:off x="9081096" y="1742233"/>
            <a:ext cx="305130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SG"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r>
              <a:rPr kumimoji="0" lang="vi-VN"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SG"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 name="TextBox 15"/>
          <p:cNvSpPr txBox="1">
            <a:spLocks noChangeArrowheads="1"/>
          </p:cNvSpPr>
          <p:nvPr/>
        </p:nvSpPr>
        <p:spPr bwMode="auto">
          <a:xfrm>
            <a:off x="205896" y="2520290"/>
            <a:ext cx="341765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spcBef>
                <a:spcPct val="0"/>
              </a:spcBef>
              <a:spcAft>
                <a:spcPct val="0"/>
              </a:spcAft>
              <a:buClrTx/>
              <a:buSzTx/>
              <a:buFontTx/>
              <a:buNone/>
              <a:tabLst/>
              <a:defRPr/>
            </a:pPr>
            <a:r>
              <a:rPr kumimoji="0" lang="vi-VN" altLang="en-US" sz="2400" b="0" i="0"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vi-VN" altLang="en-US" sz="2400" b="0" i="0" u="dottedHeavy"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Ca ngợi</a:t>
            </a:r>
            <a:r>
              <a:rPr kumimoji="0" lang="vi-VN" altLang="en-US" sz="2400" b="0" i="0" u="dottedHeavy"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tấm gương lao động sáng tạo và lòng yêu nước của ông Nguyễn Sơn Hà.</a:t>
            </a:r>
            <a:endParaRPr kumimoji="0" lang="en-SG" altLang="en-US" sz="2400" b="0" i="0" u="dottedHeavy"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7" name="TextBox 16"/>
          <p:cNvSpPr txBox="1">
            <a:spLocks noChangeArrowheads="1"/>
          </p:cNvSpPr>
          <p:nvPr/>
        </p:nvSpPr>
        <p:spPr bwMode="auto">
          <a:xfrm>
            <a:off x="4081430" y="1568283"/>
            <a:ext cx="437004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50000"/>
              </a:lnSpc>
              <a:spcBef>
                <a:spcPct val="0"/>
              </a:spcBef>
              <a:spcAft>
                <a:spcPct val="0"/>
              </a:spcAft>
              <a:buClrTx/>
              <a:buSzTx/>
              <a:buFontTx/>
              <a:buNone/>
              <a:tabLst/>
              <a:defRPr/>
            </a:pPr>
            <a:r>
              <a:rPr lang="vi-VN" altLang="en-US" sz="2400" dirty="0" smtClean="0">
                <a:solidFill>
                  <a:srgbClr val="FF0000"/>
                </a:solidFill>
                <a:latin typeface="Times New Roman" panose="02020603050405020304" pitchFamily="18" charset="0"/>
                <a:cs typeface="Times New Roman" panose="02020603050405020304" pitchFamily="18" charset="0"/>
              </a:rPr>
              <a:t>   </a:t>
            </a:r>
            <a:r>
              <a:rPr lang="vi-VN" altLang="en-US" sz="2400" u="dottedHeavy" dirty="0" smtClean="0">
                <a:solidFill>
                  <a:srgbClr val="FF0000"/>
                </a:solidFill>
                <a:latin typeface="Times New Roman" panose="02020603050405020304" pitchFamily="18" charset="0"/>
                <a:cs typeface="Times New Roman" panose="02020603050405020304" pitchFamily="18" charset="0"/>
              </a:rPr>
              <a:t>Ông đã mày mò tìm cách sản xuất sơn, rồi lập ra hãng Tắc Kè, trở thành người khai sinh ra ngành sơn của Việt Nam.</a:t>
            </a:r>
            <a:endParaRPr kumimoji="0" lang="en-SG" altLang="en-US" sz="2400" b="0" i="0" u="dottedHeavy" strike="noStrike" kern="1200" cap="none" spc="0" normalizeH="0" noProof="0" dirty="0" smtClean="0">
              <a:ln>
                <a:noFill/>
              </a:ln>
              <a:solidFill>
                <a:srgbClr val="FF0000"/>
              </a:solidFill>
              <a:effectLst/>
              <a:uLnTx/>
              <a:latin typeface="Times New Roman" panose="02020603050405020304" pitchFamily="18" charset="0"/>
              <a:cs typeface="Times New Roman" panose="02020603050405020304" pitchFamily="18" charset="0"/>
            </a:endParaRPr>
          </a:p>
        </p:txBody>
      </p:sp>
      <p:sp>
        <p:nvSpPr>
          <p:cNvPr id="19" name="TextBox 18"/>
          <p:cNvSpPr txBox="1">
            <a:spLocks noChangeArrowheads="1"/>
          </p:cNvSpPr>
          <p:nvPr/>
        </p:nvSpPr>
        <p:spPr bwMode="auto">
          <a:xfrm>
            <a:off x="8708323" y="1742233"/>
            <a:ext cx="305130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vi-VN" altLang="en-US" sz="2400" b="0" i="0"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vi-VN" altLang="en-US" sz="2400" b="0" i="0"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vi-VN" altLang="en-US" sz="2400" b="0" i="0" u="dottedHeavy"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Không</a:t>
            </a:r>
            <a:r>
              <a:rPr kumimoji="0" lang="vi-VN" altLang="en-US" sz="2400" b="0" i="0" u="dottedHeavy"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ngừng sáng tạo, ông đã có nhiều đóng góp cho đất nước.</a:t>
            </a:r>
            <a:endParaRPr kumimoji="0" lang="en-SG" altLang="en-US" sz="2400" b="0" i="0" u="dottedHeavy"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284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74759"/>
                                        </p:tgtEl>
                                      </p:cBhvr>
                                    </p:animEffect>
                                    <p:set>
                                      <p:cBhvr>
                                        <p:cTn id="7" dur="1" fill="hold">
                                          <p:stCondLst>
                                            <p:cond delay="499"/>
                                          </p:stCondLst>
                                        </p:cTn>
                                        <p:tgtEl>
                                          <p:spTgt spid="74759"/>
                                        </p:tgtEl>
                                        <p:attrNameLst>
                                          <p:attrName>style.visibility</p:attrName>
                                        </p:attrNameLst>
                                      </p:cBhvr>
                                      <p:to>
                                        <p:strVal val="hidden"/>
                                      </p:to>
                                    </p:se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grpId="0" nodeType="clickEffect">
                                  <p:stCondLst>
                                    <p:cond delay="0"/>
                                  </p:stCondLst>
                                  <p:childTnLst>
                                    <p:animEffect transition="out" filter="randombar(horizontal)">
                                      <p:cBhvr>
                                        <p:cTn id="14" dur="500"/>
                                        <p:tgtEl>
                                          <p:spTgt spid="74760"/>
                                        </p:tgtEl>
                                      </p:cBhvr>
                                    </p:animEffect>
                                    <p:set>
                                      <p:cBhvr>
                                        <p:cTn id="15" dur="1" fill="hold">
                                          <p:stCondLst>
                                            <p:cond delay="499"/>
                                          </p:stCondLst>
                                        </p:cTn>
                                        <p:tgtEl>
                                          <p:spTgt spid="74760"/>
                                        </p:tgtEl>
                                        <p:attrNameLst>
                                          <p:attrName>style.visibility</p:attrName>
                                        </p:attrNameLst>
                                      </p:cBhvr>
                                      <p:to>
                                        <p:strVal val="hidden"/>
                                      </p:to>
                                    </p:set>
                                  </p:childTnLst>
                                </p:cTn>
                              </p:par>
                              <p:par>
                                <p:cTn id="16" presetID="14" presetClass="entr" presetSubtype="1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grpId="0" nodeType="clickEffect">
                                  <p:stCondLst>
                                    <p:cond delay="0"/>
                                  </p:stCondLst>
                                  <p:childTnLst>
                                    <p:animEffect transition="out" filter="randombar(horizontal)">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par>
                                <p:cTn id="24" presetID="14" presetClass="entr" presetSubtype="1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randombar(horizont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p:bldP spid="74760" grpId="0"/>
      <p:bldP spid="14" grpId="0"/>
      <p:bldP spid="16" grpId="0"/>
      <p:bldP spid="17"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822238833424687997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833641" y="-1"/>
            <a:ext cx="6358359" cy="6672805"/>
          </a:xfrm>
          <a:prstGeom prst="rect">
            <a:avLst/>
          </a:prstGeom>
        </p:spPr>
      </p:pic>
      <p:sp>
        <p:nvSpPr>
          <p:cNvPr id="3" name="TextBox 2"/>
          <p:cNvSpPr txBox="1"/>
          <p:nvPr/>
        </p:nvSpPr>
        <p:spPr>
          <a:xfrm>
            <a:off x="836343" y="1237785"/>
            <a:ext cx="4750419" cy="5016758"/>
          </a:xfrm>
          <a:prstGeom prst="rect">
            <a:avLst/>
          </a:prstGeom>
          <a:noFill/>
        </p:spPr>
        <p:txBody>
          <a:bodyPr wrap="square" rtlCol="0">
            <a:spAutoFit/>
          </a:bodyPr>
          <a:lstStyle/>
          <a:p>
            <a:r>
              <a:rPr lang="vi-VN" sz="4000" dirty="0" smtClean="0">
                <a:latin typeface="+mj-lt"/>
              </a:rPr>
              <a:t>  Bên cạnh ông Nguyễn Sơn Hà còn có rất nhiều chiến sĩ đã hi sinh to lớn cho tổ quốc. Chúng ta phải xây dựng và gìn giữ đất </a:t>
            </a:r>
            <a:r>
              <a:rPr lang="vi-VN" sz="4000" dirty="0" smtClean="0">
                <a:latin typeface="+mj-lt"/>
              </a:rPr>
              <a:t>nước hòa bình, </a:t>
            </a:r>
            <a:r>
              <a:rPr lang="vi-VN" sz="4000" dirty="0" smtClean="0">
                <a:latin typeface="+mj-lt"/>
              </a:rPr>
              <a:t>vững mạnh.</a:t>
            </a:r>
            <a:endParaRPr lang="en-US" sz="4000" dirty="0">
              <a:latin typeface="+mj-lt"/>
            </a:endParaRPr>
          </a:p>
        </p:txBody>
      </p:sp>
    </p:spTree>
    <p:extLst>
      <p:ext uri="{BB962C8B-B14F-4D97-AF65-F5344CB8AC3E}">
        <p14:creationId xmlns:p14="http://schemas.microsoft.com/office/powerpoint/2010/main" val="155965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AF6A02-1082-4239-8F62-4F2C730EEB9E}"/>
              </a:ext>
            </a:extLst>
          </p:cNvPr>
          <p:cNvPicPr>
            <a:picLocks noChangeAspect="1"/>
          </p:cNvPicPr>
          <p:nvPr/>
        </p:nvPicPr>
        <p:blipFill>
          <a:blip r:embed="rId2"/>
          <a:stretch>
            <a:fillRect/>
          </a:stretch>
        </p:blipFill>
        <p:spPr>
          <a:xfrm>
            <a:off x="3013201" y="1085512"/>
            <a:ext cx="6005056" cy="4776057"/>
          </a:xfrm>
          <a:prstGeom prst="rect">
            <a:avLst/>
          </a:prstGeom>
        </p:spPr>
      </p:pic>
      <p:sp>
        <p:nvSpPr>
          <p:cNvPr id="3" name="Rectangle 2">
            <a:extLst>
              <a:ext uri="{FF2B5EF4-FFF2-40B4-BE49-F238E27FC236}">
                <a16:creationId xmlns:a16="http://schemas.microsoft.com/office/drawing/2014/main" id="{1B31CC8B-ABEF-4847-94C3-C9CE9426FE77}"/>
              </a:ext>
            </a:extLst>
          </p:cNvPr>
          <p:cNvSpPr/>
          <p:nvPr/>
        </p:nvSpPr>
        <p:spPr>
          <a:xfrm>
            <a:off x="4166488" y="2725111"/>
            <a:ext cx="4051118" cy="2123658"/>
          </a:xfrm>
          <a:prstGeom prst="rect">
            <a:avLst/>
          </a:prstGeom>
          <a:noFill/>
        </p:spPr>
        <p:txBody>
          <a:bodyPr wrap="square" lIns="91440" tIns="45720" rIns="91440" bIns="45720">
            <a:spAutoFit/>
          </a:bodyPr>
          <a:lstStyle/>
          <a:p>
            <a:pPr algn="ctr" defTabSz="457200"/>
            <a:r>
              <a:rPr lang="en-US" sz="6600" b="1"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UTM Avo"/>
                <a:cs typeface="Times New Roman" pitchFamily="18" charset="0"/>
              </a:rPr>
              <a:t>LUYỆN TẬP</a:t>
            </a:r>
          </a:p>
        </p:txBody>
      </p:sp>
      <p:pic>
        <p:nvPicPr>
          <p:cNvPr id="4" name="55">
            <a:extLst>
              <a:ext uri="{FF2B5EF4-FFF2-40B4-BE49-F238E27FC236}">
                <a16:creationId xmlns:a16="http://schemas.microsoft.com/office/drawing/2014/main" id="{A4E03999-78D9-44EB-93F4-688400BA9E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770" y="3373368"/>
            <a:ext cx="3549247" cy="3312889"/>
          </a:xfrm>
          <a:prstGeom prst="rect">
            <a:avLst/>
          </a:prstGeom>
        </p:spPr>
      </p:pic>
      <p:pic>
        <p:nvPicPr>
          <p:cNvPr id="5" name="54">
            <a:extLst>
              <a:ext uri="{FF2B5EF4-FFF2-40B4-BE49-F238E27FC236}">
                <a16:creationId xmlns:a16="http://schemas.microsoft.com/office/drawing/2014/main" id="{A0E53A23-6590-4835-BA19-F48CBC9A5C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4970" y="3592464"/>
            <a:ext cx="3592090" cy="3265537"/>
          </a:xfrm>
          <a:prstGeom prst="rect">
            <a:avLst/>
          </a:prstGeom>
        </p:spPr>
      </p:pic>
      <p:pic>
        <p:nvPicPr>
          <p:cNvPr id="6" name="42">
            <a:extLst>
              <a:ext uri="{FF2B5EF4-FFF2-40B4-BE49-F238E27FC236}">
                <a16:creationId xmlns:a16="http://schemas.microsoft.com/office/drawing/2014/main" id="{5EE46816-CEE4-4965-A34F-88072896694E}"/>
              </a:ext>
            </a:extLst>
          </p:cNvPr>
          <p:cNvPicPr>
            <a:picLocks noChangeAspect="1"/>
          </p:cNvPicPr>
          <p:nvPr/>
        </p:nvPicPr>
        <p:blipFill>
          <a:blip r:embed="rId5"/>
          <a:stretch>
            <a:fillRect/>
          </a:stretch>
        </p:blipFill>
        <p:spPr>
          <a:xfrm>
            <a:off x="1968867" y="495286"/>
            <a:ext cx="2177862" cy="3291654"/>
          </a:xfrm>
          <a:prstGeom prst="rect">
            <a:avLst/>
          </a:prstGeom>
        </p:spPr>
      </p:pic>
    </p:spTree>
    <p:extLst>
      <p:ext uri="{BB962C8B-B14F-4D97-AF65-F5344CB8AC3E}">
        <p14:creationId xmlns:p14="http://schemas.microsoft.com/office/powerpoint/2010/main" val="166046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469" y="289133"/>
            <a:ext cx="10582899" cy="6200875"/>
          </a:xfrm>
          <a:prstGeom prst="rect">
            <a:avLst/>
          </a:prstGeom>
        </p:spPr>
      </p:pic>
    </p:spTree>
    <p:extLst>
      <p:ext uri="{BB962C8B-B14F-4D97-AF65-F5344CB8AC3E}">
        <p14:creationId xmlns:p14="http://schemas.microsoft.com/office/powerpoint/2010/main" val="30500654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315843" y="892097"/>
            <a:ext cx="9824224" cy="1382751"/>
            <a:chOff x="1315843" y="892097"/>
            <a:chExt cx="9824224" cy="1382751"/>
          </a:xfrm>
        </p:grpSpPr>
        <p:sp>
          <p:nvSpPr>
            <p:cNvPr id="3" name="Pentagon 2"/>
            <p:cNvSpPr/>
            <p:nvPr/>
          </p:nvSpPr>
          <p:spPr>
            <a:xfrm>
              <a:off x="1315843" y="892097"/>
              <a:ext cx="9824224" cy="1382751"/>
            </a:xfrm>
            <a:prstGeom prst="homePlat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Times New Roman" panose="02020603050405020304" pitchFamily="18" charset="0"/>
                  <a:ea typeface="Times New Roman" panose="02020603050405020304" pitchFamily="18" charset="0"/>
                </a:rPr>
                <a:t>Để tìm được từ chỉ địa điểm ta làm thế nào?</a:t>
              </a:r>
              <a:endParaRPr lang="en-US" sz="4000">
                <a:solidFill>
                  <a:schemeClr val="tx1"/>
                </a:solidFill>
              </a:endParaRPr>
            </a:p>
          </p:txBody>
        </p:sp>
        <p:cxnSp>
          <p:nvCxnSpPr>
            <p:cNvPr id="6" name="Straight Connector 5"/>
            <p:cNvCxnSpPr/>
            <p:nvPr/>
          </p:nvCxnSpPr>
          <p:spPr>
            <a:xfrm>
              <a:off x="1672683" y="2074127"/>
              <a:ext cx="869795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72682" y="1144859"/>
              <a:ext cx="869795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1405053" y="2698594"/>
            <a:ext cx="8697951" cy="3166947"/>
          </a:xfrm>
          <a:prstGeom prst="rect">
            <a:avLst/>
          </a:prstGeom>
          <a:solidFill>
            <a:srgbClr val="ADEF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4000" dirty="0" smtClean="0">
                <a:solidFill>
                  <a:srgbClr val="002060"/>
                </a:solidFill>
                <a:latin typeface="Times New Roman" panose="02020603050405020304" pitchFamily="18" charset="0"/>
                <a:ea typeface="Times New Roman" panose="02020603050405020304" pitchFamily="18" charset="0"/>
              </a:rPr>
              <a:t> </a:t>
            </a:r>
            <a:r>
              <a:rPr lang="nl-NL" sz="4000" dirty="0" smtClean="0">
                <a:solidFill>
                  <a:srgbClr val="002060"/>
                </a:solidFill>
                <a:latin typeface="Times New Roman" panose="02020603050405020304" pitchFamily="18" charset="0"/>
                <a:ea typeface="Times New Roman" panose="02020603050405020304" pitchFamily="18" charset="0"/>
              </a:rPr>
              <a:t>Ta </a:t>
            </a:r>
            <a:r>
              <a:rPr lang="nl-NL" sz="4000" dirty="0">
                <a:solidFill>
                  <a:srgbClr val="002060"/>
                </a:solidFill>
                <a:latin typeface="Times New Roman" panose="02020603050405020304" pitchFamily="18" charset="0"/>
                <a:ea typeface="Times New Roman" panose="02020603050405020304" pitchFamily="18" charset="0"/>
              </a:rPr>
              <a:t>đặt câu hỏi với cụm từ Ở đâu</a:t>
            </a:r>
            <a:r>
              <a:rPr lang="nl-NL" sz="4000" dirty="0" smtClean="0">
                <a:solidFill>
                  <a:srgbClr val="002060"/>
                </a:solidFill>
                <a:latin typeface="Times New Roman" panose="02020603050405020304" pitchFamily="18" charset="0"/>
                <a:ea typeface="Times New Roman" panose="02020603050405020304" pitchFamily="18" charset="0"/>
              </a:rPr>
              <a:t>?</a:t>
            </a:r>
            <a:endParaRPr lang="vi-VN" sz="4000" dirty="0" smtClean="0">
              <a:solidFill>
                <a:srgbClr val="002060"/>
              </a:solidFill>
              <a:latin typeface="Times New Roman" panose="02020603050405020304" pitchFamily="18" charset="0"/>
              <a:ea typeface="Times New Roman" panose="02020603050405020304" pitchFamily="18" charset="0"/>
            </a:endParaRPr>
          </a:p>
          <a:p>
            <a:pPr>
              <a:lnSpc>
                <a:spcPct val="150000"/>
              </a:lnSpc>
            </a:pPr>
            <a:r>
              <a:rPr lang="nl-NL" sz="4000" dirty="0" smtClean="0">
                <a:solidFill>
                  <a:srgbClr val="002060"/>
                </a:solidFill>
                <a:latin typeface="Times New Roman" panose="02020603050405020304" pitchFamily="18" charset="0"/>
                <a:ea typeface="Times New Roman" panose="02020603050405020304" pitchFamily="18" charset="0"/>
              </a:rPr>
              <a:t> </a:t>
            </a:r>
            <a:r>
              <a:rPr lang="nl-NL" sz="4000" dirty="0">
                <a:solidFill>
                  <a:srgbClr val="002060"/>
                </a:solidFill>
                <a:latin typeface="Times New Roman" panose="02020603050405020304" pitchFamily="18" charset="0"/>
                <a:ea typeface="Times New Roman" panose="02020603050405020304" pitchFamily="18" charset="0"/>
              </a:rPr>
              <a:t>Cụm từ trả lời cho câu hỏi Ở đâu? </a:t>
            </a:r>
            <a:endParaRPr lang="vi-VN" sz="4000" dirty="0" smtClean="0">
              <a:solidFill>
                <a:srgbClr val="002060"/>
              </a:solidFill>
              <a:latin typeface="Times New Roman" panose="02020603050405020304" pitchFamily="18" charset="0"/>
              <a:ea typeface="Times New Roman" panose="02020603050405020304" pitchFamily="18" charset="0"/>
            </a:endParaRPr>
          </a:p>
          <a:p>
            <a:pPr>
              <a:lnSpc>
                <a:spcPct val="150000"/>
              </a:lnSpc>
            </a:pPr>
            <a:r>
              <a:rPr lang="vi-VN" sz="4000" dirty="0" smtClean="0">
                <a:solidFill>
                  <a:srgbClr val="002060"/>
                </a:solidFill>
                <a:latin typeface="Times New Roman" panose="02020603050405020304" pitchFamily="18" charset="0"/>
                <a:ea typeface="Times New Roman" panose="02020603050405020304" pitchFamily="18" charset="0"/>
                <a:sym typeface="Wingdings" panose="05000000000000000000" pitchFamily="2" charset="2"/>
              </a:rPr>
              <a:t>       </a:t>
            </a:r>
            <a:r>
              <a:rPr lang="nl-NL" sz="6000" dirty="0" smtClean="0">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a:t>
            </a:r>
            <a:r>
              <a:rPr lang="nl-NL" sz="6000" dirty="0" smtClean="0">
                <a:solidFill>
                  <a:srgbClr val="FF0000"/>
                </a:solidFill>
                <a:latin typeface="Times New Roman" panose="02020603050405020304" pitchFamily="18" charset="0"/>
                <a:ea typeface="Times New Roman" panose="02020603050405020304" pitchFamily="18" charset="0"/>
              </a:rPr>
              <a:t>là </a:t>
            </a:r>
            <a:r>
              <a:rPr lang="nl-NL" sz="6000" dirty="0">
                <a:solidFill>
                  <a:srgbClr val="FF0000"/>
                </a:solidFill>
                <a:latin typeface="Times New Roman" panose="02020603050405020304" pitchFamily="18" charset="0"/>
                <a:ea typeface="Times New Roman" panose="02020603050405020304" pitchFamily="18" charset="0"/>
              </a:rPr>
              <a:t>từ chỉ địa điểm.</a:t>
            </a:r>
            <a:endParaRPr lang="en-US" sz="6000" dirty="0">
              <a:solidFill>
                <a:srgbClr val="FF0000"/>
              </a:solidFill>
            </a:endParaRPr>
          </a:p>
        </p:txBody>
      </p:sp>
    </p:spTree>
    <p:extLst>
      <p:ext uri="{BB962C8B-B14F-4D97-AF65-F5344CB8AC3E}">
        <p14:creationId xmlns:p14="http://schemas.microsoft.com/office/powerpoint/2010/main" val="164682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697" y="1514999"/>
            <a:ext cx="9263759" cy="1363900"/>
          </a:xfrm>
          <a:prstGeom prst="rect">
            <a:avLst/>
          </a:prstGeom>
        </p:spPr>
        <p:txBody>
          <a:bodyPr wrap="square">
            <a:spAutoFit/>
          </a:bodyPr>
          <a:lstStyle/>
          <a:p>
            <a:pPr algn="just">
              <a:lnSpc>
                <a:spcPct val="120000"/>
              </a:lnSpc>
              <a:spcAft>
                <a:spcPts val="0"/>
              </a:spcAft>
            </a:pPr>
            <a:r>
              <a:rPr lang="en-US" sz="3600" dirty="0">
                <a:solidFill>
                  <a:srgbClr val="7030A0"/>
                </a:solidFill>
                <a:latin typeface="Times New Roman" panose="02020603050405020304" pitchFamily="18" charset="0"/>
                <a:ea typeface="Times New Roman" panose="02020603050405020304" pitchFamily="18" charset="0"/>
              </a:rPr>
              <a:t>a) </a:t>
            </a:r>
            <a:r>
              <a:rPr lang="en-US" sz="3600" dirty="0" err="1">
                <a:solidFill>
                  <a:srgbClr val="7030A0"/>
                </a:solidFill>
                <a:latin typeface="Times New Roman" panose="02020603050405020304" pitchFamily="18" charset="0"/>
                <a:ea typeface="Calibri" panose="020F0502020204030204" pitchFamily="34" charset="0"/>
              </a:rPr>
              <a:t>Ông</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đã</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mày</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mò</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tìm</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cách</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sản</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xuất</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sơn</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rồi</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mở</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hàng</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sơn</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Tắc</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Kè</a:t>
            </a:r>
            <a:r>
              <a:rPr lang="en-US" sz="3600" dirty="0">
                <a:solidFill>
                  <a:srgbClr val="7030A0"/>
                </a:solidFill>
                <a:latin typeface="Times New Roman" panose="02020603050405020304" pitchFamily="18" charset="0"/>
                <a:ea typeface="Calibri" panose="020F0502020204030204" pitchFamily="34" charset="0"/>
              </a:rPr>
              <a:t> </a:t>
            </a:r>
            <a:r>
              <a:rPr lang="en-US" sz="3600" b="1" i="1" u="sng" dirty="0">
                <a:solidFill>
                  <a:srgbClr val="FF0000"/>
                </a:solidFill>
                <a:latin typeface="Times New Roman" panose="02020603050405020304" pitchFamily="18" charset="0"/>
                <a:ea typeface="Calibri" panose="020F0502020204030204" pitchFamily="34" charset="0"/>
              </a:rPr>
              <a:t>ở </a:t>
            </a:r>
            <a:r>
              <a:rPr lang="en-US" sz="3600" b="1" i="1" u="sng" dirty="0" err="1">
                <a:solidFill>
                  <a:srgbClr val="FF0000"/>
                </a:solidFill>
                <a:latin typeface="Times New Roman" panose="02020603050405020304" pitchFamily="18" charset="0"/>
                <a:ea typeface="Calibri" panose="020F0502020204030204" pitchFamily="34" charset="0"/>
              </a:rPr>
              <a:t>Hải</a:t>
            </a:r>
            <a:r>
              <a:rPr lang="en-US" sz="3600" b="1" i="1" u="sng" dirty="0">
                <a:solidFill>
                  <a:srgbClr val="FF0000"/>
                </a:solidFill>
                <a:latin typeface="Times New Roman" panose="02020603050405020304" pitchFamily="18" charset="0"/>
                <a:ea typeface="Calibri" panose="020F0502020204030204" pitchFamily="34" charset="0"/>
              </a:rPr>
              <a:t> </a:t>
            </a:r>
            <a:r>
              <a:rPr lang="en-US" sz="3600" b="1" i="1" u="sng" dirty="0" err="1">
                <a:solidFill>
                  <a:srgbClr val="FF0000"/>
                </a:solidFill>
                <a:latin typeface="Times New Roman" panose="02020603050405020304" pitchFamily="18" charset="0"/>
                <a:ea typeface="Calibri" panose="020F0502020204030204" pitchFamily="34" charset="0"/>
              </a:rPr>
              <a:t>Phòng</a:t>
            </a:r>
            <a:r>
              <a:rPr lang="en-US" sz="3600" b="1" i="1" u="sng" dirty="0">
                <a:solidFill>
                  <a:srgbClr val="FF0000"/>
                </a:solidFill>
                <a:latin typeface="Times New Roman" panose="02020603050405020304" pitchFamily="18" charset="0"/>
                <a:ea typeface="Calibri" panose="020F0502020204030204" pitchFamily="34" charset="0"/>
              </a:rPr>
              <a:t>.</a:t>
            </a:r>
            <a:endParaRPr lang="en-US" sz="3600" b="1" i="1" u="sng" dirty="0">
              <a:solidFill>
                <a:srgbClr val="FF000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1500697" y="4779481"/>
            <a:ext cx="9464233" cy="1421928"/>
          </a:xfrm>
          <a:prstGeom prst="rect">
            <a:avLst/>
          </a:prstGeom>
        </p:spPr>
        <p:txBody>
          <a:bodyPr wrap="square">
            <a:spAutoFit/>
          </a:bodyPr>
          <a:lstStyle/>
          <a:p>
            <a:pPr algn="just">
              <a:lnSpc>
                <a:spcPct val="120000"/>
              </a:lnSpc>
              <a:spcAft>
                <a:spcPts val="0"/>
              </a:spcAft>
            </a:pPr>
            <a:r>
              <a:rPr lang="en-US" sz="3600" dirty="0" smtClean="0">
                <a:solidFill>
                  <a:srgbClr val="7030A0"/>
                </a:solidFill>
                <a:latin typeface="Times New Roman" panose="02020603050405020304" pitchFamily="18" charset="0"/>
                <a:ea typeface="Times New Roman" panose="02020603050405020304" pitchFamily="18" charset="0"/>
              </a:rPr>
              <a:t>c</a:t>
            </a:r>
            <a:r>
              <a:rPr lang="en-US" sz="3600" dirty="0">
                <a:solidFill>
                  <a:srgbClr val="7030A0"/>
                </a:solidFill>
                <a:latin typeface="Times New Roman" panose="02020603050405020304" pitchFamily="18" charset="0"/>
                <a:ea typeface="Times New Roman" panose="02020603050405020304" pitchFamily="18" charset="0"/>
              </a:rPr>
              <a:t>) </a:t>
            </a:r>
            <a:r>
              <a:rPr lang="en-US" sz="3600" dirty="0" err="1">
                <a:solidFill>
                  <a:srgbClr val="7030A0"/>
                </a:solidFill>
                <a:latin typeface="Times New Roman" panose="02020603050405020304" pitchFamily="18" charset="0"/>
                <a:ea typeface="Calibri" panose="020F0502020204030204" pitchFamily="34" charset="0"/>
              </a:rPr>
              <a:t>Ngày</a:t>
            </a:r>
            <a:r>
              <a:rPr lang="en-US" sz="3600" dirty="0">
                <a:solidFill>
                  <a:srgbClr val="7030A0"/>
                </a:solidFill>
                <a:latin typeface="Times New Roman" panose="02020603050405020304" pitchFamily="18" charset="0"/>
                <a:ea typeface="Calibri" panose="020F0502020204030204" pitchFamily="34" charset="0"/>
              </a:rPr>
              <a:t> nay, </a:t>
            </a:r>
            <a:r>
              <a:rPr lang="en-US" sz="3600" b="1" i="1" u="sng" dirty="0">
                <a:solidFill>
                  <a:srgbClr val="FF0000"/>
                </a:solidFill>
                <a:latin typeface="Times New Roman" panose="02020603050405020304" pitchFamily="18" charset="0"/>
                <a:ea typeface="Calibri" panose="020F0502020204030204" pitchFamily="34" charset="0"/>
              </a:rPr>
              <a:t>ở </a:t>
            </a:r>
            <a:r>
              <a:rPr lang="en-US" sz="3600" b="1" i="1" u="sng" dirty="0" err="1">
                <a:solidFill>
                  <a:srgbClr val="FF0000"/>
                </a:solidFill>
                <a:latin typeface="Times New Roman" panose="02020603050405020304" pitchFamily="18" charset="0"/>
                <a:ea typeface="Calibri" panose="020F0502020204030204" pitchFamily="34" charset="0"/>
              </a:rPr>
              <a:t>Hải</a:t>
            </a:r>
            <a:r>
              <a:rPr lang="en-US" sz="3600" b="1" i="1" u="sng" dirty="0">
                <a:solidFill>
                  <a:srgbClr val="FF0000"/>
                </a:solidFill>
                <a:latin typeface="Times New Roman" panose="02020603050405020304" pitchFamily="18" charset="0"/>
                <a:ea typeface="Calibri" panose="020F0502020204030204" pitchFamily="34" charset="0"/>
              </a:rPr>
              <a:t> </a:t>
            </a:r>
            <a:r>
              <a:rPr lang="en-US" sz="3600" b="1" i="1" u="sng" dirty="0" err="1">
                <a:solidFill>
                  <a:srgbClr val="FF0000"/>
                </a:solidFill>
                <a:latin typeface="Times New Roman" panose="02020603050405020304" pitchFamily="18" charset="0"/>
                <a:ea typeface="Calibri" panose="020F0502020204030204" pitchFamily="34" charset="0"/>
              </a:rPr>
              <a:t>Phòng</a:t>
            </a:r>
            <a:r>
              <a:rPr lang="en-US" sz="3600" b="1" i="1" u="sng" dirty="0">
                <a:solidFill>
                  <a:srgbClr val="FF000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có</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đường</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phố</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mang</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tên</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ông</a:t>
            </a:r>
            <a:r>
              <a:rPr lang="en-US" sz="3600" dirty="0">
                <a:solidFill>
                  <a:srgbClr val="7030A0"/>
                </a:solidFill>
                <a:latin typeface="Times New Roman" panose="02020603050405020304" pitchFamily="18" charset="0"/>
                <a:ea typeface="Calibri" panose="020F0502020204030204" pitchFamily="34" charset="0"/>
              </a:rPr>
              <a:t>.</a:t>
            </a:r>
            <a:endParaRPr lang="en-US" sz="3600" dirty="0">
              <a:solidFill>
                <a:srgbClr val="7030A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400458" y="3231230"/>
            <a:ext cx="9464233" cy="1421928"/>
          </a:xfrm>
          <a:prstGeom prst="rect">
            <a:avLst/>
          </a:prstGeom>
        </p:spPr>
        <p:txBody>
          <a:bodyPr wrap="square">
            <a:spAutoFit/>
          </a:bodyPr>
          <a:lstStyle/>
          <a:p>
            <a:pPr algn="just">
              <a:lnSpc>
                <a:spcPct val="120000"/>
              </a:lnSpc>
              <a:spcAft>
                <a:spcPts val="0"/>
              </a:spcAft>
            </a:pPr>
            <a:r>
              <a:rPr lang="en-US" sz="3600" dirty="0">
                <a:solidFill>
                  <a:srgbClr val="7030A0"/>
                </a:solidFill>
                <a:latin typeface="Times New Roman" panose="02020603050405020304" pitchFamily="18" charset="0"/>
                <a:ea typeface="Times New Roman" panose="02020603050405020304" pitchFamily="18" charset="0"/>
              </a:rPr>
              <a:t>b) </a:t>
            </a:r>
            <a:r>
              <a:rPr lang="en-US" sz="3600" b="1" i="1" u="sng" dirty="0">
                <a:solidFill>
                  <a:srgbClr val="FF0000"/>
                </a:solidFill>
                <a:latin typeface="Times New Roman" panose="02020603050405020304" pitchFamily="18" charset="0"/>
                <a:ea typeface="Calibri" panose="020F0502020204030204" pitchFamily="34" charset="0"/>
              </a:rPr>
              <a:t>Ở </a:t>
            </a:r>
            <a:r>
              <a:rPr lang="en-US" sz="3600" b="1" i="1" u="sng" dirty="0" err="1">
                <a:solidFill>
                  <a:srgbClr val="FF0000"/>
                </a:solidFill>
                <a:latin typeface="Times New Roman" panose="02020603050405020304" pitchFamily="18" charset="0"/>
                <a:ea typeface="Calibri" panose="020F0502020204030204" pitchFamily="34" charset="0"/>
              </a:rPr>
              <a:t>Việt</a:t>
            </a:r>
            <a:r>
              <a:rPr lang="en-US" sz="3600" b="1" i="1" u="sng" dirty="0">
                <a:solidFill>
                  <a:srgbClr val="FF0000"/>
                </a:solidFill>
                <a:latin typeface="Times New Roman" panose="02020603050405020304" pitchFamily="18" charset="0"/>
                <a:ea typeface="Calibri" panose="020F0502020204030204" pitchFamily="34" charset="0"/>
              </a:rPr>
              <a:t> </a:t>
            </a:r>
            <a:r>
              <a:rPr lang="en-US" sz="3600" b="1" i="1" u="sng" dirty="0" err="1">
                <a:solidFill>
                  <a:srgbClr val="FF0000"/>
                </a:solidFill>
                <a:latin typeface="Times New Roman" panose="02020603050405020304" pitchFamily="18" charset="0"/>
                <a:ea typeface="Calibri" panose="020F0502020204030204" pitchFamily="34" charset="0"/>
              </a:rPr>
              <a:t>Bắc</a:t>
            </a:r>
            <a:r>
              <a:rPr lang="en-US" sz="3600" b="1" i="1"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ông</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làm</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vải</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nhựa</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cách</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điện</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giấy</a:t>
            </a:r>
            <a:r>
              <a:rPr lang="en-US" sz="3600" dirty="0">
                <a:solidFill>
                  <a:srgbClr val="7030A0"/>
                </a:solidFill>
                <a:latin typeface="Times New Roman" panose="02020603050405020304" pitchFamily="18" charset="0"/>
                <a:ea typeface="Calibri" panose="020F0502020204030204" pitchFamily="34" charset="0"/>
              </a:rPr>
              <a:t> than, </a:t>
            </a:r>
            <a:r>
              <a:rPr lang="en-US" sz="3600" dirty="0" err="1">
                <a:solidFill>
                  <a:srgbClr val="7030A0"/>
                </a:solidFill>
                <a:latin typeface="Times New Roman" panose="02020603050405020304" pitchFamily="18" charset="0"/>
                <a:ea typeface="Calibri" panose="020F0502020204030204" pitchFamily="34" charset="0"/>
              </a:rPr>
              <a:t>mực</a:t>
            </a:r>
            <a:r>
              <a:rPr lang="en-US" sz="3600" dirty="0">
                <a:solidFill>
                  <a:srgbClr val="7030A0"/>
                </a:solidFill>
                <a:latin typeface="Times New Roman" panose="02020603050405020304" pitchFamily="18" charset="0"/>
                <a:ea typeface="Calibri" panose="020F0502020204030204" pitchFamily="34" charset="0"/>
              </a:rPr>
              <a:t> in, </a:t>
            </a:r>
            <a:r>
              <a:rPr lang="en-US" sz="3600" dirty="0" err="1">
                <a:solidFill>
                  <a:srgbClr val="7030A0"/>
                </a:solidFill>
                <a:latin typeface="Times New Roman" panose="02020603050405020304" pitchFamily="18" charset="0"/>
                <a:ea typeface="Calibri" panose="020F0502020204030204" pitchFamily="34" charset="0"/>
              </a:rPr>
              <a:t>vải</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mưa</a:t>
            </a:r>
            <a:r>
              <a:rPr lang="en-US" sz="3600" dirty="0" smtClean="0">
                <a:solidFill>
                  <a:srgbClr val="7030A0"/>
                </a:solidFill>
                <a:latin typeface="Times New Roman" panose="02020603050405020304" pitchFamily="18" charset="0"/>
                <a:ea typeface="Calibri" panose="020F0502020204030204" pitchFamily="34" charset="0"/>
              </a:rPr>
              <a:t>,...</a:t>
            </a:r>
            <a:endParaRPr lang="en-US" sz="3600" dirty="0">
              <a:solidFill>
                <a:srgbClr val="7030A0"/>
              </a:solidFill>
              <a:latin typeface="Times New Roman" panose="02020603050405020304" pitchFamily="18" charset="0"/>
              <a:ea typeface="Times New Roman" panose="02020603050405020304" pitchFamily="18" charset="0"/>
            </a:endParaRPr>
          </a:p>
        </p:txBody>
      </p:sp>
      <p:sp>
        <p:nvSpPr>
          <p:cNvPr id="5" name="Rectangle 4"/>
          <p:cNvSpPr/>
          <p:nvPr/>
        </p:nvSpPr>
        <p:spPr>
          <a:xfrm>
            <a:off x="1219198" y="663514"/>
            <a:ext cx="9464233" cy="699102"/>
          </a:xfrm>
          <a:prstGeom prst="rect">
            <a:avLst/>
          </a:prstGeom>
        </p:spPr>
        <p:txBody>
          <a:bodyPr wrap="square">
            <a:spAutoFit/>
          </a:bodyPr>
          <a:lstStyle/>
          <a:p>
            <a:pPr algn="just">
              <a:lnSpc>
                <a:spcPct val="120000"/>
              </a:lnSpc>
              <a:spcAft>
                <a:spcPts val="0"/>
              </a:spcAft>
            </a:pPr>
            <a:r>
              <a:rPr lang="vi-VN" sz="3600" b="1" dirty="0" smtClean="0">
                <a:latin typeface="Times New Roman" panose="02020603050405020304" pitchFamily="18" charset="0"/>
                <a:ea typeface="Times New Roman" panose="02020603050405020304" pitchFamily="18" charset="0"/>
              </a:rPr>
              <a:t>1. Tìm từ ngữ chỉ địa điểm trong các câu sau:</a:t>
            </a:r>
            <a:endParaRPr lang="en-US" sz="3600"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1500697" y="1502274"/>
            <a:ext cx="9263759" cy="1363900"/>
          </a:xfrm>
          <a:prstGeom prst="rect">
            <a:avLst/>
          </a:prstGeom>
        </p:spPr>
        <p:txBody>
          <a:bodyPr wrap="square">
            <a:spAutoFit/>
          </a:bodyPr>
          <a:lstStyle/>
          <a:p>
            <a:pPr algn="just">
              <a:lnSpc>
                <a:spcPct val="120000"/>
              </a:lnSpc>
              <a:spcAft>
                <a:spcPts val="0"/>
              </a:spcAft>
            </a:pPr>
            <a:r>
              <a:rPr lang="en-US" sz="3600" dirty="0">
                <a:latin typeface="Times New Roman" panose="02020603050405020304" pitchFamily="18" charset="0"/>
                <a:ea typeface="Times New Roman" panose="02020603050405020304" pitchFamily="18" charset="0"/>
              </a:rPr>
              <a:t>a) </a:t>
            </a:r>
            <a:r>
              <a:rPr lang="en-US" sz="3600" dirty="0" err="1">
                <a:latin typeface="Times New Roman" panose="02020603050405020304" pitchFamily="18" charset="0"/>
                <a:ea typeface="Calibri" panose="020F0502020204030204" pitchFamily="34" charset="0"/>
              </a:rPr>
              <a:t>Ông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đã</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mày</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mò</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tìm</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cách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sản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xuất</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sơn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rồi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mở</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hàng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sơn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Tắc</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Kè</a:t>
            </a:r>
            <a:r>
              <a:rPr lang="en-US" sz="3600" dirty="0">
                <a:latin typeface="Times New Roman" panose="02020603050405020304" pitchFamily="18" charset="0"/>
                <a:ea typeface="Calibri" panose="020F0502020204030204" pitchFamily="34" charset="0"/>
              </a:rPr>
              <a:t> ở </a:t>
            </a:r>
            <a:r>
              <a:rPr lang="en-US" sz="3600" dirty="0" err="1">
                <a:latin typeface="Times New Roman" panose="02020603050405020304" pitchFamily="18" charset="0"/>
                <a:ea typeface="Calibri" panose="020F0502020204030204" pitchFamily="34" charset="0"/>
              </a:rPr>
              <a:t>Hải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Phòng</a:t>
            </a:r>
            <a:r>
              <a:rPr lang="en-US" sz="3600" dirty="0">
                <a:latin typeface="Times New Roman" panose="02020603050405020304" pitchFamily="18" charset="0"/>
                <a:ea typeface="Calibri" panose="020F0502020204030204" pitchFamily="34" charset="0"/>
              </a:rPr>
              <a:t>.</a:t>
            </a:r>
            <a:endParaRPr lang="en-US" sz="36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1400458" y="3243955"/>
            <a:ext cx="9464233" cy="1363900"/>
          </a:xfrm>
          <a:prstGeom prst="rect">
            <a:avLst/>
          </a:prstGeom>
        </p:spPr>
        <p:txBody>
          <a:bodyPr wrap="square">
            <a:spAutoFit/>
          </a:bodyPr>
          <a:lstStyle/>
          <a:p>
            <a:pPr algn="just">
              <a:lnSpc>
                <a:spcPct val="120000"/>
              </a:lnSpc>
              <a:spcAft>
                <a:spcPts val="0"/>
              </a:spcAft>
            </a:pPr>
            <a:r>
              <a:rPr lang="en-US" sz="3600" dirty="0">
                <a:latin typeface="Times New Roman" panose="02020603050405020304" pitchFamily="18" charset="0"/>
                <a:ea typeface="Times New Roman" panose="02020603050405020304" pitchFamily="18" charset="0"/>
              </a:rPr>
              <a:t>b) </a:t>
            </a:r>
            <a:r>
              <a:rPr lang="en-US" sz="3600" dirty="0">
                <a:latin typeface="Times New Roman" panose="02020603050405020304" pitchFamily="18" charset="0"/>
                <a:ea typeface="Calibri" panose="020F0502020204030204" pitchFamily="34" charset="0"/>
              </a:rPr>
              <a:t>Ở </a:t>
            </a:r>
            <a:r>
              <a:rPr lang="en-US" sz="3600" dirty="0" err="1">
                <a:latin typeface="Times New Roman" panose="02020603050405020304" pitchFamily="18" charset="0"/>
                <a:ea typeface="Calibri" panose="020F0502020204030204" pitchFamily="34" charset="0"/>
              </a:rPr>
              <a:t>Việt</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Bắc</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ông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làm</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vải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nhựa</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cách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điện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giấy</a:t>
            </a:r>
            <a:r>
              <a:rPr lang="en-US" sz="3600" dirty="0">
                <a:latin typeface="Times New Roman" panose="02020603050405020304" pitchFamily="18" charset="0"/>
                <a:ea typeface="Calibri" panose="020F0502020204030204" pitchFamily="34" charset="0"/>
              </a:rPr>
              <a:t> than, </a:t>
            </a:r>
            <a:r>
              <a:rPr lang="en-US" sz="3600" dirty="0" err="1">
                <a:latin typeface="Times New Roman" panose="02020603050405020304" pitchFamily="18" charset="0"/>
                <a:ea typeface="Calibri" panose="020F0502020204030204" pitchFamily="34" charset="0"/>
              </a:rPr>
              <a:t>mực</a:t>
            </a:r>
            <a:r>
              <a:rPr lang="en-US" sz="3600" dirty="0">
                <a:latin typeface="Times New Roman" panose="02020603050405020304" pitchFamily="18" charset="0"/>
                <a:ea typeface="Calibri" panose="020F0502020204030204" pitchFamily="34" charset="0"/>
              </a:rPr>
              <a:t> in, </a:t>
            </a:r>
            <a:r>
              <a:rPr lang="en-US" sz="3600" dirty="0" err="1">
                <a:latin typeface="Times New Roman" panose="02020603050405020304" pitchFamily="18" charset="0"/>
                <a:ea typeface="Calibri" panose="020F0502020204030204" pitchFamily="34" charset="0"/>
              </a:rPr>
              <a:t>vải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mưa</a:t>
            </a:r>
            <a:r>
              <a:rPr lang="en-US" sz="3600" dirty="0" smtClean="0">
                <a:latin typeface="Times New Roman" panose="02020603050405020304" pitchFamily="18" charset="0"/>
                <a:ea typeface="Calibri" panose="020F0502020204030204" pitchFamily="34" charset="0"/>
              </a:rPr>
              <a:t>,...</a:t>
            </a:r>
            <a:endParaRPr lang="en-US" sz="3600" dirty="0">
              <a:latin typeface="Times New Roman" panose="02020603050405020304" pitchFamily="18" charset="0"/>
              <a:ea typeface="Times New Roman" panose="02020603050405020304" pitchFamily="18" charset="0"/>
            </a:endParaRPr>
          </a:p>
        </p:txBody>
      </p:sp>
      <p:sp>
        <p:nvSpPr>
          <p:cNvPr id="8" name="Rectangle 7"/>
          <p:cNvSpPr/>
          <p:nvPr/>
        </p:nvSpPr>
        <p:spPr>
          <a:xfrm>
            <a:off x="1500696" y="4779481"/>
            <a:ext cx="9182735" cy="1421928"/>
          </a:xfrm>
          <a:prstGeom prst="rect">
            <a:avLst/>
          </a:prstGeom>
        </p:spPr>
        <p:txBody>
          <a:bodyPr wrap="square">
            <a:spAutoFit/>
          </a:bodyPr>
          <a:lstStyle/>
          <a:p>
            <a:pPr algn="just">
              <a:lnSpc>
                <a:spcPct val="120000"/>
              </a:lnSpc>
              <a:spcAft>
                <a:spcPts val="0"/>
              </a:spcAft>
            </a:pPr>
            <a:r>
              <a:rPr lang="en-US" sz="3600" dirty="0" smtClean="0">
                <a:latin typeface="Times New Roman" panose="02020603050405020304" pitchFamily="18" charset="0"/>
                <a:ea typeface="Times New Roman" panose="02020603050405020304" pitchFamily="18" charset="0"/>
              </a:rPr>
              <a:t>c</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Calibri" panose="020F0502020204030204" pitchFamily="34" charset="0"/>
              </a:rPr>
              <a:t>Ngày</a:t>
            </a:r>
            <a:r>
              <a:rPr lang="en-US" sz="3600" dirty="0">
                <a:latin typeface="Times New Roman" panose="02020603050405020304" pitchFamily="18" charset="0"/>
                <a:ea typeface="Calibri" panose="020F0502020204030204" pitchFamily="34" charset="0"/>
              </a:rPr>
              <a:t> nay, ở </a:t>
            </a:r>
            <a:r>
              <a:rPr lang="en-US" sz="3600" dirty="0" err="1">
                <a:latin typeface="Times New Roman" panose="02020603050405020304" pitchFamily="18" charset="0"/>
                <a:ea typeface="Calibri" panose="020F0502020204030204" pitchFamily="34" charset="0"/>
              </a:rPr>
              <a:t>Hải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Phòng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có</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đường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phố</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mang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tên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ông</a:t>
            </a:r>
            <a:r>
              <a:rPr lang="en-US" sz="3600" dirty="0">
                <a:latin typeface="Times New Roman" panose="02020603050405020304" pitchFamily="18" charset="0"/>
                <a:ea typeface="Calibri" panose="020F0502020204030204" pitchFamily="34" charset="0"/>
              </a:rPr>
              <a: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452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xit" presetSubtype="10" fill="hold" grpId="1" nodeType="withEffect">
                                  <p:stCondLst>
                                    <p:cond delay="0"/>
                                  </p:stCondLst>
                                  <p:childTnLst>
                                    <p:animEffect transition="out" filter="randombar(horizontal)">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xit" presetSubtype="10" fill="hold" grpId="1" nodeType="withEffect">
                                  <p:stCondLst>
                                    <p:cond delay="0"/>
                                  </p:stCondLst>
                                  <p:childTnLst>
                                    <p:animEffect transition="out" filter="randombar(horizontal)">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randombar(horizontal)">
                                      <p:cBhvr>
                                        <p:cTn id="38" dur="500"/>
                                        <p:tgtEl>
                                          <p:spTgt spid="3"/>
                                        </p:tgtEl>
                                      </p:cBhvr>
                                    </p:animEffect>
                                  </p:childTnLst>
                                </p:cTn>
                              </p:par>
                              <p:par>
                                <p:cTn id="39" presetID="14" presetClass="exit" presetSubtype="10" fill="hold" grpId="1" nodeType="withEffect">
                                  <p:stCondLst>
                                    <p:cond delay="0"/>
                                  </p:stCondLst>
                                  <p:childTnLst>
                                    <p:animEffect transition="out" filter="randombar(horizontal)">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6" grpId="1"/>
      <p:bldP spid="7" grpId="0"/>
      <p:bldP spid="7" grpId="1"/>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312037"/>
            <a:ext cx="12107119" cy="7112643"/>
            <a:chOff x="0" y="-5789"/>
            <a:chExt cx="12107119" cy="6858000"/>
          </a:xfrm>
        </p:grpSpPr>
        <p:pic>
          <p:nvPicPr>
            <p:cNvPr id="2" name="Picture 1">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89"/>
              <a:ext cx="12107119" cy="6858000"/>
            </a:xfrm>
            <a:prstGeom prst="rect">
              <a:avLst/>
            </a:prstGeom>
          </p:spPr>
        </p:pic>
        <p:sp>
          <p:nvSpPr>
            <p:cNvPr id="3" name="Rectangle 2"/>
            <p:cNvSpPr/>
            <p:nvPr/>
          </p:nvSpPr>
          <p:spPr>
            <a:xfrm>
              <a:off x="7731889" y="1522549"/>
              <a:ext cx="4375230" cy="4919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5671" y="3611301"/>
            <a:ext cx="4641448" cy="1979272"/>
          </a:xfrm>
          <a:prstGeom prst="rect">
            <a:avLst/>
          </a:prstGeom>
        </p:spPr>
      </p:pic>
      <p:pic>
        <p:nvPicPr>
          <p:cNvPr id="6" name="Picture 5">
            <a:hlinkClick r:id="" action="ppaction://hlinkshowjump?jump=next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6385" y="0"/>
            <a:ext cx="5150734" cy="3709210"/>
          </a:xfrm>
          <a:prstGeom prst="rect">
            <a:avLst/>
          </a:prstGeom>
        </p:spPr>
      </p:pic>
      <p:sp>
        <p:nvSpPr>
          <p:cNvPr id="8" name="Rectangle 7">
            <a:hlinkClick r:id="rId7" action="ppaction://hlinksldjump"/>
          </p:cNvPr>
          <p:cNvSpPr/>
          <p:nvPr/>
        </p:nvSpPr>
        <p:spPr>
          <a:xfrm>
            <a:off x="179411" y="4600937"/>
            <a:ext cx="2488556" cy="94333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chemeClr val="accent1">
                    <a:lumMod val="50000"/>
                  </a:schemeClr>
                </a:solidFill>
                <a:latin typeface="Times New Roman" panose="02020603050405020304" pitchFamily="18" charset="0"/>
                <a:cs typeface="Times New Roman" panose="02020603050405020304" pitchFamily="18" charset="0"/>
              </a:rPr>
              <a:t>Phú Quốc</a:t>
            </a:r>
            <a:endParaRPr lang="en-US"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0" name="Rectangle 9">
            <a:hlinkClick r:id="rId8" action="ppaction://hlinksldjump"/>
          </p:cNvPr>
          <p:cNvSpPr/>
          <p:nvPr/>
        </p:nvSpPr>
        <p:spPr>
          <a:xfrm>
            <a:off x="167836" y="5631564"/>
            <a:ext cx="2488556" cy="116904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accent1">
                    <a:lumMod val="50000"/>
                  </a:schemeClr>
                </a:solidFill>
                <a:latin typeface="Times New Roman" panose="02020603050405020304" pitchFamily="18" charset="0"/>
                <a:cs typeface="Times New Roman" panose="02020603050405020304" pitchFamily="18" charset="0"/>
              </a:rPr>
              <a:t>Quần đảo Thổ Chu</a:t>
            </a:r>
            <a:endParaRPr 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5767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193180" y="2053600"/>
            <a:ext cx="9824224" cy="2464420"/>
            <a:chOff x="1349297" y="447824"/>
            <a:chExt cx="9824224" cy="2464420"/>
          </a:xfrm>
        </p:grpSpPr>
        <p:grpSp>
          <p:nvGrpSpPr>
            <p:cNvPr id="2" name="Group 1"/>
            <p:cNvGrpSpPr/>
            <p:nvPr/>
          </p:nvGrpSpPr>
          <p:grpSpPr>
            <a:xfrm>
              <a:off x="1349297" y="447824"/>
              <a:ext cx="9824224" cy="2464420"/>
              <a:chOff x="1315843" y="892097"/>
              <a:chExt cx="9824224" cy="1382751"/>
            </a:xfrm>
          </p:grpSpPr>
          <p:sp>
            <p:nvSpPr>
              <p:cNvPr id="3" name="Pentagon 2"/>
              <p:cNvSpPr/>
              <p:nvPr/>
            </p:nvSpPr>
            <p:spPr>
              <a:xfrm>
                <a:off x="1315843" y="892097"/>
                <a:ext cx="9824224" cy="1382751"/>
              </a:xfrm>
              <a:prstGeom prst="homePlat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solidFill>
                </a:endParaRPr>
              </a:p>
            </p:txBody>
          </p:sp>
          <p:cxnSp>
            <p:nvCxnSpPr>
              <p:cNvPr id="4" name="Straight Connector 3"/>
              <p:cNvCxnSpPr/>
              <p:nvPr/>
            </p:nvCxnSpPr>
            <p:spPr>
              <a:xfrm>
                <a:off x="1672683" y="2074127"/>
                <a:ext cx="828775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672682" y="1144859"/>
                <a:ext cx="828775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1706136" y="1017802"/>
              <a:ext cx="8287755" cy="1569660"/>
            </a:xfrm>
            <a:prstGeom prst="rect">
              <a:avLst/>
            </a:prstGeom>
          </p:spPr>
          <p:txBody>
            <a:bodyPr wrap="square">
              <a:spAutoFit/>
            </a:bodyPr>
            <a:lstStyle/>
            <a:p>
              <a:pPr algn="just">
                <a:lnSpc>
                  <a:spcPct val="120000"/>
                </a:lnSpc>
                <a:spcAft>
                  <a:spcPts val="0"/>
                </a:spcAft>
              </a:pPr>
              <a:r>
                <a:rPr lang="vi-VN" sz="4000" dirty="0" smtClean="0">
                  <a:latin typeface="Times New Roman" panose="02020603050405020304" pitchFamily="18" charset="0"/>
                  <a:ea typeface="Times New Roman" panose="02020603050405020304" pitchFamily="18" charset="0"/>
                </a:rPr>
                <a:t>   </a:t>
              </a:r>
              <a:r>
                <a:rPr lang="en-US" sz="4000" dirty="0" err="1" smtClean="0">
                  <a:latin typeface="Times New Roman" panose="02020603050405020304" pitchFamily="18" charset="0"/>
                  <a:ea typeface="Times New Roman" panose="02020603050405020304" pitchFamily="18" charset="0"/>
                </a:rPr>
                <a:t>Cụm</a:t>
              </a:r>
              <a:r>
                <a:rPr lang="en-US" sz="4000" dirty="0" smtClean="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từ</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chỉ</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địa</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điểm</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thường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đứng</a:t>
              </a:r>
              <a:r>
                <a:rPr lang="en-US" sz="4000" dirty="0">
                  <a:latin typeface="Times New Roman" panose="02020603050405020304" pitchFamily="18" charset="0"/>
                  <a:ea typeface="Times New Roman" panose="02020603050405020304" pitchFamily="18" charset="0"/>
                </a:rPr>
                <a:t> ở </a:t>
              </a:r>
              <a:r>
                <a:rPr lang="en-US" sz="4000" dirty="0" err="1">
                  <a:latin typeface="Times New Roman" panose="02020603050405020304" pitchFamily="18" charset="0"/>
                  <a:ea typeface="Times New Roman" panose="02020603050405020304" pitchFamily="18" charset="0"/>
                </a:rPr>
                <a:t>vị</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trí</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nào</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trong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câu</a:t>
              </a:r>
              <a:r>
                <a:rPr lang="en-US" sz="4000" dirty="0">
                  <a:latin typeface="Times New Roman" panose="02020603050405020304" pitchFamily="18"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5539198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675" y="983848"/>
            <a:ext cx="10515719" cy="5260836"/>
          </a:xfrm>
          <a:prstGeom prst="rect">
            <a:avLst/>
          </a:prstGeom>
        </p:spPr>
      </p:pic>
    </p:spTree>
    <p:extLst>
      <p:ext uri="{BB962C8B-B14F-4D97-AF65-F5344CB8AC3E}">
        <p14:creationId xmlns:p14="http://schemas.microsoft.com/office/powerpoint/2010/main" val="26503377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1168" y="2153270"/>
            <a:ext cx="9924586" cy="2456057"/>
          </a:xfrm>
          <a:prstGeom prst="rect">
            <a:avLst/>
          </a:prstGeom>
          <a:solidFill>
            <a:srgbClr val="C6F47C"/>
          </a:solidFill>
        </p:spPr>
        <p:txBody>
          <a:bodyPr wrap="square">
            <a:spAutoFit/>
          </a:bodyPr>
          <a:lstStyle/>
          <a:p>
            <a:pPr algn="just">
              <a:lnSpc>
                <a:spcPct val="120000"/>
              </a:lnSpc>
              <a:spcAft>
                <a:spcPts val="0"/>
              </a:spcAft>
            </a:pPr>
            <a:r>
              <a:rPr lang="vi-VN" sz="3200" dirty="0" smtClean="0">
                <a:latin typeface="Times New Roman" panose="02020603050405020304" pitchFamily="18" charset="0"/>
                <a:ea typeface="Calibri" panose="020F0502020204030204" pitchFamily="34" charset="0"/>
                <a:cs typeface="Times New Roman" panose="02020603050405020304" pitchFamily="18" charset="0"/>
              </a:rPr>
              <a:t>a) </a:t>
            </a:r>
            <a:r>
              <a:rPr lang="nl-NL" sz="3200" dirty="0" smtClean="0">
                <a:latin typeface="Times New Roman" panose="02020603050405020304" pitchFamily="18" charset="0"/>
                <a:ea typeface="Calibri" panose="020F0502020204030204" pitchFamily="34" charset="0"/>
                <a:cs typeface="Times New Roman" panose="02020603050405020304" pitchFamily="18" charset="0"/>
              </a:rPr>
              <a:t>Ông </a:t>
            </a:r>
            <a:r>
              <a:rPr lang="nl-NL" sz="3200" dirty="0">
                <a:latin typeface="Times New Roman" panose="02020603050405020304" pitchFamily="18" charset="0"/>
                <a:ea typeface="Calibri" panose="020F0502020204030204" pitchFamily="34" charset="0"/>
                <a:cs typeface="Times New Roman" panose="02020603050405020304" pitchFamily="18" charset="0"/>
              </a:rPr>
              <a:t>đã làm được những việc mà trước đó chưa ai thành công: mày mò tìm cách sản xuất sơn, mở ra hãng sơn của người Việt Nam, làm sơn có giá rẻ hơn </a:t>
            </a:r>
            <a:r>
              <a:rPr lang="nl-NL" sz="3200" dirty="0" smtClean="0">
                <a:latin typeface="Times New Roman" panose="02020603050405020304" pitchFamily="18" charset="0"/>
                <a:ea typeface="Calibri" panose="020F0502020204030204" pitchFamily="34" charset="0"/>
                <a:cs typeface="Times New Roman" panose="02020603050405020304" pitchFamily="18" charset="0"/>
              </a:rPr>
              <a:t>sơn</a:t>
            </a:r>
            <a:r>
              <a:rPr lang="vi-VN"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3200" dirty="0" smtClean="0">
                <a:latin typeface="Times New Roman" panose="02020603050405020304" pitchFamily="18" charset="0"/>
                <a:ea typeface="Calibri" panose="020F0502020204030204" pitchFamily="34" charset="0"/>
                <a:cs typeface="Times New Roman" panose="02020603050405020304" pitchFamily="18" charset="0"/>
              </a:rPr>
              <a:t>ngoại </a:t>
            </a:r>
            <a:r>
              <a:rPr lang="nl-NL" sz="3200" dirty="0">
                <a:latin typeface="Times New Roman" panose="02020603050405020304" pitchFamily="18" charset="0"/>
                <a:ea typeface="Calibri" panose="020F0502020204030204" pitchFamily="34" charset="0"/>
                <a:cs typeface="Times New Roman" panose="02020603050405020304" pitchFamily="18" charset="0"/>
              </a:rPr>
              <a:t>mà chất lượng tốt.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1081168" y="4694766"/>
            <a:ext cx="10003144" cy="1865126"/>
          </a:xfrm>
          <a:prstGeom prst="rect">
            <a:avLst/>
          </a:prstGeom>
          <a:solidFill>
            <a:srgbClr val="C6F47C"/>
          </a:solidFill>
        </p:spPr>
        <p:txBody>
          <a:bodyPr wrap="square">
            <a:spAutoFit/>
          </a:bodyPr>
          <a:lstStyle/>
          <a:p>
            <a:pPr algn="just">
              <a:lnSpc>
                <a:spcPct val="120000"/>
              </a:lnSpc>
              <a:spcAft>
                <a:spcPts val="0"/>
              </a:spcAft>
            </a:pPr>
            <a:r>
              <a:rPr lang="nl-NL" sz="3200" dirty="0">
                <a:latin typeface="Times New Roman" panose="02020603050405020304" pitchFamily="18" charset="0"/>
                <a:ea typeface="Calibri" panose="020F0502020204030204" pitchFamily="34" charset="0"/>
                <a:cs typeface="Times New Roman" panose="02020603050405020304" pitchFamily="18" charset="0"/>
              </a:rPr>
              <a:t>b) Ông vẫn tiếp tục nghiên cứu, tạo ra nhiều sản phẩm phục vụ kháng chiến: vải nhựa cách điện, giấy than, mực in, vải mưa,...</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p:cNvSpPr txBox="1"/>
          <p:nvPr/>
        </p:nvSpPr>
        <p:spPr>
          <a:xfrm>
            <a:off x="1081168" y="278780"/>
            <a:ext cx="10169911" cy="1754326"/>
          </a:xfrm>
          <a:prstGeom prst="rect">
            <a:avLst/>
          </a:prstGeom>
          <a:solidFill>
            <a:schemeClr val="bg1"/>
          </a:solidFill>
        </p:spPr>
        <p:txBody>
          <a:bodyPr wrap="square" rtlCol="0">
            <a:spAutoFit/>
          </a:bodyPr>
          <a:lstStyle/>
          <a:p>
            <a:r>
              <a:rPr lang="vi-VN" sz="3600" b="1" dirty="0" smtClean="0">
                <a:solidFill>
                  <a:srgbClr val="00CC00"/>
                </a:solidFill>
                <a:latin typeface="Times New Roman" panose="02020603050405020304" pitchFamily="18" charset="0"/>
                <a:cs typeface="Times New Roman" panose="02020603050405020304" pitchFamily="18" charset="0"/>
              </a:rPr>
              <a:t>2. </a:t>
            </a:r>
            <a:r>
              <a:rPr lang="vi-VN" sz="3600" dirty="0" smtClean="0">
                <a:latin typeface="Times New Roman" panose="02020603050405020304" pitchFamily="18" charset="0"/>
                <a:cs typeface="Times New Roman" panose="02020603050405020304" pitchFamily="18" charset="0"/>
              </a:rPr>
              <a:t>Dựa theo nội dung các câu a, b ở bài tập trên , viết tiếp vào vở câu có sử dụng </a:t>
            </a:r>
            <a:r>
              <a:rPr lang="vi-VN" sz="3600" dirty="0" smtClean="0">
                <a:solidFill>
                  <a:srgbClr val="FF0000"/>
                </a:solidFill>
                <a:latin typeface="Times New Roman" panose="02020603050405020304" pitchFamily="18" charset="0"/>
                <a:cs typeface="Times New Roman" panose="02020603050405020304" pitchFamily="18" charset="0"/>
              </a:rPr>
              <a:t>dấu hai chấm </a:t>
            </a:r>
            <a:r>
              <a:rPr lang="vi-VN" sz="3600" dirty="0" smtClean="0">
                <a:latin typeface="Times New Roman" panose="02020603050405020304" pitchFamily="18" charset="0"/>
                <a:cs typeface="Times New Roman" panose="02020603050405020304" pitchFamily="18" charset="0"/>
              </a:rPr>
              <a:t>để báo hiệu bộ phận liệt kê:</a:t>
            </a:r>
            <a:endParaRPr lang="en-US" sz="3600" dirty="0">
              <a:latin typeface="Times New Roman" panose="02020603050405020304" pitchFamily="18" charset="0"/>
              <a:cs typeface="Times New Roman" panose="02020603050405020304" pitchFamily="18" charset="0"/>
            </a:endParaRPr>
          </a:p>
        </p:txBody>
      </p:sp>
      <p:sp>
        <p:nvSpPr>
          <p:cNvPr id="5" name="Rectangle 4"/>
          <p:cNvSpPr/>
          <p:nvPr/>
        </p:nvSpPr>
        <p:spPr>
          <a:xfrm>
            <a:off x="1081168" y="2153269"/>
            <a:ext cx="9924586" cy="2456057"/>
          </a:xfrm>
          <a:prstGeom prst="rect">
            <a:avLst/>
          </a:prstGeom>
          <a:noFill/>
        </p:spPr>
        <p:txBody>
          <a:bodyPr wrap="square">
            <a:spAutoFit/>
          </a:bodyPr>
          <a:lstStyle/>
          <a:p>
            <a:pPr algn="just">
              <a:lnSpc>
                <a:spcPct val="120000"/>
              </a:lnSpc>
              <a:spcAft>
                <a:spcPts val="0"/>
              </a:spcAft>
            </a:pPr>
            <a:r>
              <a:rPr lang="vi-VN" sz="3200" dirty="0" smtClean="0">
                <a:latin typeface="Times New Roman" panose="02020603050405020304" pitchFamily="18" charset="0"/>
                <a:ea typeface="Calibri" panose="020F0502020204030204" pitchFamily="34" charset="0"/>
                <a:cs typeface="Times New Roman" panose="02020603050405020304" pitchFamily="18" charset="0"/>
              </a:rPr>
              <a:t>a) </a:t>
            </a:r>
            <a:r>
              <a:rPr lang="nl-NL" sz="3200" dirty="0" smtClean="0">
                <a:latin typeface="Times New Roman" panose="02020603050405020304" pitchFamily="18" charset="0"/>
                <a:ea typeface="Calibri" panose="020F0502020204030204" pitchFamily="34" charset="0"/>
                <a:cs typeface="Times New Roman" panose="02020603050405020304" pitchFamily="18" charset="0"/>
              </a:rPr>
              <a:t>Ông </a:t>
            </a:r>
            <a:r>
              <a:rPr lang="nl-NL" sz="3200" dirty="0">
                <a:latin typeface="Times New Roman" panose="02020603050405020304" pitchFamily="18" charset="0"/>
                <a:ea typeface="Calibri" panose="020F0502020204030204" pitchFamily="34" charset="0"/>
                <a:cs typeface="Times New Roman" panose="02020603050405020304" pitchFamily="18" charset="0"/>
              </a:rPr>
              <a:t>đã làm được những việc mà trước đó chưa ai thành công</a:t>
            </a:r>
            <a:r>
              <a:rPr lang="nl-NL"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nl-NL"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mày mò tìm cách sản xuất sơn, mở ra hãng sơn của người Việt Nam, làm sơn có giá rẻ hơn </a:t>
            </a:r>
            <a:r>
              <a:rPr lang="nl-NL"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sơn</a:t>
            </a:r>
            <a:r>
              <a:rPr lang="vi-VN"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nl-NL"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ngoại </a:t>
            </a:r>
            <a:r>
              <a:rPr lang="nl-NL"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mà chất lượng tốt.</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1081168" y="4694766"/>
            <a:ext cx="10003144" cy="1865126"/>
          </a:xfrm>
          <a:prstGeom prst="rect">
            <a:avLst/>
          </a:prstGeom>
          <a:noFill/>
        </p:spPr>
        <p:txBody>
          <a:bodyPr wrap="square">
            <a:spAutoFit/>
          </a:bodyPr>
          <a:lstStyle/>
          <a:p>
            <a:pPr algn="just">
              <a:lnSpc>
                <a:spcPct val="120000"/>
              </a:lnSpc>
              <a:spcAft>
                <a:spcPts val="0"/>
              </a:spcAft>
            </a:pPr>
            <a:r>
              <a:rPr lang="nl-NL" sz="3200" dirty="0">
                <a:latin typeface="Times New Roman" panose="02020603050405020304" pitchFamily="18" charset="0"/>
                <a:ea typeface="Calibri" panose="020F0502020204030204" pitchFamily="34" charset="0"/>
                <a:cs typeface="Times New Roman" panose="02020603050405020304" pitchFamily="18" charset="0"/>
              </a:rPr>
              <a:t>b) Ông vẫn tiếp tục nghiên cứu, tạo ra nhiều sản phẩm phục vụ kháng chiến</a:t>
            </a:r>
            <a:r>
              <a:rPr lang="nl-NL"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nl-NL"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vải nhựa cách điện, giấy than, mực in, vải mưa,...</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25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5948" y="1022565"/>
            <a:ext cx="6280887" cy="707886"/>
          </a:xfrm>
          <a:prstGeom prst="rect">
            <a:avLst/>
          </a:prstGeom>
        </p:spPr>
        <p:txBody>
          <a:bodyPr wrap="none">
            <a:spAutoFit/>
          </a:bodyPr>
          <a:lstStyle/>
          <a:p>
            <a:r>
              <a:rPr lang="en-US" sz="4000" dirty="0" err="1">
                <a:latin typeface="Times New Roman" panose="02020603050405020304" pitchFamily="18" charset="0"/>
                <a:ea typeface="Times New Roman" panose="02020603050405020304" pitchFamily="18" charset="0"/>
              </a:rPr>
              <a:t>Dấu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hai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chấm</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có</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tác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dụng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gì</a:t>
            </a:r>
            <a:r>
              <a:rPr lang="en-US" sz="4000" dirty="0">
                <a:latin typeface="Times New Roman" panose="02020603050405020304" pitchFamily="18" charset="0"/>
                <a:ea typeface="Times New Roman" panose="02020603050405020304" pitchFamily="18" charset="0"/>
              </a:rPr>
              <a:t>?</a:t>
            </a:r>
            <a:endParaRPr lang="en-US" sz="4000" dirty="0"/>
          </a:p>
        </p:txBody>
      </p:sp>
      <p:sp>
        <p:nvSpPr>
          <p:cNvPr id="3" name="Rectangle 2"/>
          <p:cNvSpPr/>
          <p:nvPr/>
        </p:nvSpPr>
        <p:spPr>
          <a:xfrm>
            <a:off x="2035948" y="2085721"/>
            <a:ext cx="8426605" cy="2800767"/>
          </a:xfrm>
          <a:prstGeom prst="rect">
            <a:avLst/>
          </a:prstGeom>
        </p:spPr>
        <p:txBody>
          <a:bodyPr wrap="square">
            <a:spAutoFit/>
          </a:bodyPr>
          <a:lstStyle/>
          <a:p>
            <a:r>
              <a:rPr lang="vi-VN" sz="4400" dirty="0" smtClean="0">
                <a:solidFill>
                  <a:srgbClr val="FF0000"/>
                </a:solidFill>
                <a:latin typeface="Times New Roman" panose="02020603050405020304" pitchFamily="18" charset="0"/>
                <a:ea typeface="Times New Roman" panose="02020603050405020304" pitchFamily="18" charset="0"/>
              </a:rPr>
              <a:t>   </a:t>
            </a:r>
            <a:r>
              <a:rPr lang="nl-NL" sz="4400" dirty="0" smtClean="0">
                <a:solidFill>
                  <a:srgbClr val="FF0000"/>
                </a:solidFill>
                <a:latin typeface="Times New Roman" panose="02020603050405020304" pitchFamily="18" charset="0"/>
                <a:ea typeface="Times New Roman" panose="02020603050405020304" pitchFamily="18" charset="0"/>
              </a:rPr>
              <a:t>Dùng </a:t>
            </a:r>
            <a:r>
              <a:rPr lang="nl-NL" sz="4400" dirty="0">
                <a:solidFill>
                  <a:srgbClr val="FF0000"/>
                </a:solidFill>
                <a:latin typeface="Times New Roman" panose="02020603050405020304" pitchFamily="18" charset="0"/>
                <a:ea typeface="Times New Roman" panose="02020603050405020304" pitchFamily="18" charset="0"/>
              </a:rPr>
              <a:t>để báo hiệu phần liệt kê các sự vật( hoạt động, đặc điểm) liên quan hoặc báo hiệu phần giải thích cho bộ phận đứng trước nó.</a:t>
            </a:r>
            <a:endParaRPr lang="en-US" sz="4400" dirty="0">
              <a:solidFill>
                <a:srgbClr val="FF0000"/>
              </a:solidFill>
            </a:endParaRPr>
          </a:p>
        </p:txBody>
      </p:sp>
    </p:spTree>
    <p:extLst>
      <p:ext uri="{BB962C8B-B14F-4D97-AF65-F5344CB8AC3E}">
        <p14:creationId xmlns:p14="http://schemas.microsoft.com/office/powerpoint/2010/main" val="142912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84BAAA-0A71-EACA-21B7-6A1E064C3409}"/>
              </a:ext>
            </a:extLst>
          </p:cNvPr>
          <p:cNvSpPr txBox="1"/>
          <p:nvPr/>
        </p:nvSpPr>
        <p:spPr>
          <a:xfrm>
            <a:off x="2021638" y="2298343"/>
            <a:ext cx="9690553" cy="2386669"/>
          </a:xfrm>
          <a:prstGeom prst="rect">
            <a:avLst/>
          </a:prstGeom>
        </p:spPr>
        <p:txBody>
          <a:bodyPr vert="horz" lIns="91440" tIns="45720" rIns="91440" bIns="45720" rtlCol="0" anchor="ctr">
            <a:normAutofit/>
          </a:bodyPr>
          <a:lstStyle>
            <a:defPPr>
              <a:defRPr lang="zh-CN"/>
            </a:defPPr>
            <a:lvl1pPr marL="0" algn="l" defTabSz="913905" rtl="0" eaLnBrk="1" latinLnBrk="0" hangingPunct="1">
              <a:defRPr sz="1800" kern="1200">
                <a:solidFill>
                  <a:schemeClr val="tx1"/>
                </a:solidFill>
                <a:latin typeface="+mn-lt"/>
                <a:ea typeface="+mn-ea"/>
                <a:cs typeface="+mn-cs"/>
              </a:defRPr>
            </a:lvl1pPr>
            <a:lvl2pPr marL="456938" algn="l" defTabSz="913905" rtl="0" eaLnBrk="1" latinLnBrk="0" hangingPunct="1">
              <a:defRPr sz="1800" kern="1200">
                <a:solidFill>
                  <a:schemeClr val="tx1"/>
                </a:solidFill>
                <a:latin typeface="+mn-lt"/>
                <a:ea typeface="+mn-ea"/>
                <a:cs typeface="+mn-cs"/>
              </a:defRPr>
            </a:lvl2pPr>
            <a:lvl3pPr marL="913905" algn="l" defTabSz="913905" rtl="0" eaLnBrk="1" latinLnBrk="0" hangingPunct="1">
              <a:defRPr sz="1800" kern="1200">
                <a:solidFill>
                  <a:schemeClr val="tx1"/>
                </a:solidFill>
                <a:latin typeface="+mn-lt"/>
                <a:ea typeface="+mn-ea"/>
                <a:cs typeface="+mn-cs"/>
              </a:defRPr>
            </a:lvl3pPr>
            <a:lvl4pPr marL="1370852" algn="l" defTabSz="913905" rtl="0" eaLnBrk="1" latinLnBrk="0" hangingPunct="1">
              <a:defRPr sz="1800" kern="1200">
                <a:solidFill>
                  <a:schemeClr val="tx1"/>
                </a:solidFill>
                <a:latin typeface="+mn-lt"/>
                <a:ea typeface="+mn-ea"/>
                <a:cs typeface="+mn-cs"/>
              </a:defRPr>
            </a:lvl4pPr>
            <a:lvl5pPr marL="1827809" algn="l" defTabSz="913905" rtl="0" eaLnBrk="1" latinLnBrk="0" hangingPunct="1">
              <a:defRPr sz="1800" kern="1200">
                <a:solidFill>
                  <a:schemeClr val="tx1"/>
                </a:solidFill>
                <a:latin typeface="+mn-lt"/>
                <a:ea typeface="+mn-ea"/>
                <a:cs typeface="+mn-cs"/>
              </a:defRPr>
            </a:lvl5pPr>
            <a:lvl6pPr marL="2284746" algn="l" defTabSz="913905" rtl="0" eaLnBrk="1" latinLnBrk="0" hangingPunct="1">
              <a:defRPr sz="1800" kern="1200">
                <a:solidFill>
                  <a:schemeClr val="tx1"/>
                </a:solidFill>
                <a:latin typeface="+mn-lt"/>
                <a:ea typeface="+mn-ea"/>
                <a:cs typeface="+mn-cs"/>
              </a:defRPr>
            </a:lvl6pPr>
            <a:lvl7pPr marL="2741684" algn="l" defTabSz="913905" rtl="0" eaLnBrk="1" latinLnBrk="0" hangingPunct="1">
              <a:defRPr sz="1800" kern="1200">
                <a:solidFill>
                  <a:schemeClr val="tx1"/>
                </a:solidFill>
                <a:latin typeface="+mn-lt"/>
                <a:ea typeface="+mn-ea"/>
                <a:cs typeface="+mn-cs"/>
              </a:defRPr>
            </a:lvl7pPr>
            <a:lvl8pPr marL="3198640" algn="l" defTabSz="913905" rtl="0" eaLnBrk="1" latinLnBrk="0" hangingPunct="1">
              <a:defRPr sz="1800" kern="1200">
                <a:solidFill>
                  <a:schemeClr val="tx1"/>
                </a:solidFill>
                <a:latin typeface="+mn-lt"/>
                <a:ea typeface="+mn-ea"/>
                <a:cs typeface="+mn-cs"/>
              </a:defRPr>
            </a:lvl8pPr>
            <a:lvl9pPr marL="3655588" algn="l" defTabSz="913905" rtl="0" eaLnBrk="1" latinLnBrk="0" hangingPunct="1">
              <a:defRPr sz="1800" kern="1200">
                <a:solidFill>
                  <a:schemeClr val="tx1"/>
                </a:solidFill>
                <a:latin typeface="+mn-lt"/>
                <a:ea typeface="+mn-ea"/>
                <a:cs typeface="+mn-cs"/>
              </a:defRPr>
            </a:lvl9pPr>
          </a:lstStyle>
          <a:p>
            <a:pPr defTabSz="914400">
              <a:lnSpc>
                <a:spcPct val="90000"/>
              </a:lnSpc>
              <a:spcBef>
                <a:spcPct val="0"/>
              </a:spcBef>
              <a:spcAft>
                <a:spcPts val="600"/>
              </a:spcAft>
            </a:pPr>
            <a:r>
              <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CHÚC CÁC EM HỌC TỐT!</a:t>
            </a:r>
          </a:p>
        </p:txBody>
      </p:sp>
      <p:pic>
        <p:nvPicPr>
          <p:cNvPr id="4" name="图片 11">
            <a:extLst>
              <a:ext uri="{FF2B5EF4-FFF2-40B4-BE49-F238E27FC236}">
                <a16:creationId xmlns:a16="http://schemas.microsoft.com/office/drawing/2014/main" id="{A0685C41-D465-4512-B9F6-8A38B1A4D090}"/>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67365" b="88523"/>
          <a:stretch/>
        </p:blipFill>
        <p:spPr>
          <a:xfrm>
            <a:off x="-1075753" y="0"/>
            <a:ext cx="6362899" cy="2654231"/>
          </a:xfrm>
          <a:prstGeom prst="rect">
            <a:avLst/>
          </a:prstGeom>
        </p:spPr>
      </p:pic>
      <p:pic>
        <p:nvPicPr>
          <p:cNvPr id="5" name="图片 5">
            <a:extLst>
              <a:ext uri="{FF2B5EF4-FFF2-40B4-BE49-F238E27FC236}">
                <a16:creationId xmlns:a16="http://schemas.microsoft.com/office/drawing/2014/main" id="{8ABB6C04-5D18-4F0B-97A7-B125A158358F}"/>
              </a:ext>
            </a:extLst>
          </p:cNvPr>
          <p:cNvPicPr>
            <a:picLocks noChangeAspect="1"/>
          </p:cNvPicPr>
          <p:nvPr/>
        </p:nvPicPr>
        <p:blipFill rotWithShape="1">
          <a:blip r:embed="rId4" cstate="print">
            <a:alphaModFix/>
            <a:extLst>
              <a:ext uri="{28A0092B-C50C-407E-A947-70E740481C1C}">
                <a14:useLocalDpi xmlns:a14="http://schemas.microsoft.com/office/drawing/2010/main" val="0"/>
              </a:ext>
            </a:extLst>
          </a:blip>
          <a:srcRect l="65416" t="38890" r="8544" b="444"/>
          <a:stretch/>
        </p:blipFill>
        <p:spPr>
          <a:xfrm>
            <a:off x="9504349" y="-837447"/>
            <a:ext cx="3320354" cy="4834695"/>
          </a:xfrm>
          <a:prstGeom prst="rect">
            <a:avLst/>
          </a:prstGeom>
        </p:spPr>
      </p:pic>
      <p:pic>
        <p:nvPicPr>
          <p:cNvPr id="6" name="图片 12">
            <a:extLst>
              <a:ext uri="{FF2B5EF4-FFF2-40B4-BE49-F238E27FC236}">
                <a16:creationId xmlns:a16="http://schemas.microsoft.com/office/drawing/2014/main" id="{F7F8C48D-A559-4113-AD18-8377F23E90CD}"/>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67365" b="88523"/>
          <a:stretch/>
        </p:blipFill>
        <p:spPr>
          <a:xfrm flipV="1">
            <a:off x="7174064" y="5571418"/>
            <a:ext cx="5623608" cy="1320110"/>
          </a:xfrm>
          <a:prstGeom prst="rect">
            <a:avLst/>
          </a:prstGeom>
        </p:spPr>
      </p:pic>
      <p:pic>
        <p:nvPicPr>
          <p:cNvPr id="7" name="图片 4">
            <a:extLst>
              <a:ext uri="{FF2B5EF4-FFF2-40B4-BE49-F238E27FC236}">
                <a16:creationId xmlns:a16="http://schemas.microsoft.com/office/drawing/2014/main" id="{471257FD-9453-C18D-9BED-D1699B932E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112" t="36890" r="32848" b="2444"/>
          <a:stretch/>
        </p:blipFill>
        <p:spPr>
          <a:xfrm>
            <a:off x="-118902" y="3292849"/>
            <a:ext cx="2768614" cy="4031100"/>
          </a:xfrm>
          <a:prstGeom prst="rect">
            <a:avLst/>
          </a:prstGeom>
        </p:spPr>
      </p:pic>
    </p:spTree>
    <p:extLst>
      <p:ext uri="{BB962C8B-B14F-4D97-AF65-F5344CB8AC3E}">
        <p14:creationId xmlns:p14="http://schemas.microsoft.com/office/powerpoint/2010/main" val="399175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angiang.dcs.vn/XDDImages/2015/Thang4/Hoangsa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207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5154" y="133584"/>
            <a:ext cx="11730942" cy="1446550"/>
          </a:xfrm>
          <a:prstGeom prst="rect">
            <a:avLst/>
          </a:prstGeom>
          <a:solidFill>
            <a:schemeClr val="bg1"/>
          </a:solidFill>
        </p:spPr>
        <p:txBody>
          <a:bodyPr wrap="square" rtlCol="0">
            <a:spAutoFit/>
          </a:bodyPr>
          <a:lstStyle/>
          <a:p>
            <a:r>
              <a:rPr lang="vi-VN" sz="4400" dirty="0" smtClean="0">
                <a:solidFill>
                  <a:srgbClr val="FF0000"/>
                </a:solidFill>
                <a:latin typeface="Times New Roman" panose="02020603050405020304" pitchFamily="18" charset="0"/>
                <a:ea typeface="Times New Roman" panose="02020603050405020304" pitchFamily="18" charset="0"/>
              </a:rPr>
              <a:t>   </a:t>
            </a:r>
            <a:r>
              <a:rPr lang="nl-NL" sz="4400" dirty="0" smtClean="0">
                <a:solidFill>
                  <a:srgbClr val="FF0000"/>
                </a:solidFill>
                <a:latin typeface="Times New Roman" panose="02020603050405020304" pitchFamily="18" charset="0"/>
                <a:ea typeface="Times New Roman" panose="02020603050405020304" pitchFamily="18" charset="0"/>
              </a:rPr>
              <a:t>Để </a:t>
            </a:r>
            <a:r>
              <a:rPr lang="nl-NL" sz="4400" dirty="0">
                <a:solidFill>
                  <a:srgbClr val="FF0000"/>
                </a:solidFill>
                <a:latin typeface="Times New Roman" panose="02020603050405020304" pitchFamily="18" charset="0"/>
                <a:ea typeface="Times New Roman" panose="02020603050405020304" pitchFamily="18" charset="0"/>
              </a:rPr>
              <a:t>về nước tham gia kháng chiến, bác sĩ Đặng Văn Ngữ phải đi đường vòng như thế nào? </a:t>
            </a:r>
            <a:endParaRPr lang="en-US" sz="4400" dirty="0">
              <a:solidFill>
                <a:srgbClr val="FF0000"/>
              </a:solidFill>
            </a:endParaRPr>
          </a:p>
        </p:txBody>
      </p:sp>
      <p:sp>
        <p:nvSpPr>
          <p:cNvPr id="4" name="TextBox 3"/>
          <p:cNvSpPr txBox="1"/>
          <p:nvPr/>
        </p:nvSpPr>
        <p:spPr>
          <a:xfrm>
            <a:off x="325055" y="1960008"/>
            <a:ext cx="11671139" cy="2800767"/>
          </a:xfrm>
          <a:prstGeom prst="rect">
            <a:avLst/>
          </a:prstGeom>
          <a:solidFill>
            <a:schemeClr val="bg1"/>
          </a:solidFill>
        </p:spPr>
        <p:txBody>
          <a:bodyPr wrap="square" rtlCol="0">
            <a:spAutoFit/>
          </a:bodyPr>
          <a:lstStyle/>
          <a:p>
            <a:r>
              <a:rPr lang="vi-VN" sz="4400" dirty="0" smtClean="0">
                <a:solidFill>
                  <a:srgbClr val="FF0000"/>
                </a:solidFill>
                <a:latin typeface="Times New Roman" panose="02020603050405020304" pitchFamily="18" charset="0"/>
                <a:ea typeface="Times New Roman" panose="02020603050405020304" pitchFamily="18" charset="0"/>
              </a:rPr>
              <a:t>    </a:t>
            </a:r>
            <a:r>
              <a:rPr lang="nl-NL" sz="4400" dirty="0">
                <a:solidFill>
                  <a:srgbClr val="0070C0"/>
                </a:solidFill>
                <a:latin typeface="Times New Roman" panose="02020603050405020304" pitchFamily="18" charset="0"/>
                <a:ea typeface="Times New Roman" panose="02020603050405020304" pitchFamily="18" charset="0"/>
              </a:rPr>
              <a:t>Để về nước tham gia kháng chiến, bác sĩ Đặng Văn Ngữ phải vòng từ Nhật </a:t>
            </a:r>
            <a:r>
              <a:rPr lang="nl-NL" sz="4400" dirty="0" smtClean="0">
                <a:solidFill>
                  <a:srgbClr val="0070C0"/>
                </a:solidFill>
                <a:latin typeface="Times New Roman" panose="02020603050405020304" pitchFamily="18" charset="0"/>
                <a:ea typeface="Times New Roman" panose="02020603050405020304" pitchFamily="18" charset="0"/>
              </a:rPr>
              <a:t>Bản</a:t>
            </a:r>
            <a:r>
              <a:rPr lang="vi-VN" sz="4400" dirty="0" smtClean="0">
                <a:solidFill>
                  <a:srgbClr val="0070C0"/>
                </a:solidFill>
                <a:latin typeface="Times New Roman" panose="02020603050405020304" pitchFamily="18" charset="0"/>
                <a:ea typeface="Times New Roman" panose="02020603050405020304" pitchFamily="18" charset="0"/>
              </a:rPr>
              <a:t> qua Thái Lan, sang Lào, về Nghệ An, rồi từ Nghệ An lên chiến khu Việt Bắc</a:t>
            </a:r>
            <a:endParaRPr lang="en-US" sz="4400" dirty="0">
              <a:solidFill>
                <a:srgbClr val="0070C0"/>
              </a:solidFill>
            </a:endParaRPr>
          </a:p>
        </p:txBody>
      </p:sp>
      <p:pic>
        <p:nvPicPr>
          <p:cNvPr id="6" name="Picture 5">
            <a:hlinkClick r:id="rId3" action="ppaction://hlinksldjump"/>
          </p:cNvPr>
          <p:cNvPicPr>
            <a:picLocks noChangeAspect="1"/>
          </p:cNvPicPr>
          <p:nvPr/>
        </p:nvPicPr>
        <p:blipFill>
          <a:blip r:embed="rId4"/>
          <a:stretch>
            <a:fillRect/>
          </a:stretch>
        </p:blipFill>
        <p:spPr>
          <a:xfrm flipH="1">
            <a:off x="9612774" y="5172479"/>
            <a:ext cx="2295644" cy="1452622"/>
          </a:xfrm>
          <a:prstGeom prst="rect">
            <a:avLst/>
          </a:prstGeom>
        </p:spPr>
      </p:pic>
      <p:sp>
        <p:nvSpPr>
          <p:cNvPr id="8" name="TextBox 7"/>
          <p:cNvSpPr txBox="1"/>
          <p:nvPr/>
        </p:nvSpPr>
        <p:spPr>
          <a:xfrm>
            <a:off x="295154" y="6099858"/>
            <a:ext cx="2216552" cy="369332"/>
          </a:xfrm>
          <a:prstGeom prst="rect">
            <a:avLst/>
          </a:prstGeom>
          <a:noFill/>
        </p:spPr>
        <p:txBody>
          <a:bodyPr wrap="square" rtlCol="0">
            <a:spAutoFit/>
          </a:bodyPr>
          <a:lstStyle/>
          <a:p>
            <a:r>
              <a:rPr lang="vi-VN" dirty="0" smtClean="0">
                <a:solidFill>
                  <a:schemeClr val="bg1"/>
                </a:solidFill>
              </a:rPr>
              <a:t>Đảo Hoàng Sa</a:t>
            </a:r>
            <a:endParaRPr lang="en-US" dirty="0">
              <a:solidFill>
                <a:schemeClr val="bg1"/>
              </a:solidFill>
            </a:endParaRPr>
          </a:p>
        </p:txBody>
      </p:sp>
    </p:spTree>
    <p:extLst>
      <p:ext uri="{BB962C8B-B14F-4D97-AF65-F5344CB8AC3E}">
        <p14:creationId xmlns:p14="http://schemas.microsoft.com/office/powerpoint/2010/main" val="334085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4" presetClass="exit" presetSubtype="10" fill="hold" grpId="1" nodeType="withEffect">
                                  <p:stCondLst>
                                    <p:cond delay="0"/>
                                  </p:stCondLst>
                                  <p:childTnLst>
                                    <p:animEffect transition="out" filter="randombar(horizontal)">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4"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0"/>
            <a:ext cx="12192000" cy="6858000"/>
          </a:xfrm>
          <a:prstGeom prst="rect">
            <a:avLst/>
          </a:prstGeom>
        </p:spPr>
      </p:pic>
      <p:sp>
        <p:nvSpPr>
          <p:cNvPr id="3" name="TextBox 2"/>
          <p:cNvSpPr txBox="1"/>
          <p:nvPr/>
        </p:nvSpPr>
        <p:spPr>
          <a:xfrm>
            <a:off x="0" y="1722585"/>
            <a:ext cx="4415742" cy="1754326"/>
          </a:xfrm>
          <a:prstGeom prst="rect">
            <a:avLst/>
          </a:prstGeom>
          <a:solidFill>
            <a:schemeClr val="bg1"/>
          </a:solidFill>
        </p:spPr>
        <p:txBody>
          <a:bodyPr wrap="square" rtlCol="0">
            <a:spAutoFit/>
          </a:bodyPr>
          <a:lstStyle/>
          <a:p>
            <a:r>
              <a:rPr lang="vi-VN" sz="3600" dirty="0" smtClean="0">
                <a:latin typeface="Times New Roman" panose="02020603050405020304" pitchFamily="18" charset="0"/>
                <a:ea typeface="Times New Roman" panose="02020603050405020304" pitchFamily="18" charset="0"/>
              </a:rPr>
              <a:t>  </a:t>
            </a:r>
            <a:r>
              <a:rPr lang="nl-NL" sz="3600" dirty="0" smtClean="0">
                <a:latin typeface="Times New Roman" panose="02020603050405020304" pitchFamily="18" charset="0"/>
                <a:ea typeface="Times New Roman" panose="02020603050405020304" pitchFamily="18" charset="0"/>
              </a:rPr>
              <a:t>Va </a:t>
            </a:r>
            <a:r>
              <a:rPr lang="nl-NL" sz="3600" dirty="0">
                <a:latin typeface="Times New Roman" panose="02020603050405020304" pitchFamily="18" charset="0"/>
                <a:ea typeface="Times New Roman" panose="02020603050405020304" pitchFamily="18" charset="0"/>
              </a:rPr>
              <a:t>li nấm pê-ni-xi-lin được ông mang về quý giá như thế nào?</a:t>
            </a:r>
            <a:endParaRPr lang="en-US" sz="3600" dirty="0"/>
          </a:p>
        </p:txBody>
      </p:sp>
      <p:sp>
        <p:nvSpPr>
          <p:cNvPr id="4" name="Rectangle 3"/>
          <p:cNvSpPr/>
          <p:nvPr/>
        </p:nvSpPr>
        <p:spPr>
          <a:xfrm>
            <a:off x="7679803" y="1497259"/>
            <a:ext cx="4512197" cy="2862322"/>
          </a:xfrm>
          <a:prstGeom prst="rect">
            <a:avLst/>
          </a:prstGeom>
          <a:solidFill>
            <a:srgbClr val="FFFF00"/>
          </a:solidFill>
        </p:spPr>
        <p:txBody>
          <a:bodyPr wrap="square">
            <a:spAutoFit/>
          </a:bodyPr>
          <a:lstStyle/>
          <a:p>
            <a:r>
              <a:rPr lang="fr-FR" sz="3600" dirty="0">
                <a:latin typeface="Times New Roman" panose="02020603050405020304" pitchFamily="18" charset="0"/>
                <a:ea typeface="Times New Roman" panose="02020603050405020304" pitchFamily="18" charset="0"/>
              </a:rPr>
              <a:t>Va li </a:t>
            </a:r>
            <a:r>
              <a:rPr lang="fr-FR" sz="3600" dirty="0" err="1">
                <a:latin typeface="Times New Roman" panose="02020603050405020304" pitchFamily="18" charset="0"/>
                <a:ea typeface="Times New Roman" panose="02020603050405020304" pitchFamily="18" charset="0"/>
              </a:rPr>
              <a:t>nấm</a:t>
            </a:r>
            <a:r>
              <a:rPr lang="fr-FR" sz="3600" dirty="0">
                <a:latin typeface="Times New Roman" panose="02020603050405020304" pitchFamily="18" charset="0"/>
                <a:ea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rPr>
              <a:t>pê</a:t>
            </a:r>
            <a:r>
              <a:rPr lang="fr-FR" sz="3600" dirty="0">
                <a:latin typeface="Times New Roman" panose="02020603050405020304" pitchFamily="18" charset="0"/>
                <a:ea typeface="Times New Roman" panose="02020603050405020304" pitchFamily="18" charset="0"/>
              </a:rPr>
              <a:t>-ni-xi-lin </a:t>
            </a:r>
            <a:r>
              <a:rPr lang="fr-FR" sz="3600" dirty="0" err="1">
                <a:latin typeface="Times New Roman" panose="02020603050405020304" pitchFamily="18" charset="0"/>
                <a:ea typeface="Times New Roman" panose="02020603050405020304" pitchFamily="18" charset="0"/>
              </a:rPr>
              <a:t>được</a:t>
            </a:r>
            <a:r>
              <a:rPr lang="fr-FR" sz="3600" dirty="0">
                <a:latin typeface="Times New Roman" panose="02020603050405020304" pitchFamily="18" charset="0"/>
                <a:ea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rPr>
              <a:t>ông</a:t>
            </a:r>
            <a:r>
              <a:rPr lang="fr-FR" sz="3600" dirty="0">
                <a:latin typeface="Times New Roman" panose="02020603050405020304" pitchFamily="18" charset="0"/>
                <a:ea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rPr>
              <a:t>mang</a:t>
            </a:r>
            <a:r>
              <a:rPr lang="fr-FR" sz="3600" dirty="0">
                <a:latin typeface="Times New Roman" panose="02020603050405020304" pitchFamily="18" charset="0"/>
                <a:ea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rPr>
              <a:t>rất</a:t>
            </a:r>
            <a:r>
              <a:rPr lang="fr-FR" sz="3600" dirty="0">
                <a:latin typeface="Times New Roman" panose="02020603050405020304" pitchFamily="18" charset="0"/>
                <a:ea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rPr>
              <a:t>về</a:t>
            </a:r>
            <a:r>
              <a:rPr lang="fr-FR" sz="3600" dirty="0">
                <a:latin typeface="Times New Roman" panose="02020603050405020304" pitchFamily="18" charset="0"/>
                <a:ea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rPr>
              <a:t>quý</a:t>
            </a:r>
            <a:r>
              <a:rPr lang="fr-FR" sz="3600" dirty="0">
                <a:latin typeface="Times New Roman" panose="02020603050405020304" pitchFamily="18" charset="0"/>
                <a:ea typeface="Times New Roman" panose="02020603050405020304" pitchFamily="18" charset="0"/>
              </a:rPr>
              <a:t> </a:t>
            </a:r>
            <a:r>
              <a:rPr lang="fr-FR" sz="3600" dirty="0" err="1" smtClean="0">
                <a:latin typeface="Times New Roman" panose="02020603050405020304" pitchFamily="18" charset="0"/>
                <a:ea typeface="Times New Roman" panose="02020603050405020304" pitchFamily="18" charset="0"/>
              </a:rPr>
              <a:t>giá</a:t>
            </a:r>
            <a:r>
              <a:rPr lang="vi-VN" sz="3600" dirty="0" smtClean="0">
                <a:latin typeface="Times New Roman" panose="02020603050405020304" pitchFamily="18" charset="0"/>
                <a:ea typeface="Times New Roman" panose="02020603050405020304" pitchFamily="18" charset="0"/>
              </a:rPr>
              <a:t> đã cứu sống được rất nhiều thương binh.</a:t>
            </a:r>
            <a:endParaRPr lang="en-US" sz="3600" dirty="0"/>
          </a:p>
        </p:txBody>
      </p:sp>
      <p:sp>
        <p:nvSpPr>
          <p:cNvPr id="10" name="Cloud 9">
            <a:hlinkClick r:id="rId3" action="ppaction://hlinksldjump"/>
          </p:cNvPr>
          <p:cNvSpPr/>
          <p:nvPr/>
        </p:nvSpPr>
        <p:spPr>
          <a:xfrm>
            <a:off x="8252750" y="189767"/>
            <a:ext cx="2581153" cy="743589"/>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rPr>
              <a:t>Trởvề Sille 3</a:t>
            </a:r>
            <a:endParaRPr lang="en-US" dirty="0">
              <a:solidFill>
                <a:schemeClr val="tx1"/>
              </a:solidFill>
            </a:endParaRPr>
          </a:p>
        </p:txBody>
      </p:sp>
    </p:spTree>
    <p:extLst>
      <p:ext uri="{BB962C8B-B14F-4D97-AF65-F5344CB8AC3E}">
        <p14:creationId xmlns:p14="http://schemas.microsoft.com/office/powerpoint/2010/main" val="419980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4" presetClass="exit" presetSubtype="10" fill="hold" grpId="1" nodeType="withEffect">
                                  <p:stCondLst>
                                    <p:cond delay="0"/>
                                  </p:stCondLst>
                                  <p:childTnLst>
                                    <p:animEffect transition="out" filter="randombar(horizontal)">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4" grpId="0" animBg="1"/>
      <p:bldP spid="4" grpId="1"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 lịch Phú Quốc tự túc: Tour, vé tham quan &amp; trải nghiệm ưu đãi nhất -  Traveloka Xper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39517" y="288844"/>
            <a:ext cx="9555713" cy="1323439"/>
          </a:xfrm>
          <a:prstGeom prst="rect">
            <a:avLst/>
          </a:prstGeom>
          <a:solidFill>
            <a:srgbClr val="00FFCC"/>
          </a:solidFill>
        </p:spPr>
        <p:txBody>
          <a:bodyPr wrap="square">
            <a:spAutoFit/>
          </a:bodyPr>
          <a:lstStyle/>
          <a:p>
            <a:r>
              <a:rPr lang="vi-VN" sz="400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    </a:t>
            </a:r>
            <a:r>
              <a:rPr lang="nl-NL" sz="400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Chi </a:t>
            </a:r>
            <a:r>
              <a:rPr lang="nl-NL" sz="40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tiết ông tự tiêm thử liều thuốc đầu tiên vào cơ thể mình nói lên điều gì?</a:t>
            </a:r>
            <a:endParaRPr lang="en-US" sz="4000" dirty="0">
              <a:ln w="0"/>
              <a:effectLst>
                <a:outerShdw blurRad="38100" dist="19050" dir="2700000" algn="tl" rotWithShape="0">
                  <a:schemeClr val="dk1">
                    <a:alpha val="40000"/>
                  </a:schemeClr>
                </a:outerShdw>
              </a:effectLst>
            </a:endParaRPr>
          </a:p>
        </p:txBody>
      </p:sp>
      <p:sp>
        <p:nvSpPr>
          <p:cNvPr id="3" name="Rectangle 2"/>
          <p:cNvSpPr/>
          <p:nvPr/>
        </p:nvSpPr>
        <p:spPr>
          <a:xfrm>
            <a:off x="4386805" y="2038992"/>
            <a:ext cx="7353781" cy="1938992"/>
          </a:xfrm>
          <a:prstGeom prst="rect">
            <a:avLst/>
          </a:prstGeom>
          <a:solidFill>
            <a:srgbClr val="FF00FF"/>
          </a:solidFill>
        </p:spPr>
        <p:txBody>
          <a:bodyPr wrap="square">
            <a:spAutoFit/>
          </a:bodyPr>
          <a:lstStyle/>
          <a:p>
            <a:r>
              <a:rPr lang="vi-VN" sz="4000" dirty="0" smtClean="0">
                <a:solidFill>
                  <a:schemeClr val="bg1"/>
                </a:solidFill>
                <a:latin typeface="Times New Roman" panose="02020603050405020304" pitchFamily="18" charset="0"/>
                <a:ea typeface="Times New Roman" panose="02020603050405020304" pitchFamily="18" charset="0"/>
              </a:rPr>
              <a:t>   Chi tiết này cho thấy </a:t>
            </a:r>
            <a:r>
              <a:rPr lang="nl-NL" sz="4000" dirty="0" smtClean="0">
                <a:solidFill>
                  <a:schemeClr val="bg1"/>
                </a:solidFill>
                <a:latin typeface="Times New Roman" panose="02020603050405020304" pitchFamily="18" charset="0"/>
                <a:ea typeface="Times New Roman" panose="02020603050405020304" pitchFamily="18" charset="0"/>
              </a:rPr>
              <a:t>ông </a:t>
            </a:r>
            <a:r>
              <a:rPr lang="nl-NL" sz="4000" dirty="0">
                <a:solidFill>
                  <a:schemeClr val="bg1"/>
                </a:solidFill>
                <a:latin typeface="Times New Roman" panose="02020603050405020304" pitchFamily="18" charset="0"/>
                <a:ea typeface="Times New Roman" panose="02020603050405020304" pitchFamily="18" charset="0"/>
              </a:rPr>
              <a:t>rất dũng cảm, </a:t>
            </a:r>
            <a:r>
              <a:rPr lang="nl-NL" sz="4000" dirty="0" smtClean="0">
                <a:solidFill>
                  <a:schemeClr val="bg1"/>
                </a:solidFill>
                <a:latin typeface="Times New Roman" panose="02020603050405020304" pitchFamily="18" charset="0"/>
                <a:ea typeface="Times New Roman" panose="02020603050405020304" pitchFamily="18" charset="0"/>
              </a:rPr>
              <a:t>ông </a:t>
            </a:r>
            <a:r>
              <a:rPr lang="nl-NL" sz="4000" dirty="0">
                <a:solidFill>
                  <a:schemeClr val="bg1"/>
                </a:solidFill>
                <a:latin typeface="Times New Roman" panose="02020603050405020304" pitchFamily="18" charset="0"/>
                <a:ea typeface="Times New Roman" panose="02020603050405020304" pitchFamily="18" charset="0"/>
              </a:rPr>
              <a:t>biết hy sinh bản thân vì người khác.</a:t>
            </a:r>
            <a:endParaRPr lang="en-US" sz="4000" dirty="0">
              <a:solidFill>
                <a:schemeClr val="bg1"/>
              </a:solidFill>
            </a:endParaRPr>
          </a:p>
        </p:txBody>
      </p:sp>
      <p:pic>
        <p:nvPicPr>
          <p:cNvPr id="4" name="Picture 3">
            <a:hlinkClick r:id="rId3" action="ppaction://hlinksldjump"/>
          </p:cNvPr>
          <p:cNvPicPr>
            <a:picLocks noChangeAspect="1"/>
          </p:cNvPicPr>
          <p:nvPr/>
        </p:nvPicPr>
        <p:blipFill>
          <a:blip r:embed="rId4"/>
          <a:stretch>
            <a:fillRect/>
          </a:stretch>
        </p:blipFill>
        <p:spPr>
          <a:xfrm flipH="1">
            <a:off x="735343" y="3008488"/>
            <a:ext cx="2916120" cy="2265544"/>
          </a:xfrm>
          <a:prstGeom prst="rect">
            <a:avLst/>
          </a:prstGeom>
        </p:spPr>
      </p:pic>
      <p:sp>
        <p:nvSpPr>
          <p:cNvPr id="5" name="TextBox 4"/>
          <p:cNvSpPr txBox="1"/>
          <p:nvPr/>
        </p:nvSpPr>
        <p:spPr>
          <a:xfrm>
            <a:off x="115746" y="6485571"/>
            <a:ext cx="1860783" cy="369332"/>
          </a:xfrm>
          <a:prstGeom prst="rect">
            <a:avLst/>
          </a:prstGeom>
          <a:noFill/>
        </p:spPr>
        <p:txBody>
          <a:bodyPr wrap="square" rtlCol="0">
            <a:spAutoFit/>
          </a:bodyPr>
          <a:lstStyle/>
          <a:p>
            <a:r>
              <a:rPr lang="vi-VN" dirty="0" smtClean="0">
                <a:solidFill>
                  <a:schemeClr val="bg1"/>
                </a:solidFill>
              </a:rPr>
              <a:t>Đảo Phú Quốc</a:t>
            </a:r>
            <a:endParaRPr lang="en-US" dirty="0">
              <a:solidFill>
                <a:schemeClr val="bg1"/>
              </a:solidFill>
            </a:endParaRPr>
          </a:p>
        </p:txBody>
      </p:sp>
    </p:spTree>
    <p:extLst>
      <p:ext uri="{BB962C8B-B14F-4D97-AF65-F5344CB8AC3E}">
        <p14:creationId xmlns:p14="http://schemas.microsoft.com/office/powerpoint/2010/main" val="89048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2"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4" presetClass="exit" presetSubtype="10" fill="hold" grpId="1" nodeType="withEffect">
                                  <p:stCondLst>
                                    <p:cond delay="0"/>
                                  </p:stCondLst>
                                  <p:childTnLst>
                                    <p:animEffect transition="out" filter="randombar(horizontal)">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4"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1" animBg="1"/>
      <p:bldP spid="3"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8646289" y="6365292"/>
            <a:ext cx="2338086" cy="400110"/>
          </a:xfrm>
          <a:prstGeom prst="rect">
            <a:avLst/>
          </a:prstGeom>
          <a:noFill/>
        </p:spPr>
        <p:txBody>
          <a:bodyPr wrap="square" rtlCol="0">
            <a:spAutoFit/>
          </a:bodyPr>
          <a:lstStyle/>
          <a:p>
            <a:r>
              <a:rPr lang="vi-VN" sz="2000" dirty="0" smtClean="0">
                <a:solidFill>
                  <a:schemeClr val="bg1"/>
                </a:solidFill>
                <a:latin typeface="+mj-lt"/>
              </a:rPr>
              <a:t>Đảo Thổ Chu</a:t>
            </a:r>
            <a:endParaRPr lang="en-US" sz="2000" dirty="0">
              <a:solidFill>
                <a:schemeClr val="bg1"/>
              </a:solidFill>
              <a:latin typeface="+mj-lt"/>
            </a:endParaRPr>
          </a:p>
        </p:txBody>
      </p:sp>
      <p:sp>
        <p:nvSpPr>
          <p:cNvPr id="5" name="Rectangle 4"/>
          <p:cNvSpPr/>
          <p:nvPr/>
        </p:nvSpPr>
        <p:spPr>
          <a:xfrm>
            <a:off x="165904" y="0"/>
            <a:ext cx="11686572" cy="1200329"/>
          </a:xfrm>
          <a:prstGeom prst="rect">
            <a:avLst/>
          </a:prstGeom>
        </p:spPr>
        <p:txBody>
          <a:bodyPr wrap="square">
            <a:spAutoFit/>
          </a:bodyPr>
          <a:lstStyle/>
          <a:p>
            <a:r>
              <a:rPr lang="nl-NL" sz="3600" dirty="0">
                <a:latin typeface="Times New Roman" panose="02020603050405020304" pitchFamily="18" charset="0"/>
                <a:ea typeface="Times New Roman" panose="02020603050405020304" pitchFamily="18" charset="0"/>
              </a:rPr>
              <a:t>Bác sĩ Đặng Văn Ngữ đã có những đóng góp gì cho hai cuộc kháng chiến chống thực dân Pháp và đế quốc Mỹ?</a:t>
            </a:r>
            <a:endParaRPr lang="en-US" sz="3600" dirty="0"/>
          </a:p>
        </p:txBody>
      </p:sp>
      <p:sp>
        <p:nvSpPr>
          <p:cNvPr id="6" name="Rectangle 5"/>
          <p:cNvSpPr/>
          <p:nvPr/>
        </p:nvSpPr>
        <p:spPr>
          <a:xfrm>
            <a:off x="252714" y="1379317"/>
            <a:ext cx="11686572" cy="2862322"/>
          </a:xfrm>
          <a:prstGeom prst="rect">
            <a:avLst/>
          </a:prstGeom>
          <a:solidFill>
            <a:srgbClr val="92D050"/>
          </a:solidFill>
        </p:spPr>
        <p:txBody>
          <a:bodyPr wrap="square">
            <a:spAutoFit/>
          </a:bodyPr>
          <a:lstStyle/>
          <a:p>
            <a:r>
              <a:rPr lang="vi-VN" sz="3600" dirty="0" smtClean="0">
                <a:solidFill>
                  <a:srgbClr val="FF0000"/>
                </a:solidFill>
              </a:rPr>
              <a:t>  Trong cuộc kháng chiến chống thực dân Pháp, ông đã chế ra nước lọc pê-ni-xi-lin để chữa cho thương binh.      Trong cuộc kháng chiến chống đế quốc Mỹ, ông đã vào chiến trường, chế ra thuốc chống sốt rét để chữa bệnh cho chiến sĩ và đồng bào.</a:t>
            </a:r>
            <a:endParaRPr lang="en-US" sz="3600" dirty="0">
              <a:solidFill>
                <a:srgbClr val="FF0000"/>
              </a:solidFill>
            </a:endParaRPr>
          </a:p>
        </p:txBody>
      </p:sp>
      <p:sp>
        <p:nvSpPr>
          <p:cNvPr id="7" name="Cloud 6">
            <a:hlinkClick r:id="rId3" action="ppaction://hlinksldjump"/>
          </p:cNvPr>
          <p:cNvSpPr/>
          <p:nvPr/>
        </p:nvSpPr>
        <p:spPr>
          <a:xfrm>
            <a:off x="6096000" y="150471"/>
            <a:ext cx="3881377" cy="1049858"/>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985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4" presetClass="exit" presetSubtype="10" fill="hold" grpId="0" nodeType="withEffect">
                                  <p:stCondLst>
                                    <p:cond delay="0"/>
                                  </p:stCondLst>
                                  <p:childTnLst>
                                    <p:animEffect transition="out" filter="randombar(horizontal)">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074" y="936703"/>
            <a:ext cx="4430013" cy="4682402"/>
          </a:xfrm>
          <a:prstGeom prst="rect">
            <a:avLst/>
          </a:prstGeom>
        </p:spPr>
      </p:pic>
      <p:sp>
        <p:nvSpPr>
          <p:cNvPr id="3" name="Rectangle 2"/>
          <p:cNvSpPr/>
          <p:nvPr/>
        </p:nvSpPr>
        <p:spPr>
          <a:xfrm>
            <a:off x="6107889" y="2006549"/>
            <a:ext cx="3770584" cy="1754326"/>
          </a:xfrm>
          <a:prstGeom prst="rect">
            <a:avLst/>
          </a:prstGeom>
        </p:spPr>
        <p:txBody>
          <a:bodyPr wrap="none">
            <a:spAutoFit/>
          </a:bodyPr>
          <a:lstStyle/>
          <a:p>
            <a:pPr>
              <a:lnSpc>
                <a:spcPct val="150000"/>
              </a:lnSpc>
            </a:pPr>
            <a:r>
              <a:rPr lang="vi-VN" sz="3600" b="1" dirty="0">
                <a:solidFill>
                  <a:srgbClr val="202122"/>
                </a:solidFill>
              </a:rPr>
              <a:t>Nguyễn Sơn Hà</a:t>
            </a:r>
            <a:r>
              <a:rPr lang="vi-VN" sz="3600" dirty="0">
                <a:solidFill>
                  <a:srgbClr val="202122"/>
                </a:solidFill>
              </a:rPr>
              <a:t> </a:t>
            </a:r>
            <a:endParaRPr lang="vi-VN" sz="3600" dirty="0" smtClean="0">
              <a:solidFill>
                <a:srgbClr val="202122"/>
              </a:solidFill>
            </a:endParaRPr>
          </a:p>
          <a:p>
            <a:pPr>
              <a:lnSpc>
                <a:spcPct val="150000"/>
              </a:lnSpc>
            </a:pPr>
            <a:r>
              <a:rPr lang="vi-VN" sz="3600" dirty="0" smtClean="0">
                <a:solidFill>
                  <a:srgbClr val="202122"/>
                </a:solidFill>
              </a:rPr>
              <a:t>    (1894 - 1980)</a:t>
            </a:r>
            <a:endParaRPr lang="en-US" sz="3600" dirty="0"/>
          </a:p>
        </p:txBody>
      </p:sp>
    </p:spTree>
    <p:extLst>
      <p:ext uri="{BB962C8B-B14F-4D97-AF65-F5344CB8AC3E}">
        <p14:creationId xmlns:p14="http://schemas.microsoft.com/office/powerpoint/2010/main" val="238877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6565" y="635619"/>
            <a:ext cx="9801923" cy="769441"/>
          </a:xfrm>
          <a:prstGeom prst="rect">
            <a:avLst/>
          </a:prstGeom>
          <a:noFill/>
        </p:spPr>
        <p:txBody>
          <a:bodyPr wrap="square" rtlCol="0">
            <a:spAutoFit/>
          </a:bodyPr>
          <a:lstStyle/>
          <a:p>
            <a:r>
              <a:rPr lang="vi-VN" sz="4400" b="1" dirty="0" smtClean="0">
                <a:latin typeface="HP001 4 hàng" panose="020B0603050302020204" pitchFamily="34" charset="0"/>
              </a:rPr>
              <a:t>Thứ , ngày  tháng  năm 2022</a:t>
            </a:r>
            <a:endParaRPr lang="en-US" sz="4400" b="1" dirty="0">
              <a:latin typeface="HP001 4 hàng" panose="020B0603050302020204" pitchFamily="34" charset="0"/>
            </a:endParaRPr>
          </a:p>
        </p:txBody>
      </p:sp>
      <p:pic>
        <p:nvPicPr>
          <p:cNvPr id="5" name="Picture 4"/>
          <p:cNvPicPr>
            <a:picLocks noChangeAspect="1"/>
          </p:cNvPicPr>
          <p:nvPr/>
        </p:nvPicPr>
        <p:blipFill>
          <a:blip r:embed="rId2"/>
          <a:stretch>
            <a:fillRect/>
          </a:stretch>
        </p:blipFill>
        <p:spPr>
          <a:xfrm>
            <a:off x="1161672" y="2508654"/>
            <a:ext cx="10156816" cy="3401863"/>
          </a:xfrm>
          <a:prstGeom prst="rect">
            <a:avLst/>
          </a:prstGeom>
        </p:spPr>
      </p:pic>
      <p:pic>
        <p:nvPicPr>
          <p:cNvPr id="8" name="Picture 7"/>
          <p:cNvPicPr>
            <a:picLocks noChangeAspect="1"/>
          </p:cNvPicPr>
          <p:nvPr/>
        </p:nvPicPr>
        <p:blipFill>
          <a:blip r:embed="rId3"/>
          <a:stretch>
            <a:fillRect/>
          </a:stretch>
        </p:blipFill>
        <p:spPr>
          <a:xfrm>
            <a:off x="3868182" y="1666758"/>
            <a:ext cx="4054191" cy="1182727"/>
          </a:xfrm>
          <a:prstGeom prst="rect">
            <a:avLst/>
          </a:prstGeom>
        </p:spPr>
      </p:pic>
    </p:spTree>
    <p:extLst>
      <p:ext uri="{BB962C8B-B14F-4D97-AF65-F5344CB8AC3E}">
        <p14:creationId xmlns:p14="http://schemas.microsoft.com/office/powerpoint/2010/main" val="637199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1084</TotalTime>
  <Words>1465</Words>
  <Application>Microsoft Office PowerPoint</Application>
  <PresentationFormat>Widescreen</PresentationFormat>
  <Paragraphs>110</Paragraphs>
  <Slides>34</Slides>
  <Notes>6</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34</vt:i4>
      </vt:variant>
    </vt:vector>
  </HeadingPairs>
  <TitlesOfParts>
    <vt:vector size="46" baseType="lpstr">
      <vt:lpstr>MS PGothic</vt:lpstr>
      <vt:lpstr>Arial</vt:lpstr>
      <vt:lpstr>Calibri</vt:lpstr>
      <vt:lpstr>Calibri Light</vt:lpstr>
      <vt:lpstr>HP001 4 hàng</vt:lpstr>
      <vt:lpstr>inpin heiti</vt:lpstr>
      <vt:lpstr>Times New Roman</vt:lpstr>
      <vt:lpstr>UTM Avo</vt:lpstr>
      <vt:lpstr>Wingdings</vt:lpstr>
      <vt:lpstr>Office Theme</vt:lpstr>
      <vt:lpstr>6_Office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Dung Nguyen</dc:creator>
  <cp:lastModifiedBy>Dung Nguyen</cp:lastModifiedBy>
  <cp:revision>49</cp:revision>
  <dcterms:created xsi:type="dcterms:W3CDTF">2022-09-30T08:01:37Z</dcterms:created>
  <dcterms:modified xsi:type="dcterms:W3CDTF">2022-10-05T15:40:10Z</dcterms:modified>
</cp:coreProperties>
</file>