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65" r:id="rId3"/>
    <p:sldId id="264" r:id="rId4"/>
    <p:sldId id="263" r:id="rId5"/>
    <p:sldId id="258" r:id="rId6"/>
    <p:sldId id="286" r:id="rId7"/>
    <p:sldId id="288" r:id="rId8"/>
    <p:sldId id="285" r:id="rId9"/>
    <p:sldId id="284" r:id="rId10"/>
    <p:sldId id="283" r:id="rId11"/>
    <p:sldId id="282" r:id="rId12"/>
    <p:sldId id="289" r:id="rId13"/>
    <p:sldId id="290" r:id="rId14"/>
    <p:sldId id="291" r:id="rId15"/>
    <p:sldId id="281" r:id="rId16"/>
    <p:sldId id="280" r:id="rId17"/>
    <p:sldId id="293" r:id="rId18"/>
    <p:sldId id="279" r:id="rId19"/>
    <p:sldId id="278" r:id="rId20"/>
    <p:sldId id="277" r:id="rId21"/>
    <p:sldId id="276" r:id="rId22"/>
    <p:sldId id="275" r:id="rId23"/>
    <p:sldId id="274" r:id="rId24"/>
    <p:sldId id="273" r:id="rId25"/>
    <p:sldId id="272" r:id="rId26"/>
    <p:sldId id="271" r:id="rId27"/>
    <p:sldId id="270" r:id="rId28"/>
    <p:sldId id="269" r:id="rId29"/>
    <p:sldId id="268" r:id="rId30"/>
    <p:sldId id="266" r:id="rId31"/>
    <p:sldId id="262" r:id="rId32"/>
    <p:sldId id="261" r:id="rId33"/>
    <p:sldId id="260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EB38E1-3E0F-4826-8209-2D7A9C96DD44}">
          <p14:sldIdLst>
            <p14:sldId id="257"/>
          </p14:sldIdLst>
        </p14:section>
        <p14:section name="Khởi động" id="{1FD668D7-48E1-4D59-80AD-F80043CD6B26}">
          <p14:sldIdLst>
            <p14:sldId id="265"/>
            <p14:sldId id="264"/>
            <p14:sldId id="263"/>
            <p14:sldId id="258"/>
          </p14:sldIdLst>
        </p14:section>
        <p14:section name="Hình thành kiến thức" id="{7193BFA0-36B5-457F-9A36-2D66F6E07D7B}">
          <p14:sldIdLst>
            <p14:sldId id="286"/>
            <p14:sldId id="288"/>
            <p14:sldId id="285"/>
          </p14:sldIdLst>
        </p14:section>
        <p14:section name="Luyện tập" id="{B1270CCB-2EB6-458F-A561-FACF6B991226}">
          <p14:sldIdLst>
            <p14:sldId id="284"/>
            <p14:sldId id="283"/>
            <p14:sldId id="282"/>
            <p14:sldId id="289"/>
            <p14:sldId id="290"/>
            <p14:sldId id="291"/>
          </p14:sldIdLst>
        </p14:section>
        <p14:section name="Hđ vận dụng" id="{56758F80-B413-497B-A93C-FB335C3C5616}">
          <p14:sldIdLst>
            <p14:sldId id="281"/>
            <p14:sldId id="280"/>
            <p14:sldId id="293"/>
            <p14:sldId id="279"/>
            <p14:sldId id="278"/>
            <p14:sldId id="277"/>
            <p14:sldId id="276"/>
            <p14:sldId id="275"/>
            <p14:sldId id="274"/>
            <p14:sldId id="273"/>
            <p14:sldId id="272"/>
            <p14:sldId id="271"/>
            <p14:sldId id="270"/>
            <p14:sldId id="269"/>
            <p14:sldId id="268"/>
            <p14:sldId id="266"/>
            <p14:sldId id="262"/>
            <p14:sldId id="261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56" y="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0C292-E240-4710-8AB1-5383F63B1340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FC07C-EFE9-4B6E-A474-F83A26CED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9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F27C09E-E77A-49CB-BA3A-862DA502435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467F4CD-BC9E-41C8-90AF-715D93934E53}" type="slidenum">
              <a:rPr lang="en-US" altLang="en-US" sz="1200">
                <a:latin typeface=".VnTime" pitchFamily="34" charset="0"/>
              </a:rPr>
              <a:pPr algn="r"/>
              <a:t>1</a:t>
            </a:fld>
            <a:endParaRPr lang="en-US" altLang="en-US" sz="1200">
              <a:latin typeface=".VnTime" pitchFamily="34" charset="0"/>
            </a:endParaRPr>
          </a:p>
        </p:txBody>
      </p:sp>
      <p:sp>
        <p:nvSpPr>
          <p:cNvPr id="410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08EE4EB-4410-490F-B90C-2432BB21A9CE}" type="slidenum">
              <a:rPr lang="en-US" altLang="en-US" sz="1200"/>
              <a:pPr algn="r" eaLnBrk="1" hangingPunct="1"/>
              <a:t>1</a:t>
            </a:fld>
            <a:endParaRPr lang="en-US" altLang="en-US" sz="1200"/>
          </a:p>
        </p:txBody>
      </p:sp>
      <p:sp>
        <p:nvSpPr>
          <p:cNvPr id="41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7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9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7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7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7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8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2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1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1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3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4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92A91-C70E-40E4-BDB3-73C599F09D24}" type="datetimeFigureOut">
              <a:rPr lang="en-US" smtClean="0"/>
              <a:t>19/08/2021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9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3" descr="slgg2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457200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en-US" sz="3200" b="1" i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3076" name="Text Box 21"/>
          <p:cNvSpPr txBox="1">
            <a:spLocks noChangeArrowheads="1"/>
          </p:cNvSpPr>
          <p:nvPr/>
        </p:nvSpPr>
        <p:spPr bwMode="auto">
          <a:xfrm>
            <a:off x="762000" y="2400300"/>
            <a:ext cx="670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.VnTime" pitchFamily="34" charset="0"/>
            </a:endParaRP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533400" y="857250"/>
            <a:ext cx="5562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600" b="1" dirty="0" smtClean="0">
                <a:solidFill>
                  <a:srgbClr val="1408FA"/>
                </a:solidFill>
                <a:latin typeface="Arial" pitchFamily="34" charset="0"/>
                <a:cs typeface="Arial" pitchFamily="34" charset="0"/>
              </a:rPr>
              <a:t>CHÀO MỪNG CÁC EM ĐẾN VỚI TIẾT HỌC </a:t>
            </a:r>
            <a:r>
              <a:rPr lang="en-US" altLang="en-US" sz="3600" b="1" dirty="0">
                <a:solidFill>
                  <a:srgbClr val="1408FA"/>
                </a:solidFill>
                <a:latin typeface="Arial" pitchFamily="34" charset="0"/>
                <a:cs typeface="Arial" pitchFamily="34" charset="0"/>
              </a:rPr>
              <a:t>HÔM NAY</a:t>
            </a:r>
          </a:p>
          <a:p>
            <a:pPr algn="ctr" eaLnBrk="1" hangingPunct="1"/>
            <a:endParaRPr lang="en-US" altLang="en-US" sz="3600" b="1" dirty="0">
              <a:solidFill>
                <a:srgbClr val="1408F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229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42950"/>
            <a:ext cx="70580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371600" y="285750"/>
            <a:ext cx="5562600" cy="1828800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57175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Nam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hóm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hỉnh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“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”.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nam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94335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 Nam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mười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mười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" y="417195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38200" y="4248150"/>
            <a:ext cx="381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ỗi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C?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76350"/>
            <a:ext cx="523373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3333750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-9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C; 30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C; 0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C; -21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2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14350"/>
            <a:ext cx="79248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1</a:t>
            </a:r>
          </a:p>
          <a:p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3.2.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 </a:t>
            </a:r>
            <a:r>
              <a:rPr lang="nl-NL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sử dụng số nguyên âm dể diễn tả lại ý nghĩa của các câu sau đây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Độ sâu trung bình của vịnh Thái Lan khoảng 45m và độ sâu lớn nhất là 80m dưới mực nước biển.</a:t>
            </a:r>
            <a:endParaRPr lang="en-US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Mùa đông ở Siberia (Nga) dài và khắc nghiệt, với nhiệt độ trung bình tháng 1 là 25</a:t>
            </a:r>
            <a:r>
              <a:rPr lang="nl-NL" sz="2600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 dưới 0</a:t>
            </a:r>
            <a:r>
              <a:rPr lang="nl-NL" sz="2600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Năm 2012, núi lửa Harve (Bắc New Zealand) phun ra cột tro từ độ sâu 700m dưới mực nước biển.</a:t>
            </a:r>
            <a:endParaRPr lang="en-US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85800" y="514350"/>
            <a:ext cx="8001000" cy="43434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971550"/>
            <a:ext cx="7239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Độ cao trung bình của vịnh Thái Lan là -45m và độ cao thấp nhất là -80m.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Mùa đông ở Siberia (Nga) dài và khắc nghiệt, với nhiệt độ trung bình tháng 1 là -25</a:t>
            </a:r>
            <a:r>
              <a:rPr lang="nl-NL" sz="280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Năm 2012, núi lửa Harve (Bắc New Zealand) phun ra cột tro từ độ cao -700m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8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71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33350"/>
            <a:ext cx="5867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 2</a:t>
            </a:r>
          </a:p>
          <a:p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nhắn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khoản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…010.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+160 000…”</a:t>
            </a:r>
          </a:p>
          <a:p>
            <a:pPr lvl="0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khoản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…010.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-4 000 000…”</a:t>
            </a:r>
          </a:p>
          <a:p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nhắn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1496"/>
            <a:ext cx="247902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nip and Round Single Corner Rectangle 1"/>
          <p:cNvSpPr/>
          <p:nvPr/>
        </p:nvSpPr>
        <p:spPr>
          <a:xfrm>
            <a:off x="1143000" y="895350"/>
            <a:ext cx="6934200" cy="2971800"/>
          </a:xfrm>
          <a:prstGeom prst="snip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“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+160 000”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160 000.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“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-4 000 000…”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4 000 000.</a:t>
            </a:r>
          </a:p>
        </p:txBody>
      </p: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381250" y="742950"/>
            <a:ext cx="4114800" cy="60960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833086"/>
            <a:ext cx="73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Ôn </a:t>
            </a:r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 lại kiến thức về số nguyên, cách đọc số nguyên âm, số nguyên dương.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Đọc </a:t>
            </a:r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trước phần 2: Thứ tự trong tập hợp số nguyên.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Làm </a:t>
            </a:r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tập </a:t>
            </a:r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3.1; 3.2/SBT/48.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45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311408"/>
            <a:ext cx="800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202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220.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rõ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bí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ẩn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hữu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ích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08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" y="-1143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val 43"/>
          <p:cNvSpPr/>
          <p:nvPr/>
        </p:nvSpPr>
        <p:spPr>
          <a:xfrm>
            <a:off x="838200" y="162019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5" name="Flowchart: Decision 44"/>
          <p:cNvSpPr/>
          <p:nvPr/>
        </p:nvSpPr>
        <p:spPr>
          <a:xfrm>
            <a:off x="2670638" y="171450"/>
            <a:ext cx="4107873" cy="74295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lowchart: Alternate Process 45"/>
          <p:cNvSpPr/>
          <p:nvPr/>
        </p:nvSpPr>
        <p:spPr>
          <a:xfrm>
            <a:off x="1371952" y="1657350"/>
            <a:ext cx="5867049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13.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36780" y="2136296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3" name="Flowchart: Alternate Process 52"/>
          <p:cNvSpPr/>
          <p:nvPr/>
        </p:nvSpPr>
        <p:spPr>
          <a:xfrm>
            <a:off x="1371950" y="2129987"/>
            <a:ext cx="7086250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14.Phép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838200" y="367759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6" name="Oval 55"/>
          <p:cNvSpPr/>
          <p:nvPr/>
        </p:nvSpPr>
        <p:spPr>
          <a:xfrm>
            <a:off x="805607" y="264795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7" name="Oval 56"/>
          <p:cNvSpPr/>
          <p:nvPr/>
        </p:nvSpPr>
        <p:spPr>
          <a:xfrm>
            <a:off x="805607" y="318135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8" name="Flowchart: Alternate Process 57"/>
          <p:cNvSpPr/>
          <p:nvPr/>
        </p:nvSpPr>
        <p:spPr>
          <a:xfrm>
            <a:off x="1371952" y="2647950"/>
            <a:ext cx="4495450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15.Quy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ngoặc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71950" y="1028700"/>
            <a:ext cx="7098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Flowchart: Alternate Process 59"/>
          <p:cNvSpPr/>
          <p:nvPr/>
        </p:nvSpPr>
        <p:spPr>
          <a:xfrm>
            <a:off x="1371950" y="3181350"/>
            <a:ext cx="6095650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16.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Flowchart: Alternate Process 60"/>
          <p:cNvSpPr/>
          <p:nvPr/>
        </p:nvSpPr>
        <p:spPr>
          <a:xfrm>
            <a:off x="1399661" y="3707031"/>
            <a:ext cx="6857650" cy="784662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16.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chí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hết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Ước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bội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8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47" grpId="0"/>
      <p:bldP spid="60" grpId="0" animBg="1"/>
      <p:bldP spid="6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53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742950" y="2647950"/>
            <a:ext cx="7258050" cy="2000250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3.1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3.2,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 hay 10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“-”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đằng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đời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676400" y="2714625"/>
            <a:ext cx="7086600" cy="169545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3.1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3.2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0"/>
            <a:ext cx="2819400" cy="257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8588"/>
            <a:ext cx="3575332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96215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13: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123950"/>
            <a:ext cx="5399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III: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Alternate Process 1"/>
          <p:cNvSpPr/>
          <p:nvPr/>
        </p:nvSpPr>
        <p:spPr>
          <a:xfrm>
            <a:off x="561974" y="361950"/>
            <a:ext cx="5076825" cy="457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</a:rPr>
              <a:t>Làm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quen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âm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457200" y="990600"/>
            <a:ext cx="685800" cy="45720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HĐ1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3069" y="971550"/>
            <a:ext cx="7652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-3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3”.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H 3.1, H3.2?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57200" y="1925657"/>
            <a:ext cx="685800" cy="45720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HĐ2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20621" y="1905803"/>
            <a:ext cx="45705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“-”,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3.3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1885950"/>
            <a:ext cx="231457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95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otched Right Arrow 1"/>
          <p:cNvSpPr/>
          <p:nvPr/>
        </p:nvSpPr>
        <p:spPr>
          <a:xfrm>
            <a:off x="0" y="2443734"/>
            <a:ext cx="8641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ular Callout 2"/>
          <p:cNvSpPr/>
          <p:nvPr/>
        </p:nvSpPr>
        <p:spPr>
          <a:xfrm>
            <a:off x="990600" y="1428750"/>
            <a:ext cx="7552563" cy="2514600"/>
          </a:xfrm>
          <a:prstGeom prst="wedgeRect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Các số tự nhiên (khác 0) 1; 2; 3; 4 ...còn được gọi là các số nguyên </a:t>
            </a:r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dương.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Các số -1; -2; -3; ...gọi là các số nguyên âm.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Tập hợp số nguyên kí hiệu là Z, gồm các số nguyên âm, số 0, số nguyên </a:t>
            </a:r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dương.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61974" y="361950"/>
            <a:ext cx="5076825" cy="457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</a:rPr>
              <a:t>Làm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quen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âm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07" y="-2857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16908" y="1200150"/>
            <a:ext cx="7353301" cy="320040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5718" y="928122"/>
            <a:ext cx="65956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Chú ý:</a:t>
            </a:r>
          </a:p>
          <a:p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 0 không là số nguyên dương cũng không là nguyên âm.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Đôi khi ta còn viết thêm dấu “+” ngay trước một số nguyên dương. Chẳng hạn số 6 còn viết là +</a:t>
            </a:r>
            <a:r>
              <a:rPr lang="nl-N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61974" y="361950"/>
            <a:ext cx="5076825" cy="457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</a:rPr>
              <a:t>Làm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quen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âm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381000" y="361950"/>
            <a:ext cx="2362200" cy="53340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825" y="895350"/>
            <a:ext cx="8117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AutoNum type="alphaLcParenR"/>
            </a:pP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85950"/>
            <a:ext cx="7543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899</Words>
  <PresentationFormat>On-screen Show (16:9)</PresentationFormat>
  <Paragraphs>65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3.1. Mỗi nhiệt kế sau chỉ bao nhiêu độ 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2021-08-19T01:43:04Z</dcterms:created>
  <dcterms:modified xsi:type="dcterms:W3CDTF">2021-08-19T09:16:18Z</dcterms:modified>
</cp:coreProperties>
</file>