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07" r:id="rId3"/>
    <p:sldId id="287" r:id="rId4"/>
    <p:sldId id="302" r:id="rId5"/>
    <p:sldId id="305" r:id="rId6"/>
    <p:sldId id="359" r:id="rId7"/>
    <p:sldId id="372" r:id="rId8"/>
    <p:sldId id="345" r:id="rId9"/>
    <p:sldId id="360" r:id="rId10"/>
    <p:sldId id="373" r:id="rId11"/>
    <p:sldId id="374" r:id="rId12"/>
    <p:sldId id="375" r:id="rId13"/>
    <p:sldId id="376" r:id="rId14"/>
    <p:sldId id="371" r:id="rId15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374" autoAdjust="0"/>
  </p:normalViewPr>
  <p:slideViewPr>
    <p:cSldViewPr>
      <p:cViewPr varScale="1">
        <p:scale>
          <a:sx n="44" d="100"/>
          <a:sy n="44" d="100"/>
        </p:scale>
        <p:origin x="586" y="8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14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3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49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5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653368" y="495300"/>
            <a:ext cx="20726400" cy="110871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CBCE9DE-2994-442F-BA54-BCE42ECF15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E173B9-211E-4CCC-B3EC-34400F6679CF}" type="datetime1">
              <a:rPr lang="en-US" altLang="vi-VN" smtClean="0"/>
              <a:pPr>
                <a:defRPr/>
              </a:pPr>
              <a:t>8/26/2021</a:t>
            </a:fld>
            <a:endParaRPr lang="en-US" altLang="vi-VN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D0F1D34-FBEE-4AED-8F90-9AD5E1447E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vi-VN"/>
              <a:t>GV: Lê Thị Ngọc Tuyền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ED2D9FF-FD23-4D0A-A155-F5A341F57B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FEA26A-D104-43DC-BB93-97DFBA0A72A1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004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>
                <a:latin typeface="Arial" panose="020B0604020202020204" pitchFamily="34" charset="0"/>
              </a:defRPr>
            </a:lvl1pPr>
            <a:lvl2pPr>
              <a:defRPr sz="5699">
                <a:latin typeface="Arial" panose="020B0604020202020204" pitchFamily="34" charset="0"/>
              </a:defRPr>
            </a:lvl2pPr>
            <a:lvl3pPr>
              <a:defRPr sz="4800">
                <a:latin typeface="Arial" panose="020B0604020202020204" pitchFamily="34" charset="0"/>
              </a:defRPr>
            </a:lvl3pPr>
            <a:lvl4pPr>
              <a:defRPr sz="4300">
                <a:latin typeface="Arial" panose="020B0604020202020204" pitchFamily="34" charset="0"/>
              </a:defRPr>
            </a:lvl4pPr>
            <a:lvl5pPr>
              <a:defRPr sz="4300">
                <a:latin typeface="Arial" panose="020B0604020202020204" pitchFamily="34" charset="0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>
                <a:latin typeface="Arial" panose="020B0604020202020204" pitchFamily="34" charset="0"/>
              </a:defRPr>
            </a:lvl1pPr>
            <a:lvl2pPr>
              <a:defRPr sz="5699">
                <a:latin typeface="Arial" panose="020B0604020202020204" pitchFamily="34" charset="0"/>
              </a:defRPr>
            </a:lvl2pPr>
            <a:lvl3pPr>
              <a:defRPr sz="4800">
                <a:latin typeface="Arial" panose="020B0604020202020204" pitchFamily="34" charset="0"/>
              </a:defRPr>
            </a:lvl3pPr>
            <a:lvl4pPr>
              <a:defRPr sz="4300">
                <a:latin typeface="Arial" panose="020B0604020202020204" pitchFamily="34" charset="0"/>
              </a:defRPr>
            </a:lvl4pPr>
            <a:lvl5pPr>
              <a:defRPr sz="4300">
                <a:latin typeface="Arial" panose="020B0604020202020204" pitchFamily="34" charset="0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>
                <a:latin typeface="Arial" panose="020B0604020202020204" pitchFamily="34" charset="0"/>
              </a:defRPr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>
                <a:latin typeface="Arial" panose="020B0604020202020204" pitchFamily="34" charset="0"/>
              </a:defRPr>
            </a:lvl1pPr>
            <a:lvl2pPr>
              <a:defRPr sz="4800">
                <a:latin typeface="Arial" panose="020B0604020202020204" pitchFamily="34" charset="0"/>
              </a:defRPr>
            </a:lvl2pPr>
            <a:lvl3pPr>
              <a:defRPr sz="4300">
                <a:latin typeface="Arial" panose="020B0604020202020204" pitchFamily="34" charset="0"/>
              </a:defRPr>
            </a:lvl3pPr>
            <a:lvl4pPr>
              <a:defRPr sz="3800">
                <a:latin typeface="Arial" panose="020B0604020202020204" pitchFamily="34" charset="0"/>
              </a:defRPr>
            </a:lvl4pPr>
            <a:lvl5pPr>
              <a:defRPr sz="3800">
                <a:latin typeface="Arial" panose="020B0604020202020204" pitchFamily="34" charset="0"/>
              </a:defRPr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>
                <a:latin typeface="Arial" panose="020B0604020202020204" pitchFamily="34" charset="0"/>
              </a:defRPr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>
                <a:latin typeface="Arial" panose="020B0604020202020204" pitchFamily="34" charset="0"/>
              </a:defRPr>
            </a:lvl1pPr>
            <a:lvl2pPr>
              <a:defRPr sz="4800">
                <a:latin typeface="Arial" panose="020B0604020202020204" pitchFamily="34" charset="0"/>
              </a:defRPr>
            </a:lvl2pPr>
            <a:lvl3pPr>
              <a:defRPr sz="4300">
                <a:latin typeface="Arial" panose="020B0604020202020204" pitchFamily="34" charset="0"/>
              </a:defRPr>
            </a:lvl3pPr>
            <a:lvl4pPr>
              <a:defRPr sz="3800">
                <a:latin typeface="Arial" panose="020B0604020202020204" pitchFamily="34" charset="0"/>
              </a:defRPr>
            </a:lvl4pPr>
            <a:lvl5pPr>
              <a:defRPr sz="3800">
                <a:latin typeface="Arial" panose="020B0604020202020204" pitchFamily="34" charset="0"/>
              </a:defRPr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>
                <a:latin typeface="Arial" panose="020B0604020202020204" pitchFamily="34" charset="0"/>
              </a:defRPr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>
                <a:latin typeface="Arial" panose="020B0604020202020204" pitchFamily="34" charset="0"/>
              </a:defRPr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>
                <a:latin typeface="Arial" panose="020B0604020202020204" pitchFamily="34" charset="0"/>
              </a:defRPr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0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0.png"/><Relationship Id="rId3" Type="http://schemas.openxmlformats.org/officeDocument/2006/relationships/image" Target="../media/image560.png"/><Relationship Id="rId7" Type="http://schemas.openxmlformats.org/officeDocument/2006/relationships/image" Target="../media/image60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9.png"/><Relationship Id="rId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1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11" Type="http://schemas.openxmlformats.org/officeDocument/2006/relationships/image" Target="../media/image65.png"/><Relationship Id="rId5" Type="http://schemas.openxmlformats.org/officeDocument/2006/relationships/image" Target="../media/image57.png"/><Relationship Id="rId10" Type="http://schemas.openxmlformats.org/officeDocument/2006/relationships/image" Target="../media/image64.png"/><Relationship Id="rId4" Type="http://schemas.openxmlformats.org/officeDocument/2006/relationships/image" Target="../media/image561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81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5.wmf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53.wmf"/><Relationship Id="rId25" Type="http://schemas.openxmlformats.org/officeDocument/2006/relationships/image" Target="../media/image5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oleObject" Target="../embeddings/oleObject6.bin"/><Relationship Id="rId5" Type="http://schemas.openxmlformats.org/officeDocument/2006/relationships/image" Target="../media/image72.png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10" Type="http://schemas.openxmlformats.org/officeDocument/2006/relationships/image" Target="../media/image77.png"/><Relationship Id="rId19" Type="http://schemas.openxmlformats.org/officeDocument/2006/relationships/image" Target="../media/image54.wmf"/><Relationship Id="rId4" Type="http://schemas.openxmlformats.org/officeDocument/2006/relationships/image" Target="../media/image440.png"/><Relationship Id="rId9" Type="http://schemas.openxmlformats.org/officeDocument/2006/relationships/image" Target="../media/image76.png"/><Relationship Id="rId14" Type="http://schemas.openxmlformats.org/officeDocument/2006/relationships/oleObject" Target="../embeddings/oleObject1.bin"/><Relationship Id="rId22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Relationship Id="rId11" Type="http://schemas.openxmlformats.org/officeDocument/2006/relationships/image" Target="../media/image17.png"/><Relationship Id="rId5" Type="http://schemas.openxmlformats.org/officeDocument/2006/relationships/image" Target="../media/image130.png"/><Relationship Id="rId10" Type="http://schemas.openxmlformats.org/officeDocument/2006/relationships/image" Target="../media/image16.png"/><Relationship Id="rId4" Type="http://schemas.openxmlformats.org/officeDocument/2006/relationships/image" Target="../media/image121.png"/><Relationship Id="rId9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0.png"/><Relationship Id="rId5" Type="http://schemas.openxmlformats.org/officeDocument/2006/relationships/image" Target="../media/image22.png"/><Relationship Id="rId10" Type="http://schemas.openxmlformats.org/officeDocument/2006/relationships/image" Target="../media/image33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4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64479" y="3719346"/>
            <a:ext cx="3382572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 MẶT NÓN, MẶT TRỤ, MẶT CẦU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8763000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NÓN TRÒN XOAY (TT)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5664175" y="7091767"/>
            <a:ext cx="13584596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6599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KHÁI NIỆM VỀ MẶT TRÒN XOAY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44208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257107" y="9944000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Arial" panose="020B060402020202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639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dirty="0">
                    <a:latin typeface="Arial" panose="020B0604020202020204" pitchFamily="34" charset="0"/>
                  </a:rPr>
                  <a:t>Một hình nón có chiều cao bằng </a:t>
                </a:r>
                <a:r>
                  <a:rPr lang="en-US" sz="4800" dirty="0">
                    <a:latin typeface="Cambria Math"/>
                  </a:rPr>
                  <a:t>𝑎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800" dirty="0">
                    <a:latin typeface="Arial" panose="020B0604020202020204" pitchFamily="34" charset="0"/>
                  </a:rPr>
                  <a:t>và bán kính đáy bằng </a:t>
                </a:r>
                <a:r>
                  <a:rPr lang="en-US" sz="4800" dirty="0">
                    <a:latin typeface="Cambria Math"/>
                  </a:rPr>
                  <a:t>𝑎</a:t>
                </a:r>
                <a:r>
                  <a:rPr lang="pt-BR" sz="4800" dirty="0">
                    <a:latin typeface="Arial" panose="020B0604020202020204" pitchFamily="34" charset="0"/>
                  </a:rPr>
                  <a:t>. Diện tích xung quanh của hình nón bằng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639103"/>
              </a:xfrm>
              <a:prstGeom prst="rect">
                <a:avLst/>
              </a:prstGeom>
              <a:blipFill>
                <a:blip r:embed="rId4"/>
                <a:stretch>
                  <a:fillRect l="-1216" t="-4461" b="-18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62200" y="496020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>
                          <a:latin typeface="Cambria Math"/>
                        </a:rPr>
                        <m:t>2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960203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4797120"/>
                <a:ext cx="438854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4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4797120"/>
                <a:ext cx="4388542" cy="91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4884003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4884003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4876800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>
                          <a:latin typeface="Cambria Math"/>
                        </a:rPr>
                        <m:t>3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4876800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/>
              <p:cNvSpPr/>
              <p:nvPr/>
            </p:nvSpPr>
            <p:spPr>
              <a:xfrm>
                <a:off x="3256370" y="4845130"/>
                <a:ext cx="848881" cy="911096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</m:oMath>
                  </m:oMathPara>
                </a14:m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70" y="4845130"/>
                <a:ext cx="848881" cy="91109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E0B036-CD5A-467D-AE6D-9FD5955F5EFF}"/>
                  </a:ext>
                </a:extLst>
              </p:cNvPr>
              <p:cNvSpPr/>
              <p:nvPr/>
            </p:nvSpPr>
            <p:spPr>
              <a:xfrm>
                <a:off x="3962400" y="8502060"/>
                <a:ext cx="14065429" cy="2334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</a:rPr>
                  <a:t>Hình </a:t>
                </a:r>
                <a:r>
                  <a:rPr lang="en-US" sz="4800" dirty="0" err="1">
                    <a:latin typeface="Arial" panose="020B0604020202020204" pitchFamily="34" charset="0"/>
                  </a:rPr>
                  <a:t>nón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đường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sinh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800" b="0" i="1">
                        <a:latin typeface="Cambria Math"/>
                      </a:rPr>
                      <m:t>𝑙</m:t>
                    </m:r>
                    <m:r>
                      <a:rPr lang="en-US" sz="4800" b="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sz="48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48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b="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0" i="1">
                                    <a:latin typeface="Cambria Math"/>
                                  </a:rPr>
                                  <m:t>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0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8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b="0" i="1">
                        <a:latin typeface="Cambria Math"/>
                      </a:rPr>
                      <m:t>=2</m:t>
                    </m:r>
                    <m:r>
                      <a:rPr lang="en-US" sz="4800" b="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E0B036-CD5A-467D-AE6D-9FD5955F5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8502060"/>
                <a:ext cx="14065429" cy="2334101"/>
              </a:xfrm>
              <a:prstGeom prst="rect">
                <a:avLst/>
              </a:prstGeom>
              <a:blipFill>
                <a:blip r:embed="rId10"/>
                <a:stretch>
                  <a:fillRect l="-1951" t="-6266" b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6CAED32-96F7-48FF-9489-8184FC6C6193}"/>
                  </a:ext>
                </a:extLst>
              </p:cNvPr>
              <p:cNvSpPr/>
              <p:nvPr/>
            </p:nvSpPr>
            <p:spPr>
              <a:xfrm>
                <a:off x="3420031" y="10973436"/>
                <a:ext cx="10600769" cy="1641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xung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quanh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 dirty="0">
                          <a:latin typeface="Arial" panose="020B0604020202020204" pitchFamily="34" charset="0"/>
                        </a:rPr>
                        <m:t>à 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>
                        <a:latin typeface="Arial" panose="020B0604020202020204" pitchFamily="34" charset="0"/>
                      </a:rPr>
                      <m:t>    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b="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en-US" sz="4800" b="0" i="1">
                        <a:latin typeface="Cambria Math"/>
                      </a:rPr>
                      <m:t>=</m:t>
                    </m:r>
                    <m:r>
                      <a:rPr lang="en-US" sz="4800" b="0" i="1">
                        <a:latin typeface="Cambria Math"/>
                      </a:rPr>
                      <m:t>𝜋</m:t>
                    </m:r>
                    <m:r>
                      <a:rPr lang="en-US" sz="4800" b="0" i="1">
                        <a:latin typeface="Cambria Math"/>
                      </a:rPr>
                      <m:t>𝑟𝑙</m:t>
                    </m:r>
                    <m:r>
                      <a:rPr lang="en-US" sz="4800" b="0" i="1">
                        <a:latin typeface="Cambria Math"/>
                      </a:rPr>
                      <m:t>=2</m:t>
                    </m:r>
                    <m:r>
                      <a:rPr lang="en-US" sz="4800" b="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800" b="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latin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6CAED32-96F7-48FF-9489-8184FC6C6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31" y="10973436"/>
                <a:ext cx="10600769" cy="1641411"/>
              </a:xfrm>
              <a:prstGeom prst="rect">
                <a:avLst/>
              </a:prstGeom>
              <a:blipFill>
                <a:blip r:embed="rId11"/>
                <a:stretch>
                  <a:fillRect b="-14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AB052D6-45A4-4CEF-8A2F-A9D9B62F67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18137" y="7280046"/>
            <a:ext cx="7156433" cy="51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0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2" grpId="1"/>
      <p:bldP spid="53" grpId="0"/>
      <p:bldP spid="54" grpId="0"/>
      <p:bldP spid="55" grpId="0"/>
      <p:bldP spid="57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Arial" panose="020B060402020202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5 .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692435" y="122754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2435" y="1227540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latin typeface="Arial" panose="020B0604020202020204" pitchFamily="34" charset="0"/>
                  </a:rPr>
                  <a:t>Cạnh bên của một hình nón bằng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r>
                  <a:rPr lang="nl-NL" sz="4800" dirty="0">
                    <a:latin typeface="Arial" panose="020B0604020202020204" pitchFamily="34" charset="0"/>
                  </a:rPr>
                  <a:t> Thiết diện qua trục của nó là một tam giác cân có góc ở đỉnh bằng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12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r>
                  <a:rPr lang="nl-NL" sz="4800" dirty="0">
                    <a:latin typeface="Arial" panose="020B0604020202020204" pitchFamily="34" charset="0"/>
                  </a:rPr>
                  <a:t> Diện tích toàn phần của hình nón bằng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>
                <a:blip r:embed="rId4"/>
                <a:stretch>
                  <a:fillRect l="-1216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840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>
                          <a:latin typeface="Cambria Math"/>
                        </a:rPr>
                        <m:t>6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84003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814073"/>
                <a:ext cx="5485687" cy="97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814073"/>
                <a:ext cx="5485687" cy="977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661673"/>
                <a:ext cx="5485687" cy="97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>
                          <a:latin typeface="Cambria Math"/>
                        </a:rPr>
                        <m:t>2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661673"/>
                <a:ext cx="5485687" cy="9771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449800" y="4661673"/>
                <a:ext cx="5485687" cy="97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800" y="4661673"/>
                <a:ext cx="5485687" cy="9771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014289" y="7971066"/>
                <a:ext cx="4919911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𝓁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4800" i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289" y="7971066"/>
                <a:ext cx="4919911" cy="1740028"/>
              </a:xfrm>
              <a:prstGeom prst="rect">
                <a:avLst/>
              </a:prstGeom>
              <a:blipFill>
                <a:blip r:embed="rId9"/>
                <a:stretch>
                  <a:fillRect l="-5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17526000" y="4800600"/>
                <a:ext cx="1072553" cy="84582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</m:oMath>
                  </m:oMathPara>
                </a14:m>
                <a:endPara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0" y="4800600"/>
                <a:ext cx="1072553" cy="8458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9CC3CA-6128-4EF6-B6D0-18C48677D6EA}"/>
                  </a:ext>
                </a:extLst>
              </p:cNvPr>
              <p:cNvSpPr/>
              <p:nvPr/>
            </p:nvSpPr>
            <p:spPr>
              <a:xfrm>
                <a:off x="6900562" y="8018660"/>
                <a:ext cx="8949038" cy="1270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sin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𝓁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⇒ </m:t>
                    </m:r>
                    <m:r>
                      <a:rPr lang="en-US" sz="4800" i="1">
                        <a:latin typeface="Cambria Math"/>
                      </a:rPr>
                      <m:t>𝑟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9CC3CA-6128-4EF6-B6D0-18C48677D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562" y="8018660"/>
                <a:ext cx="8949038" cy="12709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6CC8BF6-01A1-4B38-A885-EB5417F32B15}"/>
                  </a:ext>
                </a:extLst>
              </p:cNvPr>
              <p:cNvSpPr/>
              <p:nvPr/>
            </p:nvSpPr>
            <p:spPr>
              <a:xfrm>
                <a:off x="2426043" y="10181043"/>
                <a:ext cx="8949038" cy="1739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</a:rPr>
                  <a:t>Vậy </a:t>
                </a:r>
                <a:r>
                  <a:rPr lang="en-US" sz="4800" dirty="0" err="1">
                    <a:latin typeface="Arial" panose="020B0604020202020204" pitchFamily="34" charset="0"/>
                  </a:rPr>
                  <a:t>diện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tích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toàn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phần</a:t>
                </a:r>
                <a:r>
                  <a:rPr lang="en-US" sz="4800" dirty="0">
                    <a:latin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800">
                              <a:latin typeface="Cambria Math"/>
                            </a:rPr>
                            <m:t>tp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r>
                        <a:rPr lang="en-US" sz="4800" i="1">
                          <a:latin typeface="Cambria Math"/>
                        </a:rPr>
                        <m:t>𝑟</m:t>
                      </m:r>
                      <m:r>
                        <a:rPr lang="en-US" sz="4800" i="1">
                          <a:latin typeface="Cambria Math"/>
                        </a:rPr>
                        <m:t>𝓁</m:t>
                      </m:r>
                      <m:r>
                        <a:rPr lang="en-US" sz="4800" i="1">
                          <a:latin typeface="Cambria Math"/>
                        </a:rPr>
                        <m:t>+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6CC8BF6-01A1-4B38-A885-EB5417F32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043" y="10181043"/>
                <a:ext cx="8949038" cy="1739259"/>
              </a:xfrm>
              <a:prstGeom prst="rect">
                <a:avLst/>
              </a:prstGeom>
              <a:blipFill>
                <a:blip r:embed="rId12"/>
                <a:stretch>
                  <a:fillRect l="-3134" t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47412A9-27C0-4346-900C-A577F1F6E3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68912" y="7179414"/>
            <a:ext cx="7205659" cy="50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49" grpId="0" animBg="1"/>
      <p:bldP spid="3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36830" y="7091174"/>
            <a:ext cx="23231796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448177"/>
            <a:chOff x="992187" y="2564544"/>
            <a:chExt cx="22353091" cy="444875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434630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Arial" panose="020B060402020202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0283235" y="1264657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3235" y="1264657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</a:rPr>
                  <a:t>Cắt </a:t>
                </a:r>
                <a:r>
                  <a:rPr lang="en-US" sz="4800" dirty="0" err="1">
                    <a:latin typeface="Arial" panose="020B0604020202020204" pitchFamily="34" charset="0"/>
                  </a:rPr>
                  <a:t>một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nón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bằng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một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mặt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phẳng</a:t>
                </a:r>
                <a:r>
                  <a:rPr lang="en-US" sz="4800" dirty="0">
                    <a:latin typeface="Arial" panose="020B0604020202020204" pitchFamily="34" charset="0"/>
                  </a:rPr>
                  <a:t> qua </a:t>
                </a:r>
                <a:r>
                  <a:rPr lang="en-US" sz="4800" dirty="0" err="1">
                    <a:latin typeface="Arial" panose="020B0604020202020204" pitchFamily="34" charset="0"/>
                  </a:rPr>
                  <a:t>trục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nó</a:t>
                </a:r>
                <a:r>
                  <a:rPr lang="en-US" sz="4800" dirty="0">
                    <a:latin typeface="Arial" panose="020B0604020202020204" pitchFamily="34" charset="0"/>
                  </a:rPr>
                  <a:t> ta </a:t>
                </a:r>
                <a:r>
                  <a:rPr lang="en-US" sz="4800" dirty="0" err="1">
                    <a:latin typeface="Arial" panose="020B0604020202020204" pitchFamily="34" charset="0"/>
                  </a:rPr>
                  <a:t>được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thiết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diện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một</a:t>
                </a:r>
                <a:r>
                  <a:rPr lang="en-US" sz="4800" dirty="0">
                    <a:latin typeface="Arial" panose="020B0604020202020204" pitchFamily="34" charset="0"/>
                  </a:rPr>
                  <a:t> tam </a:t>
                </a:r>
                <a:r>
                  <a:rPr lang="en-US" sz="4800" dirty="0" err="1">
                    <a:latin typeface="Arial" panose="020B0604020202020204" pitchFamily="34" charset="0"/>
                  </a:rPr>
                  <a:t>giác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vuông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cân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cạnh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vuông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bằng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</a:rPr>
                  <a:t>. </a:t>
                </a:r>
                <a:r>
                  <a:rPr lang="en-US" sz="4800" dirty="0" err="1">
                    <a:latin typeface="Arial" panose="020B0604020202020204" pitchFamily="34" charset="0"/>
                  </a:rPr>
                  <a:t>Tính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thể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tích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khối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nón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được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tạo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nên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bởi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hình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nón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đã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cho</a:t>
                </a:r>
                <a:r>
                  <a:rPr lang="en-US" sz="4800" dirty="0">
                    <a:latin typeface="Arial" panose="020B0604020202020204" pitchFamily="34" charset="0"/>
                  </a:rPr>
                  <a:t>.</a:t>
                </a:r>
              </a:p>
              <a:p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3046988"/>
              </a:xfrm>
              <a:prstGeom prst="rect">
                <a:avLst/>
              </a:prstGeom>
              <a:blipFill>
                <a:blip r:embed="rId4"/>
                <a:stretch>
                  <a:fillRect l="-1216" t="-4800" r="-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5138017"/>
                <a:ext cx="548568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nl-NL" sz="4800" b="0" i="1">
                          <a:latin typeface="Cambria Math"/>
                        </a:rPr>
                        <m:t>𝑉</m:t>
                      </m:r>
                      <m:r>
                        <a:rPr lang="nl-NL" sz="48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4800" b="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nl-NL" sz="4800" b="0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800" b="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NL" sz="4800" b="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nl-NL" sz="4800" b="0" i="1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138017"/>
                <a:ext cx="5485687" cy="16437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5025140"/>
                <a:ext cx="548568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nl-NL" sz="4800" b="0" i="1">
                          <a:latin typeface="Cambria Math"/>
                        </a:rPr>
                        <m:t>𝑉</m:t>
                      </m:r>
                      <m:r>
                        <a:rPr lang="nl-NL" sz="48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4800" b="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nl-NL" sz="4800" b="0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800" b="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NL" sz="4800" b="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nl-NL" sz="4800" b="0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5025140"/>
                <a:ext cx="5485687" cy="16437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5140453"/>
                <a:ext cx="5485687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/>
                        </a:rPr>
                        <m:t>𝑉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5140453"/>
                <a:ext cx="5485687" cy="1641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449800" y="4985617"/>
                <a:ext cx="548568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/>
                        </a:rPr>
                        <m:t>𝑉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800" y="4985617"/>
                <a:ext cx="5485687" cy="1643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447800" y="8120836"/>
                <a:ext cx="20921199" cy="3557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800" dirty="0">
                    <a:latin typeface="Arial" panose="020B0604020202020204" pitchFamily="34" charset="0"/>
                  </a:rPr>
                  <a:t>Thiết </a:t>
                </a:r>
                <a:r>
                  <a:rPr lang="en-US" sz="4800" dirty="0" err="1">
                    <a:latin typeface="Arial" panose="020B0604020202020204" pitchFamily="34" charset="0"/>
                  </a:rPr>
                  <a:t>diện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là</a:t>
                </a:r>
                <a:r>
                  <a:rPr lang="en-US" sz="4800" dirty="0">
                    <a:latin typeface="Arial" panose="020B0604020202020204" pitchFamily="34" charset="0"/>
                  </a:rPr>
                  <a:t>  tam </a:t>
                </a:r>
                <a:r>
                  <a:rPr lang="en-US" sz="4800" dirty="0" err="1">
                    <a:latin typeface="Arial" panose="020B0604020202020204" pitchFamily="34" charset="0"/>
                  </a:rPr>
                  <a:t>giác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vuông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cân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</a:p>
              <a:p>
                <a:r>
                  <a:rPr lang="en-US" sz="4800" dirty="0" err="1">
                    <a:latin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cạnh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vuông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</a:rPr>
                  <a:t>bằng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𝐴𝐶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r>
                      <a:rPr lang="en-US" sz="4800" i="1">
                        <a:latin typeface="Cambria Math"/>
                      </a:rPr>
                      <m:t>⇒</m:t>
                    </m:r>
                    <m:r>
                      <a:rPr lang="en-US" sz="4800" i="1">
                        <a:latin typeface="Cambria Math"/>
                      </a:rPr>
                      <m:t>𝐵𝐶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800" dirty="0">
                    <a:latin typeface="Arial" panose="020B0604020202020204" pitchFamily="34" charset="0"/>
                  </a:rPr>
                  <a:t>.</a:t>
                </a:r>
              </a:p>
              <a:p>
                <a:r>
                  <a:rPr lang="en-US" sz="4800" dirty="0" err="1">
                    <a:latin typeface="Arial" panose="020B0604020202020204" pitchFamily="34" charset="0"/>
                  </a:rPr>
                  <a:t>Mà</a:t>
                </a:r>
                <a:r>
                  <a:rPr lang="en-US" sz="48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𝐵𝐶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𝑅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4800" i="1">
                        <a:latin typeface="Cambria Math"/>
                      </a:rPr>
                      <m:t>⇒</m:t>
                    </m:r>
                    <m:r>
                      <a:rPr lang="en-US" sz="4800" i="1">
                        <a:latin typeface="Cambria Math"/>
                      </a:rPr>
                      <m:t>𝑅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</a:rPr>
                  <a:t>.</a:t>
                </a:r>
              </a:p>
              <a:p>
                <a:endParaRPr lang="en-US" sz="4800" i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8120836"/>
                <a:ext cx="20921199" cy="3557256"/>
              </a:xfrm>
              <a:prstGeom prst="rect">
                <a:avLst/>
              </a:prstGeom>
              <a:blipFill>
                <a:blip r:embed="rId9"/>
                <a:stretch>
                  <a:fillRect l="-1341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7034166" y="5595099"/>
                <a:ext cx="1072553" cy="84582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</m:oMath>
                  </m:oMathPara>
                </a14:m>
                <a:endPara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166" y="5595099"/>
                <a:ext cx="1072553" cy="84582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9CC3CA-6128-4EF6-B6D0-18C48677D6EA}"/>
                  </a:ext>
                </a:extLst>
              </p:cNvPr>
              <p:cNvSpPr/>
              <p:nvPr/>
            </p:nvSpPr>
            <p:spPr>
              <a:xfrm>
                <a:off x="1447800" y="10592847"/>
                <a:ext cx="10574498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cao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 </m:t>
                      </m:r>
                      <m:r>
                        <a:rPr lang="en-US" sz="4400" i="1">
                          <a:latin typeface="Cambria Math"/>
                        </a:rPr>
                        <m:t>h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en-US" sz="44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400" i="1">
                          <a:latin typeface="Cambria Math"/>
                        </a:rPr>
                        <m:t>⇒</m:t>
                      </m:r>
                      <m:r>
                        <a:rPr lang="en-US" sz="4400" i="1">
                          <a:latin typeface="Cambria Math"/>
                        </a:rPr>
                        <m:t>h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4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9CC3CA-6128-4EF6-B6D0-18C48677D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0592847"/>
                <a:ext cx="10574498" cy="15144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14B5FC0-DE7B-449D-A0E6-26EE6C9F857D}"/>
                  </a:ext>
                </a:extLst>
              </p:cNvPr>
              <p:cNvSpPr/>
              <p:nvPr/>
            </p:nvSpPr>
            <p:spPr>
              <a:xfrm>
                <a:off x="1143000" y="11819658"/>
                <a:ext cx="16802231" cy="2505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ể 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 </m:t>
                      </m:r>
                      <m:r>
                        <a:rPr lang="en-US" sz="4400" i="1">
                          <a:latin typeface="Cambria Math"/>
                        </a:rPr>
                        <m:t>𝑉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Arial" panose="020B060402020202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Arial" panose="020B0604020202020204" pitchFamily="34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Arial" panose="020B060402020202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Arial" panose="020B0604020202020204" pitchFamily="34" charset="0"/>
                        </a:rPr>
                        <m:t>à </m:t>
                      </m:r>
                      <m:r>
                        <a:rPr lang="en-US" sz="4400" i="1">
                          <a:latin typeface="Cambria Math"/>
                        </a:rPr>
                        <m:t>𝑉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40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44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44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h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40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44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4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4400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40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44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4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14B5FC0-DE7B-449D-A0E6-26EE6C9F8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1819658"/>
                <a:ext cx="16802231" cy="25059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255411D-4C11-4035-8B0A-9AFE398970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45230" y="7329185"/>
            <a:ext cx="5723829" cy="53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49" grpId="0" animBg="1"/>
      <p:bldP spid="3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36830" y="6981161"/>
            <a:ext cx="23231796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" panose="020B060402020202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Arial" panose="020B060402020202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0283235" y="124968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3235" y="12496800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/>
                  <a:t>Cho </a:t>
                </a:r>
                <a:r>
                  <a:rPr lang="it-IT" dirty="0">
                    <a:latin typeface="Arial" panose="020B0604020202020204" pitchFamily="34" charset="0"/>
                  </a:rPr>
                  <a:t>hình</a:t>
                </a:r>
                <a:r>
                  <a:rPr lang="vi-VN" dirty="0"/>
                  <a:t> </a:t>
                </a:r>
                <a:r>
                  <a:rPr lang="vi-VN" dirty="0" err="1"/>
                  <a:t>nón</a:t>
                </a:r>
                <a:r>
                  <a:rPr lang="vi-VN" dirty="0"/>
                  <a:t> </a:t>
                </a:r>
                <a:r>
                  <a:rPr lang="vi-VN" dirty="0" err="1"/>
                  <a:t>tròn</a:t>
                </a:r>
                <a:r>
                  <a:rPr lang="vi-VN" dirty="0"/>
                  <a:t> xoay </a:t>
                </a:r>
                <a:r>
                  <a:rPr lang="vi-VN" dirty="0" err="1"/>
                  <a:t>có</a:t>
                </a:r>
                <a:r>
                  <a:rPr lang="vi-VN" dirty="0"/>
                  <a:t> </a:t>
                </a:r>
                <a:r>
                  <a:rPr lang="vi-VN" dirty="0" err="1"/>
                  <a:t>chiều</a:t>
                </a:r>
                <a:r>
                  <a:rPr lang="vi-VN" dirty="0"/>
                  <a:t> cao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=20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/>
                          <m:t>cm</m:t>
                        </m:r>
                      </m:e>
                    </m:d>
                  </m:oMath>
                </a14:m>
                <a:r>
                  <a:rPr lang="vi-VN" dirty="0"/>
                  <a:t>, </a:t>
                </a:r>
                <a:r>
                  <a:rPr lang="vi-VN" dirty="0" err="1"/>
                  <a:t>bán</a:t>
                </a:r>
                <a:r>
                  <a:rPr lang="vi-VN" dirty="0"/>
                  <a:t> </a:t>
                </a:r>
                <a:r>
                  <a:rPr lang="vi-VN" dirty="0" err="1"/>
                  <a:t>kính</a:t>
                </a:r>
                <a:r>
                  <a:rPr lang="vi-VN" dirty="0"/>
                  <a:t> </a:t>
                </a:r>
                <a:r>
                  <a:rPr lang="vi-VN" dirty="0" err="1"/>
                  <a:t>đáy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=25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/>
                          <m:t>cm</m:t>
                        </m:r>
                      </m:e>
                    </m:d>
                  </m:oMath>
                </a14:m>
                <a:r>
                  <a:rPr lang="vi-VN" dirty="0"/>
                  <a:t>. </a:t>
                </a:r>
                <a:r>
                  <a:rPr lang="vi-VN" dirty="0" err="1"/>
                  <a:t>Một</a:t>
                </a:r>
                <a:r>
                  <a:rPr lang="vi-VN" dirty="0"/>
                  <a:t> </a:t>
                </a:r>
                <a:r>
                  <a:rPr lang="vi-VN" dirty="0" err="1"/>
                  <a:t>thiết</a:t>
                </a:r>
                <a:r>
                  <a:rPr lang="vi-VN" dirty="0"/>
                  <a:t> </a:t>
                </a:r>
                <a:r>
                  <a:rPr lang="vi-VN" dirty="0" err="1"/>
                  <a:t>diện</a:t>
                </a:r>
                <a:r>
                  <a:rPr lang="vi-VN" dirty="0"/>
                  <a:t> đi qua </a:t>
                </a:r>
                <a:r>
                  <a:rPr lang="vi-VN" dirty="0" err="1"/>
                  <a:t>đỉnh</a:t>
                </a:r>
                <a:r>
                  <a:rPr lang="vi-VN" dirty="0"/>
                  <a:t> </a:t>
                </a:r>
                <a:r>
                  <a:rPr lang="vi-VN" dirty="0" err="1"/>
                  <a:t>của</a:t>
                </a:r>
                <a:r>
                  <a:rPr lang="vi-VN" dirty="0"/>
                  <a:t> </a:t>
                </a:r>
                <a:r>
                  <a:rPr lang="vi-VN" dirty="0" err="1"/>
                  <a:t>hình</a:t>
                </a:r>
                <a:r>
                  <a:rPr lang="vi-VN" dirty="0"/>
                  <a:t> </a:t>
                </a:r>
                <a:r>
                  <a:rPr lang="vi-VN" dirty="0" err="1"/>
                  <a:t>nón</a:t>
                </a:r>
                <a:r>
                  <a:rPr lang="vi-VN" dirty="0"/>
                  <a:t> </a:t>
                </a:r>
                <a:r>
                  <a:rPr lang="vi-VN" dirty="0" err="1"/>
                  <a:t>có</a:t>
                </a:r>
                <a:r>
                  <a:rPr lang="vi-VN" dirty="0"/>
                  <a:t> </a:t>
                </a:r>
                <a:r>
                  <a:rPr lang="vi-VN" dirty="0" err="1"/>
                  <a:t>khoảng</a:t>
                </a:r>
                <a:r>
                  <a:rPr lang="vi-VN" dirty="0"/>
                  <a:t> </a:t>
                </a:r>
                <a:r>
                  <a:rPr lang="vi-VN" dirty="0" err="1"/>
                  <a:t>cách</a:t>
                </a:r>
                <a:r>
                  <a:rPr lang="vi-VN" dirty="0"/>
                  <a:t> </a:t>
                </a:r>
                <a:r>
                  <a:rPr lang="vi-VN" dirty="0" err="1"/>
                  <a:t>từ</a:t>
                </a:r>
                <a:r>
                  <a:rPr lang="vi-VN" dirty="0"/>
                  <a:t> tâm </a:t>
                </a:r>
                <a:r>
                  <a:rPr lang="vi-VN" dirty="0" err="1"/>
                  <a:t>đáy</a:t>
                </a:r>
                <a:r>
                  <a:rPr lang="vi-VN" dirty="0"/>
                  <a:t> </a:t>
                </a:r>
                <a:r>
                  <a:rPr lang="vi-VN" dirty="0" err="1"/>
                  <a:t>đến</a:t>
                </a:r>
                <a:r>
                  <a:rPr lang="vi-VN" dirty="0"/>
                  <a:t> </a:t>
                </a:r>
                <a:r>
                  <a:rPr lang="vi-VN" dirty="0" err="1"/>
                  <a:t>mặt</a:t>
                </a:r>
                <a:r>
                  <a:rPr lang="vi-VN" dirty="0"/>
                  <a:t> </a:t>
                </a:r>
                <a:r>
                  <a:rPr lang="vi-VN" dirty="0" err="1"/>
                  <a:t>phẳng</a:t>
                </a:r>
                <a:r>
                  <a:rPr lang="vi-VN" dirty="0"/>
                  <a:t> </a:t>
                </a:r>
                <a:r>
                  <a:rPr lang="vi-VN" dirty="0" err="1"/>
                  <a:t>chứa</a:t>
                </a:r>
                <a:r>
                  <a:rPr lang="vi-VN" dirty="0"/>
                  <a:t> </a:t>
                </a:r>
                <a:r>
                  <a:rPr lang="vi-VN" dirty="0" err="1"/>
                  <a:t>thiết</a:t>
                </a:r>
                <a:r>
                  <a:rPr lang="vi-VN" dirty="0"/>
                  <a:t> </a:t>
                </a:r>
                <a:r>
                  <a:rPr lang="vi-VN" dirty="0" err="1"/>
                  <a:t>diện</a:t>
                </a:r>
                <a:r>
                  <a:rPr lang="vi-VN" dirty="0"/>
                  <a:t> </a:t>
                </a:r>
                <a:r>
                  <a:rPr lang="vi-VN" dirty="0" err="1"/>
                  <a:t>là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12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/>
                          <m:t>cm</m:t>
                        </m:r>
                      </m:e>
                    </m:d>
                  </m:oMath>
                </a14:m>
                <a:r>
                  <a:rPr lang="vi-VN" dirty="0"/>
                  <a:t>. </a:t>
                </a:r>
                <a:r>
                  <a:rPr lang="vi-VN" dirty="0" err="1"/>
                  <a:t>Tính</a:t>
                </a:r>
                <a:r>
                  <a:rPr lang="vi-VN" dirty="0"/>
                  <a:t> </a:t>
                </a:r>
                <a:r>
                  <a:rPr lang="vi-VN" dirty="0" err="1"/>
                  <a:t>diện</a:t>
                </a:r>
                <a:r>
                  <a:rPr lang="vi-VN" dirty="0"/>
                  <a:t> </a:t>
                </a:r>
                <a:r>
                  <a:rPr lang="vi-VN" dirty="0" err="1"/>
                  <a:t>tích</a:t>
                </a:r>
                <a:r>
                  <a:rPr lang="vi-VN" dirty="0"/>
                  <a:t> </a:t>
                </a:r>
                <a:r>
                  <a:rPr lang="vi-VN" dirty="0" err="1"/>
                  <a:t>của</a:t>
                </a:r>
                <a:r>
                  <a:rPr lang="vi-VN" dirty="0"/>
                  <a:t> </a:t>
                </a:r>
                <a:r>
                  <a:rPr lang="vi-VN" dirty="0" err="1"/>
                  <a:t>thiết</a:t>
                </a:r>
                <a:r>
                  <a:rPr lang="vi-VN" dirty="0"/>
                  <a:t> </a:t>
                </a:r>
                <a:r>
                  <a:rPr lang="vi-VN" dirty="0" err="1"/>
                  <a:t>diện</a:t>
                </a:r>
                <a:r>
                  <a:rPr lang="vi-VN" dirty="0"/>
                  <a:t> </a:t>
                </a:r>
                <a:r>
                  <a:rPr lang="vi-VN" dirty="0" err="1"/>
                  <a:t>đó</a:t>
                </a:r>
                <a:r>
                  <a:rPr lang="vi-VN" dirty="0"/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2077492"/>
              </a:xfrm>
              <a:prstGeom prst="rect">
                <a:avLst/>
              </a:prstGeom>
              <a:blipFill>
                <a:blip r:embed="rId5"/>
                <a:stretch>
                  <a:fillRect l="-1053" t="-5865" r="-1675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52650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=400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Arial" panose="020B0604020202020204" pitchFamily="34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Arial" panose="020B0604020202020204" pitchFamily="34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265003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749134" y="521688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=500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Arial" panose="020B0604020202020204" pitchFamily="34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Arial" panose="020B0604020202020204" pitchFamily="34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4" y="5216882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5129595"/>
                <a:ext cx="5485687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=300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Arial" panose="020B0604020202020204" pitchFamily="34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Arial" panose="020B0604020202020204" pitchFamily="34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5129595"/>
                <a:ext cx="5485687" cy="8140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449800" y="5053395"/>
                <a:ext cx="5485687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=406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Arial" panose="020B0604020202020204" pitchFamily="34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Arial" panose="020B0604020202020204" pitchFamily="34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800" y="5053395"/>
                <a:ext cx="5485687" cy="8140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184837" y="7949270"/>
                <a:ext cx="20921199" cy="1577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Arial" panose="020B0604020202020204" pitchFamily="34" charset="0"/>
                  </a:rPr>
                  <a:t>Theo </a:t>
                </a:r>
                <a:r>
                  <a:rPr lang="fr-FR" dirty="0" err="1">
                    <a:latin typeface="Arial" panose="020B0604020202020204" pitchFamily="34" charset="0"/>
                  </a:rPr>
                  <a:t>bài</a:t>
                </a:r>
                <a:r>
                  <a:rPr lang="fr-FR" dirty="0">
                    <a:latin typeface="Arial" panose="020B0604020202020204" pitchFamily="34" charset="0"/>
                  </a:rPr>
                  <a:t> ra ta </a:t>
                </a:r>
                <a:r>
                  <a:rPr lang="fr-FR" dirty="0" err="1">
                    <a:latin typeface="Arial" panose="020B0604020202020204" pitchFamily="34" charset="0"/>
                  </a:rPr>
                  <a:t>có</a:t>
                </a:r>
                <a:r>
                  <a:rPr lang="fr-FR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=25;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=20;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𝑆𝐴𝐵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sz="4800" dirty="0">
                  <a:latin typeface="Arial" panose="020B0604020202020204" pitchFamily="34" charset="0"/>
                </a:endParaRPr>
              </a:p>
              <a:p>
                <a:endParaRPr lang="en-US" sz="4800" i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837" y="7949270"/>
                <a:ext cx="20921199" cy="1577932"/>
              </a:xfrm>
              <a:prstGeom prst="rect">
                <a:avLst/>
              </a:prstGeom>
              <a:blipFill>
                <a:blip r:embed="rId10"/>
                <a:stretch>
                  <a:fillRect l="-1136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6928447" y="5290299"/>
                <a:ext cx="1072553" cy="84582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</m:oMath>
                  </m:oMathPara>
                </a14:m>
                <a:endPara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447" y="5290299"/>
                <a:ext cx="1072553" cy="8458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9CC3CA-6128-4EF6-B6D0-18C48677D6EA}"/>
                  </a:ext>
                </a:extLst>
              </p:cNvPr>
              <p:cNvSpPr/>
              <p:nvPr/>
            </p:nvSpPr>
            <p:spPr>
              <a:xfrm>
                <a:off x="1098672" y="8739469"/>
                <a:ext cx="16960027" cy="1335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mtClean="0">
                          <a:latin typeface="Arial" panose="020B060402020202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fr-FR" smtClean="0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mtClean="0">
                          <a:latin typeface="Arial" panose="020B060402020202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fr-FR" smtClean="0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mtClean="0">
                          <a:latin typeface="Arial" panose="020B060402020202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fr-FR" smtClean="0">
                          <a:latin typeface="Arial" panose="020B060402020202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mtClean="0">
                          <a:latin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mtClean="0">
                          <a:latin typeface="Arial" panose="020B0604020202020204" pitchFamily="34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m:rPr>
                          <m:nor/>
                        </m:rPr>
                        <a:rPr lang="fr-FR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Arial" panose="020B0604020202020204" pitchFamily="34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fr-FR">
                          <a:latin typeface="Arial" panose="020B060402020202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fr-FR">
                          <a:latin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>
                          <a:latin typeface="Arial" panose="020B060402020202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fr-FR">
                          <a:latin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>
                          <a:latin typeface="Arial" panose="020B0604020202020204" pitchFamily="34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ó 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=15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Arial" panose="020B0604020202020204" pitchFamily="34" charset="0"/>
                            </a:rPr>
                            <m:t>cm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9CC3CA-6128-4EF6-B6D0-18C48677D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72" y="8739469"/>
                <a:ext cx="16960027" cy="13358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14B5FC0-DE7B-449D-A0E6-26EE6C9F857D}"/>
                  </a:ext>
                </a:extLst>
              </p:cNvPr>
              <p:cNvSpPr/>
              <p:nvPr/>
            </p:nvSpPr>
            <p:spPr>
              <a:xfrm>
                <a:off x="453337" y="10237815"/>
                <a:ext cx="16802231" cy="1603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=40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Arial" panose="020B0604020202020204" pitchFamily="34" charset="0"/>
                            </a:rPr>
                            <m:t>cm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=25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Arial" panose="020B0604020202020204" pitchFamily="34" charset="0"/>
                            </a:rPr>
                            <m:t>cm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anose="020B0604020202020204" pitchFamily="34" charset="0"/>
                </a:endParaRPr>
              </a:p>
              <a:p>
                <a:endParaRPr lang="en-US" sz="4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14B5FC0-DE7B-449D-A0E6-26EE6C9F8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37" y="10237815"/>
                <a:ext cx="16802231" cy="16030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63">
            <a:extLst>
              <a:ext uri="{FF2B5EF4-FFF2-40B4-BE49-F238E27FC236}">
                <a16:creationId xmlns:a16="http://schemas.microsoft.com/office/drawing/2014/main" id="{8DC96618-9623-4D04-A197-18659D618036}"/>
              </a:ext>
            </a:extLst>
          </p:cNvPr>
          <p:cNvGrpSpPr>
            <a:grpSpLocks/>
          </p:cNvGrpSpPr>
          <p:nvPr/>
        </p:nvGrpSpPr>
        <p:grpSpPr bwMode="auto">
          <a:xfrm>
            <a:off x="16563859" y="7182138"/>
            <a:ext cx="7004626" cy="5738732"/>
            <a:chOff x="1896" y="6052"/>
            <a:chExt cx="4081" cy="2644"/>
          </a:xfrm>
        </p:grpSpPr>
        <p:graphicFrame>
          <p:nvGraphicFramePr>
            <p:cNvPr id="99" name="Object 98">
              <a:extLst>
                <a:ext uri="{FF2B5EF4-FFF2-40B4-BE49-F238E27FC236}">
                  <a16:creationId xmlns:a16="http://schemas.microsoft.com/office/drawing/2014/main" id="{55513C17-5157-4490-B0F1-0B12FCA7AE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11" y="6052"/>
            <a:ext cx="26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7" name="Equation" r:id="rId14" imgW="139700" imgH="177800" progId="Equation.DSMT4">
                    <p:embed/>
                  </p:oleObj>
                </mc:Choice>
                <mc:Fallback>
                  <p:oleObj name="Equation" r:id="rId14" imgW="139700" imgH="177800" progId="Equation.DSMT4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1" y="6052"/>
                          <a:ext cx="26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13" name="AutoShape 65">
              <a:extLst>
                <a:ext uri="{FF2B5EF4-FFF2-40B4-BE49-F238E27FC236}">
                  <a16:creationId xmlns:a16="http://schemas.microsoft.com/office/drawing/2014/main" id="{62B3CC8F-18A7-4CD1-B17D-7CB56ABD7D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953" y="6366"/>
              <a:ext cx="1982" cy="1558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4" name="AutoShape 66">
              <a:extLst>
                <a:ext uri="{FF2B5EF4-FFF2-40B4-BE49-F238E27FC236}">
                  <a16:creationId xmlns:a16="http://schemas.microsoft.com/office/drawing/2014/main" id="{8CE98CBB-2915-466E-9853-1358EF79DC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37" y="6366"/>
              <a:ext cx="1982" cy="1558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5" name="AutoShape 67">
              <a:extLst>
                <a:ext uri="{FF2B5EF4-FFF2-40B4-BE49-F238E27FC236}">
                  <a16:creationId xmlns:a16="http://schemas.microsoft.com/office/drawing/2014/main" id="{70A39D80-1D9B-468B-859B-D0D9FB5699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94" y="6366"/>
              <a:ext cx="1241" cy="1312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Arc 68">
              <a:extLst>
                <a:ext uri="{FF2B5EF4-FFF2-40B4-BE49-F238E27FC236}">
                  <a16:creationId xmlns:a16="http://schemas.microsoft.com/office/drawing/2014/main" id="{B78F32C5-2148-4359-A6B4-B23B5265281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896" y="7924"/>
              <a:ext cx="4081" cy="5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683 w 43200"/>
                <a:gd name="T1" fmla="*/ 26989 h 26989"/>
                <a:gd name="T2" fmla="*/ 42542 w 43200"/>
                <a:gd name="T3" fmla="*/ 26892 h 26989"/>
                <a:gd name="T4" fmla="*/ 21600 w 43200"/>
                <a:gd name="T5" fmla="*/ 21600 h 26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6989" fill="none" extrusionOk="0">
                  <a:moveTo>
                    <a:pt x="683" y="26988"/>
                  </a:moveTo>
                  <a:cubicBezTo>
                    <a:pt x="229" y="25228"/>
                    <a:pt x="0" y="2341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3384"/>
                    <a:pt x="42978" y="25161"/>
                    <a:pt x="42541" y="26891"/>
                  </a:cubicBezTo>
                </a:path>
                <a:path w="43200" h="26989" stroke="0" extrusionOk="0">
                  <a:moveTo>
                    <a:pt x="683" y="26988"/>
                  </a:moveTo>
                  <a:cubicBezTo>
                    <a:pt x="229" y="25228"/>
                    <a:pt x="0" y="2341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3384"/>
                    <a:pt x="42978" y="25161"/>
                    <a:pt x="42541" y="26891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E2EFD9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aphicFrame>
          <p:nvGraphicFramePr>
            <p:cNvPr id="101" name="Object 100">
              <a:extLst>
                <a:ext uri="{FF2B5EF4-FFF2-40B4-BE49-F238E27FC236}">
                  <a16:creationId xmlns:a16="http://schemas.microsoft.com/office/drawing/2014/main" id="{5EE78428-8DD2-4E88-B232-F82B488A88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7" y="7190"/>
            <a:ext cx="312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8" name="Equation" r:id="rId16" imgW="164885" imgH="164885" progId="Equation.DSMT4">
                    <p:embed/>
                  </p:oleObj>
                </mc:Choice>
                <mc:Fallback>
                  <p:oleObj name="Equation" r:id="rId16" imgW="164885" imgH="164885" progId="Equation.DSMT4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7" y="7190"/>
                          <a:ext cx="312" cy="2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01">
              <a:extLst>
                <a:ext uri="{FF2B5EF4-FFF2-40B4-BE49-F238E27FC236}">
                  <a16:creationId xmlns:a16="http://schemas.microsoft.com/office/drawing/2014/main" id="{CF668409-436A-494B-966A-FF70491BE8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61" y="8002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9" name="Equation" r:id="rId18" imgW="152400" imgH="177800" progId="Equation.DSMT4">
                    <p:embed/>
                  </p:oleObj>
                </mc:Choice>
                <mc:Fallback>
                  <p:oleObj name="Equation" r:id="rId18" imgW="152400" imgH="177800" progId="Equation.DSMT4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1" y="8002"/>
                          <a:ext cx="28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Arc 71">
              <a:extLst>
                <a:ext uri="{FF2B5EF4-FFF2-40B4-BE49-F238E27FC236}">
                  <a16:creationId xmlns:a16="http://schemas.microsoft.com/office/drawing/2014/main" id="{51DDEE85-75CB-47B8-A38E-16F2FC630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7622"/>
              <a:ext cx="3976" cy="403"/>
            </a:xfrm>
            <a:custGeom>
              <a:avLst/>
              <a:gdLst>
                <a:gd name="G0" fmla="+- 21020 0 0"/>
                <a:gd name="G1" fmla="+- 21600 0 0"/>
                <a:gd name="G2" fmla="+- 21600 0 0"/>
                <a:gd name="T0" fmla="*/ 0 w 42092"/>
                <a:gd name="T1" fmla="*/ 16628 h 21600"/>
                <a:gd name="T2" fmla="*/ 42092 w 42092"/>
                <a:gd name="T3" fmla="*/ 16851 h 21600"/>
                <a:gd name="T4" fmla="*/ 21020 w 420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92" h="21600" fill="none" extrusionOk="0">
                  <a:moveTo>
                    <a:pt x="0" y="16628"/>
                  </a:moveTo>
                  <a:cubicBezTo>
                    <a:pt x="2305" y="6882"/>
                    <a:pt x="11005" y="0"/>
                    <a:pt x="21020" y="0"/>
                  </a:cubicBezTo>
                  <a:cubicBezTo>
                    <a:pt x="31119" y="0"/>
                    <a:pt x="39871" y="6998"/>
                    <a:pt x="42091" y="16851"/>
                  </a:cubicBezTo>
                </a:path>
                <a:path w="42092" h="21600" stroke="0" extrusionOk="0">
                  <a:moveTo>
                    <a:pt x="0" y="16628"/>
                  </a:moveTo>
                  <a:cubicBezTo>
                    <a:pt x="2305" y="6882"/>
                    <a:pt x="11005" y="0"/>
                    <a:pt x="21020" y="0"/>
                  </a:cubicBezTo>
                  <a:cubicBezTo>
                    <a:pt x="31119" y="0"/>
                    <a:pt x="39871" y="6998"/>
                    <a:pt x="42091" y="16851"/>
                  </a:cubicBezTo>
                  <a:lnTo>
                    <a:pt x="21020" y="21600"/>
                  </a:lnTo>
                  <a:close/>
                </a:path>
              </a:pathLst>
            </a:custGeom>
            <a:solidFill>
              <a:srgbClr val="E2EFD9"/>
            </a:solidFill>
            <a:ln w="9525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cxnSp>
          <p:nvCxnSpPr>
            <p:cNvPr id="2120" name="AutoShape 72">
              <a:extLst>
                <a:ext uri="{FF2B5EF4-FFF2-40B4-BE49-F238E27FC236}">
                  <a16:creationId xmlns:a16="http://schemas.microsoft.com/office/drawing/2014/main" id="{A45D417B-712C-4B0E-AEF4-CFB715E534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240" y="7470"/>
              <a:ext cx="695" cy="54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1" name="AutoShape 73">
              <a:extLst>
                <a:ext uri="{FF2B5EF4-FFF2-40B4-BE49-F238E27FC236}">
                  <a16:creationId xmlns:a16="http://schemas.microsoft.com/office/drawing/2014/main" id="{1E75E3C3-A4D2-492F-BEFB-C034315BCA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086" y="6366"/>
              <a:ext cx="851" cy="2033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2" name="AutoShape 74">
              <a:extLst>
                <a:ext uri="{FF2B5EF4-FFF2-40B4-BE49-F238E27FC236}">
                  <a16:creationId xmlns:a16="http://schemas.microsoft.com/office/drawing/2014/main" id="{6E178FC6-62FA-40A3-B29E-D0102DF41E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121" y="7180"/>
              <a:ext cx="1630" cy="2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" name="AutoShape 75">
              <a:extLst>
                <a:ext uri="{FF2B5EF4-FFF2-40B4-BE49-F238E27FC236}">
                  <a16:creationId xmlns:a16="http://schemas.microsoft.com/office/drawing/2014/main" id="{0AA9D5BF-B144-4171-88BE-B3E941A1DB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68" y="6366"/>
              <a:ext cx="1067" cy="1659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04" name="Object 103">
              <a:extLst>
                <a:ext uri="{FF2B5EF4-FFF2-40B4-BE49-F238E27FC236}">
                  <a16:creationId xmlns:a16="http://schemas.microsoft.com/office/drawing/2014/main" id="{5F74E9E1-C680-401F-A598-BE40BD402E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3" y="8428"/>
            <a:ext cx="288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0" name="Equation" r:id="rId20" imgW="152400" imgH="165100" progId="Equation.DSMT4">
                    <p:embed/>
                  </p:oleObj>
                </mc:Choice>
                <mc:Fallback>
                  <p:oleObj name="Equation" r:id="rId20" imgW="152400" imgH="165100" progId="Equation.DSMT4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" y="8428"/>
                          <a:ext cx="288" cy="2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25" name="AutoShape 77">
              <a:extLst>
                <a:ext uri="{FF2B5EF4-FFF2-40B4-BE49-F238E27FC236}">
                  <a16:creationId xmlns:a16="http://schemas.microsoft.com/office/drawing/2014/main" id="{8A4733BC-AF71-4CDE-A285-CF7572EE3F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94" y="7717"/>
              <a:ext cx="392" cy="682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Oval 78">
              <a:extLst>
                <a:ext uri="{FF2B5EF4-FFF2-40B4-BE49-F238E27FC236}">
                  <a16:creationId xmlns:a16="http://schemas.microsoft.com/office/drawing/2014/main" id="{6CE8717C-2136-47B6-A69E-6C2E2B333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" y="8358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aphicFrame>
          <p:nvGraphicFramePr>
            <p:cNvPr id="106" name="Object 105">
              <a:extLst>
                <a:ext uri="{FF2B5EF4-FFF2-40B4-BE49-F238E27FC236}">
                  <a16:creationId xmlns:a16="http://schemas.microsoft.com/office/drawing/2014/main" id="{980C90F5-2026-4B44-B06A-BF9D9A19CE2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75" y="7710"/>
            <a:ext cx="288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1" name="Equation" r:id="rId22" imgW="152400" imgH="165100" progId="Equation.DSMT4">
                    <p:embed/>
                  </p:oleObj>
                </mc:Choice>
                <mc:Fallback>
                  <p:oleObj name="Equation" r:id="rId22" imgW="152400" imgH="165100" progId="Equation.DSMT4">
                    <p:embed/>
                    <p:pic>
                      <p:nvPicPr>
                        <p:cNvPr id="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5" y="7710"/>
                          <a:ext cx="288" cy="2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106">
              <a:extLst>
                <a:ext uri="{FF2B5EF4-FFF2-40B4-BE49-F238E27FC236}">
                  <a16:creationId xmlns:a16="http://schemas.microsoft.com/office/drawing/2014/main" id="{6A755840-0F7D-41AB-B7F6-159A9491114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10" y="8014"/>
            <a:ext cx="240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2" name="Equation" r:id="rId24" imgW="127000" imgH="165100" progId="Equation.DSMT4">
                    <p:embed/>
                  </p:oleObj>
                </mc:Choice>
                <mc:Fallback>
                  <p:oleObj name="Equation" r:id="rId24" imgW="127000" imgH="165100" progId="Equation.DSMT4">
                    <p:embed/>
                    <p:pic>
                      <p:nvPicPr>
                        <p:cNvPr id="0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0" y="8014"/>
                          <a:ext cx="240" cy="2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29" name="AutoShape 81">
              <a:extLst>
                <a:ext uri="{FF2B5EF4-FFF2-40B4-BE49-F238E27FC236}">
                  <a16:creationId xmlns:a16="http://schemas.microsoft.com/office/drawing/2014/main" id="{03AA51EF-7EC4-4809-ABEF-B32616D4DE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68" y="8016"/>
              <a:ext cx="1069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" name="Oval 82">
              <a:extLst>
                <a:ext uri="{FF2B5EF4-FFF2-40B4-BE49-F238E27FC236}">
                  <a16:creationId xmlns:a16="http://schemas.microsoft.com/office/drawing/2014/main" id="{680E4C94-2115-46D8-A11E-D91502345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7428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Oval 83">
              <a:extLst>
                <a:ext uri="{FF2B5EF4-FFF2-40B4-BE49-F238E27FC236}">
                  <a16:creationId xmlns:a16="http://schemas.microsoft.com/office/drawing/2014/main" id="{C90FCC02-322B-4DA7-A149-C88ED9030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7665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Oval 84">
              <a:extLst>
                <a:ext uri="{FF2B5EF4-FFF2-40B4-BE49-F238E27FC236}">
                  <a16:creationId xmlns:a16="http://schemas.microsoft.com/office/drawing/2014/main" id="{05E39952-4870-4B03-B027-259362501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7978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Oval 85">
              <a:extLst>
                <a:ext uri="{FF2B5EF4-FFF2-40B4-BE49-F238E27FC236}">
                  <a16:creationId xmlns:a16="http://schemas.microsoft.com/office/drawing/2014/main" id="{882AB862-B59F-473C-A980-4B437B76C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7992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Oval 86">
              <a:extLst>
                <a:ext uri="{FF2B5EF4-FFF2-40B4-BE49-F238E27FC236}">
                  <a16:creationId xmlns:a16="http://schemas.microsoft.com/office/drawing/2014/main" id="{C6BEFB93-D163-4833-9376-3F30F401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6340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cxnSp>
          <p:nvCxnSpPr>
            <p:cNvPr id="2135" name="AutoShape 87">
              <a:extLst>
                <a:ext uri="{FF2B5EF4-FFF2-40B4-BE49-F238E27FC236}">
                  <a16:creationId xmlns:a16="http://schemas.microsoft.com/office/drawing/2014/main" id="{B32E5EE7-67BB-4267-9752-C9D586515F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283" y="7368"/>
              <a:ext cx="101" cy="79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6" name="AutoShape 88">
              <a:extLst>
                <a:ext uri="{FF2B5EF4-FFF2-40B4-BE49-F238E27FC236}">
                  <a16:creationId xmlns:a16="http://schemas.microsoft.com/office/drawing/2014/main" id="{6EE9CB1E-203D-4D94-9886-65087D52BD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321" y="7443"/>
              <a:ext cx="63" cy="99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7" name="AutoShape 89">
              <a:extLst>
                <a:ext uri="{FF2B5EF4-FFF2-40B4-BE49-F238E27FC236}">
                  <a16:creationId xmlns:a16="http://schemas.microsoft.com/office/drawing/2014/main" id="{BF1A9B9B-FE60-4FF5-B198-666FEFB64A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809" y="7883"/>
              <a:ext cx="2" cy="113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8" name="AutoShape 90">
              <a:extLst>
                <a:ext uri="{FF2B5EF4-FFF2-40B4-BE49-F238E27FC236}">
                  <a16:creationId xmlns:a16="http://schemas.microsoft.com/office/drawing/2014/main" id="{FD8AFEE2-432F-4B7C-B25F-9595A2EF52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11" y="7882"/>
              <a:ext cx="126" cy="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9" name="AutoShape 91">
              <a:extLst>
                <a:ext uri="{FF2B5EF4-FFF2-40B4-BE49-F238E27FC236}">
                  <a16:creationId xmlns:a16="http://schemas.microsoft.com/office/drawing/2014/main" id="{52FB2CBF-F0B2-4594-804D-5638670480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11" y="8099"/>
              <a:ext cx="116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0" name="AutoShape 92">
              <a:extLst>
                <a:ext uri="{FF2B5EF4-FFF2-40B4-BE49-F238E27FC236}">
                  <a16:creationId xmlns:a16="http://schemas.microsoft.com/office/drawing/2014/main" id="{9DD66FC5-74A1-4614-AD7B-58EBBA139E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77" y="8002"/>
              <a:ext cx="56" cy="97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F920E127-0B1E-48FD-A946-B94FE4B8EFF5}"/>
                  </a:ext>
                </a:extLst>
              </p:cNvPr>
              <p:cNvSpPr/>
              <p:nvPr/>
            </p:nvSpPr>
            <p:spPr>
              <a:xfrm>
                <a:off x="1207060" y="11727109"/>
                <a:ext cx="7934288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.25.40=500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Arial" panose="020B0604020202020204" pitchFamily="34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Arial" panose="020B0604020202020204" pitchFamily="34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F920E127-0B1E-48FD-A946-B94FE4B8E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11727109"/>
                <a:ext cx="7934288" cy="133119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8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49" grpId="0" animBg="1"/>
      <p:bldP spid="3" grpId="0"/>
      <p:bldP spid="50" grpId="0"/>
      <p:bldP spid="1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5334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  <a:latin typeface="Arial" panose="020B0604020202020204" pitchFamily="34" charset="0"/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  <a:latin typeface="Arial" panose="020B0604020202020204" pitchFamily="34" charset="0"/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DÕI</a:t>
              </a:r>
              <a:endParaRPr lang="en-US" sz="6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NÓN TRÒN XOAY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21807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 DIỆN TÍCH XUNG QUANH CỦA HÌNH NÓN TRÒN XOAY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F3F369D-F8DD-4F7D-B143-F5BAD7C457DF}"/>
              </a:ext>
            </a:extLst>
          </p:cNvPr>
          <p:cNvSpPr/>
          <p:nvPr/>
        </p:nvSpPr>
        <p:spPr>
          <a:xfrm>
            <a:off x="1539456" y="4878742"/>
            <a:ext cx="149296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Một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hình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chóp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được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gọi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là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nội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tiếp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một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hình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nón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nếu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E8F26EE-9529-4ADB-AEB8-52EBD5135EB6}"/>
              </a:ext>
            </a:extLst>
          </p:cNvPr>
          <p:cNvSpPr/>
          <p:nvPr/>
        </p:nvSpPr>
        <p:spPr>
          <a:xfrm>
            <a:off x="2316260" y="5943600"/>
            <a:ext cx="13685740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 </a:t>
            </a:r>
            <a:r>
              <a:rPr lang="fr-FR" sz="4400" dirty="0" err="1">
                <a:sym typeface="Wingdings 2" panose="05020102010507070707" pitchFamily="18" charset="2"/>
              </a:rPr>
              <a:t>đáy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của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hình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chóp</a:t>
            </a:r>
            <a:r>
              <a:rPr lang="fr-FR" sz="4400" dirty="0">
                <a:sym typeface="Wingdings 2" panose="05020102010507070707" pitchFamily="18" charset="2"/>
              </a:rPr>
              <a:t> là </a:t>
            </a:r>
            <a:r>
              <a:rPr lang="fr-FR" sz="4400" dirty="0" err="1">
                <a:sym typeface="Wingdings 2" panose="05020102010507070707" pitchFamily="18" charset="2"/>
              </a:rPr>
              <a:t>đa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giác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nội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tiếp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 smtClean="0">
                <a:sym typeface="Wingdings 2" panose="05020102010507070707" pitchFamily="18" charset="2"/>
              </a:rPr>
              <a:t>đường</a:t>
            </a:r>
            <a:r>
              <a:rPr lang="fr-FR" sz="4400" dirty="0" smtClean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tròn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đáy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của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hình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nón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7EEB832-8DE2-4BFF-B485-13298A5C3F25}"/>
              </a:ext>
            </a:extLst>
          </p:cNvPr>
          <p:cNvSpPr/>
          <p:nvPr/>
        </p:nvSpPr>
        <p:spPr>
          <a:xfrm>
            <a:off x="2316260" y="7696200"/>
            <a:ext cx="128475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 </a:t>
            </a:r>
            <a:r>
              <a:rPr lang="fr-FR" sz="4400" dirty="0" err="1" smtClean="0">
                <a:sym typeface="Wingdings 2" panose="05020102010507070707" pitchFamily="18" charset="2"/>
              </a:rPr>
              <a:t>đỉnh</a:t>
            </a:r>
            <a:r>
              <a:rPr lang="fr-FR" sz="4400" dirty="0" smtClean="0">
                <a:sym typeface="Wingdings 2" panose="05020102010507070707" pitchFamily="18" charset="2"/>
              </a:rPr>
              <a:t> </a:t>
            </a:r>
            <a:r>
              <a:rPr lang="fr-FR" sz="4400" dirty="0" err="1" smtClean="0">
                <a:sym typeface="Wingdings 2" panose="05020102010507070707" pitchFamily="18" charset="2"/>
              </a:rPr>
              <a:t>của</a:t>
            </a:r>
            <a:r>
              <a:rPr lang="fr-FR" sz="4400" dirty="0" smtClean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hình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chóp</a:t>
            </a:r>
            <a:r>
              <a:rPr lang="fr-FR" sz="4400" dirty="0">
                <a:sym typeface="Wingdings 2" panose="05020102010507070707" pitchFamily="18" charset="2"/>
              </a:rPr>
              <a:t> là </a:t>
            </a:r>
            <a:r>
              <a:rPr lang="fr-FR" sz="4400" dirty="0" err="1">
                <a:sym typeface="Wingdings 2" panose="05020102010507070707" pitchFamily="18" charset="2"/>
              </a:rPr>
              <a:t>đỉnh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của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hình</a:t>
            </a:r>
            <a:r>
              <a:rPr lang="fr-FR" sz="4400" dirty="0">
                <a:sym typeface="Wingdings 2" panose="05020102010507070707" pitchFamily="18" charset="2"/>
              </a:rPr>
              <a:t> </a:t>
            </a:r>
            <a:r>
              <a:rPr lang="fr-FR" sz="4400" dirty="0" err="1">
                <a:sym typeface="Wingdings 2" panose="05020102010507070707" pitchFamily="18" charset="2"/>
              </a:rPr>
              <a:t>nón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C30C76-1211-43DB-85F5-CEED1B9286ED}"/>
              </a:ext>
            </a:extLst>
          </p:cNvPr>
          <p:cNvSpPr/>
          <p:nvPr/>
        </p:nvSpPr>
        <p:spPr>
          <a:xfrm>
            <a:off x="1575899" y="8866325"/>
            <a:ext cx="14515337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Khi</a:t>
            </a:r>
            <a:r>
              <a:rPr lang="en-US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đó</a:t>
            </a:r>
            <a:r>
              <a:rPr lang="en-US" sz="4400" dirty="0">
                <a:solidFill>
                  <a:schemeClr val="tx1"/>
                </a:solidFill>
                <a:sym typeface="Wingdings 2" panose="05020102010507070707" pitchFamily="18" charset="2"/>
              </a:rPr>
              <a:t> ta </a:t>
            </a:r>
            <a:r>
              <a:rPr lang="en-US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nói</a:t>
            </a:r>
            <a:r>
              <a:rPr lang="en-US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hình</a:t>
            </a:r>
            <a:r>
              <a:rPr lang="en-US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nón</a:t>
            </a:r>
            <a:r>
              <a:rPr lang="en-US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ngoại</a:t>
            </a:r>
            <a:r>
              <a:rPr lang="en-US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tiếp</a:t>
            </a:r>
            <a:r>
              <a:rPr lang="en-US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hình</a:t>
            </a:r>
            <a:r>
              <a:rPr lang="en-US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chóp</a:t>
            </a:r>
            <a:endParaRPr lang="vi-VN" sz="4400" dirty="0">
              <a:solidFill>
                <a:schemeClr val="tx1"/>
              </a:solidFill>
            </a:endParaRPr>
          </a:p>
        </p:txBody>
      </p:sp>
      <p:pic>
        <p:nvPicPr>
          <p:cNvPr id="39" name="Picture 17">
            <a:extLst>
              <a:ext uri="{FF2B5EF4-FFF2-40B4-BE49-F238E27FC236}">
                <a16:creationId xmlns:a16="http://schemas.microsoft.com/office/drawing/2014/main" id="{88B56DED-3952-4B48-8602-379235AE0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0" y="3228975"/>
            <a:ext cx="6477000" cy="82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4816B89-09BD-4D22-AAB7-1F77086B5384}"/>
              </a:ext>
            </a:extLst>
          </p:cNvPr>
          <p:cNvSpPr/>
          <p:nvPr/>
        </p:nvSpPr>
        <p:spPr>
          <a:xfrm>
            <a:off x="990600" y="3802559"/>
            <a:ext cx="21807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a) </a:t>
            </a:r>
            <a:r>
              <a:rPr lang="fr-FR" sz="4400" b="1" dirty="0" err="1">
                <a:solidFill>
                  <a:srgbClr val="0000FF"/>
                </a:solidFill>
              </a:rPr>
              <a:t>Hình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chóp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nội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tiếp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hình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nón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tròn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xoay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3" grpId="0"/>
      <p:bldP spid="54" grpId="0"/>
      <p:bldP spid="55" grpId="0"/>
      <p:bldP spid="65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B199E383-421E-46D4-AC15-57E9AA30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85900" indent="-571500"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0" indent="-457200"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200400" indent="-457200"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114800" indent="-457200"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BEE353-FD29-44D2-B37A-717BF5127288}" type="slidenum">
              <a:rPr lang="en-US" altLang="vi-VN" sz="2800" b="0"/>
              <a:pPr/>
              <a:t>3</a:t>
            </a:fld>
            <a:endParaRPr lang="en-US" altLang="vi-VN" sz="2800" b="0"/>
          </a:p>
        </p:txBody>
      </p:sp>
      <p:sp>
        <p:nvSpPr>
          <p:cNvPr id="115725" name="Text Box 13">
            <a:extLst>
              <a:ext uri="{FF2B5EF4-FFF2-40B4-BE49-F238E27FC236}">
                <a16:creationId xmlns:a16="http://schemas.microsoft.com/office/drawing/2014/main" id="{8A384F27-576E-4CFD-981B-F64003C2A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70872"/>
            <a:ext cx="11277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xoay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vi-VN" sz="4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altLang="vi-VN" sz="4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vi-VN" sz="4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altLang="vi-VN" sz="44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4342" name="Picture 11">
            <a:extLst>
              <a:ext uri="{FF2B5EF4-FFF2-40B4-BE49-F238E27FC236}">
                <a16:creationId xmlns:a16="http://schemas.microsoft.com/office/drawing/2014/main" id="{D9530D33-902A-472D-AA2F-8E940E763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3200400"/>
            <a:ext cx="8229600" cy="973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5">
            <a:extLst>
              <a:ext uri="{FF2B5EF4-FFF2-40B4-BE49-F238E27FC236}">
                <a16:creationId xmlns:a16="http://schemas.microsoft.com/office/drawing/2014/main" id="{B3F8827D-6626-43FC-966A-7A3E000E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1212"/>
            <a:ext cx="22326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4800" u="sng" dirty="0">
                <a:solidFill>
                  <a:srgbClr val="FF0000"/>
                </a:solidFill>
              </a:rPr>
              <a:t>* </a:t>
            </a:r>
            <a:r>
              <a:rPr lang="en-US" altLang="vi-VN" sz="4800" u="sng" dirty="0" err="1">
                <a:solidFill>
                  <a:srgbClr val="FF0000"/>
                </a:solidFill>
              </a:rPr>
              <a:t>Định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nghĩa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diện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tích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xung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quanh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của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hình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nón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tròn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xoay</a:t>
            </a:r>
            <a:r>
              <a:rPr lang="en-US" altLang="vi-VN" sz="4800" u="sng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en-US" altLang="vi-VN" sz="4800" b="0" dirty="0">
                <a:solidFill>
                  <a:srgbClr val="000000"/>
                </a:solidFill>
              </a:rPr>
              <a:t>		</a:t>
            </a:r>
            <a:endParaRPr lang="en-US" altLang="vi-VN" sz="4800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>
            <a:extLst>
              <a:ext uri="{FF2B5EF4-FFF2-40B4-BE49-F238E27FC236}">
                <a16:creationId xmlns:a16="http://schemas.microsoft.com/office/drawing/2014/main" id="{55DB48E0-95C0-49C3-90DF-61FA1F964B8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85900" indent="-571500"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0" indent="-457200"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200400" indent="-457200"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114800" indent="-457200"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6B3E8A-1126-4020-9C1F-C7C8F5B8B26D}" type="datetime1">
              <a:rPr lang="en-US" altLang="vi-VN" sz="2800" b="0"/>
              <a:pPr/>
              <a:t>8/26/2021</a:t>
            </a:fld>
            <a:endParaRPr lang="en-US" altLang="vi-VN" sz="2800" b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B97677A0-2E28-4CC5-B71F-39389AD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85900" indent="-571500"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0" indent="-457200"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200400" indent="-457200"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114800" indent="-457200"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0"/>
              <a:t>GV: Lê Thị Ngọc Tuyền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18B9E9F6-0173-47BC-8D63-11634A5E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85900" indent="-571500"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0" indent="-457200"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200400" indent="-457200"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114800" indent="-457200"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997B65-24DA-40B1-8A65-8DA8B556B180}" type="slidenum">
              <a:rPr lang="en-US" altLang="vi-VN" sz="2800" b="0"/>
              <a:pPr/>
              <a:t>4</a:t>
            </a:fld>
            <a:endParaRPr lang="en-US" altLang="vi-VN" sz="2800" b="0"/>
          </a:p>
        </p:txBody>
      </p:sp>
      <p:pic>
        <p:nvPicPr>
          <p:cNvPr id="134152" name="Picture 8">
            <a:extLst>
              <a:ext uri="{FF2B5EF4-FFF2-40B4-BE49-F238E27FC236}">
                <a16:creationId xmlns:a16="http://schemas.microsoft.com/office/drawing/2014/main" id="{4EE52DB0-A0AA-4677-9C2C-103946A42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3352800"/>
            <a:ext cx="7747000" cy="763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4">
            <a:extLst>
              <a:ext uri="{FF2B5EF4-FFF2-40B4-BE49-F238E27FC236}">
                <a16:creationId xmlns:a16="http://schemas.microsoft.com/office/drawing/2014/main" id="{40F79DAD-0CCD-4A90-944C-8EC84BEC7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35527"/>
            <a:ext cx="19659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4800" u="sng" dirty="0">
                <a:solidFill>
                  <a:srgbClr val="0000FF"/>
                </a:solidFill>
              </a:rPr>
              <a:t>b) </a:t>
            </a:r>
            <a:r>
              <a:rPr lang="en-US" altLang="vi-VN" sz="4800" u="sng" dirty="0" err="1">
                <a:solidFill>
                  <a:srgbClr val="0000FF"/>
                </a:solidFill>
              </a:rPr>
              <a:t>Công</a:t>
            </a:r>
            <a:r>
              <a:rPr lang="en-US" altLang="vi-VN" sz="4800" u="sng" dirty="0">
                <a:solidFill>
                  <a:srgbClr val="0000FF"/>
                </a:solidFill>
              </a:rPr>
              <a:t> </a:t>
            </a:r>
            <a:r>
              <a:rPr lang="en-US" altLang="vi-VN" sz="4800" u="sng" dirty="0" err="1">
                <a:solidFill>
                  <a:srgbClr val="0000FF"/>
                </a:solidFill>
              </a:rPr>
              <a:t>thức</a:t>
            </a:r>
            <a:r>
              <a:rPr lang="en-US" altLang="vi-VN" sz="4800" u="sng" dirty="0">
                <a:solidFill>
                  <a:srgbClr val="0000FF"/>
                </a:solidFill>
              </a:rPr>
              <a:t> </a:t>
            </a:r>
            <a:r>
              <a:rPr lang="en-US" altLang="vi-VN" sz="4800" u="sng" dirty="0" err="1">
                <a:solidFill>
                  <a:srgbClr val="0000FF"/>
                </a:solidFill>
              </a:rPr>
              <a:t>tính</a:t>
            </a:r>
            <a:r>
              <a:rPr lang="en-US" altLang="vi-VN" sz="4800" u="sng" dirty="0">
                <a:solidFill>
                  <a:srgbClr val="0000FF"/>
                </a:solidFill>
              </a:rPr>
              <a:t> </a:t>
            </a:r>
            <a:r>
              <a:rPr lang="en-US" altLang="vi-VN" sz="4800" u="sng" dirty="0" err="1">
                <a:solidFill>
                  <a:srgbClr val="0000FF"/>
                </a:solidFill>
              </a:rPr>
              <a:t>diện</a:t>
            </a:r>
            <a:r>
              <a:rPr lang="en-US" altLang="vi-VN" sz="4800" u="sng" dirty="0">
                <a:solidFill>
                  <a:srgbClr val="0000FF"/>
                </a:solidFill>
              </a:rPr>
              <a:t> </a:t>
            </a:r>
            <a:r>
              <a:rPr lang="en-US" altLang="vi-VN" sz="4800" u="sng" dirty="0" err="1">
                <a:solidFill>
                  <a:srgbClr val="0000FF"/>
                </a:solidFill>
              </a:rPr>
              <a:t>tích</a:t>
            </a:r>
            <a:r>
              <a:rPr lang="en-US" altLang="vi-VN" sz="4800" u="sng" dirty="0">
                <a:solidFill>
                  <a:srgbClr val="0000FF"/>
                </a:solidFill>
              </a:rPr>
              <a:t> </a:t>
            </a:r>
            <a:r>
              <a:rPr lang="en-US" altLang="vi-VN" sz="4800" u="sng" dirty="0" err="1">
                <a:solidFill>
                  <a:srgbClr val="0000FF"/>
                </a:solidFill>
              </a:rPr>
              <a:t>xung</a:t>
            </a:r>
            <a:r>
              <a:rPr lang="en-US" altLang="vi-VN" sz="4800" u="sng" dirty="0">
                <a:solidFill>
                  <a:srgbClr val="0000FF"/>
                </a:solidFill>
              </a:rPr>
              <a:t> </a:t>
            </a:r>
            <a:r>
              <a:rPr lang="en-US" altLang="vi-VN" sz="4800" u="sng" dirty="0" err="1">
                <a:solidFill>
                  <a:srgbClr val="0000FF"/>
                </a:solidFill>
              </a:rPr>
              <a:t>quanh</a:t>
            </a:r>
            <a:r>
              <a:rPr lang="en-US" altLang="vi-VN" sz="4800" u="sng" dirty="0">
                <a:solidFill>
                  <a:srgbClr val="0000FF"/>
                </a:solidFill>
              </a:rPr>
              <a:t> </a:t>
            </a:r>
            <a:r>
              <a:rPr lang="en-US" altLang="vi-VN" sz="4800" u="sng" dirty="0" err="1">
                <a:solidFill>
                  <a:srgbClr val="0000FF"/>
                </a:solidFill>
              </a:rPr>
              <a:t>của</a:t>
            </a:r>
            <a:r>
              <a:rPr lang="en-US" altLang="vi-VN" sz="4800" u="sng" dirty="0">
                <a:solidFill>
                  <a:srgbClr val="0000FF"/>
                </a:solidFill>
              </a:rPr>
              <a:t> </a:t>
            </a:r>
            <a:r>
              <a:rPr lang="en-US" altLang="vi-VN" sz="4800" u="sng" dirty="0" err="1">
                <a:solidFill>
                  <a:srgbClr val="0000FF"/>
                </a:solidFill>
              </a:rPr>
              <a:t>hình</a:t>
            </a:r>
            <a:r>
              <a:rPr lang="en-US" altLang="vi-VN" sz="4800" u="sng" dirty="0">
                <a:solidFill>
                  <a:srgbClr val="0000FF"/>
                </a:solidFill>
              </a:rPr>
              <a:t> </a:t>
            </a:r>
            <a:r>
              <a:rPr lang="en-US" altLang="vi-VN" sz="4800" u="sng" dirty="0" err="1">
                <a:solidFill>
                  <a:srgbClr val="0000FF"/>
                </a:solidFill>
              </a:rPr>
              <a:t>nón</a:t>
            </a:r>
            <a:r>
              <a:rPr lang="en-US" altLang="vi-VN" sz="4800" u="sng" dirty="0">
                <a:solidFill>
                  <a:srgbClr val="0000FF"/>
                </a:solidFill>
              </a:rPr>
              <a:t> </a:t>
            </a:r>
            <a:r>
              <a:rPr lang="en-US" altLang="vi-VN" sz="4800" u="sng" dirty="0" err="1">
                <a:solidFill>
                  <a:srgbClr val="0000FF"/>
                </a:solidFill>
              </a:rPr>
              <a:t>tròn</a:t>
            </a:r>
            <a:r>
              <a:rPr lang="en-US" altLang="vi-VN" sz="4800" u="sng" dirty="0">
                <a:solidFill>
                  <a:srgbClr val="0000FF"/>
                </a:solidFill>
              </a:rPr>
              <a:t> </a:t>
            </a:r>
            <a:r>
              <a:rPr lang="en-US" altLang="vi-VN" sz="4800" u="sng" dirty="0" err="1">
                <a:solidFill>
                  <a:srgbClr val="0000FF"/>
                </a:solidFill>
              </a:rPr>
              <a:t>xoay</a:t>
            </a:r>
            <a:r>
              <a:rPr lang="en-US" altLang="vi-VN" sz="4800" u="sng" dirty="0">
                <a:solidFill>
                  <a:srgbClr val="0000FF"/>
                </a:solidFill>
              </a:rPr>
              <a:t>:</a:t>
            </a:r>
          </a:p>
          <a:p>
            <a:pPr eaLnBrk="1" hangingPunct="1"/>
            <a:r>
              <a:rPr lang="en-US" altLang="vi-VN" sz="6400" b="0" dirty="0">
                <a:solidFill>
                  <a:srgbClr val="0000FF"/>
                </a:solidFill>
              </a:rPr>
              <a:t>		</a:t>
            </a:r>
            <a:endParaRPr lang="en-US" altLang="vi-VN" sz="4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57" name="Text Box 13">
                <a:extLst>
                  <a:ext uri="{FF2B5EF4-FFF2-40B4-BE49-F238E27FC236}">
                    <a16:creationId xmlns:a16="http://schemas.microsoft.com/office/drawing/2014/main" id="{588F50DD-C7CA-4445-B637-1D22D20679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474" y="3558361"/>
                <a:ext cx="7258050" cy="10156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vi-VN" sz="6000" b="0" dirty="0">
                    <a:solidFill>
                      <a:srgbClr val="000000"/>
                    </a:solidFill>
                  </a:rPr>
                  <a:t>: bán </a:t>
                </a:r>
                <a:r>
                  <a:rPr lang="en-US" altLang="vi-VN" sz="6000" b="0" dirty="0" err="1">
                    <a:solidFill>
                      <a:srgbClr val="000000"/>
                    </a:solidFill>
                  </a:rPr>
                  <a:t>kính</a:t>
                </a:r>
                <a:r>
                  <a:rPr lang="en-US" altLang="vi-VN" sz="6000" b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vi-VN" sz="6000" b="0" dirty="0" err="1">
                    <a:solidFill>
                      <a:srgbClr val="000000"/>
                    </a:solidFill>
                  </a:rPr>
                  <a:t>đáy</a:t>
                </a:r>
                <a:endParaRPr lang="en-US" altLang="vi-VN" sz="6000" b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4157" name="Text Box 13">
                <a:extLst>
                  <a:ext uri="{FF2B5EF4-FFF2-40B4-BE49-F238E27FC236}">
                    <a16:creationId xmlns:a16="http://schemas.microsoft.com/office/drawing/2014/main" id="{588F50DD-C7CA-4445-B637-1D22D2067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53474" y="3558361"/>
                <a:ext cx="7258050" cy="1015663"/>
              </a:xfrm>
              <a:prstGeom prst="rect">
                <a:avLst/>
              </a:prstGeom>
              <a:blipFill>
                <a:blip r:embed="rId3"/>
                <a:stretch>
                  <a:fillRect t="-18675" b="-4036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159" name="Text Box 15">
                <a:extLst>
                  <a:ext uri="{FF2B5EF4-FFF2-40B4-BE49-F238E27FC236}">
                    <a16:creationId xmlns:a16="http://schemas.microsoft.com/office/drawing/2014/main" id="{283D1BF1-02CD-4C54-A8E4-71EFCF047F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29676" y="4743271"/>
                <a:ext cx="8848724" cy="10156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altLang="vi-VN" sz="6000" b="0" dirty="0">
                    <a:solidFill>
                      <a:srgbClr val="000000"/>
                    </a:solidFill>
                  </a:rPr>
                  <a:t>: độ </a:t>
                </a:r>
                <a:r>
                  <a:rPr lang="en-US" altLang="vi-VN" sz="6000" b="0" dirty="0" err="1">
                    <a:solidFill>
                      <a:srgbClr val="000000"/>
                    </a:solidFill>
                  </a:rPr>
                  <a:t>dài</a:t>
                </a:r>
                <a:r>
                  <a:rPr lang="en-US" altLang="vi-VN" sz="6000" b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vi-VN" sz="6000" b="0" dirty="0" err="1">
                    <a:solidFill>
                      <a:srgbClr val="000000"/>
                    </a:solidFill>
                  </a:rPr>
                  <a:t>đường</a:t>
                </a:r>
                <a:r>
                  <a:rPr lang="en-US" altLang="vi-VN" sz="6000" b="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vi-VN" sz="6000" b="0" dirty="0" err="1">
                    <a:solidFill>
                      <a:srgbClr val="000000"/>
                    </a:solidFill>
                  </a:rPr>
                  <a:t>sinh</a:t>
                </a:r>
                <a:endParaRPr lang="en-US" altLang="vi-VN" sz="6000" b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4159" name="Text Box 15">
                <a:extLst>
                  <a:ext uri="{FF2B5EF4-FFF2-40B4-BE49-F238E27FC236}">
                    <a16:creationId xmlns:a16="http://schemas.microsoft.com/office/drawing/2014/main" id="{283D1BF1-02CD-4C54-A8E4-71EFCF047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9676" y="4743271"/>
                <a:ext cx="8848724" cy="1015663"/>
              </a:xfrm>
              <a:prstGeom prst="rect">
                <a:avLst/>
              </a:prstGeom>
              <a:blipFill>
                <a:blip r:embed="rId4"/>
                <a:stretch>
                  <a:fillRect l="-964" t="-17964" b="-3952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>
            <a:extLst>
              <a:ext uri="{FF2B5EF4-FFF2-40B4-BE49-F238E27FC236}">
                <a16:creationId xmlns:a16="http://schemas.microsoft.com/office/drawing/2014/main" id="{1B5C4CB0-D121-4B4F-94BB-723E2CB6F815}"/>
              </a:ext>
            </a:extLst>
          </p:cNvPr>
          <p:cNvSpPr txBox="1">
            <a:spLocks noChangeArrowheads="1"/>
          </p:cNvSpPr>
          <p:nvPr/>
        </p:nvSpPr>
        <p:spPr>
          <a:xfrm>
            <a:off x="1127439" y="5970860"/>
            <a:ext cx="14950762" cy="25939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6397" indent="-816397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8861" indent="-680331" algn="l" defTabSz="21770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32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85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38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91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544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3976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2506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Char char="?"/>
            </a:pPr>
            <a:r>
              <a:rPr lang="en-US" altLang="vi-VN" sz="5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vi-VN" sz="5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5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vi-VN" sz="5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vi-VN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vi-VN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vi-VN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altLang="vi-VN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vi-VN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vi-VN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vi-VN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vi-VN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vi-VN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vi-VN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altLang="vi-VN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endParaRPr lang="en-US" altLang="vi-VN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42">
            <a:extLst>
              <a:ext uri="{FF2B5EF4-FFF2-40B4-BE49-F238E27FC236}">
                <a16:creationId xmlns:a16="http://schemas.microsoft.com/office/drawing/2014/main" id="{2356B7C2-5A22-425B-968B-5D96BAF32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103" y="9348132"/>
            <a:ext cx="12039601" cy="146630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DC10864-4BAB-4A97-9592-BE9BC841E101}"/>
                  </a:ext>
                </a:extLst>
              </p:cNvPr>
              <p:cNvSpPr/>
              <p:nvPr/>
            </p:nvSpPr>
            <p:spPr>
              <a:xfrm>
                <a:off x="1713208" y="9457523"/>
                <a:ext cx="11887201" cy="1247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6600" b="1" i="1">
                              <a:latin typeface="Cambria Math"/>
                            </a:rPr>
                            <m:t>𝒕𝒑</m:t>
                          </m:r>
                        </m:sub>
                      </m:sSub>
                      <m:r>
                        <a:rPr lang="en-US" sz="66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6600" b="1" i="1" smtClean="0"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6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6600" b="1" i="1" smtClean="0">
                              <a:latin typeface="Cambria Math" panose="02040503050406030204" pitchFamily="18" charset="0"/>
                            </a:rPr>
                            <m:t>đá</m:t>
                          </m:r>
                          <m:r>
                            <a:rPr lang="en-US" sz="6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6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1" i="1">
                          <a:latin typeface="Cambria Math"/>
                        </a:rPr>
                        <m:t>𝝅</m:t>
                      </m:r>
                      <m:r>
                        <a:rPr lang="en-US" sz="6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6600" b="1" i="1">
                          <a:latin typeface="Cambria Math"/>
                        </a:rPr>
                        <m:t>𝒍</m:t>
                      </m:r>
                      <m:r>
                        <a:rPr lang="en-US" sz="6600" b="1" i="1">
                          <a:latin typeface="Cambria Math"/>
                        </a:rPr>
                        <m:t>+</m:t>
                      </m:r>
                      <m:r>
                        <a:rPr lang="en-US" sz="6600" b="1" i="1">
                          <a:latin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66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vi-VN" sz="66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DC10864-4BAB-4A97-9592-BE9BC841E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08" y="9457523"/>
                <a:ext cx="11887201" cy="12475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2">
                <a:extLst>
                  <a:ext uri="{FF2B5EF4-FFF2-40B4-BE49-F238E27FC236}">
                    <a16:creationId xmlns:a16="http://schemas.microsoft.com/office/drawing/2014/main" id="{D5AFE9A3-F7D0-4B68-897B-546313B41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7439" y="3628389"/>
                <a:ext cx="5228911" cy="201239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6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1" i="1">
                          <a:latin typeface="Cambria Math"/>
                        </a:rPr>
                        <m:t>𝝅</m:t>
                      </m:r>
                      <m:r>
                        <a:rPr lang="en-US" sz="6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6600" b="1" i="1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vi-VN" altLang="vi-VN" sz="6600" dirty="0"/>
              </a:p>
            </p:txBody>
          </p:sp>
        </mc:Choice>
        <mc:Fallback xmlns="">
          <p:sp>
            <p:nvSpPr>
              <p:cNvPr id="17" name="Rectangle 42">
                <a:extLst>
                  <a:ext uri="{FF2B5EF4-FFF2-40B4-BE49-F238E27FC236}">
                    <a16:creationId xmlns:a16="http://schemas.microsoft.com/office/drawing/2014/main" id="{D5AFE9A3-F7D0-4B68-897B-546313B41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7439" y="3628389"/>
                <a:ext cx="5228911" cy="20123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134157" grpId="0" animBg="1"/>
      <p:bldP spid="134159" grpId="0" animBg="1"/>
      <p:bldP spid="14" grpId="0"/>
      <p:bldP spid="25" grpId="0" animBg="1"/>
      <p:bldP spid="2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>
            <a:extLst>
              <a:ext uri="{FF2B5EF4-FFF2-40B4-BE49-F238E27FC236}">
                <a16:creationId xmlns:a16="http://schemas.microsoft.com/office/drawing/2014/main" id="{4B6F1CC1-43C5-40F9-8D2C-BD5E09770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799" y="3657600"/>
            <a:ext cx="13665119" cy="26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4150" tIns="92076" rIns="184150" bIns="92076"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xoay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altLang="vi-VN" sz="4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endParaRPr lang="en-US" altLang="vi-VN" sz="4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247" name="Rectangle 7">
            <a:extLst>
              <a:ext uri="{FF2B5EF4-FFF2-40B4-BE49-F238E27FC236}">
                <a16:creationId xmlns:a16="http://schemas.microsoft.com/office/drawing/2014/main" id="{253C7C99-5082-413E-AD5B-11737976F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867400"/>
            <a:ext cx="21869400" cy="156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4150" tIns="92076" rIns="184150" bIns="92076"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4800" u="sng" dirty="0">
                <a:solidFill>
                  <a:srgbClr val="FF0000"/>
                </a:solidFill>
              </a:rPr>
              <a:t>b) </a:t>
            </a:r>
            <a:r>
              <a:rPr lang="en-US" altLang="vi-VN" sz="4800" u="sng" dirty="0" err="1">
                <a:solidFill>
                  <a:srgbClr val="FF0000"/>
                </a:solidFill>
              </a:rPr>
              <a:t>Công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thức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tính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thể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tích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khối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nón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tròn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xoay</a:t>
            </a:r>
            <a:r>
              <a:rPr lang="en-US" altLang="vi-VN" sz="4800" u="sng" dirty="0">
                <a:solidFill>
                  <a:srgbClr val="FF0000"/>
                </a:solidFill>
              </a:rPr>
              <a:t>:</a:t>
            </a:r>
            <a:endParaRPr lang="en-US" altLang="vi-VN" sz="4800" b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51" name="Object 11">
                <a:extLst>
                  <a:ext uri="{FF2B5EF4-FFF2-40B4-BE49-F238E27FC236}">
                    <a16:creationId xmlns:a16="http://schemas.microsoft.com/office/drawing/2014/main" id="{B94641EF-9E85-40D4-A48A-76CEC34CE4EC}"/>
                  </a:ext>
                </a:extLst>
              </p:cNvPr>
              <p:cNvSpPr txBox="1"/>
              <p:nvPr/>
            </p:nvSpPr>
            <p:spPr bwMode="auto">
              <a:xfrm>
                <a:off x="1752600" y="8143874"/>
                <a:ext cx="8582026" cy="218962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=...........</m:t>
                      </m:r>
                    </m:oMath>
                  </m:oMathPara>
                </a14:m>
                <a:endParaRPr lang="en-US" sz="600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8251" name="Object 11">
                <a:extLst>
                  <a:ext uri="{FF2B5EF4-FFF2-40B4-BE49-F238E27FC236}">
                    <a16:creationId xmlns:a16="http://schemas.microsoft.com/office/drawing/2014/main" id="{B94641EF-9E85-40D4-A48A-76CEC34CE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8143874"/>
                <a:ext cx="8582026" cy="21896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253" name="Object 13">
                <a:extLst>
                  <a:ext uri="{FF2B5EF4-FFF2-40B4-BE49-F238E27FC236}">
                    <a16:creationId xmlns:a16="http://schemas.microsoft.com/office/drawing/2014/main" id="{89D33F87-E74C-404E-9CD3-5A23CD07A533}"/>
                  </a:ext>
                </a:extLst>
              </p:cNvPr>
              <p:cNvSpPr txBox="1"/>
              <p:nvPr/>
            </p:nvSpPr>
            <p:spPr bwMode="auto">
              <a:xfrm>
                <a:off x="1785154" y="8114464"/>
                <a:ext cx="8528169" cy="218962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600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8253" name="Object 13">
                <a:extLst>
                  <a:ext uri="{FF2B5EF4-FFF2-40B4-BE49-F238E27FC236}">
                    <a16:creationId xmlns:a16="http://schemas.microsoft.com/office/drawing/2014/main" id="{89D33F87-E74C-404E-9CD3-5A23CD07A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5154" y="8114464"/>
                <a:ext cx="8528169" cy="21896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55" name="Rectangle 15">
            <a:extLst>
              <a:ext uri="{FF2B5EF4-FFF2-40B4-BE49-F238E27FC236}">
                <a16:creationId xmlns:a16="http://schemas.microsoft.com/office/drawing/2014/main" id="{20F28B47-448F-4142-A0A2-BA024FB95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945" y="11136185"/>
            <a:ext cx="16560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4150" tIns="92076" rIns="184150" bIns="92076"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6000" b="0" dirty="0">
                <a:solidFill>
                  <a:srgbClr val="000000"/>
                </a:solidFill>
              </a:rPr>
              <a:t>r: </a:t>
            </a:r>
            <a:r>
              <a:rPr lang="en-US" altLang="vi-VN" sz="6000" b="0" dirty="0" err="1">
                <a:solidFill>
                  <a:srgbClr val="000000"/>
                </a:solidFill>
              </a:rPr>
              <a:t>bán</a:t>
            </a:r>
            <a:r>
              <a:rPr lang="en-US" altLang="vi-VN" sz="6000" b="0" dirty="0">
                <a:solidFill>
                  <a:srgbClr val="000000"/>
                </a:solidFill>
              </a:rPr>
              <a:t> </a:t>
            </a:r>
            <a:r>
              <a:rPr lang="en-US" altLang="vi-VN" sz="6000" b="0" dirty="0" err="1">
                <a:solidFill>
                  <a:srgbClr val="000000"/>
                </a:solidFill>
              </a:rPr>
              <a:t>kính</a:t>
            </a:r>
            <a:r>
              <a:rPr lang="en-US" altLang="vi-VN" sz="6000" b="0" dirty="0">
                <a:solidFill>
                  <a:srgbClr val="000000"/>
                </a:solidFill>
              </a:rPr>
              <a:t/>
            </a:r>
            <a:br>
              <a:rPr lang="en-US" altLang="vi-VN" sz="6000" b="0" dirty="0">
                <a:solidFill>
                  <a:srgbClr val="000000"/>
                </a:solidFill>
              </a:rPr>
            </a:br>
            <a:r>
              <a:rPr lang="en-US" altLang="vi-VN" sz="6000" b="0" dirty="0">
                <a:solidFill>
                  <a:srgbClr val="000000"/>
                </a:solidFill>
              </a:rPr>
              <a:t>h: </a:t>
            </a:r>
            <a:r>
              <a:rPr lang="en-US" altLang="vi-VN" sz="6000" b="0" dirty="0" err="1">
                <a:solidFill>
                  <a:srgbClr val="000000"/>
                </a:solidFill>
              </a:rPr>
              <a:t>chiều</a:t>
            </a:r>
            <a:r>
              <a:rPr lang="en-US" altLang="vi-VN" sz="6000" b="0" dirty="0">
                <a:solidFill>
                  <a:srgbClr val="000000"/>
                </a:solidFill>
              </a:rPr>
              <a:t> </a:t>
            </a:r>
            <a:r>
              <a:rPr lang="en-US" altLang="vi-VN" sz="6000" b="0" dirty="0" err="1">
                <a:solidFill>
                  <a:srgbClr val="000000"/>
                </a:solidFill>
              </a:rPr>
              <a:t>cao</a:t>
            </a:r>
            <a:endParaRPr lang="en-US" altLang="vi-VN" sz="6000" b="0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A812AD-6CE4-42B8-BAE3-8FC5CFCC44E1}"/>
              </a:ext>
            </a:extLst>
          </p:cNvPr>
          <p:cNvSpPr/>
          <p:nvPr/>
        </p:nvSpPr>
        <p:spPr>
          <a:xfrm>
            <a:off x="762000" y="1668959"/>
            <a:ext cx="211975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0000FF"/>
                </a:solidFill>
              </a:rPr>
              <a:t>4. THỂ TÍCH KHỐI NÓN TRÒN XOAY</a:t>
            </a:r>
            <a:endParaRPr lang="vi-VN" sz="4800" b="1" dirty="0">
              <a:solidFill>
                <a:srgbClr val="0000FF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13C911D7-7E50-4FD5-836A-441EF9E0E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93660"/>
            <a:ext cx="22707600" cy="156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4150" tIns="92076" rIns="184150" bIns="92076"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914400" eaLnBrk="1" hangingPunct="1"/>
            <a:r>
              <a:rPr lang="en-US" altLang="vi-VN" sz="4800" u="sng" dirty="0">
                <a:solidFill>
                  <a:srgbClr val="FF0000"/>
                </a:solidFill>
              </a:rPr>
              <a:t>a) </a:t>
            </a:r>
            <a:r>
              <a:rPr lang="en-US" altLang="vi-VN" sz="4800" u="sng" dirty="0" err="1">
                <a:solidFill>
                  <a:srgbClr val="FF0000"/>
                </a:solidFill>
              </a:rPr>
              <a:t>Định</a:t>
            </a:r>
            <a:r>
              <a:rPr lang="en-US" altLang="vi-VN" sz="4800" u="sng" dirty="0">
                <a:solidFill>
                  <a:srgbClr val="FF0000"/>
                </a:solidFill>
              </a:rPr>
              <a:t> </a:t>
            </a:r>
            <a:r>
              <a:rPr lang="en-US" altLang="vi-VN" sz="4800" u="sng" dirty="0" err="1">
                <a:solidFill>
                  <a:srgbClr val="FF0000"/>
                </a:solidFill>
              </a:rPr>
              <a:t>nghĩa</a:t>
            </a:r>
            <a:r>
              <a:rPr lang="en-US" altLang="vi-VN" sz="4800" u="sng" dirty="0">
                <a:solidFill>
                  <a:srgbClr val="FF0000"/>
                </a:solidFill>
              </a:rPr>
              <a:t>:</a:t>
            </a:r>
            <a:endParaRPr lang="en-US" altLang="vi-VN" sz="4800" b="0" dirty="0">
              <a:solidFill>
                <a:srgbClr val="000000"/>
              </a:solidFill>
            </a:endParaRPr>
          </a:p>
        </p:txBody>
      </p:sp>
      <p:grpSp>
        <p:nvGrpSpPr>
          <p:cNvPr id="54" name="Group 29">
            <a:extLst>
              <a:ext uri="{FF2B5EF4-FFF2-40B4-BE49-F238E27FC236}">
                <a16:creationId xmlns:a16="http://schemas.microsoft.com/office/drawing/2014/main" id="{6B2BF933-2AF7-4178-A371-B2FDB2059375}"/>
              </a:ext>
            </a:extLst>
          </p:cNvPr>
          <p:cNvGrpSpPr>
            <a:grpSpLocks/>
          </p:cNvGrpSpPr>
          <p:nvPr/>
        </p:nvGrpSpPr>
        <p:grpSpPr bwMode="auto">
          <a:xfrm>
            <a:off x="14070679" y="5641988"/>
            <a:ext cx="9496426" cy="6740844"/>
            <a:chOff x="1076" y="572"/>
            <a:chExt cx="3437" cy="3675"/>
          </a:xfrm>
        </p:grpSpPr>
        <p:grpSp>
          <p:nvGrpSpPr>
            <p:cNvPr id="55" name="Group 30">
              <a:extLst>
                <a:ext uri="{FF2B5EF4-FFF2-40B4-BE49-F238E27FC236}">
                  <a16:creationId xmlns:a16="http://schemas.microsoft.com/office/drawing/2014/main" id="{942B57BB-993A-45A9-8375-0F714A01F4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6" y="2432"/>
              <a:ext cx="3436" cy="1815"/>
              <a:chOff x="1076" y="2505"/>
              <a:chExt cx="3436" cy="1815"/>
            </a:xfrm>
          </p:grpSpPr>
          <p:sp>
            <p:nvSpPr>
              <p:cNvPr id="74" name="Freeform 31">
                <a:extLst>
                  <a:ext uri="{FF2B5EF4-FFF2-40B4-BE49-F238E27FC236}">
                    <a16:creationId xmlns:a16="http://schemas.microsoft.com/office/drawing/2014/main" id="{8F39DB5D-98F4-4ABD-86C5-4383AAA4F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3126"/>
                <a:ext cx="3436" cy="1194"/>
              </a:xfrm>
              <a:custGeom>
                <a:avLst/>
                <a:gdLst>
                  <a:gd name="T0" fmla="*/ 72 w 3436"/>
                  <a:gd name="T1" fmla="*/ 0 h 1194"/>
                  <a:gd name="T2" fmla="*/ 24 w 3436"/>
                  <a:gd name="T3" fmla="*/ 97 h 1194"/>
                  <a:gd name="T4" fmla="*/ 0 w 3436"/>
                  <a:gd name="T5" fmla="*/ 200 h 1194"/>
                  <a:gd name="T6" fmla="*/ 0 w 3436"/>
                  <a:gd name="T7" fmla="*/ 256 h 1194"/>
                  <a:gd name="T8" fmla="*/ 0 w 3436"/>
                  <a:gd name="T9" fmla="*/ 312 h 1194"/>
                  <a:gd name="T10" fmla="*/ 8 w 3436"/>
                  <a:gd name="T11" fmla="*/ 372 h 1194"/>
                  <a:gd name="T12" fmla="*/ 16 w 3436"/>
                  <a:gd name="T13" fmla="*/ 436 h 1194"/>
                  <a:gd name="T14" fmla="*/ 56 w 3436"/>
                  <a:gd name="T15" fmla="*/ 540 h 1194"/>
                  <a:gd name="T16" fmla="*/ 152 w 3436"/>
                  <a:gd name="T17" fmla="*/ 672 h 1194"/>
                  <a:gd name="T18" fmla="*/ 288 w 3436"/>
                  <a:gd name="T19" fmla="*/ 792 h 1194"/>
                  <a:gd name="T20" fmla="*/ 436 w 3436"/>
                  <a:gd name="T21" fmla="*/ 896 h 1194"/>
                  <a:gd name="T22" fmla="*/ 576 w 3436"/>
                  <a:gd name="T23" fmla="*/ 965 h 1194"/>
                  <a:gd name="T24" fmla="*/ 684 w 3436"/>
                  <a:gd name="T25" fmla="*/ 1008 h 1194"/>
                  <a:gd name="T26" fmla="*/ 832 w 3436"/>
                  <a:gd name="T27" fmla="*/ 1065 h 1194"/>
                  <a:gd name="T28" fmla="*/ 992 w 3436"/>
                  <a:gd name="T29" fmla="*/ 1108 h 1194"/>
                  <a:gd name="T30" fmla="*/ 1276 w 3436"/>
                  <a:gd name="T31" fmla="*/ 1168 h 1194"/>
                  <a:gd name="T32" fmla="*/ 1632 w 3436"/>
                  <a:gd name="T33" fmla="*/ 1194 h 1194"/>
                  <a:gd name="T34" fmla="*/ 1812 w 3436"/>
                  <a:gd name="T35" fmla="*/ 1188 h 1194"/>
                  <a:gd name="T36" fmla="*/ 2004 w 3436"/>
                  <a:gd name="T37" fmla="*/ 1180 h 1194"/>
                  <a:gd name="T38" fmla="*/ 2192 w 3436"/>
                  <a:gd name="T39" fmla="*/ 1152 h 1194"/>
                  <a:gd name="T40" fmla="*/ 2376 w 3436"/>
                  <a:gd name="T41" fmla="*/ 1121 h 1194"/>
                  <a:gd name="T42" fmla="*/ 2516 w 3436"/>
                  <a:gd name="T43" fmla="*/ 1084 h 1194"/>
                  <a:gd name="T44" fmla="*/ 2696 w 3436"/>
                  <a:gd name="T45" fmla="*/ 1028 h 1194"/>
                  <a:gd name="T46" fmla="*/ 2856 w 3436"/>
                  <a:gd name="T47" fmla="*/ 961 h 1194"/>
                  <a:gd name="T48" fmla="*/ 3008 w 3436"/>
                  <a:gd name="T49" fmla="*/ 888 h 1194"/>
                  <a:gd name="T50" fmla="*/ 3128 w 3436"/>
                  <a:gd name="T51" fmla="*/ 800 h 1194"/>
                  <a:gd name="T52" fmla="*/ 3236 w 3436"/>
                  <a:gd name="T53" fmla="*/ 714 h 1194"/>
                  <a:gd name="T54" fmla="*/ 3312 w 3436"/>
                  <a:gd name="T55" fmla="*/ 616 h 1194"/>
                  <a:gd name="T56" fmla="*/ 3384 w 3436"/>
                  <a:gd name="T57" fmla="*/ 514 h 1194"/>
                  <a:gd name="T58" fmla="*/ 3432 w 3436"/>
                  <a:gd name="T59" fmla="*/ 370 h 1194"/>
                  <a:gd name="T60" fmla="*/ 3436 w 3436"/>
                  <a:gd name="T61" fmla="*/ 238 h 1194"/>
                  <a:gd name="T62" fmla="*/ 3404 w 3436"/>
                  <a:gd name="T63" fmla="*/ 98 h 1194"/>
                  <a:gd name="T64" fmla="*/ 3348 w 3436"/>
                  <a:gd name="T65" fmla="*/ 10 h 1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36" h="1194">
                    <a:moveTo>
                      <a:pt x="72" y="0"/>
                    </a:moveTo>
                    <a:lnTo>
                      <a:pt x="24" y="97"/>
                    </a:lnTo>
                    <a:lnTo>
                      <a:pt x="0" y="200"/>
                    </a:lnTo>
                    <a:lnTo>
                      <a:pt x="0" y="256"/>
                    </a:lnTo>
                    <a:lnTo>
                      <a:pt x="0" y="312"/>
                    </a:lnTo>
                    <a:lnTo>
                      <a:pt x="8" y="372"/>
                    </a:lnTo>
                    <a:lnTo>
                      <a:pt x="16" y="436"/>
                    </a:lnTo>
                    <a:lnTo>
                      <a:pt x="56" y="540"/>
                    </a:lnTo>
                    <a:lnTo>
                      <a:pt x="152" y="672"/>
                    </a:lnTo>
                    <a:lnTo>
                      <a:pt x="288" y="792"/>
                    </a:lnTo>
                    <a:lnTo>
                      <a:pt x="436" y="896"/>
                    </a:lnTo>
                    <a:lnTo>
                      <a:pt x="576" y="965"/>
                    </a:lnTo>
                    <a:lnTo>
                      <a:pt x="684" y="1008"/>
                    </a:lnTo>
                    <a:lnTo>
                      <a:pt x="832" y="1065"/>
                    </a:lnTo>
                    <a:lnTo>
                      <a:pt x="992" y="1108"/>
                    </a:lnTo>
                    <a:lnTo>
                      <a:pt x="1276" y="1168"/>
                    </a:lnTo>
                    <a:lnTo>
                      <a:pt x="1632" y="1194"/>
                    </a:lnTo>
                    <a:lnTo>
                      <a:pt x="1812" y="1188"/>
                    </a:lnTo>
                    <a:lnTo>
                      <a:pt x="2004" y="1180"/>
                    </a:lnTo>
                    <a:lnTo>
                      <a:pt x="2192" y="1152"/>
                    </a:lnTo>
                    <a:lnTo>
                      <a:pt x="2376" y="1121"/>
                    </a:lnTo>
                    <a:lnTo>
                      <a:pt x="2516" y="1084"/>
                    </a:lnTo>
                    <a:lnTo>
                      <a:pt x="2696" y="1028"/>
                    </a:lnTo>
                    <a:lnTo>
                      <a:pt x="2856" y="961"/>
                    </a:lnTo>
                    <a:lnTo>
                      <a:pt x="3008" y="888"/>
                    </a:lnTo>
                    <a:lnTo>
                      <a:pt x="3128" y="800"/>
                    </a:lnTo>
                    <a:lnTo>
                      <a:pt x="3236" y="714"/>
                    </a:lnTo>
                    <a:lnTo>
                      <a:pt x="3312" y="616"/>
                    </a:lnTo>
                    <a:lnTo>
                      <a:pt x="3384" y="514"/>
                    </a:lnTo>
                    <a:lnTo>
                      <a:pt x="3432" y="370"/>
                    </a:lnTo>
                    <a:lnTo>
                      <a:pt x="3436" y="238"/>
                    </a:lnTo>
                    <a:lnTo>
                      <a:pt x="3404" y="98"/>
                    </a:lnTo>
                    <a:lnTo>
                      <a:pt x="3348" y="1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5" name="Freeform 32">
                <a:extLst>
                  <a:ext uri="{FF2B5EF4-FFF2-40B4-BE49-F238E27FC236}">
                    <a16:creationId xmlns:a16="http://schemas.microsoft.com/office/drawing/2014/main" id="{C8DF72F2-E846-4871-A87E-CA41AEA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2505"/>
                <a:ext cx="3268" cy="634"/>
              </a:xfrm>
              <a:custGeom>
                <a:avLst/>
                <a:gdLst>
                  <a:gd name="T0" fmla="*/ 0 w 3268"/>
                  <a:gd name="T1" fmla="*/ 634 h 634"/>
                  <a:gd name="T2" fmla="*/ 91 w 3268"/>
                  <a:gd name="T3" fmla="*/ 510 h 634"/>
                  <a:gd name="T4" fmla="*/ 271 w 3268"/>
                  <a:gd name="T5" fmla="*/ 360 h 634"/>
                  <a:gd name="T6" fmla="*/ 469 w 3268"/>
                  <a:gd name="T7" fmla="*/ 243 h 634"/>
                  <a:gd name="T8" fmla="*/ 727 w 3268"/>
                  <a:gd name="T9" fmla="*/ 132 h 634"/>
                  <a:gd name="T10" fmla="*/ 982 w 3268"/>
                  <a:gd name="T11" fmla="*/ 72 h 634"/>
                  <a:gd name="T12" fmla="*/ 1249 w 3268"/>
                  <a:gd name="T13" fmla="*/ 24 h 634"/>
                  <a:gd name="T14" fmla="*/ 1495 w 3268"/>
                  <a:gd name="T15" fmla="*/ 6 h 634"/>
                  <a:gd name="T16" fmla="*/ 1717 w 3268"/>
                  <a:gd name="T17" fmla="*/ 0 h 634"/>
                  <a:gd name="T18" fmla="*/ 1918 w 3268"/>
                  <a:gd name="T19" fmla="*/ 9 h 634"/>
                  <a:gd name="T20" fmla="*/ 2107 w 3268"/>
                  <a:gd name="T21" fmla="*/ 36 h 634"/>
                  <a:gd name="T22" fmla="*/ 2296 w 3268"/>
                  <a:gd name="T23" fmla="*/ 74 h 634"/>
                  <a:gd name="T24" fmla="*/ 2527 w 3268"/>
                  <a:gd name="T25" fmla="*/ 126 h 634"/>
                  <a:gd name="T26" fmla="*/ 2734 w 3268"/>
                  <a:gd name="T27" fmla="*/ 204 h 634"/>
                  <a:gd name="T28" fmla="*/ 2968 w 3268"/>
                  <a:gd name="T29" fmla="*/ 324 h 634"/>
                  <a:gd name="T30" fmla="*/ 3178 w 3268"/>
                  <a:gd name="T31" fmla="*/ 495 h 634"/>
                  <a:gd name="T32" fmla="*/ 3268 w 3268"/>
                  <a:gd name="T33" fmla="*/ 622 h 6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68" h="634">
                    <a:moveTo>
                      <a:pt x="0" y="634"/>
                    </a:moveTo>
                    <a:lnTo>
                      <a:pt x="91" y="510"/>
                    </a:lnTo>
                    <a:lnTo>
                      <a:pt x="271" y="360"/>
                    </a:lnTo>
                    <a:lnTo>
                      <a:pt x="469" y="243"/>
                    </a:lnTo>
                    <a:lnTo>
                      <a:pt x="727" y="132"/>
                    </a:lnTo>
                    <a:lnTo>
                      <a:pt x="982" y="72"/>
                    </a:lnTo>
                    <a:lnTo>
                      <a:pt x="1249" y="24"/>
                    </a:lnTo>
                    <a:lnTo>
                      <a:pt x="1495" y="6"/>
                    </a:lnTo>
                    <a:lnTo>
                      <a:pt x="1717" y="0"/>
                    </a:lnTo>
                    <a:lnTo>
                      <a:pt x="1918" y="9"/>
                    </a:lnTo>
                    <a:lnTo>
                      <a:pt x="2107" y="36"/>
                    </a:lnTo>
                    <a:lnTo>
                      <a:pt x="2296" y="74"/>
                    </a:lnTo>
                    <a:lnTo>
                      <a:pt x="2527" y="126"/>
                    </a:lnTo>
                    <a:lnTo>
                      <a:pt x="2734" y="204"/>
                    </a:lnTo>
                    <a:lnTo>
                      <a:pt x="2968" y="324"/>
                    </a:lnTo>
                    <a:lnTo>
                      <a:pt x="3178" y="495"/>
                    </a:lnTo>
                    <a:lnTo>
                      <a:pt x="3268" y="62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828121C5-2657-4834-938F-CE66F0723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2486"/>
              <a:ext cx="3264" cy="1623"/>
            </a:xfrm>
            <a:custGeom>
              <a:avLst/>
              <a:gdLst>
                <a:gd name="T0" fmla="*/ 4 w 3264"/>
                <a:gd name="T1" fmla="*/ 582 h 1623"/>
                <a:gd name="T2" fmla="*/ 741 w 3264"/>
                <a:gd name="T3" fmla="*/ 1623 h 1623"/>
                <a:gd name="T4" fmla="*/ 2730 w 3264"/>
                <a:gd name="T5" fmla="*/ 1545 h 1623"/>
                <a:gd name="T6" fmla="*/ 3264 w 3264"/>
                <a:gd name="T7" fmla="*/ 568 h 1623"/>
                <a:gd name="T8" fmla="*/ 2176 w 3264"/>
                <a:gd name="T9" fmla="*/ 0 h 1623"/>
                <a:gd name="T10" fmla="*/ 948 w 3264"/>
                <a:gd name="T11" fmla="*/ 27 h 1623"/>
                <a:gd name="T12" fmla="*/ 0 w 3264"/>
                <a:gd name="T13" fmla="*/ 573 h 16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64" h="1623">
                  <a:moveTo>
                    <a:pt x="4" y="582"/>
                  </a:moveTo>
                  <a:lnTo>
                    <a:pt x="741" y="1623"/>
                  </a:lnTo>
                  <a:lnTo>
                    <a:pt x="2730" y="1545"/>
                  </a:lnTo>
                  <a:lnTo>
                    <a:pt x="3264" y="568"/>
                  </a:lnTo>
                  <a:lnTo>
                    <a:pt x="2176" y="0"/>
                  </a:lnTo>
                  <a:lnTo>
                    <a:pt x="948" y="27"/>
                  </a:lnTo>
                  <a:lnTo>
                    <a:pt x="0" y="573"/>
                  </a:lnTo>
                </a:path>
              </a:pathLst>
            </a:custGeom>
            <a:solidFill>
              <a:srgbClr val="FFFF99"/>
            </a:solidFill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57" name="Group 34">
              <a:extLst>
                <a:ext uri="{FF2B5EF4-FFF2-40B4-BE49-F238E27FC236}">
                  <a16:creationId xmlns:a16="http://schemas.microsoft.com/office/drawing/2014/main" id="{E1A14B8C-580D-4D19-B537-1289F52AD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572"/>
              <a:ext cx="535" cy="412"/>
              <a:chOff x="2544" y="572"/>
              <a:chExt cx="535" cy="412"/>
            </a:xfrm>
          </p:grpSpPr>
          <p:sp>
            <p:nvSpPr>
              <p:cNvPr id="72" name="Text Box 35">
                <a:extLst>
                  <a:ext uri="{FF2B5EF4-FFF2-40B4-BE49-F238E27FC236}">
                    <a16:creationId xmlns:a16="http://schemas.microsoft.com/office/drawing/2014/main" id="{4B00B02A-D53E-42FA-862C-7CA57C2EE2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572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1600">
                    <a:solidFill>
                      <a:srgbClr val="FF33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</a:t>
                </a:r>
              </a:p>
            </p:txBody>
          </p:sp>
          <p:sp>
            <p:nvSpPr>
              <p:cNvPr id="73" name="Text Box 36">
                <a:extLst>
                  <a:ext uri="{FF2B5EF4-FFF2-40B4-BE49-F238E27FC236}">
                    <a16:creationId xmlns:a16="http://schemas.microsoft.com/office/drawing/2014/main" id="{BCE5BEB1-4903-4B4F-8F66-82804D74DE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8" y="598"/>
                <a:ext cx="211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vi-VN" sz="4000" b="1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</a:p>
            </p:txBody>
          </p:sp>
        </p:grpSp>
        <p:grpSp>
          <p:nvGrpSpPr>
            <p:cNvPr id="58" name="Group 37">
              <a:extLst>
                <a:ext uri="{FF2B5EF4-FFF2-40B4-BE49-F238E27FC236}">
                  <a16:creationId xmlns:a16="http://schemas.microsoft.com/office/drawing/2014/main" id="{28D49E2E-CC2D-4C08-83CA-561C87B19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7" y="701"/>
              <a:ext cx="3436" cy="3546"/>
              <a:chOff x="1076" y="701"/>
              <a:chExt cx="3436" cy="3546"/>
            </a:xfrm>
          </p:grpSpPr>
          <p:sp>
            <p:nvSpPr>
              <p:cNvPr id="63" name="Freeform 38">
                <a:extLst>
                  <a:ext uri="{FF2B5EF4-FFF2-40B4-BE49-F238E27FC236}">
                    <a16:creationId xmlns:a16="http://schemas.microsoft.com/office/drawing/2014/main" id="{9184F16D-D134-47D1-A3A6-19E9077FA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704"/>
                <a:ext cx="1476" cy="2355"/>
              </a:xfrm>
              <a:custGeom>
                <a:avLst/>
                <a:gdLst>
                  <a:gd name="T0" fmla="*/ 957 w 1476"/>
                  <a:gd name="T1" fmla="*/ 1809 h 2355"/>
                  <a:gd name="T2" fmla="*/ 1476 w 1476"/>
                  <a:gd name="T3" fmla="*/ 0 h 2355"/>
                  <a:gd name="T4" fmla="*/ 0 w 1476"/>
                  <a:gd name="T5" fmla="*/ 2355 h 23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76" h="2355">
                    <a:moveTo>
                      <a:pt x="957" y="1809"/>
                    </a:moveTo>
                    <a:lnTo>
                      <a:pt x="1476" y="0"/>
                    </a:lnTo>
                    <a:lnTo>
                      <a:pt x="0" y="2355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" name="Freeform 39">
                <a:extLst>
                  <a:ext uri="{FF2B5EF4-FFF2-40B4-BE49-F238E27FC236}">
                    <a16:creationId xmlns:a16="http://schemas.microsoft.com/office/drawing/2014/main" id="{65D736C3-5727-4116-808B-4A1B689E0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3053"/>
                <a:ext cx="3436" cy="1194"/>
              </a:xfrm>
              <a:custGeom>
                <a:avLst/>
                <a:gdLst>
                  <a:gd name="T0" fmla="*/ 72 w 3436"/>
                  <a:gd name="T1" fmla="*/ 0 h 1194"/>
                  <a:gd name="T2" fmla="*/ 24 w 3436"/>
                  <a:gd name="T3" fmla="*/ 97 h 1194"/>
                  <a:gd name="T4" fmla="*/ 0 w 3436"/>
                  <a:gd name="T5" fmla="*/ 200 h 1194"/>
                  <a:gd name="T6" fmla="*/ 0 w 3436"/>
                  <a:gd name="T7" fmla="*/ 256 h 1194"/>
                  <a:gd name="T8" fmla="*/ 0 w 3436"/>
                  <a:gd name="T9" fmla="*/ 312 h 1194"/>
                  <a:gd name="T10" fmla="*/ 8 w 3436"/>
                  <a:gd name="T11" fmla="*/ 372 h 1194"/>
                  <a:gd name="T12" fmla="*/ 16 w 3436"/>
                  <a:gd name="T13" fmla="*/ 436 h 1194"/>
                  <a:gd name="T14" fmla="*/ 56 w 3436"/>
                  <a:gd name="T15" fmla="*/ 540 h 1194"/>
                  <a:gd name="T16" fmla="*/ 152 w 3436"/>
                  <a:gd name="T17" fmla="*/ 672 h 1194"/>
                  <a:gd name="T18" fmla="*/ 288 w 3436"/>
                  <a:gd name="T19" fmla="*/ 792 h 1194"/>
                  <a:gd name="T20" fmla="*/ 436 w 3436"/>
                  <a:gd name="T21" fmla="*/ 896 h 1194"/>
                  <a:gd name="T22" fmla="*/ 576 w 3436"/>
                  <a:gd name="T23" fmla="*/ 965 h 1194"/>
                  <a:gd name="T24" fmla="*/ 684 w 3436"/>
                  <a:gd name="T25" fmla="*/ 1008 h 1194"/>
                  <a:gd name="T26" fmla="*/ 832 w 3436"/>
                  <a:gd name="T27" fmla="*/ 1065 h 1194"/>
                  <a:gd name="T28" fmla="*/ 992 w 3436"/>
                  <a:gd name="T29" fmla="*/ 1108 h 1194"/>
                  <a:gd name="T30" fmla="*/ 1276 w 3436"/>
                  <a:gd name="T31" fmla="*/ 1168 h 1194"/>
                  <a:gd name="T32" fmla="*/ 1632 w 3436"/>
                  <a:gd name="T33" fmla="*/ 1194 h 1194"/>
                  <a:gd name="T34" fmla="*/ 1812 w 3436"/>
                  <a:gd name="T35" fmla="*/ 1188 h 1194"/>
                  <a:gd name="T36" fmla="*/ 2004 w 3436"/>
                  <a:gd name="T37" fmla="*/ 1180 h 1194"/>
                  <a:gd name="T38" fmla="*/ 2192 w 3436"/>
                  <a:gd name="T39" fmla="*/ 1152 h 1194"/>
                  <a:gd name="T40" fmla="*/ 2376 w 3436"/>
                  <a:gd name="T41" fmla="*/ 1121 h 1194"/>
                  <a:gd name="T42" fmla="*/ 2516 w 3436"/>
                  <a:gd name="T43" fmla="*/ 1084 h 1194"/>
                  <a:gd name="T44" fmla="*/ 2696 w 3436"/>
                  <a:gd name="T45" fmla="*/ 1028 h 1194"/>
                  <a:gd name="T46" fmla="*/ 2856 w 3436"/>
                  <a:gd name="T47" fmla="*/ 961 h 1194"/>
                  <a:gd name="T48" fmla="*/ 3008 w 3436"/>
                  <a:gd name="T49" fmla="*/ 888 h 1194"/>
                  <a:gd name="T50" fmla="*/ 3128 w 3436"/>
                  <a:gd name="T51" fmla="*/ 800 h 1194"/>
                  <a:gd name="T52" fmla="*/ 3236 w 3436"/>
                  <a:gd name="T53" fmla="*/ 714 h 1194"/>
                  <a:gd name="T54" fmla="*/ 3312 w 3436"/>
                  <a:gd name="T55" fmla="*/ 616 h 1194"/>
                  <a:gd name="T56" fmla="*/ 3384 w 3436"/>
                  <a:gd name="T57" fmla="*/ 514 h 1194"/>
                  <a:gd name="T58" fmla="*/ 3432 w 3436"/>
                  <a:gd name="T59" fmla="*/ 370 h 1194"/>
                  <a:gd name="T60" fmla="*/ 3436 w 3436"/>
                  <a:gd name="T61" fmla="*/ 238 h 1194"/>
                  <a:gd name="T62" fmla="*/ 3404 w 3436"/>
                  <a:gd name="T63" fmla="*/ 98 h 1194"/>
                  <a:gd name="T64" fmla="*/ 3348 w 3436"/>
                  <a:gd name="T65" fmla="*/ 10 h 1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36" h="1194">
                    <a:moveTo>
                      <a:pt x="72" y="0"/>
                    </a:moveTo>
                    <a:lnTo>
                      <a:pt x="24" y="97"/>
                    </a:lnTo>
                    <a:lnTo>
                      <a:pt x="0" y="200"/>
                    </a:lnTo>
                    <a:lnTo>
                      <a:pt x="0" y="256"/>
                    </a:lnTo>
                    <a:lnTo>
                      <a:pt x="0" y="312"/>
                    </a:lnTo>
                    <a:lnTo>
                      <a:pt x="8" y="372"/>
                    </a:lnTo>
                    <a:lnTo>
                      <a:pt x="16" y="436"/>
                    </a:lnTo>
                    <a:lnTo>
                      <a:pt x="56" y="540"/>
                    </a:lnTo>
                    <a:lnTo>
                      <a:pt x="152" y="672"/>
                    </a:lnTo>
                    <a:lnTo>
                      <a:pt x="288" y="792"/>
                    </a:lnTo>
                    <a:lnTo>
                      <a:pt x="436" y="896"/>
                    </a:lnTo>
                    <a:lnTo>
                      <a:pt x="576" y="965"/>
                    </a:lnTo>
                    <a:lnTo>
                      <a:pt x="684" y="1008"/>
                    </a:lnTo>
                    <a:lnTo>
                      <a:pt x="832" y="1065"/>
                    </a:lnTo>
                    <a:lnTo>
                      <a:pt x="992" y="1108"/>
                    </a:lnTo>
                    <a:lnTo>
                      <a:pt x="1276" y="1168"/>
                    </a:lnTo>
                    <a:lnTo>
                      <a:pt x="1632" y="1194"/>
                    </a:lnTo>
                    <a:lnTo>
                      <a:pt x="1812" y="1188"/>
                    </a:lnTo>
                    <a:lnTo>
                      <a:pt x="2004" y="1180"/>
                    </a:lnTo>
                    <a:lnTo>
                      <a:pt x="2192" y="1152"/>
                    </a:lnTo>
                    <a:lnTo>
                      <a:pt x="2376" y="1121"/>
                    </a:lnTo>
                    <a:lnTo>
                      <a:pt x="2516" y="1084"/>
                    </a:lnTo>
                    <a:lnTo>
                      <a:pt x="2696" y="1028"/>
                    </a:lnTo>
                    <a:lnTo>
                      <a:pt x="2856" y="961"/>
                    </a:lnTo>
                    <a:lnTo>
                      <a:pt x="3008" y="888"/>
                    </a:lnTo>
                    <a:lnTo>
                      <a:pt x="3128" y="800"/>
                    </a:lnTo>
                    <a:lnTo>
                      <a:pt x="3236" y="714"/>
                    </a:lnTo>
                    <a:lnTo>
                      <a:pt x="3312" y="616"/>
                    </a:lnTo>
                    <a:lnTo>
                      <a:pt x="3384" y="514"/>
                    </a:lnTo>
                    <a:lnTo>
                      <a:pt x="3432" y="370"/>
                    </a:lnTo>
                    <a:lnTo>
                      <a:pt x="3436" y="238"/>
                    </a:lnTo>
                    <a:lnTo>
                      <a:pt x="3404" y="98"/>
                    </a:lnTo>
                    <a:lnTo>
                      <a:pt x="3348" y="1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5" name="Freeform 40">
                <a:extLst>
                  <a:ext uri="{FF2B5EF4-FFF2-40B4-BE49-F238E27FC236}">
                    <a16:creationId xmlns:a16="http://schemas.microsoft.com/office/drawing/2014/main" id="{B1125927-12A4-489D-8162-1FED63494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" y="2432"/>
                <a:ext cx="3268" cy="634"/>
              </a:xfrm>
              <a:custGeom>
                <a:avLst/>
                <a:gdLst>
                  <a:gd name="T0" fmla="*/ 0 w 3268"/>
                  <a:gd name="T1" fmla="*/ 634 h 634"/>
                  <a:gd name="T2" fmla="*/ 91 w 3268"/>
                  <a:gd name="T3" fmla="*/ 510 h 634"/>
                  <a:gd name="T4" fmla="*/ 271 w 3268"/>
                  <a:gd name="T5" fmla="*/ 360 h 634"/>
                  <a:gd name="T6" fmla="*/ 469 w 3268"/>
                  <a:gd name="T7" fmla="*/ 243 h 634"/>
                  <a:gd name="T8" fmla="*/ 727 w 3268"/>
                  <a:gd name="T9" fmla="*/ 132 h 634"/>
                  <a:gd name="T10" fmla="*/ 982 w 3268"/>
                  <a:gd name="T11" fmla="*/ 72 h 634"/>
                  <a:gd name="T12" fmla="*/ 1249 w 3268"/>
                  <a:gd name="T13" fmla="*/ 24 h 634"/>
                  <a:gd name="T14" fmla="*/ 1495 w 3268"/>
                  <a:gd name="T15" fmla="*/ 6 h 634"/>
                  <a:gd name="T16" fmla="*/ 1717 w 3268"/>
                  <a:gd name="T17" fmla="*/ 0 h 634"/>
                  <a:gd name="T18" fmla="*/ 1918 w 3268"/>
                  <a:gd name="T19" fmla="*/ 9 h 634"/>
                  <a:gd name="T20" fmla="*/ 2107 w 3268"/>
                  <a:gd name="T21" fmla="*/ 36 h 634"/>
                  <a:gd name="T22" fmla="*/ 2296 w 3268"/>
                  <a:gd name="T23" fmla="*/ 74 h 634"/>
                  <a:gd name="T24" fmla="*/ 2527 w 3268"/>
                  <a:gd name="T25" fmla="*/ 126 h 634"/>
                  <a:gd name="T26" fmla="*/ 2734 w 3268"/>
                  <a:gd name="T27" fmla="*/ 204 h 634"/>
                  <a:gd name="T28" fmla="*/ 2968 w 3268"/>
                  <a:gd name="T29" fmla="*/ 324 h 634"/>
                  <a:gd name="T30" fmla="*/ 3178 w 3268"/>
                  <a:gd name="T31" fmla="*/ 495 h 634"/>
                  <a:gd name="T32" fmla="*/ 3268 w 3268"/>
                  <a:gd name="T33" fmla="*/ 622 h 6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68" h="634">
                    <a:moveTo>
                      <a:pt x="0" y="634"/>
                    </a:moveTo>
                    <a:lnTo>
                      <a:pt x="91" y="510"/>
                    </a:lnTo>
                    <a:lnTo>
                      <a:pt x="271" y="360"/>
                    </a:lnTo>
                    <a:lnTo>
                      <a:pt x="469" y="243"/>
                    </a:lnTo>
                    <a:lnTo>
                      <a:pt x="727" y="132"/>
                    </a:lnTo>
                    <a:lnTo>
                      <a:pt x="982" y="72"/>
                    </a:lnTo>
                    <a:lnTo>
                      <a:pt x="1249" y="24"/>
                    </a:lnTo>
                    <a:lnTo>
                      <a:pt x="1495" y="6"/>
                    </a:lnTo>
                    <a:lnTo>
                      <a:pt x="1717" y="0"/>
                    </a:lnTo>
                    <a:lnTo>
                      <a:pt x="1918" y="9"/>
                    </a:lnTo>
                    <a:lnTo>
                      <a:pt x="2107" y="36"/>
                    </a:lnTo>
                    <a:lnTo>
                      <a:pt x="2296" y="74"/>
                    </a:lnTo>
                    <a:lnTo>
                      <a:pt x="2527" y="126"/>
                    </a:lnTo>
                    <a:lnTo>
                      <a:pt x="2734" y="204"/>
                    </a:lnTo>
                    <a:lnTo>
                      <a:pt x="2968" y="324"/>
                    </a:lnTo>
                    <a:lnTo>
                      <a:pt x="3178" y="495"/>
                    </a:lnTo>
                    <a:lnTo>
                      <a:pt x="3268" y="62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6" name="Freeform 41">
                <a:extLst>
                  <a:ext uri="{FF2B5EF4-FFF2-40B4-BE49-F238E27FC236}">
                    <a16:creationId xmlns:a16="http://schemas.microsoft.com/office/drawing/2014/main" id="{303D5A39-52DC-4365-A4E9-7A900E81D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486"/>
                <a:ext cx="3264" cy="1623"/>
              </a:xfrm>
              <a:custGeom>
                <a:avLst/>
                <a:gdLst>
                  <a:gd name="T0" fmla="*/ 4 w 3264"/>
                  <a:gd name="T1" fmla="*/ 582 h 1623"/>
                  <a:gd name="T2" fmla="*/ 741 w 3264"/>
                  <a:gd name="T3" fmla="*/ 1623 h 1623"/>
                  <a:gd name="T4" fmla="*/ 2730 w 3264"/>
                  <a:gd name="T5" fmla="*/ 1545 h 1623"/>
                  <a:gd name="T6" fmla="*/ 3264 w 3264"/>
                  <a:gd name="T7" fmla="*/ 568 h 1623"/>
                  <a:gd name="T8" fmla="*/ 2176 w 3264"/>
                  <a:gd name="T9" fmla="*/ 0 h 1623"/>
                  <a:gd name="T10" fmla="*/ 948 w 3264"/>
                  <a:gd name="T11" fmla="*/ 27 h 1623"/>
                  <a:gd name="T12" fmla="*/ 0 w 3264"/>
                  <a:gd name="T13" fmla="*/ 573 h 16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64" h="1623">
                    <a:moveTo>
                      <a:pt x="4" y="582"/>
                    </a:moveTo>
                    <a:lnTo>
                      <a:pt x="741" y="1623"/>
                    </a:lnTo>
                    <a:lnTo>
                      <a:pt x="2730" y="1545"/>
                    </a:lnTo>
                    <a:lnTo>
                      <a:pt x="3264" y="568"/>
                    </a:lnTo>
                    <a:lnTo>
                      <a:pt x="2176" y="0"/>
                    </a:lnTo>
                    <a:lnTo>
                      <a:pt x="948" y="27"/>
                    </a:lnTo>
                    <a:lnTo>
                      <a:pt x="0" y="573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7" name="Freeform 42">
                <a:extLst>
                  <a:ext uri="{FF2B5EF4-FFF2-40B4-BE49-F238E27FC236}">
                    <a16:creationId xmlns:a16="http://schemas.microsoft.com/office/drawing/2014/main" id="{8F7434C5-DC51-45D9-96F0-497C3051D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701"/>
                <a:ext cx="1218" cy="1809"/>
              </a:xfrm>
              <a:custGeom>
                <a:avLst/>
                <a:gdLst>
                  <a:gd name="T0" fmla="*/ 0 w 1218"/>
                  <a:gd name="T1" fmla="*/ 1809 h 1809"/>
                  <a:gd name="T2" fmla="*/ 522 w 1218"/>
                  <a:gd name="T3" fmla="*/ 0 h 1809"/>
                  <a:gd name="T4" fmla="*/ 1218 w 1218"/>
                  <a:gd name="T5" fmla="*/ 1779 h 18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18" h="1809">
                    <a:moveTo>
                      <a:pt x="0" y="1809"/>
                    </a:moveTo>
                    <a:lnTo>
                      <a:pt x="522" y="0"/>
                    </a:lnTo>
                    <a:lnTo>
                      <a:pt x="1218" y="1779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8" name="Freeform 43">
                <a:extLst>
                  <a:ext uri="{FF2B5EF4-FFF2-40B4-BE49-F238E27FC236}">
                    <a16:creationId xmlns:a16="http://schemas.microsoft.com/office/drawing/2014/main" id="{D4A22EE4-7686-40D8-91D2-A80726CD2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713"/>
                <a:ext cx="1788" cy="2334"/>
              </a:xfrm>
              <a:custGeom>
                <a:avLst/>
                <a:gdLst>
                  <a:gd name="T0" fmla="*/ 699 w 1788"/>
                  <a:gd name="T1" fmla="*/ 1770 h 2334"/>
                  <a:gd name="T2" fmla="*/ 0 w 1788"/>
                  <a:gd name="T3" fmla="*/ 0 h 2334"/>
                  <a:gd name="T4" fmla="*/ 1788 w 1788"/>
                  <a:gd name="T5" fmla="*/ 2334 h 23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88" h="2334">
                    <a:moveTo>
                      <a:pt x="699" y="1770"/>
                    </a:moveTo>
                    <a:lnTo>
                      <a:pt x="0" y="0"/>
                    </a:lnTo>
                    <a:lnTo>
                      <a:pt x="1788" y="233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" name="Freeform 44">
                <a:extLst>
                  <a:ext uri="{FF2B5EF4-FFF2-40B4-BE49-F238E27FC236}">
                    <a16:creationId xmlns:a16="http://schemas.microsoft.com/office/drawing/2014/main" id="{E90BA673-E852-4571-B83B-52D556BBC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713"/>
                <a:ext cx="1794" cy="3315"/>
              </a:xfrm>
              <a:custGeom>
                <a:avLst/>
                <a:gdLst>
                  <a:gd name="T0" fmla="*/ 1794 w 1794"/>
                  <a:gd name="T1" fmla="*/ 2340 h 3315"/>
                  <a:gd name="T2" fmla="*/ 0 w 1794"/>
                  <a:gd name="T3" fmla="*/ 0 h 3315"/>
                  <a:gd name="T4" fmla="*/ 1254 w 1794"/>
                  <a:gd name="T5" fmla="*/ 3315 h 33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94" h="3315">
                    <a:moveTo>
                      <a:pt x="1794" y="2340"/>
                    </a:moveTo>
                    <a:lnTo>
                      <a:pt x="0" y="0"/>
                    </a:lnTo>
                    <a:lnTo>
                      <a:pt x="1254" y="3315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" name="Freeform 45">
                <a:extLst>
                  <a:ext uri="{FF2B5EF4-FFF2-40B4-BE49-F238E27FC236}">
                    <a16:creationId xmlns:a16="http://schemas.microsoft.com/office/drawing/2014/main" id="{07D01917-C301-4641-B7E1-4AE5D16A3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" y="709"/>
                <a:ext cx="1977" cy="3399"/>
              </a:xfrm>
              <a:custGeom>
                <a:avLst/>
                <a:gdLst>
                  <a:gd name="T0" fmla="*/ 1977 w 1977"/>
                  <a:gd name="T1" fmla="*/ 3315 h 3399"/>
                  <a:gd name="T2" fmla="*/ 720 w 1977"/>
                  <a:gd name="T3" fmla="*/ 0 h 3399"/>
                  <a:gd name="T4" fmla="*/ 0 w 1977"/>
                  <a:gd name="T5" fmla="*/ 3399 h 33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77" h="3399">
                    <a:moveTo>
                      <a:pt x="1977" y="3315"/>
                    </a:moveTo>
                    <a:lnTo>
                      <a:pt x="720" y="0"/>
                    </a:lnTo>
                    <a:lnTo>
                      <a:pt x="0" y="3399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" name="Freeform 46">
                <a:extLst>
                  <a:ext uri="{FF2B5EF4-FFF2-40B4-BE49-F238E27FC236}">
                    <a16:creationId xmlns:a16="http://schemas.microsoft.com/office/drawing/2014/main" id="{FE8CDEE4-E146-4D29-B576-F7A47880C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703"/>
                <a:ext cx="1459" cy="3401"/>
              </a:xfrm>
              <a:custGeom>
                <a:avLst/>
                <a:gdLst>
                  <a:gd name="T0" fmla="*/ 0 w 1459"/>
                  <a:gd name="T1" fmla="*/ 2365 h 3401"/>
                  <a:gd name="T2" fmla="*/ 1459 w 1459"/>
                  <a:gd name="T3" fmla="*/ 0 h 3401"/>
                  <a:gd name="T4" fmla="*/ 737 w 1459"/>
                  <a:gd name="T5" fmla="*/ 3401 h 34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59" h="3401">
                    <a:moveTo>
                      <a:pt x="0" y="2365"/>
                    </a:moveTo>
                    <a:lnTo>
                      <a:pt x="1459" y="0"/>
                    </a:lnTo>
                    <a:lnTo>
                      <a:pt x="737" y="340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9" name="Line 47">
              <a:extLst>
                <a:ext uri="{FF2B5EF4-FFF2-40B4-BE49-F238E27FC236}">
                  <a16:creationId xmlns:a16="http://schemas.microsoft.com/office/drawing/2014/main" id="{635A9286-2A7F-48A9-9659-BACF08B536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6" y="682"/>
              <a:ext cx="118" cy="2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" name="Text Box 48">
              <a:extLst>
                <a:ext uri="{FF2B5EF4-FFF2-40B4-BE49-F238E27FC236}">
                  <a16:creationId xmlns:a16="http://schemas.microsoft.com/office/drawing/2014/main" id="{4FC555CD-8610-4240-AA70-EEFB95806D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2" y="3274"/>
              <a:ext cx="1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40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CD07EA6B-A912-49FA-90C3-8F455C596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3249"/>
              <a:ext cx="1117" cy="786"/>
            </a:xfrm>
            <a:custGeom>
              <a:avLst/>
              <a:gdLst>
                <a:gd name="T0" fmla="*/ 0 w 1117"/>
                <a:gd name="T1" fmla="*/ 0 h 786"/>
                <a:gd name="T2" fmla="*/ 1117 w 1117"/>
                <a:gd name="T3" fmla="*/ 786 h 7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7" h="786">
                  <a:moveTo>
                    <a:pt x="0" y="0"/>
                  </a:moveTo>
                  <a:lnTo>
                    <a:pt x="1117" y="786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" name="Text Box 50">
              <a:extLst>
                <a:ext uri="{FF2B5EF4-FFF2-40B4-BE49-F238E27FC236}">
                  <a16:creationId xmlns:a16="http://schemas.microsoft.com/office/drawing/2014/main" id="{AC4A6C9D-B7A7-45E8-9B69-09F2DDFFD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0" y="3048"/>
              <a:ext cx="118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40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  <p:bldP spid="138247" grpId="0"/>
      <p:bldP spid="138251" grpId="0" animBg="1"/>
      <p:bldP spid="138253" grpId="0" animBg="1"/>
      <p:bldP spid="138255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059813"/>
                <a:ext cx="24059856" cy="3172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quay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xoay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. 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 xung quanh của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059813"/>
                <a:ext cx="24059856" cy="3172215"/>
              </a:xfrm>
              <a:prstGeom prst="rect">
                <a:avLst/>
              </a:prstGeom>
              <a:blipFill>
                <a:blip r:embed="rId3"/>
                <a:stretch>
                  <a:fillRect l="-1013" t="-2115" b="-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507159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Arial" panose="020B0604020202020204" pitchFamily="34" charset="0"/>
              </a:rPr>
              <a:t>VÍ DỤ: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710524" y="6400800"/>
            <a:ext cx="23521077" cy="7162799"/>
            <a:chOff x="1205494" y="6947472"/>
            <a:chExt cx="22139783" cy="6610249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7826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400175" y="7467600"/>
                <a:ext cx="15723423" cy="4245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Hình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400">
                  <a:latin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4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độ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Suy ra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5" y="7467600"/>
                <a:ext cx="15723423" cy="4245458"/>
              </a:xfrm>
              <a:prstGeom prst="rect">
                <a:avLst/>
              </a:prstGeom>
              <a:blipFill>
                <a:blip r:embed="rId4"/>
                <a:stretch>
                  <a:fillRect l="-1590" t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685800" y="10942850"/>
                <a:ext cx="15164398" cy="11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nón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0942850"/>
                <a:ext cx="15164398" cy="1172950"/>
              </a:xfrm>
              <a:prstGeom prst="rect">
                <a:avLst/>
              </a:prstGeom>
              <a:blipFill>
                <a:blip r:embed="rId5"/>
                <a:stretch>
                  <a:fillRect b="-9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1669870" y="11963400"/>
                <a:ext cx="11360326" cy="1512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Diện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AC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870" y="11963400"/>
                <a:ext cx="11360326" cy="1512402"/>
              </a:xfrm>
              <a:prstGeom prst="rect">
                <a:avLst/>
              </a:prstGeom>
              <a:blipFill>
                <a:blip r:embed="rId6"/>
                <a:stretch>
                  <a:fillRect l="-2201" t="-8871" b="-1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7297400" y="6652177"/>
            <a:ext cx="2" cy="691142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6">
            <a:extLst>
              <a:ext uri="{FF2B5EF4-FFF2-40B4-BE49-F238E27FC236}">
                <a16:creationId xmlns:a16="http://schemas.microsoft.com/office/drawing/2014/main" id="{FDAC580D-2622-4A20-9149-E4EA278C8DDD}"/>
              </a:ext>
            </a:extLst>
          </p:cNvPr>
          <p:cNvGrpSpPr/>
          <p:nvPr/>
        </p:nvGrpSpPr>
        <p:grpSpPr>
          <a:xfrm>
            <a:off x="611108" y="1524000"/>
            <a:ext cx="12114292" cy="907192"/>
            <a:chOff x="7459670" y="7543799"/>
            <a:chExt cx="20011305" cy="9073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6F11A4-EB4B-4441-B9AC-856D70A92557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 NÓN TRÒN XOAY</a:t>
              </a:r>
            </a:p>
          </p:txBody>
        </p:sp>
        <p:grpSp>
          <p:nvGrpSpPr>
            <p:cNvPr id="25" name="Group 27">
              <a:extLst>
                <a:ext uri="{FF2B5EF4-FFF2-40B4-BE49-F238E27FC236}">
                  <a16:creationId xmlns:a16="http://schemas.microsoft.com/office/drawing/2014/main" id="{6691E58C-2944-4412-9A7B-6E8C34FEFA9A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6" name="Isosceles Triangle 44">
                <a:extLst>
                  <a:ext uri="{FF2B5EF4-FFF2-40B4-BE49-F238E27FC236}">
                    <a16:creationId xmlns:a16="http://schemas.microsoft.com/office/drawing/2014/main" id="{45B12A6D-BD56-4ED1-AC39-F504082A4A6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grpSp>
            <p:nvGrpSpPr>
              <p:cNvPr id="36" name="Group 29">
                <a:extLst>
                  <a:ext uri="{FF2B5EF4-FFF2-40B4-BE49-F238E27FC236}">
                    <a16:creationId xmlns:a16="http://schemas.microsoft.com/office/drawing/2014/main" id="{AF4EDAC0-71B6-40B9-B0F0-AB4AD2274348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7" name="Round Same Side Corner Rectangle 48">
                  <a:extLst>
                    <a:ext uri="{FF2B5EF4-FFF2-40B4-BE49-F238E27FC236}">
                      <a16:creationId xmlns:a16="http://schemas.microsoft.com/office/drawing/2014/main" id="{3B46E25D-3297-4CDA-86F2-616E0E9C030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AA9338D-F7D9-4614-912A-3D0F1F996DC9}"/>
                    </a:ext>
                  </a:extLst>
                </p:cNvPr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5433BE-0CA7-41A9-B84C-BD8B1B31D6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71204" y="6666509"/>
            <a:ext cx="6531794" cy="59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 build="p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Arial" panose="020B060402020202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9706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97060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dirty="0">
                    <a:latin typeface="Arial" panose="020B0604020202020204" pitchFamily="34" charset="0"/>
                  </a:rPr>
                  <a:t>Cho </a:t>
                </a:r>
                <a:r>
                  <a:rPr lang="fr-FR" sz="4800" dirty="0" err="1">
                    <a:latin typeface="Arial" panose="020B0604020202020204" pitchFamily="34" charset="0"/>
                  </a:rPr>
                  <a:t>khối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nón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có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chiều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cao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h</m:t>
                    </m:r>
                    <m:r>
                      <a:rPr lang="en-US" sz="4800" i="1">
                        <a:latin typeface="Cambria Math"/>
                      </a:rPr>
                      <m:t>=5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và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bán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kính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đáy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𝑟</m:t>
                    </m:r>
                    <m:r>
                      <a:rPr lang="en-US" sz="4800" i="1">
                        <a:latin typeface="Cambria Math"/>
                      </a:rPr>
                      <m:t>=3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</a:rPr>
                  <a:t>. </a:t>
                </a:r>
                <a:r>
                  <a:rPr lang="fr-FR" sz="4800" dirty="0" err="1">
                    <a:latin typeface="Arial" panose="020B0604020202020204" pitchFamily="34" charset="0"/>
                  </a:rPr>
                  <a:t>Thể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tích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của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khối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nón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đã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cho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bằng</a:t>
                </a:r>
                <a:r>
                  <a:rPr lang="fr-FR" sz="4800" dirty="0">
                    <a:latin typeface="Arial" panose="020B0604020202020204" pitchFamily="34" charset="0"/>
                  </a:rPr>
                  <a:t> 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>
                <a:blip r:embed="rId4"/>
                <a:stretch>
                  <a:fillRect l="-1216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7316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i="1">
                          <a:latin typeface="Cambria Math"/>
                        </a:rPr>
                        <m:t>𝑉</m:t>
                      </m:r>
                      <m:r>
                        <a:rPr lang="en-US" sz="4800" i="1">
                          <a:latin typeface="Cambria Math"/>
                        </a:rPr>
                        <m:t>=45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31603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7316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i="1">
                          <a:latin typeface="Cambria Math"/>
                        </a:rPr>
                        <m:t>𝑉</m:t>
                      </m:r>
                      <m:r>
                        <a:rPr lang="en-US" sz="4800" i="1">
                          <a:latin typeface="Cambria Math"/>
                        </a:rPr>
                        <m:t>=5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731603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8078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/>
                        </a:rPr>
                        <m:t>𝑉</m:t>
                      </m:r>
                      <m:r>
                        <a:rPr lang="en-US" sz="4800" i="1">
                          <a:latin typeface="Cambria Math"/>
                        </a:rPr>
                        <m:t>=15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807803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449800" y="48078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/>
                        </a:rPr>
                        <m:t>𝑉</m:t>
                      </m:r>
                      <m:r>
                        <a:rPr lang="en-US" sz="4800" i="1">
                          <a:latin typeface="Cambria Math"/>
                        </a:rPr>
                        <m:t>=20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800" y="4807803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014289" y="7971066"/>
                <a:ext cx="12184860" cy="1877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𝑉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𝜋</m:t>
                    </m:r>
                    <m:r>
                      <a:rPr lang="en-US" sz="48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.</m:t>
                    </m:r>
                    <m:r>
                      <a:rPr lang="en-US" sz="4800" i="1">
                        <a:latin typeface="Cambria Math"/>
                      </a:rPr>
                      <m:t>h</m:t>
                    </m:r>
                  </m:oMath>
                </a14:m>
                <a:endParaRPr lang="en-US" sz="4800" i="1" dirty="0">
                  <a:latin typeface="Cambria Math"/>
                </a:endParaRPr>
              </a:p>
              <a:p>
                <a:endParaRPr lang="en-US" sz="4800" i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289" y="7971066"/>
                <a:ext cx="12184860" cy="1877758"/>
              </a:xfrm>
              <a:prstGeom prst="rect">
                <a:avLst/>
              </a:prstGeom>
              <a:blipFill>
                <a:blip r:embed="rId9"/>
                <a:stretch>
                  <a:fillRect l="-2251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12954000" y="4779253"/>
                <a:ext cx="1072553" cy="983189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4779253"/>
                <a:ext cx="1072553" cy="98318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9CC3CA-6128-4EF6-B6D0-18C48677D6EA}"/>
                  </a:ext>
                </a:extLst>
              </p:cNvPr>
              <p:cNvSpPr/>
              <p:nvPr/>
            </p:nvSpPr>
            <p:spPr>
              <a:xfrm>
                <a:off x="4256689" y="9839819"/>
                <a:ext cx="4658711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4400" i="1">
                          <a:latin typeface="Cambria Math"/>
                        </a:rPr>
                        <m:t>𝜋</m:t>
                      </m:r>
                      <m:r>
                        <a:rPr lang="en-US" sz="4400" i="1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.5=15</m:t>
                      </m:r>
                      <m:r>
                        <a:rPr lang="en-US" sz="4400" i="1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9CC3CA-6128-4EF6-B6D0-18C48677D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89" y="9839819"/>
                <a:ext cx="4658711" cy="13644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3">
            <a:extLst>
              <a:ext uri="{FF2B5EF4-FFF2-40B4-BE49-F238E27FC236}">
                <a16:creationId xmlns:a16="http://schemas.microsoft.com/office/drawing/2014/main" id="{FA1AD1E0-F978-4BAB-B17E-6EA5388AE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1" y="7391400"/>
            <a:ext cx="6096000" cy="424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76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4" grpId="1"/>
      <p:bldP spid="55" grpId="0"/>
      <p:bldP spid="5" grpId="0"/>
      <p:bldP spid="49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Arial" panose="020B060402020202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1207060" y="3048000"/>
            <a:ext cx="225658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>
                <a:latin typeface="Arial" panose="020B0604020202020204" pitchFamily="34" charset="0"/>
              </a:rPr>
              <a:t>Cho </a:t>
            </a:r>
            <a:r>
              <a:rPr lang="fr-FR" sz="4800" dirty="0" err="1">
                <a:latin typeface="Arial" panose="020B0604020202020204" pitchFamily="34" charset="0"/>
              </a:rPr>
              <a:t>khối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</a:rPr>
              <a:t>nón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</a:rPr>
              <a:t>có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</a:rPr>
              <a:t>thể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</a:rPr>
              <a:t>tích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en-US" sz="4800" dirty="0">
                <a:latin typeface="Cambria Math"/>
              </a:rPr>
              <a:t>𝑉=6𝜋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</a:rPr>
              <a:t>và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</a:rPr>
              <a:t>chiều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</a:rPr>
              <a:t>cao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en-US" sz="4800" dirty="0">
                <a:latin typeface="Cambria Math"/>
              </a:rPr>
              <a:t>ℎ=4</a:t>
            </a:r>
            <a:r>
              <a:rPr lang="fr-FR" sz="4800" dirty="0">
                <a:latin typeface="Arial" panose="020B0604020202020204" pitchFamily="34" charset="0"/>
              </a:rPr>
              <a:t>. </a:t>
            </a:r>
            <a:r>
              <a:rPr lang="fr-FR" sz="4800" dirty="0" err="1">
                <a:latin typeface="Arial" panose="020B0604020202020204" pitchFamily="34" charset="0"/>
              </a:rPr>
              <a:t>Tìm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</a:rPr>
              <a:t>bán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</a:rPr>
              <a:t>kính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en-US" sz="4800" dirty="0">
                <a:latin typeface="Cambria Math"/>
              </a:rPr>
              <a:t>𝑟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</a:rPr>
              <a:t>của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</a:rPr>
              <a:t>khối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</a:rPr>
              <a:t>nón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</a:rPr>
              <a:t>đã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</a:rPr>
              <a:t>cho</a:t>
            </a:r>
            <a:r>
              <a:rPr lang="fr-FR" sz="4800" dirty="0">
                <a:latin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</a:rPr>
              <a:t>bằng</a:t>
            </a:r>
            <a:endParaRPr lang="en-US" sz="4800" dirty="0">
              <a:latin typeface="Arial" panose="020B0604020202020204" pitchFamily="34" charset="0"/>
            </a:endParaRPr>
          </a:p>
          <a:p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267200"/>
                <a:ext cx="548568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dirty="0" smtClean="0">
                          <a:latin typeface="Cambria Math"/>
                        </a:rPr>
                        <m:t>𝑟</m:t>
                      </m:r>
                      <m:r>
                        <m:rPr>
                          <m:nor/>
                        </m:rPr>
                        <a:rPr lang="en-US" sz="4800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267200"/>
                <a:ext cx="5485687" cy="16437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267200"/>
                <a:ext cx="5485687" cy="1680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dirty="0" smtClean="0">
                          <a:latin typeface="Cambria Math"/>
                        </a:rPr>
                        <m:t>𝑟</m:t>
                      </m:r>
                      <m:r>
                        <m:rPr>
                          <m:nor/>
                        </m:rPr>
                        <a:rPr lang="en-US" sz="4800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267200"/>
                <a:ext cx="5485687" cy="1680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267200"/>
                <a:ext cx="5485687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 smtClean="0">
                          <a:latin typeface="Cambria Math"/>
                        </a:rPr>
                        <m:t>𝑟</m:t>
                      </m:r>
                      <m:r>
                        <m:rPr>
                          <m:nor/>
                        </m:rPr>
                        <a:rPr lang="en-US" sz="4800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267200"/>
                <a:ext cx="5485687" cy="1641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449800" y="4299817"/>
                <a:ext cx="548568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dirty="0">
                          <a:latin typeface="Cambria Math"/>
                        </a:rPr>
                        <m:t>𝑟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800" y="4299817"/>
                <a:ext cx="5485687" cy="16437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014289" y="7971066"/>
                <a:ext cx="12184860" cy="113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𝜋</m:t>
                    </m:r>
                    <m:r>
                      <a:rPr lang="en-US" sz="48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.</m:t>
                    </m:r>
                    <m:r>
                      <a:rPr lang="en-US" sz="4800" i="1">
                        <a:latin typeface="Cambria Math"/>
                      </a:rPr>
                      <m:t>h</m:t>
                    </m:r>
                  </m:oMath>
                </a14:m>
                <a:endParaRPr lang="en-US" sz="4800" i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289" y="7971066"/>
                <a:ext cx="12184860" cy="1139094"/>
              </a:xfrm>
              <a:prstGeom prst="rect">
                <a:avLst/>
              </a:prstGeom>
              <a:blipFill>
                <a:blip r:embed="rId8"/>
                <a:stretch>
                  <a:fillRect l="-2251" t="-1075" b="-1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18364200" y="4800600"/>
                <a:ext cx="1072553" cy="84582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</m:oMath>
                  </m:oMathPara>
                </a14:m>
                <a:endPara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200" y="4800600"/>
                <a:ext cx="1072553" cy="8458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9CC3CA-6128-4EF6-B6D0-18C48677D6EA}"/>
                  </a:ext>
                </a:extLst>
              </p:cNvPr>
              <p:cNvSpPr/>
              <p:nvPr/>
            </p:nvSpPr>
            <p:spPr>
              <a:xfrm>
                <a:off x="2999129" y="9839819"/>
                <a:ext cx="7297703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⇒</m:t>
                      </m:r>
                      <m:r>
                        <a:rPr lang="en-US" sz="4400" i="1">
                          <a:latin typeface="Cambria Math"/>
                        </a:rPr>
                        <m:t>𝑟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rad>
                      <m:r>
                        <a:rPr lang="en-US" sz="4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3.6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.4</m:t>
                              </m:r>
                            </m:den>
                          </m:f>
                        </m:e>
                      </m:rad>
                      <m:r>
                        <a:rPr lang="en-US" sz="4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9CC3CA-6128-4EF6-B6D0-18C48677D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29" y="9839819"/>
                <a:ext cx="7297703" cy="2092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49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Arial" panose="020B060402020202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207060" y="32004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dirty="0">
                    <a:latin typeface="Arial" panose="020B0604020202020204" pitchFamily="34" charset="0"/>
                  </a:rPr>
                  <a:t>Cho </a:t>
                </a:r>
                <a:r>
                  <a:rPr lang="fr-FR" sz="4800" dirty="0" err="1">
                    <a:latin typeface="Arial" panose="020B0604020202020204" pitchFamily="34" charset="0"/>
                  </a:rPr>
                  <a:t>khối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nón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có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thể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tích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</m:t>
                    </m:r>
                    <m:r>
                      <a:rPr lang="en-US" sz="4800" i="1">
                        <a:latin typeface="Cambria Math"/>
                      </a:rPr>
                      <m:t>=6</m:t>
                    </m:r>
                    <m:r>
                      <a:rPr lang="en-US" sz="4800" i="1">
                        <a:latin typeface="Cambria Math"/>
                      </a:rPr>
                      <m:t>𝜋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và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bán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kính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đáy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𝑟</m:t>
                    </m:r>
                    <m:r>
                      <a:rPr lang="en-US" sz="4800" i="1">
                        <a:latin typeface="Cambria Math"/>
                      </a:rPr>
                      <m:t>=4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</a:rPr>
                  <a:t>. </a:t>
                </a:r>
                <a:r>
                  <a:rPr lang="fr-FR" sz="4800" dirty="0" err="1">
                    <a:latin typeface="Arial" panose="020B0604020202020204" pitchFamily="34" charset="0"/>
                  </a:rPr>
                  <a:t>Tìm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chiều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cao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h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của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khối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nón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đã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cho</a:t>
                </a:r>
                <a:r>
                  <a:rPr lang="fr-FR" sz="4800" dirty="0">
                    <a:latin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</a:rPr>
                  <a:t>bằng</a:t>
                </a:r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200400"/>
                <a:ext cx="22565882" cy="1569660"/>
              </a:xfrm>
              <a:prstGeom prst="rect">
                <a:avLst/>
              </a:prstGeom>
              <a:blipFill>
                <a:blip r:embed="rId4"/>
                <a:stretch>
                  <a:fillRect l="-1216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4572000"/>
                <a:ext cx="4388542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h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572000"/>
                <a:ext cx="4388542" cy="1480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4615979"/>
                <a:ext cx="4388542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/>
                        </a:rPr>
                        <m:t>h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4615979"/>
                <a:ext cx="4388542" cy="14800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4648200"/>
                <a:ext cx="4447108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/>
                        </a:rPr>
                        <m:t>h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4648200"/>
                <a:ext cx="4447108" cy="14800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4876800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GB" sz="4800">
                          <a:latin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4876800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/>
              <p:cNvSpPr/>
              <p:nvPr/>
            </p:nvSpPr>
            <p:spPr>
              <a:xfrm>
                <a:off x="3256370" y="4845130"/>
                <a:ext cx="848881" cy="911096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</m:oMath>
                  </m:oMathPara>
                </a14:m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70" y="4845130"/>
                <a:ext cx="848881" cy="91109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E0B036-CD5A-467D-AE6D-9FD5955F5EFF}"/>
                  </a:ext>
                </a:extLst>
              </p:cNvPr>
              <p:cNvSpPr/>
              <p:nvPr/>
            </p:nvSpPr>
            <p:spPr>
              <a:xfrm>
                <a:off x="4527371" y="8502060"/>
                <a:ext cx="7207429" cy="113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𝜋</m:t>
                    </m:r>
                    <m:r>
                      <a:rPr lang="en-US" sz="48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.</m:t>
                    </m:r>
                    <m:r>
                      <a:rPr lang="en-US" sz="4800" i="1">
                        <a:latin typeface="Cambria Math"/>
                      </a:rPr>
                      <m:t>h</m:t>
                    </m:r>
                  </m:oMath>
                </a14:m>
                <a:endParaRPr lang="en-US" sz="4800" i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E0B036-CD5A-467D-AE6D-9FD5955F5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71" y="8502060"/>
                <a:ext cx="7207429" cy="1139094"/>
              </a:xfrm>
              <a:prstGeom prst="rect">
                <a:avLst/>
              </a:prstGeom>
              <a:blipFill>
                <a:blip r:embed="rId10"/>
                <a:stretch>
                  <a:fillRect l="-3892"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6CAED32-96F7-48FF-9489-8184FC6C6193}"/>
                  </a:ext>
                </a:extLst>
              </p:cNvPr>
              <p:cNvSpPr/>
              <p:nvPr/>
            </p:nvSpPr>
            <p:spPr>
              <a:xfrm>
                <a:off x="5791200" y="10638285"/>
                <a:ext cx="5943600" cy="1142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⇒</m:t>
                    </m:r>
                    <m:r>
                      <a:rPr lang="en-US" sz="4800" i="1">
                        <a:latin typeface="Cambria Math"/>
                      </a:rPr>
                      <m:t>h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  <m:r>
                          <a:rPr lang="en-US" sz="4800" i="1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3.6</m:t>
                        </m:r>
                        <m:r>
                          <a:rPr lang="en-US" sz="48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𝜋</m:t>
                        </m:r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6CAED32-96F7-48FF-9489-8184FC6C6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0638285"/>
                <a:ext cx="5943600" cy="1142364"/>
              </a:xfrm>
              <a:prstGeom prst="rect">
                <a:avLst/>
              </a:prstGeom>
              <a:blipFill>
                <a:blip r:embed="rId11"/>
                <a:stretch>
                  <a:fillRect t="-1064" r="-1231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2" grpId="1"/>
      <p:bldP spid="53" grpId="0"/>
      <p:bldP spid="54" grpId="0"/>
      <p:bldP spid="55" grpId="0"/>
      <p:bldP spid="57" grpId="0" animBg="1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5650</TotalTime>
  <Words>2308</Words>
  <Application>Microsoft Office PowerPoint</Application>
  <PresentationFormat>Custom</PresentationFormat>
  <Paragraphs>193</Paragraphs>
  <Slides>14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AvantGarde</vt:lpstr>
      <vt:lpstr>AvantGarde-Demi</vt:lpstr>
      <vt:lpstr>Calibri</vt:lpstr>
      <vt:lpstr>Cambria Math</vt:lpstr>
      <vt:lpstr>Chu Van An</vt:lpstr>
      <vt:lpstr>MS Mincho</vt:lpstr>
      <vt:lpstr>Symbol</vt:lpstr>
      <vt:lpstr>Tahoma</vt:lpstr>
      <vt:lpstr>Times New Roman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test xyz</cp:lastModifiedBy>
  <cp:revision>498</cp:revision>
  <dcterms:created xsi:type="dcterms:W3CDTF">2013-08-31T11:42:51Z</dcterms:created>
  <dcterms:modified xsi:type="dcterms:W3CDTF">2021-08-26T15:13:38Z</dcterms:modified>
</cp:coreProperties>
</file>