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336" r:id="rId4"/>
    <p:sldId id="338" r:id="rId5"/>
    <p:sldId id="258" r:id="rId6"/>
    <p:sldId id="270" r:id="rId7"/>
    <p:sldId id="339" r:id="rId8"/>
    <p:sldId id="274" r:id="rId9"/>
    <p:sldId id="273" r:id="rId10"/>
    <p:sldId id="299" r:id="rId11"/>
    <p:sldId id="283" r:id="rId12"/>
    <p:sldId id="284" r:id="rId13"/>
    <p:sldId id="285" r:id="rId14"/>
    <p:sldId id="277" r:id="rId15"/>
    <p:sldId id="261" r:id="rId16"/>
    <p:sldId id="321" r:id="rId17"/>
    <p:sldId id="322" r:id="rId18"/>
    <p:sldId id="323" r:id="rId19"/>
    <p:sldId id="324" r:id="rId20"/>
    <p:sldId id="308" r:id="rId21"/>
    <p:sldId id="340" r:id="rId22"/>
    <p:sldId id="290" r:id="rId23"/>
    <p:sldId id="326" r:id="rId24"/>
    <p:sldId id="341" r:id="rId25"/>
    <p:sldId id="328" r:id="rId26"/>
    <p:sldId id="330" r:id="rId27"/>
    <p:sldId id="332" r:id="rId28"/>
    <p:sldId id="343" r:id="rId29"/>
    <p:sldId id="260" r:id="rId30"/>
    <p:sldId id="267"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D7F"/>
    <a:srgbClr val="FFD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756"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3.png"/><Relationship Id="rId3" Type="http://schemas.openxmlformats.org/officeDocument/2006/relationships/image" Target="../media/image39.png"/><Relationship Id="rId21" Type="http://schemas.openxmlformats.org/officeDocument/2006/relationships/image" Target="../media/image46.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1.png"/><Relationship Id="rId1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47.png"/></Relationships>
</file>

<file path=ppt/slides/_rels/slide16.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image" Target="../media/image39.png"/><Relationship Id="rId21" Type="http://schemas.openxmlformats.org/officeDocument/2006/relationships/image" Target="../media/image52.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51.png"/><Relationship Id="rId1" Type="http://schemas.openxmlformats.org/officeDocument/2006/relationships/slideLayout" Target="../slideLayouts/slideLayout7.xml"/><Relationship Id="rId15" Type="http://schemas.openxmlformats.org/officeDocument/2006/relationships/image" Target="../media/image48.png"/><Relationship Id="rId19" Type="http://schemas.openxmlformats.org/officeDocument/2006/relationships/image" Target="../media/image50.png"/><Relationship Id="rId14" Type="http://schemas.openxmlformats.org/officeDocument/2006/relationships/image" Target="../media/image49.svg"/><Relationship Id="rId22" Type="http://schemas.openxmlformats.org/officeDocument/2006/relationships/image" Target="../media/image53.png"/></Relationships>
</file>

<file path=ppt/slides/_rels/slide17.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55.png"/><Relationship Id="rId3" Type="http://schemas.openxmlformats.org/officeDocument/2006/relationships/image" Target="../media/image39.png"/><Relationship Id="rId21" Type="http://schemas.openxmlformats.org/officeDocument/2006/relationships/image" Target="../media/image58.png"/><Relationship Id="rId12" Type="http://schemas.openxmlformats.org/officeDocument/2006/relationships/image" Target="../media/image47.svg"/><Relationship Id="rId17" Type="http://schemas.openxmlformats.org/officeDocument/2006/relationships/image" Target="../media/image61.svg"/><Relationship Id="rId2" Type="http://schemas.openxmlformats.org/officeDocument/2006/relationships/image" Target="../media/image1.jpeg"/><Relationship Id="rId16" Type="http://schemas.openxmlformats.org/officeDocument/2006/relationships/image" Target="../media/image42.png"/><Relationship Id="rId20" Type="http://schemas.openxmlformats.org/officeDocument/2006/relationships/image" Target="../media/image57.png"/><Relationship Id="rId1" Type="http://schemas.openxmlformats.org/officeDocument/2006/relationships/slideLayout" Target="../slideLayouts/slideLayout7.xml"/><Relationship Id="rId15" Type="http://schemas.openxmlformats.org/officeDocument/2006/relationships/image" Target="../media/image54.png"/><Relationship Id="rId19" Type="http://schemas.openxmlformats.org/officeDocument/2006/relationships/image" Target="../media/image56.png"/><Relationship Id="rId14" Type="http://schemas.openxmlformats.org/officeDocument/2006/relationships/image" Target="../media/image49.svg"/><Relationship Id="rId22" Type="http://schemas.openxmlformats.org/officeDocument/2006/relationships/image" Target="../media/image59.png"/></Relationships>
</file>

<file path=ppt/slides/_rels/slide18.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61.svg"/><Relationship Id="rId3" Type="http://schemas.openxmlformats.org/officeDocument/2006/relationships/image" Target="../media/image39.png"/><Relationship Id="rId21" Type="http://schemas.openxmlformats.org/officeDocument/2006/relationships/image" Target="../media/image64.png"/><Relationship Id="rId12" Type="http://schemas.openxmlformats.org/officeDocument/2006/relationships/image" Target="../media/image47.svg"/><Relationship Id="rId17" Type="http://schemas.openxmlformats.org/officeDocument/2006/relationships/image" Target="../media/image42.png"/><Relationship Id="rId2" Type="http://schemas.openxmlformats.org/officeDocument/2006/relationships/image" Target="../media/image1.jpe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7.xml"/><Relationship Id="rId15" Type="http://schemas.openxmlformats.org/officeDocument/2006/relationships/image" Target="../media/image60.png"/><Relationship Id="rId19" Type="http://schemas.openxmlformats.org/officeDocument/2006/relationships/image" Target="../media/image62.png"/><Relationship Id="rId14" Type="http://schemas.openxmlformats.org/officeDocument/2006/relationships/image" Target="../media/image49.svg"/><Relationship Id="rId22" Type="http://schemas.openxmlformats.org/officeDocument/2006/relationships/image" Target="../media/image65.png"/></Relationships>
</file>

<file path=ppt/slides/_rels/slide19.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61.svg"/><Relationship Id="rId3" Type="http://schemas.openxmlformats.org/officeDocument/2006/relationships/image" Target="../media/image39.png"/><Relationship Id="rId21" Type="http://schemas.openxmlformats.org/officeDocument/2006/relationships/image" Target="../media/image70.png"/><Relationship Id="rId12" Type="http://schemas.openxmlformats.org/officeDocument/2006/relationships/image" Target="../media/image47.svg"/><Relationship Id="rId17" Type="http://schemas.openxmlformats.org/officeDocument/2006/relationships/image" Target="../media/image42.png"/><Relationship Id="rId2" Type="http://schemas.openxmlformats.org/officeDocument/2006/relationships/image" Target="../media/image1.jpeg"/><Relationship Id="rId16" Type="http://schemas.openxmlformats.org/officeDocument/2006/relationships/image" Target="../media/image67.png"/><Relationship Id="rId20" Type="http://schemas.openxmlformats.org/officeDocument/2006/relationships/image" Target="../media/image69.png"/><Relationship Id="rId1" Type="http://schemas.openxmlformats.org/officeDocument/2006/relationships/slideLayout" Target="../slideLayouts/slideLayout7.xml"/><Relationship Id="rId15" Type="http://schemas.openxmlformats.org/officeDocument/2006/relationships/image" Target="../media/image66.png"/><Relationship Id="rId19" Type="http://schemas.openxmlformats.org/officeDocument/2006/relationships/image" Target="../media/image68.png"/><Relationship Id="rId14" Type="http://schemas.openxmlformats.org/officeDocument/2006/relationships/image" Target="../media/image49.svg"/><Relationship Id="rId22"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90.png"/><Relationship Id="rId7" Type="http://schemas.openxmlformats.org/officeDocument/2006/relationships/image" Target="../media/image92.png"/><Relationship Id="rId12" Type="http://schemas.openxmlformats.org/officeDocument/2006/relationships/image" Target="../media/image4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94.png"/><Relationship Id="rId5" Type="http://schemas.openxmlformats.org/officeDocument/2006/relationships/image" Target="../media/image91.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sv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87.sv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jpeg"/><Relationship Id="rId16" Type="http://schemas.openxmlformats.org/officeDocument/2006/relationships/image" Target="../media/image87.sv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219200" y="8039100"/>
            <a:ext cx="3993644" cy="2904469"/>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65722" y="3402000"/>
            <a:ext cx="17146568" cy="2868153"/>
          </a:xfrm>
          <a:custGeom>
            <a:avLst/>
            <a:gdLst/>
            <a:ahLst/>
            <a:cxnLst/>
            <a:rect l="l" t="t" r="r" b="b"/>
            <a:pathLst>
              <a:path w="10228058" h="1710875">
                <a:moveTo>
                  <a:pt x="0" y="0"/>
                </a:moveTo>
                <a:lnTo>
                  <a:pt x="10228058" y="0"/>
                </a:lnTo>
                <a:lnTo>
                  <a:pt x="10228058" y="1710876"/>
                </a:lnTo>
                <a:lnTo>
                  <a:pt x="0" y="17108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249896" y="2981524"/>
            <a:ext cx="15788208" cy="3693319"/>
          </a:xfrm>
          <a:prstGeom prst="rect">
            <a:avLst/>
          </a:prstGeom>
        </p:spPr>
        <p:txBody>
          <a:bodyPr wrap="square" lIns="0" tIns="0" rIns="0" bIns="0" rtlCol="0" anchor="t">
            <a:spAutoFit/>
          </a:bodyPr>
          <a:lstStyle/>
          <a:p>
            <a:pPr algn="ctr">
              <a:lnSpc>
                <a:spcPct val="150000"/>
              </a:lnSpc>
            </a:pPr>
            <a:r>
              <a:rPr lang="vi-VN" sz="8000" b="1" smtClean="0">
                <a:solidFill>
                  <a:srgbClr val="01070A"/>
                </a:solidFill>
              </a:rPr>
              <a:t>NHIỆT LIỆT CHÀO ĐÓN CÁC EM ĐẾN VỚI BUỔI HỌC HÔM NAY!</a:t>
            </a:r>
            <a:endParaRPr lang="en-US" sz="8000" b="1">
              <a:solidFill>
                <a:srgbClr val="01070A"/>
              </a:solidFill>
            </a:endParaRPr>
          </a:p>
        </p:txBody>
      </p:sp>
      <p:sp>
        <p:nvSpPr>
          <p:cNvPr id="6" name="Freeform 6"/>
          <p:cNvSpPr/>
          <p:nvPr/>
        </p:nvSpPr>
        <p:spPr>
          <a:xfrm>
            <a:off x="15199579" y="7485469"/>
            <a:ext cx="3698021" cy="2801531"/>
          </a:xfrm>
          <a:custGeom>
            <a:avLst/>
            <a:gdLst/>
            <a:ahLst/>
            <a:cxnLst/>
            <a:rect l="l" t="t" r="r" b="b"/>
            <a:pathLst>
              <a:path w="8246933" h="6247677">
                <a:moveTo>
                  <a:pt x="0" y="0"/>
                </a:moveTo>
                <a:lnTo>
                  <a:pt x="8246933" y="0"/>
                </a:lnTo>
                <a:lnTo>
                  <a:pt x="8246933" y="6247677"/>
                </a:lnTo>
                <a:lnTo>
                  <a:pt x="0" y="62476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6175021" y="69960"/>
            <a:ext cx="3332179" cy="2086136"/>
          </a:xfrm>
          <a:custGeom>
            <a:avLst/>
            <a:gdLst/>
            <a:ahLst/>
            <a:cxnLst/>
            <a:rect l="l" t="t" r="r" b="b"/>
            <a:pathLst>
              <a:path w="8905028" h="5575060">
                <a:moveTo>
                  <a:pt x="0" y="0"/>
                </a:moveTo>
                <a:lnTo>
                  <a:pt x="8905029" y="0"/>
                </a:lnTo>
                <a:lnTo>
                  <a:pt x="8905029" y="5575060"/>
                </a:lnTo>
                <a:lnTo>
                  <a:pt x="0" y="557506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3495846">
            <a:off x="-848453" y="-882994"/>
            <a:ext cx="2311906" cy="3235492"/>
          </a:xfrm>
          <a:custGeom>
            <a:avLst/>
            <a:gdLst/>
            <a:ahLst/>
            <a:cxnLst/>
            <a:rect l="l" t="t" r="r" b="b"/>
            <a:pathLst>
              <a:path w="5243739" h="7338566">
                <a:moveTo>
                  <a:pt x="0" y="0"/>
                </a:moveTo>
                <a:lnTo>
                  <a:pt x="5243739" y="0"/>
                </a:lnTo>
                <a:lnTo>
                  <a:pt x="5243739" y="7338565"/>
                </a:lnTo>
                <a:lnTo>
                  <a:pt x="0" y="733856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2" name="Group 3"/>
          <p:cNvGrpSpPr/>
          <p:nvPr/>
        </p:nvGrpSpPr>
        <p:grpSpPr>
          <a:xfrm>
            <a:off x="1295400" y="1257300"/>
            <a:ext cx="15621000" cy="4800600"/>
            <a:chOff x="0" y="0"/>
            <a:chExt cx="3727935" cy="2167467"/>
          </a:xfrm>
        </p:grpSpPr>
        <p:sp>
          <p:nvSpPr>
            <p:cNvPr id="13" name="Freeform 4"/>
            <p:cNvSpPr/>
            <p:nvPr/>
          </p:nvSpPr>
          <p:spPr>
            <a:xfrm>
              <a:off x="0" y="0"/>
              <a:ext cx="3727935" cy="2167467"/>
            </a:xfrm>
            <a:custGeom>
              <a:avLst/>
              <a:gdLst/>
              <a:ahLst/>
              <a:cxnLst/>
              <a:rect l="l" t="t" r="r" b="b"/>
              <a:pathLst>
                <a:path w="3727935" h="2167467">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id="14"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15" name="Rectangle 14"/>
          <p:cNvSpPr/>
          <p:nvPr/>
        </p:nvSpPr>
        <p:spPr>
          <a:xfrm>
            <a:off x="4730459" y="1618029"/>
            <a:ext cx="11529359" cy="3850541"/>
          </a:xfrm>
          <a:prstGeom prst="rect">
            <a:avLst/>
          </a:prstGeom>
        </p:spPr>
        <p:txBody>
          <a:bodyPr wrap="square">
            <a:spAutoFit/>
          </a:bodyPr>
          <a:lstStyle/>
          <a:p>
            <a:pPr algn="just">
              <a:lnSpc>
                <a:spcPct val="150000"/>
              </a:lnSpc>
            </a:pPr>
            <a:r>
              <a:rPr lang="en-US" sz="4200" dirty="0">
                <a:latin typeface="Arial" panose="020B0604020202020204" pitchFamily="34" charset="0"/>
                <a:cs typeface="Arial" panose="020B0604020202020204" pitchFamily="34" charset="0"/>
              </a:rPr>
              <a:t>Khi tính giá trị của một phân thức tại giá trị đã cho của biến thỏa mãn điều kiện xác định, ta nên rút gọn phân thức rồi thay giá trị đã cho của biến vào phân thức đã rút gọn.</a:t>
            </a:r>
            <a:endParaRPr lang="en-US" sz="4200" dirty="0">
              <a:latin typeface="Arial" panose="020B0604020202020204" pitchFamily="34" charset="0"/>
              <a:cs typeface="Arial" panose="020B0604020202020204" pitchFamily="34" charset="0"/>
            </a:endParaRPr>
          </a:p>
        </p:txBody>
      </p:sp>
      <p:grpSp>
        <p:nvGrpSpPr>
          <p:cNvPr id="16" name="Group 15"/>
          <p:cNvGrpSpPr/>
          <p:nvPr/>
        </p:nvGrpSpPr>
        <p:grpSpPr>
          <a:xfrm>
            <a:off x="650951" y="647701"/>
            <a:ext cx="3692447" cy="3004256"/>
            <a:chOff x="609600" y="3487420"/>
            <a:chExt cx="2965294" cy="2528601"/>
          </a:xfrm>
        </p:grpSpPr>
        <p:pic>
          <p:nvPicPr>
            <p:cNvPr id="17" name="Picture 16"/>
            <p:cNvPicPr>
              <a:picLocks noChangeAspect="1"/>
            </p:cNvPicPr>
            <p:nvPr/>
          </p:nvPicPr>
          <p:blipFill>
            <a:blip r:embed="rId3">
              <a:duotone>
                <a:prstClr val="black"/>
                <a:schemeClr val="accent2">
                  <a:tint val="45000"/>
                  <a:satMod val="400000"/>
                </a:schemeClr>
              </a:duotone>
            </a:blip>
            <a:stretch>
              <a:fillRect/>
            </a:stretch>
          </p:blipFill>
          <p:spPr>
            <a:xfrm>
              <a:off x="609600" y="3487420"/>
              <a:ext cx="2965294" cy="2528601"/>
            </a:xfrm>
            <a:prstGeom prst="rect">
              <a:avLst/>
            </a:prstGeom>
          </p:spPr>
        </p:pic>
        <p:sp>
          <p:nvSpPr>
            <p:cNvPr id="18" name="TextBox 17"/>
            <p:cNvSpPr txBox="1"/>
            <p:nvPr/>
          </p:nvSpPr>
          <p:spPr>
            <a:xfrm>
              <a:off x="1074131" y="4443188"/>
              <a:ext cx="2133600" cy="647618"/>
            </a:xfrm>
            <a:prstGeom prst="rect">
              <a:avLst/>
            </a:prstGeom>
            <a:noFill/>
          </p:spPr>
          <p:txBody>
            <a:bodyPr wrap="square" rtlCol="0">
              <a:spAutoFit/>
            </a:bodyPr>
            <a:lstStyle/>
            <a:p>
              <a:pPr algn="ctr"/>
              <a:r>
                <a:rPr lang="vi-VN" sz="4400" b="1" dirty="0" smtClean="0">
                  <a:solidFill>
                    <a:prstClr val="black"/>
                  </a:solidFill>
                  <a:cs typeface="Arial" panose="020B0604020202020204" pitchFamily="34" charset="0"/>
                </a:rPr>
                <a:t>Chú ý</a:t>
              </a:r>
              <a:endParaRPr lang="en-US" sz="4400" b="1" dirty="0">
                <a:solidFill>
                  <a:prstClr val="black"/>
                </a:solidFill>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4"/>
          <a:stretch>
            <a:fillRect/>
          </a:stretch>
        </p:blipFill>
        <p:spPr>
          <a:xfrm>
            <a:off x="14197948" y="6513512"/>
            <a:ext cx="2718452" cy="3773488"/>
          </a:xfrm>
          <a:prstGeom prst="rect">
            <a:avLst/>
          </a:prstGeom>
        </p:spPr>
      </p:pic>
      <p:pic>
        <p:nvPicPr>
          <p:cNvPr id="22" name="Picture 21"/>
          <p:cNvPicPr>
            <a:picLocks noChangeAspect="1"/>
          </p:cNvPicPr>
          <p:nvPr/>
        </p:nvPicPr>
        <p:blipFill>
          <a:blip r:embed="rId5"/>
          <a:stretch>
            <a:fillRect/>
          </a:stretch>
        </p:blipFill>
        <p:spPr>
          <a:xfrm>
            <a:off x="1603690" y="7315200"/>
            <a:ext cx="1908213" cy="2670279"/>
          </a:xfrm>
          <a:prstGeom prst="rect">
            <a:avLst/>
          </a:prstGeom>
        </p:spPr>
      </p:pic>
    </p:spTree>
    <p:extLst>
      <p:ext uri="{BB962C8B-B14F-4D97-AF65-F5344CB8AC3E}">
        <p14:creationId xmlns:p14="http://schemas.microsoft.com/office/powerpoint/2010/main" val="14740097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par>
                                <p:cTn id="11" presetID="18" presetClass="entr" presetSubtype="1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trips(downLeft)">
                                      <p:cBhvr>
                                        <p:cTn id="13" dur="500"/>
                                        <p:tgtEl>
                                          <p:spTgt spid="21"/>
                                        </p:tgtEl>
                                      </p:cBhvr>
                                    </p:animEffect>
                                  </p:childTnLst>
                                </p:cTn>
                              </p:par>
                              <p:par>
                                <p:cTn id="14" presetID="18" presetClass="entr" presetSubtype="1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8" name="Line Callout 1 (Border and Accent Bar) 7"/>
          <p:cNvSpPr/>
          <p:nvPr/>
        </p:nvSpPr>
        <p:spPr>
          <a:xfrm>
            <a:off x="914400" y="1028700"/>
            <a:ext cx="2743200" cy="1219200"/>
          </a:xfrm>
          <a:prstGeom prst="accentBorderCallout1">
            <a:avLst>
              <a:gd name="adj1" fmla="val 28274"/>
              <a:gd name="adj2" fmla="val -3309"/>
              <a:gd name="adj3" fmla="val 28690"/>
              <a:gd name="adj4" fmla="val -23261"/>
            </a:avLst>
          </a:prstGeom>
          <a:solidFill>
            <a:schemeClr val="accent5">
              <a:lumMod val="20000"/>
              <a:lumOff val="80000"/>
            </a:schemeClr>
          </a:solidFill>
          <a:ln w="38100">
            <a:solidFill>
              <a:schemeClr val="tx1">
                <a:lumMod val="95000"/>
                <a:lumOff val="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latin typeface="Arial" panose="020B0604020202020204" pitchFamily="34" charset="0"/>
                <a:cs typeface="Arial" panose="020B0604020202020204" pitchFamily="34" charset="0"/>
              </a:rPr>
              <a:t>Ví dụ </a:t>
            </a:r>
            <a:r>
              <a:rPr lang="en-US" sz="4200" b="1" dirty="0" smtClean="0">
                <a:solidFill>
                  <a:schemeClr val="tx1"/>
                </a:solidFill>
                <a:latin typeface="Arial" panose="020B0604020202020204" pitchFamily="34" charset="0"/>
                <a:cs typeface="Arial" panose="020B0604020202020204" pitchFamily="34" charset="0"/>
              </a:rPr>
              <a:t>2</a:t>
            </a:r>
            <a:endParaRPr lang="en-US" sz="42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85800" y="2583349"/>
            <a:ext cx="16687800" cy="5760551"/>
          </a:xfrm>
          <a:prstGeom prst="rect">
            <a:avLst/>
          </a:prstGeom>
        </p:spPr>
        <p:txBody>
          <a:bodyPr wrap="square">
            <a:spAutoFit/>
          </a:bodyPr>
          <a:lstStyle/>
          <a:p>
            <a:pPr algn="just">
              <a:lnSpc>
                <a:spcPct val="150000"/>
              </a:lnSpc>
              <a:spcAft>
                <a:spcPts val="500"/>
              </a:spcAft>
            </a:pPr>
            <a:r>
              <a:rPr lang="vi-VN" sz="4000" dirty="0"/>
              <a:t>Bạn Nam vẽ lá cờ Tổ quốc là một hình chữ nhật có chiều rộng 12 cm và chiều dài 19 cm.</a:t>
            </a:r>
          </a:p>
          <a:p>
            <a:pPr algn="just">
              <a:lnSpc>
                <a:spcPct val="150000"/>
              </a:lnSpc>
              <a:spcAft>
                <a:spcPts val="500"/>
              </a:spcAft>
            </a:pPr>
            <a:r>
              <a:rPr lang="vi-VN" sz="4000" dirty="0"/>
              <a:t>a) Viết phân thức biểu thị tỉ số giữa chiều rộng và chiều dài của hình chữ nhật nhận được khi tăng mỗi cạnh của hình chữ nhật đã vẽ thêm x (cm).</a:t>
            </a:r>
          </a:p>
          <a:p>
            <a:pPr algn="just">
              <a:lnSpc>
                <a:spcPct val="150000"/>
              </a:lnSpc>
              <a:spcAft>
                <a:spcPts val="500"/>
              </a:spcAft>
            </a:pPr>
            <a:r>
              <a:rPr lang="vi-VN" sz="4000" dirty="0"/>
              <a:t>b) Tính giá trị của phân thức trong câu a tại x = 2 và cho biết hình chữ nhật đó có đảm bảo tỉ lệ tiêu chuẩn 2 : 3 của quốc kì Việt Nam không</a:t>
            </a:r>
            <a:r>
              <a:rPr lang="vi-VN" sz="4000" dirty="0" smtClean="0"/>
              <a:t>.</a:t>
            </a:r>
            <a:endParaRPr lang="vi-VN" sz="4000" dirty="0"/>
          </a:p>
        </p:txBody>
      </p:sp>
      <p:pic>
        <p:nvPicPr>
          <p:cNvPr id="11" name="Picture 10"/>
          <p:cNvPicPr>
            <a:picLocks noChangeAspect="1"/>
          </p:cNvPicPr>
          <p:nvPr/>
        </p:nvPicPr>
        <p:blipFill>
          <a:blip r:embed="rId3"/>
          <a:stretch>
            <a:fillRect/>
          </a:stretch>
        </p:blipFill>
        <p:spPr>
          <a:xfrm>
            <a:off x="16057179" y="830195"/>
            <a:ext cx="1016024" cy="1421646"/>
          </a:xfrm>
          <a:prstGeom prst="rect">
            <a:avLst/>
          </a:prstGeom>
        </p:spPr>
      </p:pic>
      <p:pic>
        <p:nvPicPr>
          <p:cNvPr id="12" name="Picture 11"/>
          <p:cNvPicPr>
            <a:picLocks noChangeAspect="1"/>
          </p:cNvPicPr>
          <p:nvPr/>
        </p:nvPicPr>
        <p:blipFill>
          <a:blip r:embed="rId4"/>
          <a:stretch>
            <a:fillRect/>
          </a:stretch>
        </p:blipFill>
        <p:spPr>
          <a:xfrm>
            <a:off x="16057179" y="8893327"/>
            <a:ext cx="1494018" cy="938839"/>
          </a:xfrm>
          <a:prstGeom prst="rect">
            <a:avLst/>
          </a:prstGeom>
        </p:spPr>
      </p:pic>
    </p:spTree>
    <p:extLst>
      <p:ext uri="{BB962C8B-B14F-4D97-AF65-F5344CB8AC3E}">
        <p14:creationId xmlns:p14="http://schemas.microsoft.com/office/powerpoint/2010/main" val="332701519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5" name="TextBox 14"/>
          <p:cNvSpPr txBox="1"/>
          <p:nvPr/>
        </p:nvSpPr>
        <p:spPr>
          <a:xfrm>
            <a:off x="7772400" y="49530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295400" y="1489967"/>
                <a:ext cx="15697200" cy="7307065"/>
              </a:xfrm>
              <a:prstGeom prst="rect">
                <a:avLst/>
              </a:prstGeom>
            </p:spPr>
            <p:txBody>
              <a:bodyPr wrap="square">
                <a:spAutoFit/>
              </a:bodyPr>
              <a:lstStyle/>
              <a:p>
                <a:pPr algn="just">
                  <a:lnSpc>
                    <a:spcPct val="175000"/>
                  </a:lnSpc>
                </a:pPr>
                <a:r>
                  <a:rPr lang="vi-VN" sz="4000" dirty="0" smtClean="0">
                    <a:latin typeface="Arial" panose="020B0604020202020204" pitchFamily="34" charset="0"/>
                    <a:cs typeface="Arial" panose="020B0604020202020204" pitchFamily="34" charset="0"/>
                  </a:rPr>
                  <a:t>a) Khi tăng mỗi cạnh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 </m:t>
                    </m:r>
                  </m:oMath>
                </a14:m>
                <a:r>
                  <a:rPr lang="vi-VN" sz="4000" dirty="0" smtClean="0">
                    <a:latin typeface="Arial" panose="020B0604020202020204" pitchFamily="34" charset="0"/>
                    <a:cs typeface="Arial" panose="020B0604020202020204" pitchFamily="34" charset="0"/>
                  </a:rPr>
                  <a:t>thì hình chữ nhật mới có chiều rộng và chiều dài lần lượt là </a:t>
                </a:r>
                <a14:m>
                  <m:oMath xmlns:m="http://schemas.openxmlformats.org/officeDocument/2006/math">
                    <m:r>
                      <a:rPr lang="vi-VN" sz="4000" i="1" dirty="0" smtClean="0">
                        <a:latin typeface="Cambria Math" panose="02040503050406030204" pitchFamily="18" charset="0"/>
                        <a:cs typeface="Arial" panose="020B0604020202020204" pitchFamily="34" charset="0"/>
                      </a:rPr>
                      <m:t>(12 + </m:t>
                    </m:r>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 </m:t>
                    </m:r>
                  </m:oMath>
                </a14:m>
                <a:r>
                  <a:rPr lang="vi-VN" sz="4000" dirty="0" smtClean="0">
                    <a:latin typeface="Arial" panose="020B0604020202020204" pitchFamily="34" charset="0"/>
                    <a:cs typeface="Arial" panose="020B0604020202020204" pitchFamily="34" charset="0"/>
                  </a:rPr>
                  <a:t>và </a:t>
                </a:r>
                <a14:m>
                  <m:oMath xmlns:m="http://schemas.openxmlformats.org/officeDocument/2006/math">
                    <m:r>
                      <a:rPr lang="vi-VN" sz="4000" i="1" dirty="0" smtClean="0">
                        <a:latin typeface="Cambria Math" panose="02040503050406030204" pitchFamily="18" charset="0"/>
                        <a:cs typeface="Arial" panose="020B0604020202020204" pitchFamily="34" charset="0"/>
                      </a:rPr>
                      <m:t>(19 + </m:t>
                    </m:r>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m:t>
                    </m:r>
                    <m:r>
                      <a:rPr lang="vi-VN" sz="4000" i="1" dirty="0" smtClean="0">
                        <a:latin typeface="Cambria Math" panose="02040503050406030204" pitchFamily="18" charset="0"/>
                        <a:cs typeface="Arial" panose="020B0604020202020204" pitchFamily="34" charset="0"/>
                      </a:rPr>
                      <m:t>𝑐𝑚</m:t>
                    </m:r>
                    <m:r>
                      <a:rPr lang="vi-VN" sz="4000" i="1" dirty="0" smtClean="0">
                        <a:latin typeface="Cambria Math" panose="02040503050406030204" pitchFamily="18" charset="0"/>
                        <a:cs typeface="Arial" panose="020B0604020202020204" pitchFamily="34" charset="0"/>
                      </a:rPr>
                      <m:t>).</m:t>
                    </m:r>
                  </m:oMath>
                </a14:m>
                <a:endParaRPr lang="vi-VN" sz="4000" dirty="0" smtClean="0">
                  <a:latin typeface="Arial" panose="020B0604020202020204" pitchFamily="34" charset="0"/>
                  <a:cs typeface="Arial" panose="020B0604020202020204" pitchFamily="34" charset="0"/>
                </a:endParaRPr>
              </a:p>
              <a:p>
                <a:pPr algn="just">
                  <a:lnSpc>
                    <a:spcPct val="175000"/>
                  </a:lnSpc>
                </a:pPr>
                <a:r>
                  <a:rPr lang="vi-VN" sz="4000" dirty="0" smtClean="0">
                    <a:latin typeface="Arial" panose="020B0604020202020204" pitchFamily="34" charset="0"/>
                    <a:cs typeface="Arial" panose="020B0604020202020204" pitchFamily="34" charset="0"/>
                  </a:rPr>
                  <a:t>Tỉ </a:t>
                </a:r>
                <a:r>
                  <a:rPr lang="vi-VN" sz="4000" dirty="0">
                    <a:latin typeface="Arial" panose="020B0604020202020204" pitchFamily="34" charset="0"/>
                    <a:cs typeface="Arial" panose="020B0604020202020204" pitchFamily="34" charset="0"/>
                  </a:rPr>
                  <a:t>số giữa chiều rộng và chiều dài của hình chữ nhật mới </a:t>
                </a:r>
                <a:r>
                  <a:rPr lang="vi-VN" sz="4000" dirty="0"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2 + </m:t>
                        </m:r>
                        <m:r>
                          <a:rPr lang="en-US" sz="4000" b="0" i="1" smtClean="0">
                            <a:solidFill>
                              <a:prstClr val="black"/>
                            </a:solidFill>
                            <a:latin typeface="Cambria Math" panose="02040503050406030204" pitchFamily="18" charset="0"/>
                            <a:cs typeface="Times New Roman" panose="02020603050405020304" pitchFamily="18" charset="0"/>
                          </a:rPr>
                          <m:t>𝑥</m:t>
                        </m:r>
                      </m:num>
                      <m:den>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9 + </m:t>
                        </m:r>
                        <m:r>
                          <a:rPr lang="en-US" sz="4000" b="0" i="1" smtClean="0">
                            <a:solidFill>
                              <a:prstClr val="black"/>
                            </a:solidFill>
                            <a:latin typeface="Cambria Math" panose="02040503050406030204" pitchFamily="18" charset="0"/>
                            <a:cs typeface="Times New Roman" panose="02020603050405020304" pitchFamily="18" charset="0"/>
                          </a:rPr>
                          <m:t>𝑥</m:t>
                        </m:r>
                      </m:den>
                    </m:f>
                  </m:oMath>
                </a14:m>
                <a:endParaRPr lang="vi-VN" sz="4000" dirty="0">
                  <a:latin typeface="Arial" panose="020B0604020202020204" pitchFamily="34" charset="0"/>
                  <a:cs typeface="Arial" panose="020B0604020202020204" pitchFamily="34" charset="0"/>
                </a:endParaRPr>
              </a:p>
              <a:p>
                <a:pPr algn="just">
                  <a:lnSpc>
                    <a:spcPct val="175000"/>
                  </a:lnSpc>
                </a:pPr>
                <a:r>
                  <a:rPr lang="vi-VN" sz="4000" dirty="0">
                    <a:latin typeface="Arial" panose="020B0604020202020204" pitchFamily="34" charset="0"/>
                    <a:cs typeface="Arial" panose="020B0604020202020204" pitchFamily="34" charset="0"/>
                  </a:rPr>
                  <a:t>b) Giá trị của phân </a:t>
                </a:r>
                <a:r>
                  <a:rPr lang="vi-VN" sz="4000" dirty="0"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i="1">
                            <a:solidFill>
                              <a:prstClr val="black"/>
                            </a:solidFill>
                            <a:latin typeface="Cambria Math" panose="02040503050406030204" pitchFamily="18" charset="0"/>
                            <a:cs typeface="Times New Roman" panose="02020603050405020304" pitchFamily="18" charset="0"/>
                          </a:rPr>
                          <m:t>2 + </m:t>
                        </m:r>
                        <m:r>
                          <a:rPr lang="en-US" sz="4000" i="1">
                            <a:solidFill>
                              <a:prstClr val="black"/>
                            </a:solidFill>
                            <a:latin typeface="Cambria Math" panose="02040503050406030204" pitchFamily="18" charset="0"/>
                            <a:cs typeface="Times New Roman" panose="02020603050405020304" pitchFamily="18" charset="0"/>
                          </a:rPr>
                          <m:t>𝑥</m:t>
                        </m:r>
                      </m:num>
                      <m:den>
                        <m:r>
                          <a:rPr lang="en-US" sz="4000" i="1">
                            <a:solidFill>
                              <a:prstClr val="black"/>
                            </a:solidFill>
                            <a:latin typeface="Cambria Math" panose="02040503050406030204" pitchFamily="18" charset="0"/>
                            <a:cs typeface="Times New Roman" panose="02020603050405020304" pitchFamily="18" charset="0"/>
                          </a:rPr>
                          <m:t>1</m:t>
                        </m:r>
                        <m:r>
                          <a:rPr lang="en-US" sz="4000" i="1">
                            <a:solidFill>
                              <a:prstClr val="black"/>
                            </a:solidFill>
                            <a:latin typeface="Cambria Math" panose="02040503050406030204" pitchFamily="18" charset="0"/>
                            <a:cs typeface="Times New Roman" panose="02020603050405020304" pitchFamily="18" charset="0"/>
                          </a:rPr>
                          <m:t>9 + </m:t>
                        </m:r>
                        <m:r>
                          <a:rPr lang="en-US" sz="4000" i="1">
                            <a:solidFill>
                              <a:prstClr val="black"/>
                            </a:solidFill>
                            <a:latin typeface="Cambria Math" panose="02040503050406030204" pitchFamily="18" charset="0"/>
                            <a:cs typeface="Times New Roman" panose="02020603050405020304" pitchFamily="18" charset="0"/>
                          </a:rPr>
                          <m:t>𝑥</m:t>
                        </m:r>
                      </m:den>
                    </m:f>
                  </m:oMath>
                </a14:m>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2 </m:t>
                    </m:r>
                  </m:oMath>
                </a14:m>
                <a:r>
                  <a:rPr lang="vi-VN" sz="4000" dirty="0"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12 +</m:t>
                        </m:r>
                        <m:r>
                          <a:rPr lang="en-US" sz="4000" b="0" i="1" smtClean="0">
                            <a:solidFill>
                              <a:prstClr val="black"/>
                            </a:solidFill>
                            <a:latin typeface="Cambria Math" panose="02040503050406030204" pitchFamily="18" charset="0"/>
                            <a:cs typeface="Times New Roman" panose="02020603050405020304" pitchFamily="18" charset="0"/>
                          </a:rPr>
                          <m:t>2</m:t>
                        </m:r>
                      </m:num>
                      <m:den>
                        <m:r>
                          <a:rPr lang="en-US" sz="4000" i="1">
                            <a:solidFill>
                              <a:prstClr val="black"/>
                            </a:solidFill>
                            <a:latin typeface="Cambria Math" panose="02040503050406030204" pitchFamily="18" charset="0"/>
                            <a:cs typeface="Times New Roman" panose="02020603050405020304" pitchFamily="18" charset="0"/>
                          </a:rPr>
                          <m:t>19 +</m:t>
                        </m:r>
                        <m:r>
                          <a:rPr lang="en-US" sz="4000" b="0" i="1" smtClean="0">
                            <a:solidFill>
                              <a:prstClr val="black"/>
                            </a:solidFill>
                            <a:latin typeface="Cambria Math" panose="02040503050406030204" pitchFamily="18" charset="0"/>
                            <a:cs typeface="Times New Roman" panose="02020603050405020304" pitchFamily="18" charset="0"/>
                          </a:rPr>
                          <m:t>2</m:t>
                        </m:r>
                      </m:den>
                    </m:f>
                    <m:r>
                      <a:rPr lang="en-US" sz="4000" b="0" i="1" smtClean="0">
                        <a:solidFill>
                          <a:prstClr val="black"/>
                        </a:solidFill>
                        <a:latin typeface="Cambria Math" panose="02040503050406030204" pitchFamily="18" charset="0"/>
                        <a:cs typeface="Times New Roman" panose="02020603050405020304" pitchFamily="18" charset="0"/>
                      </a:rPr>
                      <m:t>=</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r>
                          <a:rPr lang="en-US" sz="4000" b="0" i="1" smtClean="0">
                            <a:solidFill>
                              <a:prstClr val="black"/>
                            </a:solidFill>
                            <a:latin typeface="Cambria Math" panose="02040503050406030204" pitchFamily="18" charset="0"/>
                            <a:cs typeface="Times New Roman" panose="02020603050405020304" pitchFamily="18" charset="0"/>
                          </a:rPr>
                          <m:t>4</m:t>
                        </m:r>
                        <m:r>
                          <a:rPr lang="en-US" sz="4000" i="1">
                            <a:solidFill>
                              <a:prstClr val="black"/>
                            </a:solidFill>
                            <a:latin typeface="Cambria Math" panose="02040503050406030204" pitchFamily="18" charset="0"/>
                            <a:cs typeface="Times New Roman" panose="02020603050405020304" pitchFamily="18" charset="0"/>
                          </a:rPr>
                          <m:t> </m:t>
                        </m:r>
                      </m:num>
                      <m:den>
                        <m:r>
                          <a:rPr lang="en-US" sz="4000" b="0" i="1" smtClean="0">
                            <a:solidFill>
                              <a:prstClr val="black"/>
                            </a:solidFill>
                            <a:latin typeface="Cambria Math" panose="02040503050406030204" pitchFamily="18" charset="0"/>
                            <a:cs typeface="Times New Roman" panose="02020603050405020304" pitchFamily="18" charset="0"/>
                          </a:rPr>
                          <m:t>21</m:t>
                        </m:r>
                      </m:den>
                    </m:f>
                    <m:r>
                      <a:rPr lang="en-US" sz="4000" b="0" i="1" smtClean="0">
                        <a:solidFill>
                          <a:prstClr val="black"/>
                        </a:solidFill>
                        <a:latin typeface="Cambria Math" panose="02040503050406030204" pitchFamily="18" charset="0"/>
                        <a:cs typeface="Times New Roman" panose="02020603050405020304" pitchFamily="18" charset="0"/>
                      </a:rPr>
                      <m:t>=</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b="0" i="1" smtClean="0">
                            <a:solidFill>
                              <a:prstClr val="black"/>
                            </a:solidFill>
                            <a:latin typeface="Cambria Math" panose="02040503050406030204" pitchFamily="18" charset="0"/>
                            <a:cs typeface="Times New Roman" panose="02020603050405020304" pitchFamily="18" charset="0"/>
                          </a:rPr>
                          <m:t>2</m:t>
                        </m:r>
                        <m:r>
                          <a:rPr lang="en-US" sz="4000" i="1">
                            <a:solidFill>
                              <a:prstClr val="black"/>
                            </a:solidFill>
                            <a:latin typeface="Cambria Math" panose="02040503050406030204" pitchFamily="18" charset="0"/>
                            <a:cs typeface="Times New Roman" panose="02020603050405020304" pitchFamily="18" charset="0"/>
                          </a:rPr>
                          <m:t> </m:t>
                        </m:r>
                      </m:num>
                      <m:den>
                        <m:r>
                          <a:rPr lang="en-US" sz="4000" b="0" i="1" smtClean="0">
                            <a:solidFill>
                              <a:prstClr val="black"/>
                            </a:solidFill>
                            <a:latin typeface="Cambria Math" panose="02040503050406030204" pitchFamily="18" charset="0"/>
                            <a:cs typeface="Times New Roman" panose="02020603050405020304" pitchFamily="18" charset="0"/>
                          </a:rPr>
                          <m:t>3</m:t>
                        </m:r>
                      </m:den>
                    </m:f>
                  </m:oMath>
                </a14:m>
                <a:endParaRPr lang="vi-VN" sz="4000" dirty="0">
                  <a:latin typeface="Arial" panose="020B0604020202020204" pitchFamily="34" charset="0"/>
                  <a:cs typeface="Arial" panose="020B0604020202020204" pitchFamily="34" charset="0"/>
                </a:endParaRPr>
              </a:p>
              <a:p>
                <a:pPr algn="just">
                  <a:lnSpc>
                    <a:spcPct val="175000"/>
                  </a:lnSpc>
                </a:pPr>
                <a:r>
                  <a:rPr lang="vi-VN" sz="4000" dirty="0" smtClean="0">
                    <a:latin typeface="Arial" panose="020B0604020202020204" pitchFamily="34" charset="0"/>
                    <a:cs typeface="Arial" panose="020B0604020202020204" pitchFamily="34" charset="0"/>
                  </a:rPr>
                  <a:t>vì </a:t>
                </a:r>
                <a:r>
                  <a:rPr lang="vi-VN" sz="4000" dirty="0">
                    <a:latin typeface="Arial" panose="020B0604020202020204" pitchFamily="34" charset="0"/>
                    <a:cs typeface="Arial" panose="020B0604020202020204" pitchFamily="34" charset="0"/>
                  </a:rPr>
                  <a:t>vậy hình chữ nhật </a:t>
                </a:r>
                <a:r>
                  <a:rPr lang="vi-VN" sz="4000" dirty="0"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đảm </a:t>
                </a:r>
                <a:r>
                  <a:rPr lang="vi-VN" sz="4000" dirty="0">
                    <a:latin typeface="Arial" panose="020B0604020202020204" pitchFamily="34" charset="0"/>
                    <a:cs typeface="Arial" panose="020B0604020202020204" pitchFamily="34" charset="0"/>
                  </a:rPr>
                  <a:t>bảo tỉ lệ tiêu chuẩn </a:t>
                </a:r>
                <a14:m>
                  <m:oMath xmlns:m="http://schemas.openxmlformats.org/officeDocument/2006/math">
                    <m:r>
                      <a:rPr lang="vi-VN" sz="4000" i="1" dirty="0" smtClean="0">
                        <a:latin typeface="Cambria Math" panose="02040503050406030204" pitchFamily="18" charset="0"/>
                        <a:cs typeface="Arial" panose="020B0604020202020204" pitchFamily="34" charset="0"/>
                      </a:rPr>
                      <m:t>2 : 3 </m:t>
                    </m:r>
                  </m:oMath>
                </a14:m>
                <a:r>
                  <a:rPr lang="vi-VN" sz="4000" dirty="0">
                    <a:latin typeface="Arial" panose="020B0604020202020204" pitchFamily="34" charset="0"/>
                    <a:cs typeface="Arial" panose="020B0604020202020204" pitchFamily="34" charset="0"/>
                  </a:rPr>
                  <a:t>của quốc kì Việt Nam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295400" y="1489967"/>
                <a:ext cx="15697200" cy="7307065"/>
              </a:xfrm>
              <a:prstGeom prst="rect">
                <a:avLst/>
              </a:prstGeom>
              <a:blipFill rotWithShape="0">
                <a:blip r:embed="rId3"/>
                <a:stretch>
                  <a:fillRect l="-1398" r="-1359" b="-2585"/>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16057179" y="8893327"/>
            <a:ext cx="1494018" cy="938839"/>
          </a:xfrm>
          <a:prstGeom prst="rect">
            <a:avLst/>
          </a:prstGeom>
        </p:spPr>
      </p:pic>
    </p:spTree>
    <p:extLst>
      <p:ext uri="{BB962C8B-B14F-4D97-AF65-F5344CB8AC3E}">
        <p14:creationId xmlns:p14="http://schemas.microsoft.com/office/powerpoint/2010/main" val="12511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anim calcmode="lin" valueType="num">
                                      <p:cBhvr>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anim calcmode="lin" valueType="num">
                                      <p:cBhvr>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5" name="Group 4"/>
          <p:cNvGrpSpPr/>
          <p:nvPr/>
        </p:nvGrpSpPr>
        <p:grpSpPr>
          <a:xfrm>
            <a:off x="4118965" y="304800"/>
            <a:ext cx="10050067" cy="1409700"/>
            <a:chOff x="4114552" y="0"/>
            <a:chExt cx="9906495" cy="1409700"/>
          </a:xfrm>
        </p:grpSpPr>
        <p:sp>
          <p:nvSpPr>
            <p:cNvPr id="3" name="Round Same Side Corner Rectangle 2"/>
            <p:cNvSpPr/>
            <p:nvPr/>
          </p:nvSpPr>
          <p:spPr>
            <a:xfrm flipV="1">
              <a:off x="6514011" y="0"/>
              <a:ext cx="5107577" cy="1409700"/>
            </a:xfrm>
            <a:prstGeom prst="round2SameRect">
              <a:avLst>
                <a:gd name="adj1" fmla="val 50000"/>
                <a:gd name="adj2" fmla="val 0"/>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4114552" y="282029"/>
              <a:ext cx="9906495"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BÀI TOÁN</a:t>
              </a:r>
              <a:endParaRPr lang="en-US" sz="4500" b="1" dirty="0">
                <a:solidFill>
                  <a:schemeClr val="bg1"/>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533398" y="2020614"/>
                <a:ext cx="17221200" cy="5816977"/>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Một tàu du lịch đi từ Hà Nội tới Việt Trì, sau đó nó nghỉ lại tại Việt Trì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 trước khi quay lại Hà Nội. Quãng đường từ Hà Nội tới Việt Trì là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Vận tốc của dòng nước là </a:t>
                </a: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Gọi vận tốc thực của tàu là </a:t>
                </a:r>
                <a14:m>
                  <m:oMath xmlns:m="http://schemas.openxmlformats.org/officeDocument/2006/math">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km</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Hãy hiểu diễn:</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Thời gian tàu đi ngược dòng từ Hà Nội tới Việt Trì.</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Thời gian tàu đi xuôi dòng từ Việt Trì tới Hà Nội.</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Thời gian kể từ lúc tàu xuất phát đến khi tàu quay trở về Hà Nội.</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33398" y="2020614"/>
                <a:ext cx="17221200" cy="5816977"/>
              </a:xfrm>
              <a:prstGeom prst="rect">
                <a:avLst/>
              </a:prstGeom>
              <a:blipFill rotWithShape="0">
                <a:blip r:embed="rId3"/>
                <a:stretch>
                  <a:fillRect l="-1133" r="-1168" b="-1361"/>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9032" y="6172200"/>
            <a:ext cx="4114800" cy="4114800"/>
          </a:xfrm>
          <a:prstGeom prst="rect">
            <a:avLst/>
          </a:prstGeom>
        </p:spPr>
      </p:pic>
    </p:spTree>
    <p:extLst>
      <p:ext uri="{BB962C8B-B14F-4D97-AF65-F5344CB8AC3E}">
        <p14:creationId xmlns:p14="http://schemas.microsoft.com/office/powerpoint/2010/main" val="27320774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6" name="TextBox 5"/>
          <p:cNvSpPr txBox="1"/>
          <p:nvPr/>
        </p:nvSpPr>
        <p:spPr>
          <a:xfrm>
            <a:off x="8610600" y="560316"/>
            <a:ext cx="13716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219200" y="1333500"/>
                <a:ext cx="16154400" cy="8643520"/>
              </a:xfrm>
              <a:prstGeom prst="rect">
                <a:avLst/>
              </a:prstGeom>
            </p:spPr>
            <p:txBody>
              <a:bodyPr wrap="square">
                <a:spAutoFit/>
              </a:bodyPr>
              <a:lstStyle/>
              <a:p>
                <a:pPr algn="just">
                  <a:lnSpc>
                    <a:spcPct val="150000"/>
                  </a:lnSpc>
                  <a:spcBef>
                    <a:spcPts val="600"/>
                  </a:spcBef>
                  <a:spcAft>
                    <a:spcPts val="600"/>
                  </a:spcAft>
                </a:pPr>
                <a:r>
                  <a:rPr lang="da-DK" sz="4000" dirty="0" smtClean="0">
                    <a:effectLst/>
                    <a:latin typeface="Arial" panose="020B0604020202020204" pitchFamily="34" charset="0"/>
                    <a:ea typeface="Times New Roman" panose="02020603050405020304" pitchFamily="18" charset="0"/>
                    <a:cs typeface="Arial" panose="020B0604020202020204" pitchFamily="34" charset="0"/>
                  </a:rPr>
                  <a:t>• </a:t>
                </a:r>
                <a:r>
                  <a:rPr lang="da-DK" sz="4000" dirty="0">
                    <a:effectLst/>
                    <a:latin typeface="Arial" panose="020B0604020202020204" pitchFamily="34" charset="0"/>
                    <a:ea typeface="Times New Roman" panose="02020603050405020304" pitchFamily="18" charset="0"/>
                    <a:cs typeface="Arial" panose="020B0604020202020204" pitchFamily="34" charset="0"/>
                  </a:rPr>
                  <a:t>Áp dụng công thức chuyển động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da-DK"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𝑣</m:t>
                    </m:r>
                    <m:r>
                      <a:rPr lang="da-DK"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 Vận tốc xuôi dòng = vận tốc riêng + vận tốc dòng nước.</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 Vận tốc ngược dòng = vận tốc riêng – vận tốc dòng nước.</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a)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tàu đi ngược dòng từ Hà Nội tới Việt Trì: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b)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tàu đi xuôi dòng từ Việt Trì tới Hà Nội là: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dirty="0">
                    <a:effectLst/>
                    <a:latin typeface="Arial" panose="020B0604020202020204" pitchFamily="34" charset="0"/>
                    <a:ea typeface="Times New Roman" panose="02020603050405020304" pitchFamily="18" charset="0"/>
                    <a:cs typeface="Arial" panose="020B0604020202020204" pitchFamily="34" charset="0"/>
                  </a:rPr>
                  <a:t>c) </a:t>
                </a:r>
                <a:r>
                  <a:rPr lang="da-DK"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Thời gian kể từ lúc tàu xuất phát đến khi tàu quay trở về Hà Nội là: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𝑇</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num>
                      <m:den>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(giờ)</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19200" y="1333500"/>
                <a:ext cx="16154400" cy="8643520"/>
              </a:xfrm>
              <a:prstGeom prst="rect">
                <a:avLst/>
              </a:prstGeom>
              <a:blipFill rotWithShape="0">
                <a:blip r:embed="rId3"/>
                <a:stretch>
                  <a:fillRect l="-1321"/>
                </a:stretch>
              </a:blipFill>
            </p:spPr>
            <p:txBody>
              <a:bodyPr/>
              <a:lstStyle/>
              <a:p>
                <a:r>
                  <a:rPr lang="en-US">
                    <a:noFill/>
                  </a:rPr>
                  <a:t> </a:t>
                </a:r>
              </a:p>
            </p:txBody>
          </p:sp>
        </mc:Fallback>
      </mc:AlternateContent>
    </p:spTree>
    <p:extLst>
      <p:ext uri="{BB962C8B-B14F-4D97-AF65-F5344CB8AC3E}">
        <p14:creationId xmlns:p14="http://schemas.microsoft.com/office/powerpoint/2010/main" val="113782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anim calcmode="lin" valueType="num">
                                      <p:cBhvr>
                                        <p:cTn id="3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7">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anim calcmode="lin" valueType="num">
                                      <p:cBhvr>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38" name="TextBox 37"/>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43135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indent="-180340" algn="ctr">
                  <a:spcAft>
                    <a:spcPts val="0"/>
                  </a:spcAft>
                  <a:tabLst>
                    <a:tab pos="180340" algn="l"/>
                    <a:tab pos="288290" algn="l"/>
                    <a:tab pos="467995" algn="l"/>
                    <a:tab pos="540385" algn="l"/>
                    <a:tab pos="648335" algn="l"/>
                    <a:tab pos="1260475" algn="l"/>
                    <a:tab pos="3780790" algn="l"/>
                  </a:tabLst>
                </a:pPr>
                <a:r>
                  <a:rPr lang="fr-FR" sz="4400" b="1" dirty="0" smtClean="0">
                    <a:solidFill>
                      <a:schemeClr val="tx1"/>
                    </a:solidFill>
                    <a:latin typeface="Arial" panose="020B0604020202020204" pitchFamily="34" charset="0"/>
                    <a:ea typeface="Arial" panose="020B0604020202020204" pitchFamily="34" charset="0"/>
                    <a:cs typeface="Arial" panose="020B0604020202020204" pitchFamily="34" charset="0"/>
                  </a:rPr>
                  <a:t>Câu 1.</a:t>
                </a:r>
                <a:r>
                  <a:rPr lang="fr-FR" sz="4400" dirty="0">
                    <a:solidFill>
                      <a:schemeClr val="tx1"/>
                    </a:solidFill>
                    <a:effectLst/>
                    <a:latin typeface="Arial" panose="020B0604020202020204" pitchFamily="34" charset="0"/>
                    <a:ea typeface="Arial" panose="020B0604020202020204" pitchFamily="34" charset="0"/>
                    <a:cs typeface="Arial" panose="020B0604020202020204" pitchFamily="34" charset="0"/>
                  </a:rPr>
                  <a:t> Điều kiện để phân thức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4400" i="1">
                                <a:solidFill>
                                  <a:schemeClr val="tx1"/>
                                </a:solidFill>
                                <a:effectLst/>
                                <a:latin typeface="Cambria Math" panose="02040503050406030204" pitchFamily="18" charset="0"/>
                                <a:cs typeface="Times New Roman" panose="02020603050405020304" pitchFamily="18" charset="0"/>
                              </a:rPr>
                            </m:ctrlPr>
                          </m:d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4400" i="1">
                                <a:solidFill>
                                  <a:schemeClr val="tx1"/>
                                </a:solidFill>
                                <a:effectLst/>
                                <a:latin typeface="Cambria Math" panose="02040503050406030204" pitchFamily="18" charset="0"/>
                                <a:cs typeface="Times New Roman" panose="02020603050405020304" pitchFamily="18" charset="0"/>
                              </a:rPr>
                            </m:ctrlPr>
                          </m:dPr>
                          <m:e>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e>
                        </m:d>
                      </m:den>
                    </m:f>
                  </m:oMath>
                </a14:m>
                <a:r>
                  <a:rPr lang="fr-FR" sz="4400" dirty="0">
                    <a:solidFill>
                      <a:schemeClr val="tx1"/>
                    </a:solidFill>
                    <a:effectLst/>
                    <a:latin typeface="Arial" panose="020B0604020202020204" pitchFamily="34" charset="0"/>
                    <a:ea typeface="Arial" panose="020B0604020202020204" pitchFamily="34" charset="0"/>
                    <a:cs typeface="Arial" panose="020B0604020202020204" pitchFamily="34" charset="0"/>
                  </a:rPr>
                  <a:t> có </a:t>
                </a:r>
                <a:r>
                  <a:rPr lang="fr-FR" sz="44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nghĩa?</a:t>
                </a:r>
                <a:endParaRPr lang="en-US" sz="4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431356"/>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64" name="Group 63"/>
          <p:cNvGrpSpPr/>
          <p:nvPr/>
        </p:nvGrpSpPr>
        <p:grpSpPr>
          <a:xfrm>
            <a:off x="1661160" y="4758017"/>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172719" y="5234540"/>
                  <a:ext cx="4400372" cy="783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4000">
                            <a:effectLst/>
                            <a:latin typeface="Arial" panose="020B0604020202020204" pitchFamily="34" charset="0"/>
                            <a:ea typeface="Arial" panose="020B0604020202020204" pitchFamily="34" charset="0"/>
                            <a:cs typeface="Arial" panose="020B0604020202020204" pitchFamily="34" charset="0"/>
                          </a:rPr>
                          <m:t>	</m:t>
                        </m:r>
                      </m:oMath>
                    </m:oMathPara>
                  </a14:m>
                  <a:endParaRPr lang="en-US" sz="40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172719" y="5234540"/>
                  <a:ext cx="4400372" cy="783035"/>
                </a:xfrm>
                <a:prstGeom prst="rect">
                  <a:avLst/>
                </a:prstGeom>
                <a:blipFill rotWithShape="0">
                  <a:blip r:embed="rId18"/>
                  <a:stretch>
                    <a:fillRect/>
                  </a:stretch>
                </a:blipFill>
              </p:spPr>
              <p:txBody>
                <a:bodyPr/>
                <a:lstStyle/>
                <a:p>
                  <a:r>
                    <a:rPr lang="en-US">
                      <a:noFill/>
                    </a:rPr>
                    <a:t> </a:t>
                  </a:r>
                </a:p>
              </p:txBody>
            </p:sp>
          </mc:Fallback>
        </mc:AlternateContent>
      </p:grpSp>
      <p:grpSp>
        <p:nvGrpSpPr>
          <p:cNvPr id="65" name="Group 64"/>
          <p:cNvGrpSpPr/>
          <p:nvPr/>
        </p:nvGrpSpPr>
        <p:grpSpPr>
          <a:xfrm>
            <a:off x="9628234" y="4761312"/>
            <a:ext cx="7010400" cy="1884161"/>
            <a:chOff x="9628234" y="4761312"/>
            <a:chExt cx="7010400" cy="1884161"/>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2445192" y="5167287"/>
                  <a:ext cx="1583510" cy="1092607"/>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36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2445192" y="5167287"/>
                  <a:ext cx="1583510" cy="1092607"/>
                </a:xfrm>
                <a:prstGeom prst="rect">
                  <a:avLst/>
                </a:prstGeom>
                <a:blipFill rotWithShape="0">
                  <a:blip r:embed="rId19"/>
                  <a:stretch>
                    <a:fillRect/>
                  </a:stretch>
                </a:blipFill>
              </p:spPr>
              <p:txBody>
                <a:bodyPr/>
                <a:lstStyle/>
                <a:p>
                  <a:r>
                    <a:rPr lang="en-US">
                      <a:noFill/>
                    </a:rPr>
                    <a:t> </a:t>
                  </a:r>
                </a:p>
              </p:txBody>
            </p:sp>
          </mc:Fallback>
        </mc:AlternateContent>
      </p:grpSp>
      <p:grpSp>
        <p:nvGrpSpPr>
          <p:cNvPr id="66" name="Group 65"/>
          <p:cNvGrpSpPr/>
          <p:nvPr/>
        </p:nvGrpSpPr>
        <p:grpSpPr>
          <a:xfrm>
            <a:off x="1661160" y="7268217"/>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157733" y="7908804"/>
                  <a:ext cx="40172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2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157733" y="7908804"/>
                  <a:ext cx="4017254" cy="707886"/>
                </a:xfrm>
                <a:prstGeom prst="rect">
                  <a:avLst/>
                </a:prstGeom>
                <a:blipFill rotWithShape="0">
                  <a:blip r:embed="rId20"/>
                  <a:stretch>
                    <a:fillRect/>
                  </a:stretch>
                </a:blipFill>
              </p:spPr>
              <p:txBody>
                <a:bodyPr/>
                <a:lstStyle/>
                <a:p>
                  <a:r>
                    <a:rPr lang="en-US">
                      <a:noFill/>
                    </a:rPr>
                    <a:t> </a:t>
                  </a:r>
                </a:p>
              </p:txBody>
            </p:sp>
          </mc:Fallback>
        </mc:AlternateContent>
      </p:grpSp>
      <p:grpSp>
        <p:nvGrpSpPr>
          <p:cNvPr id="67" name="Group 66"/>
          <p:cNvGrpSpPr/>
          <p:nvPr/>
        </p:nvGrpSpPr>
        <p:grpSpPr>
          <a:xfrm>
            <a:off x="9628234" y="7271512"/>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2261808" y="7882732"/>
                  <a:ext cx="195027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oMath>
                    </m:oMathPara>
                  </a14:m>
                  <a:endParaRPr lang="en-US" sz="4000" dirty="0">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261808" y="7882732"/>
                  <a:ext cx="1950277" cy="707886"/>
                </a:xfrm>
                <a:prstGeom prst="rect">
                  <a:avLst/>
                </a:prstGeom>
                <a:blipFill rotWithShape="0">
                  <a:blip r:embed="rId21"/>
                  <a:stretch>
                    <a:fillRect/>
                  </a:stretch>
                </a:blipFill>
              </p:spPr>
              <p:txBody>
                <a:bodyPr/>
                <a:lstStyle/>
                <a:p>
                  <a:r>
                    <a:rPr lang="en-US">
                      <a:noFill/>
                    </a:rPr>
                    <a:t> </a:t>
                  </a:r>
                </a:p>
              </p:txBody>
            </p:sp>
          </mc:Fallback>
        </mc:AlternateContent>
      </p:grpSp>
      <p:grpSp>
        <p:nvGrpSpPr>
          <p:cNvPr id="37" name="Group 36"/>
          <p:cNvGrpSpPr/>
          <p:nvPr/>
        </p:nvGrpSpPr>
        <p:grpSpPr>
          <a:xfrm>
            <a:off x="1661160" y="7265225"/>
            <a:ext cx="7010400" cy="1879836"/>
            <a:chOff x="1661160" y="7268217"/>
            <a:chExt cx="7010400" cy="1879836"/>
          </a:xfrm>
        </p:grpSpPr>
        <p:grpSp>
          <p:nvGrpSpPr>
            <p:cNvPr id="40" name="Group 39"/>
            <p:cNvGrpSpPr/>
            <p:nvPr/>
          </p:nvGrpSpPr>
          <p:grpSpPr>
            <a:xfrm>
              <a:off x="1661160" y="7268217"/>
              <a:ext cx="7010400" cy="1879836"/>
              <a:chOff x="1661160" y="7268217"/>
              <a:chExt cx="7010400" cy="1879836"/>
            </a:xfrm>
          </p:grpSpPr>
          <p:sp>
            <p:nvSpPr>
              <p:cNvPr id="46"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49"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74" name="TextBox 7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3" name="Rectangle 42"/>
                <p:cNvSpPr/>
                <p:nvPr/>
              </p:nvSpPr>
              <p:spPr>
                <a:xfrm>
                  <a:off x="3157733" y="7908804"/>
                  <a:ext cx="401725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a:latin typeface="Cambria Math" panose="02040503050406030204" pitchFamily="18" charset="0"/>
                            <a:ea typeface="Arial" panose="020B0604020202020204" pitchFamily="34" charset="0"/>
                            <a:cs typeface="Times New Roman" panose="02020603050405020304" pitchFamily="18" charset="0"/>
                          </a:rPr>
                          <m:t>𝑥</m:t>
                        </m:r>
                        <m:r>
                          <a:rPr lang="fr-FR" sz="4000" i="1">
                            <a:latin typeface="Cambria Math" panose="02040503050406030204" pitchFamily="18" charset="0"/>
                            <a:ea typeface="Arial" panose="020B0604020202020204" pitchFamily="34" charset="0"/>
                            <a:cs typeface="Times New Roman" panose="02020603050405020304" pitchFamily="18" charset="0"/>
                          </a:rPr>
                          <m:t>≠−1</m:t>
                        </m:r>
                        <m:r>
                          <m:rPr>
                            <m:nor/>
                          </m:rPr>
                          <a:rPr lang="fr-FR" sz="4000">
                            <a:effectLst/>
                            <a:latin typeface="Arial" panose="020B0604020202020204" pitchFamily="34" charset="0"/>
                            <a:ea typeface="Arial" panose="020B0604020202020204" pitchFamily="34" charset="0"/>
                            <a:cs typeface="Arial" panose="020B0604020202020204" pitchFamily="34" charset="0"/>
                          </a:rPr>
                          <m:t> </m:t>
                        </m:r>
                        <m:r>
                          <m:rPr>
                            <m:nor/>
                          </m:rPr>
                          <a:rPr lang="fr-FR" sz="4000">
                            <a:effectLst/>
                            <a:latin typeface="Arial" panose="020B0604020202020204" pitchFamily="34" charset="0"/>
                            <a:ea typeface="Arial" panose="020B0604020202020204" pitchFamily="34" charset="0"/>
                            <a:cs typeface="Arial" panose="020B0604020202020204" pitchFamily="34" charset="0"/>
                          </a:rPr>
                          <m:t>v</m:t>
                        </m:r>
                        <m:r>
                          <m:rPr>
                            <m:nor/>
                          </m:rPr>
                          <a:rPr lang="fr-FR" sz="4000">
                            <a:effectLst/>
                            <a:latin typeface="Arial" panose="020B0604020202020204" pitchFamily="34" charset="0"/>
                            <a:ea typeface="Arial" panose="020B0604020202020204" pitchFamily="34" charset="0"/>
                            <a:cs typeface="Arial" panose="020B0604020202020204" pitchFamily="34" charset="0"/>
                          </a:rPr>
                          <m:t>à </m:t>
                        </m:r>
                        <m:r>
                          <a:rPr lang="fr-FR" sz="4000" i="1">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200" dirty="0">
                    <a:latin typeface="Arial" panose="020B0604020202020204" pitchFamily="34" charset="0"/>
                    <a:cs typeface="Arial" panose="020B0604020202020204" pitchFamily="34" charset="0"/>
                  </a:endParaRPr>
                </a:p>
              </p:txBody>
            </p:sp>
          </mc:Choice>
          <mc:Fallback>
            <p:sp>
              <p:nvSpPr>
                <p:cNvPr id="43" name="Rectangle 42"/>
                <p:cNvSpPr>
                  <a:spLocks noRot="1" noChangeAspect="1" noMove="1" noResize="1" noEditPoints="1" noAdjustHandles="1" noChangeArrowheads="1" noChangeShapeType="1" noTextEdit="1"/>
                </p:cNvSpPr>
                <p:nvPr/>
              </p:nvSpPr>
              <p:spPr>
                <a:xfrm>
                  <a:off x="3157733" y="7908804"/>
                  <a:ext cx="4017254" cy="707886"/>
                </a:xfrm>
                <a:prstGeom prst="rect">
                  <a:avLst/>
                </a:prstGeom>
                <a:blipFill rotWithShape="0">
                  <a:blip r:embed="rId22"/>
                  <a:stretch>
                    <a:fillRect/>
                  </a:stretch>
                </a:blipFill>
              </p:spPr>
              <p:txBody>
                <a:bodyPr/>
                <a:lstStyle/>
                <a:p>
                  <a:r>
                    <a:rPr lang="en-US">
                      <a:noFill/>
                    </a:rPr>
                    <a:t> </a:t>
                  </a:r>
                </a:p>
              </p:txBody>
            </p:sp>
          </mc:Fallback>
        </mc:AlternateContent>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anim calcmode="lin" valueType="num">
                                      <p:cBhvr>
                                        <p:cTn id="30" dur="500" fill="hold"/>
                                        <p:tgtEl>
                                          <p:spTgt spid="67"/>
                                        </p:tgtEl>
                                        <p:attrNameLst>
                                          <p:attrName>ppt_x</p:attrName>
                                        </p:attrNameLst>
                                      </p:cBhvr>
                                      <p:tavLst>
                                        <p:tav tm="0">
                                          <p:val>
                                            <p:strVal val="#ppt_x"/>
                                          </p:val>
                                        </p:tav>
                                        <p:tav tm="100000">
                                          <p:val>
                                            <p:strVal val="#ppt_x"/>
                                          </p:val>
                                        </p:tav>
                                      </p:tavLst>
                                    </p:anim>
                                    <p:anim calcmode="lin" valueType="num">
                                      <p:cBhvr>
                                        <p:cTn id="3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30480" algn="just">
                  <a:lnSpc>
                    <a:spcPct val="150000"/>
                  </a:lnSpc>
                  <a:spcBef>
                    <a:spcPts val="600"/>
                  </a:spcBef>
                  <a:spcAft>
                    <a:spcPts val="600"/>
                  </a:spcAft>
                </a:pP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Phân thức nào dưới đây bằng với phân thức </a:t>
                </a:r>
                <a14:m>
                  <m:oMath xmlns:m="http://schemas.openxmlformats.org/officeDocument/2006/math">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điều kiện các phân thức đều có nghĩa) ?</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l="-814" b="-1542"/>
                </a:stretch>
              </a:blipFill>
              <a:ln w="28575">
                <a:solidFill>
                  <a:schemeClr val="tx1"/>
                </a:solidFill>
              </a:ln>
            </p:spPr>
            <p:txBody>
              <a:bodyPr/>
              <a:lstStyle/>
              <a:p>
                <a:r>
                  <a:rPr lang="en-US">
                    <a:noFill/>
                  </a:rPr>
                  <a:t> </a:t>
                </a:r>
              </a:p>
            </p:txBody>
          </p:sp>
        </mc:Fallback>
      </mc:AlternateContent>
      <p:grpSp>
        <p:nvGrpSpPr>
          <p:cNvPr id="3" name="Group 2"/>
          <p:cNvGrpSpPr/>
          <p:nvPr/>
        </p:nvGrpSpPr>
        <p:grpSpPr>
          <a:xfrm>
            <a:off x="1661160" y="4758017"/>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694871" y="4984449"/>
                  <a:ext cx="3292440"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sSup>
                              <m:sSupPr>
                                <m:ctrlPr>
                                  <a:rPr lang="en-US" sz="4400" i="1">
                                    <a:effectLst/>
                                    <a:latin typeface="Cambria Math" panose="02040503050406030204" pitchFamily="18" charset="0"/>
                                    <a:cs typeface="Times New Roman" panose="02020603050405020304" pitchFamily="18" charset="0"/>
                                  </a:rPr>
                                </m:ctrlPr>
                              </m:sSup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694871" y="4984449"/>
                  <a:ext cx="3292440" cy="1566711"/>
                </a:xfrm>
                <a:prstGeom prst="rect">
                  <a:avLst/>
                </a:prstGeom>
                <a:blipFill rotWithShape="0">
                  <a:blip r:embed="rId18"/>
                  <a:stretch>
                    <a:fillRect/>
                  </a:stretch>
                </a:blipFill>
              </p:spPr>
              <p:txBody>
                <a:bodyPr/>
                <a:lstStyle/>
                <a:p>
                  <a:r>
                    <a:rPr lang="en-US">
                      <a:noFill/>
                    </a:rPr>
                    <a:t> </a:t>
                  </a:r>
                </a:p>
              </p:txBody>
            </p:sp>
          </mc:Fallback>
        </mc:AlternateContent>
      </p:grpSp>
      <p:grpSp>
        <p:nvGrpSpPr>
          <p:cNvPr id="4" name="Group 3"/>
          <p:cNvGrpSpPr/>
          <p:nvPr/>
        </p:nvGrpSpPr>
        <p:grpSpPr>
          <a:xfrm>
            <a:off x="9628234" y="4428838"/>
            <a:ext cx="7010400" cy="2380845"/>
            <a:chOff x="9628234" y="4428838"/>
            <a:chExt cx="7010400" cy="2380845"/>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1764605" y="4428838"/>
                  <a:ext cx="3307187" cy="2380845"/>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1764605" y="4428838"/>
                  <a:ext cx="3307187" cy="2380845"/>
                </a:xfrm>
                <a:prstGeom prst="rect">
                  <a:avLst/>
                </a:prstGeom>
                <a:blipFill rotWithShape="0">
                  <a:blip r:embed="rId19"/>
                  <a:stretch>
                    <a:fillRect/>
                  </a:stretch>
                </a:blipFill>
              </p:spPr>
              <p:txBody>
                <a:bodyPr/>
                <a:lstStyle/>
                <a:p>
                  <a:r>
                    <a:rPr lang="en-US">
                      <a:noFill/>
                    </a:rPr>
                    <a:t> </a:t>
                  </a:r>
                </a:p>
              </p:txBody>
            </p:sp>
          </mc:Fallback>
        </mc:AlternateContent>
      </p:grpSp>
      <p:grpSp>
        <p:nvGrpSpPr>
          <p:cNvPr id="5" name="Group 4"/>
          <p:cNvGrpSpPr/>
          <p:nvPr/>
        </p:nvGrpSpPr>
        <p:grpSpPr>
          <a:xfrm>
            <a:off x="1661160" y="7268217"/>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832889" y="7462989"/>
                  <a:ext cx="3016403"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832889" y="7462989"/>
                  <a:ext cx="3016403" cy="1566711"/>
                </a:xfrm>
                <a:prstGeom prst="rect">
                  <a:avLst/>
                </a:prstGeom>
                <a:blipFill rotWithShape="0">
                  <a:blip r:embed="rId20"/>
                  <a:stretch>
                    <a:fillRect/>
                  </a:stretch>
                </a:blipFill>
              </p:spPr>
              <p:txBody>
                <a:bodyPr/>
                <a:lstStyle/>
                <a:p>
                  <a:r>
                    <a:rPr lang="en-US">
                      <a:noFill/>
                    </a:rPr>
                    <a:t> </a:t>
                  </a:r>
                </a:p>
              </p:txBody>
            </p:sp>
          </mc:Fallback>
        </mc:AlternateContent>
      </p:grpSp>
      <p:grpSp>
        <p:nvGrpSpPr>
          <p:cNvPr id="6" name="Group 5"/>
          <p:cNvGrpSpPr/>
          <p:nvPr/>
        </p:nvGrpSpPr>
        <p:grpSpPr>
          <a:xfrm>
            <a:off x="9628234" y="7271512"/>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1907050" y="7500408"/>
                  <a:ext cx="3016403"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1907050" y="7500408"/>
                  <a:ext cx="3016403" cy="1566711"/>
                </a:xfrm>
                <a:prstGeom prst="rect">
                  <a:avLst/>
                </a:prstGeom>
                <a:blipFill rotWithShape="0">
                  <a:blip r:embed="rId21"/>
                  <a:stretch>
                    <a:fillRect/>
                  </a:stretch>
                </a:blipFill>
              </p:spPr>
              <p:txBody>
                <a:bodyPr/>
                <a:lstStyle/>
                <a:p>
                  <a:r>
                    <a:rPr lang="en-US">
                      <a:noFill/>
                    </a:rPr>
                    <a:t> </a:t>
                  </a:r>
                </a:p>
              </p:txBody>
            </p:sp>
          </mc:Fallback>
        </mc:AlternateContent>
      </p:grpSp>
      <p:sp>
        <p:nvSpPr>
          <p:cNvPr id="37" name="TextBox 36"/>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40" name="Group 39"/>
          <p:cNvGrpSpPr/>
          <p:nvPr/>
        </p:nvGrpSpPr>
        <p:grpSpPr>
          <a:xfrm>
            <a:off x="1661160" y="4765637"/>
            <a:ext cx="7010400" cy="1879836"/>
            <a:chOff x="1661160" y="4758017"/>
            <a:chExt cx="7010400" cy="1879836"/>
          </a:xfrm>
        </p:grpSpPr>
        <p:grpSp>
          <p:nvGrpSpPr>
            <p:cNvPr id="43" name="Group 42"/>
            <p:cNvGrpSpPr/>
            <p:nvPr/>
          </p:nvGrpSpPr>
          <p:grpSpPr>
            <a:xfrm>
              <a:off x="1661160" y="4758017"/>
              <a:ext cx="7010400" cy="1879836"/>
              <a:chOff x="1661160" y="4758017"/>
              <a:chExt cx="7010400" cy="1879836"/>
            </a:xfrm>
          </p:grpSpPr>
          <p:sp>
            <p:nvSpPr>
              <p:cNvPr id="49"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64"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65" name="TextBox 64"/>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6" name="Rectangle 45"/>
                <p:cNvSpPr/>
                <p:nvPr/>
              </p:nvSpPr>
              <p:spPr>
                <a:xfrm>
                  <a:off x="3694871" y="4984449"/>
                  <a:ext cx="3292440" cy="156671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3</m:t>
                            </m:r>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9</m:t>
                            </m:r>
                            <m:sSup>
                              <m:sSupPr>
                                <m:ctrlPr>
                                  <a:rPr lang="en-US" sz="4400" i="1">
                                    <a:effectLst/>
                                    <a:latin typeface="Cambria Math" panose="02040503050406030204" pitchFamily="18" charset="0"/>
                                    <a:cs typeface="Times New Roman" panose="02020603050405020304" pitchFamily="18" charset="0"/>
                                  </a:rPr>
                                </m:ctrlPr>
                              </m:sSup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400" dirty="0">
                    <a:latin typeface="Arial" panose="020B0604020202020204" pitchFamily="34" charset="0"/>
                    <a:cs typeface="Arial" panose="020B0604020202020204" pitchFamily="34" charset="0"/>
                  </a:endParaRPr>
                </a:p>
              </p:txBody>
            </p:sp>
          </mc:Choice>
          <mc:Fallback>
            <p:sp>
              <p:nvSpPr>
                <p:cNvPr id="46" name="Rectangle 45"/>
                <p:cNvSpPr>
                  <a:spLocks noRot="1" noChangeAspect="1" noMove="1" noResize="1" noEditPoints="1" noAdjustHandles="1" noChangeArrowheads="1" noChangeShapeType="1" noTextEdit="1"/>
                </p:cNvSpPr>
                <p:nvPr/>
              </p:nvSpPr>
              <p:spPr>
                <a:xfrm>
                  <a:off x="3694871" y="4984449"/>
                  <a:ext cx="3292440" cy="1566711"/>
                </a:xfrm>
                <a:prstGeom prst="rect">
                  <a:avLst/>
                </a:prstGeom>
                <a:blipFill rotWithShape="0">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29943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arn(inVertical)">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300659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R="30480" algn="just">
                  <a:lnSpc>
                    <a:spcPct val="150000"/>
                  </a:lnSpc>
                </a:pPr>
                <a:r>
                  <a:rPr lang="fr-FR" sz="42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3.</a:t>
                </a:r>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Mẫu thức chung của hai phân thức </a:t>
                </a:r>
                <a14:m>
                  <m:oMath xmlns:m="http://schemas.openxmlformats.org/officeDocument/2006/math">
                    <m:f>
                      <m:f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f>
                      <m:f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3006593"/>
              </a:xfrm>
              <a:prstGeom prst="roundRect">
                <a:avLst/>
              </a:prstGeom>
              <a:blipFill rotWithShape="0">
                <a:blip r:embed="rId15"/>
                <a:stretch>
                  <a:fillRect l="-488" r="-285"/>
                </a:stretch>
              </a:blipFill>
              <a:ln w="28575">
                <a:solidFill>
                  <a:schemeClr val="tx1"/>
                </a:solidFill>
              </a:ln>
            </p:spPr>
            <p:txBody>
              <a:bodyPr/>
              <a:lstStyle/>
              <a:p>
                <a:r>
                  <a:rPr lang="en-US">
                    <a:noFill/>
                  </a:rPr>
                  <a:t> </a:t>
                </a:r>
              </a:p>
            </p:txBody>
          </p:sp>
        </mc:Fallback>
      </mc:AlternateContent>
      <p:grpSp>
        <p:nvGrpSpPr>
          <p:cNvPr id="64" name="Group 63"/>
          <p:cNvGrpSpPr/>
          <p:nvPr/>
        </p:nvGrpSpPr>
        <p:grpSpPr>
          <a:xfrm>
            <a:off x="1643292" y="5447824"/>
            <a:ext cx="7010400" cy="1879836"/>
            <a:chOff x="1661160" y="4758017"/>
            <a:chExt cx="7010400" cy="1879836"/>
          </a:xfrm>
        </p:grpSpPr>
        <p:grpSp>
          <p:nvGrpSpPr>
            <p:cNvPr id="56" name="Group 55"/>
            <p:cNvGrpSpPr/>
            <p:nvPr/>
          </p:nvGrpSpPr>
          <p:grpSpPr>
            <a:xfrm>
              <a:off x="1661160" y="4758017"/>
              <a:ext cx="7010400" cy="1879836"/>
              <a:chOff x="1661160" y="4758017"/>
              <a:chExt cx="7010400" cy="1879836"/>
            </a:xfrm>
          </p:grpSpPr>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Rectangle 59"/>
                <p:cNvSpPr/>
                <p:nvPr/>
              </p:nvSpPr>
              <p:spPr>
                <a:xfrm>
                  <a:off x="3967941" y="5246665"/>
                  <a:ext cx="2749920" cy="76944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oMath>
                    </m:oMathPara>
                  </a14:m>
                  <a:endParaRPr lang="en-US" sz="4400" dirty="0">
                    <a:latin typeface="Arial" panose="020B0604020202020204" pitchFamily="34" charset="0"/>
                    <a:cs typeface="Arial" panose="020B0604020202020204" pitchFamily="34"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3967941" y="5246665"/>
                  <a:ext cx="2749920" cy="769441"/>
                </a:xfrm>
                <a:prstGeom prst="rect">
                  <a:avLst/>
                </a:prstGeom>
                <a:blipFill rotWithShape="0">
                  <a:blip r:embed="rId18"/>
                  <a:stretch>
                    <a:fillRect/>
                  </a:stretch>
                </a:blipFill>
              </p:spPr>
              <p:txBody>
                <a:bodyPr/>
                <a:lstStyle/>
                <a:p>
                  <a:r>
                    <a:rPr lang="en-US">
                      <a:noFill/>
                    </a:rPr>
                    <a:t> </a:t>
                  </a:r>
                </a:p>
              </p:txBody>
            </p:sp>
          </mc:Fallback>
        </mc:AlternateContent>
      </p:grpSp>
      <p:grpSp>
        <p:nvGrpSpPr>
          <p:cNvPr id="65" name="Group 64"/>
          <p:cNvGrpSpPr/>
          <p:nvPr/>
        </p:nvGrpSpPr>
        <p:grpSpPr>
          <a:xfrm>
            <a:off x="9610366" y="5451119"/>
            <a:ext cx="7010400" cy="1884161"/>
            <a:chOff x="9628234" y="4761312"/>
            <a:chExt cx="7010400" cy="1884161"/>
          </a:xfrm>
        </p:grpSpPr>
        <p:grpSp>
          <p:nvGrpSpPr>
            <p:cNvPr id="57" name="Group 56"/>
            <p:cNvGrpSpPr/>
            <p:nvPr/>
          </p:nvGrpSpPr>
          <p:grpSpPr>
            <a:xfrm>
              <a:off x="9628234" y="4761312"/>
              <a:ext cx="7010400" cy="1884161"/>
              <a:chOff x="9628234" y="4761312"/>
              <a:chExt cx="7010400" cy="1884161"/>
            </a:xfrm>
          </p:grpSpPr>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1" name="Rectangle 60"/>
                <p:cNvSpPr/>
                <p:nvPr/>
              </p:nvSpPr>
              <p:spPr>
                <a:xfrm>
                  <a:off x="12071730" y="5038915"/>
                  <a:ext cx="2718565" cy="1184940"/>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2071730" y="5038915"/>
                  <a:ext cx="2718565" cy="1184940"/>
                </a:xfrm>
                <a:prstGeom prst="rect">
                  <a:avLst/>
                </a:prstGeom>
                <a:blipFill rotWithShape="0">
                  <a:blip r:embed="rId19"/>
                  <a:stretch>
                    <a:fillRect/>
                  </a:stretch>
                </a:blipFill>
              </p:spPr>
              <p:txBody>
                <a:bodyPr/>
                <a:lstStyle/>
                <a:p>
                  <a:r>
                    <a:rPr lang="en-US">
                      <a:noFill/>
                    </a:rPr>
                    <a:t> </a:t>
                  </a:r>
                </a:p>
              </p:txBody>
            </p:sp>
          </mc:Fallback>
        </mc:AlternateContent>
      </p:grpSp>
      <p:grpSp>
        <p:nvGrpSpPr>
          <p:cNvPr id="66" name="Group 65"/>
          <p:cNvGrpSpPr/>
          <p:nvPr/>
        </p:nvGrpSpPr>
        <p:grpSpPr>
          <a:xfrm>
            <a:off x="1643292" y="7958024"/>
            <a:ext cx="7010400" cy="1879836"/>
            <a:chOff x="1661160" y="7268217"/>
            <a:chExt cx="7010400" cy="1879836"/>
          </a:xfrm>
        </p:grpSpPr>
        <p:grpSp>
          <p:nvGrpSpPr>
            <p:cNvPr id="58" name="Group 57"/>
            <p:cNvGrpSpPr/>
            <p:nvPr/>
          </p:nvGrpSpPr>
          <p:grpSpPr>
            <a:xfrm>
              <a:off x="1661160" y="7268217"/>
              <a:ext cx="7010400" cy="1879836"/>
              <a:chOff x="1661160" y="7268217"/>
              <a:chExt cx="7010400" cy="1879836"/>
            </a:xfrm>
          </p:grpSpPr>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sp>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2" name="Rectangle 61"/>
                <p:cNvSpPr/>
                <p:nvPr/>
              </p:nvSpPr>
              <p:spPr>
                <a:xfrm>
                  <a:off x="3912203" y="7870405"/>
                  <a:ext cx="301217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400" dirty="0">
                    <a:latin typeface="Arial" panose="020B0604020202020204" pitchFamily="34" charset="0"/>
                    <a:cs typeface="Arial" panose="020B0604020202020204" pitchFamily="34"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3912203" y="7870405"/>
                  <a:ext cx="3012171" cy="769441"/>
                </a:xfrm>
                <a:prstGeom prst="rect">
                  <a:avLst/>
                </a:prstGeom>
                <a:blipFill rotWithShape="0">
                  <a:blip r:embed="rId20"/>
                  <a:stretch>
                    <a:fillRect/>
                  </a:stretch>
                </a:blipFill>
              </p:spPr>
              <p:txBody>
                <a:bodyPr/>
                <a:lstStyle/>
                <a:p>
                  <a:r>
                    <a:rPr lang="en-US">
                      <a:noFill/>
                    </a:rPr>
                    <a:t> </a:t>
                  </a:r>
                </a:p>
              </p:txBody>
            </p:sp>
          </mc:Fallback>
        </mc:AlternateContent>
      </p:grpSp>
      <p:grpSp>
        <p:nvGrpSpPr>
          <p:cNvPr id="67" name="Group 66"/>
          <p:cNvGrpSpPr/>
          <p:nvPr/>
        </p:nvGrpSpPr>
        <p:grpSpPr>
          <a:xfrm>
            <a:off x="9610366" y="7961319"/>
            <a:ext cx="7010400" cy="1884161"/>
            <a:chOff x="9628234" y="7271512"/>
            <a:chExt cx="7010400" cy="1884161"/>
          </a:xfrm>
        </p:grpSpPr>
        <p:grpSp>
          <p:nvGrpSpPr>
            <p:cNvPr id="59" name="Group 58"/>
            <p:cNvGrpSpPr/>
            <p:nvPr/>
          </p:nvGrpSpPr>
          <p:grpSpPr>
            <a:xfrm>
              <a:off x="9628234" y="7271512"/>
              <a:ext cx="7010400" cy="1884161"/>
              <a:chOff x="9628234" y="7271512"/>
              <a:chExt cx="7010400" cy="1884161"/>
            </a:xfrm>
          </p:grpSpPr>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lstStyle/>
              <a:p>
                <a:endParaRPr lang="en-US"/>
              </a:p>
            </p:txBody>
          </p:sp>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3" name="Rectangle 62"/>
                <p:cNvSpPr/>
                <p:nvPr/>
              </p:nvSpPr>
              <p:spPr>
                <a:xfrm>
                  <a:off x="12040198" y="7630555"/>
                  <a:ext cx="2727157" cy="1184940"/>
                </a:xfrm>
                <a:prstGeom prst="rect">
                  <a:avLst/>
                </a:prstGeom>
              </p:spPr>
              <p:txBody>
                <a:bodyPr wrap="non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𝑦</m:t>
                        </m:r>
                        <m:sSup>
                          <m:s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040198" y="7630555"/>
                  <a:ext cx="2727157" cy="1184940"/>
                </a:xfrm>
                <a:prstGeom prst="rect">
                  <a:avLst/>
                </a:prstGeom>
                <a:blipFill rotWithShape="0">
                  <a:blip r:embed="rId21"/>
                  <a:stretch>
                    <a:fillRect/>
                  </a:stretch>
                </a:blipFill>
              </p:spPr>
              <p:txBody>
                <a:bodyPr/>
                <a:lstStyle/>
                <a:p>
                  <a:r>
                    <a:rPr lang="en-US">
                      <a:noFill/>
                    </a:rPr>
                    <a:t> </a:t>
                  </a:r>
                </a:p>
              </p:txBody>
            </p:sp>
          </mc:Fallback>
        </mc:AlternateContent>
      </p:grpSp>
      <p:sp>
        <p:nvSpPr>
          <p:cNvPr id="37" name="TextBox 36"/>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40" name="Group 39"/>
          <p:cNvGrpSpPr/>
          <p:nvPr/>
        </p:nvGrpSpPr>
        <p:grpSpPr>
          <a:xfrm>
            <a:off x="1646124" y="7958898"/>
            <a:ext cx="7010400" cy="1879836"/>
            <a:chOff x="1661160" y="7268217"/>
            <a:chExt cx="7010400" cy="1879836"/>
          </a:xfrm>
        </p:grpSpPr>
        <p:grpSp>
          <p:nvGrpSpPr>
            <p:cNvPr id="43" name="Group 42"/>
            <p:cNvGrpSpPr/>
            <p:nvPr/>
          </p:nvGrpSpPr>
          <p:grpSpPr>
            <a:xfrm>
              <a:off x="1661160" y="7268217"/>
              <a:ext cx="7010400" cy="1879836"/>
              <a:chOff x="1661160" y="7268217"/>
              <a:chExt cx="7010400" cy="1879836"/>
            </a:xfrm>
          </p:grpSpPr>
          <p:sp>
            <p:nvSpPr>
              <p:cNvPr id="49"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sp>
          <p:sp>
            <p:nvSpPr>
              <p:cNvPr id="68"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69" name="TextBox 68"/>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6" name="Rectangle 45"/>
                <p:cNvSpPr/>
                <p:nvPr/>
              </p:nvSpPr>
              <p:spPr>
                <a:xfrm>
                  <a:off x="3912203" y="7870405"/>
                  <a:ext cx="301217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𝑥𝑦</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400" dirty="0">
                    <a:latin typeface="Arial" panose="020B0604020202020204" pitchFamily="34" charset="0"/>
                    <a:cs typeface="Arial" panose="020B0604020202020204" pitchFamily="34" charset="0"/>
                  </a:endParaRPr>
                </a:p>
              </p:txBody>
            </p:sp>
          </mc:Choice>
          <mc:Fallback>
            <p:sp>
              <p:nvSpPr>
                <p:cNvPr id="46" name="Rectangle 45"/>
                <p:cNvSpPr>
                  <a:spLocks noRot="1" noChangeAspect="1" noMove="1" noResize="1" noEditPoints="1" noAdjustHandles="1" noChangeArrowheads="1" noChangeShapeType="1" noTextEdit="1"/>
                </p:cNvSpPr>
                <p:nvPr/>
              </p:nvSpPr>
              <p:spPr>
                <a:xfrm>
                  <a:off x="3912203" y="7870405"/>
                  <a:ext cx="3012171" cy="769441"/>
                </a:xfrm>
                <a:prstGeom prst="rect">
                  <a:avLst/>
                </a:prstGeom>
                <a:blipFill rotWithShape="0">
                  <a:blip r:embed="rId2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01641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anim calcmode="lin" valueType="num">
                                      <p:cBhvr>
                                        <p:cTn id="30" dur="500" fill="hold"/>
                                        <p:tgtEl>
                                          <p:spTgt spid="67"/>
                                        </p:tgtEl>
                                        <p:attrNameLst>
                                          <p:attrName>ppt_x</p:attrName>
                                        </p:attrNameLst>
                                      </p:cBhvr>
                                      <p:tavLst>
                                        <p:tav tm="0">
                                          <p:val>
                                            <p:strVal val="#ppt_x"/>
                                          </p:val>
                                        </p:tav>
                                        <p:tav tm="100000">
                                          <p:val>
                                            <p:strVal val="#ppt_x"/>
                                          </p:val>
                                        </p:tav>
                                      </p:tavLst>
                                    </p:anim>
                                    <p:anim calcmode="lin" valueType="num">
                                      <p:cBhvr>
                                        <p:cTn id="3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arn(inVertical)">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Rút gọn phân thức </a:t>
                </a:r>
                <a14:m>
                  <m:oMath xmlns:m="http://schemas.openxmlformats.org/officeDocument/2006/math">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fr-FR" sz="4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56" name="Group 55"/>
          <p:cNvGrpSpPr/>
          <p:nvPr/>
        </p:nvGrpSpPr>
        <p:grpSpPr>
          <a:xfrm>
            <a:off x="1661160" y="4758017"/>
            <a:ext cx="7010400" cy="1879836"/>
            <a:chOff x="1661160" y="4758017"/>
            <a:chExt cx="7010400" cy="1879836"/>
          </a:xfrm>
        </p:grpSpPr>
        <mc:AlternateContent xmlns:mc="http://schemas.openxmlformats.org/markup-compatibility/2006">
          <mc:Choice xmlns:a14="http://schemas.microsoft.com/office/drawing/2010/main" Requires="a14">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4400" dirty="0">
                    <a:latin typeface="Arial" panose="020B0604020202020204" pitchFamily="34" charset="0"/>
                    <a:cs typeface="Arial" panose="020B0604020202020204" pitchFamily="34" charset="0"/>
                  </a:endParaRPr>
                </a:p>
              </p:txBody>
            </p:sp>
          </mc:Choice>
          <mc:Fallback>
            <p:sp>
              <p:nvSpPr>
                <p:cNvPr id="41" name="Freeform 18"/>
                <p:cNvSpPr>
                  <a:spLocks noRot="1" noChangeAspect="1" noMove="1" noResize="1" noEditPoints="1" noAdjustHandles="1" noChangeArrowheads="1" noChangeShapeType="1" noTextEdit="1"/>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6"/>
                  <a:stretch>
                    <a:fillRect/>
                  </a:stretch>
                </a:blipFill>
                <a:ln w="28575">
                  <a:solidFill>
                    <a:srgbClr val="000000"/>
                  </a:solidFill>
                </a:ln>
              </p:spPr>
              <p:txBody>
                <a:bodyPr/>
                <a:lstStyle/>
                <a:p>
                  <a:r>
                    <a:rPr lang="en-US">
                      <a:noFill/>
                    </a:rPr>
                    <a:t> </a:t>
                  </a:r>
                </a:p>
              </p:txBody>
            </p:sp>
          </mc:Fallback>
        </mc:AlternateContent>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p:grpSp>
        <p:nvGrpSpPr>
          <p:cNvPr id="57" name="Group 56"/>
          <p:cNvGrpSpPr/>
          <p:nvPr/>
        </p:nvGrpSpPr>
        <p:grpSpPr>
          <a:xfrm>
            <a:off x="9628234" y="4761312"/>
            <a:ext cx="7010400" cy="1884161"/>
            <a:chOff x="9628234" y="4761312"/>
            <a:chExt cx="7010400" cy="1884161"/>
          </a:xfrm>
        </p:grpSpPr>
        <mc:AlternateContent xmlns:mc="http://schemas.openxmlformats.org/markup-compatibility/2006">
          <mc:Choice xmlns:a14="http://schemas.microsoft.com/office/drawing/2010/main" Requires="a14">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r>
                          <a:rPr lang="fr-FR" sz="44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7"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9"/>
                  <a:stretch>
                    <a:fillRect/>
                  </a:stretch>
                </a:blipFill>
                <a:ln w="28575">
                  <a:solidFill>
                    <a:srgbClr val="000000"/>
                  </a:solidFill>
                </a:ln>
              </p:spPr>
              <p:txBody>
                <a:bodyPr/>
                <a:lstStyle/>
                <a:p>
                  <a:r>
                    <a:rPr lang="en-US">
                      <a:noFill/>
                    </a:rPr>
                    <a:t> </a:t>
                  </a:r>
                </a:p>
              </p:txBody>
            </p:sp>
          </mc:Fallback>
        </mc:AlternateContent>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grpSp>
        <p:nvGrpSpPr>
          <p:cNvPr id="58" name="Group 57"/>
          <p:cNvGrpSpPr/>
          <p:nvPr/>
        </p:nvGrpSpPr>
        <p:grpSpPr>
          <a:xfrm>
            <a:off x="1661160" y="7268217"/>
            <a:ext cx="7010400" cy="1879836"/>
            <a:chOff x="1661160" y="7268217"/>
            <a:chExt cx="7010400" cy="1879836"/>
          </a:xfrm>
        </p:grpSpPr>
        <mc:AlternateContent xmlns:mc="http://schemas.openxmlformats.org/markup-compatibility/2006">
          <mc:Choice xmlns:a14="http://schemas.microsoft.com/office/drawing/2010/main" Requires="a14">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400" i="1">
                                    <a:effectLst/>
                                    <a:latin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e>
                              <m:sup>
                                <m:r>
                                  <a:rPr lang="fr-FR" sz="4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4400" dirty="0">
                    <a:latin typeface="Arial" panose="020B0604020202020204" pitchFamily="34" charset="0"/>
                    <a:cs typeface="Arial" panose="020B0604020202020204" pitchFamily="34" charset="0"/>
                  </a:endParaRPr>
                </a:p>
              </p:txBody>
            </p:sp>
          </mc:Choice>
          <mc:Fallback>
            <p:sp>
              <p:nvSpPr>
                <p:cNvPr id="44" name="Freeform 18"/>
                <p:cNvSpPr>
                  <a:spLocks noRot="1" noChangeAspect="1" noMove="1" noResize="1" noEditPoints="1" noAdjustHandles="1" noChangeArrowheads="1" noChangeShapeType="1" noTextEdit="1"/>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0"/>
                  <a:stretch>
                    <a:fillRect/>
                  </a:stretch>
                </a:blipFill>
                <a:ln w="28575">
                  <a:solidFill>
                    <a:srgbClr val="000000"/>
                  </a:solidFill>
                </a:ln>
              </p:spPr>
              <p:txBody>
                <a:bodyPr/>
                <a:lstStyle/>
                <a:p>
                  <a:r>
                    <a:rPr lang="en-US">
                      <a:noFill/>
                    </a:rPr>
                    <a:t> </a:t>
                  </a:r>
                </a:p>
              </p:txBody>
            </p:sp>
          </mc:Fallback>
        </mc:AlternateContent>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p:grpSp>
        <p:nvGrpSpPr>
          <p:cNvPr id="59" name="Group 58"/>
          <p:cNvGrpSpPr/>
          <p:nvPr/>
        </p:nvGrpSpPr>
        <p:grpSpPr>
          <a:xfrm>
            <a:off x="9628234" y="7271512"/>
            <a:ext cx="7010400" cy="1884161"/>
            <a:chOff x="9628234" y="7271512"/>
            <a:chExt cx="7010400" cy="1884161"/>
          </a:xfrm>
        </p:grpSpPr>
        <mc:AlternateContent xmlns:mc="http://schemas.openxmlformats.org/markup-compatibility/2006">
          <mc:Choice xmlns:a14="http://schemas.microsoft.com/office/drawing/2010/main" Requires="a14">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4400" dirty="0">
                    <a:latin typeface="Arial" panose="020B0604020202020204" pitchFamily="34" charset="0"/>
                    <a:cs typeface="Arial" panose="020B0604020202020204" pitchFamily="34" charset="0"/>
                  </a:endParaRPr>
                </a:p>
              </p:txBody>
            </p:sp>
          </mc:Choice>
          <mc:Fallback>
            <p:sp>
              <p:nvSpPr>
                <p:cNvPr id="50" name="Freeform 18"/>
                <p:cNvSpPr>
                  <a:spLocks noRot="1" noChangeAspect="1" noMove="1" noResize="1" noEditPoints="1" noAdjustHandles="1" noChangeArrowheads="1" noChangeShapeType="1" noTextEdit="1"/>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1"/>
                  <a:stretch>
                    <a:fillRect/>
                  </a:stretch>
                </a:blipFill>
                <a:ln w="28575">
                  <a:solidFill>
                    <a:srgbClr val="000000"/>
                  </a:solidFill>
                </a:ln>
              </p:spPr>
              <p:txBody>
                <a:bodyPr/>
                <a:lstStyle/>
                <a:p>
                  <a:r>
                    <a:rPr lang="en-US">
                      <a:noFill/>
                    </a:rPr>
                    <a:t> </a:t>
                  </a:r>
                </a:p>
              </p:txBody>
            </p:sp>
          </mc:Fallback>
        </mc:AlternateContent>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p:sp>
        <p:nvSpPr>
          <p:cNvPr id="29" name="TextBox 28"/>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9628759" y="4758017"/>
            <a:ext cx="7010400" cy="1884161"/>
            <a:chOff x="9628234" y="4761312"/>
            <a:chExt cx="7010400" cy="1884161"/>
          </a:xfrm>
        </p:grpSpPr>
        <mc:AlternateContent xmlns:mc="http://schemas.openxmlformats.org/markup-compatibility/2006">
          <mc:Choice xmlns:a14="http://schemas.microsoft.com/office/drawing/2010/main" Requires="a14">
            <p:sp>
              <p:nvSpPr>
                <p:cNvPr id="31"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5</m:t>
                            </m:r>
                            <m:d>
                              <m:dPr>
                                <m:ctrlPr>
                                  <a:rPr lang="en-US" sz="4400" i="1">
                                    <a:effectLst/>
                                    <a:latin typeface="Cambria Math" panose="02040503050406030204" pitchFamily="18" charset="0"/>
                                    <a:cs typeface="Times New Roman" panose="02020603050405020304" pitchFamily="18" charset="0"/>
                                  </a:rPr>
                                </m:ctrlPr>
                              </m:dPr>
                              <m:e>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e>
                            </m:d>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𝑥</m:t>
                            </m:r>
                            <m:r>
                              <a:rPr lang="fr-FR" sz="4400" i="1">
                                <a:effectLst/>
                                <a:latin typeface="Cambria Math" panose="02040503050406030204" pitchFamily="18" charset="0"/>
                                <a:ea typeface="Arial" panose="020B0604020202020204" pitchFamily="34" charset="0"/>
                                <a:cs typeface="Times New Roman" panose="02020603050405020304" pitchFamily="18" charset="0"/>
                              </a:rPr>
                              <m:t>+</m:t>
                            </m:r>
                            <m:r>
                              <a:rPr lang="fr-FR" sz="4400" i="1">
                                <a:effectLst/>
                                <a:latin typeface="Cambria Math" panose="02040503050406030204" pitchFamily="18" charset="0"/>
                                <a:ea typeface="Arial" panose="020B0604020202020204" pitchFamily="34" charset="0"/>
                                <a:cs typeface="Times New Roman" panose="02020603050405020304" pitchFamily="18" charset="0"/>
                              </a:rPr>
                              <m:t>𝑦</m:t>
                            </m:r>
                          </m:den>
                        </m:f>
                        <m:r>
                          <a:rPr lang="fr-FR" sz="44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31"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2"/>
                  <a:stretch>
                    <a:fillRect/>
                  </a:stretch>
                </a:blipFill>
                <a:ln w="28575">
                  <a:solidFill>
                    <a:srgbClr val="000000"/>
                  </a:solidFill>
                </a:ln>
              </p:spPr>
              <p:txBody>
                <a:bodyPr/>
                <a:lstStyle/>
                <a:p>
                  <a:r>
                    <a:rPr lang="en-US">
                      <a:noFill/>
                    </a:rPr>
                    <a:t> </a:t>
                  </a:r>
                </a:p>
              </p:txBody>
            </p:sp>
          </mc:Fallback>
        </mc:AlternateContent>
        <p:sp>
          <p:nvSpPr>
            <p:cNvPr id="32"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33" name="TextBox 3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4717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27" name="Freeform 27"/>
          <p:cNvSpPr/>
          <p:nvPr/>
        </p:nvSpPr>
        <p:spPr>
          <a:xfrm>
            <a:off x="16244205" y="8381118"/>
            <a:ext cx="3364547" cy="2312362"/>
          </a:xfrm>
          <a:custGeom>
            <a:avLst/>
            <a:gdLst/>
            <a:ahLst/>
            <a:cxnLst/>
            <a:rect l="l" t="t" r="r" b="b"/>
            <a:pathLst>
              <a:path w="6266893" h="4307065">
                <a:moveTo>
                  <a:pt x="0" y="0"/>
                </a:moveTo>
                <a:lnTo>
                  <a:pt x="6266894" y="0"/>
                </a:lnTo>
                <a:lnTo>
                  <a:pt x="6266894" y="4307064"/>
                </a:lnTo>
                <a:lnTo>
                  <a:pt x="0" y="4307064"/>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8" name="Freeform 28"/>
          <p:cNvSpPr/>
          <p:nvPr/>
        </p:nvSpPr>
        <p:spPr>
          <a:xfrm>
            <a:off x="-512935" y="12700"/>
            <a:ext cx="2502787" cy="1820209"/>
          </a:xfrm>
          <a:custGeom>
            <a:avLst/>
            <a:gdLst/>
            <a:ahLst/>
            <a:cxnLst/>
            <a:rect l="l" t="t" r="r" b="b"/>
            <a:pathLst>
              <a:path w="4793068" h="3485868">
                <a:moveTo>
                  <a:pt x="0" y="0"/>
                </a:moveTo>
                <a:lnTo>
                  <a:pt x="4793068" y="0"/>
                </a:lnTo>
                <a:lnTo>
                  <a:pt x="4793068" y="3485868"/>
                </a:lnTo>
                <a:lnTo>
                  <a:pt x="0" y="3485868"/>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mc:AlternateContent xmlns:mc="http://schemas.openxmlformats.org/markup-compatibility/2006">
        <mc:Choice xmlns:a14="http://schemas.microsoft.com/office/drawing/2010/main" Requires="a14">
          <p:sp>
            <p:nvSpPr>
              <p:cNvPr id="39" name="Rounded Rectangle 38"/>
              <p:cNvSpPr/>
              <p:nvPr/>
            </p:nvSpPr>
            <p:spPr>
              <a:xfrm>
                <a:off x="1676400" y="1920181"/>
                <a:ext cx="14946994" cy="23437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400" b="1" dirty="0">
                    <a:solidFill>
                      <a:schemeClr val="tx1"/>
                    </a:solidFill>
                    <a:latin typeface="Arial" panose="020B0604020202020204" pitchFamily="34" charset="0"/>
                    <a:ea typeface="Times New Roman" panose="02020603050405020304" pitchFamily="18" charset="0"/>
                    <a:cs typeface="Arial" panose="020B0604020202020204" pitchFamily="34" charset="0"/>
                  </a:rPr>
                  <a:t>C</a:t>
                </a:r>
                <a:r>
                  <a:rPr lang="fr-FR"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âu 5.</a:t>
                </a:r>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biết : </a:t>
                </a:r>
                <a14:m>
                  <m:oMath xmlns:m="http://schemas.openxmlformats.org/officeDocument/2006/math">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𝑎𝑥</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r-FR"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9" name="Rounded Rectangle 38"/>
              <p:cNvSpPr>
                <a:spLocks noRot="1" noChangeAspect="1" noMove="1" noResize="1" noEditPoints="1" noAdjustHandles="1" noChangeArrowheads="1" noChangeShapeType="1" noTextEdit="1"/>
              </p:cNvSpPr>
              <p:nvPr/>
            </p:nvSpPr>
            <p:spPr>
              <a:xfrm>
                <a:off x="1676400" y="1920181"/>
                <a:ext cx="14946994" cy="2343729"/>
              </a:xfrm>
              <a:prstGeom prst="roundRect">
                <a:avLst/>
              </a:prstGeom>
              <a:blipFill rotWithShape="0">
                <a:blip r:embed="rId15"/>
                <a:stretch>
                  <a:fillRect/>
                </a:stretch>
              </a:blipFill>
              <a:ln w="28575">
                <a:solidFill>
                  <a:schemeClr val="tx1"/>
                </a:solidFill>
              </a:ln>
            </p:spPr>
            <p:txBody>
              <a:bodyPr/>
              <a:lstStyle/>
              <a:p>
                <a:r>
                  <a:rPr lang="en-US">
                    <a:noFill/>
                  </a:rPr>
                  <a:t> </a:t>
                </a:r>
              </a:p>
            </p:txBody>
          </p:sp>
        </mc:Fallback>
      </mc:AlternateContent>
      <p:grpSp>
        <p:nvGrpSpPr>
          <p:cNvPr id="56" name="Group 55"/>
          <p:cNvGrpSpPr/>
          <p:nvPr/>
        </p:nvGrpSpPr>
        <p:grpSpPr>
          <a:xfrm>
            <a:off x="1661160" y="4758017"/>
            <a:ext cx="7010400" cy="1879836"/>
            <a:chOff x="1661160" y="4758017"/>
            <a:chExt cx="7010400" cy="1879836"/>
          </a:xfrm>
        </p:grpSpPr>
        <mc:AlternateContent xmlns:mc="http://schemas.openxmlformats.org/markup-compatibility/2006">
          <mc:Choice xmlns:a14="http://schemas.microsoft.com/office/drawing/2010/main" Requires="a14">
            <p:sp>
              <p:nvSpPr>
                <p:cNvPr id="41" name="Freeform 18"/>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m:t>
                        </m:r>
                        <m:r>
                          <a:rPr lang="fr-FR" sz="4400" i="1">
                            <a:latin typeface="Cambria Math" panose="02040503050406030204" pitchFamily="18" charset="0"/>
                            <a:ea typeface="Arial" panose="020B060402020202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r>
                              <a:rPr lang="fr-FR" sz="44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den>
                        </m:f>
                        <m:r>
                          <m:rPr>
                            <m:nor/>
                          </m:rPr>
                          <a:rPr lang="fr-FR" sz="4400">
                            <a:effectLst/>
                            <a:latin typeface="Times New Roman" panose="02020603050405020304" pitchFamily="18" charset="0"/>
                            <a:ea typeface="Arial" panose="020B0604020202020204" pitchFamily="34"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1" name="Freeform 18"/>
                <p:cNvSpPr>
                  <a:spLocks noRot="1" noChangeAspect="1" noMove="1" noResize="1" noEditPoints="1" noAdjustHandles="1" noChangeArrowheads="1" noChangeShapeType="1" noTextEdit="1"/>
                </p:cNvSpPr>
                <p:nvPr/>
              </p:nvSpPr>
              <p:spPr>
                <a:xfrm>
                  <a:off x="1661160" y="48520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6"/>
                  <a:stretch>
                    <a:fillRect/>
                  </a:stretch>
                </a:blipFill>
                <a:ln w="28575">
                  <a:solidFill>
                    <a:srgbClr val="000000"/>
                  </a:solidFill>
                </a:ln>
              </p:spPr>
              <p:txBody>
                <a:bodyPr/>
                <a:lstStyle/>
                <a:p>
                  <a:r>
                    <a:rPr lang="en-US">
                      <a:noFill/>
                    </a:rPr>
                    <a:t> </a:t>
                  </a:r>
                </a:p>
              </p:txBody>
            </p:sp>
          </mc:Fallback>
        </mc:AlternateContent>
        <p:sp>
          <p:nvSpPr>
            <p:cNvPr id="42" name="Freeform 20"/>
            <p:cNvSpPr/>
            <p:nvPr/>
          </p:nvSpPr>
          <p:spPr>
            <a:xfrm>
              <a:off x="2118360" y="47580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2" name="TextBox 51"/>
            <p:cNvSpPr txBox="1"/>
            <p:nvPr/>
          </p:nvSpPr>
          <p:spPr>
            <a:xfrm>
              <a:off x="2270759" y="4867243"/>
              <a:ext cx="604695" cy="769441"/>
            </a:xfrm>
            <a:prstGeom prst="rect">
              <a:avLst/>
            </a:prstGeom>
            <a:solidFill>
              <a:srgbClr val="FFDA7B"/>
            </a:solidFill>
          </p:spPr>
          <p:txBody>
            <a:bodyPr wrap="square" rtlCol="0">
              <a:spAutoFit/>
            </a:bodyPr>
            <a:lstStyle/>
            <a:p>
              <a:r>
                <a:rPr lang="vi-VN" sz="4400" b="1" smtClean="0">
                  <a:latin typeface="Arial" panose="020B0604020202020204" pitchFamily="34" charset="0"/>
                  <a:cs typeface="Arial" panose="020B0604020202020204" pitchFamily="34" charset="0"/>
                </a:rPr>
                <a:t>A</a:t>
              </a:r>
              <a:endParaRPr lang="en-US" sz="4400" b="1">
                <a:latin typeface="Arial" panose="020B0604020202020204" pitchFamily="34" charset="0"/>
                <a:cs typeface="Arial" panose="020B0604020202020204" pitchFamily="34" charset="0"/>
              </a:endParaRPr>
            </a:p>
          </p:txBody>
        </p:sp>
      </p:grpSp>
      <p:grpSp>
        <p:nvGrpSpPr>
          <p:cNvPr id="57" name="Group 56"/>
          <p:cNvGrpSpPr/>
          <p:nvPr/>
        </p:nvGrpSpPr>
        <p:grpSpPr>
          <a:xfrm>
            <a:off x="9628234" y="4761312"/>
            <a:ext cx="7010400" cy="1884161"/>
            <a:chOff x="9628234" y="4761312"/>
            <a:chExt cx="7010400" cy="1884161"/>
          </a:xfrm>
        </p:grpSpPr>
        <mc:AlternateContent xmlns:mc="http://schemas.openxmlformats.org/markup-compatibility/2006">
          <mc:Choice xmlns:a14="http://schemas.microsoft.com/office/drawing/2010/main" Requires="a14">
            <p:sp>
              <p:nvSpPr>
                <p:cNvPr id="47"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47"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19"/>
                  <a:stretch>
                    <a:fillRect/>
                  </a:stretch>
                </a:blipFill>
                <a:ln w="28575">
                  <a:solidFill>
                    <a:srgbClr val="000000"/>
                  </a:solidFill>
                </a:ln>
              </p:spPr>
              <p:txBody>
                <a:bodyPr/>
                <a:lstStyle/>
                <a:p>
                  <a:r>
                    <a:rPr lang="en-US">
                      <a:noFill/>
                    </a:rPr>
                    <a:t> </a:t>
                  </a:r>
                </a:p>
              </p:txBody>
            </p:sp>
          </mc:Fallback>
        </mc:AlternateContent>
        <p:sp>
          <p:nvSpPr>
            <p:cNvPr id="48"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3" name="TextBox 52"/>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grpSp>
        <p:nvGrpSpPr>
          <p:cNvPr id="58" name="Group 57"/>
          <p:cNvGrpSpPr/>
          <p:nvPr/>
        </p:nvGrpSpPr>
        <p:grpSpPr>
          <a:xfrm>
            <a:off x="1661160" y="7268217"/>
            <a:ext cx="7010400" cy="1879836"/>
            <a:chOff x="1661160" y="7268217"/>
            <a:chExt cx="7010400" cy="1879836"/>
          </a:xfrm>
        </p:grpSpPr>
        <mc:AlternateContent xmlns:mc="http://schemas.openxmlformats.org/markup-compatibility/2006">
          <mc:Choice xmlns:a14="http://schemas.microsoft.com/office/drawing/2010/main" Requires="a14">
            <p:sp>
              <p:nvSpPr>
                <p:cNvPr id="44" name="Freeform 18"/>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algn="ct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Arial" panose="020B0604020202020204" pitchFamily="34" charset="0"/>
                            <a:cs typeface="Times New Roman" panose="02020603050405020304" pitchFamily="18" charset="0"/>
                          </a:rPr>
                          <m:t>𝑥</m:t>
                        </m:r>
                        <m:r>
                          <a:rPr lang="fr-FR" sz="4400" i="1">
                            <a:latin typeface="Cambria Math" panose="02040503050406030204" pitchFamily="18" charset="0"/>
                            <a:ea typeface="Arial" panose="020B0604020202020204" pitchFamily="34" charset="0"/>
                            <a:cs typeface="Times New Roman" panose="02020603050405020304" pitchFamily="18" charset="0"/>
                          </a:rPr>
                          <m:t>=</m:t>
                        </m:r>
                        <m:f>
                          <m:fPr>
                            <m:ctrlPr>
                              <a:rPr lang="en-US" sz="4400" i="1">
                                <a:effectLst/>
                                <a:latin typeface="Cambria Math" panose="02040503050406030204" pitchFamily="18" charset="0"/>
                                <a:cs typeface="Times New Roman" panose="02020603050405020304" pitchFamily="18" charset="0"/>
                              </a:rPr>
                            </m:ctrlPr>
                          </m:fPr>
                          <m:num>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num>
                          <m:den>
                            <m:r>
                              <a:rPr lang="fr-FR" sz="4400" i="1">
                                <a:effectLst/>
                                <a:latin typeface="Cambria Math" panose="02040503050406030204" pitchFamily="18" charset="0"/>
                                <a:ea typeface="Arial" panose="020B0604020202020204" pitchFamily="34" charset="0"/>
                                <a:cs typeface="Times New Roman" panose="02020603050405020304" pitchFamily="18" charset="0"/>
                              </a:rPr>
                              <m:t>𝑎</m:t>
                            </m:r>
                            <m:r>
                              <a:rPr lang="fr-FR" sz="4400" i="1">
                                <a:effectLst/>
                                <a:latin typeface="Cambria Math" panose="02040503050406030204" pitchFamily="18" charset="0"/>
                                <a:ea typeface="Arial" panose="020B0604020202020204" pitchFamily="34" charset="0"/>
                                <a:cs typeface="Times New Roman" panose="02020603050405020304" pitchFamily="18" charset="0"/>
                              </a:rPr>
                              <m:t>−3</m:t>
                            </m:r>
                          </m:den>
                        </m:f>
                        <m:r>
                          <m:rPr>
                            <m:nor/>
                          </m:rPr>
                          <a:rPr lang="fr-FR" sz="4400">
                            <a:effectLst/>
                            <a:latin typeface="Times New Roman" panose="02020603050405020304" pitchFamily="18" charset="0"/>
                            <a:ea typeface="Arial" panose="020B0604020202020204" pitchFamily="34" charset="0"/>
                          </a:rPr>
                          <m:t>		</m:t>
                        </m:r>
                      </m:oMath>
                    </m:oMathPara>
                  </a14:m>
                  <a:endParaRPr lang="en-US" sz="4400" dirty="0">
                    <a:latin typeface="Arial" panose="020B0604020202020204" pitchFamily="34" charset="0"/>
                    <a:cs typeface="Arial" panose="020B0604020202020204" pitchFamily="34" charset="0"/>
                  </a:endParaRPr>
                </a:p>
              </p:txBody>
            </p:sp>
          </mc:Choice>
          <mc:Fallback>
            <p:sp>
              <p:nvSpPr>
                <p:cNvPr id="44" name="Freeform 18"/>
                <p:cNvSpPr>
                  <a:spLocks noRot="1" noChangeAspect="1" noMove="1" noResize="1" noEditPoints="1" noAdjustHandles="1" noChangeArrowheads="1" noChangeShapeType="1" noTextEdit="1"/>
                </p:cNvSpPr>
                <p:nvPr/>
              </p:nvSpPr>
              <p:spPr>
                <a:xfrm>
                  <a:off x="1661160" y="736220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0"/>
                  <a:stretch>
                    <a:fillRect/>
                  </a:stretch>
                </a:blipFill>
                <a:ln w="28575">
                  <a:solidFill>
                    <a:srgbClr val="000000"/>
                  </a:solidFill>
                </a:ln>
              </p:spPr>
              <p:txBody>
                <a:bodyPr/>
                <a:lstStyle/>
                <a:p>
                  <a:r>
                    <a:rPr lang="en-US">
                      <a:noFill/>
                    </a:rPr>
                    <a:t> </a:t>
                  </a:r>
                </a:p>
              </p:txBody>
            </p:sp>
          </mc:Fallback>
        </mc:AlternateContent>
        <p:sp>
          <p:nvSpPr>
            <p:cNvPr id="45" name="Freeform 20"/>
            <p:cNvSpPr/>
            <p:nvPr/>
          </p:nvSpPr>
          <p:spPr>
            <a:xfrm>
              <a:off x="2118360" y="7268217"/>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4" name="TextBox 53"/>
            <p:cNvSpPr txBox="1"/>
            <p:nvPr/>
          </p:nvSpPr>
          <p:spPr>
            <a:xfrm>
              <a:off x="227075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C</a:t>
              </a:r>
              <a:endParaRPr lang="en-US" sz="4400" b="1">
                <a:latin typeface="Arial" panose="020B0604020202020204" pitchFamily="34" charset="0"/>
                <a:cs typeface="Arial" panose="020B0604020202020204" pitchFamily="34" charset="0"/>
              </a:endParaRPr>
            </a:p>
          </p:txBody>
        </p:sp>
      </p:grpSp>
      <p:grpSp>
        <p:nvGrpSpPr>
          <p:cNvPr id="59" name="Group 58"/>
          <p:cNvGrpSpPr/>
          <p:nvPr/>
        </p:nvGrpSpPr>
        <p:grpSpPr>
          <a:xfrm>
            <a:off x="9628234" y="7271512"/>
            <a:ext cx="7010400" cy="1884161"/>
            <a:chOff x="9628234" y="7271512"/>
            <a:chExt cx="7010400" cy="1884161"/>
          </a:xfrm>
        </p:grpSpPr>
        <mc:AlternateContent xmlns:mc="http://schemas.openxmlformats.org/markup-compatibility/2006">
          <mc:Choice xmlns:a14="http://schemas.microsoft.com/office/drawing/2010/main" Requires="a14">
            <p:sp>
              <p:nvSpPr>
                <p:cNvPr id="50" name="Freeform 18"/>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FFFFF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50" name="Freeform 18"/>
                <p:cNvSpPr>
                  <a:spLocks noRot="1" noChangeAspect="1" noMove="1" noResize="1" noEditPoints="1" noAdjustHandles="1" noChangeArrowheads="1" noChangeShapeType="1" noTextEdit="1"/>
                </p:cNvSpPr>
                <p:nvPr/>
              </p:nvSpPr>
              <p:spPr>
                <a:xfrm>
                  <a:off x="9628234" y="73698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1"/>
                  <a:stretch>
                    <a:fillRect/>
                  </a:stretch>
                </a:blipFill>
                <a:ln w="28575">
                  <a:solidFill>
                    <a:srgbClr val="000000"/>
                  </a:solidFill>
                </a:ln>
              </p:spPr>
              <p:txBody>
                <a:bodyPr/>
                <a:lstStyle/>
                <a:p>
                  <a:r>
                    <a:rPr lang="en-US">
                      <a:noFill/>
                    </a:rPr>
                    <a:t> </a:t>
                  </a:r>
                </a:p>
              </p:txBody>
            </p:sp>
          </mc:Fallback>
        </mc:AlternateContent>
        <p:sp>
          <p:nvSpPr>
            <p:cNvPr id="51" name="Freeform 20"/>
            <p:cNvSpPr/>
            <p:nvPr/>
          </p:nvSpPr>
          <p:spPr>
            <a:xfrm>
              <a:off x="10113930" y="72715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55" name="TextBox 54"/>
            <p:cNvSpPr txBox="1"/>
            <p:nvPr/>
          </p:nvSpPr>
          <p:spPr>
            <a:xfrm>
              <a:off x="10266329" y="7369822"/>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D</a:t>
              </a:r>
              <a:endParaRPr lang="en-US" sz="4400" b="1">
                <a:latin typeface="Arial" panose="020B0604020202020204" pitchFamily="34" charset="0"/>
                <a:cs typeface="Arial" panose="020B0604020202020204" pitchFamily="34" charset="0"/>
              </a:endParaRPr>
            </a:p>
          </p:txBody>
        </p:sp>
      </p:grpSp>
      <p:sp>
        <p:nvSpPr>
          <p:cNvPr id="33" name="TextBox 32"/>
          <p:cNvSpPr txBox="1"/>
          <p:nvPr/>
        </p:nvSpPr>
        <p:spPr>
          <a:xfrm>
            <a:off x="2438400" y="562570"/>
            <a:ext cx="13411200" cy="923330"/>
          </a:xfrm>
          <a:prstGeom prst="rect">
            <a:avLst/>
          </a:prstGeom>
          <a:noFill/>
        </p:spPr>
        <p:txBody>
          <a:bodyPr wrap="square" rtlCol="0">
            <a:spAutoFit/>
          </a:bodyPr>
          <a:lstStyle/>
          <a:p>
            <a:pPr algn="ctr"/>
            <a:r>
              <a:rPr lang="vi-VN" sz="5400" b="1" dirty="0" smtClean="0">
                <a:solidFill>
                  <a:srgbClr val="C00000"/>
                </a:solidFill>
                <a:latin typeface="Arial" panose="020B0604020202020204" pitchFamily="34" charset="0"/>
                <a:cs typeface="Arial" panose="020B0604020202020204" pitchFamily="34" charset="0"/>
              </a:rPr>
              <a:t>BÀI TẬP TRẮC NGHIỆM</a:t>
            </a:r>
            <a:endParaRPr lang="en-US" sz="5400" b="1" dirty="0">
              <a:solidFill>
                <a:srgbClr val="C00000"/>
              </a:solidFill>
              <a:latin typeface="Arial" panose="020B0604020202020204" pitchFamily="34" charset="0"/>
              <a:cs typeface="Arial" panose="020B0604020202020204" pitchFamily="34" charset="0"/>
            </a:endParaRPr>
          </a:p>
        </p:txBody>
      </p:sp>
      <p:grpSp>
        <p:nvGrpSpPr>
          <p:cNvPr id="34" name="Group 33"/>
          <p:cNvGrpSpPr/>
          <p:nvPr/>
        </p:nvGrpSpPr>
        <p:grpSpPr>
          <a:xfrm>
            <a:off x="9628760" y="4755548"/>
            <a:ext cx="7010400" cy="1884161"/>
            <a:chOff x="9628234" y="4761312"/>
            <a:chExt cx="7010400" cy="1884161"/>
          </a:xfrm>
        </p:grpSpPr>
        <mc:AlternateContent xmlns:mc="http://schemas.openxmlformats.org/markup-compatibility/2006">
          <mc:Choice xmlns:a14="http://schemas.microsoft.com/office/drawing/2010/main" Requires="a14">
            <p:sp>
              <p:nvSpPr>
                <p:cNvPr id="35" name="Freeform 18"/>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solidFill>
                  <a:srgbClr val="B0DD7F"/>
                </a:solidFill>
                <a:ln w="28575">
                  <a:solidFill>
                    <a:srgbClr val="000000"/>
                  </a:solidFill>
                </a:ln>
              </p:spPr>
              <p:txBody>
                <a:bodyPr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4400" i="1">
                            <a:latin typeface="Cambria Math" panose="02040503050406030204" pitchFamily="18" charset="0"/>
                            <a:ea typeface="Times New Roman" panose="02020603050405020304" pitchFamily="18" charset="0"/>
                            <a:cs typeface="Times New Roman" panose="02020603050405020304" pitchFamily="18" charset="0"/>
                          </a:rPr>
                          <m:t>𝑥</m:t>
                        </m:r>
                        <m:r>
                          <a:rPr lang="fr-FR" sz="4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400" i="1">
                                <a:effectLst/>
                                <a:latin typeface="Cambria Math" panose="02040503050406030204" pitchFamily="18" charset="0"/>
                                <a:ea typeface="Times New Roman" panose="02020603050405020304" pitchFamily="18" charset="0"/>
                                <a:cs typeface="Times New Roman" panose="02020603050405020304" pitchFamily="18" charset="0"/>
                              </a:rPr>
                              <m:t>𝑎</m:t>
                            </m:r>
                          </m:den>
                        </m:f>
                      </m:oMath>
                    </m:oMathPara>
                  </a14:m>
                  <a:endParaRPr lang="en-US" sz="4000" dirty="0">
                    <a:effectLst/>
                    <a:latin typeface="Times New Roman" panose="02020603050405020304" pitchFamily="18" charset="0"/>
                    <a:ea typeface="Times New Roman" panose="02020603050405020304" pitchFamily="18" charset="0"/>
                  </a:endParaRPr>
                </a:p>
              </p:txBody>
            </p:sp>
          </mc:Choice>
          <mc:Fallback>
            <p:sp>
              <p:nvSpPr>
                <p:cNvPr id="35" name="Freeform 18"/>
                <p:cNvSpPr>
                  <a:spLocks noRot="1" noChangeAspect="1" noMove="1" noResize="1" noEditPoints="1" noAdjustHandles="1" noChangeArrowheads="1" noChangeShapeType="1" noTextEdit="1"/>
                </p:cNvSpPr>
                <p:nvPr/>
              </p:nvSpPr>
              <p:spPr>
                <a:xfrm>
                  <a:off x="9628234" y="4859622"/>
                  <a:ext cx="7010400" cy="1785851"/>
                </a:xfrm>
                <a:custGeom>
                  <a:avLst/>
                  <a:gdLst/>
                  <a:ahLst/>
                  <a:cxnLst/>
                  <a:rect l="l" t="t" r="r" b="b"/>
                  <a:pathLst>
                    <a:path w="1230498" h="438658">
                      <a:moveTo>
                        <a:pt x="3858" y="0"/>
                      </a:moveTo>
                      <a:lnTo>
                        <a:pt x="1226641" y="0"/>
                      </a:lnTo>
                      <a:cubicBezTo>
                        <a:pt x="1227664" y="0"/>
                        <a:pt x="1228645" y="406"/>
                        <a:pt x="1229368" y="1130"/>
                      </a:cubicBezTo>
                      <a:cubicBezTo>
                        <a:pt x="1230092" y="1853"/>
                        <a:pt x="1230498" y="2835"/>
                        <a:pt x="1230498" y="3858"/>
                      </a:cubicBezTo>
                      <a:lnTo>
                        <a:pt x="1230498" y="434800"/>
                      </a:lnTo>
                      <a:cubicBezTo>
                        <a:pt x="1230498" y="436931"/>
                        <a:pt x="1228771" y="438658"/>
                        <a:pt x="1226641" y="438658"/>
                      </a:cubicBezTo>
                      <a:lnTo>
                        <a:pt x="3858" y="438658"/>
                      </a:lnTo>
                      <a:cubicBezTo>
                        <a:pt x="2835" y="438658"/>
                        <a:pt x="1853" y="438252"/>
                        <a:pt x="1130" y="437528"/>
                      </a:cubicBezTo>
                      <a:cubicBezTo>
                        <a:pt x="406" y="436805"/>
                        <a:pt x="0" y="435824"/>
                        <a:pt x="0" y="434800"/>
                      </a:cubicBezTo>
                      <a:lnTo>
                        <a:pt x="0" y="3858"/>
                      </a:lnTo>
                      <a:cubicBezTo>
                        <a:pt x="0" y="1727"/>
                        <a:pt x="1727" y="0"/>
                        <a:pt x="3858" y="0"/>
                      </a:cubicBezTo>
                      <a:close/>
                    </a:path>
                  </a:pathLst>
                </a:custGeom>
                <a:blipFill rotWithShape="0">
                  <a:blip r:embed="rId22"/>
                  <a:stretch>
                    <a:fillRect/>
                  </a:stretch>
                </a:blipFill>
                <a:ln w="28575">
                  <a:solidFill>
                    <a:srgbClr val="000000"/>
                  </a:solidFill>
                </a:ln>
              </p:spPr>
              <p:txBody>
                <a:bodyPr/>
                <a:lstStyle/>
                <a:p>
                  <a:r>
                    <a:rPr lang="en-US">
                      <a:noFill/>
                    </a:rPr>
                    <a:t> </a:t>
                  </a:r>
                </a:p>
              </p:txBody>
            </p:sp>
          </mc:Fallback>
        </mc:AlternateContent>
        <p:sp>
          <p:nvSpPr>
            <p:cNvPr id="36" name="Freeform 20"/>
            <p:cNvSpPr/>
            <p:nvPr/>
          </p:nvSpPr>
          <p:spPr>
            <a:xfrm>
              <a:off x="10113930" y="4761312"/>
              <a:ext cx="909495" cy="1263188"/>
            </a:xfrm>
            <a:custGeom>
              <a:avLst/>
              <a:gdLst/>
              <a:ahLst/>
              <a:cxnLst/>
              <a:rect l="l" t="t" r="r" b="b"/>
              <a:pathLst>
                <a:path w="585624" h="813367">
                  <a:moveTo>
                    <a:pt x="0" y="0"/>
                  </a:moveTo>
                  <a:lnTo>
                    <a:pt x="585624" y="0"/>
                  </a:lnTo>
                  <a:lnTo>
                    <a:pt x="585624" y="813367"/>
                  </a:lnTo>
                  <a:lnTo>
                    <a:pt x="0" y="81336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37" name="TextBox 36"/>
            <p:cNvSpPr txBox="1"/>
            <p:nvPr/>
          </p:nvSpPr>
          <p:spPr>
            <a:xfrm>
              <a:off x="10266329" y="4849820"/>
              <a:ext cx="604695" cy="769441"/>
            </a:xfrm>
            <a:prstGeom prst="rect">
              <a:avLst/>
            </a:prstGeom>
            <a:solidFill>
              <a:srgbClr val="FFDA7B"/>
            </a:solidFill>
          </p:spPr>
          <p:txBody>
            <a:bodyPr wrap="square" rtlCol="0">
              <a:spAutoFit/>
            </a:bodyPr>
            <a:lstStyle/>
            <a:p>
              <a:r>
                <a:rPr lang="vi-VN" sz="4400" b="1">
                  <a:latin typeface="Arial" panose="020B0604020202020204" pitchFamily="34" charset="0"/>
                  <a:cs typeface="Arial" panose="020B0604020202020204" pitchFamily="34" charset="0"/>
                </a:rPr>
                <a:t>B</a:t>
              </a:r>
              <a:endParaRPr lang="en-US" sz="4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1214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anim calcmode="lin" valueType="num">
                                      <p:cBhvr>
                                        <p:cTn id="12" dur="500" fill="hold"/>
                                        <p:tgtEl>
                                          <p:spTgt spid="56"/>
                                        </p:tgtEl>
                                        <p:attrNameLst>
                                          <p:attrName>ppt_x</p:attrName>
                                        </p:attrNameLst>
                                      </p:cBhvr>
                                      <p:tavLst>
                                        <p:tav tm="0">
                                          <p:val>
                                            <p:strVal val="#ppt_x"/>
                                          </p:val>
                                        </p:tav>
                                        <p:tav tm="100000">
                                          <p:val>
                                            <p:strVal val="#ppt_x"/>
                                          </p:val>
                                        </p:tav>
                                      </p:tavLst>
                                    </p:anim>
                                    <p:anim calcmode="lin" valueType="num">
                                      <p:cBhvr>
                                        <p:cTn id="13" dur="5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anim calcmode="lin" valueType="num">
                                      <p:cBhvr>
                                        <p:cTn id="24" dur="500" fill="hold"/>
                                        <p:tgtEl>
                                          <p:spTgt spid="58"/>
                                        </p:tgtEl>
                                        <p:attrNameLst>
                                          <p:attrName>ppt_x</p:attrName>
                                        </p:attrNameLst>
                                      </p:cBhvr>
                                      <p:tavLst>
                                        <p:tav tm="0">
                                          <p:val>
                                            <p:strVal val="#ppt_x"/>
                                          </p:val>
                                        </p:tav>
                                        <p:tav tm="100000">
                                          <p:val>
                                            <p:strVal val="#ppt_x"/>
                                          </p:val>
                                        </p:tav>
                                      </p:tavLst>
                                    </p:anim>
                                    <p:anim calcmode="lin" valueType="num">
                                      <p:cBhvr>
                                        <p:cTn id="25" dur="5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6" name="Group 5"/>
          <p:cNvGrpSpPr/>
          <p:nvPr/>
        </p:nvGrpSpPr>
        <p:grpSpPr>
          <a:xfrm rot="315762">
            <a:off x="6117739" y="430563"/>
            <a:ext cx="5646420" cy="2158272"/>
            <a:chOff x="470166" y="410853"/>
            <a:chExt cx="5646420" cy="2158272"/>
          </a:xfrm>
        </p:grpSpPr>
        <p:pic>
          <p:nvPicPr>
            <p:cNvPr id="4" name="Picture 3"/>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21426984">
              <a:off x="470166" y="410853"/>
              <a:ext cx="5646420" cy="2158272"/>
            </a:xfrm>
            <a:prstGeom prst="rect">
              <a:avLst/>
            </a:prstGeom>
          </p:spPr>
        </p:pic>
        <p:sp>
          <p:nvSpPr>
            <p:cNvPr id="5" name="TextBox 4"/>
            <p:cNvSpPr txBox="1"/>
            <p:nvPr/>
          </p:nvSpPr>
          <p:spPr>
            <a:xfrm rot="21311570">
              <a:off x="635013" y="978068"/>
              <a:ext cx="5334000" cy="1015663"/>
            </a:xfrm>
            <a:prstGeom prst="rect">
              <a:avLst/>
            </a:prstGeom>
            <a:noFill/>
          </p:spPr>
          <p:txBody>
            <a:bodyPr wrap="square" rtlCol="0">
              <a:spAutoFit/>
            </a:bodyPr>
            <a:lstStyle/>
            <a:p>
              <a:pPr algn="ctr"/>
              <a:r>
                <a:rPr lang="vi-VN"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8600" y="7624815"/>
            <a:ext cx="2125165" cy="2446304"/>
          </a:xfrm>
          <a:prstGeom prst="rect">
            <a:avLst/>
          </a:prstGeom>
        </p:spPr>
      </p:pic>
      <p:grpSp>
        <p:nvGrpSpPr>
          <p:cNvPr id="15" name="Group 14"/>
          <p:cNvGrpSpPr/>
          <p:nvPr/>
        </p:nvGrpSpPr>
        <p:grpSpPr>
          <a:xfrm>
            <a:off x="1981200" y="2923022"/>
            <a:ext cx="13815374" cy="1153678"/>
            <a:chOff x="1813402" y="850910"/>
            <a:chExt cx="13815374" cy="1153678"/>
          </a:xfrm>
        </p:grpSpPr>
        <p:sp>
          <p:nvSpPr>
            <p:cNvPr id="16" name="Rectangle 15"/>
            <p:cNvSpPr/>
            <p:nvPr/>
          </p:nvSpPr>
          <p:spPr>
            <a:xfrm>
              <a:off x="2785746" y="988925"/>
              <a:ext cx="12843030" cy="1015663"/>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T</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hực hiện </a:t>
              </a:r>
              <a:r>
                <a:rPr lang="vi-VN" sz="4000" b="1" i="1" dirty="0" smtClean="0">
                  <a:solidFill>
                    <a:srgbClr val="002060"/>
                  </a:solidFill>
                  <a:cs typeface="Arial" panose="020B0604020202020204" pitchFamily="34" charset="0"/>
                </a:rPr>
                <a:t>làm </a:t>
              </a:r>
              <a:r>
                <a:rPr lang="vi-VN" sz="4000" b="1" i="1" dirty="0" smtClean="0">
                  <a:solidFill>
                    <a:srgbClr val="002060"/>
                  </a:solidFill>
                  <a:cs typeface="Arial" panose="020B0604020202020204" pitchFamily="34" charset="0"/>
                </a:rPr>
                <a:t>bài </a:t>
              </a:r>
              <a:r>
                <a:rPr lang="en-US" sz="4000" b="1" i="1" dirty="0" smtClean="0">
                  <a:solidFill>
                    <a:srgbClr val="002060"/>
                  </a:solidFill>
                  <a:latin typeface="Arial" panose="020B0604020202020204" pitchFamily="34" charset="0"/>
                  <a:cs typeface="Arial" panose="020B0604020202020204" pitchFamily="34" charset="0"/>
                </a:rPr>
                <a:t>tập</a:t>
              </a:r>
              <a:r>
                <a:rPr lang="vi-VN" sz="4000" b="1" i="1" dirty="0" smtClean="0">
                  <a:solidFill>
                    <a:srgbClr val="002060"/>
                  </a:solidFill>
                  <a:cs typeface="Arial" panose="020B0604020202020204" pitchFamily="34" charset="0"/>
                </a:rPr>
                <a:t> </a:t>
              </a:r>
              <a:r>
                <a:rPr lang="vi-VN" sz="4000" b="1" i="1" dirty="0">
                  <a:solidFill>
                    <a:srgbClr val="002060"/>
                  </a:solidFill>
                  <a:cs typeface="Arial" panose="020B0604020202020204" pitchFamily="34" charset="0"/>
                </a:rPr>
                <a:t>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13402" y="850910"/>
              <a:ext cx="990600" cy="904805"/>
            </a:xfrm>
            <a:prstGeom prst="rect">
              <a:avLst/>
            </a:prstGeom>
          </p:spPr>
        </p:pic>
      </p:grpSp>
      <mc:AlternateContent xmlns:mc="http://schemas.openxmlformats.org/markup-compatibility/2006">
        <mc:Choice xmlns:a14="http://schemas.microsoft.com/office/drawing/2010/main" Requires="a14">
          <p:sp>
            <p:nvSpPr>
              <p:cNvPr id="7" name="Rectangle 6"/>
              <p:cNvSpPr/>
              <p:nvPr/>
            </p:nvSpPr>
            <p:spPr>
              <a:xfrm>
                <a:off x="2042474" y="4229100"/>
                <a:ext cx="13754100" cy="5077544"/>
              </a:xfrm>
              <a:prstGeom prst="rect">
                <a:avLst/>
              </a:prstGeom>
            </p:spPr>
            <p:txBody>
              <a:bodyPr wrap="square">
                <a:spAutoFit/>
              </a:bodyPr>
              <a:lstStyle/>
              <a:p>
                <a:pPr algn="just">
                  <a:lnSpc>
                    <a:spcPct val="150000"/>
                  </a:lnSpc>
                </a:pPr>
                <a:r>
                  <a:rPr lang="da-DK" sz="4000" dirty="0">
                    <a:latin typeface="Arial" panose="020B0604020202020204" pitchFamily="34" charset="0"/>
                    <a:ea typeface="Calibri" panose="020F0502020204030204" pitchFamily="34" charset="0"/>
                    <a:cs typeface="Arial" panose="020B0604020202020204" pitchFamily="34" charset="0"/>
                  </a:rPr>
                  <a:t>a) Tìm điều kiện xác định của biểu thức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dirty="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4000" dirty="0">
                    <a:effectLst/>
                    <a:latin typeface="Arial" panose="020B0604020202020204" pitchFamily="34" charset="0"/>
                    <a:ea typeface="Calibri" panose="020F0502020204030204" pitchFamily="34" charset="0"/>
                    <a:cs typeface="Arial" panose="020B0604020202020204" pitchFamily="34" charset="0"/>
                  </a:rPr>
                  <a:t>b) Rút gọn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Và tính giá trị của phân thức thu gọn tại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4000" dirty="0">
                    <a:effectLst/>
                    <a:latin typeface="Arial" panose="020B0604020202020204" pitchFamily="34" charset="0"/>
                    <a:ea typeface="Calibri" panose="020F0502020204030204" pitchFamily="34" charset="0"/>
                    <a:cs typeface="Arial" panose="020B0604020202020204" pitchFamily="34" charset="0"/>
                  </a:rPr>
                  <a:t>c) Quy đồng các phân thức sau: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042474" y="4229100"/>
                <a:ext cx="13754100" cy="5077544"/>
              </a:xfrm>
              <a:prstGeom prst="rect">
                <a:avLst/>
              </a:prstGeom>
              <a:blipFill rotWithShape="0">
                <a:blip r:embed="rId10"/>
                <a:stretch>
                  <a:fillRect l="-1551" r="-1596"/>
                </a:stretch>
              </a:blipFill>
            </p:spPr>
            <p:txBody>
              <a:bodyPr/>
              <a:lstStyle/>
              <a:p>
                <a:r>
                  <a:rPr lang="en-US">
                    <a:noFill/>
                  </a:rPr>
                  <a:t> </a:t>
                </a:r>
              </a:p>
            </p:txBody>
          </p:sp>
        </mc:Fallback>
      </mc:AlternateContent>
    </p:spTree>
    <p:extLst>
      <p:ext uri="{BB962C8B-B14F-4D97-AF65-F5344CB8AC3E}">
        <p14:creationId xmlns:p14="http://schemas.microsoft.com/office/powerpoint/2010/main" val="378013243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1409700" y="874633"/>
            <a:ext cx="15468600" cy="1107996"/>
          </a:xfrm>
          <a:prstGeom prst="rect">
            <a:avLst/>
          </a:prstGeom>
          <a:solidFill>
            <a:schemeClr val="tx2">
              <a:lumMod val="20000"/>
              <a:lumOff val="80000"/>
            </a:schemeClr>
          </a:solidFill>
        </p:spPr>
        <p:txBody>
          <a:bodyPr wrap="square" rtlCol="0">
            <a:spAutoFit/>
          </a:bodyPr>
          <a:lstStyle/>
          <a:p>
            <a:pPr algn="ctr"/>
            <a:r>
              <a:rPr lang="vi-VN" sz="6600" b="1" smtClean="0">
                <a:solidFill>
                  <a:schemeClr val="tx2">
                    <a:lumMod val="75000"/>
                  </a:schemeClr>
                </a:solidFill>
                <a:latin typeface="Arial" panose="020B0604020202020204" pitchFamily="34" charset="0"/>
                <a:cs typeface="Arial" panose="020B0604020202020204" pitchFamily="34" charset="0"/>
              </a:rPr>
              <a:t>LUYỆN TẬP</a:t>
            </a:r>
            <a:endParaRPr lang="en-US" sz="6600" b="1">
              <a:solidFill>
                <a:schemeClr val="tx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1866900" y="2375794"/>
            <a:ext cx="16421100" cy="1138773"/>
          </a:xfrm>
          <a:prstGeom prst="rect">
            <a:avLst/>
          </a:prstGeom>
        </p:spPr>
        <p:txBody>
          <a:bodyPr wrap="square">
            <a:spAutoFit/>
          </a:bodyPr>
          <a:lstStyle/>
          <a:p>
            <a:pPr algn="just">
              <a:lnSpc>
                <a:spcPct val="17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6.15</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Quy đồng mẫu thức các phần thức sau</a:t>
            </a:r>
            <a:r>
              <a:rPr lang="vi-VN" sz="4000" dirty="0" smtClean="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89423" y="266895"/>
            <a:ext cx="1993727" cy="232347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721213" y="6225859"/>
                <a:ext cx="13585587" cy="3850285"/>
              </a:xfrm>
              <a:prstGeom prst="rect">
                <a:avLst/>
              </a:prstGeom>
            </p:spPr>
            <p:txBody>
              <a:bodyPr wrap="square">
                <a:spAutoFit/>
              </a:bodyPr>
              <a:lstStyle/>
              <a:p>
                <a:pPr algn="just">
                  <a:lnSpc>
                    <a:spcPct val="150000"/>
                  </a:lnSpc>
                  <a:tabLst>
                    <a:tab pos="360045" algn="l"/>
                    <a:tab pos="720090" algn="l"/>
                  </a:tabLs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MTC :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Thực hiện quy đồng, ta có : </a:t>
                </a:r>
                <a:endParaRPr lang="fr-FR"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60045" algn="l"/>
                    <a:tab pos="720090" algn="l"/>
                  </a:tabLst>
                </a:pPr>
                <a14:m>
                  <m:oMathPara xmlns:m="http://schemas.openxmlformats.org/officeDocument/2006/math">
                    <m:oMathParaPr>
                      <m:jc m:val="centerGroup"/>
                    </m:oMathParaPr>
                    <m:oMath xmlns:m="http://schemas.openxmlformats.org/officeDocument/2006/math">
                      <m:f>
                        <m:f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à</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5.2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10</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721213" y="6225859"/>
                <a:ext cx="13585587" cy="3850285"/>
              </a:xfrm>
              <a:prstGeom prst="rect">
                <a:avLst/>
              </a:prstGeom>
              <a:blipFill rotWithShape="0">
                <a:blip r:embed="rId4"/>
                <a:stretch>
                  <a:fillRect l="-15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21213" y="3548372"/>
                <a:ext cx="4151457" cy="13665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5</m:t>
                          </m:r>
                        </m:num>
                        <m:den>
                          <m:r>
                            <a:rPr lang="fr-FR" sz="4000"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721213" y="3548372"/>
                <a:ext cx="4151457" cy="13665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8382000" y="3548372"/>
                <a:ext cx="6407395" cy="125912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9</m:t>
                          </m:r>
                        </m:num>
                        <m:den>
                          <m:r>
                            <a:rPr lang="fr-FR" sz="4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−36</m:t>
                          </m:r>
                        </m:den>
                      </m:f>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+6</m:t>
                          </m:r>
                          <m:r>
                            <a:rPr lang="fr-FR" sz="4000" i="1">
                              <a:latin typeface="Cambria Math" panose="02040503050406030204" pitchFamily="18" charset="0"/>
                              <a:ea typeface="Calibri" panose="020F0502020204030204" pitchFamily="34" charset="0"/>
                              <a:cs typeface="Times New Roman" panose="02020603050405020304" pitchFamily="18" charset="0"/>
                            </a:rPr>
                            <m:t>𝑥</m:t>
                          </m:r>
                          <m:r>
                            <a:rPr lang="fr-FR" sz="40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8382000" y="3548372"/>
                <a:ext cx="6407395" cy="1259127"/>
              </a:xfrm>
              <a:prstGeom prst="rect">
                <a:avLst/>
              </a:prstGeom>
              <a:blipFill rotWithShape="0">
                <a:blip r:embed="rId6"/>
                <a:stretch>
                  <a:fillRect/>
                </a:stretch>
              </a:blipFill>
            </p:spPr>
            <p:txBody>
              <a:bodyPr/>
              <a:lstStyle/>
              <a:p>
                <a:r>
                  <a:rPr lang="en-US">
                    <a:noFill/>
                  </a:rPr>
                  <a:t> </a:t>
                </a:r>
              </a:p>
            </p:txBody>
          </p:sp>
        </mc:Fallback>
      </mc:AlternateContent>
      <p:sp>
        <p:nvSpPr>
          <p:cNvPr id="10" name="TextBox 9"/>
          <p:cNvSpPr txBox="1"/>
          <p:nvPr/>
        </p:nvSpPr>
        <p:spPr>
          <a:xfrm>
            <a:off x="7772400" y="5406418"/>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8050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wipe(left)">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pic>
        <p:nvPicPr>
          <p:cNvPr id="5" name="Picture 4"/>
          <p:cNvPicPr>
            <a:picLocks noChangeAspect="1"/>
          </p:cNvPicPr>
          <p:nvPr/>
        </p:nvPicPr>
        <p:blipFill>
          <a:blip r:embed="rId3"/>
          <a:stretch>
            <a:fillRect/>
          </a:stretch>
        </p:blipFill>
        <p:spPr>
          <a:xfrm>
            <a:off x="15621000" y="792408"/>
            <a:ext cx="1993727" cy="232347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2454188" y="2460486"/>
                <a:ext cx="13379623" cy="6168868"/>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MTC : </a:t>
                </a: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Thực hiện quy đồng, ta được :</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36</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à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454188" y="2460486"/>
                <a:ext cx="13379623" cy="6168868"/>
              </a:xfrm>
              <a:prstGeom prst="rect">
                <a:avLst/>
              </a:prstGeom>
              <a:blipFill rotWithShape="0">
                <a:blip r:embed="rId4"/>
                <a:stretch>
                  <a:fillRect l="-1641"/>
                </a:stretch>
              </a:blipFill>
            </p:spPr>
            <p:txBody>
              <a:bodyPr/>
              <a:lstStyle/>
              <a:p>
                <a:r>
                  <a:rPr lang="en-US">
                    <a:noFill/>
                  </a:rPr>
                  <a:t> </a:t>
                </a:r>
              </a:p>
            </p:txBody>
          </p:sp>
        </mc:Fallback>
      </mc:AlternateContent>
      <p:sp>
        <p:nvSpPr>
          <p:cNvPr id="10" name="TextBox 9"/>
          <p:cNvSpPr txBox="1"/>
          <p:nvPr/>
        </p:nvSpPr>
        <p:spPr>
          <a:xfrm>
            <a:off x="7772400" y="876300"/>
            <a:ext cx="2743200" cy="707886"/>
          </a:xfrm>
          <a:prstGeom prst="rect">
            <a:avLst/>
          </a:prstGeom>
          <a:noFill/>
        </p:spPr>
        <p:txBody>
          <a:bodyPr wrap="square" rtlCol="0">
            <a:spAutoFit/>
          </a:bodyPr>
          <a:lstStyle/>
          <a:p>
            <a:pPr algn="ctr"/>
            <a:r>
              <a:rPr lang="vi-VN" sz="4000" b="1" i="1" u="sng" dirty="0" smtClean="0">
                <a:solidFill>
                  <a:srgbClr val="1F497D"/>
                </a:solidFill>
                <a:cs typeface="Arial" panose="020B0604020202020204" pitchFamily="34" charset="0"/>
              </a:rPr>
              <a:t>Giải</a:t>
            </a:r>
            <a:endParaRPr lang="en-US" sz="4000" b="1" i="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306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200" y="2019300"/>
            <a:ext cx="3017725" cy="8019934"/>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990600" y="0"/>
                <a:ext cx="12420600" cy="4397486"/>
              </a:xfrm>
              <a:prstGeom prst="rect">
                <a:avLst/>
              </a:prstGeom>
            </p:spPr>
            <p:txBody>
              <a:bodyPr wrap="square">
                <a:spAutoFit/>
              </a:bodyPr>
              <a:lstStyle/>
              <a:p>
                <a:pPr algn="just">
                  <a:lnSpc>
                    <a:spcPct val="15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6.16</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Cho phân thức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vi-VN" sz="4000" dirty="0">
                  <a:cs typeface="Arial" panose="020B0604020202020204" pitchFamily="34" charset="0"/>
                </a:endParaRPr>
              </a:p>
              <a:p>
                <a:pPr algn="just">
                  <a:lnSpc>
                    <a:spcPct val="150000"/>
                  </a:lnSpc>
                </a:pPr>
                <a:r>
                  <a:rPr lang="vi-VN" sz="4000" dirty="0" smtClean="0">
                    <a:cs typeface="Arial" panose="020B0604020202020204" pitchFamily="34" charset="0"/>
                  </a:rPr>
                  <a:t>a</a:t>
                </a:r>
                <a:r>
                  <a:rPr lang="vi-VN" sz="4000" dirty="0">
                    <a:cs typeface="Arial" panose="020B0604020202020204" pitchFamily="34" charset="0"/>
                  </a:rPr>
                  <a:t>) Viết điều kiện xác định của phân </a:t>
                </a:r>
                <a:r>
                  <a:rPr lang="vi-VN" sz="4000" dirty="0" smtClean="0">
                    <a:cs typeface="Arial" panose="020B0604020202020204" pitchFamily="34" charset="0"/>
                  </a:rPr>
                  <a:t>thức</a:t>
                </a:r>
                <a:r>
                  <a:rPr lang="en-US" sz="4000" dirty="0" smtClean="0">
                    <a:cs typeface="Arial" panose="020B0604020202020204" pitchFamily="34" charset="0"/>
                  </a:rPr>
                  <a:t>.</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b) Rút gọn phân thức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smtClean="0">
                    <a:cs typeface="Arial" panose="020B0604020202020204" pitchFamily="34" charset="0"/>
                  </a:rPr>
                  <a:t>.</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c) Tính giá trị của phân thức đã cho 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98</m:t>
                    </m:r>
                  </m:oMath>
                </a14:m>
                <a:r>
                  <a:rPr lang="vi-VN" sz="4000" dirty="0" smtClean="0">
                    <a:cs typeface="Arial" panose="020B0604020202020204" pitchFamily="34" charset="0"/>
                  </a:rPr>
                  <a:t>.</a:t>
                </a:r>
                <a:endParaRPr lang="vi-VN" sz="4000" dirty="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990600" y="0"/>
                <a:ext cx="12420600" cy="4397486"/>
              </a:xfrm>
              <a:prstGeom prst="rect">
                <a:avLst/>
              </a:prstGeom>
              <a:blipFill rotWithShape="0">
                <a:blip r:embed="rId4"/>
                <a:stretch>
                  <a:fillRect l="-1767" b="-2497"/>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990600" y="5753100"/>
                <a:ext cx="9144000" cy="41587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fr-FR" sz="4000" dirty="0">
                    <a:latin typeface="Arial" panose="020B0604020202020204" pitchFamily="34" charset="0"/>
                    <a:ea typeface="Calibri" panose="020F0502020204030204" pitchFamily="34" charset="0"/>
                    <a:cs typeface="Arial" panose="020B0604020202020204" pitchFamily="34" charset="0"/>
                  </a:rPr>
                  <a:t>a) Điều kiện xác định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e>
                        </m:d>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98</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98.</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98−2</m:t>
                            </m:r>
                          </m:e>
                        </m:d>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98+2</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9408</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100</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=94,08</m:t>
                    </m:r>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90600" y="5753100"/>
                <a:ext cx="9144000" cy="4158703"/>
              </a:xfrm>
              <a:prstGeom prst="rect">
                <a:avLst/>
              </a:prstGeom>
              <a:blipFill rotWithShape="0">
                <a:blip r:embed="rId5"/>
                <a:stretch>
                  <a:fillRect l="-2400" b="-1906"/>
                </a:stretch>
              </a:blipFill>
            </p:spPr>
            <p:txBody>
              <a:bodyPr/>
              <a:lstStyle/>
              <a:p>
                <a:r>
                  <a:rPr lang="en-US">
                    <a:noFill/>
                  </a:rPr>
                  <a:t> </a:t>
                </a:r>
              </a:p>
            </p:txBody>
          </p:sp>
        </mc:Fallback>
      </mc:AlternateContent>
    </p:spTree>
    <p:extLst>
      <p:ext uri="{BB962C8B-B14F-4D97-AF65-F5344CB8AC3E}">
        <p14:creationId xmlns:p14="http://schemas.microsoft.com/office/powerpoint/2010/main" val="26026337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up)">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1333500" y="-19707"/>
                <a:ext cx="15621000" cy="4508863"/>
              </a:xfrm>
              <a:prstGeom prst="rect">
                <a:avLst/>
              </a:prstGeom>
            </p:spPr>
            <p:txBody>
              <a:bodyPr wrap="square">
                <a:spAutoFit/>
              </a:bodyPr>
              <a:lstStyle/>
              <a:p>
                <a:pPr algn="just">
                  <a:lnSpc>
                    <a:spcPct val="150000"/>
                  </a:lnSpc>
                </a:pPr>
                <a:r>
                  <a:rPr lang="vi-VN" sz="4000" b="1" dirty="0" smtClean="0">
                    <a:solidFill>
                      <a:srgbClr val="C00000"/>
                    </a:solidFill>
                    <a:latin typeface="Arial" panose="020B0604020202020204" pitchFamily="34" charset="0"/>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6.17</a:t>
                </a:r>
                <a:r>
                  <a:rPr lang="vi-VN" sz="4000" b="1" dirty="0" smtClean="0">
                    <a:solidFill>
                      <a:srgbClr val="C00000"/>
                    </a:solidFill>
                    <a:latin typeface="Arial" panose="020B0604020202020204" pitchFamily="34" charset="0"/>
                    <a:cs typeface="Arial" panose="020B0604020202020204" pitchFamily="34" charset="0"/>
                  </a:rPr>
                  <a:t> </a:t>
                </a:r>
                <a:r>
                  <a:rPr lang="vi-VN" sz="4000" b="1" dirty="0" smtClean="0">
                    <a:solidFill>
                      <a:srgbClr val="C00000"/>
                    </a:solidFill>
                    <a:latin typeface="Arial" panose="020B0604020202020204" pitchFamily="34" charset="0"/>
                    <a:cs typeface="Arial" panose="020B0604020202020204" pitchFamily="34" charset="0"/>
                  </a:rPr>
                  <a:t>(SGK - </a:t>
                </a:r>
                <a:r>
                  <a:rPr lang="vi-VN" sz="4000" b="1" dirty="0" smtClean="0">
                    <a:solidFill>
                      <a:srgbClr val="C00000"/>
                    </a:solidFill>
                    <a:latin typeface="Arial" panose="020B0604020202020204" pitchFamily="34" charset="0"/>
                    <a:cs typeface="Arial" panose="020B0604020202020204" pitchFamily="34" charset="0"/>
                  </a:rPr>
                  <a:t>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latin typeface="Arial" panose="020B0604020202020204" pitchFamily="34" charset="0"/>
                    <a:cs typeface="Arial" panose="020B0604020202020204" pitchFamily="34" charset="0"/>
                  </a:rPr>
                  <a:t>) </a:t>
                </a:r>
                <a:r>
                  <a:rPr lang="vi-VN" sz="4000" dirty="0">
                    <a:cs typeface="Arial" panose="020B0604020202020204" pitchFamily="34" charset="0"/>
                  </a:rPr>
                  <a:t>Cho hai phân thức </a:t>
                </a:r>
                <a14:m>
                  <m:oMath xmlns:m="http://schemas.openxmlformats.org/officeDocument/2006/math">
                    <m:f>
                      <m:fPr>
                        <m:ctrlPr>
                          <a:rPr lang="en-US" sz="4000" i="1"/>
                        </m:ctrlPr>
                      </m:fPr>
                      <m:num>
                        <m:sSup>
                          <m:sSupPr>
                            <m:ctrlPr>
                              <a:rPr lang="en-US" sz="4000" i="1"/>
                            </m:ctrlPr>
                          </m:sSupPr>
                          <m:e>
                            <m:r>
                              <a:rPr lang="fr-FR" sz="4000" i="1"/>
                              <m:t>𝑥</m:t>
                            </m:r>
                          </m:e>
                          <m:sup>
                            <m:r>
                              <a:rPr lang="fr-FR" sz="4000" i="1"/>
                              <m:t>2</m:t>
                            </m:r>
                          </m:sup>
                        </m:sSup>
                        <m:r>
                          <a:rPr lang="fr-FR" sz="4000" i="1"/>
                          <m:t>+5</m:t>
                        </m:r>
                        <m:r>
                          <a:rPr lang="fr-FR" sz="4000" i="1"/>
                          <m:t>𝑥</m:t>
                        </m:r>
                      </m:num>
                      <m:den>
                        <m:d>
                          <m:dPr>
                            <m:ctrlPr>
                              <a:rPr lang="en-US" sz="4000" i="1"/>
                            </m:ctrlPr>
                          </m:dPr>
                          <m:e>
                            <m:r>
                              <a:rPr lang="fr-FR" sz="4000" i="1"/>
                              <m:t>𝑥</m:t>
                            </m:r>
                            <m:r>
                              <a:rPr lang="fr-FR" sz="4000" i="1"/>
                              <m:t>−10</m:t>
                            </m:r>
                          </m:e>
                        </m:d>
                        <m:d>
                          <m:dPr>
                            <m:ctrlPr>
                              <a:rPr lang="en-US" sz="4000" i="1"/>
                            </m:ctrlPr>
                          </m:dPr>
                          <m:e>
                            <m:sSup>
                              <m:sSupPr>
                                <m:ctrlPr>
                                  <a:rPr lang="en-US" sz="4000" i="1"/>
                                </m:ctrlPr>
                              </m:sSupPr>
                              <m:e>
                                <m:r>
                                  <a:rPr lang="fr-FR" sz="4000" i="1"/>
                                  <m:t>𝑥</m:t>
                                </m:r>
                              </m:e>
                              <m:sup>
                                <m:r>
                                  <a:rPr lang="fr-FR" sz="4000" i="1"/>
                                  <m:t>2</m:t>
                                </m:r>
                              </m:sup>
                            </m:sSup>
                            <m:r>
                              <a:rPr lang="fr-FR" sz="4000" i="1"/>
                              <m:t>+10</m:t>
                            </m:r>
                            <m:r>
                              <a:rPr lang="fr-FR" sz="4000" i="1"/>
                              <m:t>𝑥</m:t>
                            </m:r>
                            <m:r>
                              <a:rPr lang="fr-FR" sz="4000" i="1"/>
                              <m:t>+25</m:t>
                            </m:r>
                          </m:e>
                        </m:d>
                      </m:den>
                    </m:f>
                  </m:oMath>
                </a14:m>
                <a:r>
                  <a:rPr lang="en-US" sz="4000" dirty="0" smtClean="0">
                    <a:cs typeface="Arial" panose="020B0604020202020204" pitchFamily="34" charset="0"/>
                  </a:rPr>
                  <a:t> </a:t>
                </a:r>
                <a:r>
                  <a:rPr lang="en-US" sz="4000" dirty="0" smtClean="0">
                    <a:latin typeface="Arial" panose="020B0604020202020204" pitchFamily="34" charset="0"/>
                    <a:cs typeface="Arial" panose="020B0604020202020204" pitchFamily="34" charset="0"/>
                  </a:rPr>
                  <a:t>và </a:t>
                </a:r>
                <a14:m>
                  <m:oMath xmlns:m="http://schemas.openxmlformats.org/officeDocument/2006/math">
                    <m:f>
                      <m:fPr>
                        <m:ctrlPr>
                          <a:rPr lang="en-US" sz="4000" i="1"/>
                        </m:ctrlPr>
                      </m:fPr>
                      <m:num>
                        <m:sSup>
                          <m:sSupPr>
                            <m:ctrlPr>
                              <a:rPr lang="en-US" sz="4000" i="1"/>
                            </m:ctrlPr>
                          </m:sSupPr>
                          <m:e>
                            <m:r>
                              <a:rPr lang="fr-FR" sz="4000" i="1"/>
                              <m:t>𝑥</m:t>
                            </m:r>
                          </m:e>
                          <m:sup>
                            <m:r>
                              <a:rPr lang="fr-FR" sz="4000" i="1"/>
                              <m:t>2</m:t>
                            </m:r>
                          </m:sup>
                        </m:sSup>
                        <m:r>
                          <a:rPr lang="fr-FR" sz="4000" i="1"/>
                          <m:t>+10</m:t>
                        </m:r>
                        <m:r>
                          <a:rPr lang="fr-FR" sz="4000" i="1"/>
                          <m:t>𝑥</m:t>
                        </m:r>
                      </m:num>
                      <m:den>
                        <m:sSup>
                          <m:sSupPr>
                            <m:ctrlPr>
                              <a:rPr lang="en-US" sz="4000" i="1"/>
                            </m:ctrlPr>
                          </m:sSupPr>
                          <m:e>
                            <m:r>
                              <a:rPr lang="fr-FR" sz="4000" i="1"/>
                              <m:t>𝑥</m:t>
                            </m:r>
                          </m:e>
                          <m:sup>
                            <m:r>
                              <a:rPr lang="fr-FR" sz="4000" i="1"/>
                              <m:t>4</m:t>
                            </m:r>
                          </m:sup>
                        </m:sSup>
                        <m:r>
                          <a:rPr lang="fr-FR" sz="4000" i="1"/>
                          <m:t>−100</m:t>
                        </m:r>
                        <m:sSup>
                          <m:sSupPr>
                            <m:ctrlPr>
                              <a:rPr lang="en-US" sz="4000" i="1"/>
                            </m:ctrlPr>
                          </m:sSupPr>
                          <m:e>
                            <m:r>
                              <a:rPr lang="fr-FR" sz="4000" i="1"/>
                              <m:t>𝑥</m:t>
                            </m:r>
                          </m:e>
                          <m:sup>
                            <m:r>
                              <a:rPr lang="fr-FR" sz="4000" i="1"/>
                              <m:t>2</m:t>
                            </m:r>
                          </m:sup>
                        </m:sSup>
                      </m:den>
                    </m:f>
                  </m:oMath>
                </a14:m>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cs typeface="Arial" panose="020B0604020202020204" pitchFamily="34" charset="0"/>
                  </a:rPr>
                  <a:t>a) Rút gọn hai phân thức đã cho. Kí hiệu </a:t>
                </a:r>
                <a14:m>
                  <m:oMath xmlns:m="http://schemas.openxmlformats.org/officeDocument/2006/math">
                    <m:r>
                      <a:rPr lang="vi-VN" sz="4000" i="1" dirty="0" smtClean="0">
                        <a:latin typeface="Cambria Math" panose="02040503050406030204" pitchFamily="18" charset="0"/>
                        <a:cs typeface="Arial" panose="020B0604020202020204" pitchFamily="34" charset="0"/>
                      </a:rPr>
                      <m:t>𝑃</m:t>
                    </m:r>
                  </m:oMath>
                </a14:m>
                <a:r>
                  <a:rPr lang="vi-VN" sz="4000" dirty="0" smtClean="0">
                    <a:cs typeface="Arial" panose="020B0604020202020204" pitchFamily="34" charset="0"/>
                  </a:rPr>
                  <a:t> và </a:t>
                </a:r>
                <a14:m>
                  <m:oMath xmlns:m="http://schemas.openxmlformats.org/officeDocument/2006/math">
                    <m:r>
                      <a:rPr lang="vi-VN" sz="4000" i="1" dirty="0" smtClean="0">
                        <a:latin typeface="Cambria Math" panose="02040503050406030204" pitchFamily="18" charset="0"/>
                        <a:cs typeface="Arial" panose="020B0604020202020204" pitchFamily="34" charset="0"/>
                      </a:rPr>
                      <m:t>𝑄</m:t>
                    </m:r>
                  </m:oMath>
                </a14:m>
                <a:r>
                  <a:rPr lang="vi-VN" sz="4000" dirty="0" smtClean="0">
                    <a:cs typeface="Arial" panose="020B0604020202020204" pitchFamily="34" charset="0"/>
                  </a:rPr>
                  <a:t> là hai phân thức nhận được.</a:t>
                </a:r>
              </a:p>
              <a:p>
                <a:pPr algn="just">
                  <a:lnSpc>
                    <a:spcPct val="150000"/>
                  </a:lnSpc>
                </a:pPr>
                <a:r>
                  <a:rPr lang="vi-VN" sz="4000" dirty="0" smtClean="0">
                    <a:cs typeface="Arial" panose="020B0604020202020204" pitchFamily="34" charset="0"/>
                  </a:rPr>
                  <a:t>b</a:t>
                </a:r>
                <a:r>
                  <a:rPr lang="vi-VN" sz="4000" dirty="0">
                    <a:cs typeface="Arial" panose="020B0604020202020204" pitchFamily="34" charset="0"/>
                  </a:rPr>
                  <a:t>) Quy đồng mẫu thức hai phân thức </a:t>
                </a:r>
                <a14:m>
                  <m:oMath xmlns:m="http://schemas.openxmlformats.org/officeDocument/2006/math">
                    <m:r>
                      <a:rPr lang="vi-VN" sz="4000" i="1" dirty="0" smtClean="0">
                        <a:latin typeface="Cambria Math" panose="02040503050406030204" pitchFamily="18" charset="0"/>
                        <a:cs typeface="Arial" panose="020B0604020202020204" pitchFamily="34" charset="0"/>
                      </a:rPr>
                      <m:t>𝑃</m:t>
                    </m:r>
                  </m:oMath>
                </a14:m>
                <a:r>
                  <a:rPr lang="vi-VN" sz="4000" dirty="0">
                    <a:cs typeface="Arial" panose="020B0604020202020204" pitchFamily="34" charset="0"/>
                  </a:rPr>
                  <a:t> và </a:t>
                </a:r>
                <a14:m>
                  <m:oMath xmlns:m="http://schemas.openxmlformats.org/officeDocument/2006/math">
                    <m:r>
                      <a:rPr lang="vi-VN" sz="4000" i="1" dirty="0" smtClean="0">
                        <a:latin typeface="Cambria Math" panose="02040503050406030204" pitchFamily="18" charset="0"/>
                        <a:cs typeface="Arial" panose="020B0604020202020204" pitchFamily="34" charset="0"/>
                      </a:rPr>
                      <m:t>𝑄</m:t>
                    </m:r>
                  </m:oMath>
                </a14:m>
                <a:r>
                  <a:rPr lang="vi-VN" sz="4000" dirty="0" smtClean="0">
                    <a:cs typeface="Arial" panose="020B0604020202020204" pitchFamily="34" charset="0"/>
                  </a:rPr>
                  <a:t>.</a:t>
                </a:r>
                <a:endParaRPr lang="vi-VN" sz="4000" dirty="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3500" y="-19707"/>
                <a:ext cx="15621000" cy="4508863"/>
              </a:xfrm>
              <a:prstGeom prst="rect">
                <a:avLst/>
              </a:prstGeom>
              <a:blipFill rotWithShape="0">
                <a:blip r:embed="rId3"/>
                <a:stretch>
                  <a:fillRect l="-1405" r="-1366" b="-2436"/>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chemeClr val="tx2"/>
                </a:solidFill>
                <a:cs typeface="Arial" panose="020B0604020202020204" pitchFamily="34" charset="0"/>
              </a:rPr>
              <a:t>Giải</a:t>
            </a:r>
            <a:endParaRPr lang="en-US" sz="40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1336128" y="5611722"/>
                <a:ext cx="15961272" cy="339349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4000" dirty="0" smtClean="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+25</m:t>
                            </m:r>
                          </m:e>
                        </m:d>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en-US" sz="4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r>
                  <a:rPr lang="en-US" sz="4000" dirty="0" smtClean="0">
                    <a:effectLst/>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−100</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num>
                      <m:den>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−100</m:t>
                            </m:r>
                          </m:e>
                        </m:d>
                      </m:den>
                    </m:f>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effectLst/>
                                <a:latin typeface="Cambria Math" panose="02040503050406030204" pitchFamily="18" charset="0"/>
                                <a:ea typeface="Times New Roman" panose="02020603050405020304" pitchFamily="18" charset="0"/>
                                <a:cs typeface="Times New Roman" panose="02020603050405020304" pitchFamily="18" charset="0"/>
                              </a:rPr>
                              <m:t>−10</m:t>
                            </m:r>
                          </m:e>
                        </m:d>
                      </m:den>
                    </m:f>
                  </m:oMath>
                </a14:m>
                <a:r>
                  <a:rPr lang="en-US" sz="4000" dirty="0" smtClean="0">
                    <a:effectLst/>
                    <a:latin typeface="Arial" panose="020B0604020202020204" pitchFamily="34" charset="0"/>
                    <a:ea typeface="Arial" panose="020B0604020202020204" pitchFamily="34" charset="0"/>
                    <a:cs typeface="Arial" panose="020B0604020202020204" pitchFamily="34" charset="0"/>
                  </a:rPr>
                  <a:t>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336128" y="5611722"/>
                <a:ext cx="15961272" cy="3393493"/>
              </a:xfrm>
              <a:prstGeom prst="rect">
                <a:avLst/>
              </a:prstGeom>
              <a:blipFill rotWithShape="0">
                <a:blip r:embed="rId4"/>
                <a:stretch>
                  <a:fillRect l="-1336"/>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16089183" y="8776524"/>
            <a:ext cx="1730633" cy="1258643"/>
          </a:xfrm>
          <a:prstGeom prst="rect">
            <a:avLst/>
          </a:prstGeom>
        </p:spPr>
      </p:pic>
    </p:spTree>
    <p:extLst>
      <p:ext uri="{BB962C8B-B14F-4D97-AF65-F5344CB8AC3E}">
        <p14:creationId xmlns:p14="http://schemas.microsoft.com/office/powerpoint/2010/main" val="268602029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1333500" y="-19707"/>
                <a:ext cx="15621000" cy="4508863"/>
              </a:xfrm>
              <a:prstGeom prst="rect">
                <a:avLst/>
              </a:prstGeom>
            </p:spPr>
            <p:txBody>
              <a:bodyPr wrap="square">
                <a:spAutoFit/>
              </a:bodyPr>
              <a:lstStyle/>
              <a:p>
                <a:pPr algn="just">
                  <a:lnSpc>
                    <a:spcPct val="150000"/>
                  </a:lnSpc>
                </a:pPr>
                <a:r>
                  <a:rPr lang="vi-VN" sz="4000" b="1" dirty="0" smtClean="0">
                    <a:solidFill>
                      <a:srgbClr val="C00000"/>
                    </a:solidFill>
                    <a:cs typeface="Arial" panose="020B0604020202020204" pitchFamily="34" charset="0"/>
                  </a:rPr>
                  <a:t>Bài </a:t>
                </a:r>
                <a:r>
                  <a:rPr lang="en-US" sz="4000" b="1" dirty="0" smtClean="0">
                    <a:solidFill>
                      <a:srgbClr val="C00000"/>
                    </a:solidFill>
                    <a:latin typeface="Arial" panose="020B0604020202020204" pitchFamily="34" charset="0"/>
                    <a:cs typeface="Arial" panose="020B0604020202020204" pitchFamily="34" charset="0"/>
                  </a:rPr>
                  <a:t>6.17</a:t>
                </a:r>
                <a:r>
                  <a:rPr lang="vi-VN" sz="4000" b="1" dirty="0" smtClean="0">
                    <a:solidFill>
                      <a:srgbClr val="C00000"/>
                    </a:solidFill>
                    <a:cs typeface="Arial" panose="020B0604020202020204" pitchFamily="34" charset="0"/>
                  </a:rPr>
                  <a:t> (SGK - tr</a:t>
                </a:r>
                <a:r>
                  <a:rPr lang="en-US" sz="4000" b="1" dirty="0" smtClean="0">
                    <a:solidFill>
                      <a:srgbClr val="C00000"/>
                    </a:solidFill>
                    <a:latin typeface="Arial" panose="020B0604020202020204" pitchFamily="34" charset="0"/>
                    <a:cs typeface="Arial" panose="020B0604020202020204" pitchFamily="34" charset="0"/>
                  </a:rPr>
                  <a:t>14</a:t>
                </a:r>
                <a:r>
                  <a:rPr lang="vi-VN" sz="4000" b="1" dirty="0" smtClean="0">
                    <a:solidFill>
                      <a:srgbClr val="C00000"/>
                    </a:solidFill>
                    <a:cs typeface="Arial" panose="020B0604020202020204" pitchFamily="34" charset="0"/>
                  </a:rPr>
                  <a:t>) </a:t>
                </a:r>
                <a:r>
                  <a:rPr lang="vi-VN" sz="4000" dirty="0">
                    <a:solidFill>
                      <a:prstClr val="black"/>
                    </a:solidFill>
                    <a:cs typeface="Arial" panose="020B0604020202020204" pitchFamily="34" charset="0"/>
                  </a:rPr>
                  <a:t>Cho hai phân thức </a:t>
                </a:r>
                <a14:m>
                  <m:oMath xmlns:m="http://schemas.openxmlformats.org/officeDocument/2006/math">
                    <m:f>
                      <m:fPr>
                        <m:ctrlPr>
                          <a:rPr lang="en-US" sz="4000" i="1">
                            <a:solidFill>
                              <a:prstClr val="black"/>
                            </a:solidFill>
                          </a:rPr>
                        </m:ctrlPr>
                      </m:fPr>
                      <m:num>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+5</m:t>
                        </m:r>
                        <m:r>
                          <a:rPr lang="fr-FR" sz="4000" i="1">
                            <a:solidFill>
                              <a:prstClr val="black"/>
                            </a:solidFill>
                          </a:rPr>
                          <m:t>𝑥</m:t>
                        </m:r>
                      </m:num>
                      <m:den>
                        <m:d>
                          <m:dPr>
                            <m:ctrlPr>
                              <a:rPr lang="en-US" sz="4000" i="1">
                                <a:solidFill>
                                  <a:prstClr val="black"/>
                                </a:solidFill>
                              </a:rPr>
                            </m:ctrlPr>
                          </m:dPr>
                          <m:e>
                            <m:r>
                              <a:rPr lang="fr-FR" sz="4000" i="1">
                                <a:solidFill>
                                  <a:prstClr val="black"/>
                                </a:solidFill>
                              </a:rPr>
                              <m:t>𝑥</m:t>
                            </m:r>
                            <m:r>
                              <a:rPr lang="fr-FR" sz="4000" i="1">
                                <a:solidFill>
                                  <a:prstClr val="black"/>
                                </a:solidFill>
                              </a:rPr>
                              <m:t>−10</m:t>
                            </m:r>
                          </m:e>
                        </m:d>
                        <m:d>
                          <m:dPr>
                            <m:ctrlPr>
                              <a:rPr lang="en-US" sz="4000" i="1">
                                <a:solidFill>
                                  <a:prstClr val="black"/>
                                </a:solidFill>
                              </a:rPr>
                            </m:ctrlPr>
                          </m:dPr>
                          <m:e>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+10</m:t>
                            </m:r>
                            <m:r>
                              <a:rPr lang="fr-FR" sz="4000" i="1">
                                <a:solidFill>
                                  <a:prstClr val="black"/>
                                </a:solidFill>
                              </a:rPr>
                              <m:t>𝑥</m:t>
                            </m:r>
                            <m:r>
                              <a:rPr lang="fr-FR" sz="4000" i="1">
                                <a:solidFill>
                                  <a:prstClr val="black"/>
                                </a:solidFill>
                              </a:rPr>
                              <m:t>+25</m:t>
                            </m:r>
                          </m:e>
                        </m:d>
                      </m:den>
                    </m:f>
                  </m:oMath>
                </a14:m>
                <a:r>
                  <a:rPr lang="en-US" sz="4000" dirty="0" smtClean="0">
                    <a:solidFill>
                      <a:prstClr val="black"/>
                    </a:solidFill>
                    <a:cs typeface="Arial" panose="020B0604020202020204" pitchFamily="34" charset="0"/>
                  </a:rPr>
                  <a:t> </a:t>
                </a:r>
                <a:r>
                  <a:rPr lang="en-US" sz="4000" dirty="0" smtClean="0">
                    <a:solidFill>
                      <a:prstClr val="black"/>
                    </a:solidFill>
                    <a:latin typeface="Arial" panose="020B0604020202020204" pitchFamily="34" charset="0"/>
                    <a:cs typeface="Arial" panose="020B0604020202020204" pitchFamily="34" charset="0"/>
                  </a:rPr>
                  <a:t>và </a:t>
                </a:r>
                <a14:m>
                  <m:oMath xmlns:m="http://schemas.openxmlformats.org/officeDocument/2006/math">
                    <m:f>
                      <m:fPr>
                        <m:ctrlPr>
                          <a:rPr lang="en-US" sz="4000" i="1">
                            <a:solidFill>
                              <a:prstClr val="black"/>
                            </a:solidFill>
                          </a:rPr>
                        </m:ctrlPr>
                      </m:fPr>
                      <m:num>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r>
                          <a:rPr lang="fr-FR" sz="4000" i="1">
                            <a:solidFill>
                              <a:prstClr val="black"/>
                            </a:solidFill>
                          </a:rPr>
                          <m:t>+10</m:t>
                        </m:r>
                        <m:r>
                          <a:rPr lang="fr-FR" sz="4000" i="1">
                            <a:solidFill>
                              <a:prstClr val="black"/>
                            </a:solidFill>
                          </a:rPr>
                          <m:t>𝑥</m:t>
                        </m:r>
                      </m:num>
                      <m:den>
                        <m:sSup>
                          <m:sSupPr>
                            <m:ctrlPr>
                              <a:rPr lang="en-US" sz="4000" i="1">
                                <a:solidFill>
                                  <a:prstClr val="black"/>
                                </a:solidFill>
                              </a:rPr>
                            </m:ctrlPr>
                          </m:sSupPr>
                          <m:e>
                            <m:r>
                              <a:rPr lang="fr-FR" sz="4000" i="1">
                                <a:solidFill>
                                  <a:prstClr val="black"/>
                                </a:solidFill>
                              </a:rPr>
                              <m:t>𝑥</m:t>
                            </m:r>
                          </m:e>
                          <m:sup>
                            <m:r>
                              <a:rPr lang="fr-FR" sz="4000" i="1">
                                <a:solidFill>
                                  <a:prstClr val="black"/>
                                </a:solidFill>
                              </a:rPr>
                              <m:t>4</m:t>
                            </m:r>
                          </m:sup>
                        </m:sSup>
                        <m:r>
                          <a:rPr lang="fr-FR" sz="4000" i="1">
                            <a:solidFill>
                              <a:prstClr val="black"/>
                            </a:solidFill>
                          </a:rPr>
                          <m:t>−100</m:t>
                        </m:r>
                        <m:sSup>
                          <m:sSupPr>
                            <m:ctrlPr>
                              <a:rPr lang="en-US" sz="4000" i="1">
                                <a:solidFill>
                                  <a:prstClr val="black"/>
                                </a:solidFill>
                              </a:rPr>
                            </m:ctrlPr>
                          </m:sSupPr>
                          <m:e>
                            <m:r>
                              <a:rPr lang="fr-FR" sz="4000" i="1">
                                <a:solidFill>
                                  <a:prstClr val="black"/>
                                </a:solidFill>
                              </a:rPr>
                              <m:t>𝑥</m:t>
                            </m:r>
                          </m:e>
                          <m:sup>
                            <m:r>
                              <a:rPr lang="fr-FR" sz="4000" i="1">
                                <a:solidFill>
                                  <a:prstClr val="black"/>
                                </a:solidFill>
                              </a:rPr>
                              <m:t>2</m:t>
                            </m:r>
                          </m:sup>
                        </m:sSup>
                      </m:den>
                    </m:f>
                  </m:oMath>
                </a14:m>
                <a:endParaRPr lang="vi-VN" sz="4000" dirty="0">
                  <a:solidFill>
                    <a:prstClr val="black"/>
                  </a:solidFill>
                  <a:cs typeface="Arial" panose="020B0604020202020204" pitchFamily="34" charset="0"/>
                </a:endParaRPr>
              </a:p>
              <a:p>
                <a:pPr algn="just">
                  <a:lnSpc>
                    <a:spcPct val="150000"/>
                  </a:lnSpc>
                </a:pPr>
                <a:r>
                  <a:rPr lang="vi-VN" sz="4000" dirty="0" smtClean="0">
                    <a:solidFill>
                      <a:prstClr val="black"/>
                    </a:solidFill>
                    <a:cs typeface="Arial" panose="020B0604020202020204" pitchFamily="34" charset="0"/>
                  </a:rPr>
                  <a:t>a) Rút gọn hai phân thức đã cho. Kí hiệu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𝑃</m:t>
                    </m:r>
                  </m:oMath>
                </a14:m>
                <a:r>
                  <a:rPr lang="vi-VN" sz="4000" dirty="0" smtClean="0">
                    <a:solidFill>
                      <a:prstClr val="black"/>
                    </a:solidFill>
                    <a:cs typeface="Arial" panose="020B0604020202020204" pitchFamily="34" charset="0"/>
                  </a:rPr>
                  <a:t> và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𝑄</m:t>
                    </m:r>
                  </m:oMath>
                </a14:m>
                <a:r>
                  <a:rPr lang="vi-VN" sz="4000" dirty="0" smtClean="0">
                    <a:solidFill>
                      <a:prstClr val="black"/>
                    </a:solidFill>
                    <a:cs typeface="Arial" panose="020B0604020202020204" pitchFamily="34" charset="0"/>
                  </a:rPr>
                  <a:t> là hai phân thức nhận được.</a:t>
                </a:r>
              </a:p>
              <a:p>
                <a:pPr algn="just">
                  <a:lnSpc>
                    <a:spcPct val="150000"/>
                  </a:lnSpc>
                </a:pPr>
                <a:r>
                  <a:rPr lang="vi-VN" sz="4000" dirty="0" smtClean="0">
                    <a:solidFill>
                      <a:prstClr val="black"/>
                    </a:solidFill>
                    <a:cs typeface="Arial" panose="020B0604020202020204" pitchFamily="34" charset="0"/>
                  </a:rPr>
                  <a:t>b</a:t>
                </a:r>
                <a:r>
                  <a:rPr lang="vi-VN" sz="4000" dirty="0">
                    <a:solidFill>
                      <a:prstClr val="black"/>
                    </a:solidFill>
                    <a:cs typeface="Arial" panose="020B0604020202020204" pitchFamily="34" charset="0"/>
                  </a:rPr>
                  <a:t>) Quy đồng mẫu thức hai phân thức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𝑃</m:t>
                    </m:r>
                  </m:oMath>
                </a14:m>
                <a:r>
                  <a:rPr lang="vi-VN" sz="4000" dirty="0">
                    <a:solidFill>
                      <a:prstClr val="black"/>
                    </a:solidFill>
                    <a:cs typeface="Arial" panose="020B0604020202020204" pitchFamily="34" charset="0"/>
                  </a:rPr>
                  <a:t> và </a:t>
                </a:r>
                <a14:m>
                  <m:oMath xmlns:m="http://schemas.openxmlformats.org/officeDocument/2006/math">
                    <m:r>
                      <a:rPr lang="vi-VN" sz="4000" i="1" dirty="0" smtClean="0">
                        <a:solidFill>
                          <a:prstClr val="black"/>
                        </a:solidFill>
                        <a:latin typeface="Cambria Math" panose="02040503050406030204" pitchFamily="18" charset="0"/>
                        <a:cs typeface="Arial" panose="020B0604020202020204" pitchFamily="34" charset="0"/>
                      </a:rPr>
                      <m:t>𝑄</m:t>
                    </m:r>
                  </m:oMath>
                </a14:m>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3500" y="-19707"/>
                <a:ext cx="15621000" cy="4508863"/>
              </a:xfrm>
              <a:prstGeom prst="rect">
                <a:avLst/>
              </a:prstGeom>
              <a:blipFill rotWithShape="0">
                <a:blip r:embed="rId3"/>
                <a:stretch>
                  <a:fillRect l="-1405" r="-1366" b="-2436"/>
                </a:stretch>
              </a:blipFill>
            </p:spPr>
            <p:txBody>
              <a:bodyPr/>
              <a:lstStyle/>
              <a:p>
                <a:r>
                  <a:rPr lang="en-US">
                    <a:noFill/>
                  </a:rPr>
                  <a:t> </a:t>
                </a:r>
              </a:p>
            </p:txBody>
          </p:sp>
        </mc:Fallback>
      </mc:AlternateContent>
      <p:sp>
        <p:nvSpPr>
          <p:cNvPr id="9" name="TextBox 8"/>
          <p:cNvSpPr txBox="1"/>
          <p:nvPr/>
        </p:nvSpPr>
        <p:spPr>
          <a:xfrm>
            <a:off x="8077200" y="4789557"/>
            <a:ext cx="2743200" cy="707886"/>
          </a:xfrm>
          <a:prstGeom prst="rect">
            <a:avLst/>
          </a:prstGeom>
          <a:noFill/>
        </p:spPr>
        <p:txBody>
          <a:bodyPr wrap="square" rtlCol="0">
            <a:spAutoFit/>
          </a:bodyPr>
          <a:lstStyle/>
          <a:p>
            <a:pPr algn="ctr"/>
            <a:r>
              <a:rPr lang="vi-VN" sz="4000" b="1" i="1" u="sng" dirty="0" smtClean="0">
                <a:solidFill>
                  <a:srgbClr val="1F497D"/>
                </a:solidFill>
                <a:cs typeface="Arial" panose="020B0604020202020204" pitchFamily="34" charset="0"/>
              </a:rPr>
              <a:t>Giải</a:t>
            </a:r>
            <a:endParaRPr lang="en-US" sz="4000" b="1" i="1" u="sng" dirty="0">
              <a:solidFill>
                <a:srgbClr val="1F497D"/>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1333500" y="5797844"/>
                <a:ext cx="15961272" cy="270471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𝑄</m:t>
                    </m:r>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có MTC là :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có :</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tabLst>
                    <a:tab pos="360045" algn="l"/>
                    <a:tab pos="720090" algn="l"/>
                  </a:tabLst>
                </a:pP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𝑃</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num>
                      <m:den>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lang="fr-FR"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𝑄</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en>
                    </m:f>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num>
                      <m:den>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e>
                        </m:d>
                        <m:d>
                          <m:d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d>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333500" y="5797844"/>
                <a:ext cx="15961272" cy="2704715"/>
              </a:xfrm>
              <a:prstGeom prst="rect">
                <a:avLst/>
              </a:prstGeom>
              <a:blipFill rotWithShape="0">
                <a:blip r:embed="rId4"/>
                <a:stretch>
                  <a:fillRect l="-1375"/>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6089183" y="8776524"/>
            <a:ext cx="1730633" cy="1258643"/>
          </a:xfrm>
          <a:prstGeom prst="rect">
            <a:avLst/>
          </a:prstGeom>
        </p:spPr>
      </p:pic>
    </p:spTree>
    <p:extLst>
      <p:ext uri="{BB962C8B-B14F-4D97-AF65-F5344CB8AC3E}">
        <p14:creationId xmlns:p14="http://schemas.microsoft.com/office/powerpoint/2010/main" val="1037772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1219200" y="874633"/>
            <a:ext cx="15659100" cy="1107996"/>
          </a:xfrm>
          <a:prstGeom prst="rect">
            <a:avLst/>
          </a:prstGeom>
          <a:solidFill>
            <a:schemeClr val="tx2">
              <a:lumMod val="20000"/>
              <a:lumOff val="80000"/>
            </a:schemeClr>
          </a:solidFill>
        </p:spPr>
        <p:txBody>
          <a:bodyPr wrap="square" rtlCol="0">
            <a:spAutoFit/>
          </a:bodyPr>
          <a:lstStyle/>
          <a:p>
            <a:pPr algn="ctr"/>
            <a:r>
              <a:rPr lang="vi-VN" sz="6600" b="1" dirty="0" smtClean="0">
                <a:solidFill>
                  <a:schemeClr val="tx2">
                    <a:lumMod val="75000"/>
                  </a:schemeClr>
                </a:solidFill>
                <a:latin typeface="Arial" panose="020B0604020202020204" pitchFamily="34" charset="0"/>
                <a:cs typeface="Arial" panose="020B0604020202020204" pitchFamily="34" charset="0"/>
              </a:rPr>
              <a:t>VẬN DỤNG</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762000" y="2308265"/>
            <a:ext cx="16764000" cy="7940635"/>
          </a:xfrm>
          <a:prstGeom prst="rect">
            <a:avLst/>
          </a:prstGeom>
        </p:spPr>
        <p:txBody>
          <a:bodyPr wrap="square">
            <a:spAutoFit/>
          </a:bodyPr>
          <a:lstStyle/>
          <a:p>
            <a:pPr algn="just">
              <a:lnSpc>
                <a:spcPct val="150000"/>
              </a:lnSpc>
            </a:pPr>
            <a:r>
              <a:rPr lang="vi-VN" sz="3400" b="1" dirty="0" smtClean="0">
                <a:solidFill>
                  <a:srgbClr val="C00000"/>
                </a:solidFill>
                <a:latin typeface="Arial" panose="020B0604020202020204" pitchFamily="34" charset="0"/>
                <a:cs typeface="Arial" panose="020B0604020202020204" pitchFamily="34" charset="0"/>
              </a:rPr>
              <a:t>Bài </a:t>
            </a:r>
            <a:r>
              <a:rPr lang="en-US" sz="3400" b="1" dirty="0" smtClean="0">
                <a:solidFill>
                  <a:srgbClr val="C00000"/>
                </a:solidFill>
                <a:latin typeface="Arial" panose="020B0604020202020204" pitchFamily="34" charset="0"/>
                <a:cs typeface="Arial" panose="020B0604020202020204" pitchFamily="34" charset="0"/>
              </a:rPr>
              <a:t>6.18</a:t>
            </a:r>
            <a:r>
              <a:rPr lang="vi-VN" sz="3400" b="1" dirty="0" smtClean="0">
                <a:solidFill>
                  <a:srgbClr val="C00000"/>
                </a:solidFill>
                <a:latin typeface="Arial" panose="020B0604020202020204" pitchFamily="34" charset="0"/>
                <a:cs typeface="Arial" panose="020B0604020202020204" pitchFamily="34" charset="0"/>
              </a:rPr>
              <a:t> </a:t>
            </a:r>
            <a:r>
              <a:rPr lang="vi-VN" sz="3400" b="1" dirty="0" smtClean="0">
                <a:solidFill>
                  <a:srgbClr val="C00000"/>
                </a:solidFill>
                <a:latin typeface="Arial" panose="020B0604020202020204" pitchFamily="34" charset="0"/>
                <a:cs typeface="Arial" panose="020B0604020202020204" pitchFamily="34" charset="0"/>
              </a:rPr>
              <a:t>(SGK - </a:t>
            </a:r>
            <a:r>
              <a:rPr lang="vi-VN" sz="3400" b="1" dirty="0" smtClean="0">
                <a:solidFill>
                  <a:srgbClr val="C00000"/>
                </a:solidFill>
                <a:latin typeface="Arial" panose="020B0604020202020204" pitchFamily="34" charset="0"/>
                <a:cs typeface="Arial" panose="020B0604020202020204" pitchFamily="34" charset="0"/>
              </a:rPr>
              <a:t>tr</a:t>
            </a:r>
            <a:r>
              <a:rPr lang="en-US" sz="3400" b="1" dirty="0" smtClean="0">
                <a:solidFill>
                  <a:srgbClr val="C00000"/>
                </a:solidFill>
                <a:latin typeface="Arial" panose="020B0604020202020204" pitchFamily="34" charset="0"/>
                <a:cs typeface="Arial" panose="020B0604020202020204" pitchFamily="34" charset="0"/>
              </a:rPr>
              <a:t>14</a:t>
            </a:r>
            <a:r>
              <a:rPr lang="vi-VN" sz="3400" b="1" dirty="0" smtClean="0">
                <a:solidFill>
                  <a:srgbClr val="C00000"/>
                </a:solidFill>
                <a:latin typeface="Arial" panose="020B0604020202020204" pitchFamily="34" charset="0"/>
                <a:cs typeface="Arial" panose="020B0604020202020204" pitchFamily="34" charset="0"/>
              </a:rPr>
              <a:t>) </a:t>
            </a:r>
            <a:r>
              <a:rPr lang="vi-VN" sz="3400" dirty="0">
                <a:cs typeface="Arial" panose="020B0604020202020204" pitchFamily="34" charset="0"/>
              </a:rPr>
              <a:t>Lúc 6 giờ sáng, bác Vinh lái ô tô xuất phát từ Hà Nội đi huyện Tĩnh Gia (Thanh Hóa). Khi đến Phủ Lý (Hà Nam), cách Hà Nội khoảng 60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a:t>
            </a:r>
            <a:r>
              <a:rPr lang="vi-VN" sz="3400" dirty="0">
                <a:cs typeface="Arial" panose="020B0604020202020204" pitchFamily="34" charset="0"/>
              </a:rPr>
              <a:t>, bác Vinh dừng lại ăn sáng trong 20 phút. Sau đó, bác Vinh tiếp tục đi về Tĩnh Gia và phải tăng tốc thêm </a:t>
            </a:r>
            <a:r>
              <a:rPr lang="vi-VN" sz="3400" dirty="0" smtClean="0">
                <a:cs typeface="Arial" panose="020B0604020202020204" pitchFamily="34" charset="0"/>
              </a:rPr>
              <a:t>10</a:t>
            </a:r>
            <a:r>
              <a:rPr lang="en-US" sz="3400" dirty="0" smtClean="0">
                <a:cs typeface="Arial" panose="020B0604020202020204" pitchFamily="34" charset="0"/>
              </a:rPr>
              <a:t>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 </a:t>
            </a:r>
            <a:r>
              <a:rPr lang="vi-VN" sz="3400" dirty="0">
                <a:cs typeface="Arial" panose="020B0604020202020204" pitchFamily="34" charset="0"/>
              </a:rPr>
              <a:t>để đến nơi đúng giờ dự định</a:t>
            </a:r>
            <a:r>
              <a:rPr lang="vi-VN" sz="3400" dirty="0" smtClean="0">
                <a:cs typeface="Arial" panose="020B0604020202020204" pitchFamily="34" charset="0"/>
              </a:rPr>
              <a:t>.</a:t>
            </a:r>
            <a:endParaRPr lang="vi-VN" sz="3400" dirty="0">
              <a:cs typeface="Arial" panose="020B0604020202020204" pitchFamily="34" charset="0"/>
            </a:endParaRPr>
          </a:p>
          <a:p>
            <a:pPr algn="just">
              <a:lnSpc>
                <a:spcPct val="150000"/>
              </a:lnSpc>
            </a:pPr>
            <a:r>
              <a:rPr lang="vi-VN" sz="3400" dirty="0">
                <a:cs typeface="Arial" panose="020B0604020202020204" pitchFamily="34" charset="0"/>
              </a:rPr>
              <a:t>a) Gọi x </a:t>
            </a:r>
            <a:r>
              <a:rPr lang="vi-VN" sz="3400" dirty="0" smtClean="0">
                <a:cs typeface="Arial" panose="020B0604020202020204" pitchFamily="34" charset="0"/>
              </a:rPr>
              <a:t>(</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a:t>
            </a:r>
            <a:r>
              <a:rPr lang="vi-VN" sz="3400" dirty="0">
                <a:cs typeface="Arial" panose="020B0604020202020204" pitchFamily="34" charset="0"/>
              </a:rPr>
              <a:t>) là vận </a:t>
            </a:r>
            <a:r>
              <a:rPr lang="vi-VN" sz="3400" dirty="0" smtClean="0">
                <a:cs typeface="Arial" panose="020B0604020202020204" pitchFamily="34" charset="0"/>
              </a:rPr>
              <a:t>tốc</a:t>
            </a:r>
            <a:r>
              <a:rPr lang="en-US" sz="3400" dirty="0" smtClean="0">
                <a:cs typeface="Arial" panose="020B0604020202020204" pitchFamily="34" charset="0"/>
              </a:rPr>
              <a:t> </a:t>
            </a:r>
            <a:r>
              <a:rPr lang="en-US" sz="3400" dirty="0" smtClean="0">
                <a:latin typeface="Arial" panose="020B0604020202020204" pitchFamily="34" charset="0"/>
                <a:cs typeface="Arial" panose="020B0604020202020204" pitchFamily="34" charset="0"/>
              </a:rPr>
              <a:t>ô tô</a:t>
            </a:r>
            <a:r>
              <a:rPr lang="vi-VN" sz="3400" dirty="0" smtClean="0">
                <a:latin typeface="Arial" panose="020B0604020202020204" pitchFamily="34" charset="0"/>
                <a:cs typeface="Arial" panose="020B0604020202020204" pitchFamily="34" charset="0"/>
              </a:rPr>
              <a:t> </a:t>
            </a:r>
            <a:r>
              <a:rPr lang="vi-VN" sz="3400" dirty="0">
                <a:cs typeface="Arial" panose="020B0604020202020204" pitchFamily="34" charset="0"/>
              </a:rPr>
              <a:t>đi </a:t>
            </a:r>
            <a:r>
              <a:rPr lang="vi-VN" sz="3400" dirty="0" smtClean="0">
                <a:cs typeface="Arial" panose="020B0604020202020204" pitchFamily="34" charset="0"/>
              </a:rPr>
              <a:t>trên </a:t>
            </a:r>
            <a:r>
              <a:rPr lang="vi-VN" sz="3400" dirty="0">
                <a:cs typeface="Arial" panose="020B0604020202020204" pitchFamily="34" charset="0"/>
              </a:rPr>
              <a:t>quãng đường Hà Nội – Phủ Lý. Hãy viết các phân thức biểu thị thời gian bác Vinh chạy xe trên các quãng đường Hà Nội – Phủ Lý và Phủ Lý – Tĩnh Gia, biết rằng quãng đường Hà Nội – Tĩnh Gia có chiều dài khoảng 200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a:t>
            </a:r>
            <a:endParaRPr lang="vi-VN" sz="3400" dirty="0">
              <a:cs typeface="Arial" panose="020B0604020202020204" pitchFamily="34" charset="0"/>
            </a:endParaRPr>
          </a:p>
          <a:p>
            <a:pPr algn="just">
              <a:lnSpc>
                <a:spcPct val="150000"/>
              </a:lnSpc>
            </a:pPr>
            <a:r>
              <a:rPr lang="vi-VN" sz="3400" dirty="0">
                <a:cs typeface="Arial" panose="020B0604020202020204" pitchFamily="34" charset="0"/>
              </a:rPr>
              <a:t>b) Nếu vận tốc ô tô đi trên quãng đường Hà Nội – Phủ Lý là 60 </a:t>
            </a:r>
            <a:r>
              <a:rPr lang="en-US" sz="3400" dirty="0" smtClean="0">
                <a:latin typeface="Arial" panose="020B0604020202020204" pitchFamily="34" charset="0"/>
                <a:cs typeface="Arial" panose="020B0604020202020204" pitchFamily="34" charset="0"/>
              </a:rPr>
              <a:t>k</a:t>
            </a:r>
            <a:r>
              <a:rPr lang="vi-VN" sz="3400" dirty="0" smtClean="0">
                <a:cs typeface="Arial" panose="020B0604020202020204" pitchFamily="34" charset="0"/>
              </a:rPr>
              <a:t>m/h </a:t>
            </a:r>
            <a:r>
              <a:rPr lang="vi-VN" sz="3400" dirty="0">
                <a:cs typeface="Arial" panose="020B0604020202020204" pitchFamily="34" charset="0"/>
              </a:rPr>
              <a:t>thì bác Vinh đến Tĩnh Gia lúc mấy giờ</a:t>
            </a:r>
            <a:r>
              <a:rPr lang="vi-VN" sz="3400" dirty="0" smtClean="0">
                <a:cs typeface="Arial" panose="020B0604020202020204" pitchFamily="34" charset="0"/>
              </a:rPr>
              <a:t>?</a:t>
            </a:r>
            <a:endParaRPr lang="vi-VN" sz="3400" dirty="0">
              <a:cs typeface="Arial" panose="020B0604020202020204" pitchFamily="34" charset="0"/>
            </a:endParaRPr>
          </a:p>
        </p:txBody>
      </p:sp>
    </p:spTree>
    <p:extLst>
      <p:ext uri="{BB962C8B-B14F-4D97-AF65-F5344CB8AC3E}">
        <p14:creationId xmlns:p14="http://schemas.microsoft.com/office/powerpoint/2010/main" val="199408882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8086824" y="397014"/>
            <a:ext cx="2114347" cy="707886"/>
          </a:xfrm>
          <a:prstGeom prst="rect">
            <a:avLst/>
          </a:prstGeom>
          <a:noFill/>
        </p:spPr>
        <p:txBody>
          <a:bodyPr wrap="square" rtlCol="0">
            <a:spAutoFit/>
          </a:bodyPr>
          <a:lstStyle/>
          <a:p>
            <a:pPr algn="ctr"/>
            <a:r>
              <a:rPr lang="vi-VN" sz="4000" b="1" u="sng" dirty="0" smtClean="0">
                <a:solidFill>
                  <a:srgbClr val="C00000"/>
                </a:solidFill>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0" y="397014"/>
            <a:ext cx="1295400" cy="1743193"/>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61948" y="1104900"/>
                <a:ext cx="17564101" cy="8830494"/>
              </a:xfrm>
              <a:prstGeom prst="rect">
                <a:avLst/>
              </a:prstGeom>
            </p:spPr>
            <p:txBody>
              <a:bodyPr wrap="square">
                <a:spAutoFit/>
              </a:bodyPr>
              <a:lstStyle/>
              <a:p>
                <a:pPr algn="just">
                  <a:lnSpc>
                    <a:spcPct val="150000"/>
                  </a:lnSpc>
                  <a:spcBef>
                    <a:spcPts val="600"/>
                  </a:spcBef>
                  <a:spcAft>
                    <a:spcPts val="600"/>
                  </a:spcAft>
                </a:pPr>
                <a:r>
                  <a:rPr lang="fr-FR" sz="3800" dirty="0">
                    <a:latin typeface="Arial" panose="020B0604020202020204" pitchFamily="34" charset="0"/>
                    <a:ea typeface="Calibri" panose="020F0502020204030204" pitchFamily="34" charset="0"/>
                    <a:cs typeface="Arial" panose="020B0604020202020204" pitchFamily="34" charset="0"/>
                  </a:rPr>
                  <a:t>a) Thời gian chạy xe quãng đường Hà Nội  - Phủ Lý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Thời gian chạy xe quãng đường Phủ Lý – Tĩnh Gia (vận tốc tăng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smtClean="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140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(giờ)</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b) Nếu vận tốc ô tô trên quãng đường Hà Nội – Phủ Lý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60 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𝑘𝑚</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dirty="0">
                    <a:effectLst/>
                    <a:latin typeface="Arial" panose="020B0604020202020204" pitchFamily="34" charset="0"/>
                    <a:ea typeface="Calibri" panose="020F0502020204030204" pitchFamily="34" charset="0"/>
                    <a:cs typeface="Arial" panose="020B0604020202020204" pitchFamily="34" charset="0"/>
                  </a:rPr>
                  <a:t>, tức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oMath>
                </a14:m>
                <a:r>
                  <a:rPr lang="fr-FR" sz="3800" dirty="0">
                    <a:effectLst/>
                    <a:latin typeface="Arial" panose="020B0604020202020204" pitchFamily="34" charset="0"/>
                    <a:ea typeface="Calibri" panose="020F0502020204030204" pitchFamily="34" charset="0"/>
                    <a:cs typeface="Arial" panose="020B0604020202020204" pitchFamily="34" charset="0"/>
                  </a:rPr>
                  <a:t> thì thời gian xa đi từ Hà Nội đến Tĩnh Gia (không kể cả dừng nghỉ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a:t>
                </a:r>
                <a:r>
                  <a:rPr lang="fr-FR" sz="3800" dirty="0" smtClean="0">
                    <a:effectLst/>
                    <a:latin typeface="Arial" panose="020B0604020202020204" pitchFamily="34" charset="0"/>
                    <a:ea typeface="Calibri" panose="020F0502020204030204" pitchFamily="34" charset="0"/>
                    <a:cs typeface="Arial" panose="020B0604020202020204" pitchFamily="34" charset="0"/>
                  </a:rPr>
                  <a:t>       là:</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60</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140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60+10</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=1+2=3</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Thời gian xe đi từ Hà Nội đến Tĩnh Gia kể cả dừng nghỉ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Xe xuất phát lúc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6</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sáng nên xe đến Tĩnh Gia lúc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fr-FR" sz="3800" dirty="0">
                    <a:effectLst/>
                    <a:latin typeface="Arial" panose="020B0604020202020204" pitchFamily="34" charset="0"/>
                    <a:ea typeface="Calibri" panose="020F0502020204030204" pitchFamily="34" charset="0"/>
                    <a:cs typeface="Arial" panose="020B0604020202020204" pitchFamily="34" charset="0"/>
                  </a:rPr>
                  <a:t> giờ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dirty="0">
                    <a:effectLst/>
                    <a:latin typeface="Arial" panose="020B0604020202020204" pitchFamily="34" charset="0"/>
                    <a:ea typeface="Calibri" panose="020F0502020204030204" pitchFamily="34" charset="0"/>
                    <a:cs typeface="Arial" panose="020B0604020202020204" pitchFamily="34" charset="0"/>
                  </a:rPr>
                  <a:t> phút.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61948" y="1104900"/>
                <a:ext cx="17564101" cy="8830494"/>
              </a:xfrm>
              <a:prstGeom prst="rect">
                <a:avLst/>
              </a:prstGeom>
              <a:blipFill rotWithShape="0">
                <a:blip r:embed="rId4"/>
                <a:stretch>
                  <a:fillRect l="-1145" r="-1110" b="-621"/>
                </a:stretch>
              </a:blipFill>
            </p:spPr>
            <p:txBody>
              <a:bodyPr/>
              <a:lstStyle/>
              <a:p>
                <a:r>
                  <a:rPr lang="en-US">
                    <a:noFill/>
                  </a:rPr>
                  <a:t> </a:t>
                </a:r>
              </a:p>
            </p:txBody>
          </p:sp>
        </mc:Fallback>
      </mc:AlternateContent>
    </p:spTree>
    <p:extLst>
      <p:ext uri="{BB962C8B-B14F-4D97-AF65-F5344CB8AC3E}">
        <p14:creationId xmlns:p14="http://schemas.microsoft.com/office/powerpoint/2010/main" val="294327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anim calcmode="lin" valueType="num">
                                      <p:cBhvr>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down)">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762000" y="342900"/>
                <a:ext cx="16764000" cy="5825697"/>
              </a:xfrm>
              <a:prstGeom prst="rect">
                <a:avLst/>
              </a:prstGeom>
            </p:spPr>
            <p:txBody>
              <a:bodyPr wrap="square">
                <a:spAutoFit/>
              </a:bodyPr>
              <a:lstStyle/>
              <a:p>
                <a:pPr algn="just">
                  <a:lnSpc>
                    <a:spcPct val="150000"/>
                  </a:lnSpc>
                </a:pPr>
                <a:r>
                  <a:rPr lang="vi-VN" sz="3700" b="1" dirty="0" smtClean="0">
                    <a:solidFill>
                      <a:srgbClr val="C00000"/>
                    </a:solidFill>
                    <a:latin typeface="Arial" panose="020B0604020202020204" pitchFamily="34" charset="0"/>
                    <a:cs typeface="Arial" panose="020B0604020202020204" pitchFamily="34" charset="0"/>
                  </a:rPr>
                  <a:t>Bài </a:t>
                </a:r>
                <a:r>
                  <a:rPr lang="en-US" sz="3700" b="1" dirty="0" smtClean="0">
                    <a:solidFill>
                      <a:srgbClr val="C00000"/>
                    </a:solidFill>
                    <a:latin typeface="Arial" panose="020B0604020202020204" pitchFamily="34" charset="0"/>
                    <a:cs typeface="Arial" panose="020B0604020202020204" pitchFamily="34" charset="0"/>
                  </a:rPr>
                  <a:t>6.19</a:t>
                </a:r>
                <a:r>
                  <a:rPr lang="vi-VN" sz="3700" b="1" dirty="0" smtClean="0">
                    <a:solidFill>
                      <a:srgbClr val="C00000"/>
                    </a:solidFill>
                    <a:latin typeface="Arial" panose="020B0604020202020204" pitchFamily="34" charset="0"/>
                    <a:cs typeface="Arial" panose="020B0604020202020204" pitchFamily="34" charset="0"/>
                  </a:rPr>
                  <a:t> </a:t>
                </a:r>
                <a:r>
                  <a:rPr lang="vi-VN" sz="3700" b="1" dirty="0" smtClean="0">
                    <a:solidFill>
                      <a:srgbClr val="C00000"/>
                    </a:solidFill>
                    <a:latin typeface="Arial" panose="020B0604020202020204" pitchFamily="34" charset="0"/>
                    <a:cs typeface="Arial" panose="020B0604020202020204" pitchFamily="34" charset="0"/>
                  </a:rPr>
                  <a:t>(SGK - </a:t>
                </a:r>
                <a:r>
                  <a:rPr lang="vi-VN" sz="3700" b="1" dirty="0" smtClean="0">
                    <a:solidFill>
                      <a:srgbClr val="C00000"/>
                    </a:solidFill>
                    <a:latin typeface="Arial" panose="020B0604020202020204" pitchFamily="34" charset="0"/>
                    <a:cs typeface="Arial" panose="020B0604020202020204" pitchFamily="34" charset="0"/>
                  </a:rPr>
                  <a:t>tr</a:t>
                </a:r>
                <a:r>
                  <a:rPr lang="en-US" sz="3700" b="1" dirty="0" smtClean="0">
                    <a:solidFill>
                      <a:srgbClr val="C00000"/>
                    </a:solidFill>
                    <a:latin typeface="Arial" panose="020B0604020202020204" pitchFamily="34" charset="0"/>
                    <a:cs typeface="Arial" panose="020B0604020202020204" pitchFamily="34" charset="0"/>
                  </a:rPr>
                  <a:t>14</a:t>
                </a:r>
                <a:r>
                  <a:rPr lang="vi-VN" sz="3700" b="1" dirty="0" smtClean="0">
                    <a:solidFill>
                      <a:srgbClr val="C00000"/>
                    </a:solidFill>
                    <a:latin typeface="Arial" panose="020B0604020202020204" pitchFamily="34" charset="0"/>
                    <a:cs typeface="Arial" panose="020B0604020202020204" pitchFamily="34" charset="0"/>
                  </a:rPr>
                  <a:t>) </a:t>
                </a:r>
                <a:r>
                  <a:rPr lang="vi-VN" sz="3700" dirty="0">
                    <a:cs typeface="Arial" panose="020B0604020202020204" pitchFamily="34" charset="0"/>
                  </a:rPr>
                  <a:t>Để loại bỏ</a:t>
                </a:r>
                <a:r>
                  <a:rPr lang="en-US" sz="3700" dirty="0" smtClean="0">
                    <a:cs typeface="Arial" panose="020B0604020202020204" pitchFamily="34" charset="0"/>
                  </a:rPr>
                  <a:t> </a:t>
                </a:r>
                <a14:m>
                  <m:oMath xmlns:m="http://schemas.openxmlformats.org/officeDocument/2006/math">
                    <m:r>
                      <a:rPr lang="vi-VN" sz="3700" i="1" dirty="0">
                        <a:latin typeface="Cambria Math" panose="02040503050406030204" pitchFamily="18" charset="0"/>
                        <a:cs typeface="Arial" panose="020B0604020202020204" pitchFamily="34" charset="0"/>
                      </a:rPr>
                      <m:t>𝑥</m:t>
                    </m:r>
                    <m:r>
                      <a:rPr lang="vi-VN" sz="37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vi-VN" sz="3700" dirty="0">
                    <a:cs typeface="Arial" panose="020B0604020202020204" pitchFamily="34" charset="0"/>
                  </a:rPr>
                  <a:t> </a:t>
                </a:r>
                <a:r>
                  <a:rPr lang="vi-VN" sz="3700" dirty="0" smtClean="0">
                    <a:cs typeface="Arial" panose="020B0604020202020204" pitchFamily="34" charset="0"/>
                  </a:rPr>
                  <a:t>chất </a:t>
                </a:r>
                <a:r>
                  <a:rPr lang="vi-VN" sz="3700" dirty="0">
                    <a:cs typeface="Arial" panose="020B0604020202020204" pitchFamily="34" charset="0"/>
                  </a:rPr>
                  <a:t>gây ô nhiễm không khí từ khí thải của một nhà máy, ước tính cần chi phí là </a:t>
                </a:r>
                <a14:m>
                  <m:oMath xmlns:m="http://schemas.openxmlformats.org/officeDocument/2006/math">
                    <m:f>
                      <m:fPr>
                        <m:ctrlPr>
                          <a:rPr lang="en-US" sz="3700" i="1">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1,7.</m:t>
                        </m:r>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100−</m:t>
                        </m:r>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en-US" sz="3700" dirty="0" smtClean="0">
                    <a:cs typeface="Arial" panose="020B0604020202020204" pitchFamily="34" charset="0"/>
                  </a:rPr>
                  <a:t> </a:t>
                </a:r>
                <a:r>
                  <a:rPr lang="vi-VN" sz="3700" dirty="0" smtClean="0">
                    <a:cs typeface="Arial" panose="020B0604020202020204" pitchFamily="34" charset="0"/>
                  </a:rPr>
                  <a:t>(</a:t>
                </a:r>
                <a:r>
                  <a:rPr lang="vi-VN" sz="3700" dirty="0">
                    <a:cs typeface="Arial" panose="020B0604020202020204" pitchFamily="34" charset="0"/>
                  </a:rPr>
                  <a:t>tỉ đồng</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a) Nếu muốn loại bỏ </a:t>
                </a:r>
                <a14:m>
                  <m:oMath xmlns:m="http://schemas.openxmlformats.org/officeDocument/2006/math">
                    <m:r>
                      <a:rPr lang="vi-VN" sz="3700" i="1" dirty="0" smtClean="0">
                        <a:latin typeface="Cambria Math" panose="02040503050406030204" pitchFamily="18" charset="0"/>
                        <a:cs typeface="Arial" panose="020B0604020202020204" pitchFamily="34" charset="0"/>
                      </a:rPr>
                      <m:t>90%</m:t>
                    </m:r>
                  </m:oMath>
                </a14:m>
                <a:r>
                  <a:rPr lang="vi-VN" sz="3700" dirty="0">
                    <a:cs typeface="Arial" panose="020B0604020202020204" pitchFamily="34" charset="0"/>
                  </a:rPr>
                  <a:t> chất gây ô nhiễm từ khí thải nhà máy thì cần chi phí là bao nhiêu</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b) Viết điều kiện xác định của phân thức </a:t>
                </a:r>
                <a14:m>
                  <m:oMath xmlns:m="http://schemas.openxmlformats.org/officeDocument/2006/math">
                    <m:f>
                      <m:fPr>
                        <m:ctrlPr>
                          <a:rPr lang="en-US" sz="3700" i="1">
                            <a:latin typeface="Cambria Math" panose="02040503050406030204" pitchFamily="18" charset="0"/>
                            <a:ea typeface="Calibri" panose="020F0502020204030204" pitchFamily="34" charset="0"/>
                            <a:cs typeface="Times New Roman" panose="02020603050405020304" pitchFamily="18" charset="0"/>
                          </a:rPr>
                        </m:ctrlPr>
                      </m:fPr>
                      <m:num>
                        <m:r>
                          <a:rPr lang="fr-FR" sz="3700" i="1">
                            <a:latin typeface="Cambria Math" panose="02040503050406030204" pitchFamily="18" charset="0"/>
                            <a:ea typeface="Calibri" panose="020F0502020204030204" pitchFamily="34" charset="0"/>
                            <a:cs typeface="Times New Roman" panose="02020603050405020304" pitchFamily="18" charset="0"/>
                          </a:rPr>
                          <m:t>1,7.</m:t>
                        </m:r>
                        <m:r>
                          <a:rPr lang="en-US" sz="3700" i="1">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latin typeface="Cambria Math" panose="02040503050406030204" pitchFamily="18" charset="0"/>
                            <a:ea typeface="Calibri" panose="020F0502020204030204" pitchFamily="34" charset="0"/>
                            <a:cs typeface="Times New Roman" panose="02020603050405020304" pitchFamily="18" charset="0"/>
                          </a:rPr>
                          <m:t>100−</m:t>
                        </m:r>
                        <m:r>
                          <a:rPr lang="en-US" sz="3700" i="1">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3700" dirty="0" smtClean="0">
                    <a:cs typeface="Arial" panose="020B0604020202020204" pitchFamily="34" charset="0"/>
                  </a:rPr>
                  <a:t>. </a:t>
                </a:r>
                <a:r>
                  <a:rPr lang="vi-VN" sz="3700" dirty="0">
                    <a:cs typeface="Arial" panose="020B0604020202020204" pitchFamily="34" charset="0"/>
                  </a:rPr>
                  <a:t>Hỏi có thể loại bỏ được </a:t>
                </a:r>
                <a14:m>
                  <m:oMath xmlns:m="http://schemas.openxmlformats.org/officeDocument/2006/math">
                    <m:r>
                      <a:rPr lang="vi-VN" sz="3700" i="1" dirty="0" smtClean="0">
                        <a:latin typeface="Cambria Math" panose="02040503050406030204" pitchFamily="18" charset="0"/>
                        <a:cs typeface="Arial" panose="020B0604020202020204" pitchFamily="34" charset="0"/>
                      </a:rPr>
                      <m:t>100%</m:t>
                    </m:r>
                  </m:oMath>
                </a14:m>
                <a:r>
                  <a:rPr lang="vi-VN" sz="3700" dirty="0">
                    <a:cs typeface="Arial" panose="020B0604020202020204" pitchFamily="34" charset="0"/>
                  </a:rPr>
                  <a:t> chất gây ô nhiễm từ khí thải nhà máy hay không</a:t>
                </a:r>
                <a:r>
                  <a:rPr lang="vi-VN" sz="3700" dirty="0" smtClean="0">
                    <a:cs typeface="Arial" panose="020B0604020202020204" pitchFamily="34" charset="0"/>
                  </a:rPr>
                  <a:t>?</a:t>
                </a:r>
                <a:endParaRPr lang="vi-VN" sz="3700" dirty="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 y="342900"/>
                <a:ext cx="16764000" cy="5825697"/>
              </a:xfrm>
              <a:prstGeom prst="rect">
                <a:avLst/>
              </a:prstGeom>
              <a:blipFill rotWithShape="0">
                <a:blip r:embed="rId3"/>
                <a:stretch>
                  <a:fillRect l="-1127" r="-1127" b="-3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62000" y="7428388"/>
                <a:ext cx="16764000" cy="2159566"/>
              </a:xfrm>
              <a:prstGeom prst="rect">
                <a:avLst/>
              </a:prstGeom>
            </p:spPr>
            <p:txBody>
              <a:bodyPr wrap="square">
                <a:spAutoFit/>
              </a:bodyPr>
              <a:lstStyle/>
              <a:p>
                <a:pPr algn="just">
                  <a:lnSpc>
                    <a:spcPct val="150000"/>
                  </a:lnSpc>
                  <a:spcBef>
                    <a:spcPts val="600"/>
                  </a:spcBef>
                  <a:spcAft>
                    <a:spcPts val="600"/>
                  </a:spcAft>
                </a:pPr>
                <a:r>
                  <a:rPr lang="fr-FR" sz="3700" dirty="0">
                    <a:latin typeface="Arial" panose="020B0604020202020204" pitchFamily="34" charset="0"/>
                    <a:ea typeface="Calibri" panose="020F0502020204030204" pitchFamily="34" charset="0"/>
                    <a:cs typeface="Arial" panose="020B0604020202020204" pitchFamily="34" charset="0"/>
                  </a:rPr>
                  <a:t>a) Để loại bỏ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fr-FR" sz="3700" dirty="0">
                    <a:effectLst/>
                    <a:latin typeface="Arial" panose="020B0604020202020204" pitchFamily="34" charset="0"/>
                    <a:ea typeface="Calibri" panose="020F0502020204030204" pitchFamily="34" charset="0"/>
                    <a:cs typeface="Arial" panose="020B0604020202020204" pitchFamily="34" charset="0"/>
                  </a:rPr>
                  <a:t> chất gây ô nhiễm (tức là nếu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700" i="1">
                        <a:effectLst/>
                        <a:latin typeface="Cambria Math" panose="02040503050406030204" pitchFamily="18" charset="0"/>
                        <a:ea typeface="Calibri" panose="020F0502020204030204" pitchFamily="34" charset="0"/>
                        <a:cs typeface="Times New Roman" panose="02020603050405020304" pitchFamily="18" charset="0"/>
                      </a:rPr>
                      <m:t>=90</m:t>
                    </m:r>
                  </m:oMath>
                </a14:m>
                <a:r>
                  <a:rPr lang="fr-FR" sz="3700" dirty="0">
                    <a:effectLst/>
                    <a:latin typeface="Arial" panose="020B0604020202020204" pitchFamily="34" charset="0"/>
                    <a:ea typeface="Calibri" panose="020F0502020204030204" pitchFamily="34" charset="0"/>
                    <a:cs typeface="Arial" panose="020B0604020202020204" pitchFamily="34" charset="0"/>
                  </a:rPr>
                  <a:t>) thì ước tính chi phí </a:t>
                </a:r>
                <a:r>
                  <a:rPr lang="fr-FR" sz="3700" dirty="0" smtClean="0">
                    <a:effectLst/>
                    <a:latin typeface="Arial" panose="020B0604020202020204" pitchFamily="34" charset="0"/>
                    <a:ea typeface="Calibri" panose="020F0502020204030204" pitchFamily="34" charset="0"/>
                    <a:cs typeface="Arial" panose="020B0604020202020204" pitchFamily="34" charset="0"/>
                  </a:rPr>
                  <a:t>  cần </a:t>
                </a:r>
                <a:r>
                  <a:rPr lang="fr-FR" sz="3700" dirty="0">
                    <a:effectLst/>
                    <a:latin typeface="Arial" panose="020B0604020202020204" pitchFamily="34" charset="0"/>
                    <a:ea typeface="Calibri" panose="020F0502020204030204" pitchFamily="34" charset="0"/>
                    <a:cs typeface="Arial" panose="020B0604020202020204" pitchFamily="34" charset="0"/>
                  </a:rPr>
                  <a:t>thiết là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1,7.90</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100−90</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=15,3</m:t>
                    </m:r>
                  </m:oMath>
                </a14:m>
                <a:r>
                  <a:rPr lang="fr-FR" sz="3700" dirty="0">
                    <a:effectLst/>
                    <a:latin typeface="Arial" panose="020B0604020202020204" pitchFamily="34" charset="0"/>
                    <a:ea typeface="Calibri" panose="020F0502020204030204" pitchFamily="34" charset="0"/>
                    <a:cs typeface="Arial" panose="020B0604020202020204" pitchFamily="34" charset="0"/>
                  </a:rPr>
                  <a:t> (tỉ đồng) </a:t>
                </a:r>
                <a:endParaRPr lang="en-US" sz="37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62000" y="7428388"/>
                <a:ext cx="16764000" cy="2159566"/>
              </a:xfrm>
              <a:prstGeom prst="rect">
                <a:avLst/>
              </a:prstGeom>
              <a:blipFill rotWithShape="0">
                <a:blip r:embed="rId4"/>
                <a:stretch>
                  <a:fillRect l="-1127" r="-112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rot="6145127" flipH="1">
            <a:off x="16433670" y="8816326"/>
            <a:ext cx="1722309" cy="1600864"/>
          </a:xfrm>
          <a:prstGeom prst="rect">
            <a:avLst/>
          </a:prstGeom>
        </p:spPr>
      </p:pic>
      <p:sp>
        <p:nvSpPr>
          <p:cNvPr id="12" name="TextBox 11"/>
          <p:cNvSpPr txBox="1"/>
          <p:nvPr/>
        </p:nvSpPr>
        <p:spPr>
          <a:xfrm>
            <a:off x="7772400" y="6546969"/>
            <a:ext cx="2743200" cy="661720"/>
          </a:xfrm>
          <a:prstGeom prst="rect">
            <a:avLst/>
          </a:prstGeom>
          <a:noFill/>
        </p:spPr>
        <p:txBody>
          <a:bodyPr wrap="square" rtlCol="0">
            <a:spAutoFit/>
          </a:bodyPr>
          <a:lstStyle/>
          <a:p>
            <a:pPr algn="ctr"/>
            <a:r>
              <a:rPr lang="vi-VN" sz="3700" b="1" i="1" u="sng" dirty="0" smtClean="0">
                <a:solidFill>
                  <a:srgbClr val="1F497D"/>
                </a:solidFill>
                <a:cs typeface="Arial" panose="020B0604020202020204" pitchFamily="34" charset="0"/>
              </a:rPr>
              <a:t>Giải</a:t>
            </a:r>
            <a:endParaRPr lang="en-US" sz="3700" b="1" i="1" u="sng"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74416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mc:AlternateContent xmlns:mc="http://schemas.openxmlformats.org/markup-compatibility/2006">
        <mc:Choice xmlns:a14="http://schemas.microsoft.com/office/drawing/2010/main" Requires="a14">
          <p:sp>
            <p:nvSpPr>
              <p:cNvPr id="6" name="Rectangle 5"/>
              <p:cNvSpPr/>
              <p:nvPr/>
            </p:nvSpPr>
            <p:spPr>
              <a:xfrm>
                <a:off x="762000" y="342900"/>
                <a:ext cx="16764000" cy="5825697"/>
              </a:xfrm>
              <a:prstGeom prst="rect">
                <a:avLst/>
              </a:prstGeom>
            </p:spPr>
            <p:txBody>
              <a:bodyPr wrap="square">
                <a:spAutoFit/>
              </a:bodyPr>
              <a:lstStyle/>
              <a:p>
                <a:pPr algn="just">
                  <a:lnSpc>
                    <a:spcPct val="150000"/>
                  </a:lnSpc>
                </a:pPr>
                <a:r>
                  <a:rPr lang="vi-VN" sz="3700" b="1" dirty="0" smtClean="0">
                    <a:solidFill>
                      <a:srgbClr val="C00000"/>
                    </a:solidFill>
                    <a:cs typeface="Arial" panose="020B0604020202020204" pitchFamily="34" charset="0"/>
                  </a:rPr>
                  <a:t>Bài </a:t>
                </a:r>
                <a:r>
                  <a:rPr lang="en-US" sz="3700" b="1" dirty="0" smtClean="0">
                    <a:solidFill>
                      <a:srgbClr val="C00000"/>
                    </a:solidFill>
                    <a:latin typeface="Arial" panose="020B0604020202020204" pitchFamily="34" charset="0"/>
                    <a:cs typeface="Arial" panose="020B0604020202020204" pitchFamily="34" charset="0"/>
                  </a:rPr>
                  <a:t>6.19</a:t>
                </a:r>
                <a:r>
                  <a:rPr lang="vi-VN" sz="3700" b="1" dirty="0" smtClean="0">
                    <a:solidFill>
                      <a:srgbClr val="C00000"/>
                    </a:solidFill>
                    <a:cs typeface="Arial" panose="020B0604020202020204" pitchFamily="34" charset="0"/>
                  </a:rPr>
                  <a:t> (SGK - tr</a:t>
                </a:r>
                <a:r>
                  <a:rPr lang="en-US" sz="3700" b="1" dirty="0" smtClean="0">
                    <a:solidFill>
                      <a:srgbClr val="C00000"/>
                    </a:solidFill>
                    <a:latin typeface="Arial" panose="020B0604020202020204" pitchFamily="34" charset="0"/>
                    <a:cs typeface="Arial" panose="020B0604020202020204" pitchFamily="34" charset="0"/>
                  </a:rPr>
                  <a:t>14</a:t>
                </a:r>
                <a:r>
                  <a:rPr lang="vi-VN" sz="3700" b="1" dirty="0" smtClean="0">
                    <a:solidFill>
                      <a:srgbClr val="C00000"/>
                    </a:solidFill>
                    <a:cs typeface="Arial" panose="020B0604020202020204" pitchFamily="34" charset="0"/>
                  </a:rPr>
                  <a:t>) </a:t>
                </a:r>
                <a:r>
                  <a:rPr lang="vi-VN" sz="3700" dirty="0">
                    <a:solidFill>
                      <a:prstClr val="black"/>
                    </a:solidFill>
                    <a:cs typeface="Arial" panose="020B0604020202020204" pitchFamily="34" charset="0"/>
                  </a:rPr>
                  <a:t>Để loại bỏ</a:t>
                </a:r>
                <a:r>
                  <a:rPr lang="en-US" sz="3700" dirty="0" smtClean="0">
                    <a:solidFill>
                      <a:prstClr val="black"/>
                    </a:solidFill>
                    <a:cs typeface="Arial" panose="020B0604020202020204" pitchFamily="34" charset="0"/>
                  </a:rPr>
                  <a:t> </a:t>
                </a:r>
                <a14:m>
                  <m:oMath xmlns:m="http://schemas.openxmlformats.org/officeDocument/2006/math">
                    <m:r>
                      <a:rPr lang="vi-VN" sz="3700" i="1" dirty="0">
                        <a:solidFill>
                          <a:prstClr val="black"/>
                        </a:solidFill>
                        <a:latin typeface="Cambria Math" panose="02040503050406030204" pitchFamily="18" charset="0"/>
                        <a:cs typeface="Arial" panose="020B0604020202020204" pitchFamily="34" charset="0"/>
                      </a:rPr>
                      <m:t>𝑥</m:t>
                    </m:r>
                    <m:r>
                      <a:rPr lang="vi-VN" sz="3700" i="1" dirty="0"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vi-VN" sz="3700" dirty="0">
                    <a:solidFill>
                      <a:prstClr val="black"/>
                    </a:solidFill>
                    <a:cs typeface="Arial" panose="020B0604020202020204" pitchFamily="34" charset="0"/>
                  </a:rPr>
                  <a:t> </a:t>
                </a:r>
                <a:r>
                  <a:rPr lang="vi-VN" sz="3700" dirty="0" smtClean="0">
                    <a:solidFill>
                      <a:prstClr val="black"/>
                    </a:solidFill>
                    <a:cs typeface="Arial" panose="020B0604020202020204" pitchFamily="34" charset="0"/>
                  </a:rPr>
                  <a:t>chất </a:t>
                </a:r>
                <a:r>
                  <a:rPr lang="vi-VN" sz="3700" dirty="0">
                    <a:solidFill>
                      <a:prstClr val="black"/>
                    </a:solidFill>
                    <a:cs typeface="Arial" panose="020B0604020202020204" pitchFamily="34" charset="0"/>
                  </a:rPr>
                  <a:t>gây ô nhiễm không khí từ khí thải của một nhà máy, ước tính cần chi phí là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en-US" sz="37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en-US" sz="37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en-US" sz="3700" dirty="0" smtClean="0">
                    <a:solidFill>
                      <a:prstClr val="black"/>
                    </a:solidFill>
                    <a:cs typeface="Arial" panose="020B0604020202020204" pitchFamily="34" charset="0"/>
                  </a:rPr>
                  <a:t> </a:t>
                </a:r>
                <a:r>
                  <a:rPr lang="vi-VN" sz="3700" dirty="0" smtClean="0">
                    <a:solidFill>
                      <a:prstClr val="black"/>
                    </a:solidFill>
                    <a:cs typeface="Arial" panose="020B0604020202020204" pitchFamily="34" charset="0"/>
                  </a:rPr>
                  <a:t>(</a:t>
                </a:r>
                <a:r>
                  <a:rPr lang="vi-VN" sz="3700" dirty="0">
                    <a:solidFill>
                      <a:prstClr val="black"/>
                    </a:solidFill>
                    <a:cs typeface="Arial" panose="020B0604020202020204" pitchFamily="34" charset="0"/>
                  </a:rPr>
                  <a:t>tỉ đồng</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a:p>
                <a:pPr algn="just">
                  <a:lnSpc>
                    <a:spcPct val="150000"/>
                  </a:lnSpc>
                </a:pPr>
                <a:r>
                  <a:rPr lang="vi-VN" sz="3700" dirty="0">
                    <a:solidFill>
                      <a:prstClr val="black"/>
                    </a:solidFill>
                    <a:cs typeface="Arial" panose="020B0604020202020204" pitchFamily="34" charset="0"/>
                  </a:rPr>
                  <a:t>a) Nếu muốn loại bỏ </a:t>
                </a:r>
                <a14:m>
                  <m:oMath xmlns:m="http://schemas.openxmlformats.org/officeDocument/2006/math">
                    <m:r>
                      <a:rPr lang="vi-VN" sz="3700" i="1" dirty="0" smtClean="0">
                        <a:solidFill>
                          <a:prstClr val="black"/>
                        </a:solidFill>
                        <a:latin typeface="Cambria Math" panose="02040503050406030204" pitchFamily="18" charset="0"/>
                        <a:cs typeface="Arial" panose="020B0604020202020204" pitchFamily="34" charset="0"/>
                      </a:rPr>
                      <m:t>90%</m:t>
                    </m:r>
                  </m:oMath>
                </a14:m>
                <a:r>
                  <a:rPr lang="vi-VN" sz="3700" dirty="0">
                    <a:solidFill>
                      <a:prstClr val="black"/>
                    </a:solidFill>
                    <a:cs typeface="Arial" panose="020B0604020202020204" pitchFamily="34" charset="0"/>
                  </a:rPr>
                  <a:t> chất gây ô nhiễm từ khí thải nhà máy thì cần chi phí là bao nhiêu</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a:p>
                <a:pPr algn="just">
                  <a:lnSpc>
                    <a:spcPct val="150000"/>
                  </a:lnSpc>
                </a:pPr>
                <a:r>
                  <a:rPr lang="vi-VN" sz="3700" dirty="0">
                    <a:solidFill>
                      <a:prstClr val="black"/>
                    </a:solidFill>
                    <a:cs typeface="Arial" panose="020B0604020202020204" pitchFamily="34" charset="0"/>
                  </a:rPr>
                  <a:t>b) Viết điều kiện xác định của phân thức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vi-VN" sz="3700" dirty="0" smtClean="0">
                    <a:solidFill>
                      <a:prstClr val="black"/>
                    </a:solidFill>
                    <a:cs typeface="Arial" panose="020B0604020202020204" pitchFamily="34" charset="0"/>
                  </a:rPr>
                  <a:t>. </a:t>
                </a:r>
                <a:r>
                  <a:rPr lang="vi-VN" sz="3700" dirty="0">
                    <a:solidFill>
                      <a:prstClr val="black"/>
                    </a:solidFill>
                    <a:cs typeface="Arial" panose="020B0604020202020204" pitchFamily="34" charset="0"/>
                  </a:rPr>
                  <a:t>Hỏi có thể loại bỏ được </a:t>
                </a:r>
                <a14:m>
                  <m:oMath xmlns:m="http://schemas.openxmlformats.org/officeDocument/2006/math">
                    <m:r>
                      <a:rPr lang="vi-VN" sz="3700" i="1" dirty="0" smtClean="0">
                        <a:solidFill>
                          <a:prstClr val="black"/>
                        </a:solidFill>
                        <a:latin typeface="Cambria Math" panose="02040503050406030204" pitchFamily="18" charset="0"/>
                        <a:cs typeface="Arial" panose="020B0604020202020204" pitchFamily="34" charset="0"/>
                      </a:rPr>
                      <m:t>100%</m:t>
                    </m:r>
                  </m:oMath>
                </a14:m>
                <a:r>
                  <a:rPr lang="vi-VN" sz="3700" dirty="0">
                    <a:solidFill>
                      <a:prstClr val="black"/>
                    </a:solidFill>
                    <a:cs typeface="Arial" panose="020B0604020202020204" pitchFamily="34" charset="0"/>
                  </a:rPr>
                  <a:t> chất gây ô nhiễm từ khí thải nhà máy hay không</a:t>
                </a:r>
                <a:r>
                  <a:rPr lang="vi-VN" sz="3700" dirty="0" smtClean="0">
                    <a:solidFill>
                      <a:prstClr val="black"/>
                    </a:solidFill>
                    <a:cs typeface="Arial" panose="020B0604020202020204" pitchFamily="34" charset="0"/>
                  </a:rPr>
                  <a:t>?</a:t>
                </a:r>
                <a:endParaRPr lang="vi-VN" sz="3700" dirty="0">
                  <a:solidFill>
                    <a:prstClr val="black"/>
                  </a:solidFill>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 y="342900"/>
                <a:ext cx="16764000" cy="5825697"/>
              </a:xfrm>
              <a:prstGeom prst="rect">
                <a:avLst/>
              </a:prstGeom>
              <a:blipFill rotWithShape="0">
                <a:blip r:embed="rId3"/>
                <a:stretch>
                  <a:fillRect l="-1127" r="-1127" b="-3033"/>
                </a:stretch>
              </a:blipFill>
            </p:spPr>
            <p:txBody>
              <a:bodyPr/>
              <a:lstStyle/>
              <a:p>
                <a:r>
                  <a:rPr lang="en-US">
                    <a:noFill/>
                  </a:rPr>
                  <a:t> </a:t>
                </a:r>
              </a:p>
            </p:txBody>
          </p:sp>
        </mc:Fallback>
      </mc:AlternateContent>
      <p:sp>
        <p:nvSpPr>
          <p:cNvPr id="9" name="TextBox 8"/>
          <p:cNvSpPr txBox="1"/>
          <p:nvPr/>
        </p:nvSpPr>
        <p:spPr>
          <a:xfrm>
            <a:off x="7772400" y="6546969"/>
            <a:ext cx="2743200" cy="661720"/>
          </a:xfrm>
          <a:prstGeom prst="rect">
            <a:avLst/>
          </a:prstGeom>
          <a:noFill/>
        </p:spPr>
        <p:txBody>
          <a:bodyPr wrap="square" rtlCol="0">
            <a:spAutoFit/>
          </a:bodyPr>
          <a:lstStyle/>
          <a:p>
            <a:pPr algn="ctr"/>
            <a:r>
              <a:rPr lang="vi-VN" sz="3700" b="1" i="1" u="sng" dirty="0" smtClean="0">
                <a:solidFill>
                  <a:srgbClr val="1F497D"/>
                </a:solidFill>
                <a:cs typeface="Arial" panose="020B0604020202020204" pitchFamily="34" charset="0"/>
              </a:rPr>
              <a:t>Giải</a:t>
            </a:r>
            <a:endParaRPr lang="en-US" sz="3700" b="1" i="1" u="sng" dirty="0">
              <a:solidFill>
                <a:srgbClr val="1F497D"/>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762000" y="7349674"/>
                <a:ext cx="16764000" cy="2206053"/>
              </a:xfrm>
              <a:prstGeom prst="rect">
                <a:avLst/>
              </a:prstGeom>
            </p:spPr>
            <p:txBody>
              <a:bodyPr wrap="square">
                <a:spAutoFit/>
              </a:bodyPr>
              <a:lstStyle/>
              <a:p>
                <a:pPr lvl="0" algn="just">
                  <a:lnSpc>
                    <a:spcPct val="150000"/>
                  </a:lnSpc>
                  <a:spcBef>
                    <a:spcPts val="600"/>
                  </a:spcBef>
                  <a:spcAft>
                    <a:spcPts val="600"/>
                  </a:spcAft>
                </a:pPr>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b) Phân thức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có điều kiện xác định là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Vì vậy không thể loại bỏ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700" dirty="0">
                    <a:solidFill>
                      <a:prstClr val="black"/>
                    </a:solidFill>
                    <a:latin typeface="Arial" panose="020B0604020202020204" pitchFamily="34" charset="0"/>
                    <a:ea typeface="Calibri" panose="020F0502020204030204" pitchFamily="34" charset="0"/>
                    <a:cs typeface="Arial" panose="020B0604020202020204" pitchFamily="34" charset="0"/>
                  </a:rPr>
                  <a:t> chất gây ô nhiễm từ khí thải nhà máy.</a:t>
                </a:r>
                <a:endParaRPr lang="en-US" sz="37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62000" y="7349674"/>
                <a:ext cx="16764000" cy="2206053"/>
              </a:xfrm>
              <a:prstGeom prst="rect">
                <a:avLst/>
              </a:prstGeom>
              <a:blipFill rotWithShape="0">
                <a:blip r:embed="rId4"/>
                <a:stretch>
                  <a:fillRect l="-1127" b="-9669"/>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rot="6145127" flipH="1">
            <a:off x="16433670" y="8816326"/>
            <a:ext cx="1722309" cy="1600864"/>
          </a:xfrm>
          <a:prstGeom prst="rect">
            <a:avLst/>
          </a:prstGeom>
        </p:spPr>
      </p:pic>
    </p:spTree>
    <p:extLst>
      <p:ext uri="{BB962C8B-B14F-4D97-AF65-F5344CB8AC3E}">
        <p14:creationId xmlns:p14="http://schemas.microsoft.com/office/powerpoint/2010/main" val="1344475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Freeform 3"/>
          <p:cNvSpPr/>
          <p:nvPr/>
        </p:nvSpPr>
        <p:spPr>
          <a:xfrm>
            <a:off x="1454484" y="3045202"/>
            <a:ext cx="4568927" cy="5374897"/>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519159" y="4148580"/>
            <a:ext cx="2560425"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6857461" y="3045202"/>
            <a:ext cx="4568927" cy="5374897"/>
          </a:xfrm>
          <a:custGeom>
            <a:avLst/>
            <a:gdLst/>
            <a:ahLst/>
            <a:cxnLst/>
            <a:rect l="l" t="t" r="r" b="b"/>
            <a:pathLst>
              <a:path w="4568927" h="4927274">
                <a:moveTo>
                  <a:pt x="0" y="0"/>
                </a:moveTo>
                <a:lnTo>
                  <a:pt x="4568927" y="0"/>
                </a:lnTo>
                <a:lnTo>
                  <a:pt x="4568927"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7922136" y="4148580"/>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2264588" y="3045202"/>
            <a:ext cx="4568927" cy="5374897"/>
          </a:xfrm>
          <a:custGeom>
            <a:avLst/>
            <a:gdLst/>
            <a:ahLst/>
            <a:cxnLst/>
            <a:rect l="l" t="t" r="r" b="b"/>
            <a:pathLst>
              <a:path w="4568927" h="4927274">
                <a:moveTo>
                  <a:pt x="0" y="0"/>
                </a:moveTo>
                <a:lnTo>
                  <a:pt x="4568928" y="0"/>
                </a:lnTo>
                <a:lnTo>
                  <a:pt x="4568928" y="4927274"/>
                </a:lnTo>
                <a:lnTo>
                  <a:pt x="0" y="4927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3329263" y="4148580"/>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9" name="Freeform 9"/>
          <p:cNvSpPr/>
          <p:nvPr/>
        </p:nvSpPr>
        <p:spPr>
          <a:xfrm>
            <a:off x="-33068" y="7391901"/>
            <a:ext cx="4314286" cy="2988982"/>
          </a:xfrm>
          <a:custGeom>
            <a:avLst/>
            <a:gdLst/>
            <a:ahLst/>
            <a:cxnLst/>
            <a:rect l="l" t="t" r="r" b="b"/>
            <a:pathLst>
              <a:path w="5939287" h="4114800">
                <a:moveTo>
                  <a:pt x="0" y="0"/>
                </a:moveTo>
                <a:lnTo>
                  <a:pt x="5939287" y="0"/>
                </a:lnTo>
                <a:lnTo>
                  <a:pt x="5939287"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TextBox 12"/>
          <p:cNvSpPr txBox="1"/>
          <p:nvPr/>
        </p:nvSpPr>
        <p:spPr>
          <a:xfrm>
            <a:off x="4645971" y="1142168"/>
            <a:ext cx="9066357" cy="1154419"/>
          </a:xfrm>
          <a:prstGeom prst="rect">
            <a:avLst/>
          </a:prstGeom>
        </p:spPr>
        <p:txBody>
          <a:bodyPr wrap="square" lIns="0" tIns="0" rIns="0" bIns="0" rtlCol="0" anchor="t">
            <a:spAutoFit/>
          </a:bodyPr>
          <a:lstStyle/>
          <a:p>
            <a:pPr marL="0" lvl="0" indent="0" algn="ctr">
              <a:lnSpc>
                <a:spcPts val="10011"/>
              </a:lnSpc>
              <a:spcBef>
                <a:spcPct val="0"/>
              </a:spcBef>
            </a:pPr>
            <a:r>
              <a:rPr lang="vi-VN" sz="6600" b="1" dirty="0" smtClean="0">
                <a:solidFill>
                  <a:srgbClr val="01070A"/>
                </a:solidFill>
                <a:latin typeface="Arial" panose="020B0604020202020204" pitchFamily="34" charset="0"/>
                <a:cs typeface="Arial" panose="020B0604020202020204" pitchFamily="34" charset="0"/>
              </a:rPr>
              <a:t>HƯỚNG DẪN VỀ NHÀ</a:t>
            </a:r>
            <a:endParaRPr lang="en-US" sz="6600" b="1" dirty="0">
              <a:solidFill>
                <a:srgbClr val="01070A"/>
              </a:solidFill>
              <a:latin typeface="Arial" panose="020B0604020202020204" pitchFamily="34" charset="0"/>
              <a:cs typeface="Arial" panose="020B0604020202020204" pitchFamily="34" charset="0"/>
            </a:endParaRPr>
          </a:p>
        </p:txBody>
      </p:sp>
      <p:sp>
        <p:nvSpPr>
          <p:cNvPr id="13" name="TextBox 13"/>
          <p:cNvSpPr txBox="1"/>
          <p:nvPr/>
        </p:nvSpPr>
        <p:spPr>
          <a:xfrm>
            <a:off x="2377996" y="4145772"/>
            <a:ext cx="2905458" cy="782265"/>
          </a:xfrm>
          <a:prstGeom prst="rect">
            <a:avLst/>
          </a:prstGeom>
        </p:spPr>
        <p:txBody>
          <a:bodyPr lIns="0" tIns="0" rIns="0" bIns="0" rtlCol="0" anchor="t">
            <a:spAutoFit/>
          </a:bodyPr>
          <a:lstStyle/>
          <a:p>
            <a:pPr marL="0" lvl="0" indent="0" algn="ctr">
              <a:lnSpc>
                <a:spcPts val="6115"/>
              </a:lnSpc>
              <a:spcBef>
                <a:spcPct val="0"/>
              </a:spcBef>
            </a:pPr>
            <a:r>
              <a:rPr lang="vi-VN" sz="6000" b="1" smtClean="0">
                <a:solidFill>
                  <a:srgbClr val="01070A"/>
                </a:solidFill>
                <a:latin typeface="Arial" panose="020B0604020202020204" pitchFamily="34" charset="0"/>
                <a:cs typeface="Arial" panose="020B0604020202020204" pitchFamily="34" charset="0"/>
              </a:rPr>
              <a:t>01</a:t>
            </a:r>
            <a:endParaRPr lang="en-US" sz="6000" b="1">
              <a:solidFill>
                <a:srgbClr val="01070A"/>
              </a:solidFill>
              <a:latin typeface="Arial" panose="020B0604020202020204" pitchFamily="34" charset="0"/>
              <a:cs typeface="Arial" panose="020B0604020202020204" pitchFamily="34" charset="0"/>
            </a:endParaRPr>
          </a:p>
        </p:txBody>
      </p:sp>
      <p:sp>
        <p:nvSpPr>
          <p:cNvPr id="15" name="TextBox 15"/>
          <p:cNvSpPr txBox="1"/>
          <p:nvPr/>
        </p:nvSpPr>
        <p:spPr>
          <a:xfrm>
            <a:off x="7419207" y="4163552"/>
            <a:ext cx="3710145" cy="782265"/>
          </a:xfrm>
          <a:prstGeom prst="rect">
            <a:avLst/>
          </a:prstGeom>
        </p:spPr>
        <p:txBody>
          <a:bodyPr lIns="0" tIns="0" rIns="0" bIns="0" rtlCol="0" anchor="t">
            <a:spAutoFit/>
          </a:bodyPr>
          <a:lstStyle/>
          <a:p>
            <a:pPr marL="0" lvl="0" indent="0" algn="ctr">
              <a:lnSpc>
                <a:spcPts val="6115"/>
              </a:lnSpc>
              <a:spcBef>
                <a:spcPct val="0"/>
              </a:spcBef>
            </a:pPr>
            <a:r>
              <a:rPr lang="vi-VN" sz="6000" b="1" smtClean="0">
                <a:solidFill>
                  <a:srgbClr val="01070A"/>
                </a:solidFill>
                <a:latin typeface="Arial" panose="020B0604020202020204" pitchFamily="34" charset="0"/>
                <a:cs typeface="Arial" panose="020B0604020202020204" pitchFamily="34" charset="0"/>
              </a:rPr>
              <a:t>02</a:t>
            </a:r>
            <a:endParaRPr lang="en-US" sz="6000" b="1">
              <a:solidFill>
                <a:srgbClr val="01070A"/>
              </a:solidFill>
              <a:latin typeface="Arial" panose="020B0604020202020204" pitchFamily="34" charset="0"/>
              <a:cs typeface="Arial" panose="020B0604020202020204" pitchFamily="34" charset="0"/>
            </a:endParaRPr>
          </a:p>
        </p:txBody>
      </p:sp>
      <p:sp>
        <p:nvSpPr>
          <p:cNvPr id="16" name="TextBox 16"/>
          <p:cNvSpPr txBox="1"/>
          <p:nvPr/>
        </p:nvSpPr>
        <p:spPr>
          <a:xfrm>
            <a:off x="12826334" y="4163552"/>
            <a:ext cx="3710145" cy="782265"/>
          </a:xfrm>
          <a:prstGeom prst="rect">
            <a:avLst/>
          </a:prstGeom>
        </p:spPr>
        <p:txBody>
          <a:bodyPr lIns="0" tIns="0" rIns="0" bIns="0" rtlCol="0" anchor="t">
            <a:spAutoFit/>
          </a:bodyPr>
          <a:lstStyle/>
          <a:p>
            <a:pPr marL="0" lvl="0" indent="0" algn="ctr">
              <a:lnSpc>
                <a:spcPts val="6115"/>
              </a:lnSpc>
              <a:spcBef>
                <a:spcPct val="0"/>
              </a:spcBef>
            </a:pPr>
            <a:r>
              <a:rPr lang="vi-VN" sz="6000" b="1" dirty="0" smtClean="0">
                <a:solidFill>
                  <a:srgbClr val="01070A"/>
                </a:solidFill>
                <a:latin typeface="Arial" panose="020B0604020202020204" pitchFamily="34" charset="0"/>
                <a:cs typeface="Arial" panose="020B0604020202020204" pitchFamily="34" charset="0"/>
              </a:rPr>
              <a:t>03</a:t>
            </a:r>
            <a:endParaRPr lang="en-US" sz="6000" b="1" dirty="0">
              <a:solidFill>
                <a:srgbClr val="01070A"/>
              </a:solidFill>
              <a:latin typeface="Arial" panose="020B0604020202020204" pitchFamily="34" charset="0"/>
              <a:cs typeface="Arial" panose="020B0604020202020204" pitchFamily="34" charset="0"/>
            </a:endParaRPr>
          </a:p>
        </p:txBody>
      </p:sp>
      <p:sp>
        <p:nvSpPr>
          <p:cNvPr id="17" name="TextBox 16"/>
          <p:cNvSpPr txBox="1"/>
          <p:nvPr/>
        </p:nvSpPr>
        <p:spPr>
          <a:xfrm>
            <a:off x="1798193" y="5115802"/>
            <a:ext cx="4005336" cy="1651671"/>
          </a:xfrm>
          <a:prstGeom prst="rect">
            <a:avLst/>
          </a:prstGeom>
          <a:noFill/>
        </p:spPr>
        <p:txBody>
          <a:bodyPr wrap="square" rtlCol="0">
            <a:spAutoFit/>
          </a:bodyPr>
          <a:lstStyle/>
          <a:p>
            <a:pPr algn="ctr">
              <a:lnSpc>
                <a:spcPct val="150000"/>
              </a:lnSpc>
            </a:pPr>
            <a:r>
              <a:rPr lang="vi-VN" sz="3600" smtClean="0">
                <a:latin typeface="Arial" panose="020B0604020202020204" pitchFamily="34" charset="0"/>
                <a:cs typeface="Arial" panose="020B0604020202020204" pitchFamily="34" charset="0"/>
              </a:rPr>
              <a:t>Ôn tập kiến thức đã học</a:t>
            </a:r>
            <a:endParaRPr lang="en-US" sz="3600">
              <a:latin typeface="Arial" panose="020B0604020202020204" pitchFamily="34" charset="0"/>
              <a:cs typeface="Arial" panose="020B0604020202020204" pitchFamily="34" charset="0"/>
            </a:endParaRPr>
          </a:p>
        </p:txBody>
      </p:sp>
      <p:sp>
        <p:nvSpPr>
          <p:cNvPr id="18" name="TextBox 17"/>
          <p:cNvSpPr txBox="1"/>
          <p:nvPr/>
        </p:nvSpPr>
        <p:spPr>
          <a:xfrm>
            <a:off x="7139256" y="5182597"/>
            <a:ext cx="4005336" cy="1651671"/>
          </a:xfrm>
          <a:prstGeom prst="rect">
            <a:avLst/>
          </a:prstGeom>
          <a:noFill/>
        </p:spPr>
        <p:txBody>
          <a:bodyPr wrap="square" rtlCol="0">
            <a:spAutoFit/>
          </a:bodyPr>
          <a:lstStyle/>
          <a:p>
            <a:pPr algn="ctr">
              <a:lnSpc>
                <a:spcPct val="150000"/>
              </a:lnSpc>
            </a:pPr>
            <a:r>
              <a:rPr lang="vi-VN" sz="3600" smtClean="0">
                <a:latin typeface="Arial" panose="020B0604020202020204" pitchFamily="34" charset="0"/>
                <a:cs typeface="Arial" panose="020B0604020202020204" pitchFamily="34" charset="0"/>
              </a:rPr>
              <a:t>Hoàn thành bài tập trong SBT</a:t>
            </a:r>
            <a:endParaRPr lang="en-US" sz="3600">
              <a:latin typeface="Arial" panose="020B0604020202020204" pitchFamily="34" charset="0"/>
              <a:cs typeface="Arial" panose="020B0604020202020204" pitchFamily="34" charset="0"/>
            </a:endParaRPr>
          </a:p>
        </p:txBody>
      </p:sp>
      <p:sp>
        <p:nvSpPr>
          <p:cNvPr id="19" name="TextBox 18"/>
          <p:cNvSpPr txBox="1"/>
          <p:nvPr/>
        </p:nvSpPr>
        <p:spPr>
          <a:xfrm>
            <a:off x="12531143" y="4877836"/>
            <a:ext cx="4005336" cy="3313664"/>
          </a:xfrm>
          <a:prstGeom prst="rect">
            <a:avLst/>
          </a:prstGeom>
          <a:noFill/>
        </p:spPr>
        <p:txBody>
          <a:bodyPr wrap="square" rtlCol="0">
            <a:spAutoFit/>
          </a:bodyPr>
          <a:lstStyle/>
          <a:p>
            <a:pPr algn="ctr">
              <a:lnSpc>
                <a:spcPct val="150000"/>
              </a:lnSpc>
            </a:pPr>
            <a:r>
              <a:rPr lang="vi-VN" sz="3600" dirty="0" smtClean="0">
                <a:latin typeface="Arial" panose="020B0604020202020204" pitchFamily="34" charset="0"/>
                <a:cs typeface="Arial" panose="020B0604020202020204" pitchFamily="34" charset="0"/>
              </a:rPr>
              <a:t>Chuẩn bị trước </a:t>
            </a:r>
            <a:r>
              <a:rPr lang="en-US" sz="3600" b="1" i="1" dirty="0" smtClean="0">
                <a:latin typeface="Arial" panose="020B0604020202020204" pitchFamily="34" charset="0"/>
                <a:cs typeface="Arial" panose="020B0604020202020204" pitchFamily="34" charset="0"/>
              </a:rPr>
              <a:t>Bài 23: </a:t>
            </a:r>
            <a:r>
              <a:rPr lang="vi-VN" sz="3600" b="1" i="1" dirty="0" smtClean="0">
                <a:cs typeface="Arial" panose="020B0604020202020204" pitchFamily="34" charset="0"/>
              </a:rPr>
              <a:t>Phép </a:t>
            </a:r>
            <a:r>
              <a:rPr lang="vi-VN" sz="3600" b="1" i="1" dirty="0">
                <a:cs typeface="Arial" panose="020B0604020202020204" pitchFamily="34" charset="0"/>
              </a:rPr>
              <a:t>cộng và phép trừ phân thức đại số</a:t>
            </a:r>
            <a:endParaRPr lang="en-US" sz="3600" b="1" i="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par>
                                <p:cTn id="57" presetID="16" presetClass="entr" presetSubtype="21"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1" name="TextBox 10"/>
          <p:cNvSpPr txBox="1"/>
          <p:nvPr/>
        </p:nvSpPr>
        <p:spPr>
          <a:xfrm>
            <a:off x="7772400" y="53848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743200" y="1333500"/>
                <a:ext cx="12801600" cy="2567434"/>
              </a:xfrm>
              <a:prstGeom prst="rect">
                <a:avLst/>
              </a:prstGeom>
            </p:spPr>
            <p:txBody>
              <a:bodyPr wrap="square">
                <a:spAutoFit/>
              </a:bodyPr>
              <a:lstStyle/>
              <a:p>
                <a:pPr algn="just">
                  <a:lnSpc>
                    <a:spcPct val="150000"/>
                  </a:lnSpc>
                  <a:spcBef>
                    <a:spcPts val="600"/>
                  </a:spcBef>
                  <a:spcAft>
                    <a:spcPts val="600"/>
                  </a:spcAft>
                  <a:tabLst>
                    <a:tab pos="1972945" algn="l"/>
                  </a:tabLst>
                </a:pPr>
                <a:r>
                  <a:rPr lang="da-DK" sz="4000" dirty="0" smtClean="0">
                    <a:latin typeface="Arial" panose="020B0604020202020204" pitchFamily="34" charset="0"/>
                    <a:ea typeface="Calibri" panose="020F0502020204030204" pitchFamily="34" charset="0"/>
                    <a:cs typeface="Arial" panose="020B0604020202020204" pitchFamily="34" charset="0"/>
                  </a:rPr>
                  <a:t>a) Điều kiện xác định: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den>
                    </m:f>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−2≠0  </m:t>
                            </m:r>
                          </m:e>
                          <m:e>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−1≠0</m:t>
                            </m:r>
                          </m:e>
                        </m:eqArr>
                      </m:e>
                    </m:d>
                  </m:oMath>
                </a14:m>
                <a:r>
                  <a:rPr lang="da-DK" sz="40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e>
                          <m:e>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2</m:t>
                                </m:r>
                              </m:den>
                            </m:f>
                          </m:e>
                        </m:eqArr>
                      </m:e>
                    </m:d>
                  </m:oMath>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43200" y="1333500"/>
                <a:ext cx="12801600" cy="2567434"/>
              </a:xfrm>
              <a:prstGeom prst="rect">
                <a:avLst/>
              </a:prstGeom>
              <a:blipFill rotWithShape="0">
                <a:blip r:embed="rId3"/>
                <a:stretch>
                  <a:fillRect l="-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72103" y="4305300"/>
                <a:ext cx="12772697" cy="3254352"/>
              </a:xfrm>
              <a:prstGeom prst="rect">
                <a:avLst/>
              </a:prstGeom>
            </p:spPr>
            <p:txBody>
              <a:bodyPr wrap="square">
                <a:spAutoFit/>
              </a:bodyPr>
              <a:lstStyle/>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Giá trị của phân thức tại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772103" y="4305300"/>
                <a:ext cx="12772697" cy="3254352"/>
              </a:xfrm>
              <a:prstGeom prst="rect">
                <a:avLst/>
              </a:prstGeom>
              <a:blipFill rotWithShape="0">
                <a:blip r:embed="rId4"/>
                <a:stretch>
                  <a:fillRect l="-1718"/>
                </a:stretch>
              </a:blipFill>
            </p:spPr>
            <p:txBody>
              <a:bodyPr/>
              <a:lstStyle/>
              <a:p>
                <a:r>
                  <a:rPr lang="en-US">
                    <a:noFill/>
                  </a:rPr>
                  <a:t> </a:t>
                </a:r>
              </a:p>
            </p:txBody>
          </p:sp>
        </mc:Fallback>
      </mc:AlternateContent>
      <p:pic>
        <p:nvPicPr>
          <p:cNvPr id="18" name="Picture 17"/>
          <p:cNvPicPr>
            <a:picLocks noChangeAspect="1"/>
          </p:cNvPicPr>
          <p:nvPr/>
        </p:nvPicPr>
        <p:blipFill>
          <a:blip r:embed="rId5"/>
          <a:stretch>
            <a:fillRect/>
          </a:stretch>
        </p:blipFill>
        <p:spPr>
          <a:xfrm>
            <a:off x="15849600" y="7429500"/>
            <a:ext cx="1618589" cy="236203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759292">
            <a:off x="1483156" y="7642848"/>
            <a:ext cx="1700931" cy="3176291"/>
          </a:xfrm>
          <a:prstGeom prst="rect">
            <a:avLst/>
          </a:prstGeom>
        </p:spPr>
      </p:pic>
    </p:spTree>
    <p:extLst>
      <p:ext uri="{BB962C8B-B14F-4D97-AF65-F5344CB8AC3E}">
        <p14:creationId xmlns:p14="http://schemas.microsoft.com/office/powerpoint/2010/main" val="654213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down)">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a:solidFill>
                <a:srgbClr val="1E3F48"/>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6" name="Freeform 6"/>
          <p:cNvSpPr/>
          <p:nvPr/>
        </p:nvSpPr>
        <p:spPr>
          <a:xfrm>
            <a:off x="13761200" y="7581900"/>
            <a:ext cx="4854620" cy="2885926"/>
          </a:xfrm>
          <a:custGeom>
            <a:avLst/>
            <a:gdLst/>
            <a:ahLst/>
            <a:cxnLst/>
            <a:rect l="l" t="t" r="r" b="b"/>
            <a:pathLst>
              <a:path w="9448343" h="5616757">
                <a:moveTo>
                  <a:pt x="0" y="0"/>
                </a:moveTo>
                <a:lnTo>
                  <a:pt x="9448342" y="0"/>
                </a:lnTo>
                <a:lnTo>
                  <a:pt x="9448342" y="5616757"/>
                </a:lnTo>
                <a:lnTo>
                  <a:pt x="0" y="56167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8"/>
          <p:cNvSpPr txBox="1"/>
          <p:nvPr/>
        </p:nvSpPr>
        <p:spPr>
          <a:xfrm>
            <a:off x="1371598" y="2766963"/>
            <a:ext cx="15544800" cy="3795911"/>
          </a:xfrm>
          <a:prstGeom prst="rect">
            <a:avLst/>
          </a:prstGeom>
        </p:spPr>
        <p:txBody>
          <a:bodyPr wrap="square" lIns="0" tIns="0" rIns="0" bIns="0" rtlCol="0" anchor="t">
            <a:spAutoFit/>
          </a:bodyPr>
          <a:lstStyle/>
          <a:p>
            <a:pPr algn="ctr">
              <a:lnSpc>
                <a:spcPts val="14797"/>
              </a:lnSpc>
            </a:pPr>
            <a:r>
              <a:rPr lang="vi-VN" sz="8000" b="1" smtClean="0">
                <a:solidFill>
                  <a:schemeClr val="accent2">
                    <a:lumMod val="75000"/>
                  </a:schemeClr>
                </a:solidFill>
                <a:latin typeface="Arial" panose="020B0604020202020204" pitchFamily="34" charset="0"/>
                <a:cs typeface="Arial" panose="020B0604020202020204" pitchFamily="34" charset="0"/>
              </a:rPr>
              <a:t>CẢM ƠN CÁC EM ĐÃ </a:t>
            </a:r>
          </a:p>
          <a:p>
            <a:pPr algn="ctr">
              <a:lnSpc>
                <a:spcPts val="14797"/>
              </a:lnSpc>
            </a:pPr>
            <a:r>
              <a:rPr lang="vi-VN" sz="8000" b="1" smtClean="0">
                <a:solidFill>
                  <a:schemeClr val="accent2">
                    <a:lumMod val="75000"/>
                  </a:schemeClr>
                </a:solidFill>
                <a:latin typeface="Arial" panose="020B0604020202020204" pitchFamily="34" charset="0"/>
                <a:cs typeface="Arial" panose="020B0604020202020204" pitchFamily="34" charset="0"/>
              </a:rPr>
              <a:t>THAM GIA TIẾT HỌC HÔM NAY!</a:t>
            </a:r>
            <a:endParaRPr lang="en-US" sz="8000" b="1">
              <a:solidFill>
                <a:schemeClr val="accent2">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28600" y="7048500"/>
            <a:ext cx="4361767" cy="3655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11" name="TextBox 10"/>
          <p:cNvSpPr txBox="1"/>
          <p:nvPr/>
        </p:nvSpPr>
        <p:spPr>
          <a:xfrm>
            <a:off x="7772400" y="538480"/>
            <a:ext cx="2743200" cy="707886"/>
          </a:xfrm>
          <a:prstGeom prst="rect">
            <a:avLst/>
          </a:prstGeom>
          <a:noFill/>
        </p:spPr>
        <p:txBody>
          <a:bodyPr wrap="square" rtlCol="0">
            <a:spAutoFit/>
          </a:bodyPr>
          <a:lstStyle/>
          <a:p>
            <a:pPr algn="ctr"/>
            <a:r>
              <a:rPr lang="vi-VN" sz="4000" b="1" u="sng" dirty="0" smtClean="0">
                <a:solidFill>
                  <a:srgbClr val="C00000"/>
                </a:solidFill>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743200" y="1479987"/>
                <a:ext cx="12801600" cy="6290633"/>
              </a:xfrm>
              <a:prstGeom prst="rect">
                <a:avLst/>
              </a:prstGeom>
            </p:spPr>
            <p:txBody>
              <a:bodyPr wrap="square">
                <a:spAutoFit/>
              </a:bodyPr>
              <a:lstStyle/>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MTC: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Nhân tử phụ của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Nhân tử phụ của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tabLst>
                    <a:tab pos="1972945" algn="l"/>
                  </a:tabLst>
                </a:pPr>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Quy đồng phân thức, ta có: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da-DK"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43200" y="1479987"/>
                <a:ext cx="12801600" cy="6290633"/>
              </a:xfrm>
              <a:prstGeom prst="rect">
                <a:avLst/>
              </a:prstGeom>
              <a:blipFill rotWithShape="0">
                <a:blip r:embed="rId3"/>
                <a:stretch>
                  <a:fillRect l="-1667"/>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16107105" y="870089"/>
            <a:ext cx="1618589" cy="236203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759292">
            <a:off x="1483156" y="7642848"/>
            <a:ext cx="1700931" cy="3176291"/>
          </a:xfrm>
          <a:prstGeom prst="rect">
            <a:avLst/>
          </a:prstGeom>
        </p:spPr>
      </p:pic>
    </p:spTree>
    <p:extLst>
      <p:ext uri="{BB962C8B-B14F-4D97-AF65-F5344CB8AC3E}">
        <p14:creationId xmlns:p14="http://schemas.microsoft.com/office/powerpoint/2010/main" val="1495758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3037331" y="2030095"/>
            <a:ext cx="13293258" cy="6791564"/>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a:solidFill>
                <a:srgbClr val="000000">
                  <a:alpha val="31765"/>
                </a:srgbClr>
              </a:solidFill>
            </a:ln>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rot="-147716">
            <a:off x="2497371" y="1747718"/>
            <a:ext cx="13293258" cy="6791564"/>
            <a:chOff x="0" y="0"/>
            <a:chExt cx="3501105" cy="1788725"/>
          </a:xfrm>
        </p:grpSpPr>
        <p:sp>
          <p:nvSpPr>
            <p:cNvPr id="7" name="Freeform 7"/>
            <p:cNvSpPr/>
            <p:nvPr/>
          </p:nvSpPr>
          <p:spPr>
            <a:xfrm>
              <a:off x="0" y="0"/>
              <a:ext cx="3501105" cy="1788725"/>
            </a:xfrm>
            <a:custGeom>
              <a:avLst/>
              <a:gdLst/>
              <a:ahLst/>
              <a:cxnLst/>
              <a:rect l="l" t="t" r="r" b="b"/>
              <a:pathLst>
                <a:path w="3501105" h="178872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a:solidFill>
                <a:srgbClr val="000000"/>
              </a:solidFill>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p:sp>
        <p:nvSpPr>
          <p:cNvPr id="9" name="Freeform 9"/>
          <p:cNvSpPr/>
          <p:nvPr/>
        </p:nvSpPr>
        <p:spPr>
          <a:xfrm>
            <a:off x="6928985" y="1314623"/>
            <a:ext cx="3667332" cy="946839"/>
          </a:xfrm>
          <a:custGeom>
            <a:avLst/>
            <a:gdLst/>
            <a:ahLst/>
            <a:cxnLst/>
            <a:rect l="l" t="t" r="r" b="b"/>
            <a:pathLst>
              <a:path w="3667332" h="946839">
                <a:moveTo>
                  <a:pt x="0" y="0"/>
                </a:moveTo>
                <a:lnTo>
                  <a:pt x="3667333" y="0"/>
                </a:lnTo>
                <a:lnTo>
                  <a:pt x="3667333" y="946839"/>
                </a:lnTo>
                <a:lnTo>
                  <a:pt x="0" y="94683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2" name="Freeform 12"/>
          <p:cNvSpPr/>
          <p:nvPr/>
        </p:nvSpPr>
        <p:spPr>
          <a:xfrm>
            <a:off x="13207032" y="6563757"/>
            <a:ext cx="5446660" cy="3237876"/>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5">
              <a:extLst>
                <a:ext uri="{96DAC541-7B7A-43D3-8B79-37D633B846F1}">
                  <asvg:svgBlip xmlns="" xmlns:asvg="http://schemas.microsoft.com/office/drawing/2016/SVG/main" r:embed="rId10"/>
                </a:ext>
              </a:extLst>
            </a:blip>
            <a:stretch>
              <a:fillRect/>
            </a:stretch>
          </a:blipFill>
        </p:spPr>
      </p:sp>
      <p:pic>
        <p:nvPicPr>
          <p:cNvPr id="19" name="Picture 18"/>
          <p:cNvPicPr>
            <a:picLocks noChangeAspect="1"/>
          </p:cNvPicPr>
          <p:nvPr/>
        </p:nvPicPr>
        <p:blipFill>
          <a:blip r:embed="rId11"/>
          <a:stretch>
            <a:fillRect/>
          </a:stretch>
        </p:blipFill>
        <p:spPr>
          <a:xfrm>
            <a:off x="631782" y="485368"/>
            <a:ext cx="2882237" cy="2902346"/>
          </a:xfrm>
          <a:prstGeom prst="rect">
            <a:avLst/>
          </a:prstGeom>
        </p:spPr>
      </p:pic>
      <p:sp>
        <p:nvSpPr>
          <p:cNvPr id="13" name="Rectangle 12"/>
          <p:cNvSpPr/>
          <p:nvPr/>
        </p:nvSpPr>
        <p:spPr>
          <a:xfrm>
            <a:off x="4465097" y="2145119"/>
            <a:ext cx="8839200" cy="3323987"/>
          </a:xfrm>
          <a:prstGeom prst="rect">
            <a:avLst/>
          </a:prstGeom>
        </p:spPr>
        <p:txBody>
          <a:bodyPr wrap="square">
            <a:spAutoFit/>
          </a:bodyPr>
          <a:lstStyle/>
          <a:p>
            <a:pPr algn="ctr">
              <a:lnSpc>
                <a:spcPct val="150000"/>
              </a:lnSpc>
              <a:spcBef>
                <a:spcPts val="1200"/>
              </a:spcBef>
              <a:spcAft>
                <a:spcPts val="0"/>
              </a:spcAft>
            </a:pPr>
            <a:r>
              <a:rPr lang="vi-VN" sz="7000" b="1" kern="0" dirty="0">
                <a:solidFill>
                  <a:srgbClr val="C00000"/>
                </a:solidFill>
                <a:ea typeface="Times New Roman" panose="02020603050405020304" pitchFamily="18" charset="0"/>
                <a:cs typeface="Arial" panose="020B0604020202020204" pitchFamily="34" charset="0"/>
              </a:rPr>
              <a:t>CHƯƠNG VI – PHÂN THỨC ĐẠI SỐ</a:t>
            </a:r>
            <a:endParaRPr lang="en-US" sz="70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p:nvPr/>
        </p:nvSpPr>
        <p:spPr>
          <a:xfrm>
            <a:off x="1074197" y="5378035"/>
            <a:ext cx="15621000" cy="2862322"/>
          </a:xfrm>
          <a:prstGeom prst="rect">
            <a:avLst/>
          </a:prstGeom>
        </p:spPr>
        <p:txBody>
          <a:bodyPr wrap="square">
            <a:spAutoFit/>
          </a:bodyPr>
          <a:lstStyle/>
          <a:p>
            <a:pPr algn="ctr">
              <a:lnSpc>
                <a:spcPct val="150000"/>
              </a:lnSpc>
            </a:pPr>
            <a:r>
              <a:rPr lang="vi-VN" sz="7000" b="1" dirty="0">
                <a:solidFill>
                  <a:schemeClr val="accent5">
                    <a:lumMod val="75000"/>
                  </a:schemeClr>
                </a:solidFill>
                <a:cs typeface="Arial" panose="020B0604020202020204" pitchFamily="34" charset="0"/>
              </a:rPr>
              <a:t>LUYỆN TẬP CHUNG </a:t>
            </a:r>
            <a:endParaRPr lang="en-US" sz="7000" b="1" dirty="0" smtClean="0">
              <a:solidFill>
                <a:schemeClr val="accent5">
                  <a:lumMod val="75000"/>
                </a:schemeClr>
              </a:solidFill>
              <a:cs typeface="Arial" panose="020B0604020202020204" pitchFamily="34" charset="0"/>
            </a:endParaRPr>
          </a:p>
          <a:p>
            <a:pPr algn="ctr">
              <a:lnSpc>
                <a:spcPct val="150000"/>
              </a:lnSpc>
            </a:pPr>
            <a:r>
              <a:rPr lang="en-US" sz="5000" b="1" i="1" dirty="0">
                <a:solidFill>
                  <a:schemeClr val="accent5">
                    <a:lumMod val="75000"/>
                  </a:schemeClr>
                </a:solidFill>
                <a:latin typeface="Arial" panose="020B0604020202020204" pitchFamily="34" charset="0"/>
                <a:cs typeface="Arial" panose="020B0604020202020204" pitchFamily="34" charset="0"/>
              </a:rPr>
              <a:t>Trang </a:t>
            </a:r>
            <a:r>
              <a:rPr lang="en-US" sz="5000" b="1" i="1" dirty="0" smtClean="0">
                <a:solidFill>
                  <a:schemeClr val="accent5">
                    <a:lumMod val="75000"/>
                  </a:schemeClr>
                </a:solidFill>
                <a:latin typeface="Arial" panose="020B0604020202020204" pitchFamily="34" charset="0"/>
                <a:cs typeface="Arial" panose="020B0604020202020204" pitchFamily="34" charset="0"/>
              </a:rPr>
              <a:t>13</a:t>
            </a:r>
            <a:endParaRPr lang="en-US" sz="5000" b="1" i="1" dirty="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3" name="Group 12"/>
          <p:cNvGrpSpPr/>
          <p:nvPr/>
        </p:nvGrpSpPr>
        <p:grpSpPr>
          <a:xfrm>
            <a:off x="761594" y="266700"/>
            <a:ext cx="13869211" cy="3152626"/>
            <a:chOff x="1375869" y="1615529"/>
            <a:chExt cx="13869211" cy="3152626"/>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75869" y="1615529"/>
              <a:ext cx="2434131" cy="2801959"/>
            </a:xfrm>
            <a:prstGeom prst="rect">
              <a:avLst/>
            </a:prstGeom>
          </p:spPr>
        </p:pic>
        <p:grpSp>
          <p:nvGrpSpPr>
            <p:cNvPr id="8" name="Group 7"/>
            <p:cNvGrpSpPr/>
            <p:nvPr/>
          </p:nvGrpSpPr>
          <p:grpSpPr>
            <a:xfrm>
              <a:off x="4805680" y="2321852"/>
              <a:ext cx="10439400" cy="2446303"/>
              <a:chOff x="9601199" y="7098734"/>
              <a:chExt cx="12803506" cy="2446303"/>
            </a:xfrm>
          </p:grpSpPr>
          <p:sp>
            <p:nvSpPr>
              <p:cNvPr id="9" name="Cloud Callout 8"/>
              <p:cNvSpPr/>
              <p:nvPr/>
            </p:nvSpPr>
            <p:spPr>
              <a:xfrm>
                <a:off x="9601199" y="7098734"/>
                <a:ext cx="12803506" cy="2446303"/>
              </a:xfrm>
              <a:prstGeom prst="cloudCallout">
                <a:avLst>
                  <a:gd name="adj1" fmla="val -59649"/>
                  <a:gd name="adj2" fmla="val -143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91095" y="7459211"/>
                <a:ext cx="9623714" cy="1938992"/>
              </a:xfrm>
              <a:prstGeom prst="rect">
                <a:avLst/>
              </a:prstGeom>
            </p:spPr>
            <p:txBody>
              <a:bodyPr wrap="square">
                <a:spAutoFit/>
              </a:bodyPr>
              <a:lstStyle/>
              <a:p>
                <a:pPr algn="ctr">
                  <a:lnSpc>
                    <a:spcPct val="150000"/>
                  </a:lnSpc>
                </a:pPr>
                <a:r>
                  <a:rPr lang="vi-VN" sz="4000" i="1" dirty="0">
                    <a:solidFill>
                      <a:srgbClr val="002060"/>
                    </a:solidFill>
                    <a:cs typeface="Arial" panose="020B0604020202020204" pitchFamily="34" charset="0"/>
                  </a:rPr>
                  <a:t>Điều kiện xác định của phân thức là gì?</a:t>
                </a:r>
                <a:endParaRPr lang="en-US" sz="4000" dirty="0">
                  <a:solidFill>
                    <a:srgbClr val="002060"/>
                  </a:solidFill>
                  <a:latin typeface="Arial" panose="020B0604020202020204" pitchFamily="34" charset="0"/>
                  <a:cs typeface="Arial" panose="020B0604020202020204" pitchFamily="34" charset="0"/>
                </a:endParaRPr>
              </a:p>
            </p:txBody>
          </p:sp>
        </p:grpSp>
      </p:grpSp>
      <p:grpSp>
        <p:nvGrpSpPr>
          <p:cNvPr id="15" name="Group 6"/>
          <p:cNvGrpSpPr/>
          <p:nvPr/>
        </p:nvGrpSpPr>
        <p:grpSpPr>
          <a:xfrm>
            <a:off x="6858000" y="4381500"/>
            <a:ext cx="9982200" cy="5290874"/>
            <a:chOff x="0" y="0"/>
            <a:chExt cx="3895412" cy="2555175"/>
          </a:xfrm>
        </p:grpSpPr>
        <p:sp>
          <p:nvSpPr>
            <p:cNvPr id="16"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id="17"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p>
          </p:txBody>
        </p:sp>
      </p:grpSp>
      <mc:AlternateContent xmlns:mc="http://schemas.openxmlformats.org/markup-compatibility/2006">
        <mc:Choice xmlns:a14="http://schemas.microsoft.com/office/drawing/2010/main" Requires="a14">
          <p:sp>
            <p:nvSpPr>
              <p:cNvPr id="18" name="Rectangle 17"/>
              <p:cNvSpPr/>
              <p:nvPr/>
            </p:nvSpPr>
            <p:spPr>
              <a:xfrm>
                <a:off x="7434921" y="4824048"/>
                <a:ext cx="8783068" cy="4411400"/>
              </a:xfrm>
              <a:prstGeom prst="rect">
                <a:avLst/>
              </a:prstGeom>
            </p:spPr>
            <p:txBody>
              <a:bodyPr wrap="square">
                <a:spAutoFit/>
              </a:bodyPr>
              <a:lstStyle/>
              <a:p>
                <a:pPr algn="ctr">
                  <a:lnSpc>
                    <a:spcPct val="150000"/>
                  </a:lnSpc>
                  <a:spcBef>
                    <a:spcPts val="600"/>
                  </a:spcBef>
                  <a:spcAft>
                    <a:spcPts val="600"/>
                  </a:spcAft>
                </a:pPr>
                <a:r>
                  <a:rPr lang="en-US" sz="4200" b="1" i="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Điều </a:t>
                </a:r>
                <a:r>
                  <a:rPr lang="en-US" sz="42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kiện xác </a:t>
                </a:r>
                <a:r>
                  <a:rPr lang="en-US" sz="4200" b="1" i="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định</a:t>
                </a:r>
                <a:endParaRPr lang="en-US" sz="42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200" dirty="0">
                    <a:effectLst/>
                    <a:latin typeface="Arial" panose="020B0604020202020204" pitchFamily="34" charset="0"/>
                    <a:ea typeface="Times New Roman" panose="02020603050405020304" pitchFamily="18" charset="0"/>
                    <a:cs typeface="Arial" panose="020B0604020202020204" pitchFamily="34" charset="0"/>
                  </a:rPr>
                  <a:t>Điều kiện xác định của phân thức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da-DK" sz="4200" dirty="0">
                    <a:effectLst/>
                    <a:latin typeface="Arial" panose="020B0604020202020204" pitchFamily="34" charset="0"/>
                    <a:ea typeface="Times New Roman" panose="02020603050405020304" pitchFamily="18" charset="0"/>
                    <a:cs typeface="Arial" panose="020B0604020202020204" pitchFamily="34" charset="0"/>
                  </a:rPr>
                  <a:t> là điều kiện của biến để giá trị của mẫu thức </a:t>
                </a:r>
                <a14:m>
                  <m:oMath xmlns:m="http://schemas.openxmlformats.org/officeDocument/2006/math">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da-DK" sz="4200" dirty="0">
                    <a:effectLst/>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da-DK" sz="42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da-DK"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7434921" y="4824048"/>
                <a:ext cx="8783068" cy="4411400"/>
              </a:xfrm>
              <a:prstGeom prst="rect">
                <a:avLst/>
              </a:prstGeom>
              <a:blipFill rotWithShape="0">
                <a:blip r:embed="rId5"/>
                <a:stretch>
                  <a:fillRect l="-2708" r="-2708" b="-5387"/>
                </a:stretch>
              </a:blipFill>
            </p:spPr>
            <p:txBody>
              <a:bodyPr/>
              <a:lstStyle/>
              <a:p>
                <a:r>
                  <a:rPr lang="en-US">
                    <a:noFill/>
                  </a:rPr>
                  <a:t> </a:t>
                </a:r>
              </a:p>
            </p:txBody>
          </p:sp>
        </mc:Fallback>
      </mc:AlternateContent>
      <p:sp>
        <p:nvSpPr>
          <p:cNvPr id="19" name="Freeform 25"/>
          <p:cNvSpPr/>
          <p:nvPr/>
        </p:nvSpPr>
        <p:spPr>
          <a:xfrm>
            <a:off x="15601033" y="3579103"/>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6">
              <a:extLst>
                <a:ext uri="{96DAC541-7B7A-43D3-8B79-37D633B846F1}">
                  <asvg:svgBlip xmlns="" xmlns:asvg="http://schemas.microsoft.com/office/drawing/2016/SVG/main" r:embed="rId16"/>
                </a:ext>
              </a:extLst>
            </a:blip>
            <a:stretch>
              <a:fillRect/>
            </a:stretch>
          </a:blipFill>
        </p:spPr>
      </p:sp>
      <p:pic>
        <p:nvPicPr>
          <p:cNvPr id="20" name="Picture 19"/>
          <p:cNvPicPr>
            <a:picLocks noChangeAspect="1"/>
          </p:cNvPicPr>
          <p:nvPr/>
        </p:nvPicPr>
        <p:blipFill>
          <a:blip r:embed="rId17"/>
          <a:stretch>
            <a:fillRect/>
          </a:stretch>
        </p:blipFill>
        <p:spPr>
          <a:xfrm>
            <a:off x="990600" y="6469117"/>
            <a:ext cx="4870866" cy="2790345"/>
          </a:xfrm>
          <a:prstGeom prst="rect">
            <a:avLst/>
          </a:prstGeom>
        </p:spPr>
      </p:pic>
    </p:spTree>
    <p:extLst>
      <p:ext uri="{BB962C8B-B14F-4D97-AF65-F5344CB8AC3E}">
        <p14:creationId xmlns:p14="http://schemas.microsoft.com/office/powerpoint/2010/main" val="138571531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13" name="Group 12"/>
          <p:cNvGrpSpPr/>
          <p:nvPr/>
        </p:nvGrpSpPr>
        <p:grpSpPr>
          <a:xfrm>
            <a:off x="761594" y="266700"/>
            <a:ext cx="13869211" cy="3152626"/>
            <a:chOff x="1375869" y="1615529"/>
            <a:chExt cx="13869211" cy="3152626"/>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75869" y="1615529"/>
              <a:ext cx="2434131" cy="2801959"/>
            </a:xfrm>
            <a:prstGeom prst="rect">
              <a:avLst/>
            </a:prstGeom>
          </p:spPr>
        </p:pic>
        <p:grpSp>
          <p:nvGrpSpPr>
            <p:cNvPr id="8" name="Group 7"/>
            <p:cNvGrpSpPr/>
            <p:nvPr/>
          </p:nvGrpSpPr>
          <p:grpSpPr>
            <a:xfrm>
              <a:off x="4805680" y="2321852"/>
              <a:ext cx="10439400" cy="2446303"/>
              <a:chOff x="9601199" y="7098734"/>
              <a:chExt cx="12803506" cy="2446303"/>
            </a:xfrm>
          </p:grpSpPr>
          <p:sp>
            <p:nvSpPr>
              <p:cNvPr id="9" name="Cloud Callout 8"/>
              <p:cNvSpPr/>
              <p:nvPr/>
            </p:nvSpPr>
            <p:spPr>
              <a:xfrm>
                <a:off x="9601199" y="7098734"/>
                <a:ext cx="12803506" cy="2446303"/>
              </a:xfrm>
              <a:prstGeom prst="cloudCallout">
                <a:avLst>
                  <a:gd name="adj1" fmla="val -59649"/>
                  <a:gd name="adj2" fmla="val -143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649462" y="7450801"/>
                <a:ext cx="8502882" cy="1938992"/>
              </a:xfrm>
              <a:prstGeom prst="rect">
                <a:avLst/>
              </a:prstGeom>
            </p:spPr>
            <p:txBody>
              <a:bodyPr wrap="square">
                <a:spAutoFit/>
              </a:bodyPr>
              <a:lstStyle/>
              <a:p>
                <a:pPr algn="ctr">
                  <a:lnSpc>
                    <a:spcPct val="150000"/>
                  </a:lnSpc>
                </a:pPr>
                <a:r>
                  <a:rPr lang="vi-VN" sz="4000" i="1" dirty="0">
                    <a:solidFill>
                      <a:srgbClr val="002060"/>
                    </a:solidFill>
                    <a:cs typeface="Arial" panose="020B0604020202020204" pitchFamily="34" charset="0"/>
                  </a:rPr>
                  <a:t>Các bước để rút gọn một phân thức là gì?</a:t>
                </a:r>
                <a:endParaRPr lang="en-US" sz="4000" dirty="0">
                  <a:solidFill>
                    <a:srgbClr val="002060"/>
                  </a:solidFill>
                  <a:latin typeface="Arial" panose="020B0604020202020204" pitchFamily="34" charset="0"/>
                  <a:cs typeface="Arial" panose="020B0604020202020204" pitchFamily="34" charset="0"/>
                </a:endParaRPr>
              </a:p>
            </p:txBody>
          </p:sp>
        </p:grpSp>
      </p:grpSp>
      <p:grpSp>
        <p:nvGrpSpPr>
          <p:cNvPr id="15" name="Group 6"/>
          <p:cNvGrpSpPr/>
          <p:nvPr/>
        </p:nvGrpSpPr>
        <p:grpSpPr>
          <a:xfrm>
            <a:off x="6248400" y="4392349"/>
            <a:ext cx="10820400" cy="5290874"/>
            <a:chOff x="0" y="0"/>
            <a:chExt cx="3895412" cy="2555175"/>
          </a:xfrm>
        </p:grpSpPr>
        <p:sp>
          <p:nvSpPr>
            <p:cNvPr id="16" name="Freeform 7"/>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id="17" name="TextBox 8"/>
            <p:cNvSpPr txBox="1"/>
            <p:nvPr/>
          </p:nvSpPr>
          <p:spPr>
            <a:xfrm>
              <a:off x="0" y="-47625"/>
              <a:ext cx="812800" cy="860425"/>
            </a:xfrm>
            <a:prstGeom prst="rect">
              <a:avLst/>
            </a:prstGeom>
          </p:spPr>
          <p:txBody>
            <a:bodyPr lIns="50800" tIns="50800" rIns="50800" bIns="50800" rtlCol="0" anchor="ctr"/>
            <a:lstStyle/>
            <a:p>
              <a:pPr algn="ctr">
                <a:lnSpc>
                  <a:spcPts val="3210"/>
                </a:lnSpc>
              </a:pPr>
              <a:endParaRPr>
                <a:solidFill>
                  <a:prstClr val="black"/>
                </a:solidFill>
              </a:endParaRPr>
            </a:p>
          </p:txBody>
        </p:sp>
      </p:grpSp>
      <p:sp>
        <p:nvSpPr>
          <p:cNvPr id="18" name="Rectangle 17"/>
          <p:cNvSpPr/>
          <p:nvPr/>
        </p:nvSpPr>
        <p:spPr>
          <a:xfrm>
            <a:off x="6521668" y="4667549"/>
            <a:ext cx="10287000" cy="4708981"/>
          </a:xfrm>
          <a:prstGeom prst="rect">
            <a:avLst/>
          </a:prstGeom>
        </p:spPr>
        <p:txBody>
          <a:bodyPr wrap="square">
            <a:spAutoFit/>
          </a:bodyPr>
          <a:lstStyle/>
          <a:p>
            <a:pPr algn="ctr">
              <a:lnSpc>
                <a:spcPct val="150000"/>
              </a:lnSpc>
            </a:pPr>
            <a:r>
              <a:rPr lang="vi-VN" sz="4000" b="1" i="1" dirty="0">
                <a:solidFill>
                  <a:srgbClr val="C00000"/>
                </a:solidFill>
                <a:ea typeface="Times New Roman" panose="02020603050405020304" pitchFamily="18" charset="0"/>
                <a:cs typeface="Arial" panose="020B0604020202020204" pitchFamily="34" charset="0"/>
              </a:rPr>
              <a:t>Muốn rút gọn một phân thức đại số </a:t>
            </a:r>
            <a:endParaRPr lang="en-US" sz="4000" b="1" i="1" dirty="0" smtClean="0">
              <a:solidFill>
                <a:srgbClr val="C00000"/>
              </a:solidFill>
              <a:ea typeface="Times New Roman" panose="02020603050405020304" pitchFamily="18" charset="0"/>
              <a:cs typeface="Arial" panose="020B0604020202020204" pitchFamily="34" charset="0"/>
            </a:endParaRPr>
          </a:p>
          <a:p>
            <a:pPr algn="ctr">
              <a:lnSpc>
                <a:spcPct val="150000"/>
              </a:lnSpc>
            </a:pPr>
            <a:r>
              <a:rPr lang="vi-VN" sz="4000" b="1" i="1" dirty="0" smtClean="0">
                <a:solidFill>
                  <a:srgbClr val="C00000"/>
                </a:solidFill>
                <a:ea typeface="Times New Roman" panose="02020603050405020304" pitchFamily="18" charset="0"/>
                <a:cs typeface="Arial" panose="020B0604020202020204" pitchFamily="34" charset="0"/>
              </a:rPr>
              <a:t>ta </a:t>
            </a:r>
            <a:r>
              <a:rPr lang="vi-VN" sz="4000" b="1" i="1" dirty="0">
                <a:solidFill>
                  <a:srgbClr val="C00000"/>
                </a:solidFill>
                <a:ea typeface="Times New Roman" panose="02020603050405020304" pitchFamily="18" charset="0"/>
                <a:cs typeface="Arial" panose="020B0604020202020204" pitchFamily="34" charset="0"/>
              </a:rPr>
              <a:t>làm như sau:</a:t>
            </a:r>
          </a:p>
          <a:p>
            <a:pPr marL="571500" indent="-571500">
              <a:lnSpc>
                <a:spcPct val="150000"/>
              </a:lnSpc>
              <a:buFontTx/>
              <a:buChar char="-"/>
            </a:pPr>
            <a:r>
              <a:rPr lang="vi-VN" sz="4000" dirty="0" smtClean="0">
                <a:ea typeface="Times New Roman" panose="02020603050405020304" pitchFamily="18" charset="0"/>
                <a:cs typeface="Arial" panose="020B0604020202020204" pitchFamily="34" charset="0"/>
              </a:rPr>
              <a:t>Phân </a:t>
            </a:r>
            <a:r>
              <a:rPr lang="vi-VN" sz="4000" dirty="0">
                <a:ea typeface="Times New Roman" panose="02020603050405020304" pitchFamily="18" charset="0"/>
                <a:cs typeface="Arial" panose="020B0604020202020204" pitchFamily="34" charset="0"/>
              </a:rPr>
              <a:t>tích tử và mẫu thành nhân tử (nếu cần) để tìm nhân tử </a:t>
            </a:r>
            <a:r>
              <a:rPr lang="vi-VN" sz="4000" dirty="0" smtClean="0">
                <a:ea typeface="Times New Roman" panose="02020603050405020304" pitchFamily="18" charset="0"/>
                <a:cs typeface="Arial" panose="020B0604020202020204" pitchFamily="34" charset="0"/>
              </a:rPr>
              <a:t>chung.</a:t>
            </a:r>
            <a:endParaRPr lang="en-US" sz="4000" dirty="0">
              <a:ea typeface="Times New Roman" panose="02020603050405020304" pitchFamily="18" charset="0"/>
              <a:cs typeface="Arial" panose="020B0604020202020204" pitchFamily="34" charset="0"/>
            </a:endParaRPr>
          </a:p>
          <a:p>
            <a:pPr marL="571500" indent="-571500">
              <a:lnSpc>
                <a:spcPct val="150000"/>
              </a:lnSpc>
              <a:buFontTx/>
              <a:buChar char="-"/>
            </a:pPr>
            <a:r>
              <a:rPr lang="vi-VN" sz="4000" dirty="0" smtClean="0">
                <a:ea typeface="Times New Roman" panose="02020603050405020304" pitchFamily="18" charset="0"/>
                <a:cs typeface="Arial" panose="020B0604020202020204" pitchFamily="34" charset="0"/>
              </a:rPr>
              <a:t>Chia </a:t>
            </a:r>
            <a:r>
              <a:rPr lang="vi-VN" sz="4000" dirty="0">
                <a:ea typeface="Times New Roman" panose="02020603050405020304" pitchFamily="18" charset="0"/>
                <a:cs typeface="Arial" panose="020B0604020202020204" pitchFamily="34" charset="0"/>
              </a:rPr>
              <a:t>cả tử và mẫu cho nhân tử chung đó.</a:t>
            </a:r>
          </a:p>
        </p:txBody>
      </p:sp>
      <p:sp>
        <p:nvSpPr>
          <p:cNvPr id="19" name="Freeform 25"/>
          <p:cNvSpPr/>
          <p:nvPr/>
        </p:nvSpPr>
        <p:spPr>
          <a:xfrm>
            <a:off x="15569501" y="3477949"/>
            <a:ext cx="1239167" cy="11896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5">
              <a:extLst>
                <a:ext uri="{96DAC541-7B7A-43D3-8B79-37D633B846F1}">
                  <asvg:svgBlip xmlns="" xmlns:asvg="http://schemas.microsoft.com/office/drawing/2016/SVG/main" r:embed="rId16"/>
                </a:ext>
              </a:extLst>
            </a:blip>
            <a:stretch>
              <a:fillRect/>
            </a:stretch>
          </a:blipFill>
        </p:spPr>
      </p:sp>
      <p:pic>
        <p:nvPicPr>
          <p:cNvPr id="20" name="Picture 19"/>
          <p:cNvPicPr>
            <a:picLocks noChangeAspect="1"/>
          </p:cNvPicPr>
          <p:nvPr/>
        </p:nvPicPr>
        <p:blipFill>
          <a:blip r:embed="rId17"/>
          <a:stretch>
            <a:fillRect/>
          </a:stretch>
        </p:blipFill>
        <p:spPr>
          <a:xfrm>
            <a:off x="665119" y="6544155"/>
            <a:ext cx="4870866" cy="2790345"/>
          </a:xfrm>
          <a:prstGeom prst="rect">
            <a:avLst/>
          </a:prstGeom>
        </p:spPr>
      </p:pic>
    </p:spTree>
    <p:extLst>
      <p:ext uri="{BB962C8B-B14F-4D97-AF65-F5344CB8AC3E}">
        <p14:creationId xmlns:p14="http://schemas.microsoft.com/office/powerpoint/2010/main" val="6092110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Line Callout 1 (Border and Accent Bar) 2"/>
          <p:cNvSpPr/>
          <p:nvPr/>
        </p:nvSpPr>
        <p:spPr>
          <a:xfrm>
            <a:off x="1295400" y="1008993"/>
            <a:ext cx="2743200" cy="1219200"/>
          </a:xfrm>
          <a:prstGeom prst="accentBorderCallout1">
            <a:avLst>
              <a:gd name="adj1" fmla="val 28274"/>
              <a:gd name="adj2" fmla="val -3309"/>
              <a:gd name="adj3" fmla="val 28690"/>
              <a:gd name="adj4" fmla="val -23261"/>
            </a:avLst>
          </a:prstGeom>
          <a:solidFill>
            <a:schemeClr val="accent5">
              <a:lumMod val="20000"/>
              <a:lumOff val="80000"/>
            </a:schemeClr>
          </a:solidFill>
          <a:ln w="38100">
            <a:solidFill>
              <a:schemeClr val="tx1">
                <a:lumMod val="95000"/>
                <a:lumOff val="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latin typeface="Arial" panose="020B0604020202020204" pitchFamily="34" charset="0"/>
                <a:cs typeface="Arial" panose="020B0604020202020204" pitchFamily="34" charset="0"/>
              </a:rPr>
              <a:t>Ví dụ </a:t>
            </a:r>
            <a:r>
              <a:rPr lang="vi-VN" sz="4200" b="1" dirty="0" smtClean="0">
                <a:solidFill>
                  <a:schemeClr val="tx1"/>
                </a:solidFill>
                <a:latin typeface="Arial" panose="020B0604020202020204" pitchFamily="34" charset="0"/>
                <a:cs typeface="Arial" panose="020B0604020202020204" pitchFamily="34" charset="0"/>
              </a:rPr>
              <a:t>1</a:t>
            </a:r>
            <a:endParaRPr lang="en-US" sz="42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282262" y="2400300"/>
                <a:ext cx="15621000" cy="5813707"/>
              </a:xfrm>
              <a:prstGeom prst="rect">
                <a:avLst/>
              </a:prstGeom>
              <a:noFill/>
            </p:spPr>
            <p:txBody>
              <a:bodyPr wrap="square" rtlCol="0">
                <a:spAutoFit/>
              </a:bodyPr>
              <a:lstStyle/>
              <a:p>
                <a:pPr algn="just">
                  <a:lnSpc>
                    <a:spcPct val="150000"/>
                  </a:lnSpc>
                  <a:spcBef>
                    <a:spcPts val="600"/>
                  </a:spcBef>
                  <a:spcAft>
                    <a:spcPts val="600"/>
                  </a:spcAft>
                </a:pPr>
                <a:r>
                  <a:rPr lang="vi-VN" sz="4200" dirty="0" smtClean="0">
                    <a:cs typeface="Arial" panose="020B0604020202020204" pitchFamily="34" charset="0"/>
                  </a:rPr>
                  <a:t>Cho phân thức </a:t>
                </a:r>
                <a14:m>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smtClean="0">
                                <a:solidFill>
                                  <a:prstClr val="black"/>
                                </a:solidFill>
                                <a:latin typeface="Cambria Math" panose="02040503050406030204" pitchFamily="18" charset="0"/>
                                <a:cs typeface="Times New Roman" panose="02020603050405020304" pitchFamily="18" charset="0"/>
                              </a:rPr>
                            </m:ctrlPr>
                          </m:sSupPr>
                          <m:e>
                            <m:r>
                              <a:rPr lang="en-US" sz="4000" b="0" i="1" smtClean="0">
                                <a:solidFill>
                                  <a:prstClr val="black"/>
                                </a:solidFill>
                                <a:latin typeface="Cambria Math" panose="02040503050406030204" pitchFamily="18" charset="0"/>
                                <a:cs typeface="Times New Roman" panose="02020603050405020304" pitchFamily="18" charset="0"/>
                              </a:rPr>
                              <m:t>𝑥</m:t>
                            </m:r>
                          </m:e>
                          <m:sup>
                            <m:r>
                              <a:rPr lang="en-US" sz="4000" b="0" i="1" smtClean="0">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200" dirty="0" smtClean="0">
                  <a:cs typeface="Arial" panose="020B0604020202020204" pitchFamily="34" charset="0"/>
                </a:endParaRPr>
              </a:p>
              <a:p>
                <a:pPr algn="just">
                  <a:lnSpc>
                    <a:spcPct val="150000"/>
                  </a:lnSpc>
                  <a:spcBef>
                    <a:spcPts val="600"/>
                  </a:spcBef>
                  <a:spcAft>
                    <a:spcPts val="600"/>
                  </a:spcAft>
                </a:pPr>
                <a:r>
                  <a:rPr lang="vi-VN" sz="4200" dirty="0" smtClean="0">
                    <a:cs typeface="Arial" panose="020B0604020202020204" pitchFamily="34" charset="0"/>
                  </a:rPr>
                  <a:t>a</a:t>
                </a:r>
                <a:r>
                  <a:rPr lang="vi-VN" sz="4200" dirty="0">
                    <a:cs typeface="Arial" panose="020B0604020202020204" pitchFamily="34" charset="0"/>
                  </a:rPr>
                  <a:t>) Viết điều kiện xác định của </a:t>
                </a:r>
                <a14:m>
                  <m:oMath xmlns:m="http://schemas.openxmlformats.org/officeDocument/2006/math">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a:t>
                </a:r>
              </a:p>
              <a:p>
                <a:pPr algn="just">
                  <a:lnSpc>
                    <a:spcPct val="150000"/>
                  </a:lnSpc>
                  <a:spcBef>
                    <a:spcPts val="600"/>
                  </a:spcBef>
                  <a:spcAft>
                    <a:spcPts val="600"/>
                  </a:spcAft>
                </a:pPr>
                <a:r>
                  <a:rPr lang="vi-VN" sz="4200" dirty="0">
                    <a:cs typeface="Arial" panose="020B0604020202020204" pitchFamily="34" charset="0"/>
                  </a:rPr>
                  <a:t>b) Rút gọn </a:t>
                </a:r>
                <a14:m>
                  <m:oMath xmlns:m="http://schemas.openxmlformats.org/officeDocument/2006/math">
                    <m:r>
                      <m:rPr>
                        <m:sty m:val="p"/>
                      </m:rPr>
                      <a:rPr lang="en-US" sz="44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 và kí hiệu </a:t>
                </a:r>
                <a14:m>
                  <m:oMath xmlns:m="http://schemas.openxmlformats.org/officeDocument/2006/math">
                    <m:r>
                      <m:rPr>
                        <m:sty m:val="p"/>
                      </m:rPr>
                      <a:rPr lang="en-US" sz="4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oMath>
                </a14:m>
                <a:r>
                  <a:rPr lang="vi-VN" sz="4200" dirty="0">
                    <a:cs typeface="Arial" panose="020B0604020202020204" pitchFamily="34" charset="0"/>
                  </a:rPr>
                  <a:t> là phân thức nhận được.</a:t>
                </a:r>
              </a:p>
              <a:p>
                <a:pPr algn="just">
                  <a:lnSpc>
                    <a:spcPct val="150000"/>
                  </a:lnSpc>
                  <a:spcBef>
                    <a:spcPts val="600"/>
                  </a:spcBef>
                  <a:spcAft>
                    <a:spcPts val="600"/>
                  </a:spcAft>
                </a:pPr>
                <a:r>
                  <a:rPr lang="vi-VN" sz="4200" dirty="0">
                    <a:cs typeface="Arial" panose="020B0604020202020204" pitchFamily="34" charset="0"/>
                  </a:rPr>
                  <a:t>c) Kiểm tra </a:t>
                </a:r>
                <a14:m>
                  <m:oMath xmlns:m="http://schemas.openxmlformats.org/officeDocument/2006/math">
                    <m:r>
                      <a:rPr lang="vi-VN" sz="4200" i="1" dirty="0" smtClean="0">
                        <a:latin typeface="Cambria Math" panose="02040503050406030204" pitchFamily="18" charset="0"/>
                        <a:cs typeface="Arial" panose="020B0604020202020204" pitchFamily="34" charset="0"/>
                      </a:rPr>
                      <m:t>𝑥</m:t>
                    </m:r>
                    <m:r>
                      <a:rPr lang="vi-VN" sz="4200" i="1" dirty="0" smtClean="0">
                        <a:latin typeface="Cambria Math" panose="02040503050406030204" pitchFamily="18" charset="0"/>
                        <a:cs typeface="Arial" panose="020B0604020202020204" pitchFamily="34" charset="0"/>
                      </a:rPr>
                      <m:t>=13 </m:t>
                    </m:r>
                  </m:oMath>
                </a14:m>
                <a:r>
                  <a:rPr lang="vi-VN" sz="4200" dirty="0">
                    <a:cs typeface="Arial" panose="020B0604020202020204" pitchFamily="34" charset="0"/>
                  </a:rPr>
                  <a:t>có thoả mãn điều kiện xác định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200" dirty="0">
                    <a:cs typeface="Arial" panose="020B0604020202020204" pitchFamily="34" charset="0"/>
                  </a:rPr>
                  <a:t> hay không. Tính giá trị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en-US" sz="4200" dirty="0" smtClean="0">
                    <a:cs typeface="Arial" panose="020B0604020202020204" pitchFamily="34" charset="0"/>
                  </a:rPr>
                  <a:t> </a:t>
                </a:r>
                <a:r>
                  <a:rPr lang="vi-VN" sz="4200" dirty="0">
                    <a:cs typeface="Arial" panose="020B0604020202020204" pitchFamily="34" charset="0"/>
                  </a:rPr>
                  <a:t>và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oMath>
                </a14:m>
                <a:r>
                  <a:rPr lang="vi-VN" sz="4200" dirty="0">
                    <a:cs typeface="Arial" panose="020B0604020202020204" pitchFamily="34" charset="0"/>
                  </a:rPr>
                  <a:t> tại </a:t>
                </a:r>
                <a14:m>
                  <m:oMath xmlns:m="http://schemas.openxmlformats.org/officeDocument/2006/math">
                    <m:r>
                      <a:rPr lang="vi-VN" sz="4200" i="1" dirty="0">
                        <a:latin typeface="Cambria Math" panose="02040503050406030204" pitchFamily="18" charset="0"/>
                        <a:cs typeface="Arial" panose="020B0604020202020204" pitchFamily="34" charset="0"/>
                      </a:rPr>
                      <m:t>𝑥</m:t>
                    </m:r>
                    <m:r>
                      <a:rPr lang="vi-VN" sz="4200" i="1" dirty="0">
                        <a:latin typeface="Cambria Math" panose="02040503050406030204" pitchFamily="18" charset="0"/>
                        <a:cs typeface="Arial" panose="020B0604020202020204" pitchFamily="34" charset="0"/>
                      </a:rPr>
                      <m:t>=13 </m:t>
                    </m:r>
                  </m:oMath>
                </a14:m>
                <a:r>
                  <a:rPr lang="vi-VN" sz="4200" dirty="0">
                    <a:cs typeface="Arial" panose="020B0604020202020204" pitchFamily="34" charset="0"/>
                  </a:rPr>
                  <a:t>rồi so sánh hai kết quả.</a:t>
                </a:r>
              </a:p>
            </p:txBody>
          </p:sp>
        </mc:Choice>
        <mc:Fallback>
          <p:sp>
            <p:nvSpPr>
              <p:cNvPr id="4" name="TextBox 3"/>
              <p:cNvSpPr txBox="1">
                <a:spLocks noRot="1" noChangeAspect="1" noMove="1" noResize="1" noEditPoints="1" noAdjustHandles="1" noChangeArrowheads="1" noChangeShapeType="1" noTextEdit="1"/>
              </p:cNvSpPr>
              <p:nvPr/>
            </p:nvSpPr>
            <p:spPr>
              <a:xfrm>
                <a:off x="1282262" y="2400300"/>
                <a:ext cx="15621000" cy="5813707"/>
              </a:xfrm>
              <a:prstGeom prst="rect">
                <a:avLst/>
              </a:prstGeom>
              <a:blipFill rotWithShape="0">
                <a:blip r:embed="rId3"/>
                <a:stretch>
                  <a:fillRect l="-1483" r="-1483" b="-3673"/>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8160" y="9105900"/>
            <a:ext cx="3090940" cy="11811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5471">
            <a:off x="16388949" y="605976"/>
            <a:ext cx="1353561" cy="1840844"/>
          </a:xfrm>
          <a:prstGeom prst="rect">
            <a:avLst/>
          </a:prstGeom>
        </p:spPr>
      </p:pic>
    </p:spTree>
    <p:extLst>
      <p:ext uri="{BB962C8B-B14F-4D97-AF65-F5344CB8AC3E}">
        <p14:creationId xmlns:p14="http://schemas.microsoft.com/office/powerpoint/2010/main" val="14333864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sp>
        <p:nvSpPr>
          <p:cNvPr id="3" name="TextBox 2"/>
          <p:cNvSpPr txBox="1"/>
          <p:nvPr/>
        </p:nvSpPr>
        <p:spPr>
          <a:xfrm>
            <a:off x="7772400" y="495300"/>
            <a:ext cx="2743200" cy="707886"/>
          </a:xfrm>
          <a:prstGeom prst="rect">
            <a:avLst/>
          </a:prstGeom>
          <a:noFill/>
        </p:spPr>
        <p:txBody>
          <a:bodyPr wrap="square" rtlCol="0">
            <a:spAutoFit/>
          </a:bodyPr>
          <a:lstStyle/>
          <a:p>
            <a:pPr algn="ctr"/>
            <a:r>
              <a:rPr lang="vi-VN" sz="4000" b="1" u="sng" dirty="0"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2613491" y="1714500"/>
                <a:ext cx="12038745" cy="707886"/>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Điều </a:t>
                </a:r>
                <a:r>
                  <a:rPr lang="en-US" sz="4000" dirty="0">
                    <a:latin typeface="Arial" panose="020B0604020202020204" pitchFamily="34" charset="0"/>
                    <a:cs typeface="Arial" panose="020B0604020202020204" pitchFamily="34" charset="0"/>
                  </a:rPr>
                  <a:t>kiện xác định của </a:t>
                </a:r>
                <a14:m>
                  <m:oMath xmlns:m="http://schemas.openxmlformats.org/officeDocument/2006/math">
                    <m:r>
                      <m:rPr>
                        <m:sty m:val="p"/>
                      </m:rPr>
                      <a:rPr lang="en-US" sz="4000" i="0" dirty="0" smtClean="0">
                        <a:latin typeface="Cambria Math" panose="02040503050406030204" pitchFamily="18" charset="0"/>
                        <a:cs typeface="Arial" panose="020B0604020202020204" pitchFamily="34" charset="0"/>
                      </a:rPr>
                      <m:t>P</m:t>
                    </m:r>
                  </m:oMath>
                </a14:m>
                <a:r>
                  <a:rPr lang="en-US" sz="4000" dirty="0">
                    <a:latin typeface="Arial" panose="020B0604020202020204" pitchFamily="34" charset="0"/>
                    <a:cs typeface="Arial" panose="020B0604020202020204" pitchFamily="34" charset="0"/>
                  </a:rPr>
                  <a:t> là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 ≠0 </m:t>
                    </m:r>
                  </m:oMath>
                </a14:m>
                <a:r>
                  <a:rPr lang="en-US" sz="4000" dirty="0">
                    <a:latin typeface="Arial" panose="020B0604020202020204" pitchFamily="34" charset="0"/>
                    <a:cs typeface="Arial" panose="020B0604020202020204" pitchFamily="34" charset="0"/>
                  </a:rPr>
                  <a:t>hay </a:t>
                </a:r>
                <a14:m>
                  <m:oMath xmlns:m="http://schemas.openxmlformats.org/officeDocument/2006/math">
                    <m:r>
                      <a:rPr lang="en-US" sz="4000" i="1" dirty="0">
                        <a:latin typeface="Cambria Math" panose="02040503050406030204" pitchFamily="18" charset="0"/>
                        <a:cs typeface="Arial" panose="020B0604020202020204" pitchFamily="34" charset="0"/>
                      </a:rPr>
                      <m:t>𝑥</m:t>
                    </m:r>
                    <m:r>
                      <a:rPr lang="en-US" sz="4000" i="1" dirty="0">
                        <a:latin typeface="Cambria Math" panose="02040503050406030204" pitchFamily="18" charset="0"/>
                        <a:cs typeface="Arial" panose="020B0604020202020204" pitchFamily="34" charset="0"/>
                      </a:rPr>
                      <m:t>≠2.</m:t>
                    </m:r>
                  </m:oMath>
                </a14:m>
                <a:endParaRPr lang="en-US" sz="4000" dirty="0">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613491" y="1714500"/>
                <a:ext cx="12038745" cy="707886"/>
              </a:xfrm>
              <a:prstGeom prst="rect">
                <a:avLst/>
              </a:prstGeom>
              <a:blipFill rotWithShape="0">
                <a:blip r:embed="rId3"/>
                <a:stretch>
                  <a:fillRect l="-1823" t="-15517" b="-36207"/>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8866">
            <a:off x="16460498" y="8106040"/>
            <a:ext cx="1353561" cy="1840844"/>
          </a:xfrm>
          <a:prstGeom prst="rect">
            <a:avLst/>
          </a:prstGeom>
        </p:spPr>
      </p:pic>
      <p:grpSp>
        <p:nvGrpSpPr>
          <p:cNvPr id="12" name="Group 11"/>
          <p:cNvGrpSpPr/>
          <p:nvPr/>
        </p:nvGrpSpPr>
        <p:grpSpPr>
          <a:xfrm>
            <a:off x="2514600" y="3031986"/>
            <a:ext cx="12541202" cy="1327543"/>
            <a:chOff x="1864627" y="3251303"/>
            <a:chExt cx="12541202" cy="1327543"/>
          </a:xfrm>
        </p:grpSpPr>
        <mc:AlternateContent xmlns:mc="http://schemas.openxmlformats.org/markup-compatibility/2006">
          <mc:Choice xmlns:a14="http://schemas.microsoft.com/office/drawing/2010/main" Requires="a14">
            <p:sp>
              <p:nvSpPr>
                <p:cNvPr id="10" name="Rectangle 9"/>
                <p:cNvSpPr/>
                <p:nvPr/>
              </p:nvSpPr>
              <p:spPr>
                <a:xfrm>
                  <a:off x="1864627" y="3251303"/>
                  <a:ext cx="9168279" cy="132754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𝑥</m:t>
                                </m:r>
                              </m:e>
                              <m:sup>
                                <m:r>
                                  <a:rPr lang="en-US" sz="4000" i="1">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b="0" i="1" smtClean="0">
                                <a:solidFill>
                                  <a:prstClr val="black"/>
                                </a:solidFill>
                                <a:latin typeface="Cambria Math" panose="02040503050406030204" pitchFamily="18" charset="0"/>
                                <a:cs typeface="Times New Roman" panose="02020603050405020304" pitchFamily="18" charset="0"/>
                              </a:rPr>
                            </m:ctrlPr>
                          </m:fPr>
                          <m:num>
                            <m:d>
                              <m:dPr>
                                <m:ctrlPr>
                                  <a:rPr lang="en-US" sz="4000" b="0" i="1" smtClean="0">
                                    <a:solidFill>
                                      <a:prstClr val="black"/>
                                    </a:solidFill>
                                    <a:latin typeface="Cambria Math" panose="02040503050406030204" pitchFamily="18" charset="0"/>
                                    <a:cs typeface="Times New Roman" panose="02020603050405020304" pitchFamily="18" charset="0"/>
                                  </a:rPr>
                                </m:ctrlPr>
                              </m:dPr>
                              <m:e>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e>
                            </m:d>
                            <m:d>
                              <m:dPr>
                                <m:ctrlPr>
                                  <a:rPr lang="en-US" sz="4000" b="0" i="1" smtClean="0">
                                    <a:solidFill>
                                      <a:prstClr val="black"/>
                                    </a:solidFill>
                                    <a:latin typeface="Cambria Math" panose="02040503050406030204" pitchFamily="18" charset="0"/>
                                    <a:cs typeface="Times New Roman" panose="02020603050405020304" pitchFamily="18" charset="0"/>
                                  </a:rPr>
                                </m:ctrlPr>
                              </m:dPr>
                              <m:e>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e>
                            </m:d>
                          </m:num>
                          <m:den>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den>
                        </m:f>
                        <m:r>
                          <a:rPr lang="en-US" sz="4000" b="0" i="1" smtClean="0">
                            <a:solidFill>
                              <a:prstClr val="black"/>
                            </a:solidFill>
                            <a:latin typeface="Cambria Math" panose="02040503050406030204" pitchFamily="18" charset="0"/>
                            <a:cs typeface="Times New Roman" panose="02020603050405020304" pitchFamily="18" charset="0"/>
                          </a:rPr>
                          <m:t>=</m:t>
                        </m:r>
                        <m:r>
                          <a:rPr lang="en-US" sz="4000" b="0" i="1" smtClean="0">
                            <a:solidFill>
                              <a:prstClr val="black"/>
                            </a:solidFill>
                            <a:latin typeface="Cambria Math" panose="02040503050406030204" pitchFamily="18" charset="0"/>
                            <a:cs typeface="Times New Roman" panose="02020603050405020304" pitchFamily="18" charset="0"/>
                          </a:rPr>
                          <m:t>𝑥</m:t>
                        </m:r>
                        <m:r>
                          <a:rPr lang="en-US" sz="4000" b="0" i="1" smtClean="0">
                            <a:solidFill>
                              <a:prstClr val="black"/>
                            </a:solidFill>
                            <a:latin typeface="Cambria Math" panose="02040503050406030204" pitchFamily="18" charset="0"/>
                            <a:cs typeface="Times New Roman" panose="02020603050405020304" pitchFamily="18" charset="0"/>
                          </a:rPr>
                          <m:t>+2.</m:t>
                        </m:r>
                      </m:oMath>
                    </m:oMathPara>
                  </a14:m>
                  <a:endParaRPr lang="en-US" sz="4000" dirty="0">
                    <a:latin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864627" y="3251303"/>
                  <a:ext cx="9168279" cy="13275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1009258" y="3630219"/>
                  <a:ext cx="3396571" cy="707886"/>
                </a:xfrm>
                <a:prstGeom prst="rect">
                  <a:avLst/>
                </a:prstGeom>
              </p:spPr>
              <p:txBody>
                <a:bodyPr wrap="none">
                  <a:spAutoFit/>
                </a:bodyPr>
                <a:lstStyle/>
                <a:p>
                  <a:r>
                    <a:rPr lang="en-US" sz="4000" dirty="0" smtClean="0">
                      <a:solidFill>
                        <a:prstClr val="black"/>
                      </a:solidFill>
                      <a:latin typeface="Arial" panose="020B0604020202020204" pitchFamily="34" charset="0"/>
                      <a:cs typeface="Arial" panose="020B0604020202020204" pitchFamily="34" charset="0"/>
                    </a:rPr>
                    <a:t>Vậy </a:t>
                  </a:r>
                  <a14:m>
                    <m:oMath xmlns:m="http://schemas.openxmlformats.org/officeDocument/2006/math">
                      <m:r>
                        <m:rPr>
                          <m:sty m:val="p"/>
                        </m:rPr>
                        <a:rPr lang="en-US" sz="4000" b="0" i="0" smtClean="0">
                          <a:solidFill>
                            <a:prstClr val="black"/>
                          </a:solidFill>
                          <a:latin typeface="Cambria Math" panose="02040503050406030204" pitchFamily="18" charset="0"/>
                          <a:cs typeface="Times New Roman" panose="02020603050405020304" pitchFamily="18" charset="0"/>
                        </a:rPr>
                        <m:t>Q</m:t>
                      </m:r>
                      <m:r>
                        <a:rPr lang="en-US" sz="4000" i="1">
                          <a:solidFill>
                            <a:prstClr val="black"/>
                          </a:solidFill>
                          <a:latin typeface="Cambria Math" panose="02040503050406030204" pitchFamily="18" charset="0"/>
                          <a:cs typeface="Times New Roman" panose="02020603050405020304" pitchFamily="18" charset="0"/>
                        </a:rPr>
                        <m:t>=</m:t>
                      </m:r>
                      <m:r>
                        <a:rPr lang="en-US" sz="4000" i="1">
                          <a:solidFill>
                            <a:prstClr val="black"/>
                          </a:solidFill>
                          <a:latin typeface="Cambria Math" panose="02040503050406030204" pitchFamily="18" charset="0"/>
                          <a:cs typeface="Times New Roman" panose="02020603050405020304" pitchFamily="18" charset="0"/>
                        </a:rPr>
                        <m:t>𝑥</m:t>
                      </m:r>
                      <m:r>
                        <a:rPr lang="en-US" sz="4000" i="1">
                          <a:solidFill>
                            <a:prstClr val="black"/>
                          </a:solidFill>
                          <a:latin typeface="Cambria Math" panose="02040503050406030204" pitchFamily="18" charset="0"/>
                          <a:cs typeface="Times New Roman" panose="02020603050405020304" pitchFamily="18" charset="0"/>
                        </a:rPr>
                        <m:t>+2</m:t>
                      </m:r>
                    </m:oMath>
                  </a14:m>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11009258" y="3630219"/>
                  <a:ext cx="3396571" cy="707886"/>
                </a:xfrm>
                <a:prstGeom prst="rect">
                  <a:avLst/>
                </a:prstGeom>
                <a:blipFill rotWithShape="0">
                  <a:blip r:embed="rId6"/>
                  <a:stretch>
                    <a:fillRect l="-6463" t="-17241" b="-3448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3" name="Rectangle 12"/>
              <p:cNvSpPr/>
              <p:nvPr/>
            </p:nvSpPr>
            <p:spPr>
              <a:xfrm>
                <a:off x="2592470" y="4793849"/>
                <a:ext cx="15064909" cy="4715137"/>
              </a:xfrm>
              <a:prstGeom prst="rect">
                <a:avLst/>
              </a:prstGeom>
            </p:spPr>
            <p:txBody>
              <a:bodyPr wrap="square">
                <a:spAutoFit/>
              </a:bodyPr>
              <a:lstStyle/>
              <a:p>
                <a:pPr>
                  <a:lnSpc>
                    <a:spcPct val="150000"/>
                  </a:lnSpc>
                </a:pPr>
                <a:r>
                  <a:rPr lang="vi-VN" sz="4000" dirty="0" smtClean="0">
                    <a:solidFill>
                      <a:prstClr val="black"/>
                    </a:solidFill>
                    <a:cs typeface="Arial" panose="020B0604020202020204" pitchFamily="34" charset="0"/>
                  </a:rPr>
                  <a:t>c) </a:t>
                </a:r>
                <a:r>
                  <a:rPr lang="en-US" sz="4000" dirty="0" smtClean="0">
                    <a:solidFill>
                      <a:prstClr val="black"/>
                    </a:solidFill>
                    <a:cs typeface="Arial" panose="020B0604020202020204" pitchFamily="34" charset="0"/>
                  </a:rPr>
                  <a:t>Vì </a:t>
                </a:r>
                <a14:m>
                  <m:oMath xmlns:m="http://schemas.openxmlformats.org/officeDocument/2006/math">
                    <m:r>
                      <a:rPr lang="vi-VN" sz="4000" i="1" dirty="0">
                        <a:solidFill>
                          <a:prstClr val="black"/>
                        </a:solidFill>
                        <a:latin typeface="Cambria Math" panose="02040503050406030204" pitchFamily="18" charset="0"/>
                        <a:cs typeface="Arial" panose="020B0604020202020204" pitchFamily="34" charset="0"/>
                      </a:rPr>
                      <m:t>𝑥</m:t>
                    </m:r>
                    <m:r>
                      <a:rPr lang="vi-VN" sz="4000" i="1" dirty="0">
                        <a:solidFill>
                          <a:prstClr val="black"/>
                        </a:solidFill>
                        <a:latin typeface="Cambria Math" panose="02040503050406030204" pitchFamily="18" charset="0"/>
                        <a:cs typeface="Arial" panose="020B0604020202020204" pitchFamily="34" charset="0"/>
                      </a:rPr>
                      <m:t>=13≠2</m:t>
                    </m:r>
                  </m:oMath>
                </a14:m>
                <a:r>
                  <a:rPr lang="en-US" sz="4000" dirty="0" smtClean="0">
                    <a:solidFill>
                      <a:prstClr val="black"/>
                    </a:solidFill>
                    <a:cs typeface="Arial" panose="020B0604020202020204" pitchFamily="34" charset="0"/>
                  </a:rPr>
                  <a:t> </a:t>
                </a:r>
                <a:r>
                  <a:rPr lang="vi-VN" sz="4000" dirty="0" smtClean="0">
                    <a:solidFill>
                      <a:prstClr val="black"/>
                    </a:solidFill>
                    <a:cs typeface="Arial" panose="020B0604020202020204" pitchFamily="34" charset="0"/>
                  </a:rPr>
                  <a:t>thoả </a:t>
                </a:r>
                <a:r>
                  <a:rPr lang="vi-VN" sz="4000" dirty="0">
                    <a:solidFill>
                      <a:prstClr val="black"/>
                    </a:solidFill>
                    <a:cs typeface="Arial" panose="020B0604020202020204" pitchFamily="34" charset="0"/>
                  </a:rPr>
                  <a:t>mãn điều kiện xác định của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oMath>
                </a14:m>
                <a:r>
                  <a:rPr lang="vi-VN" sz="4000" dirty="0">
                    <a:solidFill>
                      <a:prstClr val="black"/>
                    </a:solidFill>
                    <a:cs typeface="Arial" panose="020B0604020202020204" pitchFamily="34" charset="0"/>
                  </a:rPr>
                  <a:t>. </a:t>
                </a:r>
                <a:endParaRPr lang="en-US" sz="4000" dirty="0" smtClean="0">
                  <a:solidFill>
                    <a:prstClr val="black"/>
                  </a:solidFill>
                  <a:cs typeface="Arial" panose="020B0604020202020204" pitchFamily="34" charset="0"/>
                </a:endParaRPr>
              </a:p>
              <a:p>
                <a:pPr>
                  <a:lnSpc>
                    <a:spcPct val="150000"/>
                  </a:lnSpc>
                </a:pPr>
                <a:r>
                  <a:rPr lang="en-US" sz="4000" dirty="0" smtClean="0">
                    <a:solidFill>
                      <a:prstClr val="black"/>
                    </a:solidFill>
                    <a:latin typeface="Arial" panose="020B0604020202020204" pitchFamily="34" charset="0"/>
                    <a:cs typeface="Arial" panose="020B0604020202020204" pitchFamily="34" charset="0"/>
                  </a:rPr>
                  <a:t>Khi đó, ta có </a:t>
                </a:r>
              </a:p>
              <a:p>
                <a:pPr>
                  <a:lnSpc>
                    <a:spcPct val="150000"/>
                  </a:lnSpc>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da-DK" sz="4000" i="1">
                                  <a:solidFill>
                                    <a:prstClr val="black"/>
                                  </a:solidFill>
                                  <a:latin typeface="Cambria Math" panose="02040503050406030204" pitchFamily="18" charset="0"/>
                                  <a:cs typeface="Times New Roman" panose="02020603050405020304" pitchFamily="18" charset="0"/>
                                </a:rPr>
                              </m:ctrlPr>
                            </m:sSupPr>
                            <m:e>
                              <m:r>
                                <a:rPr lang="en-US" sz="4000" b="0" i="1" smtClean="0">
                                  <a:solidFill>
                                    <a:prstClr val="black"/>
                                  </a:solidFill>
                                  <a:latin typeface="Cambria Math" panose="02040503050406030204" pitchFamily="18" charset="0"/>
                                  <a:cs typeface="Times New Roman" panose="02020603050405020304" pitchFamily="18" charset="0"/>
                                </a:rPr>
                                <m:t>13</m:t>
                              </m:r>
                            </m:e>
                            <m:sup>
                              <m:r>
                                <a:rPr lang="en-US" sz="4000" i="1">
                                  <a:solidFill>
                                    <a:prstClr val="black"/>
                                  </a:solidFill>
                                  <a:latin typeface="Cambria Math" panose="02040503050406030204" pitchFamily="18" charset="0"/>
                                  <a:cs typeface="Times New Roman" panose="02020603050405020304" pitchFamily="18" charset="0"/>
                                </a:rPr>
                                <m:t>2</m:t>
                              </m:r>
                            </m:sup>
                          </m:sSup>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r>
                            <a:rPr lang="da-DK"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b="0" i="1" smtClean="0">
                              <a:solidFill>
                                <a:prstClr val="black"/>
                              </a:solidFill>
                              <a:latin typeface="Cambria Math" panose="02040503050406030204" pitchFamily="18" charset="0"/>
                              <a:cs typeface="Times New Roman" panose="02020603050405020304" pitchFamily="18" charset="0"/>
                            </a:rPr>
                          </m:ctrlPr>
                        </m:fPr>
                        <m:num>
                          <m:r>
                            <a:rPr lang="en-US" sz="4000" b="0" i="1" smtClean="0">
                              <a:solidFill>
                                <a:prstClr val="black"/>
                              </a:solidFill>
                              <a:latin typeface="Cambria Math" panose="02040503050406030204" pitchFamily="18" charset="0"/>
                              <a:cs typeface="Times New Roman" panose="02020603050405020304" pitchFamily="18" charset="0"/>
                            </a:rPr>
                            <m:t>165</m:t>
                          </m:r>
                        </m:num>
                        <m:den>
                          <m:r>
                            <a:rPr lang="en-US" sz="4000" b="0" i="1" smtClean="0">
                              <a:solidFill>
                                <a:prstClr val="black"/>
                              </a:solidFill>
                              <a:latin typeface="Cambria Math" panose="02040503050406030204" pitchFamily="18" charset="0"/>
                              <a:cs typeface="Times New Roman" panose="02020603050405020304" pitchFamily="18" charset="0"/>
                            </a:rPr>
                            <m:t>11</m:t>
                          </m:r>
                        </m:den>
                      </m:f>
                      <m:r>
                        <a:rPr lang="en-US" sz="4000" b="0" i="1" smtClean="0">
                          <a:solidFill>
                            <a:prstClr val="black"/>
                          </a:solidFill>
                          <a:latin typeface="Cambria Math" panose="02040503050406030204" pitchFamily="18" charset="0"/>
                          <a:cs typeface="Times New Roman" panose="02020603050405020304" pitchFamily="18" charset="0"/>
                        </a:rPr>
                        <m:t>=15</m:t>
                      </m:r>
                    </m:oMath>
                  </m:oMathPara>
                </a14:m>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Và </a:t>
                </a:r>
                <a14:m>
                  <m:oMath xmlns:m="http://schemas.openxmlformats.org/officeDocument/2006/math">
                    <m:r>
                      <m:rPr>
                        <m:sty m:val="p"/>
                      </m:rPr>
                      <a:rPr lang="en-US" sz="4000">
                        <a:solidFill>
                          <a:prstClr val="black"/>
                        </a:solidFill>
                        <a:latin typeface="Cambria Math" panose="02040503050406030204" pitchFamily="18" charset="0"/>
                        <a:cs typeface="Times New Roman" panose="02020603050405020304" pitchFamily="18" charset="0"/>
                      </a:rPr>
                      <m:t>Q</m:t>
                    </m:r>
                    <m:r>
                      <a:rPr lang="en-US" sz="4000" i="1">
                        <a:solidFill>
                          <a:prstClr val="black"/>
                        </a:solidFill>
                        <a:latin typeface="Cambria Math" panose="02040503050406030204" pitchFamily="18" charset="0"/>
                        <a:cs typeface="Times New Roman" panose="02020603050405020304" pitchFamily="18" charset="0"/>
                      </a:rPr>
                      <m:t>=</m:t>
                    </m:r>
                    <m:r>
                      <a:rPr lang="en-US" sz="4000" b="0" i="1" smtClean="0">
                        <a:solidFill>
                          <a:prstClr val="black"/>
                        </a:solidFill>
                        <a:latin typeface="Cambria Math" panose="02040503050406030204" pitchFamily="18" charset="0"/>
                        <a:cs typeface="Times New Roman" panose="02020603050405020304" pitchFamily="18" charset="0"/>
                      </a:rPr>
                      <m:t>13</m:t>
                    </m:r>
                    <m:r>
                      <a:rPr lang="en-US" sz="4000" i="1">
                        <a:solidFill>
                          <a:prstClr val="black"/>
                        </a:solidFill>
                        <a:latin typeface="Cambria Math" panose="02040503050406030204" pitchFamily="18" charset="0"/>
                        <a:cs typeface="Times New Roman" panose="02020603050405020304" pitchFamily="18" charset="0"/>
                      </a:rPr>
                      <m:t>+2</m:t>
                    </m:r>
                    <m:r>
                      <a:rPr lang="en-US" sz="4000" b="0" i="1" smtClean="0">
                        <a:solidFill>
                          <a:prstClr val="black"/>
                        </a:solidFill>
                        <a:latin typeface="Cambria Math" panose="02040503050406030204" pitchFamily="18" charset="0"/>
                        <a:cs typeface="Times New Roman" panose="02020603050405020304" pitchFamily="18" charset="0"/>
                      </a:rPr>
                      <m:t>=15.</m:t>
                    </m:r>
                  </m:oMath>
                </a14:m>
                <a:r>
                  <a:rPr lang="en-US" sz="4000" dirty="0" smtClean="0">
                    <a:latin typeface="Arial" panose="020B0604020202020204" pitchFamily="34" charset="0"/>
                    <a:cs typeface="Arial" panose="020B0604020202020204" pitchFamily="34" charset="0"/>
                  </a:rPr>
                  <a:t> Hai kết quả bằng nhau.</a:t>
                </a:r>
                <a:endParaRPr lang="en-US" sz="4000" dirty="0">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2592470" y="4793849"/>
                <a:ext cx="15064909" cy="4715137"/>
              </a:xfrm>
              <a:prstGeom prst="rect">
                <a:avLst/>
              </a:prstGeom>
              <a:blipFill rotWithShape="0">
                <a:blip r:embed="rId7"/>
                <a:stretch>
                  <a:fillRect l="-1416" b="-2196"/>
                </a:stretch>
              </a:blipFill>
            </p:spPr>
            <p:txBody>
              <a:bodyPr/>
              <a:lstStyle/>
              <a:p>
                <a:r>
                  <a:rPr lang="en-US">
                    <a:noFill/>
                  </a:rPr>
                  <a:t> </a:t>
                </a:r>
              </a:p>
            </p:txBody>
          </p:sp>
        </mc:Fallback>
      </mc:AlternateContent>
    </p:spTree>
    <p:extLst>
      <p:ext uri="{BB962C8B-B14F-4D97-AF65-F5344CB8AC3E}">
        <p14:creationId xmlns:p14="http://schemas.microsoft.com/office/powerpoint/2010/main" val="3077713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fade">
                                      <p:cBhvr>
                                        <p:cTn id="29" dur="500"/>
                                        <p:tgtEl>
                                          <p:spTgt spid="13">
                                            <p:txEl>
                                              <p:pRg st="1" end="1"/>
                                            </p:txEl>
                                          </p:spTgt>
                                        </p:tgtEl>
                                      </p:cBhvr>
                                    </p:animEffect>
                                    <p:anim calcmode="lin" valueType="num">
                                      <p:cBhvr>
                                        <p:cTn id="3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anim calcmode="lin" valueType="num">
                                      <p:cBhvr>
                                        <p:cTn id="3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4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1141</Words>
  <PresentationFormat>Custom</PresentationFormat>
  <Paragraphs>187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2023-11-01T18:53:09Z</dcterms:modified>
  <dc:identifier>DAFn2dd0_sY</dc:identifier>
</cp:coreProperties>
</file>