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98"/>
  </p:notesMasterIdLst>
  <p:handoutMasterIdLst>
    <p:handoutMasterId r:id="rId99"/>
  </p:handoutMasterIdLst>
  <p:sldIdLst>
    <p:sldId id="256" r:id="rId2"/>
    <p:sldId id="257" r:id="rId3"/>
    <p:sldId id="297" r:id="rId4"/>
    <p:sldId id="267" r:id="rId5"/>
    <p:sldId id="299" r:id="rId6"/>
    <p:sldId id="301" r:id="rId7"/>
    <p:sldId id="300" r:id="rId8"/>
    <p:sldId id="298" r:id="rId9"/>
    <p:sldId id="302" r:id="rId10"/>
    <p:sldId id="303" r:id="rId11"/>
    <p:sldId id="304" r:id="rId12"/>
    <p:sldId id="259" r:id="rId13"/>
    <p:sldId id="262" r:id="rId14"/>
    <p:sldId id="258" r:id="rId15"/>
    <p:sldId id="351" r:id="rId16"/>
    <p:sldId id="352" r:id="rId17"/>
    <p:sldId id="353" r:id="rId18"/>
    <p:sldId id="354" r:id="rId19"/>
    <p:sldId id="355" r:id="rId20"/>
    <p:sldId id="356" r:id="rId21"/>
    <p:sldId id="357" r:id="rId22"/>
    <p:sldId id="358" r:id="rId23"/>
    <p:sldId id="359" r:id="rId24"/>
    <p:sldId id="306" r:id="rId25"/>
    <p:sldId id="307" r:id="rId26"/>
    <p:sldId id="308" r:id="rId27"/>
    <p:sldId id="309" r:id="rId28"/>
    <p:sldId id="310" r:id="rId29"/>
    <p:sldId id="311" r:id="rId30"/>
    <p:sldId id="312" r:id="rId31"/>
    <p:sldId id="313" r:id="rId32"/>
    <p:sldId id="360" r:id="rId33"/>
    <p:sldId id="295" r:id="rId34"/>
    <p:sldId id="316" r:id="rId35"/>
    <p:sldId id="317" r:id="rId36"/>
    <p:sldId id="315" r:id="rId37"/>
    <p:sldId id="361" r:id="rId38"/>
    <p:sldId id="362" r:id="rId39"/>
    <p:sldId id="386" r:id="rId40"/>
    <p:sldId id="318" r:id="rId41"/>
    <p:sldId id="387" r:id="rId42"/>
    <p:sldId id="363" r:id="rId43"/>
    <p:sldId id="364" r:id="rId44"/>
    <p:sldId id="319" r:id="rId45"/>
    <p:sldId id="365" r:id="rId46"/>
    <p:sldId id="366" r:id="rId47"/>
    <p:sldId id="388" r:id="rId48"/>
    <p:sldId id="320" r:id="rId49"/>
    <p:sldId id="367" r:id="rId50"/>
    <p:sldId id="368" r:id="rId51"/>
    <p:sldId id="321" r:id="rId52"/>
    <p:sldId id="369" r:id="rId53"/>
    <p:sldId id="370" r:id="rId54"/>
    <p:sldId id="371" r:id="rId55"/>
    <p:sldId id="372" r:id="rId56"/>
    <p:sldId id="373" r:id="rId57"/>
    <p:sldId id="374" r:id="rId58"/>
    <p:sldId id="375" r:id="rId59"/>
    <p:sldId id="322" r:id="rId60"/>
    <p:sldId id="376" r:id="rId61"/>
    <p:sldId id="323" r:id="rId62"/>
    <p:sldId id="377" r:id="rId63"/>
    <p:sldId id="378" r:id="rId64"/>
    <p:sldId id="379" r:id="rId65"/>
    <p:sldId id="380" r:id="rId66"/>
    <p:sldId id="381" r:id="rId67"/>
    <p:sldId id="384" r:id="rId68"/>
    <p:sldId id="382" r:id="rId69"/>
    <p:sldId id="383" r:id="rId70"/>
    <p:sldId id="296" r:id="rId71"/>
    <p:sldId id="327" r:id="rId72"/>
    <p:sldId id="345" r:id="rId73"/>
    <p:sldId id="346" r:id="rId74"/>
    <p:sldId id="330" r:id="rId75"/>
    <p:sldId id="331" r:id="rId76"/>
    <p:sldId id="332" r:id="rId77"/>
    <p:sldId id="333" r:id="rId78"/>
    <p:sldId id="328" r:id="rId79"/>
    <p:sldId id="334" r:id="rId80"/>
    <p:sldId id="335" r:id="rId81"/>
    <p:sldId id="336" r:id="rId82"/>
    <p:sldId id="263" r:id="rId83"/>
    <p:sldId id="344" r:id="rId84"/>
    <p:sldId id="338" r:id="rId85"/>
    <p:sldId id="339" r:id="rId86"/>
    <p:sldId id="340" r:id="rId87"/>
    <p:sldId id="342" r:id="rId88"/>
    <p:sldId id="343" r:id="rId89"/>
    <p:sldId id="341" r:id="rId90"/>
    <p:sldId id="385" r:id="rId91"/>
    <p:sldId id="325" r:id="rId92"/>
    <p:sldId id="349" r:id="rId93"/>
    <p:sldId id="348" r:id="rId94"/>
    <p:sldId id="350" r:id="rId95"/>
    <p:sldId id="347" r:id="rId96"/>
    <p:sldId id="324" r:id="rId97"/>
  </p:sldIdLst>
  <p:sldSz cx="9144000" cy="5143500" type="screen16x9"/>
  <p:notesSz cx="6858000" cy="9144000"/>
  <p:embeddedFontLst>
    <p:embeddedFont>
      <p:font typeface="Montserrat" panose="00000500000000000000" pitchFamily="2" charset="0"/>
      <p:regular r:id="rId100"/>
      <p:bold r:id="rId101"/>
      <p:italic r:id="rId102"/>
      <p:boldItalic r:id="rId103"/>
    </p:embeddedFont>
    <p:embeddedFont>
      <p:font typeface="Montserrat Medium" panose="00000600000000000000" pitchFamily="2"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0793057-FC42-49C0-98E6-8C661A45C4EA}">
          <p14:sldIdLst>
            <p14:sldId id="256"/>
            <p14:sldId id="257"/>
            <p14:sldId id="297"/>
            <p14:sldId id="267"/>
            <p14:sldId id="299"/>
            <p14:sldId id="301"/>
            <p14:sldId id="300"/>
            <p14:sldId id="298"/>
            <p14:sldId id="302"/>
            <p14:sldId id="303"/>
            <p14:sldId id="304"/>
          </p14:sldIdLst>
        </p14:section>
        <p14:section name="PHẦN 1" id="{9BB502B7-A644-42BE-944E-A8856B93131E}">
          <p14:sldIdLst>
            <p14:sldId id="259"/>
            <p14:sldId id="262"/>
            <p14:sldId id="258"/>
            <p14:sldId id="351"/>
            <p14:sldId id="352"/>
            <p14:sldId id="353"/>
            <p14:sldId id="354"/>
            <p14:sldId id="355"/>
            <p14:sldId id="356"/>
            <p14:sldId id="357"/>
            <p14:sldId id="358"/>
            <p14:sldId id="359"/>
            <p14:sldId id="306"/>
            <p14:sldId id="307"/>
            <p14:sldId id="308"/>
            <p14:sldId id="309"/>
            <p14:sldId id="310"/>
            <p14:sldId id="311"/>
            <p14:sldId id="312"/>
            <p14:sldId id="313"/>
            <p14:sldId id="360"/>
          </p14:sldIdLst>
        </p14:section>
        <p14:section name="PHẦN 2" id="{E2DB0016-C772-4AB3-962A-C40452658E13}">
          <p14:sldIdLst>
            <p14:sldId id="295"/>
            <p14:sldId id="316"/>
            <p14:sldId id="317"/>
            <p14:sldId id="315"/>
            <p14:sldId id="361"/>
            <p14:sldId id="362"/>
            <p14:sldId id="386"/>
            <p14:sldId id="318"/>
            <p14:sldId id="387"/>
            <p14:sldId id="363"/>
            <p14:sldId id="364"/>
            <p14:sldId id="319"/>
            <p14:sldId id="365"/>
            <p14:sldId id="366"/>
            <p14:sldId id="388"/>
            <p14:sldId id="320"/>
            <p14:sldId id="367"/>
            <p14:sldId id="368"/>
            <p14:sldId id="321"/>
            <p14:sldId id="369"/>
            <p14:sldId id="370"/>
            <p14:sldId id="371"/>
            <p14:sldId id="372"/>
            <p14:sldId id="373"/>
            <p14:sldId id="374"/>
            <p14:sldId id="375"/>
            <p14:sldId id="322"/>
            <p14:sldId id="376"/>
            <p14:sldId id="323"/>
            <p14:sldId id="377"/>
            <p14:sldId id="378"/>
            <p14:sldId id="379"/>
            <p14:sldId id="380"/>
            <p14:sldId id="381"/>
            <p14:sldId id="384"/>
            <p14:sldId id="382"/>
            <p14:sldId id="383"/>
          </p14:sldIdLst>
        </p14:section>
        <p14:section name="PHẦN 3" id="{36E32052-3625-4E60-B5C8-B04C3A160909}">
          <p14:sldIdLst>
            <p14:sldId id="296"/>
            <p14:sldId id="327"/>
            <p14:sldId id="345"/>
            <p14:sldId id="346"/>
            <p14:sldId id="330"/>
            <p14:sldId id="331"/>
            <p14:sldId id="332"/>
            <p14:sldId id="333"/>
            <p14:sldId id="328"/>
            <p14:sldId id="334"/>
            <p14:sldId id="335"/>
            <p14:sldId id="336"/>
            <p14:sldId id="263"/>
            <p14:sldId id="344"/>
            <p14:sldId id="338"/>
            <p14:sldId id="339"/>
            <p14:sldId id="340"/>
            <p14:sldId id="342"/>
            <p14:sldId id="343"/>
            <p14:sldId id="341"/>
            <p14:sldId id="385"/>
            <p14:sldId id="325"/>
            <p14:sldId id="349"/>
            <p14:sldId id="348"/>
            <p14:sldId id="350"/>
            <p14:sldId id="347"/>
            <p14:sldId id="324"/>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FC7"/>
    <a:srgbClr val="C7E6A4"/>
    <a:srgbClr val="D71E1E"/>
    <a:srgbClr val="E6E6E6"/>
    <a:srgbClr val="D4190C"/>
    <a:srgbClr val="FFF6D9"/>
    <a:srgbClr val="9393E5"/>
    <a:srgbClr val="ED820D"/>
    <a:srgbClr val="FCA12D"/>
    <a:srgbClr val="00A9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3750CA-1AD1-4042-9BEA-B98CC120AE37}">
  <a:tblStyle styleId="{393750CA-1AD1-4042-9BEA-B98CC120AE3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6" autoAdjust="0"/>
    <p:restoredTop sz="94660"/>
  </p:normalViewPr>
  <p:slideViewPr>
    <p:cSldViewPr showGuides="1">
      <p:cViewPr>
        <p:scale>
          <a:sx n="100" d="100"/>
          <a:sy n="100" d="100"/>
        </p:scale>
        <p:origin x="600" y="-438"/>
      </p:cViewPr>
      <p:guideLst>
        <p:guide orient="horz" pos="1620"/>
        <p:guide pos="2880"/>
      </p:guideLst>
    </p:cSldViewPr>
  </p:slideViewPr>
  <p:notesTextViewPr>
    <p:cViewPr>
      <p:scale>
        <a:sx n="1" d="1"/>
        <a:sy n="1" d="1"/>
      </p:scale>
      <p:origin x="0" y="0"/>
    </p:cViewPr>
  </p:notesTextViewPr>
  <p:notesViewPr>
    <p:cSldViewPr showGuides="1">
      <p:cViewPr varScale="1">
        <p:scale>
          <a:sx n="49" d="100"/>
          <a:sy n="49" d="100"/>
        </p:scale>
        <p:origin x="2988"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3.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4.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0461C1-F0AB-443D-8C3B-96810319E6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2A094E-9901-46CA-ADF2-E8E241BDAB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1EAD7D-11F9-485E-A685-95A96FF04104}" type="datetimeFigureOut">
              <a:rPr lang="en-US" smtClean="0"/>
              <a:t>7/1/2022</a:t>
            </a:fld>
            <a:endParaRPr lang="en-US"/>
          </a:p>
        </p:txBody>
      </p:sp>
      <p:sp>
        <p:nvSpPr>
          <p:cNvPr id="4" name="Footer Placeholder 3">
            <a:extLst>
              <a:ext uri="{FF2B5EF4-FFF2-40B4-BE49-F238E27FC236}">
                <a16:creationId xmlns:a16="http://schemas.microsoft.com/office/drawing/2014/main" id="{2A95606F-0608-40FF-B27C-6E76591E0C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442AEA-478F-4E59-B08D-74B8E8BE45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069BB6-A325-4AD4-922F-11B115F08100}" type="slidenum">
              <a:rPr lang="en-US" smtClean="0"/>
              <a:t>‹#›</a:t>
            </a:fld>
            <a:endParaRPr lang="en-US"/>
          </a:p>
        </p:txBody>
      </p:sp>
    </p:spTree>
    <p:extLst>
      <p:ext uri="{BB962C8B-B14F-4D97-AF65-F5344CB8AC3E}">
        <p14:creationId xmlns:p14="http://schemas.microsoft.com/office/powerpoint/2010/main" val="216961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29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35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gaeff95045a_0_14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4" name="Google Shape;1704;gaeff95045a_0_14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666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030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8271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199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85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883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52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93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13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306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666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2583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1729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388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494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7975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903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840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0412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4651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877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007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639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589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358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914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1119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44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9833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073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7480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011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340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681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47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08008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823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483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956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4215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6400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730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800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40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0145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20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0658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9522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555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3313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2502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7081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6731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1385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5057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402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890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2329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690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2333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3233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92494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2485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0880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6630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800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2633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62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89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7563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1116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160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1836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6622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2698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2345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3908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25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b3666e64d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b3666e64d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8613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1621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8496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1752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3952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63093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aeff95045a_0_1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aeff95045a_0_14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8460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9924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
        <p:nvSpPr>
          <p:cNvPr id="8" name="Google Shape;433;p11">
            <a:extLst>
              <a:ext uri="{FF2B5EF4-FFF2-40B4-BE49-F238E27FC236}">
                <a16:creationId xmlns:a16="http://schemas.microsoft.com/office/drawing/2014/main" id="{F33BB205-B1A1-4AA8-B72A-A69CAB1B817A}"/>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04651" y="305966"/>
            <a:ext cx="5723576" cy="491856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5069" y="-81050"/>
            <a:ext cx="3919586" cy="3264482"/>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664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15"/>
        <p:cNvGrpSpPr/>
        <p:nvPr/>
      </p:nvGrpSpPr>
      <p:grpSpPr>
        <a:xfrm>
          <a:off x="0" y="0"/>
          <a:ext cx="0" cy="0"/>
          <a:chOff x="0" y="0"/>
          <a:chExt cx="0" cy="0"/>
        </a:xfrm>
      </p:grpSpPr>
      <p:sp>
        <p:nvSpPr>
          <p:cNvPr id="82" name="Google Shape;433;p11">
            <a:extLst>
              <a:ext uri="{FF2B5EF4-FFF2-40B4-BE49-F238E27FC236}">
                <a16:creationId xmlns:a16="http://schemas.microsoft.com/office/drawing/2014/main" id="{78E9FD35-CB84-436F-BE59-E26D841C7EC0}"/>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370827" y="1289524"/>
            <a:ext cx="4921709" cy="3939950"/>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5073" y="-81050"/>
            <a:ext cx="2584560" cy="2152587"/>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3"/>
          <p:cNvGrpSpPr/>
          <p:nvPr/>
        </p:nvGrpSpPr>
        <p:grpSpPr>
          <a:xfrm rot="851508">
            <a:off x="22696" y="3840077"/>
            <a:ext cx="1099336" cy="1274069"/>
            <a:chOff x="374513" y="3152476"/>
            <a:chExt cx="1519294" cy="1760777"/>
          </a:xfrm>
        </p:grpSpPr>
        <p:sp>
          <p:nvSpPr>
            <p:cNvPr id="31" name="Google Shape;31;p3"/>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3"/>
          <p:cNvGrpSpPr/>
          <p:nvPr/>
        </p:nvGrpSpPr>
        <p:grpSpPr>
          <a:xfrm rot="10312242">
            <a:off x="7944541" y="-118341"/>
            <a:ext cx="934955" cy="861648"/>
            <a:chOff x="6708722" y="1052986"/>
            <a:chExt cx="935003" cy="861693"/>
          </a:xfrm>
        </p:grpSpPr>
        <p:sp>
          <p:nvSpPr>
            <p:cNvPr id="43" name="Google Shape;43;p3"/>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242674" y="51191"/>
            <a:ext cx="757289" cy="864550"/>
            <a:chOff x="5585712" y="137416"/>
            <a:chExt cx="757289" cy="864550"/>
          </a:xfrm>
        </p:grpSpPr>
        <p:sp>
          <p:nvSpPr>
            <p:cNvPr id="49" name="Google Shape;49;p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7929504" y="3830159"/>
            <a:ext cx="1657343" cy="808493"/>
            <a:chOff x="6016754" y="2989146"/>
            <a:chExt cx="1657343" cy="808493"/>
          </a:xfrm>
        </p:grpSpPr>
        <p:sp>
          <p:nvSpPr>
            <p:cNvPr id="77" name="Google Shape;77;p3"/>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82"/>
        <p:cNvGrpSpPr/>
        <p:nvPr/>
      </p:nvGrpSpPr>
      <p:grpSpPr>
        <a:xfrm>
          <a:off x="0" y="0"/>
          <a:ext cx="0" cy="0"/>
          <a:chOff x="0" y="0"/>
          <a:chExt cx="0" cy="0"/>
        </a:xfrm>
      </p:grpSpPr>
      <p:sp>
        <p:nvSpPr>
          <p:cNvPr id="40" name="Google Shape;433;p11">
            <a:extLst>
              <a:ext uri="{FF2B5EF4-FFF2-40B4-BE49-F238E27FC236}">
                <a16:creationId xmlns:a16="http://schemas.microsoft.com/office/drawing/2014/main" id="{236CC566-4B43-407E-9555-C7CB205DD73D}"/>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flipH="1">
            <a:off x="-65124" y="3783647"/>
            <a:ext cx="1799595" cy="1440711"/>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flipH="1">
            <a:off x="5400942" y="-81050"/>
            <a:ext cx="3927358" cy="4225731"/>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4"/>
          <p:cNvGrpSpPr/>
          <p:nvPr/>
        </p:nvGrpSpPr>
        <p:grpSpPr>
          <a:xfrm rot="2403300">
            <a:off x="-161521" y="4057378"/>
            <a:ext cx="516957" cy="1275505"/>
            <a:chOff x="2266600" y="1348075"/>
            <a:chExt cx="516975" cy="1275550"/>
          </a:xfrm>
        </p:grpSpPr>
        <p:sp>
          <p:nvSpPr>
            <p:cNvPr id="97" name="Google Shape;97;p4"/>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2266600" y="1494350"/>
              <a:ext cx="516975" cy="1129275"/>
              <a:chOff x="2266600" y="1494350"/>
              <a:chExt cx="516975" cy="1129275"/>
            </a:xfrm>
          </p:grpSpPr>
          <p:sp>
            <p:nvSpPr>
              <p:cNvPr id="103" name="Google Shape;103;p4"/>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 name="Google Shape;107;p4"/>
          <p:cNvGrpSpPr/>
          <p:nvPr/>
        </p:nvGrpSpPr>
        <p:grpSpPr>
          <a:xfrm rot="6502401">
            <a:off x="7448825" y="-800522"/>
            <a:ext cx="1048700" cy="2045351"/>
            <a:chOff x="5329725" y="2719275"/>
            <a:chExt cx="1048725" cy="2045400"/>
          </a:xfrm>
        </p:grpSpPr>
        <p:sp>
          <p:nvSpPr>
            <p:cNvPr id="108" name="Google Shape;108;p4"/>
            <p:cNvSpPr/>
            <p:nvPr/>
          </p:nvSpPr>
          <p:spPr>
            <a:xfrm>
              <a:off x="6086575" y="4365250"/>
              <a:ext cx="291350" cy="399250"/>
            </a:xfrm>
            <a:custGeom>
              <a:avLst/>
              <a:gdLst/>
              <a:ahLst/>
              <a:cxnLst/>
              <a:rect l="l" t="t" r="r" b="b"/>
              <a:pathLst>
                <a:path w="11654" h="15970" extrusionOk="0">
                  <a:moveTo>
                    <a:pt x="9575" y="1"/>
                  </a:moveTo>
                  <a:lnTo>
                    <a:pt x="1" y="4439"/>
                  </a:lnTo>
                  <a:lnTo>
                    <a:pt x="10244" y="15715"/>
                  </a:lnTo>
                  <a:cubicBezTo>
                    <a:pt x="10411" y="15892"/>
                    <a:pt x="10618" y="15970"/>
                    <a:pt x="10821" y="15970"/>
                  </a:cubicBezTo>
                  <a:cubicBezTo>
                    <a:pt x="11247" y="15970"/>
                    <a:pt x="11653" y="15622"/>
                    <a:pt x="11612" y="15107"/>
                  </a:cubicBezTo>
                  <a:lnTo>
                    <a:pt x="9575" y="1"/>
                  </a:ln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395075" y="2869800"/>
              <a:ext cx="934525" cy="1615025"/>
            </a:xfrm>
            <a:custGeom>
              <a:avLst/>
              <a:gdLst/>
              <a:ahLst/>
              <a:cxnLst/>
              <a:rect l="l" t="t" r="r" b="b"/>
              <a:pathLst>
                <a:path w="37381" h="64601" extrusionOk="0">
                  <a:moveTo>
                    <a:pt x="9606" y="0"/>
                  </a:moveTo>
                  <a:lnTo>
                    <a:pt x="1" y="4408"/>
                  </a:lnTo>
                  <a:lnTo>
                    <a:pt x="27661" y="64287"/>
                  </a:lnTo>
                  <a:cubicBezTo>
                    <a:pt x="27862" y="64508"/>
                    <a:pt x="28141" y="64601"/>
                    <a:pt x="28451" y="64601"/>
                  </a:cubicBezTo>
                  <a:cubicBezTo>
                    <a:pt x="29502" y="64601"/>
                    <a:pt x="30902" y="63539"/>
                    <a:pt x="30761" y="62858"/>
                  </a:cubicBezTo>
                  <a:lnTo>
                    <a:pt x="34561" y="61126"/>
                  </a:lnTo>
                  <a:cubicBezTo>
                    <a:pt x="34762" y="61264"/>
                    <a:pt x="35002" y="61323"/>
                    <a:pt x="35256" y="61323"/>
                  </a:cubicBezTo>
                  <a:cubicBezTo>
                    <a:pt x="36225" y="61323"/>
                    <a:pt x="37380" y="60458"/>
                    <a:pt x="37235" y="59880"/>
                  </a:cubicBezTo>
                  <a:lnTo>
                    <a:pt x="37266" y="59880"/>
                  </a:lnTo>
                  <a:lnTo>
                    <a:pt x="96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6275800" y="4643750"/>
              <a:ext cx="102650" cy="120925"/>
            </a:xfrm>
            <a:custGeom>
              <a:avLst/>
              <a:gdLst/>
              <a:ahLst/>
              <a:cxnLst/>
              <a:rect l="l" t="t" r="r" b="b"/>
              <a:pathLst>
                <a:path w="4106" h="4837" extrusionOk="0">
                  <a:moveTo>
                    <a:pt x="3157" y="1"/>
                  </a:moveTo>
                  <a:cubicBezTo>
                    <a:pt x="2602" y="1"/>
                    <a:pt x="2051" y="123"/>
                    <a:pt x="1520" y="350"/>
                  </a:cubicBezTo>
                  <a:cubicBezTo>
                    <a:pt x="912" y="654"/>
                    <a:pt x="396" y="1080"/>
                    <a:pt x="0" y="1657"/>
                  </a:cubicBezTo>
                  <a:lnTo>
                    <a:pt x="2675" y="4575"/>
                  </a:lnTo>
                  <a:cubicBezTo>
                    <a:pt x="2838" y="4757"/>
                    <a:pt x="3042" y="4836"/>
                    <a:pt x="3243" y="4836"/>
                  </a:cubicBezTo>
                  <a:cubicBezTo>
                    <a:pt x="3682" y="4836"/>
                    <a:pt x="4106" y="4458"/>
                    <a:pt x="4043" y="3937"/>
                  </a:cubicBezTo>
                  <a:lnTo>
                    <a:pt x="3496" y="16"/>
                  </a:lnTo>
                  <a:cubicBezTo>
                    <a:pt x="3383" y="6"/>
                    <a:pt x="3270"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470300" y="2900950"/>
              <a:ext cx="788050" cy="1550075"/>
            </a:xfrm>
            <a:custGeom>
              <a:avLst/>
              <a:gdLst/>
              <a:ahLst/>
              <a:cxnLst/>
              <a:rect l="l" t="t" r="r" b="b"/>
              <a:pathLst>
                <a:path w="31522" h="62003" extrusionOk="0">
                  <a:moveTo>
                    <a:pt x="3892" y="1"/>
                  </a:moveTo>
                  <a:lnTo>
                    <a:pt x="1" y="1824"/>
                  </a:lnTo>
                  <a:lnTo>
                    <a:pt x="27752" y="61612"/>
                  </a:lnTo>
                  <a:cubicBezTo>
                    <a:pt x="28003" y="61880"/>
                    <a:pt x="28398" y="62002"/>
                    <a:pt x="28841" y="62002"/>
                  </a:cubicBezTo>
                  <a:cubicBezTo>
                    <a:pt x="30007" y="62002"/>
                    <a:pt x="31499" y="61150"/>
                    <a:pt x="31521" y="59849"/>
                  </a:cubicBezTo>
                  <a:lnTo>
                    <a:pt x="38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329725" y="2719275"/>
              <a:ext cx="300200" cy="251600"/>
            </a:xfrm>
            <a:custGeom>
              <a:avLst/>
              <a:gdLst/>
              <a:ahLst/>
              <a:cxnLst/>
              <a:rect l="l" t="t" r="r" b="b"/>
              <a:pathLst>
                <a:path w="12008" h="10064" extrusionOk="0">
                  <a:moveTo>
                    <a:pt x="6020" y="1"/>
                  </a:moveTo>
                  <a:cubicBezTo>
                    <a:pt x="5276" y="1"/>
                    <a:pt x="4520" y="158"/>
                    <a:pt x="3800" y="489"/>
                  </a:cubicBezTo>
                  <a:cubicBezTo>
                    <a:pt x="1156" y="1736"/>
                    <a:pt x="1" y="4866"/>
                    <a:pt x="1247" y="7511"/>
                  </a:cubicBezTo>
                  <a:lnTo>
                    <a:pt x="2432" y="10064"/>
                  </a:lnTo>
                  <a:lnTo>
                    <a:pt x="12007" y="5626"/>
                  </a:lnTo>
                  <a:lnTo>
                    <a:pt x="10822" y="3073"/>
                  </a:lnTo>
                  <a:cubicBezTo>
                    <a:pt x="9915" y="1126"/>
                    <a:pt x="8010" y="1"/>
                    <a:pt x="60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389750" y="2856875"/>
              <a:ext cx="296400" cy="234825"/>
            </a:xfrm>
            <a:custGeom>
              <a:avLst/>
              <a:gdLst/>
              <a:ahLst/>
              <a:cxnLst/>
              <a:rect l="l" t="t" r="r" b="b"/>
              <a:pathLst>
                <a:path w="11856" h="9393" extrusionOk="0">
                  <a:moveTo>
                    <a:pt x="9576" y="1"/>
                  </a:moveTo>
                  <a:lnTo>
                    <a:pt x="1" y="4469"/>
                  </a:lnTo>
                  <a:lnTo>
                    <a:pt x="2281" y="9393"/>
                  </a:lnTo>
                  <a:lnTo>
                    <a:pt x="11855" y="4955"/>
                  </a:lnTo>
                  <a:lnTo>
                    <a:pt x="9576" y="1"/>
                  </a:lnTo>
                  <a:close/>
                </a:path>
              </a:pathLst>
            </a:custGeom>
            <a:solidFill>
              <a:srgbClr val="E1D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408750" y="2897900"/>
              <a:ext cx="258400" cy="152775"/>
            </a:xfrm>
            <a:custGeom>
              <a:avLst/>
              <a:gdLst/>
              <a:ahLst/>
              <a:cxnLst/>
              <a:rect l="l" t="t" r="r" b="b"/>
              <a:pathLst>
                <a:path w="10336" h="6111" extrusionOk="0">
                  <a:moveTo>
                    <a:pt x="9576" y="1"/>
                  </a:moveTo>
                  <a:lnTo>
                    <a:pt x="1" y="4469"/>
                  </a:lnTo>
                  <a:lnTo>
                    <a:pt x="761" y="6110"/>
                  </a:lnTo>
                  <a:lnTo>
                    <a:pt x="10335" y="1673"/>
                  </a:lnTo>
                  <a:lnTo>
                    <a:pt x="9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4"/>
          <p:cNvGrpSpPr/>
          <p:nvPr/>
        </p:nvGrpSpPr>
        <p:grpSpPr>
          <a:xfrm>
            <a:off x="8085575" y="4047375"/>
            <a:ext cx="1031261" cy="913250"/>
            <a:chOff x="1343200" y="1432100"/>
            <a:chExt cx="1031261" cy="913250"/>
          </a:xfrm>
        </p:grpSpPr>
        <p:sp>
          <p:nvSpPr>
            <p:cNvPr id="117" name="Google Shape;117;p4"/>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18" name="Google Shape;118;p4"/>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119" name="Google Shape;119;p4"/>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67"/>
        <p:cNvGrpSpPr/>
        <p:nvPr/>
      </p:nvGrpSpPr>
      <p:grpSpPr>
        <a:xfrm>
          <a:off x="0" y="0"/>
          <a:ext cx="0" cy="0"/>
          <a:chOff x="0" y="0"/>
          <a:chExt cx="0" cy="0"/>
        </a:xfrm>
      </p:grpSpPr>
      <p:sp>
        <p:nvSpPr>
          <p:cNvPr id="66" name="Google Shape;433;p11">
            <a:extLst>
              <a:ext uri="{FF2B5EF4-FFF2-40B4-BE49-F238E27FC236}">
                <a16:creationId xmlns:a16="http://schemas.microsoft.com/office/drawing/2014/main" id="{EDAF1274-79E3-4101-B810-470B9CCFA5F1}"/>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0"/>
          <p:cNvSpPr/>
          <p:nvPr/>
        </p:nvSpPr>
        <p:spPr>
          <a:xfrm>
            <a:off x="-458120" y="2167204"/>
            <a:ext cx="2180032" cy="3175834"/>
          </a:xfrm>
          <a:custGeom>
            <a:avLst/>
            <a:gdLst/>
            <a:ahLst/>
            <a:cxnLst/>
            <a:rect l="l" t="t" r="r" b="b"/>
            <a:pathLst>
              <a:path w="161245" h="234899" extrusionOk="0">
                <a:moveTo>
                  <a:pt x="19444" y="62752"/>
                </a:moveTo>
                <a:cubicBezTo>
                  <a:pt x="21372" y="26412"/>
                  <a:pt x="13592" y="11728"/>
                  <a:pt x="19031" y="3423"/>
                </a:cubicBezTo>
                <a:cubicBezTo>
                  <a:pt x="24471" y="-4881"/>
                  <a:pt x="49051" y="3354"/>
                  <a:pt x="52081" y="12925"/>
                </a:cubicBezTo>
                <a:cubicBezTo>
                  <a:pt x="55111" y="22496"/>
                  <a:pt x="39412" y="50313"/>
                  <a:pt x="37209" y="60848"/>
                </a:cubicBezTo>
                <a:cubicBezTo>
                  <a:pt x="35006" y="71383"/>
                  <a:pt x="37071" y="71521"/>
                  <a:pt x="38861" y="76134"/>
                </a:cubicBezTo>
                <a:cubicBezTo>
                  <a:pt x="40651" y="80747"/>
                  <a:pt x="45265" y="84328"/>
                  <a:pt x="47950" y="88528"/>
                </a:cubicBezTo>
                <a:cubicBezTo>
                  <a:pt x="50635" y="92728"/>
                  <a:pt x="53940" y="97135"/>
                  <a:pt x="54973" y="101335"/>
                </a:cubicBezTo>
                <a:cubicBezTo>
                  <a:pt x="56006" y="105535"/>
                  <a:pt x="55868" y="110286"/>
                  <a:pt x="54147" y="113729"/>
                </a:cubicBezTo>
                <a:cubicBezTo>
                  <a:pt x="52426" y="117172"/>
                  <a:pt x="48156" y="119391"/>
                  <a:pt x="44645" y="121992"/>
                </a:cubicBezTo>
                <a:cubicBezTo>
                  <a:pt x="41134" y="124593"/>
                  <a:pt x="35420" y="126432"/>
                  <a:pt x="33079" y="129336"/>
                </a:cubicBezTo>
                <a:cubicBezTo>
                  <a:pt x="30738" y="132240"/>
                  <a:pt x="29842" y="135956"/>
                  <a:pt x="30599" y="139414"/>
                </a:cubicBezTo>
                <a:cubicBezTo>
                  <a:pt x="31356" y="142872"/>
                  <a:pt x="35350" y="146060"/>
                  <a:pt x="37622" y="150084"/>
                </a:cubicBezTo>
                <a:cubicBezTo>
                  <a:pt x="39894" y="154108"/>
                  <a:pt x="44370" y="158175"/>
                  <a:pt x="44232" y="163556"/>
                </a:cubicBezTo>
                <a:cubicBezTo>
                  <a:pt x="44095" y="168937"/>
                  <a:pt x="37417" y="177307"/>
                  <a:pt x="36797" y="182370"/>
                </a:cubicBezTo>
                <a:cubicBezTo>
                  <a:pt x="36178" y="187434"/>
                  <a:pt x="37864" y="191493"/>
                  <a:pt x="40515" y="193937"/>
                </a:cubicBezTo>
                <a:cubicBezTo>
                  <a:pt x="43166" y="196381"/>
                  <a:pt x="46919" y="197208"/>
                  <a:pt x="52703" y="197036"/>
                </a:cubicBezTo>
                <a:cubicBezTo>
                  <a:pt x="58487" y="196864"/>
                  <a:pt x="68230" y="192000"/>
                  <a:pt x="75218" y="192904"/>
                </a:cubicBezTo>
                <a:cubicBezTo>
                  <a:pt x="82207" y="193808"/>
                  <a:pt x="88919" y="200868"/>
                  <a:pt x="94634" y="202461"/>
                </a:cubicBezTo>
                <a:cubicBezTo>
                  <a:pt x="100349" y="204054"/>
                  <a:pt x="103448" y="202392"/>
                  <a:pt x="109507" y="202461"/>
                </a:cubicBezTo>
                <a:cubicBezTo>
                  <a:pt x="115566" y="202530"/>
                  <a:pt x="123760" y="200464"/>
                  <a:pt x="130990" y="202874"/>
                </a:cubicBezTo>
                <a:cubicBezTo>
                  <a:pt x="138220" y="205284"/>
                  <a:pt x="149994" y="213134"/>
                  <a:pt x="152886" y="216921"/>
                </a:cubicBezTo>
                <a:cubicBezTo>
                  <a:pt x="155778" y="220708"/>
                  <a:pt x="172578" y="224840"/>
                  <a:pt x="148341" y="225597"/>
                </a:cubicBezTo>
                <a:cubicBezTo>
                  <a:pt x="124104" y="226354"/>
                  <a:pt x="28946" y="248606"/>
                  <a:pt x="7463" y="221465"/>
                </a:cubicBezTo>
                <a:cubicBezTo>
                  <a:pt x="-14020" y="194324"/>
                  <a:pt x="17516" y="99092"/>
                  <a:pt x="19444" y="62752"/>
                </a:cubicBezTo>
                <a:close/>
              </a:path>
            </a:pathLst>
          </a:custGeom>
          <a:solidFill>
            <a:schemeClr val="accent2"/>
          </a:solidFill>
          <a:ln>
            <a:noFill/>
          </a:ln>
        </p:spPr>
        <p:txBody>
          <a:bodyPr/>
          <a:lstStyle/>
          <a:p>
            <a:endParaRPr lang="en-US"/>
          </a:p>
        </p:txBody>
      </p:sp>
      <p:sp>
        <p:nvSpPr>
          <p:cNvPr id="369" name="Google Shape;369;p10"/>
          <p:cNvSpPr/>
          <p:nvPr/>
        </p:nvSpPr>
        <p:spPr>
          <a:xfrm rot="10800000" flipH="1">
            <a:off x="6138297" y="-198401"/>
            <a:ext cx="3361551" cy="269110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10"/>
          <p:cNvGrpSpPr/>
          <p:nvPr/>
        </p:nvGrpSpPr>
        <p:grpSpPr>
          <a:xfrm>
            <a:off x="55800" y="90450"/>
            <a:ext cx="527400" cy="735075"/>
            <a:chOff x="3553100" y="1256250"/>
            <a:chExt cx="527400" cy="735075"/>
          </a:xfrm>
        </p:grpSpPr>
        <p:sp>
          <p:nvSpPr>
            <p:cNvPr id="381" name="Google Shape;381;p10"/>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0"/>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0"/>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0"/>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0"/>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0"/>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10"/>
          <p:cNvGrpSpPr/>
          <p:nvPr/>
        </p:nvGrpSpPr>
        <p:grpSpPr>
          <a:xfrm rot="1784181">
            <a:off x="61018" y="4023287"/>
            <a:ext cx="516965" cy="1275525"/>
            <a:chOff x="2266600" y="1348075"/>
            <a:chExt cx="516975" cy="1275550"/>
          </a:xfrm>
        </p:grpSpPr>
        <p:sp>
          <p:nvSpPr>
            <p:cNvPr id="388" name="Google Shape;388;p10"/>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 name="Google Shape;393;p10"/>
            <p:cNvGrpSpPr/>
            <p:nvPr/>
          </p:nvGrpSpPr>
          <p:grpSpPr>
            <a:xfrm>
              <a:off x="2266600" y="1494350"/>
              <a:ext cx="516975" cy="1129275"/>
              <a:chOff x="2266600" y="1494350"/>
              <a:chExt cx="516975" cy="1129275"/>
            </a:xfrm>
          </p:grpSpPr>
          <p:sp>
            <p:nvSpPr>
              <p:cNvPr id="394" name="Google Shape;394;p10"/>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8" name="Google Shape;398;p10"/>
          <p:cNvGrpSpPr/>
          <p:nvPr/>
        </p:nvGrpSpPr>
        <p:grpSpPr>
          <a:xfrm>
            <a:off x="8261462" y="-126984"/>
            <a:ext cx="757289" cy="864550"/>
            <a:chOff x="5585712" y="137416"/>
            <a:chExt cx="757289" cy="864550"/>
          </a:xfrm>
        </p:grpSpPr>
        <p:sp>
          <p:nvSpPr>
            <p:cNvPr id="399" name="Google Shape;399;p10"/>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0"/>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0"/>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0"/>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0"/>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0"/>
          <p:cNvGrpSpPr/>
          <p:nvPr/>
        </p:nvGrpSpPr>
        <p:grpSpPr>
          <a:xfrm>
            <a:off x="8144826" y="4395525"/>
            <a:ext cx="1111474" cy="1244475"/>
            <a:chOff x="1338201" y="32850"/>
            <a:chExt cx="1111474" cy="1244475"/>
          </a:xfrm>
        </p:grpSpPr>
        <p:sp>
          <p:nvSpPr>
            <p:cNvPr id="427" name="Google Shape;427;p10"/>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428" name="Google Shape;428;p10"/>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429" name="Google Shape;429;p10"/>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430" name="Google Shape;430;p10"/>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1" userDrawn="1">
  <p:cSld name="CUSTOM_19_1">
    <p:spTree>
      <p:nvGrpSpPr>
        <p:cNvPr id="1" name="Shape 508"/>
        <p:cNvGrpSpPr/>
        <p:nvPr/>
      </p:nvGrpSpPr>
      <p:grpSpPr>
        <a:xfrm>
          <a:off x="0" y="0"/>
          <a:ext cx="0" cy="0"/>
          <a:chOff x="0" y="0"/>
          <a:chExt cx="0" cy="0"/>
        </a:xfrm>
      </p:grpSpPr>
      <p:sp>
        <p:nvSpPr>
          <p:cNvPr id="71" name="Google Shape;433;p11">
            <a:extLst>
              <a:ext uri="{FF2B5EF4-FFF2-40B4-BE49-F238E27FC236}">
                <a16:creationId xmlns:a16="http://schemas.microsoft.com/office/drawing/2014/main" id="{09D97B97-B234-47E1-A750-14CACB9AB1CD}"/>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rot="-5400000">
            <a:off x="6274287" y="191289"/>
            <a:ext cx="3421298" cy="273897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rot="-5400000">
            <a:off x="534503" y="2473371"/>
            <a:ext cx="2076550" cy="3360107"/>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13"/>
          <p:cNvGrpSpPr/>
          <p:nvPr/>
        </p:nvGrpSpPr>
        <p:grpSpPr>
          <a:xfrm rot="-7200044">
            <a:off x="8559718" y="-417997"/>
            <a:ext cx="516964" cy="1275522"/>
            <a:chOff x="2266600" y="1348075"/>
            <a:chExt cx="516975" cy="1275550"/>
          </a:xfrm>
        </p:grpSpPr>
        <p:sp>
          <p:nvSpPr>
            <p:cNvPr id="533" name="Google Shape;533;p13"/>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p13"/>
            <p:cNvGrpSpPr/>
            <p:nvPr/>
          </p:nvGrpSpPr>
          <p:grpSpPr>
            <a:xfrm>
              <a:off x="2266600" y="1494350"/>
              <a:ext cx="516975" cy="1129275"/>
              <a:chOff x="2266600" y="1494350"/>
              <a:chExt cx="516975" cy="1129275"/>
            </a:xfrm>
          </p:grpSpPr>
          <p:sp>
            <p:nvSpPr>
              <p:cNvPr id="539" name="Google Shape;539;p13"/>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 name="Google Shape;543;p13"/>
          <p:cNvGrpSpPr/>
          <p:nvPr/>
        </p:nvGrpSpPr>
        <p:grpSpPr>
          <a:xfrm>
            <a:off x="8386699" y="4279066"/>
            <a:ext cx="757289" cy="864550"/>
            <a:chOff x="5585712" y="137416"/>
            <a:chExt cx="757289" cy="864550"/>
          </a:xfrm>
        </p:grpSpPr>
        <p:sp>
          <p:nvSpPr>
            <p:cNvPr id="544" name="Google Shape;544;p1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13"/>
          <p:cNvGrpSpPr/>
          <p:nvPr/>
        </p:nvGrpSpPr>
        <p:grpSpPr>
          <a:xfrm>
            <a:off x="1" y="4218150"/>
            <a:ext cx="1111474" cy="1244475"/>
            <a:chOff x="1338201" y="32850"/>
            <a:chExt cx="1111474" cy="1244475"/>
          </a:xfrm>
        </p:grpSpPr>
        <p:sp>
          <p:nvSpPr>
            <p:cNvPr id="573" name="Google Shape;573;p13"/>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574" name="Google Shape;574;p13"/>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575" name="Google Shape;575;p13"/>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576" name="Google Shape;576;p13"/>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userDrawn="1">
  <p:cSld name="TITLE_ONLY_1">
    <p:spTree>
      <p:nvGrpSpPr>
        <p:cNvPr id="1" name="Shape 578"/>
        <p:cNvGrpSpPr/>
        <p:nvPr/>
      </p:nvGrpSpPr>
      <p:grpSpPr>
        <a:xfrm>
          <a:off x="0" y="0"/>
          <a:ext cx="0" cy="0"/>
          <a:chOff x="0" y="0"/>
          <a:chExt cx="0" cy="0"/>
        </a:xfrm>
      </p:grpSpPr>
      <p:sp>
        <p:nvSpPr>
          <p:cNvPr id="56" name="Google Shape;433;p11">
            <a:extLst>
              <a:ext uri="{FF2B5EF4-FFF2-40B4-BE49-F238E27FC236}">
                <a16:creationId xmlns:a16="http://schemas.microsoft.com/office/drawing/2014/main" id="{D95F611B-51E3-4A11-9443-7DD25A6673DA}"/>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4"/>
          <p:cNvSpPr/>
          <p:nvPr/>
        </p:nvSpPr>
        <p:spPr>
          <a:xfrm>
            <a:off x="6698001" y="3118624"/>
            <a:ext cx="2630212" cy="210586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4"/>
          <p:cNvSpPr/>
          <p:nvPr/>
        </p:nvSpPr>
        <p:spPr>
          <a:xfrm>
            <a:off x="-65074" y="-81050"/>
            <a:ext cx="1768141" cy="1472621"/>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14"/>
          <p:cNvGrpSpPr/>
          <p:nvPr/>
        </p:nvGrpSpPr>
        <p:grpSpPr>
          <a:xfrm>
            <a:off x="8562510" y="45711"/>
            <a:ext cx="567351" cy="647709"/>
            <a:chOff x="5585712" y="137416"/>
            <a:chExt cx="757289" cy="864550"/>
          </a:xfrm>
        </p:grpSpPr>
        <p:sp>
          <p:nvSpPr>
            <p:cNvPr id="592" name="Google Shape;592;p14"/>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4"/>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4"/>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4"/>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4"/>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4"/>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4"/>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4"/>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4"/>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4"/>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4"/>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4"/>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4"/>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4"/>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4"/>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4"/>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4"/>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4"/>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4"/>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4"/>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4"/>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4"/>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4"/>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4"/>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4"/>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4"/>
          <p:cNvGrpSpPr/>
          <p:nvPr/>
        </p:nvGrpSpPr>
        <p:grpSpPr>
          <a:xfrm rot="-4077424">
            <a:off x="8411375" y="4350774"/>
            <a:ext cx="935000" cy="861690"/>
            <a:chOff x="6708722" y="1052986"/>
            <a:chExt cx="935003" cy="861693"/>
          </a:xfrm>
        </p:grpSpPr>
        <p:sp>
          <p:nvSpPr>
            <p:cNvPr id="627" name="Google Shape;627;p14"/>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4"/>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4"/>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4"/>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4"/>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 userDrawn="1">
  <p:cSld name="BLANK_1_1_1_1_2">
    <p:spTree>
      <p:nvGrpSpPr>
        <p:cNvPr id="1" name="Shape 941"/>
        <p:cNvGrpSpPr/>
        <p:nvPr/>
      </p:nvGrpSpPr>
      <p:grpSpPr>
        <a:xfrm>
          <a:off x="0" y="0"/>
          <a:ext cx="0" cy="0"/>
          <a:chOff x="0" y="0"/>
          <a:chExt cx="0" cy="0"/>
        </a:xfrm>
      </p:grpSpPr>
      <p:sp>
        <p:nvSpPr>
          <p:cNvPr id="67" name="Google Shape;433;p11">
            <a:extLst>
              <a:ext uri="{FF2B5EF4-FFF2-40B4-BE49-F238E27FC236}">
                <a16:creationId xmlns:a16="http://schemas.microsoft.com/office/drawing/2014/main" id="{50A803AB-7FD2-4855-88A1-FD390B68310C}"/>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1"/>
          <p:cNvSpPr/>
          <p:nvPr/>
        </p:nvSpPr>
        <p:spPr>
          <a:xfrm rot="5400000" flipH="1">
            <a:off x="7677586"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21"/>
          <p:cNvGrpSpPr/>
          <p:nvPr/>
        </p:nvGrpSpPr>
        <p:grpSpPr>
          <a:xfrm rot="-1409023">
            <a:off x="-384815" y="4466742"/>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21"/>
          <p:cNvGrpSpPr/>
          <p:nvPr/>
        </p:nvGrpSpPr>
        <p:grpSpPr>
          <a:xfrm>
            <a:off x="8467248" y="93906"/>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21"/>
          <p:cNvGrpSpPr/>
          <p:nvPr/>
        </p:nvGrpSpPr>
        <p:grpSpPr>
          <a:xfrm rot="2062403">
            <a:off x="8434990" y="4217187"/>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21_1_1_1">
    <p:spTree>
      <p:nvGrpSpPr>
        <p:cNvPr id="1" name="Shape 1298"/>
        <p:cNvGrpSpPr/>
        <p:nvPr/>
      </p:nvGrpSpPr>
      <p:grpSpPr>
        <a:xfrm>
          <a:off x="0" y="0"/>
          <a:ext cx="0" cy="0"/>
          <a:chOff x="0" y="0"/>
          <a:chExt cx="0" cy="0"/>
        </a:xfrm>
      </p:grpSpPr>
      <p:sp>
        <p:nvSpPr>
          <p:cNvPr id="71" name="Google Shape;433;p11">
            <a:extLst>
              <a:ext uri="{FF2B5EF4-FFF2-40B4-BE49-F238E27FC236}">
                <a16:creationId xmlns:a16="http://schemas.microsoft.com/office/drawing/2014/main" id="{BC7ECECF-B8CB-400D-B51A-0D4E3160C76A}"/>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7"/>
          <p:cNvSpPr/>
          <p:nvPr/>
        </p:nvSpPr>
        <p:spPr>
          <a:xfrm>
            <a:off x="3189300" y="2102773"/>
            <a:ext cx="6138660" cy="3121540"/>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7"/>
          <p:cNvSpPr/>
          <p:nvPr/>
        </p:nvSpPr>
        <p:spPr>
          <a:xfrm>
            <a:off x="-65075" y="-81050"/>
            <a:ext cx="3927358" cy="3121486"/>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27"/>
          <p:cNvGrpSpPr/>
          <p:nvPr/>
        </p:nvGrpSpPr>
        <p:grpSpPr>
          <a:xfrm rot="851508">
            <a:off x="-16879" y="3922702"/>
            <a:ext cx="1099336" cy="1274069"/>
            <a:chOff x="374513" y="3152476"/>
            <a:chExt cx="1519294" cy="1760777"/>
          </a:xfrm>
        </p:grpSpPr>
        <p:sp>
          <p:nvSpPr>
            <p:cNvPr id="1310" name="Google Shape;1310;p27"/>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7"/>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7"/>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7"/>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7"/>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7"/>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7"/>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7"/>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7"/>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7"/>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7"/>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 name="Google Shape;1321;p27"/>
          <p:cNvGrpSpPr/>
          <p:nvPr/>
        </p:nvGrpSpPr>
        <p:grpSpPr>
          <a:xfrm>
            <a:off x="242674" y="51191"/>
            <a:ext cx="757289" cy="864550"/>
            <a:chOff x="5585712" y="137416"/>
            <a:chExt cx="757289" cy="864550"/>
          </a:xfrm>
        </p:grpSpPr>
        <p:sp>
          <p:nvSpPr>
            <p:cNvPr id="1322" name="Google Shape;1322;p27"/>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7"/>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7"/>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7"/>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7"/>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7"/>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7"/>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7"/>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7"/>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7"/>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7"/>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7"/>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7"/>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7"/>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7"/>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7"/>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7"/>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7"/>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7"/>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7"/>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7"/>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7"/>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7"/>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7"/>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7"/>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7"/>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7"/>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7"/>
          <p:cNvGrpSpPr/>
          <p:nvPr/>
        </p:nvGrpSpPr>
        <p:grpSpPr>
          <a:xfrm>
            <a:off x="8026529" y="27734"/>
            <a:ext cx="1657343" cy="808493"/>
            <a:chOff x="6016754" y="2989146"/>
            <a:chExt cx="1657343" cy="808493"/>
          </a:xfrm>
        </p:grpSpPr>
        <p:sp>
          <p:nvSpPr>
            <p:cNvPr id="1350" name="Google Shape;1350;p27"/>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7"/>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7"/>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7"/>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7"/>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7"/>
          <p:cNvGrpSpPr/>
          <p:nvPr/>
        </p:nvGrpSpPr>
        <p:grpSpPr>
          <a:xfrm>
            <a:off x="8362923" y="-268906"/>
            <a:ext cx="1094855" cy="1504759"/>
            <a:chOff x="6143348" y="1855432"/>
            <a:chExt cx="1094855" cy="1504759"/>
          </a:xfrm>
        </p:grpSpPr>
        <p:sp>
          <p:nvSpPr>
            <p:cNvPr id="1356" name="Google Shape;1356;p27"/>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7"/>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7"/>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7"/>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7"/>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27"/>
          <p:cNvGrpSpPr/>
          <p:nvPr/>
        </p:nvGrpSpPr>
        <p:grpSpPr>
          <a:xfrm>
            <a:off x="8253775" y="4251825"/>
            <a:ext cx="527400" cy="735075"/>
            <a:chOff x="3553100" y="1256250"/>
            <a:chExt cx="527400" cy="735075"/>
          </a:xfrm>
        </p:grpSpPr>
        <p:sp>
          <p:nvSpPr>
            <p:cNvPr id="1362" name="Google Shape;1362;p27"/>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7"/>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7"/>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7"/>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7"/>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21_1_1_1_1">
    <p:spTree>
      <p:nvGrpSpPr>
        <p:cNvPr id="1" name="Shape 1368"/>
        <p:cNvGrpSpPr/>
        <p:nvPr/>
      </p:nvGrpSpPr>
      <p:grpSpPr>
        <a:xfrm>
          <a:off x="0" y="0"/>
          <a:ext cx="0" cy="0"/>
          <a:chOff x="0" y="0"/>
          <a:chExt cx="0" cy="0"/>
        </a:xfrm>
      </p:grpSpPr>
      <p:sp>
        <p:nvSpPr>
          <p:cNvPr id="55" name="Google Shape;433;p11">
            <a:extLst>
              <a:ext uri="{FF2B5EF4-FFF2-40B4-BE49-F238E27FC236}">
                <a16:creationId xmlns:a16="http://schemas.microsoft.com/office/drawing/2014/main" id="{3117C5F4-2418-4AAA-8DE6-411DBE6B494D}"/>
              </a:ext>
            </a:extLst>
          </p:cNvPr>
          <p:cNvSpPr/>
          <p:nvPr userDrawn="1"/>
        </p:nvSpPr>
        <p:spPr>
          <a:xfrm>
            <a:off x="0" y="0"/>
            <a:ext cx="9144000" cy="5143500"/>
          </a:xfrm>
          <a:custGeom>
            <a:avLst/>
            <a:gdLst/>
            <a:ahLst/>
            <a:cxnLst/>
            <a:rect l="l" t="t" r="r" b="b"/>
            <a:pathLst>
              <a:path w="284960" h="189973" extrusionOk="0">
                <a:moveTo>
                  <a:pt x="0" y="0"/>
                </a:moveTo>
                <a:lnTo>
                  <a:pt x="0" y="189972"/>
                </a:lnTo>
                <a:lnTo>
                  <a:pt x="284960" y="189972"/>
                </a:lnTo>
                <a:lnTo>
                  <a:pt x="284960" y="0"/>
                </a:lnTo>
                <a:close/>
              </a:path>
            </a:pathLst>
          </a:custGeom>
          <a:solidFill>
            <a:srgbClr val="FFF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8"/>
          <p:cNvSpPr/>
          <p:nvPr/>
        </p:nvSpPr>
        <p:spPr>
          <a:xfrm>
            <a:off x="6698001" y="3118624"/>
            <a:ext cx="2630212" cy="210586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1" name="Google Shape;1381;p28"/>
          <p:cNvGrpSpPr/>
          <p:nvPr/>
        </p:nvGrpSpPr>
        <p:grpSpPr>
          <a:xfrm>
            <a:off x="8180562" y="197704"/>
            <a:ext cx="757289" cy="864550"/>
            <a:chOff x="5585712" y="137416"/>
            <a:chExt cx="757289" cy="864550"/>
          </a:xfrm>
        </p:grpSpPr>
        <p:sp>
          <p:nvSpPr>
            <p:cNvPr id="1382" name="Google Shape;1382;p28"/>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8"/>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8"/>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8"/>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8"/>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8"/>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8"/>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8"/>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8"/>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8"/>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8"/>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8"/>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8"/>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8"/>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8"/>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8"/>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8"/>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8"/>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8"/>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8"/>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8"/>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8"/>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8"/>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8"/>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8"/>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8"/>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8"/>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28"/>
          <p:cNvGrpSpPr/>
          <p:nvPr/>
        </p:nvGrpSpPr>
        <p:grpSpPr>
          <a:xfrm>
            <a:off x="217975" y="4222200"/>
            <a:ext cx="527400" cy="735075"/>
            <a:chOff x="3553100" y="1256250"/>
            <a:chExt cx="527400" cy="735075"/>
          </a:xfrm>
        </p:grpSpPr>
        <p:sp>
          <p:nvSpPr>
            <p:cNvPr id="1410" name="Google Shape;1410;p28"/>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8"/>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8"/>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8"/>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8"/>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8"/>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28"/>
          <p:cNvGrpSpPr/>
          <p:nvPr/>
        </p:nvGrpSpPr>
        <p:grpSpPr>
          <a:xfrm rot="-6611352">
            <a:off x="7997638" y="4273137"/>
            <a:ext cx="934946" cy="861640"/>
            <a:chOff x="6708722" y="1052986"/>
            <a:chExt cx="935003" cy="861693"/>
          </a:xfrm>
        </p:grpSpPr>
        <p:sp>
          <p:nvSpPr>
            <p:cNvPr id="1417" name="Google Shape;1417;p28"/>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8"/>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8"/>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8"/>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8"/>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94A8A76-374C-4065-A243-FE992A2EDBB0}"/>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1pPr>
            <a:lvl2pPr lvl="1"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830025" y="1866700"/>
            <a:ext cx="4433100" cy="17619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1pPr>
            <a:lvl2pPr marL="914400" lvl="1"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2pPr>
            <a:lvl3pPr marL="1371600" lvl="2"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3pPr>
            <a:lvl4pPr marL="1828800" lvl="3"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4pPr>
            <a:lvl5pPr marL="2286000" lvl="4"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5pPr>
            <a:lvl6pPr marL="2743200" lvl="5"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6pPr>
            <a:lvl7pPr marL="3200400" lvl="6"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7pPr>
            <a:lvl8pPr marL="3657600" lvl="7"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8pPr>
            <a:lvl9pPr marL="4114800" lvl="8"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6" r:id="rId4"/>
    <p:sldLayoutId id="2147483659" r:id="rId5"/>
    <p:sldLayoutId id="2147483660" r:id="rId6"/>
    <p:sldLayoutId id="2147483667" r:id="rId7"/>
    <p:sldLayoutId id="2147483673" r:id="rId8"/>
    <p:sldLayoutId id="2147483674" r:id="rId9"/>
    <p:sldLayoutId id="214748367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7.jp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sv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3.sv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53.sv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53.sv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53.sv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grpSp>
        <p:nvGrpSpPr>
          <p:cNvPr id="1430" name="Google Shape;1430;p31"/>
          <p:cNvGrpSpPr/>
          <p:nvPr/>
        </p:nvGrpSpPr>
        <p:grpSpPr>
          <a:xfrm rot="-7176634">
            <a:off x="4904144" y="3607789"/>
            <a:ext cx="1111469" cy="1244470"/>
            <a:chOff x="1338201" y="32850"/>
            <a:chExt cx="1111474" cy="1244475"/>
          </a:xfrm>
        </p:grpSpPr>
        <p:sp>
          <p:nvSpPr>
            <p:cNvPr id="1431" name="Google Shape;1431;p31"/>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1432" name="Google Shape;1432;p31"/>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1433" name="Google Shape;1433;p31"/>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1434" name="Google Shape;1434;p31"/>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1"/>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31"/>
          <p:cNvGrpSpPr/>
          <p:nvPr/>
        </p:nvGrpSpPr>
        <p:grpSpPr>
          <a:xfrm rot="-1507493">
            <a:off x="3730468" y="3773462"/>
            <a:ext cx="1031279" cy="913266"/>
            <a:chOff x="1343200" y="1432100"/>
            <a:chExt cx="1031261" cy="913250"/>
          </a:xfrm>
        </p:grpSpPr>
        <p:sp>
          <p:nvSpPr>
            <p:cNvPr id="1437" name="Google Shape;1437;p3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438" name="Google Shape;1438;p3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439" name="Google Shape;1439;p3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1"/>
          <p:cNvGrpSpPr/>
          <p:nvPr/>
        </p:nvGrpSpPr>
        <p:grpSpPr>
          <a:xfrm rot="1588830">
            <a:off x="3030864" y="362113"/>
            <a:ext cx="516983" cy="1275570"/>
            <a:chOff x="2266600" y="1348075"/>
            <a:chExt cx="516975" cy="1275550"/>
          </a:xfrm>
        </p:grpSpPr>
        <p:sp>
          <p:nvSpPr>
            <p:cNvPr id="1442" name="Google Shape;1442;p31"/>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1"/>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1"/>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1"/>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1"/>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7" name="Google Shape;1447;p31"/>
            <p:cNvGrpSpPr/>
            <p:nvPr/>
          </p:nvGrpSpPr>
          <p:grpSpPr>
            <a:xfrm>
              <a:off x="2266600" y="1494350"/>
              <a:ext cx="516975" cy="1129275"/>
              <a:chOff x="2266600" y="1494350"/>
              <a:chExt cx="516975" cy="1129275"/>
            </a:xfrm>
          </p:grpSpPr>
          <p:sp>
            <p:nvSpPr>
              <p:cNvPr id="1448" name="Google Shape;1448;p31"/>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1"/>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1"/>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1"/>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2" name="Google Shape;1452;p31"/>
          <p:cNvGrpSpPr/>
          <p:nvPr/>
        </p:nvGrpSpPr>
        <p:grpSpPr>
          <a:xfrm>
            <a:off x="1389238" y="3064439"/>
            <a:ext cx="1519294" cy="1760777"/>
            <a:chOff x="374513" y="3152476"/>
            <a:chExt cx="1519294" cy="1760777"/>
          </a:xfrm>
        </p:grpSpPr>
        <p:sp>
          <p:nvSpPr>
            <p:cNvPr id="1453" name="Google Shape;1453;p31"/>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1"/>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1"/>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1"/>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1"/>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1"/>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1"/>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1"/>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1"/>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1"/>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1"/>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5" name="Google Shape;1465;p31"/>
          <p:cNvSpPr/>
          <p:nvPr/>
        </p:nvSpPr>
        <p:spPr>
          <a:xfrm>
            <a:off x="2673171" y="287083"/>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31"/>
          <p:cNvGrpSpPr/>
          <p:nvPr/>
        </p:nvGrpSpPr>
        <p:grpSpPr>
          <a:xfrm>
            <a:off x="6136321" y="127000"/>
            <a:ext cx="2201508" cy="2028892"/>
            <a:chOff x="6708722" y="1052986"/>
            <a:chExt cx="935003" cy="861693"/>
          </a:xfrm>
        </p:grpSpPr>
        <p:sp>
          <p:nvSpPr>
            <p:cNvPr id="1469" name="Google Shape;1469;p31"/>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1"/>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1"/>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1"/>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1"/>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31"/>
          <p:cNvGrpSpPr/>
          <p:nvPr/>
        </p:nvGrpSpPr>
        <p:grpSpPr>
          <a:xfrm>
            <a:off x="4851274" y="567616"/>
            <a:ext cx="757289" cy="864550"/>
            <a:chOff x="5585712" y="137416"/>
            <a:chExt cx="757289" cy="864550"/>
          </a:xfrm>
        </p:grpSpPr>
        <p:sp>
          <p:nvSpPr>
            <p:cNvPr id="1475" name="Google Shape;1475;p3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31"/>
          <p:cNvGrpSpPr/>
          <p:nvPr/>
        </p:nvGrpSpPr>
        <p:grpSpPr>
          <a:xfrm>
            <a:off x="6135497" y="1948659"/>
            <a:ext cx="1377666" cy="1201172"/>
            <a:chOff x="6271135" y="2305084"/>
            <a:chExt cx="1377666" cy="1201172"/>
          </a:xfrm>
        </p:grpSpPr>
        <p:sp>
          <p:nvSpPr>
            <p:cNvPr id="1503" name="Google Shape;1503;p31"/>
            <p:cNvSpPr/>
            <p:nvPr/>
          </p:nvSpPr>
          <p:spPr>
            <a:xfrm>
              <a:off x="6271135" y="2305084"/>
              <a:ext cx="1377666" cy="1201172"/>
            </a:xfrm>
            <a:custGeom>
              <a:avLst/>
              <a:gdLst/>
              <a:ahLst/>
              <a:cxnLst/>
              <a:rect l="l" t="t" r="r" b="b"/>
              <a:pathLst>
                <a:path w="49668" h="43305" extrusionOk="0">
                  <a:moveTo>
                    <a:pt x="44109" y="1"/>
                  </a:moveTo>
                  <a:cubicBezTo>
                    <a:pt x="43875" y="1"/>
                    <a:pt x="43638" y="79"/>
                    <a:pt x="43436" y="240"/>
                  </a:cubicBezTo>
                  <a:lnTo>
                    <a:pt x="487" y="36198"/>
                  </a:lnTo>
                  <a:cubicBezTo>
                    <a:pt x="61" y="36563"/>
                    <a:pt x="1" y="37201"/>
                    <a:pt x="365" y="37657"/>
                  </a:cubicBezTo>
                  <a:lnTo>
                    <a:pt x="4773" y="42916"/>
                  </a:lnTo>
                  <a:cubicBezTo>
                    <a:pt x="4979" y="43173"/>
                    <a:pt x="5272" y="43305"/>
                    <a:pt x="5570" y="43305"/>
                  </a:cubicBezTo>
                  <a:cubicBezTo>
                    <a:pt x="5800" y="43305"/>
                    <a:pt x="6033" y="43227"/>
                    <a:pt x="6232" y="43068"/>
                  </a:cubicBezTo>
                  <a:lnTo>
                    <a:pt x="49181" y="7079"/>
                  </a:lnTo>
                  <a:cubicBezTo>
                    <a:pt x="49606" y="6715"/>
                    <a:pt x="49667" y="6076"/>
                    <a:pt x="49303" y="5651"/>
                  </a:cubicBezTo>
                  <a:lnTo>
                    <a:pt x="44895" y="362"/>
                  </a:lnTo>
                  <a:cubicBezTo>
                    <a:pt x="44692" y="125"/>
                    <a:pt x="44403" y="1"/>
                    <a:pt x="44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1"/>
            <p:cNvSpPr/>
            <p:nvPr/>
          </p:nvSpPr>
          <p:spPr>
            <a:xfrm>
              <a:off x="6361365" y="2411236"/>
              <a:ext cx="1287436" cy="1094522"/>
            </a:xfrm>
            <a:custGeom>
              <a:avLst/>
              <a:gdLst/>
              <a:ahLst/>
              <a:cxnLst/>
              <a:rect l="l" t="t" r="r" b="b"/>
              <a:pathLst>
                <a:path w="46415" h="39460" extrusionOk="0">
                  <a:moveTo>
                    <a:pt x="44530" y="0"/>
                  </a:moveTo>
                  <a:lnTo>
                    <a:pt x="0" y="37295"/>
                  </a:lnTo>
                  <a:lnTo>
                    <a:pt x="1520" y="39089"/>
                  </a:lnTo>
                  <a:cubicBezTo>
                    <a:pt x="1719" y="39338"/>
                    <a:pt x="2000" y="39460"/>
                    <a:pt x="2288" y="39460"/>
                  </a:cubicBezTo>
                  <a:cubicBezTo>
                    <a:pt x="2528" y="39460"/>
                    <a:pt x="2772" y="39376"/>
                    <a:pt x="2979" y="39210"/>
                  </a:cubicBezTo>
                  <a:lnTo>
                    <a:pt x="45928" y="3252"/>
                  </a:lnTo>
                  <a:cubicBezTo>
                    <a:pt x="46353" y="2888"/>
                    <a:pt x="46414" y="2249"/>
                    <a:pt x="46050" y="1824"/>
                  </a:cubicBezTo>
                  <a:lnTo>
                    <a:pt x="445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1"/>
            <p:cNvSpPr/>
            <p:nvPr/>
          </p:nvSpPr>
          <p:spPr>
            <a:xfrm>
              <a:off x="7548447" y="2485406"/>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1"/>
            <p:cNvSpPr/>
            <p:nvPr/>
          </p:nvSpPr>
          <p:spPr>
            <a:xfrm>
              <a:off x="7515550" y="2512394"/>
              <a:ext cx="49789" cy="55669"/>
            </a:xfrm>
            <a:custGeom>
              <a:avLst/>
              <a:gdLst/>
              <a:ahLst/>
              <a:cxnLst/>
              <a:rect l="l" t="t" r="r" b="b"/>
              <a:pathLst>
                <a:path w="1795" h="2007" extrusionOk="0">
                  <a:moveTo>
                    <a:pt x="305" y="1"/>
                  </a:moveTo>
                  <a:lnTo>
                    <a:pt x="1" y="244"/>
                  </a:lnTo>
                  <a:lnTo>
                    <a:pt x="1490" y="2007"/>
                  </a:lnTo>
                  <a:lnTo>
                    <a:pt x="1794" y="173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a:off x="7483513" y="2539383"/>
              <a:ext cx="48929" cy="55669"/>
            </a:xfrm>
            <a:custGeom>
              <a:avLst/>
              <a:gdLst/>
              <a:ahLst/>
              <a:cxnLst/>
              <a:rect l="l" t="t" r="r" b="b"/>
              <a:pathLst>
                <a:path w="1764" h="2007" extrusionOk="0">
                  <a:moveTo>
                    <a:pt x="305" y="0"/>
                  </a:moveTo>
                  <a:lnTo>
                    <a:pt x="1" y="243"/>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a:off x="7450644" y="2567204"/>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a:off x="7418608" y="2594164"/>
              <a:ext cx="48929" cy="55697"/>
            </a:xfrm>
            <a:custGeom>
              <a:avLst/>
              <a:gdLst/>
              <a:ahLst/>
              <a:cxnLst/>
              <a:rect l="l" t="t" r="r" b="b"/>
              <a:pathLst>
                <a:path w="1764" h="2008" extrusionOk="0">
                  <a:moveTo>
                    <a:pt x="274" y="1"/>
                  </a:moveTo>
                  <a:lnTo>
                    <a:pt x="0" y="244"/>
                  </a:lnTo>
                  <a:lnTo>
                    <a:pt x="1459" y="2007"/>
                  </a:lnTo>
                  <a:lnTo>
                    <a:pt x="1763" y="1733"/>
                  </a:lnTo>
                  <a:lnTo>
                    <a:pt x="27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a:off x="7385711" y="2621153"/>
              <a:ext cx="48929" cy="55669"/>
            </a:xfrm>
            <a:custGeom>
              <a:avLst/>
              <a:gdLst/>
              <a:ahLst/>
              <a:cxnLst/>
              <a:rect l="l" t="t" r="r" b="b"/>
              <a:pathLst>
                <a:path w="1764" h="2007" extrusionOk="0">
                  <a:moveTo>
                    <a:pt x="305" y="1"/>
                  </a:moveTo>
                  <a:lnTo>
                    <a:pt x="1" y="27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a:off x="7352842" y="2648974"/>
              <a:ext cx="48929" cy="54837"/>
            </a:xfrm>
            <a:custGeom>
              <a:avLst/>
              <a:gdLst/>
              <a:ahLst/>
              <a:cxnLst/>
              <a:rect l="l" t="t" r="r" b="b"/>
              <a:pathLst>
                <a:path w="1764" h="1977" extrusionOk="0">
                  <a:moveTo>
                    <a:pt x="304" y="1"/>
                  </a:moveTo>
                  <a:lnTo>
                    <a:pt x="0" y="244"/>
                  </a:lnTo>
                  <a:lnTo>
                    <a:pt x="1459" y="1976"/>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a:off x="7320805" y="2675962"/>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1"/>
            <p:cNvSpPr/>
            <p:nvPr/>
          </p:nvSpPr>
          <p:spPr>
            <a:xfrm>
              <a:off x="7287908" y="2702923"/>
              <a:ext cx="48929" cy="55697"/>
            </a:xfrm>
            <a:custGeom>
              <a:avLst/>
              <a:gdLst/>
              <a:ahLst/>
              <a:cxnLst/>
              <a:rect l="l" t="t" r="r" b="b"/>
              <a:pathLst>
                <a:path w="1764" h="2008" extrusionOk="0">
                  <a:moveTo>
                    <a:pt x="305" y="1"/>
                  </a:moveTo>
                  <a:lnTo>
                    <a:pt x="1" y="275"/>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1"/>
            <p:cNvSpPr/>
            <p:nvPr/>
          </p:nvSpPr>
          <p:spPr>
            <a:xfrm>
              <a:off x="7255039" y="2730772"/>
              <a:ext cx="48929" cy="54809"/>
            </a:xfrm>
            <a:custGeom>
              <a:avLst/>
              <a:gdLst/>
              <a:ahLst/>
              <a:cxnLst/>
              <a:rect l="l" t="t" r="r" b="b"/>
              <a:pathLst>
                <a:path w="1764" h="1976" extrusionOk="0">
                  <a:moveTo>
                    <a:pt x="304" y="0"/>
                  </a:moveTo>
                  <a:lnTo>
                    <a:pt x="0" y="243"/>
                  </a:lnTo>
                  <a:lnTo>
                    <a:pt x="1459" y="197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1"/>
            <p:cNvSpPr/>
            <p:nvPr/>
          </p:nvSpPr>
          <p:spPr>
            <a:xfrm>
              <a:off x="7223003" y="2757733"/>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1"/>
            <p:cNvSpPr/>
            <p:nvPr/>
          </p:nvSpPr>
          <p:spPr>
            <a:xfrm>
              <a:off x="7190106" y="2784721"/>
              <a:ext cx="48929" cy="55669"/>
            </a:xfrm>
            <a:custGeom>
              <a:avLst/>
              <a:gdLst/>
              <a:ahLst/>
              <a:cxnLst/>
              <a:rect l="l" t="t" r="r" b="b"/>
              <a:pathLst>
                <a:path w="1764" h="2007" extrusionOk="0">
                  <a:moveTo>
                    <a:pt x="305" y="0"/>
                  </a:moveTo>
                  <a:lnTo>
                    <a:pt x="1" y="274"/>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1"/>
            <p:cNvSpPr/>
            <p:nvPr/>
          </p:nvSpPr>
          <p:spPr>
            <a:xfrm>
              <a:off x="7158069" y="2812542"/>
              <a:ext cx="48929" cy="54837"/>
            </a:xfrm>
            <a:custGeom>
              <a:avLst/>
              <a:gdLst/>
              <a:ahLst/>
              <a:cxnLst/>
              <a:rect l="l" t="t" r="r" b="b"/>
              <a:pathLst>
                <a:path w="1764" h="1977" extrusionOk="0">
                  <a:moveTo>
                    <a:pt x="275" y="0"/>
                  </a:moveTo>
                  <a:lnTo>
                    <a:pt x="1" y="244"/>
                  </a:lnTo>
                  <a:lnTo>
                    <a:pt x="1460" y="1976"/>
                  </a:lnTo>
                  <a:lnTo>
                    <a:pt x="1764" y="1733"/>
                  </a:lnTo>
                  <a:lnTo>
                    <a:pt x="27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1"/>
            <p:cNvSpPr/>
            <p:nvPr/>
          </p:nvSpPr>
          <p:spPr>
            <a:xfrm>
              <a:off x="7125200" y="2839530"/>
              <a:ext cx="48929" cy="55669"/>
            </a:xfrm>
            <a:custGeom>
              <a:avLst/>
              <a:gdLst/>
              <a:ahLst/>
              <a:cxnLst/>
              <a:rect l="l" t="t" r="r" b="b"/>
              <a:pathLst>
                <a:path w="1764" h="2007" extrusionOk="0">
                  <a:moveTo>
                    <a:pt x="304" y="0"/>
                  </a:moveTo>
                  <a:lnTo>
                    <a:pt x="1" y="243"/>
                  </a:lnTo>
                  <a:lnTo>
                    <a:pt x="1460"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1"/>
            <p:cNvSpPr/>
            <p:nvPr/>
          </p:nvSpPr>
          <p:spPr>
            <a:xfrm>
              <a:off x="7092331" y="2866491"/>
              <a:ext cx="49761" cy="55669"/>
            </a:xfrm>
            <a:custGeom>
              <a:avLst/>
              <a:gdLst/>
              <a:ahLst/>
              <a:cxnLst/>
              <a:rect l="l" t="t" r="r" b="b"/>
              <a:pathLst>
                <a:path w="1794" h="2007" extrusionOk="0">
                  <a:moveTo>
                    <a:pt x="304" y="1"/>
                  </a:moveTo>
                  <a:lnTo>
                    <a:pt x="0" y="274"/>
                  </a:lnTo>
                  <a:lnTo>
                    <a:pt x="1489" y="2007"/>
                  </a:lnTo>
                  <a:lnTo>
                    <a:pt x="1793" y="1764"/>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1"/>
            <p:cNvSpPr/>
            <p:nvPr/>
          </p:nvSpPr>
          <p:spPr>
            <a:xfrm>
              <a:off x="7060294" y="2893480"/>
              <a:ext cx="48901" cy="55669"/>
            </a:xfrm>
            <a:custGeom>
              <a:avLst/>
              <a:gdLst/>
              <a:ahLst/>
              <a:cxnLst/>
              <a:rect l="l" t="t" r="r" b="b"/>
              <a:pathLst>
                <a:path w="1763" h="2007" extrusionOk="0">
                  <a:moveTo>
                    <a:pt x="304" y="0"/>
                  </a:moveTo>
                  <a:lnTo>
                    <a:pt x="0" y="274"/>
                  </a:lnTo>
                  <a:lnTo>
                    <a:pt x="1459" y="2006"/>
                  </a:lnTo>
                  <a:lnTo>
                    <a:pt x="1763" y="176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1"/>
            <p:cNvSpPr/>
            <p:nvPr/>
          </p:nvSpPr>
          <p:spPr>
            <a:xfrm>
              <a:off x="7027398" y="2921301"/>
              <a:ext cx="48929" cy="55669"/>
            </a:xfrm>
            <a:custGeom>
              <a:avLst/>
              <a:gdLst/>
              <a:ahLst/>
              <a:cxnLst/>
              <a:rect l="l" t="t" r="r" b="b"/>
              <a:pathLst>
                <a:path w="1764" h="2007" extrusionOk="0">
                  <a:moveTo>
                    <a:pt x="305" y="0"/>
                  </a:moveTo>
                  <a:lnTo>
                    <a:pt x="1" y="244"/>
                  </a:lnTo>
                  <a:lnTo>
                    <a:pt x="1460" y="2007"/>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1"/>
            <p:cNvSpPr/>
            <p:nvPr/>
          </p:nvSpPr>
          <p:spPr>
            <a:xfrm>
              <a:off x="6994529" y="2948289"/>
              <a:ext cx="49761" cy="55669"/>
            </a:xfrm>
            <a:custGeom>
              <a:avLst/>
              <a:gdLst/>
              <a:ahLst/>
              <a:cxnLst/>
              <a:rect l="l" t="t" r="r" b="b"/>
              <a:pathLst>
                <a:path w="1794" h="2007" extrusionOk="0">
                  <a:moveTo>
                    <a:pt x="304" y="0"/>
                  </a:moveTo>
                  <a:lnTo>
                    <a:pt x="0" y="274"/>
                  </a:lnTo>
                  <a:lnTo>
                    <a:pt x="1490" y="2006"/>
                  </a:lnTo>
                  <a:lnTo>
                    <a:pt x="1794" y="176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1"/>
            <p:cNvSpPr/>
            <p:nvPr/>
          </p:nvSpPr>
          <p:spPr>
            <a:xfrm>
              <a:off x="6962492" y="2976110"/>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1"/>
            <p:cNvSpPr/>
            <p:nvPr/>
          </p:nvSpPr>
          <p:spPr>
            <a:xfrm>
              <a:off x="6929595" y="3003071"/>
              <a:ext cx="48929" cy="55669"/>
            </a:xfrm>
            <a:custGeom>
              <a:avLst/>
              <a:gdLst/>
              <a:ahLst/>
              <a:cxnLst/>
              <a:rect l="l" t="t" r="r" b="b"/>
              <a:pathLst>
                <a:path w="1764" h="2007" extrusionOk="0">
                  <a:moveTo>
                    <a:pt x="305" y="1"/>
                  </a:moveTo>
                  <a:lnTo>
                    <a:pt x="1" y="24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1"/>
            <p:cNvSpPr/>
            <p:nvPr/>
          </p:nvSpPr>
          <p:spPr>
            <a:xfrm>
              <a:off x="6897559" y="3030059"/>
              <a:ext cx="48929" cy="55669"/>
            </a:xfrm>
            <a:custGeom>
              <a:avLst/>
              <a:gdLst/>
              <a:ahLst/>
              <a:cxnLst/>
              <a:rect l="l" t="t" r="r" b="b"/>
              <a:pathLst>
                <a:path w="1764" h="2007" extrusionOk="0">
                  <a:moveTo>
                    <a:pt x="305" y="0"/>
                  </a:moveTo>
                  <a:lnTo>
                    <a:pt x="1" y="274"/>
                  </a:lnTo>
                  <a:lnTo>
                    <a:pt x="1460" y="2007"/>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1"/>
            <p:cNvSpPr/>
            <p:nvPr/>
          </p:nvSpPr>
          <p:spPr>
            <a:xfrm>
              <a:off x="6864690" y="3057880"/>
              <a:ext cx="48929" cy="55669"/>
            </a:xfrm>
            <a:custGeom>
              <a:avLst/>
              <a:gdLst/>
              <a:ahLst/>
              <a:cxnLst/>
              <a:rect l="l" t="t" r="r" b="b"/>
              <a:pathLst>
                <a:path w="1764" h="2007" extrusionOk="0">
                  <a:moveTo>
                    <a:pt x="304" y="0"/>
                  </a:moveTo>
                  <a:lnTo>
                    <a:pt x="0" y="244"/>
                  </a:lnTo>
                  <a:lnTo>
                    <a:pt x="1459" y="2007"/>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1"/>
            <p:cNvSpPr/>
            <p:nvPr/>
          </p:nvSpPr>
          <p:spPr>
            <a:xfrm>
              <a:off x="6831793" y="3084869"/>
              <a:ext cx="48929" cy="55669"/>
            </a:xfrm>
            <a:custGeom>
              <a:avLst/>
              <a:gdLst/>
              <a:ahLst/>
              <a:cxnLst/>
              <a:rect l="l" t="t" r="r" b="b"/>
              <a:pathLst>
                <a:path w="1764" h="2007" extrusionOk="0">
                  <a:moveTo>
                    <a:pt x="305" y="0"/>
                  </a:moveTo>
                  <a:lnTo>
                    <a:pt x="1" y="243"/>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1"/>
            <p:cNvSpPr/>
            <p:nvPr/>
          </p:nvSpPr>
          <p:spPr>
            <a:xfrm>
              <a:off x="6799756" y="3111829"/>
              <a:ext cx="48929" cy="55669"/>
            </a:xfrm>
            <a:custGeom>
              <a:avLst/>
              <a:gdLst/>
              <a:ahLst/>
              <a:cxnLst/>
              <a:rect l="l" t="t" r="r" b="b"/>
              <a:pathLst>
                <a:path w="1764" h="2007" extrusionOk="0">
                  <a:moveTo>
                    <a:pt x="305" y="1"/>
                  </a:moveTo>
                  <a:lnTo>
                    <a:pt x="1" y="274"/>
                  </a:lnTo>
                  <a:lnTo>
                    <a:pt x="1460" y="2007"/>
                  </a:lnTo>
                  <a:lnTo>
                    <a:pt x="1764" y="176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1"/>
            <p:cNvSpPr/>
            <p:nvPr/>
          </p:nvSpPr>
          <p:spPr>
            <a:xfrm>
              <a:off x="6766887" y="3139650"/>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1"/>
            <p:cNvSpPr/>
            <p:nvPr/>
          </p:nvSpPr>
          <p:spPr>
            <a:xfrm>
              <a:off x="6734850" y="3166639"/>
              <a:ext cx="48929" cy="55669"/>
            </a:xfrm>
            <a:custGeom>
              <a:avLst/>
              <a:gdLst/>
              <a:ahLst/>
              <a:cxnLst/>
              <a:rect l="l" t="t" r="r" b="b"/>
              <a:pathLst>
                <a:path w="1764" h="2007" extrusionOk="0">
                  <a:moveTo>
                    <a:pt x="304" y="1"/>
                  </a:moveTo>
                  <a:lnTo>
                    <a:pt x="0" y="244"/>
                  </a:lnTo>
                  <a:lnTo>
                    <a:pt x="1459" y="2007"/>
                  </a:lnTo>
                  <a:lnTo>
                    <a:pt x="1763" y="176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1"/>
            <p:cNvSpPr/>
            <p:nvPr/>
          </p:nvSpPr>
          <p:spPr>
            <a:xfrm>
              <a:off x="6701954" y="3193627"/>
              <a:ext cx="48929" cy="55669"/>
            </a:xfrm>
            <a:custGeom>
              <a:avLst/>
              <a:gdLst/>
              <a:ahLst/>
              <a:cxnLst/>
              <a:rect l="l" t="t" r="r" b="b"/>
              <a:pathLst>
                <a:path w="1764" h="2007" extrusionOk="0">
                  <a:moveTo>
                    <a:pt x="305" y="0"/>
                  </a:moveTo>
                  <a:lnTo>
                    <a:pt x="1" y="274"/>
                  </a:lnTo>
                  <a:lnTo>
                    <a:pt x="1460" y="2006"/>
                  </a:lnTo>
                  <a:lnTo>
                    <a:pt x="1764" y="1763"/>
                  </a:lnTo>
                  <a:lnTo>
                    <a:pt x="305"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1"/>
            <p:cNvSpPr/>
            <p:nvPr/>
          </p:nvSpPr>
          <p:spPr>
            <a:xfrm>
              <a:off x="6669085" y="3221448"/>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1"/>
            <p:cNvSpPr/>
            <p:nvPr/>
          </p:nvSpPr>
          <p:spPr>
            <a:xfrm>
              <a:off x="6637048" y="3248409"/>
              <a:ext cx="48929" cy="55669"/>
            </a:xfrm>
            <a:custGeom>
              <a:avLst/>
              <a:gdLst/>
              <a:ahLst/>
              <a:cxnLst/>
              <a:rect l="l" t="t" r="r" b="b"/>
              <a:pathLst>
                <a:path w="1764" h="2007" extrusionOk="0">
                  <a:moveTo>
                    <a:pt x="304" y="1"/>
                  </a:moveTo>
                  <a:lnTo>
                    <a:pt x="0" y="244"/>
                  </a:lnTo>
                  <a:lnTo>
                    <a:pt x="1459"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1"/>
            <p:cNvSpPr/>
            <p:nvPr/>
          </p:nvSpPr>
          <p:spPr>
            <a:xfrm>
              <a:off x="6604151" y="3275397"/>
              <a:ext cx="48929" cy="55669"/>
            </a:xfrm>
            <a:custGeom>
              <a:avLst/>
              <a:gdLst/>
              <a:ahLst/>
              <a:cxnLst/>
              <a:rect l="l" t="t" r="r" b="b"/>
              <a:pathLst>
                <a:path w="1764" h="2007" extrusionOk="0">
                  <a:moveTo>
                    <a:pt x="305" y="1"/>
                  </a:moveTo>
                  <a:lnTo>
                    <a:pt x="1" y="274"/>
                  </a:lnTo>
                  <a:lnTo>
                    <a:pt x="1460" y="2007"/>
                  </a:lnTo>
                  <a:lnTo>
                    <a:pt x="1764" y="176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31"/>
          <p:cNvSpPr/>
          <p:nvPr/>
        </p:nvSpPr>
        <p:spPr>
          <a:xfrm>
            <a:off x="6799882" y="3303218"/>
            <a:ext cx="48929" cy="55669"/>
          </a:xfrm>
          <a:custGeom>
            <a:avLst/>
            <a:gdLst/>
            <a:ahLst/>
            <a:cxnLst/>
            <a:rect l="l" t="t" r="r" b="b"/>
            <a:pathLst>
              <a:path w="1764" h="2007" extrusionOk="0">
                <a:moveTo>
                  <a:pt x="304" y="1"/>
                </a:moveTo>
                <a:lnTo>
                  <a:pt x="1" y="244"/>
                </a:lnTo>
                <a:lnTo>
                  <a:pt x="1490" y="2007"/>
                </a:lnTo>
                <a:lnTo>
                  <a:pt x="1763" y="1733"/>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1"/>
          <p:cNvSpPr/>
          <p:nvPr/>
        </p:nvSpPr>
        <p:spPr>
          <a:xfrm>
            <a:off x="6767846" y="3330207"/>
            <a:ext cx="48929" cy="55669"/>
          </a:xfrm>
          <a:custGeom>
            <a:avLst/>
            <a:gdLst/>
            <a:ahLst/>
            <a:cxnLst/>
            <a:rect l="l" t="t" r="r" b="b"/>
            <a:pathLst>
              <a:path w="1764" h="2007" extrusionOk="0">
                <a:moveTo>
                  <a:pt x="304" y="0"/>
                </a:moveTo>
                <a:lnTo>
                  <a:pt x="0" y="243"/>
                </a:lnTo>
                <a:lnTo>
                  <a:pt x="1459" y="2006"/>
                </a:lnTo>
                <a:lnTo>
                  <a:pt x="1763" y="1733"/>
                </a:lnTo>
                <a:lnTo>
                  <a:pt x="304" y="0"/>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1"/>
          <p:cNvSpPr/>
          <p:nvPr/>
        </p:nvSpPr>
        <p:spPr>
          <a:xfrm>
            <a:off x="6734977" y="3357168"/>
            <a:ext cx="48901" cy="55697"/>
          </a:xfrm>
          <a:custGeom>
            <a:avLst/>
            <a:gdLst/>
            <a:ahLst/>
            <a:cxnLst/>
            <a:rect l="l" t="t" r="r" b="b"/>
            <a:pathLst>
              <a:path w="1763" h="2008" extrusionOk="0">
                <a:moveTo>
                  <a:pt x="304" y="1"/>
                </a:moveTo>
                <a:lnTo>
                  <a:pt x="0" y="274"/>
                </a:lnTo>
                <a:lnTo>
                  <a:pt x="1459" y="2007"/>
                </a:lnTo>
                <a:lnTo>
                  <a:pt x="1763" y="1764"/>
                </a:lnTo>
                <a:lnTo>
                  <a:pt x="304"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1"/>
          <p:cNvSpPr/>
          <p:nvPr/>
        </p:nvSpPr>
        <p:spPr>
          <a:xfrm>
            <a:off x="6702080" y="3384988"/>
            <a:ext cx="49761" cy="54837"/>
          </a:xfrm>
          <a:custGeom>
            <a:avLst/>
            <a:gdLst/>
            <a:ahLst/>
            <a:cxnLst/>
            <a:rect l="l" t="t" r="r" b="b"/>
            <a:pathLst>
              <a:path w="1794" h="1977" extrusionOk="0">
                <a:moveTo>
                  <a:pt x="305" y="1"/>
                </a:moveTo>
                <a:lnTo>
                  <a:pt x="1" y="244"/>
                </a:lnTo>
                <a:lnTo>
                  <a:pt x="1490" y="1977"/>
                </a:lnTo>
                <a:lnTo>
                  <a:pt x="1794" y="1734"/>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1"/>
          <p:cNvSpPr/>
          <p:nvPr/>
        </p:nvSpPr>
        <p:spPr>
          <a:xfrm>
            <a:off x="6670043" y="3411977"/>
            <a:ext cx="48929" cy="55669"/>
          </a:xfrm>
          <a:custGeom>
            <a:avLst/>
            <a:gdLst/>
            <a:ahLst/>
            <a:cxnLst/>
            <a:rect l="l" t="t" r="r" b="b"/>
            <a:pathLst>
              <a:path w="1764" h="2007" extrusionOk="0">
                <a:moveTo>
                  <a:pt x="305" y="1"/>
                </a:moveTo>
                <a:lnTo>
                  <a:pt x="1" y="244"/>
                </a:lnTo>
                <a:lnTo>
                  <a:pt x="1460" y="2007"/>
                </a:lnTo>
                <a:lnTo>
                  <a:pt x="1764" y="1733"/>
                </a:lnTo>
                <a:lnTo>
                  <a:pt x="305"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1"/>
          <p:cNvSpPr/>
          <p:nvPr/>
        </p:nvSpPr>
        <p:spPr>
          <a:xfrm>
            <a:off x="4461972" y="1131400"/>
            <a:ext cx="164428" cy="130339"/>
          </a:xfrm>
          <a:custGeom>
            <a:avLst/>
            <a:gdLst/>
            <a:ahLst/>
            <a:cxnLst/>
            <a:rect l="l" t="t" r="r" b="b"/>
            <a:pathLst>
              <a:path w="5928" h="4699" extrusionOk="0">
                <a:moveTo>
                  <a:pt x="5107" y="1"/>
                </a:moveTo>
                <a:lnTo>
                  <a:pt x="0" y="1490"/>
                </a:lnTo>
                <a:lnTo>
                  <a:pt x="487" y="3223"/>
                </a:lnTo>
                <a:cubicBezTo>
                  <a:pt x="763" y="4127"/>
                  <a:pt x="1579" y="4699"/>
                  <a:pt x="2471" y="4699"/>
                </a:cubicBezTo>
                <a:cubicBezTo>
                  <a:pt x="2659" y="4699"/>
                  <a:pt x="2850" y="4674"/>
                  <a:pt x="3040" y="4621"/>
                </a:cubicBezTo>
                <a:lnTo>
                  <a:pt x="4225" y="4286"/>
                </a:lnTo>
                <a:cubicBezTo>
                  <a:pt x="5289" y="3952"/>
                  <a:pt x="5927" y="2827"/>
                  <a:pt x="5593" y="1733"/>
                </a:cubicBezTo>
                <a:lnTo>
                  <a:pt x="5107" y="1"/>
                </a:lnTo>
                <a:close/>
              </a:path>
            </a:pathLst>
          </a:custGeom>
          <a:solidFill>
            <a:srgbClr val="4B4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1" name="Google Shape;1541;p31"/>
          <p:cNvGrpSpPr/>
          <p:nvPr/>
        </p:nvGrpSpPr>
        <p:grpSpPr>
          <a:xfrm>
            <a:off x="4091843" y="446478"/>
            <a:ext cx="585982" cy="791184"/>
            <a:chOff x="3863243" y="446478"/>
            <a:chExt cx="585982" cy="791184"/>
          </a:xfrm>
        </p:grpSpPr>
        <p:sp>
          <p:nvSpPr>
            <p:cNvPr id="1542" name="Google Shape;1542;p31"/>
            <p:cNvSpPr/>
            <p:nvPr/>
          </p:nvSpPr>
          <p:spPr>
            <a:xfrm>
              <a:off x="4183611" y="1090931"/>
              <a:ext cx="233577" cy="146731"/>
            </a:xfrm>
            <a:custGeom>
              <a:avLst/>
              <a:gdLst/>
              <a:ahLst/>
              <a:cxnLst/>
              <a:rect l="l" t="t" r="r" b="b"/>
              <a:pathLst>
                <a:path w="8421" h="5290" extrusionOk="0">
                  <a:moveTo>
                    <a:pt x="7661" y="1"/>
                  </a:moveTo>
                  <a:lnTo>
                    <a:pt x="1" y="2189"/>
                  </a:lnTo>
                  <a:lnTo>
                    <a:pt x="366" y="3466"/>
                  </a:lnTo>
                  <a:cubicBezTo>
                    <a:pt x="694" y="4577"/>
                    <a:pt x="1715" y="5289"/>
                    <a:pt x="2818" y="5289"/>
                  </a:cubicBezTo>
                  <a:cubicBezTo>
                    <a:pt x="3042" y="5289"/>
                    <a:pt x="3270" y="5260"/>
                    <a:pt x="3496" y="5198"/>
                  </a:cubicBezTo>
                  <a:lnTo>
                    <a:pt x="6323" y="4378"/>
                  </a:lnTo>
                  <a:cubicBezTo>
                    <a:pt x="7661" y="4013"/>
                    <a:pt x="8421" y="2615"/>
                    <a:pt x="8056" y="1277"/>
                  </a:cubicBezTo>
                  <a:lnTo>
                    <a:pt x="7661" y="1"/>
                  </a:lnTo>
                  <a:close/>
                </a:path>
              </a:pathLst>
            </a:custGeom>
            <a:solidFill>
              <a:srgbClr val="6D6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1"/>
            <p:cNvSpPr/>
            <p:nvPr/>
          </p:nvSpPr>
          <p:spPr>
            <a:xfrm>
              <a:off x="3863243" y="446478"/>
              <a:ext cx="585982" cy="673161"/>
            </a:xfrm>
            <a:custGeom>
              <a:avLst/>
              <a:gdLst/>
              <a:ahLst/>
              <a:cxnLst/>
              <a:rect l="l" t="t" r="r" b="b"/>
              <a:pathLst>
                <a:path w="21126" h="24269" extrusionOk="0">
                  <a:moveTo>
                    <a:pt x="11196" y="0"/>
                  </a:moveTo>
                  <a:cubicBezTo>
                    <a:pt x="9217" y="0"/>
                    <a:pt x="7203" y="611"/>
                    <a:pt x="5441" y="1927"/>
                  </a:cubicBezTo>
                  <a:cubicBezTo>
                    <a:pt x="1" y="5940"/>
                    <a:pt x="304" y="14146"/>
                    <a:pt x="6019" y="17794"/>
                  </a:cubicBezTo>
                  <a:cubicBezTo>
                    <a:pt x="8238" y="19222"/>
                    <a:pt x="9879" y="21411"/>
                    <a:pt x="10609" y="23934"/>
                  </a:cubicBezTo>
                  <a:lnTo>
                    <a:pt x="10700" y="24268"/>
                  </a:lnTo>
                  <a:lnTo>
                    <a:pt x="19363" y="21776"/>
                  </a:lnTo>
                  <a:lnTo>
                    <a:pt x="19271" y="21441"/>
                  </a:lnTo>
                  <a:cubicBezTo>
                    <a:pt x="18542" y="18858"/>
                    <a:pt x="18785" y="16122"/>
                    <a:pt x="19940" y="13690"/>
                  </a:cubicBezTo>
                  <a:cubicBezTo>
                    <a:pt x="20943" y="11593"/>
                    <a:pt x="21126" y="9222"/>
                    <a:pt x="20487" y="7003"/>
                  </a:cubicBezTo>
                  <a:cubicBezTo>
                    <a:pt x="19237" y="2617"/>
                    <a:pt x="15292" y="0"/>
                    <a:pt x="11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1"/>
            <p:cNvSpPr/>
            <p:nvPr/>
          </p:nvSpPr>
          <p:spPr>
            <a:xfrm>
              <a:off x="4160006" y="1050462"/>
              <a:ext cx="254658" cy="134388"/>
            </a:xfrm>
            <a:custGeom>
              <a:avLst/>
              <a:gdLst/>
              <a:ahLst/>
              <a:cxnLst/>
              <a:rect l="l" t="t" r="r" b="b"/>
              <a:pathLst>
                <a:path w="9181" h="4845" extrusionOk="0">
                  <a:moveTo>
                    <a:pt x="8633" y="1"/>
                  </a:moveTo>
                  <a:lnTo>
                    <a:pt x="1" y="2493"/>
                  </a:lnTo>
                  <a:lnTo>
                    <a:pt x="122" y="2979"/>
                  </a:lnTo>
                  <a:cubicBezTo>
                    <a:pt x="449" y="4109"/>
                    <a:pt x="1479" y="4844"/>
                    <a:pt x="2598" y="4844"/>
                  </a:cubicBezTo>
                  <a:cubicBezTo>
                    <a:pt x="2835" y="4844"/>
                    <a:pt x="3075" y="4811"/>
                    <a:pt x="3314" y="4742"/>
                  </a:cubicBezTo>
                  <a:lnTo>
                    <a:pt x="7022" y="3678"/>
                  </a:lnTo>
                  <a:cubicBezTo>
                    <a:pt x="8390" y="3283"/>
                    <a:pt x="9180" y="1855"/>
                    <a:pt x="8785" y="487"/>
                  </a:cubicBezTo>
                  <a:lnTo>
                    <a:pt x="86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1"/>
            <p:cNvSpPr/>
            <p:nvPr/>
          </p:nvSpPr>
          <p:spPr>
            <a:xfrm>
              <a:off x="4211431" y="846425"/>
              <a:ext cx="68317" cy="238626"/>
            </a:xfrm>
            <a:custGeom>
              <a:avLst/>
              <a:gdLst/>
              <a:ahLst/>
              <a:cxnLst/>
              <a:rect l="l" t="t" r="r" b="b"/>
              <a:pathLst>
                <a:path w="2463" h="8603" fill="none" extrusionOk="0">
                  <a:moveTo>
                    <a:pt x="2463" y="8603"/>
                  </a:moveTo>
                  <a:lnTo>
                    <a:pt x="1" y="1"/>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1"/>
            <p:cNvSpPr/>
            <p:nvPr/>
          </p:nvSpPr>
          <p:spPr>
            <a:xfrm>
              <a:off x="4076544" y="716585"/>
              <a:ext cx="212497" cy="136635"/>
            </a:xfrm>
            <a:custGeom>
              <a:avLst/>
              <a:gdLst/>
              <a:ahLst/>
              <a:cxnLst/>
              <a:rect l="l" t="t" r="r" b="b"/>
              <a:pathLst>
                <a:path w="7661" h="4926" fill="none" extrusionOk="0">
                  <a:moveTo>
                    <a:pt x="7660" y="1"/>
                  </a:moveTo>
                  <a:lnTo>
                    <a:pt x="4955" y="4925"/>
                  </a:lnTo>
                  <a:lnTo>
                    <a:pt x="1" y="2220"/>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1"/>
          <p:cNvSpPr/>
          <p:nvPr/>
        </p:nvSpPr>
        <p:spPr>
          <a:xfrm>
            <a:off x="2276475" y="900901"/>
            <a:ext cx="4826107" cy="3567514"/>
          </a:xfrm>
          <a:custGeom>
            <a:avLst/>
            <a:gdLst/>
            <a:ahLst/>
            <a:cxnLst/>
            <a:rect l="l" t="t" r="r" b="b"/>
            <a:pathLst>
              <a:path w="168727" h="128617" extrusionOk="0">
                <a:moveTo>
                  <a:pt x="18820" y="1"/>
                </a:moveTo>
                <a:cubicBezTo>
                  <a:pt x="17089" y="1"/>
                  <a:pt x="15567" y="1292"/>
                  <a:pt x="15319" y="3083"/>
                </a:cubicBezTo>
                <a:lnTo>
                  <a:pt x="14286" y="9982"/>
                </a:lnTo>
                <a:cubicBezTo>
                  <a:pt x="14286" y="9982"/>
                  <a:pt x="14803" y="11897"/>
                  <a:pt x="16201" y="12110"/>
                </a:cubicBezTo>
                <a:cubicBezTo>
                  <a:pt x="16905" y="12211"/>
                  <a:pt x="17637" y="12478"/>
                  <a:pt x="18371" y="12478"/>
                </a:cubicBezTo>
                <a:cubicBezTo>
                  <a:pt x="18968" y="12478"/>
                  <a:pt x="19566" y="12301"/>
                  <a:pt x="20152" y="11715"/>
                </a:cubicBezTo>
                <a:cubicBezTo>
                  <a:pt x="20769" y="10871"/>
                  <a:pt x="21644" y="10497"/>
                  <a:pt x="22509" y="10497"/>
                </a:cubicBezTo>
                <a:cubicBezTo>
                  <a:pt x="24072" y="10497"/>
                  <a:pt x="25600" y="11720"/>
                  <a:pt x="25502" y="13599"/>
                </a:cubicBezTo>
                <a:cubicBezTo>
                  <a:pt x="25392" y="15371"/>
                  <a:pt x="23955" y="16418"/>
                  <a:pt x="22502" y="16418"/>
                </a:cubicBezTo>
                <a:cubicBezTo>
                  <a:pt x="21537" y="16418"/>
                  <a:pt x="20565" y="15956"/>
                  <a:pt x="19970" y="14937"/>
                </a:cubicBezTo>
                <a:cubicBezTo>
                  <a:pt x="19970" y="14937"/>
                  <a:pt x="19172" y="13783"/>
                  <a:pt x="17513" y="13783"/>
                </a:cubicBezTo>
                <a:cubicBezTo>
                  <a:pt x="16952" y="13783"/>
                  <a:pt x="16293" y="13915"/>
                  <a:pt x="15532" y="14268"/>
                </a:cubicBezTo>
                <a:cubicBezTo>
                  <a:pt x="14256" y="14876"/>
                  <a:pt x="13557" y="15119"/>
                  <a:pt x="13557" y="15119"/>
                </a:cubicBezTo>
                <a:lnTo>
                  <a:pt x="12250" y="24056"/>
                </a:lnTo>
                <a:cubicBezTo>
                  <a:pt x="12250" y="24056"/>
                  <a:pt x="12736" y="26396"/>
                  <a:pt x="14164" y="26578"/>
                </a:cubicBezTo>
                <a:cubicBezTo>
                  <a:pt x="14704" y="26655"/>
                  <a:pt x="15254" y="26765"/>
                  <a:pt x="15808" y="26765"/>
                </a:cubicBezTo>
                <a:cubicBezTo>
                  <a:pt x="16566" y="26765"/>
                  <a:pt x="17331" y="26560"/>
                  <a:pt x="18085" y="25788"/>
                </a:cubicBezTo>
                <a:cubicBezTo>
                  <a:pt x="18704" y="24931"/>
                  <a:pt x="19585" y="24550"/>
                  <a:pt x="20455" y="24550"/>
                </a:cubicBezTo>
                <a:cubicBezTo>
                  <a:pt x="22023" y="24550"/>
                  <a:pt x="23552" y="25787"/>
                  <a:pt x="23435" y="27703"/>
                </a:cubicBezTo>
                <a:cubicBezTo>
                  <a:pt x="23327" y="29449"/>
                  <a:pt x="21898" y="30470"/>
                  <a:pt x="20453" y="30470"/>
                </a:cubicBezTo>
                <a:cubicBezTo>
                  <a:pt x="19458" y="30470"/>
                  <a:pt x="18455" y="29985"/>
                  <a:pt x="17873" y="28919"/>
                </a:cubicBezTo>
                <a:cubicBezTo>
                  <a:pt x="17712" y="28620"/>
                  <a:pt x="16943" y="27452"/>
                  <a:pt x="15408" y="27452"/>
                </a:cubicBezTo>
                <a:cubicBezTo>
                  <a:pt x="14913" y="27452"/>
                  <a:pt x="14338" y="27574"/>
                  <a:pt x="13678" y="27885"/>
                </a:cubicBezTo>
                <a:cubicBezTo>
                  <a:pt x="12888" y="28250"/>
                  <a:pt x="12158" y="28676"/>
                  <a:pt x="11490" y="29162"/>
                </a:cubicBezTo>
                <a:lnTo>
                  <a:pt x="10183" y="38098"/>
                </a:lnTo>
                <a:cubicBezTo>
                  <a:pt x="10183" y="38098"/>
                  <a:pt x="10791" y="40439"/>
                  <a:pt x="12219" y="40651"/>
                </a:cubicBezTo>
                <a:cubicBezTo>
                  <a:pt x="12743" y="40726"/>
                  <a:pt x="13257" y="40827"/>
                  <a:pt x="13771" y="40827"/>
                </a:cubicBezTo>
                <a:cubicBezTo>
                  <a:pt x="14509" y="40827"/>
                  <a:pt x="15248" y="40619"/>
                  <a:pt x="16019" y="39831"/>
                </a:cubicBezTo>
                <a:cubicBezTo>
                  <a:pt x="16626" y="38974"/>
                  <a:pt x="17504" y="38593"/>
                  <a:pt x="18375" y="38593"/>
                </a:cubicBezTo>
                <a:cubicBezTo>
                  <a:pt x="19943" y="38593"/>
                  <a:pt x="21486" y="39830"/>
                  <a:pt x="21368" y="41746"/>
                </a:cubicBezTo>
                <a:cubicBezTo>
                  <a:pt x="21243" y="43499"/>
                  <a:pt x="19822" y="44515"/>
                  <a:pt x="18390" y="44515"/>
                </a:cubicBezTo>
                <a:cubicBezTo>
                  <a:pt x="17388" y="44515"/>
                  <a:pt x="16381" y="44019"/>
                  <a:pt x="15806" y="42931"/>
                </a:cubicBezTo>
                <a:cubicBezTo>
                  <a:pt x="15594" y="42578"/>
                  <a:pt x="14725" y="41222"/>
                  <a:pt x="13073" y="41222"/>
                </a:cubicBezTo>
                <a:cubicBezTo>
                  <a:pt x="12592" y="41222"/>
                  <a:pt x="12045" y="41336"/>
                  <a:pt x="11429" y="41624"/>
                </a:cubicBezTo>
                <a:cubicBezTo>
                  <a:pt x="10639" y="41989"/>
                  <a:pt x="9970" y="42536"/>
                  <a:pt x="9423" y="43235"/>
                </a:cubicBezTo>
                <a:lnTo>
                  <a:pt x="8116" y="52141"/>
                </a:lnTo>
                <a:cubicBezTo>
                  <a:pt x="8116" y="52141"/>
                  <a:pt x="8632" y="54330"/>
                  <a:pt x="10061" y="54542"/>
                </a:cubicBezTo>
                <a:cubicBezTo>
                  <a:pt x="10659" y="54628"/>
                  <a:pt x="11264" y="54780"/>
                  <a:pt x="11873" y="54780"/>
                </a:cubicBezTo>
                <a:cubicBezTo>
                  <a:pt x="12563" y="54780"/>
                  <a:pt x="13257" y="54584"/>
                  <a:pt x="13952" y="53874"/>
                </a:cubicBezTo>
                <a:cubicBezTo>
                  <a:pt x="14571" y="53015"/>
                  <a:pt x="15451" y="52634"/>
                  <a:pt x="16319" y="52634"/>
                </a:cubicBezTo>
                <a:cubicBezTo>
                  <a:pt x="17878" y="52634"/>
                  <a:pt x="19399" y="53864"/>
                  <a:pt x="19301" y="55758"/>
                </a:cubicBezTo>
                <a:cubicBezTo>
                  <a:pt x="19210" y="57522"/>
                  <a:pt x="17781" y="58557"/>
                  <a:pt x="16335" y="58557"/>
                </a:cubicBezTo>
                <a:cubicBezTo>
                  <a:pt x="15364" y="58557"/>
                  <a:pt x="14386" y="58091"/>
                  <a:pt x="13800" y="57065"/>
                </a:cubicBezTo>
                <a:cubicBezTo>
                  <a:pt x="13775" y="57041"/>
                  <a:pt x="12718" y="55070"/>
                  <a:pt x="10724" y="55070"/>
                </a:cubicBezTo>
                <a:cubicBezTo>
                  <a:pt x="10251" y="55070"/>
                  <a:pt x="9726" y="55180"/>
                  <a:pt x="9149" y="55454"/>
                </a:cubicBezTo>
                <a:cubicBezTo>
                  <a:pt x="8359" y="55819"/>
                  <a:pt x="7721" y="56488"/>
                  <a:pt x="7356" y="57278"/>
                </a:cubicBezTo>
                <a:lnTo>
                  <a:pt x="6049" y="66184"/>
                </a:lnTo>
                <a:cubicBezTo>
                  <a:pt x="6049" y="66184"/>
                  <a:pt x="6505" y="68494"/>
                  <a:pt x="7903" y="68707"/>
                </a:cubicBezTo>
                <a:cubicBezTo>
                  <a:pt x="8465" y="68785"/>
                  <a:pt x="9038" y="68903"/>
                  <a:pt x="9613" y="68903"/>
                </a:cubicBezTo>
                <a:cubicBezTo>
                  <a:pt x="10375" y="68903"/>
                  <a:pt x="11140" y="68696"/>
                  <a:pt x="11885" y="67916"/>
                </a:cubicBezTo>
                <a:cubicBezTo>
                  <a:pt x="12505" y="67068"/>
                  <a:pt x="13385" y="66691"/>
                  <a:pt x="14253" y="66691"/>
                </a:cubicBezTo>
                <a:cubicBezTo>
                  <a:pt x="15812" y="66691"/>
                  <a:pt x="17332" y="67907"/>
                  <a:pt x="17234" y="69801"/>
                </a:cubicBezTo>
                <a:cubicBezTo>
                  <a:pt x="17143" y="71552"/>
                  <a:pt x="15706" y="72591"/>
                  <a:pt x="14256" y="72591"/>
                </a:cubicBezTo>
                <a:cubicBezTo>
                  <a:pt x="13289" y="72591"/>
                  <a:pt x="12316" y="72129"/>
                  <a:pt x="11733" y="71108"/>
                </a:cubicBezTo>
                <a:cubicBezTo>
                  <a:pt x="11733" y="71108"/>
                  <a:pt x="10937" y="69734"/>
                  <a:pt x="8079" y="69734"/>
                </a:cubicBezTo>
                <a:cubicBezTo>
                  <a:pt x="7728" y="69734"/>
                  <a:pt x="7346" y="69754"/>
                  <a:pt x="6930" y="69801"/>
                </a:cubicBezTo>
                <a:cubicBezTo>
                  <a:pt x="5562" y="69953"/>
                  <a:pt x="5258" y="71473"/>
                  <a:pt x="5258" y="71473"/>
                </a:cubicBezTo>
                <a:lnTo>
                  <a:pt x="3982" y="80227"/>
                </a:lnTo>
                <a:cubicBezTo>
                  <a:pt x="3982" y="80227"/>
                  <a:pt x="4468" y="82141"/>
                  <a:pt x="5897" y="82354"/>
                </a:cubicBezTo>
                <a:cubicBezTo>
                  <a:pt x="6590" y="82453"/>
                  <a:pt x="7310" y="82704"/>
                  <a:pt x="8032" y="82704"/>
                </a:cubicBezTo>
                <a:cubicBezTo>
                  <a:pt x="8640" y="82704"/>
                  <a:pt x="9251" y="82526"/>
                  <a:pt x="9848" y="81929"/>
                </a:cubicBezTo>
                <a:cubicBezTo>
                  <a:pt x="10461" y="81090"/>
                  <a:pt x="11329" y="80719"/>
                  <a:pt x="12186" y="80719"/>
                </a:cubicBezTo>
                <a:cubicBezTo>
                  <a:pt x="13753" y="80719"/>
                  <a:pt x="15285" y="81958"/>
                  <a:pt x="15167" y="83844"/>
                </a:cubicBezTo>
                <a:cubicBezTo>
                  <a:pt x="15077" y="85608"/>
                  <a:pt x="13647" y="86643"/>
                  <a:pt x="12201" y="86643"/>
                </a:cubicBezTo>
                <a:cubicBezTo>
                  <a:pt x="11230" y="86643"/>
                  <a:pt x="10252" y="86176"/>
                  <a:pt x="9666" y="85151"/>
                </a:cubicBezTo>
                <a:cubicBezTo>
                  <a:pt x="9594" y="85030"/>
                  <a:pt x="8644" y="83385"/>
                  <a:pt x="6803" y="83385"/>
                </a:cubicBezTo>
                <a:cubicBezTo>
                  <a:pt x="6320" y="83385"/>
                  <a:pt x="5774" y="83498"/>
                  <a:pt x="5167" y="83783"/>
                </a:cubicBezTo>
                <a:cubicBezTo>
                  <a:pt x="4407" y="84117"/>
                  <a:pt x="3739" y="84664"/>
                  <a:pt x="3252" y="85363"/>
                </a:cubicBezTo>
                <a:lnTo>
                  <a:pt x="1945" y="94269"/>
                </a:lnTo>
                <a:cubicBezTo>
                  <a:pt x="1945" y="94269"/>
                  <a:pt x="2523" y="96610"/>
                  <a:pt x="3951" y="96823"/>
                </a:cubicBezTo>
                <a:cubicBezTo>
                  <a:pt x="4491" y="96900"/>
                  <a:pt x="5025" y="97009"/>
                  <a:pt x="5560" y="97009"/>
                </a:cubicBezTo>
                <a:cubicBezTo>
                  <a:pt x="6292" y="97009"/>
                  <a:pt x="7027" y="96805"/>
                  <a:pt x="7781" y="96032"/>
                </a:cubicBezTo>
                <a:cubicBezTo>
                  <a:pt x="8393" y="95158"/>
                  <a:pt x="9277" y="94771"/>
                  <a:pt x="10150" y="94771"/>
                </a:cubicBezTo>
                <a:cubicBezTo>
                  <a:pt x="11705" y="94771"/>
                  <a:pt x="13228" y="95998"/>
                  <a:pt x="13131" y="97886"/>
                </a:cubicBezTo>
                <a:cubicBezTo>
                  <a:pt x="13040" y="99650"/>
                  <a:pt x="11600" y="100685"/>
                  <a:pt x="10152" y="100685"/>
                </a:cubicBezTo>
                <a:cubicBezTo>
                  <a:pt x="9179" y="100685"/>
                  <a:pt x="8203" y="100219"/>
                  <a:pt x="7629" y="99193"/>
                </a:cubicBezTo>
                <a:cubicBezTo>
                  <a:pt x="7508" y="99011"/>
                  <a:pt x="6809" y="98038"/>
                  <a:pt x="3252" y="97886"/>
                </a:cubicBezTo>
                <a:cubicBezTo>
                  <a:pt x="3224" y="97885"/>
                  <a:pt x="3197" y="97885"/>
                  <a:pt x="3169" y="97885"/>
                </a:cubicBezTo>
                <a:cubicBezTo>
                  <a:pt x="1741" y="97885"/>
                  <a:pt x="1185" y="99406"/>
                  <a:pt x="1185" y="99406"/>
                </a:cubicBezTo>
                <a:lnTo>
                  <a:pt x="274" y="105637"/>
                </a:lnTo>
                <a:cubicBezTo>
                  <a:pt x="0" y="107583"/>
                  <a:pt x="1337" y="109406"/>
                  <a:pt x="3313" y="109680"/>
                </a:cubicBezTo>
                <a:lnTo>
                  <a:pt x="132313" y="128616"/>
                </a:lnTo>
                <a:lnTo>
                  <a:pt x="155900" y="111048"/>
                </a:lnTo>
                <a:lnTo>
                  <a:pt x="168453" y="25515"/>
                </a:lnTo>
                <a:cubicBezTo>
                  <a:pt x="168727" y="23539"/>
                  <a:pt x="167359" y="21715"/>
                  <a:pt x="165413" y="21441"/>
                </a:cubicBezTo>
                <a:lnTo>
                  <a:pt x="19362" y="43"/>
                </a:lnTo>
                <a:cubicBezTo>
                  <a:pt x="19180" y="15"/>
                  <a:pt x="18999" y="1"/>
                  <a:pt x="18820" y="1"/>
                </a:cubicBezTo>
                <a:close/>
              </a:path>
            </a:pathLst>
          </a:custGeom>
          <a:solidFill>
            <a:srgbClr val="CFC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1"/>
          <p:cNvSpPr/>
          <p:nvPr/>
        </p:nvSpPr>
        <p:spPr>
          <a:xfrm>
            <a:off x="6092521" y="3907785"/>
            <a:ext cx="654272" cy="559770"/>
          </a:xfrm>
          <a:custGeom>
            <a:avLst/>
            <a:gdLst/>
            <a:ahLst/>
            <a:cxnLst/>
            <a:rect l="l" t="t" r="r" b="b"/>
            <a:pathLst>
              <a:path w="23588" h="20181" extrusionOk="0">
                <a:moveTo>
                  <a:pt x="5372" y="1"/>
                </a:moveTo>
                <a:cubicBezTo>
                  <a:pt x="3989" y="1"/>
                  <a:pt x="2806" y="985"/>
                  <a:pt x="2584" y="2399"/>
                </a:cubicBezTo>
                <a:lnTo>
                  <a:pt x="1" y="20181"/>
                </a:lnTo>
                <a:lnTo>
                  <a:pt x="1" y="20181"/>
                </a:lnTo>
                <a:lnTo>
                  <a:pt x="23588" y="2643"/>
                </a:lnTo>
                <a:lnTo>
                  <a:pt x="5776" y="29"/>
                </a:lnTo>
                <a:cubicBezTo>
                  <a:pt x="5640" y="10"/>
                  <a:pt x="5505" y="1"/>
                  <a:pt x="5372" y="1"/>
                </a:cubicBezTo>
                <a:close/>
              </a:path>
            </a:pathLst>
          </a:custGeom>
          <a:solidFill>
            <a:srgbClr val="B3B7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1"/>
          <p:cNvSpPr/>
          <p:nvPr/>
        </p:nvSpPr>
        <p:spPr>
          <a:xfrm>
            <a:off x="2408580" y="1113398"/>
            <a:ext cx="4500089" cy="3215054"/>
          </a:xfrm>
          <a:custGeom>
            <a:avLst/>
            <a:gdLst/>
            <a:ahLst/>
            <a:cxnLst/>
            <a:rect l="l" t="t" r="r" b="b"/>
            <a:pathLst>
              <a:path w="157329" h="115910" extrusionOk="0">
                <a:moveTo>
                  <a:pt x="10061" y="0"/>
                </a:moveTo>
                <a:cubicBezTo>
                  <a:pt x="8263" y="0"/>
                  <a:pt x="6742" y="1412"/>
                  <a:pt x="6627" y="3264"/>
                </a:cubicBezTo>
                <a:lnTo>
                  <a:pt x="6201" y="10103"/>
                </a:lnTo>
                <a:cubicBezTo>
                  <a:pt x="6201" y="10103"/>
                  <a:pt x="6839" y="11926"/>
                  <a:pt x="8207" y="11987"/>
                </a:cubicBezTo>
                <a:cubicBezTo>
                  <a:pt x="8818" y="12031"/>
                  <a:pt x="9450" y="12186"/>
                  <a:pt x="10069" y="12186"/>
                </a:cubicBezTo>
                <a:cubicBezTo>
                  <a:pt x="10744" y="12186"/>
                  <a:pt x="11404" y="12002"/>
                  <a:pt x="12007" y="11288"/>
                </a:cubicBezTo>
                <a:cubicBezTo>
                  <a:pt x="12598" y="10343"/>
                  <a:pt x="13524" y="9917"/>
                  <a:pt x="14441" y="9917"/>
                </a:cubicBezTo>
                <a:cubicBezTo>
                  <a:pt x="15882" y="9917"/>
                  <a:pt x="17301" y="10970"/>
                  <a:pt x="17356" y="12717"/>
                </a:cubicBezTo>
                <a:cubicBezTo>
                  <a:pt x="17395" y="14525"/>
                  <a:pt x="15935" y="15676"/>
                  <a:pt x="14443" y="15676"/>
                </a:cubicBezTo>
                <a:cubicBezTo>
                  <a:pt x="13577" y="15676"/>
                  <a:pt x="12700" y="15289"/>
                  <a:pt x="12098" y="14419"/>
                </a:cubicBezTo>
                <a:cubicBezTo>
                  <a:pt x="12098" y="14419"/>
                  <a:pt x="11337" y="13494"/>
                  <a:pt x="9910" y="13494"/>
                </a:cubicBezTo>
                <a:cubicBezTo>
                  <a:pt x="9299" y="13494"/>
                  <a:pt x="8567" y="13663"/>
                  <a:pt x="7721" y="14145"/>
                </a:cubicBezTo>
                <a:cubicBezTo>
                  <a:pt x="6535" y="14814"/>
                  <a:pt x="5867" y="15118"/>
                  <a:pt x="5867" y="15118"/>
                </a:cubicBezTo>
                <a:lnTo>
                  <a:pt x="5289" y="23872"/>
                </a:lnTo>
                <a:cubicBezTo>
                  <a:pt x="5289" y="23872"/>
                  <a:pt x="5988" y="26121"/>
                  <a:pt x="7356" y="26212"/>
                </a:cubicBezTo>
                <a:cubicBezTo>
                  <a:pt x="7750" y="26231"/>
                  <a:pt x="8146" y="26267"/>
                  <a:pt x="8541" y="26267"/>
                </a:cubicBezTo>
                <a:cubicBezTo>
                  <a:pt x="9427" y="26267"/>
                  <a:pt x="10305" y="26085"/>
                  <a:pt x="11125" y="25118"/>
                </a:cubicBezTo>
                <a:cubicBezTo>
                  <a:pt x="11696" y="24143"/>
                  <a:pt x="12629" y="23703"/>
                  <a:pt x="13558" y="23703"/>
                </a:cubicBezTo>
                <a:cubicBezTo>
                  <a:pt x="15003" y="23703"/>
                  <a:pt x="16438" y="24770"/>
                  <a:pt x="16475" y="26547"/>
                </a:cubicBezTo>
                <a:cubicBezTo>
                  <a:pt x="16494" y="28350"/>
                  <a:pt x="15031" y="29478"/>
                  <a:pt x="13544" y="29478"/>
                </a:cubicBezTo>
                <a:cubicBezTo>
                  <a:pt x="12651" y="29478"/>
                  <a:pt x="11749" y="29070"/>
                  <a:pt x="11156" y="28158"/>
                </a:cubicBezTo>
                <a:cubicBezTo>
                  <a:pt x="10982" y="27897"/>
                  <a:pt x="10232" y="26920"/>
                  <a:pt x="8884" y="26920"/>
                </a:cubicBezTo>
                <a:cubicBezTo>
                  <a:pt x="8348" y="26920"/>
                  <a:pt x="7718" y="27074"/>
                  <a:pt x="6991" y="27489"/>
                </a:cubicBezTo>
                <a:cubicBezTo>
                  <a:pt x="6262" y="27884"/>
                  <a:pt x="5593" y="28370"/>
                  <a:pt x="4985" y="28917"/>
                </a:cubicBezTo>
                <a:lnTo>
                  <a:pt x="4408" y="37671"/>
                </a:lnTo>
                <a:cubicBezTo>
                  <a:pt x="4408" y="37671"/>
                  <a:pt x="5198" y="39921"/>
                  <a:pt x="6596" y="40012"/>
                </a:cubicBezTo>
                <a:cubicBezTo>
                  <a:pt x="6980" y="40031"/>
                  <a:pt x="7361" y="40067"/>
                  <a:pt x="7739" y="40067"/>
                </a:cubicBezTo>
                <a:cubicBezTo>
                  <a:pt x="8586" y="40067"/>
                  <a:pt x="9414" y="39885"/>
                  <a:pt x="10213" y="38918"/>
                </a:cubicBezTo>
                <a:cubicBezTo>
                  <a:pt x="10794" y="37958"/>
                  <a:pt x="11726" y="37524"/>
                  <a:pt x="12651" y="37524"/>
                </a:cubicBezTo>
                <a:cubicBezTo>
                  <a:pt x="14097" y="37524"/>
                  <a:pt x="15526" y="38585"/>
                  <a:pt x="15563" y="40346"/>
                </a:cubicBezTo>
                <a:cubicBezTo>
                  <a:pt x="15601" y="42150"/>
                  <a:pt x="14145" y="43277"/>
                  <a:pt x="12661" y="43277"/>
                </a:cubicBezTo>
                <a:cubicBezTo>
                  <a:pt x="11769" y="43277"/>
                  <a:pt x="10868" y="42870"/>
                  <a:pt x="10274" y="41957"/>
                </a:cubicBezTo>
                <a:cubicBezTo>
                  <a:pt x="10050" y="41643"/>
                  <a:pt x="9161" y="40499"/>
                  <a:pt x="7695" y="40499"/>
                </a:cubicBezTo>
                <a:cubicBezTo>
                  <a:pt x="7177" y="40499"/>
                  <a:pt x="6587" y="40642"/>
                  <a:pt x="5928" y="41015"/>
                </a:cubicBezTo>
                <a:cubicBezTo>
                  <a:pt x="5198" y="41440"/>
                  <a:pt x="4560" y="42048"/>
                  <a:pt x="4073" y="42747"/>
                </a:cubicBezTo>
                <a:lnTo>
                  <a:pt x="3526" y="51501"/>
                </a:lnTo>
                <a:cubicBezTo>
                  <a:pt x="3526" y="51501"/>
                  <a:pt x="4225" y="53599"/>
                  <a:pt x="5593" y="53690"/>
                </a:cubicBezTo>
                <a:cubicBezTo>
                  <a:pt x="6066" y="53724"/>
                  <a:pt x="6544" y="53791"/>
                  <a:pt x="7016" y="53791"/>
                </a:cubicBezTo>
                <a:cubicBezTo>
                  <a:pt x="7818" y="53791"/>
                  <a:pt x="8605" y="53597"/>
                  <a:pt x="9332" y="52717"/>
                </a:cubicBezTo>
                <a:cubicBezTo>
                  <a:pt x="9914" y="51755"/>
                  <a:pt x="10844" y="51322"/>
                  <a:pt x="11767" y="51322"/>
                </a:cubicBezTo>
                <a:cubicBezTo>
                  <a:pt x="13205" y="51322"/>
                  <a:pt x="14626" y="52375"/>
                  <a:pt x="14682" y="54115"/>
                </a:cubicBezTo>
                <a:cubicBezTo>
                  <a:pt x="14739" y="55945"/>
                  <a:pt x="13271" y="57104"/>
                  <a:pt x="11771" y="57104"/>
                </a:cubicBezTo>
                <a:cubicBezTo>
                  <a:pt x="10903" y="57104"/>
                  <a:pt x="10024" y="56716"/>
                  <a:pt x="9423" y="55848"/>
                </a:cubicBezTo>
                <a:cubicBezTo>
                  <a:pt x="9399" y="55824"/>
                  <a:pt x="8309" y="54145"/>
                  <a:pt x="6494" y="54145"/>
                </a:cubicBezTo>
                <a:cubicBezTo>
                  <a:pt x="5976" y="54145"/>
                  <a:pt x="5400" y="54281"/>
                  <a:pt x="4773" y="54632"/>
                </a:cubicBezTo>
                <a:cubicBezTo>
                  <a:pt x="4043" y="55058"/>
                  <a:pt x="3496" y="55726"/>
                  <a:pt x="3192" y="56547"/>
                </a:cubicBezTo>
                <a:lnTo>
                  <a:pt x="2645" y="65271"/>
                </a:lnTo>
                <a:cubicBezTo>
                  <a:pt x="2645" y="65271"/>
                  <a:pt x="3253" y="67489"/>
                  <a:pt x="4651" y="67581"/>
                </a:cubicBezTo>
                <a:cubicBezTo>
                  <a:pt x="5057" y="67610"/>
                  <a:pt x="5475" y="67656"/>
                  <a:pt x="5897" y="67656"/>
                </a:cubicBezTo>
                <a:cubicBezTo>
                  <a:pt x="6769" y="67656"/>
                  <a:pt x="7651" y="67460"/>
                  <a:pt x="8450" y="66517"/>
                </a:cubicBezTo>
                <a:cubicBezTo>
                  <a:pt x="9023" y="65550"/>
                  <a:pt x="9952" y="65113"/>
                  <a:pt x="10874" y="65113"/>
                </a:cubicBezTo>
                <a:cubicBezTo>
                  <a:pt x="12301" y="65113"/>
                  <a:pt x="13714" y="66161"/>
                  <a:pt x="13770" y="67915"/>
                </a:cubicBezTo>
                <a:cubicBezTo>
                  <a:pt x="13827" y="69723"/>
                  <a:pt x="12363" y="70874"/>
                  <a:pt x="10872" y="70874"/>
                </a:cubicBezTo>
                <a:cubicBezTo>
                  <a:pt x="10007" y="70874"/>
                  <a:pt x="9133" y="70487"/>
                  <a:pt x="8542" y="69617"/>
                </a:cubicBezTo>
                <a:cubicBezTo>
                  <a:pt x="8542" y="69617"/>
                  <a:pt x="7794" y="68546"/>
                  <a:pt x="5540" y="68546"/>
                </a:cubicBezTo>
                <a:cubicBezTo>
                  <a:pt x="5030" y="68546"/>
                  <a:pt x="4443" y="68601"/>
                  <a:pt x="3769" y="68736"/>
                </a:cubicBezTo>
                <a:cubicBezTo>
                  <a:pt x="2432" y="68979"/>
                  <a:pt x="2280" y="70499"/>
                  <a:pt x="2280" y="70499"/>
                </a:cubicBezTo>
                <a:lnTo>
                  <a:pt x="1733" y="79070"/>
                </a:lnTo>
                <a:cubicBezTo>
                  <a:pt x="1733" y="79070"/>
                  <a:pt x="2371" y="80924"/>
                  <a:pt x="3739" y="81016"/>
                </a:cubicBezTo>
                <a:cubicBezTo>
                  <a:pt x="4342" y="81044"/>
                  <a:pt x="4965" y="81188"/>
                  <a:pt x="5576" y="81188"/>
                </a:cubicBezTo>
                <a:cubicBezTo>
                  <a:pt x="6260" y="81188"/>
                  <a:pt x="6929" y="81008"/>
                  <a:pt x="7539" y="80286"/>
                </a:cubicBezTo>
                <a:cubicBezTo>
                  <a:pt x="8129" y="79341"/>
                  <a:pt x="9056" y="78914"/>
                  <a:pt x="9972" y="78914"/>
                </a:cubicBezTo>
                <a:cubicBezTo>
                  <a:pt x="11414" y="78914"/>
                  <a:pt x="12832" y="79968"/>
                  <a:pt x="12888" y="81715"/>
                </a:cubicBezTo>
                <a:cubicBezTo>
                  <a:pt x="12927" y="83543"/>
                  <a:pt x="11453" y="84689"/>
                  <a:pt x="9959" y="84689"/>
                </a:cubicBezTo>
                <a:cubicBezTo>
                  <a:pt x="9093" y="84689"/>
                  <a:pt x="8220" y="84305"/>
                  <a:pt x="7630" y="83447"/>
                </a:cubicBezTo>
                <a:cubicBezTo>
                  <a:pt x="7561" y="83332"/>
                  <a:pt x="6584" y="81925"/>
                  <a:pt x="4924" y="81925"/>
                </a:cubicBezTo>
                <a:cubicBezTo>
                  <a:pt x="4394" y="81925"/>
                  <a:pt x="3794" y="82069"/>
                  <a:pt x="3131" y="82444"/>
                </a:cubicBezTo>
                <a:cubicBezTo>
                  <a:pt x="2402" y="82839"/>
                  <a:pt x="1824" y="83417"/>
                  <a:pt x="1399" y="84146"/>
                </a:cubicBezTo>
                <a:lnTo>
                  <a:pt x="821" y="92870"/>
                </a:lnTo>
                <a:cubicBezTo>
                  <a:pt x="821" y="92870"/>
                  <a:pt x="1581" y="95119"/>
                  <a:pt x="2979" y="95210"/>
                </a:cubicBezTo>
                <a:cubicBezTo>
                  <a:pt x="3363" y="95229"/>
                  <a:pt x="3747" y="95265"/>
                  <a:pt x="4129" y="95265"/>
                </a:cubicBezTo>
                <a:cubicBezTo>
                  <a:pt x="4985" y="95265"/>
                  <a:pt x="5828" y="95083"/>
                  <a:pt x="6627" y="94116"/>
                </a:cubicBezTo>
                <a:cubicBezTo>
                  <a:pt x="7210" y="93139"/>
                  <a:pt x="8149" y="92699"/>
                  <a:pt x="9078" y="92699"/>
                </a:cubicBezTo>
                <a:cubicBezTo>
                  <a:pt x="10520" y="92699"/>
                  <a:pt x="11939" y="93758"/>
                  <a:pt x="11976" y="95514"/>
                </a:cubicBezTo>
                <a:cubicBezTo>
                  <a:pt x="12034" y="97337"/>
                  <a:pt x="10566" y="98481"/>
                  <a:pt x="9070" y="98481"/>
                </a:cubicBezTo>
                <a:cubicBezTo>
                  <a:pt x="8195" y="98481"/>
                  <a:pt x="7312" y="98091"/>
                  <a:pt x="6718" y="97216"/>
                </a:cubicBezTo>
                <a:cubicBezTo>
                  <a:pt x="6634" y="97048"/>
                  <a:pt x="5956" y="96287"/>
                  <a:pt x="3165" y="96287"/>
                </a:cubicBezTo>
                <a:cubicBezTo>
                  <a:pt x="2926" y="96287"/>
                  <a:pt x="2672" y="96293"/>
                  <a:pt x="2402" y="96304"/>
                </a:cubicBezTo>
                <a:cubicBezTo>
                  <a:pt x="943" y="96365"/>
                  <a:pt x="487" y="97915"/>
                  <a:pt x="487" y="97915"/>
                </a:cubicBezTo>
                <a:lnTo>
                  <a:pt x="122" y="104055"/>
                </a:lnTo>
                <a:cubicBezTo>
                  <a:pt x="0" y="105970"/>
                  <a:pt x="1459" y="107612"/>
                  <a:pt x="3374" y="107733"/>
                </a:cubicBezTo>
                <a:lnTo>
                  <a:pt x="130216" y="115910"/>
                </a:lnTo>
                <a:lnTo>
                  <a:pt x="151736" y="96973"/>
                </a:lnTo>
                <a:lnTo>
                  <a:pt x="157207" y="12929"/>
                </a:lnTo>
                <a:cubicBezTo>
                  <a:pt x="157329" y="11014"/>
                  <a:pt x="155839" y="9343"/>
                  <a:pt x="153924" y="9221"/>
                </a:cubicBezTo>
                <a:lnTo>
                  <a:pt x="10335" y="11"/>
                </a:lnTo>
                <a:cubicBezTo>
                  <a:pt x="10243" y="4"/>
                  <a:pt x="10152" y="0"/>
                  <a:pt x="1006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1"/>
          <p:cNvSpPr/>
          <p:nvPr/>
        </p:nvSpPr>
        <p:spPr>
          <a:xfrm>
            <a:off x="6157454" y="3773535"/>
            <a:ext cx="596939" cy="556608"/>
          </a:xfrm>
          <a:custGeom>
            <a:avLst/>
            <a:gdLst/>
            <a:ahLst/>
            <a:cxnLst/>
            <a:rect l="l" t="t" r="r" b="b"/>
            <a:pathLst>
              <a:path w="21521" h="20067" extrusionOk="0">
                <a:moveTo>
                  <a:pt x="3840" y="0"/>
                </a:moveTo>
                <a:cubicBezTo>
                  <a:pt x="2397" y="0"/>
                  <a:pt x="1212" y="1097"/>
                  <a:pt x="1125" y="2559"/>
                </a:cubicBezTo>
                <a:lnTo>
                  <a:pt x="0" y="20066"/>
                </a:lnTo>
                <a:lnTo>
                  <a:pt x="21520" y="1130"/>
                </a:lnTo>
                <a:lnTo>
                  <a:pt x="4012" y="5"/>
                </a:lnTo>
                <a:cubicBezTo>
                  <a:pt x="3955" y="2"/>
                  <a:pt x="3897" y="0"/>
                  <a:pt x="3840" y="0"/>
                </a:cubicBezTo>
                <a:close/>
              </a:path>
            </a:pathLst>
          </a:custGeom>
          <a:solidFill>
            <a:srgbClr val="DED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1"/>
          <p:cNvSpPr/>
          <p:nvPr/>
        </p:nvSpPr>
        <p:spPr>
          <a:xfrm>
            <a:off x="2529043" y="1251947"/>
            <a:ext cx="4280132" cy="2971130"/>
          </a:xfrm>
          <a:custGeom>
            <a:avLst/>
            <a:gdLst/>
            <a:ahLst/>
            <a:cxnLst/>
            <a:rect l="l" t="t" r="r" b="b"/>
            <a:pathLst>
              <a:path w="149639" h="107116" extrusionOk="0">
                <a:moveTo>
                  <a:pt x="3411" y="1"/>
                </a:moveTo>
                <a:cubicBezTo>
                  <a:pt x="1521" y="1"/>
                  <a:pt x="1" y="1539"/>
                  <a:pt x="1" y="3436"/>
                </a:cubicBezTo>
                <a:lnTo>
                  <a:pt x="1" y="10214"/>
                </a:lnTo>
                <a:cubicBezTo>
                  <a:pt x="1" y="10214"/>
                  <a:pt x="761" y="12007"/>
                  <a:pt x="2129" y="12007"/>
                </a:cubicBezTo>
                <a:cubicBezTo>
                  <a:pt x="2639" y="12007"/>
                  <a:pt x="3164" y="12085"/>
                  <a:pt x="3681" y="12085"/>
                </a:cubicBezTo>
                <a:cubicBezTo>
                  <a:pt x="4456" y="12085"/>
                  <a:pt x="5211" y="11910"/>
                  <a:pt x="5867" y="11035"/>
                </a:cubicBezTo>
                <a:cubicBezTo>
                  <a:pt x="6409" y="10002"/>
                  <a:pt x="7379" y="9527"/>
                  <a:pt x="8346" y="9527"/>
                </a:cubicBezTo>
                <a:cubicBezTo>
                  <a:pt x="9713" y="9527"/>
                  <a:pt x="11074" y="10474"/>
                  <a:pt x="11217" y="12129"/>
                </a:cubicBezTo>
                <a:cubicBezTo>
                  <a:pt x="11397" y="13995"/>
                  <a:pt x="9895" y="15252"/>
                  <a:pt x="8346" y="15252"/>
                </a:cubicBezTo>
                <a:cubicBezTo>
                  <a:pt x="7549" y="15252"/>
                  <a:pt x="6740" y="14919"/>
                  <a:pt x="6141" y="14166"/>
                </a:cubicBezTo>
                <a:cubicBezTo>
                  <a:pt x="6141" y="14166"/>
                  <a:pt x="5411" y="13368"/>
                  <a:pt x="4123" y="13368"/>
                </a:cubicBezTo>
                <a:cubicBezTo>
                  <a:pt x="3479" y="13368"/>
                  <a:pt x="2696" y="13568"/>
                  <a:pt x="1794" y="14166"/>
                </a:cubicBezTo>
                <a:cubicBezTo>
                  <a:pt x="639" y="14895"/>
                  <a:pt x="1" y="15229"/>
                  <a:pt x="1" y="15229"/>
                </a:cubicBezTo>
                <a:lnTo>
                  <a:pt x="1" y="23953"/>
                </a:lnTo>
                <a:cubicBezTo>
                  <a:pt x="1" y="23953"/>
                  <a:pt x="822" y="26111"/>
                  <a:pt x="2220" y="26111"/>
                </a:cubicBezTo>
                <a:cubicBezTo>
                  <a:pt x="2435" y="26111"/>
                  <a:pt x="2651" y="26115"/>
                  <a:pt x="2868" y="26115"/>
                </a:cubicBezTo>
                <a:cubicBezTo>
                  <a:pt x="3909" y="26115"/>
                  <a:pt x="4956" y="26011"/>
                  <a:pt x="5837" y="24804"/>
                </a:cubicBezTo>
                <a:cubicBezTo>
                  <a:pt x="6382" y="23739"/>
                  <a:pt x="7372" y="23250"/>
                  <a:pt x="8356" y="23250"/>
                </a:cubicBezTo>
                <a:cubicBezTo>
                  <a:pt x="9730" y="23250"/>
                  <a:pt x="11093" y="24203"/>
                  <a:pt x="11217" y="25868"/>
                </a:cubicBezTo>
                <a:cubicBezTo>
                  <a:pt x="11375" y="27730"/>
                  <a:pt x="9881" y="28972"/>
                  <a:pt x="8342" y="28972"/>
                </a:cubicBezTo>
                <a:cubicBezTo>
                  <a:pt x="7519" y="28972"/>
                  <a:pt x="6683" y="28618"/>
                  <a:pt x="6080" y="27813"/>
                </a:cubicBezTo>
                <a:cubicBezTo>
                  <a:pt x="5893" y="27564"/>
                  <a:pt x="5156" y="26722"/>
                  <a:pt x="3934" y="26722"/>
                </a:cubicBezTo>
                <a:cubicBezTo>
                  <a:pt x="3364" y="26722"/>
                  <a:pt x="2689" y="26905"/>
                  <a:pt x="1916" y="27418"/>
                </a:cubicBezTo>
                <a:cubicBezTo>
                  <a:pt x="1217" y="27874"/>
                  <a:pt x="578" y="28391"/>
                  <a:pt x="1" y="28968"/>
                </a:cubicBezTo>
                <a:lnTo>
                  <a:pt x="1" y="37661"/>
                </a:lnTo>
                <a:cubicBezTo>
                  <a:pt x="1" y="37661"/>
                  <a:pt x="943" y="39819"/>
                  <a:pt x="2311" y="39819"/>
                </a:cubicBezTo>
                <a:cubicBezTo>
                  <a:pt x="2560" y="39819"/>
                  <a:pt x="2809" y="39827"/>
                  <a:pt x="3057" y="39827"/>
                </a:cubicBezTo>
                <a:cubicBezTo>
                  <a:pt x="4047" y="39827"/>
                  <a:pt x="5010" y="39710"/>
                  <a:pt x="5837" y="38543"/>
                </a:cubicBezTo>
                <a:cubicBezTo>
                  <a:pt x="6383" y="37462"/>
                  <a:pt x="7376" y="36967"/>
                  <a:pt x="8365" y="36967"/>
                </a:cubicBezTo>
                <a:cubicBezTo>
                  <a:pt x="9740" y="36967"/>
                  <a:pt x="11106" y="37926"/>
                  <a:pt x="11247" y="39607"/>
                </a:cubicBezTo>
                <a:cubicBezTo>
                  <a:pt x="11385" y="41462"/>
                  <a:pt x="9883" y="42689"/>
                  <a:pt x="8346" y="42689"/>
                </a:cubicBezTo>
                <a:cubicBezTo>
                  <a:pt x="7517" y="42689"/>
                  <a:pt x="6677" y="42331"/>
                  <a:pt x="6080" y="41522"/>
                </a:cubicBezTo>
                <a:cubicBezTo>
                  <a:pt x="5864" y="41241"/>
                  <a:pt x="4974" y="40225"/>
                  <a:pt x="3617" y="40225"/>
                </a:cubicBezTo>
                <a:cubicBezTo>
                  <a:pt x="3062" y="40225"/>
                  <a:pt x="2430" y="40394"/>
                  <a:pt x="1733" y="40853"/>
                </a:cubicBezTo>
                <a:cubicBezTo>
                  <a:pt x="1034" y="41339"/>
                  <a:pt x="426" y="41947"/>
                  <a:pt x="1" y="42677"/>
                </a:cubicBezTo>
                <a:lnTo>
                  <a:pt x="1" y="51400"/>
                </a:lnTo>
                <a:cubicBezTo>
                  <a:pt x="1" y="51400"/>
                  <a:pt x="822" y="53437"/>
                  <a:pt x="2220" y="53437"/>
                </a:cubicBezTo>
                <a:cubicBezTo>
                  <a:pt x="2560" y="53437"/>
                  <a:pt x="2904" y="53457"/>
                  <a:pt x="3247" y="53457"/>
                </a:cubicBezTo>
                <a:cubicBezTo>
                  <a:pt x="4161" y="53457"/>
                  <a:pt x="5063" y="53312"/>
                  <a:pt x="5837" y="52251"/>
                </a:cubicBezTo>
                <a:cubicBezTo>
                  <a:pt x="6396" y="51183"/>
                  <a:pt x="7381" y="50695"/>
                  <a:pt x="8357" y="50695"/>
                </a:cubicBezTo>
                <a:cubicBezTo>
                  <a:pt x="9715" y="50695"/>
                  <a:pt x="11058" y="51640"/>
                  <a:pt x="11217" y="53285"/>
                </a:cubicBezTo>
                <a:cubicBezTo>
                  <a:pt x="11397" y="55151"/>
                  <a:pt x="9895" y="56421"/>
                  <a:pt x="8346" y="56421"/>
                </a:cubicBezTo>
                <a:cubicBezTo>
                  <a:pt x="7549" y="56421"/>
                  <a:pt x="6740" y="56085"/>
                  <a:pt x="6141" y="55321"/>
                </a:cubicBezTo>
                <a:cubicBezTo>
                  <a:pt x="6118" y="55298"/>
                  <a:pt x="4997" y="53817"/>
                  <a:pt x="3306" y="53817"/>
                </a:cubicBezTo>
                <a:cubicBezTo>
                  <a:pt x="2746" y="53817"/>
                  <a:pt x="2125" y="53979"/>
                  <a:pt x="1460" y="54409"/>
                </a:cubicBezTo>
                <a:cubicBezTo>
                  <a:pt x="761" y="54896"/>
                  <a:pt x="244" y="55595"/>
                  <a:pt x="1" y="56415"/>
                </a:cubicBezTo>
                <a:lnTo>
                  <a:pt x="1" y="65108"/>
                </a:lnTo>
                <a:cubicBezTo>
                  <a:pt x="1" y="65108"/>
                  <a:pt x="761" y="67297"/>
                  <a:pt x="2159" y="67297"/>
                </a:cubicBezTo>
                <a:cubicBezTo>
                  <a:pt x="2370" y="67297"/>
                  <a:pt x="2585" y="67301"/>
                  <a:pt x="2801" y="67301"/>
                </a:cubicBezTo>
                <a:cubicBezTo>
                  <a:pt x="3860" y="67301"/>
                  <a:pt x="4953" y="67197"/>
                  <a:pt x="5837" y="65960"/>
                </a:cubicBezTo>
                <a:cubicBezTo>
                  <a:pt x="6384" y="64902"/>
                  <a:pt x="7370" y="64416"/>
                  <a:pt x="8350" y="64416"/>
                </a:cubicBezTo>
                <a:cubicBezTo>
                  <a:pt x="9709" y="64416"/>
                  <a:pt x="11058" y="65351"/>
                  <a:pt x="11217" y="66993"/>
                </a:cubicBezTo>
                <a:cubicBezTo>
                  <a:pt x="11398" y="68881"/>
                  <a:pt x="9893" y="70145"/>
                  <a:pt x="8342" y="70145"/>
                </a:cubicBezTo>
                <a:cubicBezTo>
                  <a:pt x="7546" y="70145"/>
                  <a:pt x="6739" y="69812"/>
                  <a:pt x="6141" y="69060"/>
                </a:cubicBezTo>
                <a:cubicBezTo>
                  <a:pt x="6141" y="69060"/>
                  <a:pt x="5426" y="68148"/>
                  <a:pt x="3488" y="68148"/>
                </a:cubicBezTo>
                <a:cubicBezTo>
                  <a:pt x="2899" y="68148"/>
                  <a:pt x="2198" y="68232"/>
                  <a:pt x="1369" y="68452"/>
                </a:cubicBezTo>
                <a:cubicBezTo>
                  <a:pt x="62" y="68817"/>
                  <a:pt x="1" y="70306"/>
                  <a:pt x="1" y="70306"/>
                </a:cubicBezTo>
                <a:lnTo>
                  <a:pt x="1" y="78847"/>
                </a:lnTo>
                <a:cubicBezTo>
                  <a:pt x="1" y="78847"/>
                  <a:pt x="761" y="80610"/>
                  <a:pt x="2129" y="80610"/>
                </a:cubicBezTo>
                <a:cubicBezTo>
                  <a:pt x="2646" y="80610"/>
                  <a:pt x="3178" y="80690"/>
                  <a:pt x="3701" y="80690"/>
                </a:cubicBezTo>
                <a:cubicBezTo>
                  <a:pt x="4468" y="80690"/>
                  <a:pt x="5216" y="80518"/>
                  <a:pt x="5867" y="79668"/>
                </a:cubicBezTo>
                <a:cubicBezTo>
                  <a:pt x="6424" y="78618"/>
                  <a:pt x="7402" y="78136"/>
                  <a:pt x="8375" y="78136"/>
                </a:cubicBezTo>
                <a:cubicBezTo>
                  <a:pt x="9737" y="78136"/>
                  <a:pt x="11088" y="79082"/>
                  <a:pt x="11247" y="80732"/>
                </a:cubicBezTo>
                <a:cubicBezTo>
                  <a:pt x="11407" y="82613"/>
                  <a:pt x="9906" y="83876"/>
                  <a:pt x="8359" y="83876"/>
                </a:cubicBezTo>
                <a:cubicBezTo>
                  <a:pt x="7557" y="83876"/>
                  <a:pt x="6743" y="83536"/>
                  <a:pt x="6141" y="82768"/>
                </a:cubicBezTo>
                <a:cubicBezTo>
                  <a:pt x="6052" y="82658"/>
                  <a:pt x="5078" y="81436"/>
                  <a:pt x="3546" y="81436"/>
                </a:cubicBezTo>
                <a:cubicBezTo>
                  <a:pt x="2973" y="81436"/>
                  <a:pt x="2323" y="81606"/>
                  <a:pt x="1612" y="82069"/>
                </a:cubicBezTo>
                <a:cubicBezTo>
                  <a:pt x="943" y="82525"/>
                  <a:pt x="396" y="83133"/>
                  <a:pt x="1" y="83863"/>
                </a:cubicBezTo>
                <a:lnTo>
                  <a:pt x="1" y="92556"/>
                </a:lnTo>
                <a:cubicBezTo>
                  <a:pt x="1" y="92556"/>
                  <a:pt x="913" y="94744"/>
                  <a:pt x="2281" y="94744"/>
                </a:cubicBezTo>
                <a:cubicBezTo>
                  <a:pt x="2501" y="94744"/>
                  <a:pt x="2720" y="94749"/>
                  <a:pt x="2937" y="94749"/>
                </a:cubicBezTo>
                <a:cubicBezTo>
                  <a:pt x="3981" y="94749"/>
                  <a:pt x="4987" y="94645"/>
                  <a:pt x="5867" y="93437"/>
                </a:cubicBezTo>
                <a:cubicBezTo>
                  <a:pt x="6416" y="92365"/>
                  <a:pt x="7404" y="91872"/>
                  <a:pt x="8387" y="91872"/>
                </a:cubicBezTo>
                <a:cubicBezTo>
                  <a:pt x="9743" y="91872"/>
                  <a:pt x="11089" y="92813"/>
                  <a:pt x="11247" y="94471"/>
                </a:cubicBezTo>
                <a:cubicBezTo>
                  <a:pt x="11427" y="96331"/>
                  <a:pt x="9910" y="97585"/>
                  <a:pt x="8357" y="97585"/>
                </a:cubicBezTo>
                <a:cubicBezTo>
                  <a:pt x="7550" y="97585"/>
                  <a:pt x="6733" y="97246"/>
                  <a:pt x="6141" y="96477"/>
                </a:cubicBezTo>
                <a:cubicBezTo>
                  <a:pt x="6039" y="96350"/>
                  <a:pt x="5453" y="95759"/>
                  <a:pt x="3290" y="95759"/>
                </a:cubicBezTo>
                <a:cubicBezTo>
                  <a:pt x="2857" y="95759"/>
                  <a:pt x="2362" y="95783"/>
                  <a:pt x="1794" y="95838"/>
                </a:cubicBezTo>
                <a:cubicBezTo>
                  <a:pt x="366" y="95990"/>
                  <a:pt x="31" y="97571"/>
                  <a:pt x="31" y="97571"/>
                </a:cubicBezTo>
                <a:lnTo>
                  <a:pt x="31" y="103650"/>
                </a:lnTo>
                <a:cubicBezTo>
                  <a:pt x="31" y="105565"/>
                  <a:pt x="1581" y="107115"/>
                  <a:pt x="3496" y="107115"/>
                </a:cubicBezTo>
                <a:lnTo>
                  <a:pt x="129547" y="107115"/>
                </a:lnTo>
                <a:lnTo>
                  <a:pt x="149639" y="87024"/>
                </a:lnTo>
                <a:lnTo>
                  <a:pt x="149639" y="3436"/>
                </a:lnTo>
                <a:cubicBezTo>
                  <a:pt x="149639" y="1539"/>
                  <a:pt x="148118" y="1"/>
                  <a:pt x="146229" y="1"/>
                </a:cubicBezTo>
                <a:cubicBezTo>
                  <a:pt x="146211" y="1"/>
                  <a:pt x="146192" y="1"/>
                  <a:pt x="146174" y="1"/>
                </a:cubicBezTo>
                <a:lnTo>
                  <a:pt x="3466" y="1"/>
                </a:lnTo>
                <a:cubicBezTo>
                  <a:pt x="3447" y="1"/>
                  <a:pt x="3429" y="1"/>
                  <a:pt x="3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1"/>
          <p:cNvSpPr/>
          <p:nvPr/>
        </p:nvSpPr>
        <p:spPr>
          <a:xfrm>
            <a:off x="6251013" y="3665747"/>
            <a:ext cx="558162" cy="558162"/>
          </a:xfrm>
          <a:custGeom>
            <a:avLst/>
            <a:gdLst/>
            <a:ahLst/>
            <a:cxnLst/>
            <a:rect l="l" t="t" r="r" b="b"/>
            <a:pathLst>
              <a:path w="20123" h="20123" extrusionOk="0">
                <a:moveTo>
                  <a:pt x="2737" y="1"/>
                </a:moveTo>
                <a:cubicBezTo>
                  <a:pt x="1217" y="1"/>
                  <a:pt x="1" y="1217"/>
                  <a:pt x="31" y="2706"/>
                </a:cubicBezTo>
                <a:lnTo>
                  <a:pt x="31" y="20123"/>
                </a:lnTo>
                <a:lnTo>
                  <a:pt x="20123" y="1"/>
                </a:lnTo>
                <a:close/>
              </a:path>
            </a:pathLst>
          </a:custGeom>
          <a:solidFill>
            <a:srgbClr val="E7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1"/>
          <p:cNvSpPr/>
          <p:nvPr/>
        </p:nvSpPr>
        <p:spPr>
          <a:xfrm rot="-926104">
            <a:off x="5880216" y="1006950"/>
            <a:ext cx="913713" cy="86177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1"/>
          <p:cNvGrpSpPr/>
          <p:nvPr/>
        </p:nvGrpSpPr>
        <p:grpSpPr>
          <a:xfrm>
            <a:off x="6157454" y="3120321"/>
            <a:ext cx="1657343" cy="808493"/>
            <a:chOff x="6016754" y="2989146"/>
            <a:chExt cx="1657343" cy="808493"/>
          </a:xfrm>
        </p:grpSpPr>
        <p:sp>
          <p:nvSpPr>
            <p:cNvPr id="1555" name="Google Shape;1555;p31"/>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1"/>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1"/>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1"/>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1"/>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31"/>
          <p:cNvGrpSpPr/>
          <p:nvPr/>
        </p:nvGrpSpPr>
        <p:grpSpPr>
          <a:xfrm>
            <a:off x="6493848" y="2823682"/>
            <a:ext cx="1094855" cy="1504759"/>
            <a:chOff x="6143348" y="1855432"/>
            <a:chExt cx="1094855" cy="1504759"/>
          </a:xfrm>
        </p:grpSpPr>
        <p:sp>
          <p:nvSpPr>
            <p:cNvPr id="1561" name="Google Shape;1561;p31"/>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1"/>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1"/>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1"/>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1"/>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6" name="Google Shape;1566;p31"/>
          <p:cNvSpPr txBox="1">
            <a:spLocks noGrp="1"/>
          </p:cNvSpPr>
          <p:nvPr>
            <p:ph type="subTitle" idx="4294967295"/>
          </p:nvPr>
        </p:nvSpPr>
        <p:spPr>
          <a:xfrm>
            <a:off x="2915738" y="3113788"/>
            <a:ext cx="3779100" cy="43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Here is where your presentation begins</a:t>
            </a:r>
            <a:endParaRPr>
              <a:latin typeface="Arial" panose="020B0604020202020204" pitchFamily="34" charset="0"/>
              <a:cs typeface="Arial" panose="020B0604020202020204" pitchFamily="34" charset="0"/>
            </a:endParaRPr>
          </a:p>
        </p:txBody>
      </p:sp>
      <p:sp>
        <p:nvSpPr>
          <p:cNvPr id="1567" name="Google Shape;1567;p31"/>
          <p:cNvSpPr txBox="1">
            <a:spLocks noGrp="1"/>
          </p:cNvSpPr>
          <p:nvPr>
            <p:ph type="title" idx="4294967295"/>
          </p:nvPr>
        </p:nvSpPr>
        <p:spPr>
          <a:xfrm>
            <a:off x="2696425" y="1823475"/>
            <a:ext cx="4266300" cy="133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Fun Games Classroom Kit</a:t>
            </a:r>
            <a:endParaRPr>
              <a:latin typeface="Arial" panose="020B0604020202020204" pitchFamily="34" charset="0"/>
              <a:cs typeface="Arial" panose="020B0604020202020204" pitchFamily="34" charset="0"/>
            </a:endParaRPr>
          </a:p>
        </p:txBody>
      </p:sp>
      <p:grpSp>
        <p:nvGrpSpPr>
          <p:cNvPr id="1570" name="Google Shape;1570;p31"/>
          <p:cNvGrpSpPr/>
          <p:nvPr/>
        </p:nvGrpSpPr>
        <p:grpSpPr>
          <a:xfrm>
            <a:off x="1343200" y="1432100"/>
            <a:ext cx="1031261" cy="913250"/>
            <a:chOff x="1343200" y="1432100"/>
            <a:chExt cx="1031261" cy="913250"/>
          </a:xfrm>
        </p:grpSpPr>
        <p:sp>
          <p:nvSpPr>
            <p:cNvPr id="1571" name="Google Shape;1571;p3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572" name="Google Shape;1572;p3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1573" name="Google Shape;1573;p3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31"/>
          <p:cNvGrpSpPr/>
          <p:nvPr/>
        </p:nvGrpSpPr>
        <p:grpSpPr>
          <a:xfrm>
            <a:off x="1876176" y="710725"/>
            <a:ext cx="1111474" cy="1244475"/>
            <a:chOff x="1338201" y="32850"/>
            <a:chExt cx="1111474" cy="1244475"/>
          </a:xfrm>
        </p:grpSpPr>
        <p:sp>
          <p:nvSpPr>
            <p:cNvPr id="1576" name="Google Shape;1576;p31"/>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1577" name="Google Shape;1577;p31"/>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1578" name="Google Shape;1578;p31"/>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1579" name="Google Shape;1579;p31"/>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1"/>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31"/>
          <p:cNvGrpSpPr/>
          <p:nvPr/>
        </p:nvGrpSpPr>
        <p:grpSpPr>
          <a:xfrm>
            <a:off x="2164413" y="2335346"/>
            <a:ext cx="1186423" cy="2313961"/>
            <a:chOff x="5329725" y="2719275"/>
            <a:chExt cx="1048725" cy="2045400"/>
          </a:xfrm>
        </p:grpSpPr>
        <p:sp>
          <p:nvSpPr>
            <p:cNvPr id="1582" name="Google Shape;1582;p31"/>
            <p:cNvSpPr/>
            <p:nvPr/>
          </p:nvSpPr>
          <p:spPr>
            <a:xfrm>
              <a:off x="6086575" y="4365250"/>
              <a:ext cx="291350" cy="399250"/>
            </a:xfrm>
            <a:custGeom>
              <a:avLst/>
              <a:gdLst/>
              <a:ahLst/>
              <a:cxnLst/>
              <a:rect l="l" t="t" r="r" b="b"/>
              <a:pathLst>
                <a:path w="11654" h="15970" extrusionOk="0">
                  <a:moveTo>
                    <a:pt x="9575" y="1"/>
                  </a:moveTo>
                  <a:lnTo>
                    <a:pt x="1" y="4439"/>
                  </a:lnTo>
                  <a:lnTo>
                    <a:pt x="10244" y="15715"/>
                  </a:lnTo>
                  <a:cubicBezTo>
                    <a:pt x="10411" y="15892"/>
                    <a:pt x="10618" y="15970"/>
                    <a:pt x="10821" y="15970"/>
                  </a:cubicBezTo>
                  <a:cubicBezTo>
                    <a:pt x="11247" y="15970"/>
                    <a:pt x="11653" y="15622"/>
                    <a:pt x="11612" y="15107"/>
                  </a:cubicBezTo>
                  <a:lnTo>
                    <a:pt x="9575" y="1"/>
                  </a:ln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1"/>
            <p:cNvSpPr/>
            <p:nvPr/>
          </p:nvSpPr>
          <p:spPr>
            <a:xfrm>
              <a:off x="5395075" y="2869800"/>
              <a:ext cx="934525" cy="1615025"/>
            </a:xfrm>
            <a:custGeom>
              <a:avLst/>
              <a:gdLst/>
              <a:ahLst/>
              <a:cxnLst/>
              <a:rect l="l" t="t" r="r" b="b"/>
              <a:pathLst>
                <a:path w="37381" h="64601" extrusionOk="0">
                  <a:moveTo>
                    <a:pt x="9606" y="0"/>
                  </a:moveTo>
                  <a:lnTo>
                    <a:pt x="1" y="4408"/>
                  </a:lnTo>
                  <a:lnTo>
                    <a:pt x="27661" y="64287"/>
                  </a:lnTo>
                  <a:cubicBezTo>
                    <a:pt x="27862" y="64508"/>
                    <a:pt x="28141" y="64601"/>
                    <a:pt x="28451" y="64601"/>
                  </a:cubicBezTo>
                  <a:cubicBezTo>
                    <a:pt x="29502" y="64601"/>
                    <a:pt x="30902" y="63539"/>
                    <a:pt x="30761" y="62858"/>
                  </a:cubicBezTo>
                  <a:lnTo>
                    <a:pt x="34561" y="61126"/>
                  </a:lnTo>
                  <a:cubicBezTo>
                    <a:pt x="34762" y="61264"/>
                    <a:pt x="35002" y="61323"/>
                    <a:pt x="35256" y="61323"/>
                  </a:cubicBezTo>
                  <a:cubicBezTo>
                    <a:pt x="36225" y="61323"/>
                    <a:pt x="37380" y="60458"/>
                    <a:pt x="37235" y="59880"/>
                  </a:cubicBezTo>
                  <a:lnTo>
                    <a:pt x="37266" y="59880"/>
                  </a:lnTo>
                  <a:lnTo>
                    <a:pt x="96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1"/>
            <p:cNvSpPr/>
            <p:nvPr/>
          </p:nvSpPr>
          <p:spPr>
            <a:xfrm>
              <a:off x="6275800" y="4643750"/>
              <a:ext cx="102650" cy="120925"/>
            </a:xfrm>
            <a:custGeom>
              <a:avLst/>
              <a:gdLst/>
              <a:ahLst/>
              <a:cxnLst/>
              <a:rect l="l" t="t" r="r" b="b"/>
              <a:pathLst>
                <a:path w="4106" h="4837" extrusionOk="0">
                  <a:moveTo>
                    <a:pt x="3157" y="1"/>
                  </a:moveTo>
                  <a:cubicBezTo>
                    <a:pt x="2602" y="1"/>
                    <a:pt x="2051" y="123"/>
                    <a:pt x="1520" y="350"/>
                  </a:cubicBezTo>
                  <a:cubicBezTo>
                    <a:pt x="912" y="654"/>
                    <a:pt x="396" y="1080"/>
                    <a:pt x="0" y="1657"/>
                  </a:cubicBezTo>
                  <a:lnTo>
                    <a:pt x="2675" y="4575"/>
                  </a:lnTo>
                  <a:cubicBezTo>
                    <a:pt x="2838" y="4757"/>
                    <a:pt x="3042" y="4836"/>
                    <a:pt x="3243" y="4836"/>
                  </a:cubicBezTo>
                  <a:cubicBezTo>
                    <a:pt x="3682" y="4836"/>
                    <a:pt x="4106" y="4458"/>
                    <a:pt x="4043" y="3937"/>
                  </a:cubicBezTo>
                  <a:lnTo>
                    <a:pt x="3496" y="16"/>
                  </a:lnTo>
                  <a:cubicBezTo>
                    <a:pt x="3383" y="6"/>
                    <a:pt x="3270"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1"/>
            <p:cNvSpPr/>
            <p:nvPr/>
          </p:nvSpPr>
          <p:spPr>
            <a:xfrm>
              <a:off x="5470300" y="2900950"/>
              <a:ext cx="788050" cy="1550075"/>
            </a:xfrm>
            <a:custGeom>
              <a:avLst/>
              <a:gdLst/>
              <a:ahLst/>
              <a:cxnLst/>
              <a:rect l="l" t="t" r="r" b="b"/>
              <a:pathLst>
                <a:path w="31522" h="62003" extrusionOk="0">
                  <a:moveTo>
                    <a:pt x="3892" y="1"/>
                  </a:moveTo>
                  <a:lnTo>
                    <a:pt x="1" y="1824"/>
                  </a:lnTo>
                  <a:lnTo>
                    <a:pt x="27752" y="61612"/>
                  </a:lnTo>
                  <a:cubicBezTo>
                    <a:pt x="28003" y="61880"/>
                    <a:pt x="28398" y="62002"/>
                    <a:pt x="28841" y="62002"/>
                  </a:cubicBezTo>
                  <a:cubicBezTo>
                    <a:pt x="30007" y="62002"/>
                    <a:pt x="31499" y="61150"/>
                    <a:pt x="31521" y="59849"/>
                  </a:cubicBezTo>
                  <a:lnTo>
                    <a:pt x="38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1"/>
            <p:cNvSpPr/>
            <p:nvPr/>
          </p:nvSpPr>
          <p:spPr>
            <a:xfrm>
              <a:off x="5329725" y="2719275"/>
              <a:ext cx="300200" cy="251600"/>
            </a:xfrm>
            <a:custGeom>
              <a:avLst/>
              <a:gdLst/>
              <a:ahLst/>
              <a:cxnLst/>
              <a:rect l="l" t="t" r="r" b="b"/>
              <a:pathLst>
                <a:path w="12008" h="10064" extrusionOk="0">
                  <a:moveTo>
                    <a:pt x="6020" y="1"/>
                  </a:moveTo>
                  <a:cubicBezTo>
                    <a:pt x="5276" y="1"/>
                    <a:pt x="4520" y="158"/>
                    <a:pt x="3800" y="489"/>
                  </a:cubicBezTo>
                  <a:cubicBezTo>
                    <a:pt x="1156" y="1736"/>
                    <a:pt x="1" y="4866"/>
                    <a:pt x="1247" y="7511"/>
                  </a:cubicBezTo>
                  <a:lnTo>
                    <a:pt x="2432" y="10064"/>
                  </a:lnTo>
                  <a:lnTo>
                    <a:pt x="12007" y="5626"/>
                  </a:lnTo>
                  <a:lnTo>
                    <a:pt x="10822" y="3073"/>
                  </a:lnTo>
                  <a:cubicBezTo>
                    <a:pt x="9915" y="1126"/>
                    <a:pt x="8010" y="1"/>
                    <a:pt x="60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1"/>
            <p:cNvSpPr/>
            <p:nvPr/>
          </p:nvSpPr>
          <p:spPr>
            <a:xfrm>
              <a:off x="5389750" y="2856875"/>
              <a:ext cx="296400" cy="234825"/>
            </a:xfrm>
            <a:custGeom>
              <a:avLst/>
              <a:gdLst/>
              <a:ahLst/>
              <a:cxnLst/>
              <a:rect l="l" t="t" r="r" b="b"/>
              <a:pathLst>
                <a:path w="11856" h="9393" extrusionOk="0">
                  <a:moveTo>
                    <a:pt x="9576" y="1"/>
                  </a:moveTo>
                  <a:lnTo>
                    <a:pt x="1" y="4469"/>
                  </a:lnTo>
                  <a:lnTo>
                    <a:pt x="2281" y="9393"/>
                  </a:lnTo>
                  <a:lnTo>
                    <a:pt x="11855" y="4955"/>
                  </a:lnTo>
                  <a:lnTo>
                    <a:pt x="9576" y="1"/>
                  </a:lnTo>
                  <a:close/>
                </a:path>
              </a:pathLst>
            </a:custGeom>
            <a:solidFill>
              <a:srgbClr val="E1D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1"/>
            <p:cNvSpPr/>
            <p:nvPr/>
          </p:nvSpPr>
          <p:spPr>
            <a:xfrm>
              <a:off x="5408750" y="2897900"/>
              <a:ext cx="258400" cy="152775"/>
            </a:xfrm>
            <a:custGeom>
              <a:avLst/>
              <a:gdLst/>
              <a:ahLst/>
              <a:cxnLst/>
              <a:rect l="l" t="t" r="r" b="b"/>
              <a:pathLst>
                <a:path w="10336" h="6111" extrusionOk="0">
                  <a:moveTo>
                    <a:pt x="9576" y="1"/>
                  </a:moveTo>
                  <a:lnTo>
                    <a:pt x="1" y="4469"/>
                  </a:lnTo>
                  <a:lnTo>
                    <a:pt x="761" y="6110"/>
                  </a:lnTo>
                  <a:lnTo>
                    <a:pt x="10335" y="1673"/>
                  </a:lnTo>
                  <a:lnTo>
                    <a:pt x="9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22;p3">
            <a:extLst>
              <a:ext uri="{FF2B5EF4-FFF2-40B4-BE49-F238E27FC236}">
                <a16:creationId xmlns:a16="http://schemas.microsoft.com/office/drawing/2014/main" id="{F11DBE3D-EDBE-46E5-80D7-62C01083A418}"/>
              </a:ext>
            </a:extLst>
          </p:cNvPr>
          <p:cNvSpPr/>
          <p:nvPr/>
        </p:nvSpPr>
        <p:spPr>
          <a:xfrm>
            <a:off x="8700616" y="16832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solidFill>
            <a:schemeClr val="accent1">
              <a:lumMod val="90000"/>
            </a:schemeClr>
          </a:solidFill>
          <a:ln w="288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3;p3">
            <a:extLst>
              <a:ext uri="{FF2B5EF4-FFF2-40B4-BE49-F238E27FC236}">
                <a16:creationId xmlns:a16="http://schemas.microsoft.com/office/drawing/2014/main" id="{ED2592C8-73CD-4ECE-8C4F-CFA7032AF68B}"/>
              </a:ext>
            </a:extLst>
          </p:cNvPr>
          <p:cNvSpPr/>
          <p:nvPr/>
        </p:nvSpPr>
        <p:spPr>
          <a:xfrm>
            <a:off x="2673171" y="287083"/>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solidFill>
            <a:schemeClr val="accent1">
              <a:lumMod val="90000"/>
            </a:schemeClr>
          </a:solidFill>
          <a:ln w="28875" cap="rnd"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4;p3">
            <a:extLst>
              <a:ext uri="{FF2B5EF4-FFF2-40B4-BE49-F238E27FC236}">
                <a16:creationId xmlns:a16="http://schemas.microsoft.com/office/drawing/2014/main" id="{F92502BF-F2FB-4F30-A783-993C1A8604A1}"/>
              </a:ext>
            </a:extLst>
          </p:cNvPr>
          <p:cNvSpPr/>
          <p:nvPr/>
        </p:nvSpPr>
        <p:spPr>
          <a:xfrm>
            <a:off x="291298" y="105642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chemeClr val="bg1"/>
          </a:solidFill>
          <a:ln>
            <a:solidFill>
              <a:schemeClr val="accent1">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5;p3">
            <a:extLst>
              <a:ext uri="{FF2B5EF4-FFF2-40B4-BE49-F238E27FC236}">
                <a16:creationId xmlns:a16="http://schemas.microsoft.com/office/drawing/2014/main" id="{521068AB-CC0E-4C49-8797-DADF47B02F4E}"/>
              </a:ext>
            </a:extLst>
          </p:cNvPr>
          <p:cNvSpPr/>
          <p:nvPr/>
        </p:nvSpPr>
        <p:spPr>
          <a:xfrm>
            <a:off x="1492866" y="4786108"/>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solidFill>
            <a:schemeClr val="accent1">
              <a:lumMod val="90000"/>
            </a:schemeClr>
          </a:solidFill>
          <a:ln w="28875" cap="rnd" cmpd="sng">
            <a:solidFill>
              <a:schemeClr val="accent1">
                <a:lumMod val="9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p3">
            <a:extLst>
              <a:ext uri="{FF2B5EF4-FFF2-40B4-BE49-F238E27FC236}">
                <a16:creationId xmlns:a16="http://schemas.microsoft.com/office/drawing/2014/main" id="{5B0A8508-7F61-4BF1-B827-DAEA381CD247}"/>
              </a:ext>
            </a:extLst>
          </p:cNvPr>
          <p:cNvSpPr/>
          <p:nvPr/>
        </p:nvSpPr>
        <p:spPr>
          <a:xfrm>
            <a:off x="7819752" y="4827100"/>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chemeClr val="bg1"/>
          </a:solidFill>
          <a:ln>
            <a:solidFill>
              <a:schemeClr val="accent1">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p3">
            <a:extLst>
              <a:ext uri="{FF2B5EF4-FFF2-40B4-BE49-F238E27FC236}">
                <a16:creationId xmlns:a16="http://schemas.microsoft.com/office/drawing/2014/main" id="{D5CE7601-6554-4F9A-88ED-288D3A00277B}"/>
              </a:ext>
            </a:extLst>
          </p:cNvPr>
          <p:cNvSpPr/>
          <p:nvPr/>
        </p:nvSpPr>
        <p:spPr>
          <a:xfrm>
            <a:off x="4024441" y="4823021"/>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solidFill>
            <a:schemeClr val="accent1">
              <a:lumMod val="90000"/>
            </a:schemeClr>
          </a:solidFill>
          <a:ln w="288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8;p3">
            <a:extLst>
              <a:ext uri="{FF2B5EF4-FFF2-40B4-BE49-F238E27FC236}">
                <a16:creationId xmlns:a16="http://schemas.microsoft.com/office/drawing/2014/main" id="{B84EF5E0-FB4A-4549-B27E-43CF8668980A}"/>
              </a:ext>
            </a:extLst>
          </p:cNvPr>
          <p:cNvSpPr/>
          <p:nvPr/>
        </p:nvSpPr>
        <p:spPr>
          <a:xfrm>
            <a:off x="150386" y="3322275"/>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chemeClr val="accent1">
              <a:lumMod val="90000"/>
            </a:schemeClr>
          </a:solidFill>
          <a:ln>
            <a:solidFill>
              <a:schemeClr val="accent1">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p3">
            <a:extLst>
              <a:ext uri="{FF2B5EF4-FFF2-40B4-BE49-F238E27FC236}">
                <a16:creationId xmlns:a16="http://schemas.microsoft.com/office/drawing/2014/main" id="{5CF90716-9CBD-4436-8EC8-6FA36AD8843E}"/>
              </a:ext>
            </a:extLst>
          </p:cNvPr>
          <p:cNvSpPr/>
          <p:nvPr/>
        </p:nvSpPr>
        <p:spPr>
          <a:xfrm rot="18900000">
            <a:off x="6257037" y="140635"/>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Picture 5">
            <a:extLst>
              <a:ext uri="{FF2B5EF4-FFF2-40B4-BE49-F238E27FC236}">
                <a16:creationId xmlns:a16="http://schemas.microsoft.com/office/drawing/2014/main" id="{54F69773-3F4C-46F8-9C14-A5F99D5B6F56}"/>
              </a:ext>
            </a:extLst>
          </p:cNvPr>
          <p:cNvPicPr>
            <a:picLocks noChangeAspect="1"/>
          </p:cNvPicPr>
          <p:nvPr/>
        </p:nvPicPr>
        <p:blipFill>
          <a:blip r:embed="rId3"/>
          <a:srcRect/>
          <a:stretch>
            <a:fillRect/>
          </a:stretch>
        </p:blipFill>
        <p:spPr>
          <a:xfrm>
            <a:off x="6954115" y="368097"/>
            <a:ext cx="1089748" cy="864726"/>
          </a:xfrm>
          <a:prstGeom prst="rect">
            <a:avLst/>
          </a:prstGeom>
        </p:spPr>
      </p:pic>
      <p:sp>
        <p:nvSpPr>
          <p:cNvPr id="174" name="TextBox 14">
            <a:extLst>
              <a:ext uri="{FF2B5EF4-FFF2-40B4-BE49-F238E27FC236}">
                <a16:creationId xmlns:a16="http://schemas.microsoft.com/office/drawing/2014/main" id="{B6951EAF-CA78-46F9-9964-3AE2ABD8588F}"/>
              </a:ext>
            </a:extLst>
          </p:cNvPr>
          <p:cNvSpPr txBox="1"/>
          <p:nvPr/>
        </p:nvSpPr>
        <p:spPr>
          <a:xfrm>
            <a:off x="2357448" y="1968638"/>
            <a:ext cx="4826816" cy="911211"/>
          </a:xfrm>
          <a:prstGeom prst="rect">
            <a:avLst/>
          </a:prstGeom>
        </p:spPr>
        <p:txBody>
          <a:bodyPr wrap="square" lIns="0" tIns="0" rIns="0" bIns="0" rtlCol="0" anchor="t">
            <a:spAutoFit/>
          </a:bodyPr>
          <a:lstStyle/>
          <a:p>
            <a:pPr algn="ctr">
              <a:lnSpc>
                <a:spcPct val="110000"/>
              </a:lnSpc>
            </a:pPr>
            <a:r>
              <a:rPr lang="en-US" sz="2800" b="1" spc="-60">
                <a:solidFill>
                  <a:schemeClr val="accent1">
                    <a:lumMod val="25000"/>
                  </a:schemeClr>
                </a:solidFill>
                <a:latin typeface="Arial" pitchFamily="34" charset="0"/>
              </a:rPr>
              <a:t>CHÀO MỪNG CÁC EM</a:t>
            </a:r>
          </a:p>
          <a:p>
            <a:pPr algn="ctr">
              <a:lnSpc>
                <a:spcPct val="110000"/>
              </a:lnSpc>
            </a:pPr>
            <a:r>
              <a:rPr lang="en-US" sz="2800" b="1" spc="-60">
                <a:solidFill>
                  <a:schemeClr val="accent1">
                    <a:lumMod val="25000"/>
                  </a:schemeClr>
                </a:solidFill>
                <a:latin typeface="Arial" pitchFamily="34" charset="0"/>
              </a:rPr>
              <a:t>ĐẾN VỚI BUỔI HỌC</a:t>
            </a:r>
          </a:p>
        </p:txBody>
      </p:sp>
      <p:sp>
        <p:nvSpPr>
          <p:cNvPr id="175" name="TextBox 15">
            <a:extLst>
              <a:ext uri="{FF2B5EF4-FFF2-40B4-BE49-F238E27FC236}">
                <a16:creationId xmlns:a16="http://schemas.microsoft.com/office/drawing/2014/main" id="{79F2A64E-A69F-492E-8284-BEE9BC1DFDD8}"/>
              </a:ext>
            </a:extLst>
          </p:cNvPr>
          <p:cNvSpPr txBox="1"/>
          <p:nvPr/>
        </p:nvSpPr>
        <p:spPr>
          <a:xfrm>
            <a:off x="1774009" y="3040084"/>
            <a:ext cx="5995435" cy="704745"/>
          </a:xfrm>
          <a:prstGeom prst="rect">
            <a:avLst/>
          </a:prstGeom>
        </p:spPr>
        <p:txBody>
          <a:bodyPr wrap="square" lIns="0" tIns="0" rIns="0" bIns="0" rtlCol="0" anchor="t">
            <a:spAutoFit/>
          </a:bodyPr>
          <a:lstStyle/>
          <a:p>
            <a:pPr algn="ctr">
              <a:lnSpc>
                <a:spcPct val="120000"/>
              </a:lnSpc>
            </a:pPr>
            <a:r>
              <a:rPr lang="en-US" sz="2000" b="1">
                <a:solidFill>
                  <a:srgbClr val="D71E1E"/>
                </a:solidFill>
                <a:latin typeface="Arial" pitchFamily="34" charset="0"/>
              </a:rPr>
              <a:t>KHOA HỌC TỰ NHIÊN 7</a:t>
            </a:r>
          </a:p>
          <a:p>
            <a:pPr algn="ctr">
              <a:lnSpc>
                <a:spcPct val="120000"/>
              </a:lnSpc>
            </a:pPr>
            <a:r>
              <a:rPr lang="en-US" sz="2000" b="1">
                <a:solidFill>
                  <a:srgbClr val="D71E1E"/>
                </a:solidFill>
                <a:latin typeface="Arial" pitchFamily="34" charset="0"/>
              </a:rPr>
              <a:t>NĂM HỌC: 2022 - 2023</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MỞ ĐẦU</a:t>
            </a:r>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1311370" y="1138119"/>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7" name="TextBox 6">
            <a:extLst>
              <a:ext uri="{FF2B5EF4-FFF2-40B4-BE49-F238E27FC236}">
                <a16:creationId xmlns:a16="http://schemas.microsoft.com/office/drawing/2014/main" id="{AC8FD8D7-B4C5-418A-A8DA-27AECE26FBE6}"/>
              </a:ext>
            </a:extLst>
          </p:cNvPr>
          <p:cNvSpPr txBox="1"/>
          <p:nvPr/>
        </p:nvSpPr>
        <p:spPr>
          <a:xfrm>
            <a:off x="1812926" y="1020627"/>
            <a:ext cx="5847080"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Để tìm hiểu thế giới tự nhiên ta cần vận dụng phương pháp nào, cần thực hiện các kĩ năng gì và cần sử dụng các dụng cụ nào?</a:t>
            </a:r>
            <a:endParaRPr lang="en-US" sz="1600" dirty="0"/>
          </a:p>
        </p:txBody>
      </p:sp>
      <p:pic>
        <p:nvPicPr>
          <p:cNvPr id="6146" name="Picture 2" descr="Vai trò của các kỹ năng mềm trong cuộc sống là gì? | Ghi chú trực tuyến">
            <a:extLst>
              <a:ext uri="{FF2B5EF4-FFF2-40B4-BE49-F238E27FC236}">
                <a16:creationId xmlns:a16="http://schemas.microsoft.com/office/drawing/2014/main" id="{75E3126A-EA42-4B16-90AC-93E424ADD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1866900"/>
            <a:ext cx="5235575" cy="2959397"/>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69920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MỞ ĐẦU</a:t>
            </a:r>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1349469" y="1138119"/>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7" name="TextBox 6">
            <a:extLst>
              <a:ext uri="{FF2B5EF4-FFF2-40B4-BE49-F238E27FC236}">
                <a16:creationId xmlns:a16="http://schemas.microsoft.com/office/drawing/2014/main" id="{AC8FD8D7-B4C5-418A-A8DA-27AECE26FBE6}"/>
              </a:ext>
            </a:extLst>
          </p:cNvPr>
          <p:cNvSpPr txBox="1"/>
          <p:nvPr/>
        </p:nvSpPr>
        <p:spPr>
          <a:xfrm>
            <a:off x="1851025" y="1020627"/>
            <a:ext cx="5847080"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Để tìm hiểu thế giới tự nhiên ta cần vận dụng phương pháp nào, cần thực hiện các kĩ năng gì và cần sử dụng các dụng cụ nào?</a:t>
            </a:r>
            <a:endParaRPr lang="en-US" sz="1600" dirty="0"/>
          </a:p>
        </p:txBody>
      </p:sp>
      <p:pic>
        <p:nvPicPr>
          <p:cNvPr id="7170" name="Picture 2" descr="New LinkedIn Tool Finds Top Skills Needed For Any Job">
            <a:extLst>
              <a:ext uri="{FF2B5EF4-FFF2-40B4-BE49-F238E27FC236}">
                <a16:creationId xmlns:a16="http://schemas.microsoft.com/office/drawing/2014/main" id="{A75DA89B-FD9E-41AA-A02B-7BFD73D94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879846"/>
            <a:ext cx="5765800" cy="3035053"/>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6504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6203694" y="781854"/>
            <a:ext cx="1506852" cy="1421200"/>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7" name="Google Shape;1624;p34">
            <a:extLst>
              <a:ext uri="{FF2B5EF4-FFF2-40B4-BE49-F238E27FC236}">
                <a16:creationId xmlns:a16="http://schemas.microsoft.com/office/drawing/2014/main" id="{D5884B9A-32D5-46D0-BFED-1875B602888D}"/>
              </a:ext>
            </a:extLst>
          </p:cNvPr>
          <p:cNvSpPr/>
          <p:nvPr/>
        </p:nvSpPr>
        <p:spPr>
          <a:xfrm rot="294179">
            <a:off x="1433455" y="781853"/>
            <a:ext cx="1506852" cy="1421200"/>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8" name="Google Shape;1625;p34">
            <a:extLst>
              <a:ext uri="{FF2B5EF4-FFF2-40B4-BE49-F238E27FC236}">
                <a16:creationId xmlns:a16="http://schemas.microsoft.com/office/drawing/2014/main" id="{BE7362F4-3A73-4BD9-89E5-6DE9F65AE122}"/>
              </a:ext>
            </a:extLst>
          </p:cNvPr>
          <p:cNvSpPr txBox="1">
            <a:spLocks/>
          </p:cNvSpPr>
          <p:nvPr/>
        </p:nvSpPr>
        <p:spPr>
          <a:xfrm>
            <a:off x="2971800" y="1260673"/>
            <a:ext cx="3200400" cy="66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9pPr>
          </a:lstStyle>
          <a:p>
            <a:r>
              <a:rPr lang="en-US" sz="6000">
                <a:solidFill>
                  <a:schemeClr val="accent1">
                    <a:lumMod val="25000"/>
                  </a:schemeClr>
                </a:solidFill>
                <a:latin typeface="Arial" panose="020B0604020202020204" pitchFamily="34" charset="0"/>
                <a:cs typeface="Arial" panose="020B0604020202020204" pitchFamily="34" charset="0"/>
              </a:rPr>
              <a:t>PHẦN 1</a:t>
            </a:r>
          </a:p>
        </p:txBody>
      </p:sp>
      <p:sp>
        <p:nvSpPr>
          <p:cNvPr id="9" name="TextBox 14">
            <a:extLst>
              <a:ext uri="{FF2B5EF4-FFF2-40B4-BE49-F238E27FC236}">
                <a16:creationId xmlns:a16="http://schemas.microsoft.com/office/drawing/2014/main" id="{B04C2D8D-D000-4592-932C-C79707AB2293}"/>
              </a:ext>
            </a:extLst>
          </p:cNvPr>
          <p:cNvSpPr txBox="1"/>
          <p:nvPr/>
        </p:nvSpPr>
        <p:spPr>
          <a:xfrm>
            <a:off x="746997" y="2360310"/>
            <a:ext cx="7650007" cy="1431867"/>
          </a:xfrm>
          <a:prstGeom prst="rect">
            <a:avLst/>
          </a:prstGeom>
        </p:spPr>
        <p:txBody>
          <a:bodyPr wrap="square" lIns="0" tIns="0" rIns="0" bIns="0" rtlCol="0" anchor="t">
            <a:spAutoFit/>
          </a:bodyPr>
          <a:lstStyle/>
          <a:p>
            <a:pPr algn="ctr">
              <a:lnSpc>
                <a:spcPct val="110000"/>
              </a:lnSpc>
            </a:pPr>
            <a:r>
              <a:rPr lang="en-US" sz="4400" b="1">
                <a:solidFill>
                  <a:srgbClr val="D71E1E"/>
                </a:solidFill>
                <a:latin typeface="Arial" pitchFamily="34" charset="0"/>
              </a:rPr>
              <a:t>PHƯƠNG PHÁP </a:t>
            </a:r>
          </a:p>
          <a:p>
            <a:pPr algn="ctr">
              <a:lnSpc>
                <a:spcPct val="110000"/>
              </a:lnSpc>
            </a:pPr>
            <a:r>
              <a:rPr lang="en-US" sz="4400" b="1">
                <a:solidFill>
                  <a:srgbClr val="D71E1E"/>
                </a:solidFill>
                <a:latin typeface="Arial" pitchFamily="34" charset="0"/>
              </a:rPr>
              <a:t>TÌM HIỂU TỰ NHIÊN</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47" name="TextBox 46">
            <a:extLst>
              <a:ext uri="{FF2B5EF4-FFF2-40B4-BE49-F238E27FC236}">
                <a16:creationId xmlns:a16="http://schemas.microsoft.com/office/drawing/2014/main" id="{FE7FCD9A-14E4-4C76-8D48-0E721E3339F5}"/>
              </a:ext>
            </a:extLst>
          </p:cNvPr>
          <p:cNvSpPr txBox="1"/>
          <p:nvPr/>
        </p:nvSpPr>
        <p:spPr>
          <a:xfrm>
            <a:off x="747394" y="2245794"/>
            <a:ext cx="3088006" cy="120084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chemeClr val="accent1">
                    <a:lumMod val="25000"/>
                  </a:schemeClr>
                </a:solidFill>
              </a:rPr>
              <a:t>Tiến trình tìm hiểu tự nhiên hay phương pháp tìm hiểu tự nhiên thường trải qua 5 bước cơ bản như trong sơ đồ bên.</a:t>
            </a:r>
            <a:endParaRPr lang="en-US" sz="1600" b="1" dirty="0">
              <a:solidFill>
                <a:schemeClr val="accent1">
                  <a:lumMod val="25000"/>
                </a:schemeClr>
              </a:solidFill>
            </a:endParaRPr>
          </a:p>
        </p:txBody>
      </p:sp>
      <p:grpSp>
        <p:nvGrpSpPr>
          <p:cNvPr id="48" name="Google Shape;1436;p31">
            <a:extLst>
              <a:ext uri="{FF2B5EF4-FFF2-40B4-BE49-F238E27FC236}">
                <a16:creationId xmlns:a16="http://schemas.microsoft.com/office/drawing/2014/main" id="{1C3B1153-5588-43FF-94B6-CCF6301858A9}"/>
              </a:ext>
            </a:extLst>
          </p:cNvPr>
          <p:cNvGrpSpPr/>
          <p:nvPr/>
        </p:nvGrpSpPr>
        <p:grpSpPr>
          <a:xfrm rot="3600000">
            <a:off x="158998" y="2308574"/>
            <a:ext cx="564265" cy="499694"/>
            <a:chOff x="1343200" y="1432100"/>
            <a:chExt cx="1031261" cy="913250"/>
          </a:xfrm>
        </p:grpSpPr>
        <p:sp>
          <p:nvSpPr>
            <p:cNvPr id="49" name="Google Shape;1437;p31">
              <a:extLst>
                <a:ext uri="{FF2B5EF4-FFF2-40B4-BE49-F238E27FC236}">
                  <a16:creationId xmlns:a16="http://schemas.microsoft.com/office/drawing/2014/main" id="{D896CB79-E98E-4EFF-A831-29C6FA8563E2}"/>
                </a:ext>
              </a:extLst>
            </p:cNvPr>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50" name="Google Shape;1438;p31">
              <a:extLst>
                <a:ext uri="{FF2B5EF4-FFF2-40B4-BE49-F238E27FC236}">
                  <a16:creationId xmlns:a16="http://schemas.microsoft.com/office/drawing/2014/main" id="{B819A458-C9EA-4B3A-B0D0-3D5800E42880}"/>
                </a:ext>
              </a:extLst>
            </p:cNvPr>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51" name="Google Shape;1439;p31">
              <a:extLst>
                <a:ext uri="{FF2B5EF4-FFF2-40B4-BE49-F238E27FC236}">
                  <a16:creationId xmlns:a16="http://schemas.microsoft.com/office/drawing/2014/main" id="{6E5B2C02-8732-41CC-8C90-CB0C1AEBFEC3}"/>
                </a:ext>
              </a:extLst>
            </p:cNvPr>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40;p31">
              <a:extLst>
                <a:ext uri="{FF2B5EF4-FFF2-40B4-BE49-F238E27FC236}">
                  <a16:creationId xmlns:a16="http://schemas.microsoft.com/office/drawing/2014/main" id="{39660D5F-282B-4EA0-B595-031ABB210643}"/>
                </a:ext>
              </a:extLst>
            </p:cNvPr>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roup 28">
            <a:extLst>
              <a:ext uri="{FF2B5EF4-FFF2-40B4-BE49-F238E27FC236}">
                <a16:creationId xmlns:a16="http://schemas.microsoft.com/office/drawing/2014/main" id="{2F3F7D7E-3F18-427C-B2F4-3D6263FC7836}"/>
              </a:ext>
            </a:extLst>
          </p:cNvPr>
          <p:cNvGrpSpPr/>
          <p:nvPr/>
        </p:nvGrpSpPr>
        <p:grpSpPr>
          <a:xfrm>
            <a:off x="4114800" y="311151"/>
            <a:ext cx="4541520" cy="4587872"/>
            <a:chOff x="4114800" y="311151"/>
            <a:chExt cx="4541520" cy="4587872"/>
          </a:xfrm>
        </p:grpSpPr>
        <p:sp>
          <p:nvSpPr>
            <p:cNvPr id="4" name="Rectangle 3">
              <a:extLst>
                <a:ext uri="{FF2B5EF4-FFF2-40B4-BE49-F238E27FC236}">
                  <a16:creationId xmlns:a16="http://schemas.microsoft.com/office/drawing/2014/main" id="{E40DC2E8-6A8B-4312-96B8-3B71DFD2A6C1}"/>
                </a:ext>
              </a:extLst>
            </p:cNvPr>
            <p:cNvSpPr/>
            <p:nvPr/>
          </p:nvSpPr>
          <p:spPr>
            <a:xfrm>
              <a:off x="4114800" y="311151"/>
              <a:ext cx="3632200" cy="463549"/>
            </a:xfrm>
            <a:prstGeom prst="rect">
              <a:avLst/>
            </a:prstGeom>
            <a:solidFill>
              <a:schemeClr val="accent2">
                <a:lumMod val="20000"/>
                <a:lumOff val="80000"/>
              </a:schemeClr>
            </a:solidFill>
            <a:ln w="38100">
              <a:solidFill>
                <a:srgbClr val="D419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 Quan sát và đặt câu hỏi nghiên cứu</a:t>
              </a:r>
            </a:p>
          </p:txBody>
        </p:sp>
        <p:sp>
          <p:nvSpPr>
            <p:cNvPr id="12" name="Rectangle 11">
              <a:extLst>
                <a:ext uri="{FF2B5EF4-FFF2-40B4-BE49-F238E27FC236}">
                  <a16:creationId xmlns:a16="http://schemas.microsoft.com/office/drawing/2014/main" id="{7B47DBBF-F94A-45A5-BD2C-D26D6684D85C}"/>
                </a:ext>
              </a:extLst>
            </p:cNvPr>
            <p:cNvSpPr/>
            <p:nvPr/>
          </p:nvSpPr>
          <p:spPr>
            <a:xfrm rot="16200000">
              <a:off x="6967991" y="2413769"/>
              <a:ext cx="2994023" cy="382635"/>
            </a:xfrm>
            <a:prstGeom prst="rect">
              <a:avLst/>
            </a:prstGeom>
            <a:solidFill>
              <a:schemeClr val="accent2">
                <a:lumMod val="20000"/>
                <a:lumOff val="80000"/>
              </a:schemeClr>
            </a:solidFill>
            <a:ln w="38100">
              <a:solidFill>
                <a:srgbClr val="D41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Xây dựng giả thuyết mới</a:t>
              </a:r>
            </a:p>
          </p:txBody>
        </p:sp>
        <p:sp>
          <p:nvSpPr>
            <p:cNvPr id="14" name="Rectangle 13">
              <a:extLst>
                <a:ext uri="{FF2B5EF4-FFF2-40B4-BE49-F238E27FC236}">
                  <a16:creationId xmlns:a16="http://schemas.microsoft.com/office/drawing/2014/main" id="{27313B60-0247-4619-9386-E7A3282A9E33}"/>
                </a:ext>
              </a:extLst>
            </p:cNvPr>
            <p:cNvSpPr/>
            <p:nvPr/>
          </p:nvSpPr>
          <p:spPr>
            <a:xfrm>
              <a:off x="4114800" y="1108076"/>
              <a:ext cx="3632200" cy="463549"/>
            </a:xfrm>
            <a:prstGeom prst="rect">
              <a:avLst/>
            </a:prstGeom>
            <a:solidFill>
              <a:schemeClr val="accent2">
                <a:lumMod val="20000"/>
                <a:lumOff val="80000"/>
              </a:schemeClr>
            </a:solidFill>
            <a:ln w="38100">
              <a:solidFill>
                <a:srgbClr val="D419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 Hình thành giả thuyết</a:t>
              </a:r>
            </a:p>
          </p:txBody>
        </p:sp>
        <p:sp>
          <p:nvSpPr>
            <p:cNvPr id="15" name="Rectangle 14">
              <a:extLst>
                <a:ext uri="{FF2B5EF4-FFF2-40B4-BE49-F238E27FC236}">
                  <a16:creationId xmlns:a16="http://schemas.microsoft.com/office/drawing/2014/main" id="{DBC7F254-6934-4CF8-B38E-6BB6A05E95F0}"/>
                </a:ext>
              </a:extLst>
            </p:cNvPr>
            <p:cNvSpPr/>
            <p:nvPr/>
          </p:nvSpPr>
          <p:spPr>
            <a:xfrm>
              <a:off x="4114800" y="1905001"/>
              <a:ext cx="3632200" cy="463549"/>
            </a:xfrm>
            <a:prstGeom prst="rect">
              <a:avLst/>
            </a:prstGeom>
            <a:solidFill>
              <a:schemeClr val="accent2">
                <a:lumMod val="20000"/>
                <a:lumOff val="80000"/>
              </a:schemeClr>
            </a:solidFill>
            <a:ln w="38100">
              <a:solidFill>
                <a:srgbClr val="D419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 Lập kế hoạch kiểm tra giả thuyết</a:t>
              </a:r>
            </a:p>
          </p:txBody>
        </p:sp>
        <p:sp>
          <p:nvSpPr>
            <p:cNvPr id="16" name="Rectangle 15">
              <a:extLst>
                <a:ext uri="{FF2B5EF4-FFF2-40B4-BE49-F238E27FC236}">
                  <a16:creationId xmlns:a16="http://schemas.microsoft.com/office/drawing/2014/main" id="{40A9057B-C43E-48BB-915E-D8ECF125E46F}"/>
                </a:ext>
              </a:extLst>
            </p:cNvPr>
            <p:cNvSpPr/>
            <p:nvPr/>
          </p:nvSpPr>
          <p:spPr>
            <a:xfrm>
              <a:off x="4114800" y="2701926"/>
              <a:ext cx="3632200" cy="463549"/>
            </a:xfrm>
            <a:prstGeom prst="rect">
              <a:avLst/>
            </a:prstGeom>
            <a:solidFill>
              <a:schemeClr val="accent2">
                <a:lumMod val="20000"/>
                <a:lumOff val="80000"/>
              </a:schemeClr>
            </a:solidFill>
            <a:ln w="38100">
              <a:solidFill>
                <a:srgbClr val="D419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4. Thực hiện kế hoạch</a:t>
              </a:r>
            </a:p>
          </p:txBody>
        </p:sp>
        <p:sp>
          <p:nvSpPr>
            <p:cNvPr id="17" name="Rectangle 16">
              <a:extLst>
                <a:ext uri="{FF2B5EF4-FFF2-40B4-BE49-F238E27FC236}">
                  <a16:creationId xmlns:a16="http://schemas.microsoft.com/office/drawing/2014/main" id="{53E05C05-E9E5-4EBE-BA6D-C537B962A007}"/>
                </a:ext>
              </a:extLst>
            </p:cNvPr>
            <p:cNvSpPr/>
            <p:nvPr/>
          </p:nvSpPr>
          <p:spPr>
            <a:xfrm>
              <a:off x="4114800" y="4435474"/>
              <a:ext cx="3632200" cy="463549"/>
            </a:xfrm>
            <a:prstGeom prst="rect">
              <a:avLst/>
            </a:prstGeom>
            <a:solidFill>
              <a:schemeClr val="accent2">
                <a:lumMod val="20000"/>
                <a:lumOff val="80000"/>
              </a:schemeClr>
            </a:solidFill>
            <a:ln w="38100">
              <a:solidFill>
                <a:srgbClr val="D419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5. Kết luận</a:t>
              </a:r>
            </a:p>
          </p:txBody>
        </p:sp>
        <p:sp>
          <p:nvSpPr>
            <p:cNvPr id="18" name="Rectangle 17">
              <a:extLst>
                <a:ext uri="{FF2B5EF4-FFF2-40B4-BE49-F238E27FC236}">
                  <a16:creationId xmlns:a16="http://schemas.microsoft.com/office/drawing/2014/main" id="{09E057C3-112F-4362-93F1-F71B23AD51C4}"/>
                </a:ext>
              </a:extLst>
            </p:cNvPr>
            <p:cNvSpPr/>
            <p:nvPr/>
          </p:nvSpPr>
          <p:spPr>
            <a:xfrm>
              <a:off x="4114800" y="3638551"/>
              <a:ext cx="1600200" cy="463549"/>
            </a:xfrm>
            <a:prstGeom prst="rect">
              <a:avLst/>
            </a:prstGeom>
            <a:solidFill>
              <a:schemeClr val="accent2">
                <a:lumMod val="20000"/>
                <a:lumOff val="80000"/>
              </a:schemeClr>
            </a:solidFill>
            <a:ln w="38100">
              <a:solidFill>
                <a:srgbClr val="D419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Giả thuyết đúng</a:t>
              </a:r>
            </a:p>
          </p:txBody>
        </p:sp>
        <p:sp>
          <p:nvSpPr>
            <p:cNvPr id="19" name="Rectangle 18">
              <a:extLst>
                <a:ext uri="{FF2B5EF4-FFF2-40B4-BE49-F238E27FC236}">
                  <a16:creationId xmlns:a16="http://schemas.microsoft.com/office/drawing/2014/main" id="{AEF3E845-9988-48D7-B91F-675DA6BD9C26}"/>
                </a:ext>
              </a:extLst>
            </p:cNvPr>
            <p:cNvSpPr/>
            <p:nvPr/>
          </p:nvSpPr>
          <p:spPr>
            <a:xfrm>
              <a:off x="6146800" y="3638551"/>
              <a:ext cx="1600200" cy="463549"/>
            </a:xfrm>
            <a:prstGeom prst="rect">
              <a:avLst/>
            </a:prstGeom>
            <a:solidFill>
              <a:schemeClr val="accent2">
                <a:lumMod val="20000"/>
                <a:lumOff val="80000"/>
              </a:schemeClr>
            </a:solidFill>
            <a:ln w="38100">
              <a:solidFill>
                <a:srgbClr val="D41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Giả thuyết sai</a:t>
              </a:r>
            </a:p>
          </p:txBody>
        </p:sp>
        <p:cxnSp>
          <p:nvCxnSpPr>
            <p:cNvPr id="6" name="Straight Arrow Connector 5">
              <a:extLst>
                <a:ext uri="{FF2B5EF4-FFF2-40B4-BE49-F238E27FC236}">
                  <a16:creationId xmlns:a16="http://schemas.microsoft.com/office/drawing/2014/main" id="{1B631D57-26EF-4267-990B-1CDC7B8CEA27}"/>
                </a:ext>
              </a:extLst>
            </p:cNvPr>
            <p:cNvCxnSpPr>
              <a:stCxn id="19" idx="3"/>
            </p:cNvCxnSpPr>
            <p:nvPr/>
          </p:nvCxnSpPr>
          <p:spPr>
            <a:xfrm flipV="1">
              <a:off x="7747000" y="3867150"/>
              <a:ext cx="526685" cy="3176"/>
            </a:xfrm>
            <a:prstGeom prst="straightConnector1">
              <a:avLst/>
            </a:prstGeom>
            <a:ln w="38100">
              <a:solidFill>
                <a:srgbClr val="D4190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A9F0B2B-4962-4AF3-A9AC-00C57608801B}"/>
                </a:ext>
              </a:extLst>
            </p:cNvPr>
            <p:cNvCxnSpPr>
              <a:cxnSpLocks/>
            </p:cNvCxnSpPr>
            <p:nvPr/>
          </p:nvCxnSpPr>
          <p:spPr>
            <a:xfrm flipH="1" flipV="1">
              <a:off x="7747000" y="1346994"/>
              <a:ext cx="526685" cy="3176"/>
            </a:xfrm>
            <a:prstGeom prst="straightConnector1">
              <a:avLst/>
            </a:prstGeom>
            <a:ln w="38100">
              <a:solidFill>
                <a:srgbClr val="D4190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CAA3A6B-A307-483F-9F08-B53929706826}"/>
                </a:ext>
              </a:extLst>
            </p:cNvPr>
            <p:cNvCxnSpPr>
              <a:stCxn id="16" idx="2"/>
              <a:endCxn id="18" idx="0"/>
            </p:cNvCxnSpPr>
            <p:nvPr/>
          </p:nvCxnSpPr>
          <p:spPr>
            <a:xfrm flipH="1">
              <a:off x="4914900" y="3165475"/>
              <a:ext cx="1016000" cy="473076"/>
            </a:xfrm>
            <a:prstGeom prst="straightConnector1">
              <a:avLst/>
            </a:prstGeom>
            <a:ln w="38100">
              <a:solidFill>
                <a:srgbClr val="D4190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9773B29-1B33-4B66-B1C2-B6F289E66782}"/>
                </a:ext>
              </a:extLst>
            </p:cNvPr>
            <p:cNvCxnSpPr>
              <a:stCxn id="16" idx="2"/>
              <a:endCxn id="19" idx="0"/>
            </p:cNvCxnSpPr>
            <p:nvPr/>
          </p:nvCxnSpPr>
          <p:spPr>
            <a:xfrm>
              <a:off x="5930900" y="3165475"/>
              <a:ext cx="1016000" cy="473076"/>
            </a:xfrm>
            <a:prstGeom prst="straightConnector1">
              <a:avLst/>
            </a:prstGeom>
            <a:ln w="38100">
              <a:solidFill>
                <a:srgbClr val="D4190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6C646A3-015A-47D6-A1F2-7C1AB453FA78}"/>
                </a:ext>
              </a:extLst>
            </p:cNvPr>
            <p:cNvCxnSpPr>
              <a:stCxn id="14" idx="2"/>
              <a:endCxn id="15" idx="0"/>
            </p:cNvCxnSpPr>
            <p:nvPr/>
          </p:nvCxnSpPr>
          <p:spPr>
            <a:xfrm>
              <a:off x="5930900" y="1571625"/>
              <a:ext cx="0" cy="333376"/>
            </a:xfrm>
            <a:prstGeom prst="straightConnector1">
              <a:avLst/>
            </a:prstGeom>
            <a:ln w="38100">
              <a:solidFill>
                <a:srgbClr val="D4190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472F366-C91C-44EE-B9B7-9192D86FACF6}"/>
                </a:ext>
              </a:extLst>
            </p:cNvPr>
            <p:cNvCxnSpPr>
              <a:stCxn id="15" idx="2"/>
              <a:endCxn id="16" idx="0"/>
            </p:cNvCxnSpPr>
            <p:nvPr/>
          </p:nvCxnSpPr>
          <p:spPr>
            <a:xfrm>
              <a:off x="5930900" y="2368550"/>
              <a:ext cx="0" cy="333376"/>
            </a:xfrm>
            <a:prstGeom prst="straightConnector1">
              <a:avLst/>
            </a:prstGeom>
            <a:ln w="38100">
              <a:solidFill>
                <a:srgbClr val="D4190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ACF756-E307-4E8F-9019-6E8F262DF472}"/>
                </a:ext>
              </a:extLst>
            </p:cNvPr>
            <p:cNvCxnSpPr>
              <a:stCxn id="18" idx="2"/>
            </p:cNvCxnSpPr>
            <p:nvPr/>
          </p:nvCxnSpPr>
          <p:spPr>
            <a:xfrm>
              <a:off x="4914900" y="4102100"/>
              <a:ext cx="0" cy="333374"/>
            </a:xfrm>
            <a:prstGeom prst="straightConnector1">
              <a:avLst/>
            </a:prstGeom>
            <a:ln w="38100">
              <a:solidFill>
                <a:srgbClr val="D4190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DC270B6-D726-4710-AC31-287663005E3C}"/>
                </a:ext>
              </a:extLst>
            </p:cNvPr>
            <p:cNvCxnSpPr>
              <a:stCxn id="4" idx="2"/>
              <a:endCxn id="14" idx="0"/>
            </p:cNvCxnSpPr>
            <p:nvPr/>
          </p:nvCxnSpPr>
          <p:spPr>
            <a:xfrm>
              <a:off x="5930900" y="774700"/>
              <a:ext cx="0" cy="333376"/>
            </a:xfrm>
            <a:prstGeom prst="straightConnector1">
              <a:avLst/>
            </a:prstGeom>
            <a:ln w="38100">
              <a:solidFill>
                <a:srgbClr val="D4190C"/>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01</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Quan sát và đặt câu hỏi nghiên cứu</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729199" y="114820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FDB6C353-DD87-4771-914C-1520FA217953}"/>
              </a:ext>
            </a:extLst>
          </p:cNvPr>
          <p:cNvSpPr txBox="1"/>
          <p:nvPr/>
        </p:nvSpPr>
        <p:spPr>
          <a:xfrm>
            <a:off x="2205342" y="994101"/>
            <a:ext cx="461010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Quan sát để nhận ra tình huống có vấn đề và đặt được các câu hỏi tìm hiểu về vấn đề đó.</a:t>
            </a:r>
            <a:endParaRPr lang="en-US" sz="1800" dirty="0"/>
          </a:p>
        </p:txBody>
      </p:sp>
      <p:pic>
        <p:nvPicPr>
          <p:cNvPr id="9218" name="Picture 2" descr="Vì sao óc tò mò giúp trẻ học sâu?">
            <a:extLst>
              <a:ext uri="{FF2B5EF4-FFF2-40B4-BE49-F238E27FC236}">
                <a16:creationId xmlns:a16="http://schemas.microsoft.com/office/drawing/2014/main" id="{01FC81B2-BFA3-4FFE-BB8F-E8D4C71596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92" b="13692"/>
          <a:stretch/>
        </p:blipFill>
        <p:spPr bwMode="auto">
          <a:xfrm>
            <a:off x="1470819" y="1914643"/>
            <a:ext cx="6202362" cy="2996628"/>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Hình thành giả thuyết</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186274" y="1091055"/>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D0F6754-277C-47F6-8863-3614C715B966}"/>
              </a:ext>
            </a:extLst>
          </p:cNvPr>
          <p:cNvSpPr txBox="1"/>
          <p:nvPr/>
        </p:nvSpPr>
        <p:spPr>
          <a:xfrm>
            <a:off x="1666875" y="998220"/>
            <a:ext cx="5715000"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Dựa trên những quan sát và phân tích, có thể đưa ra dự đoán về câu trả lời cho câu hỏi đặt ra ở </a:t>
            </a:r>
            <a:r>
              <a:rPr lang="en-US" sz="1600" b="1">
                <a:solidFill>
                  <a:schemeClr val="accent1">
                    <a:lumMod val="25000"/>
                  </a:schemeClr>
                </a:solidFill>
              </a:rPr>
              <a:t>Bước 1</a:t>
            </a:r>
            <a:r>
              <a:rPr lang="en-US" sz="1600"/>
              <a:t>. Câu trả lời giả định này được gọi là </a:t>
            </a:r>
            <a:r>
              <a:rPr lang="en-US" sz="1600" b="1"/>
              <a:t>giả thuyết</a:t>
            </a:r>
            <a:r>
              <a:rPr lang="en-US" sz="1600"/>
              <a:t>.</a:t>
            </a:r>
            <a:endParaRPr lang="en-US" sz="1600" dirty="0"/>
          </a:p>
        </p:txBody>
      </p:sp>
      <p:pic>
        <p:nvPicPr>
          <p:cNvPr id="10242" name="Picture 2" descr="HD wallpaper: blackboard, think, education, idea, school, solution,  creativity | Wallpaper Flare">
            <a:extLst>
              <a:ext uri="{FF2B5EF4-FFF2-40B4-BE49-F238E27FC236}">
                <a16:creationId xmlns:a16="http://schemas.microsoft.com/office/drawing/2014/main" id="{195872E4-2794-40A5-BFF1-1636A2B93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766" y="2114550"/>
            <a:ext cx="4266469" cy="2846070"/>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5162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03</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Lập kế hoạch kiểm tra giả thuyết</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879569" y="1165874"/>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44DAFB33-8D13-4403-93E9-3AAECF0886A7}"/>
              </a:ext>
            </a:extLst>
          </p:cNvPr>
          <p:cNvSpPr txBox="1"/>
          <p:nvPr/>
        </p:nvSpPr>
        <p:spPr>
          <a:xfrm>
            <a:off x="1344930" y="1048382"/>
            <a:ext cx="6610350"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Lựa chọn được mẫu vật, dụng cụ thí nghiệm, phương pháp kĩ thuật thích hợp (thực nghiệm, điều tra,...) và lập phương án kiểm tra giả thuyết.</a:t>
            </a:r>
            <a:endParaRPr lang="en-US" sz="1600" dirty="0"/>
          </a:p>
        </p:txBody>
      </p:sp>
      <p:pic>
        <p:nvPicPr>
          <p:cNvPr id="11266" name="Picture 2" descr="Science Lab HD Wallpapers - Top Free Science Lab HD Backgrounds -  WallpaperAccess">
            <a:extLst>
              <a:ext uri="{FF2B5EF4-FFF2-40B4-BE49-F238E27FC236}">
                <a16:creationId xmlns:a16="http://schemas.microsoft.com/office/drawing/2014/main" id="{F46AC06F-5BAA-4D64-BBBD-80A5EB67E3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00" b="4000"/>
          <a:stretch/>
        </p:blipFill>
        <p:spPr bwMode="auto">
          <a:xfrm>
            <a:off x="1360170" y="1909410"/>
            <a:ext cx="6423660" cy="3035179"/>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539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04</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Thực hiện kế hoạch</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670020" y="1258063"/>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2C708F05-407F-41BF-A1E2-287B98B628D4}"/>
              </a:ext>
            </a:extLst>
          </p:cNvPr>
          <p:cNvSpPr txBox="1"/>
          <p:nvPr/>
        </p:nvSpPr>
        <p:spPr>
          <a:xfrm>
            <a:off x="1194434" y="1103958"/>
            <a:ext cx="6645276"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Ở bước này, thực hiện các nội dung trong kế hoạch đã đề ra như làm thí nghiệm, thu thập và xử lí số liệu, phân tích kết quả,...</a:t>
            </a:r>
            <a:endParaRPr lang="en-US" sz="1800" dirty="0"/>
          </a:p>
        </p:txBody>
      </p:sp>
      <p:pic>
        <p:nvPicPr>
          <p:cNvPr id="12292" name="Picture 4" descr="Free Photo | Children doing experiments in laboratory">
            <a:extLst>
              <a:ext uri="{FF2B5EF4-FFF2-40B4-BE49-F238E27FC236}">
                <a16:creationId xmlns:a16="http://schemas.microsoft.com/office/drawing/2014/main" id="{4036386F-ECEC-4333-8CF9-EC4CC8DE7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380" y="2008434"/>
            <a:ext cx="5349240" cy="3006161"/>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8073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05</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Kết luận</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363440" y="1107492"/>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772DCCF9-CDBD-4269-A4AD-91443CC7B388}"/>
              </a:ext>
            </a:extLst>
          </p:cNvPr>
          <p:cNvSpPr txBox="1"/>
          <p:nvPr/>
        </p:nvSpPr>
        <p:spPr>
          <a:xfrm>
            <a:off x="1847850" y="953386"/>
            <a:ext cx="553593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Khẳng định giả thuyết được chấp nhận hay bị bác bỏ. Nếu giả thuyết bị bác bỏ sẽ quay lại </a:t>
            </a:r>
            <a:r>
              <a:rPr lang="en-US" sz="1800" b="1">
                <a:solidFill>
                  <a:schemeClr val="accent1">
                    <a:lumMod val="25000"/>
                  </a:schemeClr>
                </a:solidFill>
              </a:rPr>
              <a:t>Bước 2</a:t>
            </a:r>
            <a:r>
              <a:rPr lang="en-US" sz="1800"/>
              <a:t>.</a:t>
            </a:r>
            <a:endParaRPr lang="en-US" sz="1800" dirty="0"/>
          </a:p>
        </p:txBody>
      </p:sp>
      <p:pic>
        <p:nvPicPr>
          <p:cNvPr id="13314" name="Picture 2" descr="Right Wrong PNG Image | PNG All">
            <a:extLst>
              <a:ext uri="{FF2B5EF4-FFF2-40B4-BE49-F238E27FC236}">
                <a16:creationId xmlns:a16="http://schemas.microsoft.com/office/drawing/2014/main" id="{D1FB4D9A-8370-42C4-9B1A-86770B7DA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442" y="1927608"/>
            <a:ext cx="4409916" cy="289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18279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8" name="Google Shape;29;p3">
            <a:extLst>
              <a:ext uri="{FF2B5EF4-FFF2-40B4-BE49-F238E27FC236}">
                <a16:creationId xmlns:a16="http://schemas.microsoft.com/office/drawing/2014/main" id="{1F8D7FDC-A4F4-4122-8FD8-67614AB166B3}"/>
              </a:ext>
            </a:extLst>
          </p:cNvPr>
          <p:cNvSpPr/>
          <p:nvPr/>
        </p:nvSpPr>
        <p:spPr>
          <a:xfrm rot="18900000">
            <a:off x="849089" y="1628151"/>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7EB23586-B184-4FAC-8D9E-7D64D351530E}"/>
              </a:ext>
            </a:extLst>
          </p:cNvPr>
          <p:cNvSpPr txBox="1"/>
          <p:nvPr/>
        </p:nvSpPr>
        <p:spPr>
          <a:xfrm>
            <a:off x="1325880" y="1532981"/>
            <a:ext cx="7010400"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Khi quan sát thực vật, thấy chúng lớn lên theo thời gian, ta sẽ đặt ra câu hỏi: </a:t>
            </a:r>
            <a:r>
              <a:rPr lang="en-US" sz="1600" b="1" i="1"/>
              <a:t>Nguyên nhân nào đã thay đổi ở thực vật làm cho chúng ngày càng phát triển, tăng kích thước theo thời gian?</a:t>
            </a:r>
            <a:endParaRPr lang="en-US" sz="1600" b="1" i="1" dirty="0"/>
          </a:p>
        </p:txBody>
      </p:sp>
      <p:grpSp>
        <p:nvGrpSpPr>
          <p:cNvPr id="3" name="Group 2">
            <a:extLst>
              <a:ext uri="{FF2B5EF4-FFF2-40B4-BE49-F238E27FC236}">
                <a16:creationId xmlns:a16="http://schemas.microsoft.com/office/drawing/2014/main" id="{D81DF476-EC5B-4729-BAAD-AD3C2F305A4B}"/>
              </a:ext>
            </a:extLst>
          </p:cNvPr>
          <p:cNvGrpSpPr/>
          <p:nvPr/>
        </p:nvGrpSpPr>
        <p:grpSpPr>
          <a:xfrm>
            <a:off x="657226" y="268287"/>
            <a:ext cx="2319337" cy="954977"/>
            <a:chOff x="657226" y="192087"/>
            <a:chExt cx="2319337" cy="954977"/>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657226" y="447470"/>
              <a:ext cx="1948696"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762000" y="54820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LUYỆN TẬP</a:t>
              </a:r>
            </a:p>
          </p:txBody>
        </p:sp>
        <p:pic>
          <p:nvPicPr>
            <p:cNvPr id="2" name="Picture 1">
              <a:extLst>
                <a:ext uri="{FF2B5EF4-FFF2-40B4-BE49-F238E27FC236}">
                  <a16:creationId xmlns:a16="http://schemas.microsoft.com/office/drawing/2014/main" id="{B90D49D0-7017-48C8-AD2D-243A0BE39078}"/>
                </a:ext>
              </a:extLst>
            </p:cNvPr>
            <p:cNvPicPr>
              <a:picLocks noChangeAspect="1"/>
            </p:cNvPicPr>
            <p:nvPr/>
          </p:nvPicPr>
          <p:blipFill>
            <a:blip r:embed="rId3"/>
            <a:stretch>
              <a:fillRect/>
            </a:stretch>
          </p:blipFill>
          <p:spPr>
            <a:xfrm>
              <a:off x="1985963" y="192087"/>
              <a:ext cx="990600" cy="954977"/>
            </a:xfrm>
            <a:prstGeom prst="rect">
              <a:avLst/>
            </a:prstGeom>
          </p:spPr>
        </p:pic>
        <p:grpSp>
          <p:nvGrpSpPr>
            <p:cNvPr id="10" name="Google Shape;31227;p90">
              <a:extLst>
                <a:ext uri="{FF2B5EF4-FFF2-40B4-BE49-F238E27FC236}">
                  <a16:creationId xmlns:a16="http://schemas.microsoft.com/office/drawing/2014/main" id="{8162CC14-635E-44B6-8484-434FDAB41325}"/>
                </a:ext>
              </a:extLst>
            </p:cNvPr>
            <p:cNvGrpSpPr/>
            <p:nvPr/>
          </p:nvGrpSpPr>
          <p:grpSpPr>
            <a:xfrm>
              <a:off x="2246487" y="486550"/>
              <a:ext cx="469553" cy="470827"/>
              <a:chOff x="1674750" y="3254050"/>
              <a:chExt cx="294575" cy="295375"/>
            </a:xfrm>
            <a:solidFill>
              <a:schemeClr val="bg1"/>
            </a:solidFill>
          </p:grpSpPr>
          <p:sp>
            <p:nvSpPr>
              <p:cNvPr id="11" name="Google Shape;31228;p90">
                <a:extLst>
                  <a:ext uri="{FF2B5EF4-FFF2-40B4-BE49-F238E27FC236}">
                    <a16:creationId xmlns:a16="http://schemas.microsoft.com/office/drawing/2014/main" id="{D5E752FC-9222-482A-8833-F2463DEA2DB0}"/>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29;p90">
                <a:extLst>
                  <a:ext uri="{FF2B5EF4-FFF2-40B4-BE49-F238E27FC236}">
                    <a16:creationId xmlns:a16="http://schemas.microsoft.com/office/drawing/2014/main" id="{08177A62-3291-42C3-BF86-80408C4B949E}"/>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30;p90">
                <a:extLst>
                  <a:ext uri="{FF2B5EF4-FFF2-40B4-BE49-F238E27FC236}">
                    <a16:creationId xmlns:a16="http://schemas.microsoft.com/office/drawing/2014/main" id="{4A8BE64B-6A47-4145-B5E8-25008E585532}"/>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TextBox 16">
            <a:extLst>
              <a:ext uri="{FF2B5EF4-FFF2-40B4-BE49-F238E27FC236}">
                <a16:creationId xmlns:a16="http://schemas.microsoft.com/office/drawing/2014/main" id="{A7E9C999-7658-408E-A2CD-7870158C7639}"/>
              </a:ext>
            </a:extLst>
          </p:cNvPr>
          <p:cNvSpPr txBox="1"/>
          <p:nvPr/>
        </p:nvSpPr>
        <p:spPr>
          <a:xfrm>
            <a:off x="3107055" y="286697"/>
            <a:ext cx="4676775" cy="1004762"/>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800" b="1">
                <a:solidFill>
                  <a:schemeClr val="accent1">
                    <a:lumMod val="25000"/>
                  </a:schemeClr>
                </a:solidFill>
                <a:latin typeface="Arial" panose="020B0604020202020204" pitchFamily="34" charset="0"/>
                <a:cs typeface="Arial" panose="020B0604020202020204" pitchFamily="34" charset="0"/>
              </a:defRPr>
            </a:lvl1pPr>
          </a:lstStyle>
          <a:p>
            <a:r>
              <a:rPr lang="en-US">
                <a:solidFill>
                  <a:srgbClr val="D4190C"/>
                </a:solidFill>
              </a:rPr>
              <a:t>Câu 1. </a:t>
            </a:r>
            <a:r>
              <a:rPr lang="en-US"/>
              <a:t>Em hãy mô tả một hiện tượng trong tự nhiên đã quan sát được. Từ đó đặt câu hỏi cần tìm hiểu về hiện tượng đó.</a:t>
            </a:r>
            <a:endParaRPr lang="en-US" dirty="0"/>
          </a:p>
        </p:txBody>
      </p:sp>
      <p:pic>
        <p:nvPicPr>
          <p:cNvPr id="14338" name="Picture 2" descr="What Are Plant Growth Promoting Bacteria?">
            <a:extLst>
              <a:ext uri="{FF2B5EF4-FFF2-40B4-BE49-F238E27FC236}">
                <a16:creationId xmlns:a16="http://schemas.microsoft.com/office/drawing/2014/main" id="{B6038F6F-2C8C-470C-BA10-A6BCBA901D9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94857" y="2674771"/>
            <a:ext cx="4354286" cy="2289024"/>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8891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4" name="TextBox 14">
            <a:extLst>
              <a:ext uri="{FF2B5EF4-FFF2-40B4-BE49-F238E27FC236}">
                <a16:creationId xmlns:a16="http://schemas.microsoft.com/office/drawing/2014/main" id="{6E62B600-D8B8-40BD-9D52-E73DB2D0A0E8}"/>
              </a:ext>
            </a:extLst>
          </p:cNvPr>
          <p:cNvSpPr txBox="1"/>
          <p:nvPr/>
        </p:nvSpPr>
        <p:spPr>
          <a:xfrm>
            <a:off x="1278092" y="718852"/>
            <a:ext cx="2286000" cy="1006173"/>
          </a:xfrm>
          <a:prstGeom prst="rect">
            <a:avLst/>
          </a:prstGeom>
        </p:spPr>
        <p:txBody>
          <a:bodyPr wrap="square" lIns="0" tIns="0" rIns="0" bIns="0" rtlCol="0" anchor="t">
            <a:spAutoFit/>
          </a:bodyPr>
          <a:lstStyle/>
          <a:p>
            <a:pPr algn="ctr">
              <a:lnSpc>
                <a:spcPct val="120000"/>
              </a:lnSpc>
            </a:pPr>
            <a:r>
              <a:rPr lang="en-US" sz="6000" b="1">
                <a:solidFill>
                  <a:schemeClr val="accent1">
                    <a:lumMod val="25000"/>
                  </a:schemeClr>
                </a:solidFill>
                <a:latin typeface="Arial" pitchFamily="34" charset="0"/>
              </a:rPr>
              <a:t>BÀI 1:</a:t>
            </a:r>
          </a:p>
        </p:txBody>
      </p:sp>
      <p:sp>
        <p:nvSpPr>
          <p:cNvPr id="5" name="TextBox 14">
            <a:extLst>
              <a:ext uri="{FF2B5EF4-FFF2-40B4-BE49-F238E27FC236}">
                <a16:creationId xmlns:a16="http://schemas.microsoft.com/office/drawing/2014/main" id="{92286E87-C9DD-4007-A648-6E9D50A116CB}"/>
              </a:ext>
            </a:extLst>
          </p:cNvPr>
          <p:cNvSpPr txBox="1"/>
          <p:nvPr/>
        </p:nvSpPr>
        <p:spPr>
          <a:xfrm>
            <a:off x="604992" y="2040270"/>
            <a:ext cx="7650007" cy="1933286"/>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PHƯƠNG PHÁP </a:t>
            </a:r>
          </a:p>
          <a:p>
            <a:pPr>
              <a:lnSpc>
                <a:spcPct val="120000"/>
              </a:lnSpc>
            </a:pPr>
            <a:r>
              <a:rPr lang="en-US" sz="3600" b="1">
                <a:solidFill>
                  <a:srgbClr val="D71E1E"/>
                </a:solidFill>
                <a:latin typeface="Arial" pitchFamily="34" charset="0"/>
              </a:rPr>
              <a:t>VÀ KĨ NĂNG HỌC TẬP </a:t>
            </a:r>
          </a:p>
          <a:p>
            <a:pPr>
              <a:lnSpc>
                <a:spcPct val="120000"/>
              </a:lnSpc>
            </a:pPr>
            <a:r>
              <a:rPr lang="en-US" sz="3600" b="1">
                <a:solidFill>
                  <a:srgbClr val="D71E1E"/>
                </a:solidFill>
                <a:latin typeface="Arial" pitchFamily="34" charset="0"/>
              </a:rPr>
              <a:t>MÔN KHOA HỌC TỰ NHIÊN</a:t>
            </a:r>
          </a:p>
        </p:txBody>
      </p:sp>
      <p:sp>
        <p:nvSpPr>
          <p:cNvPr id="6" name="Google Shape;1553;p31">
            <a:extLst>
              <a:ext uri="{FF2B5EF4-FFF2-40B4-BE49-F238E27FC236}">
                <a16:creationId xmlns:a16="http://schemas.microsoft.com/office/drawing/2014/main" id="{DADAEB29-2E65-4464-A317-C149BDEA99EF}"/>
              </a:ext>
            </a:extLst>
          </p:cNvPr>
          <p:cNvSpPr/>
          <p:nvPr/>
        </p:nvSpPr>
        <p:spPr>
          <a:xfrm rot="1800000">
            <a:off x="203317" y="791050"/>
            <a:ext cx="913713" cy="86177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CA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3" name="Group 2">
            <a:extLst>
              <a:ext uri="{FF2B5EF4-FFF2-40B4-BE49-F238E27FC236}">
                <a16:creationId xmlns:a16="http://schemas.microsoft.com/office/drawing/2014/main" id="{D81DF476-EC5B-4729-BAAD-AD3C2F305A4B}"/>
              </a:ext>
            </a:extLst>
          </p:cNvPr>
          <p:cNvGrpSpPr/>
          <p:nvPr/>
        </p:nvGrpSpPr>
        <p:grpSpPr>
          <a:xfrm>
            <a:off x="657226" y="268287"/>
            <a:ext cx="2319337" cy="954977"/>
            <a:chOff x="657226" y="192087"/>
            <a:chExt cx="2319337" cy="954977"/>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657226" y="447470"/>
              <a:ext cx="1948696"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762000" y="54820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LUYỆN TẬP</a:t>
              </a:r>
            </a:p>
          </p:txBody>
        </p:sp>
        <p:pic>
          <p:nvPicPr>
            <p:cNvPr id="2" name="Picture 1">
              <a:extLst>
                <a:ext uri="{FF2B5EF4-FFF2-40B4-BE49-F238E27FC236}">
                  <a16:creationId xmlns:a16="http://schemas.microsoft.com/office/drawing/2014/main" id="{B90D49D0-7017-48C8-AD2D-243A0BE39078}"/>
                </a:ext>
              </a:extLst>
            </p:cNvPr>
            <p:cNvPicPr>
              <a:picLocks noChangeAspect="1"/>
            </p:cNvPicPr>
            <p:nvPr/>
          </p:nvPicPr>
          <p:blipFill>
            <a:blip r:embed="rId3"/>
            <a:stretch>
              <a:fillRect/>
            </a:stretch>
          </p:blipFill>
          <p:spPr>
            <a:xfrm>
              <a:off x="1985963" y="192087"/>
              <a:ext cx="990600" cy="954977"/>
            </a:xfrm>
            <a:prstGeom prst="rect">
              <a:avLst/>
            </a:prstGeom>
          </p:spPr>
        </p:pic>
        <p:grpSp>
          <p:nvGrpSpPr>
            <p:cNvPr id="10" name="Google Shape;31227;p90">
              <a:extLst>
                <a:ext uri="{FF2B5EF4-FFF2-40B4-BE49-F238E27FC236}">
                  <a16:creationId xmlns:a16="http://schemas.microsoft.com/office/drawing/2014/main" id="{8162CC14-635E-44B6-8484-434FDAB41325}"/>
                </a:ext>
              </a:extLst>
            </p:cNvPr>
            <p:cNvGrpSpPr/>
            <p:nvPr/>
          </p:nvGrpSpPr>
          <p:grpSpPr>
            <a:xfrm>
              <a:off x="2246487" y="486550"/>
              <a:ext cx="469553" cy="470827"/>
              <a:chOff x="1674750" y="3254050"/>
              <a:chExt cx="294575" cy="295375"/>
            </a:xfrm>
            <a:solidFill>
              <a:schemeClr val="bg1"/>
            </a:solidFill>
          </p:grpSpPr>
          <p:sp>
            <p:nvSpPr>
              <p:cNvPr id="11" name="Google Shape;31228;p90">
                <a:extLst>
                  <a:ext uri="{FF2B5EF4-FFF2-40B4-BE49-F238E27FC236}">
                    <a16:creationId xmlns:a16="http://schemas.microsoft.com/office/drawing/2014/main" id="{D5E752FC-9222-482A-8833-F2463DEA2DB0}"/>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29;p90">
                <a:extLst>
                  <a:ext uri="{FF2B5EF4-FFF2-40B4-BE49-F238E27FC236}">
                    <a16:creationId xmlns:a16="http://schemas.microsoft.com/office/drawing/2014/main" id="{08177A62-3291-42C3-BF86-80408C4B949E}"/>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30;p90">
                <a:extLst>
                  <a:ext uri="{FF2B5EF4-FFF2-40B4-BE49-F238E27FC236}">
                    <a16:creationId xmlns:a16="http://schemas.microsoft.com/office/drawing/2014/main" id="{4A8BE64B-6A47-4145-B5E8-25008E585532}"/>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a:extLst>
              <a:ext uri="{FF2B5EF4-FFF2-40B4-BE49-F238E27FC236}">
                <a16:creationId xmlns:a16="http://schemas.microsoft.com/office/drawing/2014/main" id="{2A465472-EE11-40D8-A839-9EED0E6E66E5}"/>
              </a:ext>
            </a:extLst>
          </p:cNvPr>
          <p:cNvSpPr txBox="1"/>
          <p:nvPr/>
        </p:nvSpPr>
        <p:spPr>
          <a:xfrm>
            <a:off x="3128010" y="449580"/>
            <a:ext cx="3661410" cy="658514"/>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b="1">
                <a:solidFill>
                  <a:srgbClr val="D4190C"/>
                </a:solidFill>
                <a:latin typeface="Arial" panose="020B0604020202020204" pitchFamily="34" charset="0"/>
                <a:cs typeface="Arial" panose="020B0604020202020204" pitchFamily="34" charset="0"/>
              </a:defRPr>
            </a:lvl1pPr>
          </a:lstStyle>
          <a:p>
            <a:r>
              <a:rPr lang="en-US"/>
              <a:t>Câu 2. </a:t>
            </a:r>
            <a:r>
              <a:rPr lang="en-US">
                <a:solidFill>
                  <a:schemeClr val="accent1">
                    <a:lumMod val="25000"/>
                  </a:schemeClr>
                </a:solidFill>
              </a:rPr>
              <a:t>Để trả lời cho câu hỏi trên, giả thuyết của em là gì?</a:t>
            </a:r>
            <a:endParaRPr lang="en-US" dirty="0">
              <a:solidFill>
                <a:schemeClr val="accent1">
                  <a:lumMod val="25000"/>
                </a:schemeClr>
              </a:solidFill>
            </a:endParaRPr>
          </a:p>
        </p:txBody>
      </p:sp>
      <p:sp>
        <p:nvSpPr>
          <p:cNvPr id="15" name="TextBox 14">
            <a:extLst>
              <a:ext uri="{FF2B5EF4-FFF2-40B4-BE49-F238E27FC236}">
                <a16:creationId xmlns:a16="http://schemas.microsoft.com/office/drawing/2014/main" id="{152F1558-16FA-4592-8E3A-04F453442EDE}"/>
              </a:ext>
            </a:extLst>
          </p:cNvPr>
          <p:cNvSpPr txBox="1"/>
          <p:nvPr/>
        </p:nvSpPr>
        <p:spPr>
          <a:xfrm>
            <a:off x="1002030" y="1394604"/>
            <a:ext cx="7456170"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Thực vật được cấu tạo bỏi các tế bào, nên nguyên nhân thực vật tăng trưởng kích thước là do số lượng tế bào tăng lên. Ở cùng một mẫu thực vật, nếu thực vật các lớn thì số lượng tế bào trên các bộ phận của chúng sẽ càng nhiều và ngược lại.</a:t>
            </a:r>
            <a:endParaRPr lang="en-US" sz="1600" dirty="0"/>
          </a:p>
        </p:txBody>
      </p:sp>
      <p:sp>
        <p:nvSpPr>
          <p:cNvPr id="16" name="Google Shape;29;p3">
            <a:extLst>
              <a:ext uri="{FF2B5EF4-FFF2-40B4-BE49-F238E27FC236}">
                <a16:creationId xmlns:a16="http://schemas.microsoft.com/office/drawing/2014/main" id="{07A4AD39-66A6-4A3A-BB25-8C1BC3302FE1}"/>
              </a:ext>
            </a:extLst>
          </p:cNvPr>
          <p:cNvSpPr/>
          <p:nvPr/>
        </p:nvSpPr>
        <p:spPr>
          <a:xfrm rot="18900000">
            <a:off x="517618" y="1479561"/>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62" name="Picture 2" descr="Light movers equal faster plant growth, more nodes and significant yield  increases.">
            <a:extLst>
              <a:ext uri="{FF2B5EF4-FFF2-40B4-BE49-F238E27FC236}">
                <a16:creationId xmlns:a16="http://schemas.microsoft.com/office/drawing/2014/main" id="{7EFF8A12-3C6D-4751-9C38-F707C675DB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223" b="6444"/>
          <a:stretch/>
        </p:blipFill>
        <p:spPr bwMode="auto">
          <a:xfrm>
            <a:off x="1465104" y="2589354"/>
            <a:ext cx="6213792" cy="2291256"/>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0069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3" name="Group 2">
            <a:extLst>
              <a:ext uri="{FF2B5EF4-FFF2-40B4-BE49-F238E27FC236}">
                <a16:creationId xmlns:a16="http://schemas.microsoft.com/office/drawing/2014/main" id="{D81DF476-EC5B-4729-BAAD-AD3C2F305A4B}"/>
              </a:ext>
            </a:extLst>
          </p:cNvPr>
          <p:cNvGrpSpPr/>
          <p:nvPr/>
        </p:nvGrpSpPr>
        <p:grpSpPr>
          <a:xfrm>
            <a:off x="657226" y="268287"/>
            <a:ext cx="2319337" cy="954977"/>
            <a:chOff x="657226" y="192087"/>
            <a:chExt cx="2319337" cy="954977"/>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657226" y="447470"/>
              <a:ext cx="1948696"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762000" y="54820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LUYỆN TẬP</a:t>
              </a:r>
            </a:p>
          </p:txBody>
        </p:sp>
        <p:pic>
          <p:nvPicPr>
            <p:cNvPr id="2" name="Picture 1">
              <a:extLst>
                <a:ext uri="{FF2B5EF4-FFF2-40B4-BE49-F238E27FC236}">
                  <a16:creationId xmlns:a16="http://schemas.microsoft.com/office/drawing/2014/main" id="{B90D49D0-7017-48C8-AD2D-243A0BE39078}"/>
                </a:ext>
              </a:extLst>
            </p:cNvPr>
            <p:cNvPicPr>
              <a:picLocks noChangeAspect="1"/>
            </p:cNvPicPr>
            <p:nvPr/>
          </p:nvPicPr>
          <p:blipFill>
            <a:blip r:embed="rId3"/>
            <a:stretch>
              <a:fillRect/>
            </a:stretch>
          </p:blipFill>
          <p:spPr>
            <a:xfrm>
              <a:off x="1985963" y="192087"/>
              <a:ext cx="990600" cy="954977"/>
            </a:xfrm>
            <a:prstGeom prst="rect">
              <a:avLst/>
            </a:prstGeom>
          </p:spPr>
        </p:pic>
        <p:grpSp>
          <p:nvGrpSpPr>
            <p:cNvPr id="10" name="Google Shape;31227;p90">
              <a:extLst>
                <a:ext uri="{FF2B5EF4-FFF2-40B4-BE49-F238E27FC236}">
                  <a16:creationId xmlns:a16="http://schemas.microsoft.com/office/drawing/2014/main" id="{8162CC14-635E-44B6-8484-434FDAB41325}"/>
                </a:ext>
              </a:extLst>
            </p:cNvPr>
            <p:cNvGrpSpPr/>
            <p:nvPr/>
          </p:nvGrpSpPr>
          <p:grpSpPr>
            <a:xfrm>
              <a:off x="2246487" y="486550"/>
              <a:ext cx="469553" cy="470827"/>
              <a:chOff x="1674750" y="3254050"/>
              <a:chExt cx="294575" cy="295375"/>
            </a:xfrm>
            <a:solidFill>
              <a:schemeClr val="bg1"/>
            </a:solidFill>
          </p:grpSpPr>
          <p:sp>
            <p:nvSpPr>
              <p:cNvPr id="11" name="Google Shape;31228;p90">
                <a:extLst>
                  <a:ext uri="{FF2B5EF4-FFF2-40B4-BE49-F238E27FC236}">
                    <a16:creationId xmlns:a16="http://schemas.microsoft.com/office/drawing/2014/main" id="{D5E752FC-9222-482A-8833-F2463DEA2DB0}"/>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29;p90">
                <a:extLst>
                  <a:ext uri="{FF2B5EF4-FFF2-40B4-BE49-F238E27FC236}">
                    <a16:creationId xmlns:a16="http://schemas.microsoft.com/office/drawing/2014/main" id="{08177A62-3291-42C3-BF86-80408C4B949E}"/>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30;p90">
                <a:extLst>
                  <a:ext uri="{FF2B5EF4-FFF2-40B4-BE49-F238E27FC236}">
                    <a16:creationId xmlns:a16="http://schemas.microsoft.com/office/drawing/2014/main" id="{4A8BE64B-6A47-4145-B5E8-25008E585532}"/>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ACF6C4F1-F5A3-4362-98BE-E20286776790}"/>
              </a:ext>
            </a:extLst>
          </p:cNvPr>
          <p:cNvSpPr txBox="1"/>
          <p:nvPr/>
        </p:nvSpPr>
        <p:spPr>
          <a:xfrm>
            <a:off x="3116580" y="462238"/>
            <a:ext cx="4747260" cy="658514"/>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b="1">
                <a:solidFill>
                  <a:srgbClr val="D4190C"/>
                </a:solidFill>
                <a:latin typeface="Arial" panose="020B0604020202020204" pitchFamily="34" charset="0"/>
                <a:cs typeface="Arial" panose="020B0604020202020204" pitchFamily="34" charset="0"/>
              </a:defRPr>
            </a:lvl1pPr>
          </a:lstStyle>
          <a:p>
            <a:r>
              <a:rPr lang="en-US"/>
              <a:t>Câu 3. </a:t>
            </a:r>
            <a:r>
              <a:rPr lang="en-US">
                <a:solidFill>
                  <a:schemeClr val="accent1">
                    <a:lumMod val="25000"/>
                  </a:schemeClr>
                </a:solidFill>
              </a:rPr>
              <a:t>Kế hoạch kiểm tra giả thuyết của em cần thực hiện những công việc nào?</a:t>
            </a:r>
            <a:endParaRPr lang="en-US" dirty="0">
              <a:solidFill>
                <a:schemeClr val="accent1">
                  <a:lumMod val="25000"/>
                </a:schemeClr>
              </a:solidFill>
            </a:endParaRPr>
          </a:p>
        </p:txBody>
      </p:sp>
      <p:sp>
        <p:nvSpPr>
          <p:cNvPr id="16" name="TextBox 15">
            <a:extLst>
              <a:ext uri="{FF2B5EF4-FFF2-40B4-BE49-F238E27FC236}">
                <a16:creationId xmlns:a16="http://schemas.microsoft.com/office/drawing/2014/main" id="{0148FDD9-BA7D-480D-910E-3E127DF0C9B7}"/>
              </a:ext>
            </a:extLst>
          </p:cNvPr>
          <p:cNvSpPr txBox="1"/>
          <p:nvPr/>
        </p:nvSpPr>
        <p:spPr>
          <a:xfrm>
            <a:off x="1276350" y="1405134"/>
            <a:ext cx="6515100"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Muốn biết được số tế bào tăng lên ở cây trưởng thành so với cây chưa trưởng thành, ta có thể đếm số tế bào ở hai cây.</a:t>
            </a:r>
            <a:endParaRPr lang="en-US" sz="1600" dirty="0"/>
          </a:p>
        </p:txBody>
      </p:sp>
      <p:sp>
        <p:nvSpPr>
          <p:cNvPr id="17" name="TextBox 16">
            <a:extLst>
              <a:ext uri="{FF2B5EF4-FFF2-40B4-BE49-F238E27FC236}">
                <a16:creationId xmlns:a16="http://schemas.microsoft.com/office/drawing/2014/main" id="{D1B1C33C-8A1D-4D22-A24F-C50007861A77}"/>
              </a:ext>
            </a:extLst>
          </p:cNvPr>
          <p:cNvSpPr txBox="1"/>
          <p:nvPr/>
        </p:nvSpPr>
        <p:spPr>
          <a:xfrm>
            <a:off x="1276350" y="2232925"/>
            <a:ext cx="6934200" cy="120084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Để làm được điều này, cần thực hiện các công việc chọn cây cùng loại, lấy thân cây trưởng thành và chưa trưởng thành, cắt thân cây theo chiều ngang; sử dụng kính hiển vi để quan sát tế bào, ghi lại số tế bào quan sát được, so sánh số lượng tế bào giữa chúng.</a:t>
            </a:r>
            <a:endParaRPr lang="en-US" sz="1600" dirty="0"/>
          </a:p>
        </p:txBody>
      </p:sp>
      <p:sp>
        <p:nvSpPr>
          <p:cNvPr id="14" name="Google Shape;29;p3">
            <a:extLst>
              <a:ext uri="{FF2B5EF4-FFF2-40B4-BE49-F238E27FC236}">
                <a16:creationId xmlns:a16="http://schemas.microsoft.com/office/drawing/2014/main" id="{3BEA2D56-5453-4AD9-8FDA-EBFA1587A86E}"/>
              </a:ext>
            </a:extLst>
          </p:cNvPr>
          <p:cNvSpPr/>
          <p:nvPr/>
        </p:nvSpPr>
        <p:spPr>
          <a:xfrm rot="18900000">
            <a:off x="787499" y="152262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p3">
            <a:extLst>
              <a:ext uri="{FF2B5EF4-FFF2-40B4-BE49-F238E27FC236}">
                <a16:creationId xmlns:a16="http://schemas.microsoft.com/office/drawing/2014/main" id="{6915132F-EA08-4DE3-AC16-9DAE83EF2EA0}"/>
              </a:ext>
            </a:extLst>
          </p:cNvPr>
          <p:cNvSpPr/>
          <p:nvPr/>
        </p:nvSpPr>
        <p:spPr>
          <a:xfrm rot="18900000">
            <a:off x="787499" y="2318475"/>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88" name="Picture 4" descr="945+ Best Free Microscope Stock Photos &amp; Images · 100% Royalty-Free HD  Downloads">
            <a:extLst>
              <a:ext uri="{FF2B5EF4-FFF2-40B4-BE49-F238E27FC236}">
                <a16:creationId xmlns:a16="http://schemas.microsoft.com/office/drawing/2014/main" id="{865E59B9-BDCD-48CB-A6D7-84BF938D31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662" b="17124"/>
          <a:stretch/>
        </p:blipFill>
        <p:spPr bwMode="auto">
          <a:xfrm>
            <a:off x="-228598" y="3676270"/>
            <a:ext cx="9601198" cy="1606930"/>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6496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3" name="Group 2">
            <a:extLst>
              <a:ext uri="{FF2B5EF4-FFF2-40B4-BE49-F238E27FC236}">
                <a16:creationId xmlns:a16="http://schemas.microsoft.com/office/drawing/2014/main" id="{D81DF476-EC5B-4729-BAAD-AD3C2F305A4B}"/>
              </a:ext>
            </a:extLst>
          </p:cNvPr>
          <p:cNvGrpSpPr/>
          <p:nvPr/>
        </p:nvGrpSpPr>
        <p:grpSpPr>
          <a:xfrm>
            <a:off x="657226" y="268287"/>
            <a:ext cx="2319337" cy="954977"/>
            <a:chOff x="657226" y="192087"/>
            <a:chExt cx="2319337" cy="954977"/>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657226" y="447470"/>
              <a:ext cx="1948696"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762000" y="54820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LUYỆN TẬP</a:t>
              </a:r>
            </a:p>
          </p:txBody>
        </p:sp>
        <p:pic>
          <p:nvPicPr>
            <p:cNvPr id="2" name="Picture 1">
              <a:extLst>
                <a:ext uri="{FF2B5EF4-FFF2-40B4-BE49-F238E27FC236}">
                  <a16:creationId xmlns:a16="http://schemas.microsoft.com/office/drawing/2014/main" id="{B90D49D0-7017-48C8-AD2D-243A0BE39078}"/>
                </a:ext>
              </a:extLst>
            </p:cNvPr>
            <p:cNvPicPr>
              <a:picLocks noChangeAspect="1"/>
            </p:cNvPicPr>
            <p:nvPr/>
          </p:nvPicPr>
          <p:blipFill>
            <a:blip r:embed="rId3"/>
            <a:stretch>
              <a:fillRect/>
            </a:stretch>
          </p:blipFill>
          <p:spPr>
            <a:xfrm>
              <a:off x="1985963" y="192087"/>
              <a:ext cx="990600" cy="954977"/>
            </a:xfrm>
            <a:prstGeom prst="rect">
              <a:avLst/>
            </a:prstGeom>
          </p:spPr>
        </p:pic>
        <p:grpSp>
          <p:nvGrpSpPr>
            <p:cNvPr id="10" name="Google Shape;31227;p90">
              <a:extLst>
                <a:ext uri="{FF2B5EF4-FFF2-40B4-BE49-F238E27FC236}">
                  <a16:creationId xmlns:a16="http://schemas.microsoft.com/office/drawing/2014/main" id="{8162CC14-635E-44B6-8484-434FDAB41325}"/>
                </a:ext>
              </a:extLst>
            </p:cNvPr>
            <p:cNvGrpSpPr/>
            <p:nvPr/>
          </p:nvGrpSpPr>
          <p:grpSpPr>
            <a:xfrm>
              <a:off x="2246487" y="486550"/>
              <a:ext cx="469553" cy="470827"/>
              <a:chOff x="1674750" y="3254050"/>
              <a:chExt cx="294575" cy="295375"/>
            </a:xfrm>
            <a:solidFill>
              <a:schemeClr val="bg1"/>
            </a:solidFill>
          </p:grpSpPr>
          <p:sp>
            <p:nvSpPr>
              <p:cNvPr id="11" name="Google Shape;31228;p90">
                <a:extLst>
                  <a:ext uri="{FF2B5EF4-FFF2-40B4-BE49-F238E27FC236}">
                    <a16:creationId xmlns:a16="http://schemas.microsoft.com/office/drawing/2014/main" id="{D5E752FC-9222-482A-8833-F2463DEA2DB0}"/>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29;p90">
                <a:extLst>
                  <a:ext uri="{FF2B5EF4-FFF2-40B4-BE49-F238E27FC236}">
                    <a16:creationId xmlns:a16="http://schemas.microsoft.com/office/drawing/2014/main" id="{08177A62-3291-42C3-BF86-80408C4B949E}"/>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30;p90">
                <a:extLst>
                  <a:ext uri="{FF2B5EF4-FFF2-40B4-BE49-F238E27FC236}">
                    <a16:creationId xmlns:a16="http://schemas.microsoft.com/office/drawing/2014/main" id="{4A8BE64B-6A47-4145-B5E8-25008E585532}"/>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a:extLst>
              <a:ext uri="{FF2B5EF4-FFF2-40B4-BE49-F238E27FC236}">
                <a16:creationId xmlns:a16="http://schemas.microsoft.com/office/drawing/2014/main" id="{131D94F3-41D0-4DF7-B4F7-34B875F90E9E}"/>
              </a:ext>
            </a:extLst>
          </p:cNvPr>
          <p:cNvSpPr txBox="1"/>
          <p:nvPr/>
        </p:nvSpPr>
        <p:spPr>
          <a:xfrm>
            <a:off x="3131155" y="450554"/>
            <a:ext cx="3801984" cy="658514"/>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b="1">
                <a:solidFill>
                  <a:srgbClr val="D4190C"/>
                </a:solidFill>
                <a:latin typeface="Arial" panose="020B0604020202020204" pitchFamily="34" charset="0"/>
                <a:cs typeface="Arial" panose="020B0604020202020204" pitchFamily="34" charset="0"/>
              </a:defRPr>
            </a:lvl1pPr>
          </a:lstStyle>
          <a:p>
            <a:r>
              <a:rPr lang="en-US"/>
              <a:t>Câu 4. </a:t>
            </a:r>
            <a:r>
              <a:rPr lang="en-US">
                <a:solidFill>
                  <a:schemeClr val="accent1">
                    <a:lumMod val="25000"/>
                  </a:schemeClr>
                </a:solidFill>
              </a:rPr>
              <a:t>Thực hiện kế hoạch của em và rút ra kết quả.</a:t>
            </a:r>
            <a:endParaRPr lang="en-US" dirty="0">
              <a:solidFill>
                <a:schemeClr val="accent1">
                  <a:lumMod val="25000"/>
                </a:schemeClr>
              </a:solidFill>
            </a:endParaRPr>
          </a:p>
        </p:txBody>
      </p:sp>
      <p:sp>
        <p:nvSpPr>
          <p:cNvPr id="16" name="TextBox 15">
            <a:extLst>
              <a:ext uri="{FF2B5EF4-FFF2-40B4-BE49-F238E27FC236}">
                <a16:creationId xmlns:a16="http://schemas.microsoft.com/office/drawing/2014/main" id="{B909BC99-92B8-495E-A28F-CEA35ED473D3}"/>
              </a:ext>
            </a:extLst>
          </p:cNvPr>
          <p:cNvSpPr txBox="1"/>
          <p:nvPr/>
        </p:nvSpPr>
        <p:spPr>
          <a:xfrm>
            <a:off x="1390649" y="1420626"/>
            <a:ext cx="6690361"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Đối với thí nghiệm trên cho ta kết quả: Số tế bào ở thân cây trưởng thành lớn hơn số tế bào ở cây chưa trưởng thành. Tiến hành thí nghiệm với các loại cây khác cũng cho ta kết quả tương tự.</a:t>
            </a:r>
            <a:endParaRPr lang="en-US" sz="1600" dirty="0"/>
          </a:p>
        </p:txBody>
      </p:sp>
      <p:sp>
        <p:nvSpPr>
          <p:cNvPr id="15" name="Google Shape;29;p3">
            <a:extLst>
              <a:ext uri="{FF2B5EF4-FFF2-40B4-BE49-F238E27FC236}">
                <a16:creationId xmlns:a16="http://schemas.microsoft.com/office/drawing/2014/main" id="{BDE7D51C-EB48-4D78-94A2-EA0801462E3C}"/>
              </a:ext>
            </a:extLst>
          </p:cNvPr>
          <p:cNvSpPr/>
          <p:nvPr/>
        </p:nvSpPr>
        <p:spPr>
          <a:xfrm rot="18900000">
            <a:off x="936089" y="149976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4ED69D13-2EA3-4844-828E-BFB7A4EEC283}"/>
              </a:ext>
            </a:extLst>
          </p:cNvPr>
          <p:cNvPicPr>
            <a:picLocks noChangeAspect="1"/>
          </p:cNvPicPr>
          <p:nvPr/>
        </p:nvPicPr>
        <p:blipFill rotWithShape="1">
          <a:blip r:embed="rId4"/>
          <a:srcRect t="53556"/>
          <a:stretch/>
        </p:blipFill>
        <p:spPr>
          <a:xfrm>
            <a:off x="241185" y="2560320"/>
            <a:ext cx="8661630" cy="2263140"/>
          </a:xfrm>
          <a:prstGeom prst="rect">
            <a:avLst/>
          </a:prstGeom>
          <a:ln w="38100">
            <a:solidFill>
              <a:srgbClr val="D4190C"/>
            </a:solidFill>
          </a:ln>
        </p:spPr>
      </p:pic>
    </p:spTree>
    <p:extLst>
      <p:ext uri="{BB962C8B-B14F-4D97-AF65-F5344CB8AC3E}">
        <p14:creationId xmlns:p14="http://schemas.microsoft.com/office/powerpoint/2010/main" val="37898996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3" name="Group 2">
            <a:extLst>
              <a:ext uri="{FF2B5EF4-FFF2-40B4-BE49-F238E27FC236}">
                <a16:creationId xmlns:a16="http://schemas.microsoft.com/office/drawing/2014/main" id="{D81DF476-EC5B-4729-BAAD-AD3C2F305A4B}"/>
              </a:ext>
            </a:extLst>
          </p:cNvPr>
          <p:cNvGrpSpPr/>
          <p:nvPr/>
        </p:nvGrpSpPr>
        <p:grpSpPr>
          <a:xfrm>
            <a:off x="657226" y="268287"/>
            <a:ext cx="2319337" cy="954977"/>
            <a:chOff x="657226" y="192087"/>
            <a:chExt cx="2319337" cy="954977"/>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657226" y="447470"/>
              <a:ext cx="1948696"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762000" y="54820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LUYỆN TẬP</a:t>
              </a:r>
            </a:p>
          </p:txBody>
        </p:sp>
        <p:pic>
          <p:nvPicPr>
            <p:cNvPr id="2" name="Picture 1">
              <a:extLst>
                <a:ext uri="{FF2B5EF4-FFF2-40B4-BE49-F238E27FC236}">
                  <a16:creationId xmlns:a16="http://schemas.microsoft.com/office/drawing/2014/main" id="{B90D49D0-7017-48C8-AD2D-243A0BE39078}"/>
                </a:ext>
              </a:extLst>
            </p:cNvPr>
            <p:cNvPicPr>
              <a:picLocks noChangeAspect="1"/>
            </p:cNvPicPr>
            <p:nvPr/>
          </p:nvPicPr>
          <p:blipFill>
            <a:blip r:embed="rId3"/>
            <a:stretch>
              <a:fillRect/>
            </a:stretch>
          </p:blipFill>
          <p:spPr>
            <a:xfrm>
              <a:off x="1985963" y="192087"/>
              <a:ext cx="990600" cy="954977"/>
            </a:xfrm>
            <a:prstGeom prst="rect">
              <a:avLst/>
            </a:prstGeom>
          </p:spPr>
        </p:pic>
        <p:grpSp>
          <p:nvGrpSpPr>
            <p:cNvPr id="10" name="Google Shape;31227;p90">
              <a:extLst>
                <a:ext uri="{FF2B5EF4-FFF2-40B4-BE49-F238E27FC236}">
                  <a16:creationId xmlns:a16="http://schemas.microsoft.com/office/drawing/2014/main" id="{8162CC14-635E-44B6-8484-434FDAB41325}"/>
                </a:ext>
              </a:extLst>
            </p:cNvPr>
            <p:cNvGrpSpPr/>
            <p:nvPr/>
          </p:nvGrpSpPr>
          <p:grpSpPr>
            <a:xfrm>
              <a:off x="2246487" y="486550"/>
              <a:ext cx="469553" cy="470827"/>
              <a:chOff x="1674750" y="3254050"/>
              <a:chExt cx="294575" cy="295375"/>
            </a:xfrm>
            <a:solidFill>
              <a:schemeClr val="bg1"/>
            </a:solidFill>
          </p:grpSpPr>
          <p:sp>
            <p:nvSpPr>
              <p:cNvPr id="11" name="Google Shape;31228;p90">
                <a:extLst>
                  <a:ext uri="{FF2B5EF4-FFF2-40B4-BE49-F238E27FC236}">
                    <a16:creationId xmlns:a16="http://schemas.microsoft.com/office/drawing/2014/main" id="{D5E752FC-9222-482A-8833-F2463DEA2DB0}"/>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29;p90">
                <a:extLst>
                  <a:ext uri="{FF2B5EF4-FFF2-40B4-BE49-F238E27FC236}">
                    <a16:creationId xmlns:a16="http://schemas.microsoft.com/office/drawing/2014/main" id="{08177A62-3291-42C3-BF86-80408C4B949E}"/>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30;p90">
                <a:extLst>
                  <a:ext uri="{FF2B5EF4-FFF2-40B4-BE49-F238E27FC236}">
                    <a16:creationId xmlns:a16="http://schemas.microsoft.com/office/drawing/2014/main" id="{4A8BE64B-6A47-4145-B5E8-25008E585532}"/>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39C5895E-3B23-420D-9ED3-DD85D22C300F}"/>
              </a:ext>
            </a:extLst>
          </p:cNvPr>
          <p:cNvSpPr txBox="1"/>
          <p:nvPr/>
        </p:nvSpPr>
        <p:spPr>
          <a:xfrm>
            <a:off x="3063071" y="582675"/>
            <a:ext cx="5142778" cy="3122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b="1">
                <a:solidFill>
                  <a:srgbClr val="D4190C"/>
                </a:solidFill>
                <a:latin typeface="Arial" panose="020B0604020202020204" pitchFamily="34" charset="0"/>
                <a:cs typeface="Arial" panose="020B0604020202020204" pitchFamily="34" charset="0"/>
              </a:defRPr>
            </a:lvl1pPr>
          </a:lstStyle>
          <a:p>
            <a:r>
              <a:rPr lang="en-US"/>
              <a:t>Câu 5. </a:t>
            </a:r>
            <a:r>
              <a:rPr lang="en-US">
                <a:solidFill>
                  <a:schemeClr val="accent1">
                    <a:lumMod val="25000"/>
                  </a:schemeClr>
                </a:solidFill>
              </a:rPr>
              <a:t>Rút ra kết luận cho nghiên cứu của em.</a:t>
            </a:r>
            <a:endParaRPr lang="en-US" dirty="0">
              <a:solidFill>
                <a:schemeClr val="accent1">
                  <a:lumMod val="25000"/>
                </a:schemeClr>
              </a:solidFill>
            </a:endParaRPr>
          </a:p>
        </p:txBody>
      </p:sp>
      <p:sp>
        <p:nvSpPr>
          <p:cNvPr id="16" name="TextBox 15">
            <a:extLst>
              <a:ext uri="{FF2B5EF4-FFF2-40B4-BE49-F238E27FC236}">
                <a16:creationId xmlns:a16="http://schemas.microsoft.com/office/drawing/2014/main" id="{C48B8DAE-D1C6-4E08-B957-99F5DFBDBB32}"/>
              </a:ext>
            </a:extLst>
          </p:cNvPr>
          <p:cNvSpPr txBox="1"/>
          <p:nvPr/>
        </p:nvSpPr>
        <p:spPr>
          <a:xfrm>
            <a:off x="1344930" y="1325908"/>
            <a:ext cx="711327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Thực vật sinh trưởng là do sự tăng về kích thước và số lượng tế bào. Như vậy giả thuyết trong ví dụ này được chấp nhận.</a:t>
            </a:r>
            <a:endParaRPr lang="en-US" sz="1800" dirty="0"/>
          </a:p>
        </p:txBody>
      </p:sp>
      <p:sp>
        <p:nvSpPr>
          <p:cNvPr id="14" name="Google Shape;29;p3">
            <a:extLst>
              <a:ext uri="{FF2B5EF4-FFF2-40B4-BE49-F238E27FC236}">
                <a16:creationId xmlns:a16="http://schemas.microsoft.com/office/drawing/2014/main" id="{8ABD07A4-2A16-4158-8AF3-F88EB727576A}"/>
              </a:ext>
            </a:extLst>
          </p:cNvPr>
          <p:cNvSpPr/>
          <p:nvPr/>
        </p:nvSpPr>
        <p:spPr>
          <a:xfrm rot="18900000">
            <a:off x="890369" y="1480014"/>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2" descr="What Are Plant Growth Promoting Bacteria?">
            <a:extLst>
              <a:ext uri="{FF2B5EF4-FFF2-40B4-BE49-F238E27FC236}">
                <a16:creationId xmlns:a16="http://schemas.microsoft.com/office/drawing/2014/main" id="{CDD5A2A2-57E8-4814-B7E0-EB8AE98FA12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03244" y="2205883"/>
            <a:ext cx="5137513" cy="2700762"/>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283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EM CÓ BIẾT</a:t>
            </a:r>
          </a:p>
        </p:txBody>
      </p:sp>
      <p:sp>
        <p:nvSpPr>
          <p:cNvPr id="37" name="TextBox 36">
            <a:extLst>
              <a:ext uri="{FF2B5EF4-FFF2-40B4-BE49-F238E27FC236}">
                <a16:creationId xmlns:a16="http://schemas.microsoft.com/office/drawing/2014/main" id="{DCA55CC5-63AB-4382-AD81-92B097129BD3}"/>
              </a:ext>
            </a:extLst>
          </p:cNvPr>
          <p:cNvSpPr txBox="1"/>
          <p:nvPr/>
        </p:nvSpPr>
        <p:spPr>
          <a:xfrm>
            <a:off x="621029" y="1040982"/>
            <a:ext cx="7696202"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800" b="1">
                <a:solidFill>
                  <a:schemeClr val="accent1">
                    <a:lumMod val="25000"/>
                  </a:schemeClr>
                </a:solidFill>
              </a:rPr>
              <a:t>Trong quá trình nghiên cứu, các nhà khoa học luôn đặt ra câu hỏi và đi tìm câu trả lời, chúng ta nhận thấy điều này ở những thông tin sau:</a:t>
            </a:r>
            <a:endParaRPr lang="en-US" sz="1800" b="1" dirty="0">
              <a:solidFill>
                <a:schemeClr val="accent1">
                  <a:lumMod val="25000"/>
                </a:schemeClr>
              </a:solidFill>
            </a:endParaRPr>
          </a:p>
        </p:txBody>
      </p:sp>
      <p:pic>
        <p:nvPicPr>
          <p:cNvPr id="17410" name="Picture 2" descr="Scientist.com discovers the formula for rapid growth">
            <a:extLst>
              <a:ext uri="{FF2B5EF4-FFF2-40B4-BE49-F238E27FC236}">
                <a16:creationId xmlns:a16="http://schemas.microsoft.com/office/drawing/2014/main" id="{EF5965BC-5870-4084-B42B-CE4E471F8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38" b="23438"/>
          <a:stretch/>
        </p:blipFill>
        <p:spPr bwMode="auto">
          <a:xfrm>
            <a:off x="441007" y="1965960"/>
            <a:ext cx="8261986" cy="2926080"/>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532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EM CÓ BIẾT</a:t>
            </a:r>
          </a:p>
        </p:txBody>
      </p:sp>
      <p:sp>
        <p:nvSpPr>
          <p:cNvPr id="4" name="Google Shape;29;p3">
            <a:extLst>
              <a:ext uri="{FF2B5EF4-FFF2-40B4-BE49-F238E27FC236}">
                <a16:creationId xmlns:a16="http://schemas.microsoft.com/office/drawing/2014/main" id="{21070043-C476-452C-B818-306C4B756003}"/>
              </a:ext>
            </a:extLst>
          </p:cNvPr>
          <p:cNvSpPr/>
          <p:nvPr/>
        </p:nvSpPr>
        <p:spPr>
          <a:xfrm rot="18900000">
            <a:off x="668114" y="1142884"/>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3" name="TextBox 12">
            <a:extLst>
              <a:ext uri="{FF2B5EF4-FFF2-40B4-BE49-F238E27FC236}">
                <a16:creationId xmlns:a16="http://schemas.microsoft.com/office/drawing/2014/main" id="{AE43CDC9-FF3D-46C0-93F7-D84DCF3C4A60}"/>
              </a:ext>
            </a:extLst>
          </p:cNvPr>
          <p:cNvSpPr txBox="1"/>
          <p:nvPr/>
        </p:nvSpPr>
        <p:spPr>
          <a:xfrm>
            <a:off x="1159502" y="1053155"/>
            <a:ext cx="6738628"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Nhà bác học </a:t>
            </a:r>
            <a:r>
              <a:rPr lang="en-US" sz="1600" b="1">
                <a:solidFill>
                  <a:schemeClr val="accent1">
                    <a:lumMod val="25000"/>
                  </a:schemeClr>
                </a:solidFill>
              </a:rPr>
              <a:t>Dmitri Mendeleev </a:t>
            </a:r>
            <a:r>
              <a:rPr lang="en-US" sz="1600"/>
              <a:t>(1834 -  1907) người Nga, khi nghiên cứu về các nguyên tố hóa học, ông đặt ra câu hỏi: "</a:t>
            </a:r>
            <a:r>
              <a:rPr lang="en-US" sz="1600" b="1" i="1"/>
              <a:t>Liệu rằng có thể sắp xếp các nguyên tố hóa học theo một trật tự nhất định?".</a:t>
            </a:r>
            <a:endParaRPr lang="en-US" sz="1600" b="1" i="1" dirty="0"/>
          </a:p>
        </p:txBody>
      </p:sp>
      <p:pic>
        <p:nvPicPr>
          <p:cNvPr id="20482" name="Picture 2" descr="Những điều thú vị về Dmitri Mendeleev - cha đẻ của bảng tuần hoàn hóa học -  Phần 1">
            <a:extLst>
              <a:ext uri="{FF2B5EF4-FFF2-40B4-BE49-F238E27FC236}">
                <a16:creationId xmlns:a16="http://schemas.microsoft.com/office/drawing/2014/main" id="{0FE43BC6-E8AC-4981-98A4-EFBABE472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686" y="2174998"/>
            <a:ext cx="6738628" cy="2695451"/>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9274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EM CÓ BIẾT</a:t>
            </a:r>
          </a:p>
        </p:txBody>
      </p:sp>
      <p:sp>
        <p:nvSpPr>
          <p:cNvPr id="4" name="Google Shape;29;p3">
            <a:extLst>
              <a:ext uri="{FF2B5EF4-FFF2-40B4-BE49-F238E27FC236}">
                <a16:creationId xmlns:a16="http://schemas.microsoft.com/office/drawing/2014/main" id="{21070043-C476-452C-B818-306C4B756003}"/>
              </a:ext>
            </a:extLst>
          </p:cNvPr>
          <p:cNvSpPr/>
          <p:nvPr/>
        </p:nvSpPr>
        <p:spPr>
          <a:xfrm rot="18900000">
            <a:off x="1079594" y="1122848"/>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 name="TextBox 4">
            <a:extLst>
              <a:ext uri="{FF2B5EF4-FFF2-40B4-BE49-F238E27FC236}">
                <a16:creationId xmlns:a16="http://schemas.microsoft.com/office/drawing/2014/main" id="{59A55BF9-CB70-4EFD-B063-132BD701A129}"/>
              </a:ext>
            </a:extLst>
          </p:cNvPr>
          <p:cNvSpPr txBox="1"/>
          <p:nvPr/>
        </p:nvSpPr>
        <p:spPr>
          <a:xfrm>
            <a:off x="1589586" y="968742"/>
            <a:ext cx="6068514"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solidFill>
                  <a:schemeClr val="accent1">
                    <a:lumMod val="25000"/>
                  </a:schemeClr>
                </a:solidFill>
              </a:rPr>
              <a:t>Dmitri Mendeleev </a:t>
            </a:r>
            <a:r>
              <a:rPr lang="en-US" sz="1800"/>
              <a:t>đã tiến hành nghiên cứu và phát minh ra </a:t>
            </a:r>
            <a:r>
              <a:rPr lang="en-US" sz="1800" b="1"/>
              <a:t>bảng tuần hoàn các nguyên tố hóa học </a:t>
            </a:r>
            <a:r>
              <a:rPr lang="en-US" sz="1800"/>
              <a:t>mang tên mình.</a:t>
            </a:r>
            <a:endParaRPr lang="en-US" sz="1800" dirty="0"/>
          </a:p>
        </p:txBody>
      </p:sp>
      <p:pic>
        <p:nvPicPr>
          <p:cNvPr id="21506" name="Picture 2" descr="10 Major Contributions of Dmitri Mendeleev | Learnodo Newtonic">
            <a:extLst>
              <a:ext uri="{FF2B5EF4-FFF2-40B4-BE49-F238E27FC236}">
                <a16:creationId xmlns:a16="http://schemas.microsoft.com/office/drawing/2014/main" id="{7AF7BE44-9183-4D19-9F9C-9D5162B6E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905000"/>
            <a:ext cx="7874000" cy="2952750"/>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0360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EM CÓ BIẾT</a:t>
            </a:r>
          </a:p>
        </p:txBody>
      </p:sp>
      <p:sp>
        <p:nvSpPr>
          <p:cNvPr id="4" name="Google Shape;29;p3">
            <a:extLst>
              <a:ext uri="{FF2B5EF4-FFF2-40B4-BE49-F238E27FC236}">
                <a16:creationId xmlns:a16="http://schemas.microsoft.com/office/drawing/2014/main" id="{21070043-C476-452C-B818-306C4B756003}"/>
              </a:ext>
            </a:extLst>
          </p:cNvPr>
          <p:cNvSpPr/>
          <p:nvPr/>
        </p:nvSpPr>
        <p:spPr>
          <a:xfrm rot="18900000">
            <a:off x="221716" y="111961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 name="TextBox 5">
            <a:extLst>
              <a:ext uri="{FF2B5EF4-FFF2-40B4-BE49-F238E27FC236}">
                <a16:creationId xmlns:a16="http://schemas.microsoft.com/office/drawing/2014/main" id="{9FB8A712-B434-4F7F-AF76-E5F3E024B529}"/>
              </a:ext>
            </a:extLst>
          </p:cNvPr>
          <p:cNvSpPr txBox="1"/>
          <p:nvPr/>
        </p:nvSpPr>
        <p:spPr>
          <a:xfrm>
            <a:off x="720718" y="1033649"/>
            <a:ext cx="7740263"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Nhà bác học </a:t>
            </a:r>
            <a:r>
              <a:rPr lang="en-US" sz="1600" b="1">
                <a:solidFill>
                  <a:schemeClr val="accent1">
                    <a:lumMod val="25000"/>
                  </a:schemeClr>
                </a:solidFill>
              </a:rPr>
              <a:t>Galileo Galilei </a:t>
            </a:r>
            <a:r>
              <a:rPr lang="en-US" sz="1600"/>
              <a:t>(1564 - 1642) người Italia, đã đặt câu hỏi </a:t>
            </a:r>
            <a:r>
              <a:rPr lang="en-US" sz="1600" b="1" i="1"/>
              <a:t>"Liệu các vật rơi nhanh chậm khác nhau có phải do chúng nặng nhẹ khác nhau?" </a:t>
            </a:r>
            <a:r>
              <a:rPr lang="en-US" sz="1600"/>
              <a:t>mà không dễ dàng chấp nhận rằng, vật nặng rơi nhanh hơn vật nhẹ như mọi người ở thời kì đó.</a:t>
            </a:r>
            <a:endParaRPr lang="en-US" sz="1600" dirty="0"/>
          </a:p>
        </p:txBody>
      </p:sp>
      <p:pic>
        <p:nvPicPr>
          <p:cNvPr id="22530" name="Picture 2" descr="Galileo Galilei – Cha đẻ của khoa học hiện đại - TẠP CHÍ ĐIỆN TỬ VĂN HÓA VÀ  PHÁT TRIỂN">
            <a:extLst>
              <a:ext uri="{FF2B5EF4-FFF2-40B4-BE49-F238E27FC236}">
                <a16:creationId xmlns:a16="http://schemas.microsoft.com/office/drawing/2014/main" id="{D8970C56-46CA-4102-ADAE-C50D38114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868" y="2235200"/>
            <a:ext cx="3595264" cy="2679699"/>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0453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EM CÓ BIẾT</a:t>
            </a:r>
          </a:p>
        </p:txBody>
      </p:sp>
      <p:sp>
        <p:nvSpPr>
          <p:cNvPr id="4" name="Google Shape;29;p3">
            <a:extLst>
              <a:ext uri="{FF2B5EF4-FFF2-40B4-BE49-F238E27FC236}">
                <a16:creationId xmlns:a16="http://schemas.microsoft.com/office/drawing/2014/main" id="{21070043-C476-452C-B818-306C4B756003}"/>
              </a:ext>
            </a:extLst>
          </p:cNvPr>
          <p:cNvSpPr/>
          <p:nvPr/>
        </p:nvSpPr>
        <p:spPr>
          <a:xfrm rot="18900000">
            <a:off x="383640" y="1080965"/>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 name="TextBox 4">
            <a:extLst>
              <a:ext uri="{FF2B5EF4-FFF2-40B4-BE49-F238E27FC236}">
                <a16:creationId xmlns:a16="http://schemas.microsoft.com/office/drawing/2014/main" id="{F8DF505D-5178-4BD6-87EE-AA11EC913175}"/>
              </a:ext>
            </a:extLst>
          </p:cNvPr>
          <p:cNvSpPr txBox="1"/>
          <p:nvPr/>
        </p:nvSpPr>
        <p:spPr>
          <a:xfrm>
            <a:off x="862959" y="963473"/>
            <a:ext cx="7407094"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chemeClr val="accent1">
                    <a:lumMod val="25000"/>
                  </a:schemeClr>
                </a:solidFill>
              </a:rPr>
              <a:t>Galileo Galilei </a:t>
            </a:r>
            <a:r>
              <a:rPr lang="en-US" sz="1600"/>
              <a:t>đã chứng minh được rằng: ở một nơi bất kì trên Trái  Đất, mọi vật đều rơi với cùng một gia tốc rơi tự do (sẽ học ở chương trình cao hơn).</a:t>
            </a:r>
            <a:endParaRPr lang="en-US" sz="1600" dirty="0"/>
          </a:p>
        </p:txBody>
      </p:sp>
      <p:pic>
        <p:nvPicPr>
          <p:cNvPr id="23554" name="Picture 2" descr="Do heavy objects fall faster than lighter ones? - Twinkl Homework Help">
            <a:extLst>
              <a:ext uri="{FF2B5EF4-FFF2-40B4-BE49-F238E27FC236}">
                <a16:creationId xmlns:a16="http://schemas.microsoft.com/office/drawing/2014/main" id="{A7B5909B-69F2-475C-9989-08CF17EE4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313" y="2460271"/>
            <a:ext cx="5413375" cy="2045053"/>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30927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EM CÓ BIẾT</a:t>
            </a:r>
          </a:p>
        </p:txBody>
      </p:sp>
      <p:sp>
        <p:nvSpPr>
          <p:cNvPr id="4" name="Google Shape;29;p3">
            <a:extLst>
              <a:ext uri="{FF2B5EF4-FFF2-40B4-BE49-F238E27FC236}">
                <a16:creationId xmlns:a16="http://schemas.microsoft.com/office/drawing/2014/main" id="{21070043-C476-452C-B818-306C4B756003}"/>
              </a:ext>
            </a:extLst>
          </p:cNvPr>
          <p:cNvSpPr/>
          <p:nvPr/>
        </p:nvSpPr>
        <p:spPr>
          <a:xfrm rot="18900000">
            <a:off x="434506" y="1085913"/>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 name="TextBox 5">
            <a:extLst>
              <a:ext uri="{FF2B5EF4-FFF2-40B4-BE49-F238E27FC236}">
                <a16:creationId xmlns:a16="http://schemas.microsoft.com/office/drawing/2014/main" id="{606C886E-09E0-4160-B7C7-BF3237CEEF73}"/>
              </a:ext>
            </a:extLst>
          </p:cNvPr>
          <p:cNvSpPr txBox="1"/>
          <p:nvPr/>
        </p:nvSpPr>
        <p:spPr>
          <a:xfrm>
            <a:off x="904079" y="992325"/>
            <a:ext cx="7407094"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Vào những năm giữa thế kỉ XVII, </a:t>
            </a:r>
            <a:r>
              <a:rPr lang="en-US" sz="1600" b="1">
                <a:solidFill>
                  <a:schemeClr val="accent1">
                    <a:lumMod val="25000"/>
                  </a:schemeClr>
                </a:solidFill>
              </a:rPr>
              <a:t>Robert Hooke </a:t>
            </a:r>
            <a:r>
              <a:rPr lang="en-US" sz="1600"/>
              <a:t>(1635 - 1703) là một nhà khoa học người Anh đã đặt ra câu hỏi: </a:t>
            </a:r>
            <a:r>
              <a:rPr lang="en-US" sz="1600" b="1" i="1"/>
              <a:t>"Có thể chế tạo ra được một thiết bị để quan sát những vật rất nhỏ bé hay không?"</a:t>
            </a:r>
            <a:r>
              <a:rPr lang="en-US" sz="1600"/>
              <a:t>.</a:t>
            </a:r>
            <a:endParaRPr lang="en-US" sz="1600" dirty="0"/>
          </a:p>
        </p:txBody>
      </p:sp>
      <p:pic>
        <p:nvPicPr>
          <p:cNvPr id="2" name="Picture 1">
            <a:extLst>
              <a:ext uri="{FF2B5EF4-FFF2-40B4-BE49-F238E27FC236}">
                <a16:creationId xmlns:a16="http://schemas.microsoft.com/office/drawing/2014/main" id="{1C55E9CE-AE7B-48B1-9186-E0063CF3A7D7}"/>
              </a:ext>
            </a:extLst>
          </p:cNvPr>
          <p:cNvPicPr>
            <a:picLocks noChangeAspect="1"/>
          </p:cNvPicPr>
          <p:nvPr/>
        </p:nvPicPr>
        <p:blipFill rotWithShape="1">
          <a:blip r:embed="rId3"/>
          <a:srcRect t="16631" b="28001"/>
          <a:stretch/>
        </p:blipFill>
        <p:spPr>
          <a:xfrm>
            <a:off x="1139314" y="2095501"/>
            <a:ext cx="6865372" cy="2844800"/>
          </a:xfrm>
          <a:prstGeom prst="rect">
            <a:avLst/>
          </a:prstGeom>
          <a:ln w="38100">
            <a:solidFill>
              <a:srgbClr val="D4190C"/>
            </a:solidFill>
          </a:ln>
        </p:spPr>
      </p:pic>
    </p:spTree>
    <p:extLst>
      <p:ext uri="{BB962C8B-B14F-4D97-AF65-F5344CB8AC3E}">
        <p14:creationId xmlns:p14="http://schemas.microsoft.com/office/powerpoint/2010/main" val="9811526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85518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MỤC TIÊU</a:t>
            </a:r>
          </a:p>
        </p:txBody>
      </p:sp>
      <p:sp>
        <p:nvSpPr>
          <p:cNvPr id="2" name="Rectangle 1">
            <a:extLst>
              <a:ext uri="{FF2B5EF4-FFF2-40B4-BE49-F238E27FC236}">
                <a16:creationId xmlns:a16="http://schemas.microsoft.com/office/drawing/2014/main" id="{9BCE1602-1591-48BE-9CAB-3CFF5127023B}"/>
              </a:ext>
            </a:extLst>
          </p:cNvPr>
          <p:cNvSpPr/>
          <p:nvPr/>
        </p:nvSpPr>
        <p:spPr>
          <a:xfrm>
            <a:off x="0" y="0"/>
            <a:ext cx="838200" cy="1117051"/>
          </a:xfrm>
          <a:prstGeom prst="rect">
            <a:avLst/>
          </a:prstGeom>
          <a:solidFill>
            <a:srgbClr val="FFF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oogle Shape;1452;p31">
            <a:extLst>
              <a:ext uri="{FF2B5EF4-FFF2-40B4-BE49-F238E27FC236}">
                <a16:creationId xmlns:a16="http://schemas.microsoft.com/office/drawing/2014/main" id="{C5813AFC-F23A-436B-9E44-33DE7391805B}"/>
              </a:ext>
            </a:extLst>
          </p:cNvPr>
          <p:cNvGrpSpPr/>
          <p:nvPr/>
        </p:nvGrpSpPr>
        <p:grpSpPr>
          <a:xfrm rot="2477428">
            <a:off x="98944" y="112914"/>
            <a:ext cx="634082" cy="734865"/>
            <a:chOff x="374513" y="3152476"/>
            <a:chExt cx="1519294" cy="1760777"/>
          </a:xfrm>
        </p:grpSpPr>
        <p:sp>
          <p:nvSpPr>
            <p:cNvPr id="5" name="Google Shape;1453;p31">
              <a:extLst>
                <a:ext uri="{FF2B5EF4-FFF2-40B4-BE49-F238E27FC236}">
                  <a16:creationId xmlns:a16="http://schemas.microsoft.com/office/drawing/2014/main" id="{D49EC289-0FCF-45A6-A649-2238793F5CC1}"/>
                </a:ext>
              </a:extLst>
            </p:cNvPr>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54;p31">
              <a:extLst>
                <a:ext uri="{FF2B5EF4-FFF2-40B4-BE49-F238E27FC236}">
                  <a16:creationId xmlns:a16="http://schemas.microsoft.com/office/drawing/2014/main" id="{FA6EE0A2-95A0-4B36-8A48-897C0D4D32A1}"/>
                </a:ext>
              </a:extLst>
            </p:cNvPr>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55;p31">
              <a:extLst>
                <a:ext uri="{FF2B5EF4-FFF2-40B4-BE49-F238E27FC236}">
                  <a16:creationId xmlns:a16="http://schemas.microsoft.com/office/drawing/2014/main" id="{EAA5088F-6ABB-4295-A5A2-E7457D2D1C60}"/>
                </a:ext>
              </a:extLst>
            </p:cNvPr>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56;p31">
              <a:extLst>
                <a:ext uri="{FF2B5EF4-FFF2-40B4-BE49-F238E27FC236}">
                  <a16:creationId xmlns:a16="http://schemas.microsoft.com/office/drawing/2014/main" id="{4CDEDA2B-F4F1-4FF1-BCF1-C6EBBC334151}"/>
                </a:ext>
              </a:extLst>
            </p:cNvPr>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57;p31">
              <a:extLst>
                <a:ext uri="{FF2B5EF4-FFF2-40B4-BE49-F238E27FC236}">
                  <a16:creationId xmlns:a16="http://schemas.microsoft.com/office/drawing/2014/main" id="{ACDD323E-D80B-41CA-801B-4B0D02512F7B}"/>
                </a:ext>
              </a:extLst>
            </p:cNvPr>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58;p31">
              <a:extLst>
                <a:ext uri="{FF2B5EF4-FFF2-40B4-BE49-F238E27FC236}">
                  <a16:creationId xmlns:a16="http://schemas.microsoft.com/office/drawing/2014/main" id="{A089BD4C-5312-47B4-8A1E-4A5C9E87E464}"/>
                </a:ext>
              </a:extLst>
            </p:cNvPr>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9;p31">
              <a:extLst>
                <a:ext uri="{FF2B5EF4-FFF2-40B4-BE49-F238E27FC236}">
                  <a16:creationId xmlns:a16="http://schemas.microsoft.com/office/drawing/2014/main" id="{6F1F6830-AAF8-4CDB-AB10-A3A22982D11A}"/>
                </a:ext>
              </a:extLst>
            </p:cNvPr>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0;p31">
              <a:extLst>
                <a:ext uri="{FF2B5EF4-FFF2-40B4-BE49-F238E27FC236}">
                  <a16:creationId xmlns:a16="http://schemas.microsoft.com/office/drawing/2014/main" id="{C7344720-B37F-4BDB-85E7-308BC79E4AA6}"/>
                </a:ext>
              </a:extLst>
            </p:cNvPr>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1;p31">
              <a:extLst>
                <a:ext uri="{FF2B5EF4-FFF2-40B4-BE49-F238E27FC236}">
                  <a16:creationId xmlns:a16="http://schemas.microsoft.com/office/drawing/2014/main" id="{02B77F99-F0C1-450D-8954-4EAC3820E897}"/>
                </a:ext>
              </a:extLst>
            </p:cNvPr>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2;p31">
              <a:extLst>
                <a:ext uri="{FF2B5EF4-FFF2-40B4-BE49-F238E27FC236}">
                  <a16:creationId xmlns:a16="http://schemas.microsoft.com/office/drawing/2014/main" id="{7EC65EF8-8019-4F34-A69E-471327363A88}"/>
                </a:ext>
              </a:extLst>
            </p:cNvPr>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3;p31">
              <a:extLst>
                <a:ext uri="{FF2B5EF4-FFF2-40B4-BE49-F238E27FC236}">
                  <a16:creationId xmlns:a16="http://schemas.microsoft.com/office/drawing/2014/main" id="{51607B27-66EF-407C-9BCC-7D70D4557E33}"/>
                </a:ext>
              </a:extLst>
            </p:cNvPr>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31C7597D-3CA6-436D-B031-81C407C9C99A}"/>
              </a:ext>
            </a:extLst>
          </p:cNvPr>
          <p:cNvSpPr txBox="1"/>
          <p:nvPr/>
        </p:nvSpPr>
        <p:spPr>
          <a:xfrm>
            <a:off x="896151" y="993088"/>
            <a:ext cx="6722113"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b="1">
                <a:solidFill>
                  <a:schemeClr val="accent1">
                    <a:lumMod val="25000"/>
                  </a:schemeClr>
                </a:solidFill>
              </a:rPr>
              <a:t>Trình bày và vận dụng được một số phương pháp và kỹ năng trong học tập môn Khoa học tự nhiên:</a:t>
            </a:r>
            <a:endParaRPr lang="en-US" sz="1800" b="1" dirty="0">
              <a:solidFill>
                <a:schemeClr val="accent1">
                  <a:lumMod val="25000"/>
                </a:schemeClr>
              </a:solidFill>
            </a:endParaRPr>
          </a:p>
        </p:txBody>
      </p:sp>
      <p:grpSp>
        <p:nvGrpSpPr>
          <p:cNvPr id="21" name="Group 20">
            <a:extLst>
              <a:ext uri="{FF2B5EF4-FFF2-40B4-BE49-F238E27FC236}">
                <a16:creationId xmlns:a16="http://schemas.microsoft.com/office/drawing/2014/main" id="{E64A7315-5F71-43EF-B401-209BB22E7CB3}"/>
              </a:ext>
            </a:extLst>
          </p:cNvPr>
          <p:cNvGrpSpPr/>
          <p:nvPr/>
        </p:nvGrpSpPr>
        <p:grpSpPr>
          <a:xfrm>
            <a:off x="858093" y="2003930"/>
            <a:ext cx="8496258" cy="279463"/>
            <a:chOff x="858093" y="2003930"/>
            <a:chExt cx="8496258" cy="279463"/>
          </a:xfrm>
        </p:grpSpPr>
        <p:sp>
          <p:nvSpPr>
            <p:cNvPr id="17" name="TextBox 16">
              <a:extLst>
                <a:ext uri="{FF2B5EF4-FFF2-40B4-BE49-F238E27FC236}">
                  <a16:creationId xmlns:a16="http://schemas.microsoft.com/office/drawing/2014/main" id="{A6FDAC88-356A-487E-969D-A4C592D93A51}"/>
                </a:ext>
              </a:extLst>
            </p:cNvPr>
            <p:cNvSpPr txBox="1"/>
            <p:nvPr/>
          </p:nvSpPr>
          <p:spPr>
            <a:xfrm>
              <a:off x="1307631" y="2004905"/>
              <a:ext cx="8046720"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Phương pháp tìm hiểu tự nhiên.</a:t>
              </a:r>
              <a:endParaRPr lang="en-US" sz="1600" dirty="0"/>
            </a:p>
          </p:txBody>
        </p:sp>
        <p:sp>
          <p:nvSpPr>
            <p:cNvPr id="22" name="Google Shape;29;p3">
              <a:extLst>
                <a:ext uri="{FF2B5EF4-FFF2-40B4-BE49-F238E27FC236}">
                  <a16:creationId xmlns:a16="http://schemas.microsoft.com/office/drawing/2014/main" id="{FC1925B2-E7D2-437D-9438-3EF5839215D3}"/>
                </a:ext>
              </a:extLst>
            </p:cNvPr>
            <p:cNvSpPr/>
            <p:nvPr/>
          </p:nvSpPr>
          <p:spPr>
            <a:xfrm rot="18900000">
              <a:off x="858093" y="2003930"/>
              <a:ext cx="293660" cy="27946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roup 25">
            <a:extLst>
              <a:ext uri="{FF2B5EF4-FFF2-40B4-BE49-F238E27FC236}">
                <a16:creationId xmlns:a16="http://schemas.microsoft.com/office/drawing/2014/main" id="{02F62253-8AD5-4B78-AA2C-84DB3A31736F}"/>
              </a:ext>
            </a:extLst>
          </p:cNvPr>
          <p:cNvGrpSpPr/>
          <p:nvPr/>
        </p:nvGrpSpPr>
        <p:grpSpPr>
          <a:xfrm>
            <a:off x="858092" y="2720573"/>
            <a:ext cx="8496259" cy="279463"/>
            <a:chOff x="858092" y="2720573"/>
            <a:chExt cx="8496259" cy="279463"/>
          </a:xfrm>
        </p:grpSpPr>
        <p:sp>
          <p:nvSpPr>
            <p:cNvPr id="18" name="TextBox 17">
              <a:extLst>
                <a:ext uri="{FF2B5EF4-FFF2-40B4-BE49-F238E27FC236}">
                  <a16:creationId xmlns:a16="http://schemas.microsoft.com/office/drawing/2014/main" id="{3FF1FD93-F2C8-4941-BF92-55395CBFAD05}"/>
                </a:ext>
              </a:extLst>
            </p:cNvPr>
            <p:cNvSpPr txBox="1"/>
            <p:nvPr/>
          </p:nvSpPr>
          <p:spPr>
            <a:xfrm>
              <a:off x="1307631" y="2721549"/>
              <a:ext cx="8046720"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Thực hiện được các kĩ năng tiến trình: quan sát, phân loại, liên kết, đo, dự báo.</a:t>
              </a:r>
              <a:endParaRPr lang="en-US" sz="1600" dirty="0"/>
            </a:p>
          </p:txBody>
        </p:sp>
        <p:sp>
          <p:nvSpPr>
            <p:cNvPr id="23" name="Google Shape;29;p3">
              <a:extLst>
                <a:ext uri="{FF2B5EF4-FFF2-40B4-BE49-F238E27FC236}">
                  <a16:creationId xmlns:a16="http://schemas.microsoft.com/office/drawing/2014/main" id="{5116D05E-D45D-4C84-A05E-006007010ADB}"/>
                </a:ext>
              </a:extLst>
            </p:cNvPr>
            <p:cNvSpPr/>
            <p:nvPr/>
          </p:nvSpPr>
          <p:spPr>
            <a:xfrm rot="18900000">
              <a:off x="858092" y="2720573"/>
              <a:ext cx="293660" cy="27946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roup 26">
            <a:extLst>
              <a:ext uri="{FF2B5EF4-FFF2-40B4-BE49-F238E27FC236}">
                <a16:creationId xmlns:a16="http://schemas.microsoft.com/office/drawing/2014/main" id="{CA627AA5-937A-4272-9BB6-52F120E620BA}"/>
              </a:ext>
            </a:extLst>
          </p:cNvPr>
          <p:cNvGrpSpPr/>
          <p:nvPr/>
        </p:nvGrpSpPr>
        <p:grpSpPr>
          <a:xfrm>
            <a:off x="858091" y="3437217"/>
            <a:ext cx="8496260" cy="279463"/>
            <a:chOff x="858091" y="3437217"/>
            <a:chExt cx="8496260" cy="279463"/>
          </a:xfrm>
        </p:grpSpPr>
        <p:sp>
          <p:nvSpPr>
            <p:cNvPr id="19" name="TextBox 18">
              <a:extLst>
                <a:ext uri="{FF2B5EF4-FFF2-40B4-BE49-F238E27FC236}">
                  <a16:creationId xmlns:a16="http://schemas.microsoft.com/office/drawing/2014/main" id="{A16184E2-09BB-413A-A00B-153ACE18463A}"/>
                </a:ext>
              </a:extLst>
            </p:cNvPr>
            <p:cNvSpPr txBox="1"/>
            <p:nvPr/>
          </p:nvSpPr>
          <p:spPr>
            <a:xfrm>
              <a:off x="1307631" y="3438193"/>
              <a:ext cx="8046720"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Làm được báo cáo, thuyết trình.</a:t>
              </a:r>
              <a:endParaRPr lang="en-US" sz="1600" dirty="0"/>
            </a:p>
          </p:txBody>
        </p:sp>
        <p:sp>
          <p:nvSpPr>
            <p:cNvPr id="24" name="Google Shape;29;p3">
              <a:extLst>
                <a:ext uri="{FF2B5EF4-FFF2-40B4-BE49-F238E27FC236}">
                  <a16:creationId xmlns:a16="http://schemas.microsoft.com/office/drawing/2014/main" id="{80C23391-CA72-48E6-A50B-38E3EF2D94E6}"/>
                </a:ext>
              </a:extLst>
            </p:cNvPr>
            <p:cNvSpPr/>
            <p:nvPr/>
          </p:nvSpPr>
          <p:spPr>
            <a:xfrm rot="18900000">
              <a:off x="858091" y="3437217"/>
              <a:ext cx="293660" cy="27946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roup 27">
            <a:extLst>
              <a:ext uri="{FF2B5EF4-FFF2-40B4-BE49-F238E27FC236}">
                <a16:creationId xmlns:a16="http://schemas.microsoft.com/office/drawing/2014/main" id="{BD7300CA-4303-4572-BC4B-0CC7F728B2B2}"/>
              </a:ext>
            </a:extLst>
          </p:cNvPr>
          <p:cNvGrpSpPr/>
          <p:nvPr/>
        </p:nvGrpSpPr>
        <p:grpSpPr>
          <a:xfrm>
            <a:off x="858090" y="4153858"/>
            <a:ext cx="8496261" cy="279463"/>
            <a:chOff x="858090" y="4153858"/>
            <a:chExt cx="8496261" cy="279463"/>
          </a:xfrm>
        </p:grpSpPr>
        <p:sp>
          <p:nvSpPr>
            <p:cNvPr id="20" name="TextBox 19">
              <a:extLst>
                <a:ext uri="{FF2B5EF4-FFF2-40B4-BE49-F238E27FC236}">
                  <a16:creationId xmlns:a16="http://schemas.microsoft.com/office/drawing/2014/main" id="{09E5E8E9-2061-422C-8C3C-9F864C0C9BAF}"/>
                </a:ext>
              </a:extLst>
            </p:cNvPr>
            <p:cNvSpPr txBox="1"/>
            <p:nvPr/>
          </p:nvSpPr>
          <p:spPr>
            <a:xfrm>
              <a:off x="1307631" y="4154836"/>
              <a:ext cx="8046720"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Sử dụng được một số dụng cụ đo (trong nội dung môn Khoa học tự nhiên 7).</a:t>
              </a:r>
              <a:endParaRPr lang="en-US" sz="1600" dirty="0"/>
            </a:p>
          </p:txBody>
        </p:sp>
        <p:sp>
          <p:nvSpPr>
            <p:cNvPr id="25" name="Google Shape;29;p3">
              <a:extLst>
                <a:ext uri="{FF2B5EF4-FFF2-40B4-BE49-F238E27FC236}">
                  <a16:creationId xmlns:a16="http://schemas.microsoft.com/office/drawing/2014/main" id="{797B6D69-9888-4C4A-9221-B08166AD4CA9}"/>
                </a:ext>
              </a:extLst>
            </p:cNvPr>
            <p:cNvSpPr/>
            <p:nvPr/>
          </p:nvSpPr>
          <p:spPr>
            <a:xfrm rot="18900000">
              <a:off x="858090" y="4153858"/>
              <a:ext cx="293660" cy="27946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79409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EM CÓ BIẾT</a:t>
            </a:r>
          </a:p>
        </p:txBody>
      </p:sp>
      <p:sp>
        <p:nvSpPr>
          <p:cNvPr id="4" name="Google Shape;29;p3">
            <a:extLst>
              <a:ext uri="{FF2B5EF4-FFF2-40B4-BE49-F238E27FC236}">
                <a16:creationId xmlns:a16="http://schemas.microsoft.com/office/drawing/2014/main" id="{21070043-C476-452C-B818-306C4B756003}"/>
              </a:ext>
            </a:extLst>
          </p:cNvPr>
          <p:cNvSpPr/>
          <p:nvPr/>
        </p:nvSpPr>
        <p:spPr>
          <a:xfrm rot="18900000">
            <a:off x="251625" y="1177993"/>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 name="TextBox 4">
            <a:extLst>
              <a:ext uri="{FF2B5EF4-FFF2-40B4-BE49-F238E27FC236}">
                <a16:creationId xmlns:a16="http://schemas.microsoft.com/office/drawing/2014/main" id="{98D1C175-7FF9-4AA3-A130-A99757CAAB55}"/>
              </a:ext>
            </a:extLst>
          </p:cNvPr>
          <p:cNvSpPr txBox="1"/>
          <p:nvPr/>
        </p:nvSpPr>
        <p:spPr>
          <a:xfrm>
            <a:off x="711670" y="1023888"/>
            <a:ext cx="788623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Cuối cùng, </a:t>
            </a:r>
            <a:r>
              <a:rPr lang="en-US" sz="1800" b="1">
                <a:solidFill>
                  <a:schemeClr val="accent1">
                    <a:lumMod val="25000"/>
                  </a:schemeClr>
                </a:solidFill>
              </a:rPr>
              <a:t>Robert Hooke </a:t>
            </a:r>
            <a:r>
              <a:rPr lang="en-US" sz="1800"/>
              <a:t>chế tạo ra kính hiển vi quang học. Ông sử dụng nó để quan sát những mảnh bẩn (liège) và phát hiện ra tế bào thực vật.</a:t>
            </a:r>
            <a:endParaRPr lang="en-US" sz="1800" dirty="0"/>
          </a:p>
        </p:txBody>
      </p:sp>
      <p:pic>
        <p:nvPicPr>
          <p:cNvPr id="24580" name="Picture 4" descr="Hooke's Microscope | Lens on Leeuwenhoek">
            <a:extLst>
              <a:ext uri="{FF2B5EF4-FFF2-40B4-BE49-F238E27FC236}">
                <a16:creationId xmlns:a16="http://schemas.microsoft.com/office/drawing/2014/main" id="{A7EE57E7-4B52-4A8F-9928-AF9114360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1814830"/>
            <a:ext cx="3149600" cy="318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12725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EM CÓ BIẾT</a:t>
            </a:r>
          </a:p>
        </p:txBody>
      </p:sp>
      <p:sp>
        <p:nvSpPr>
          <p:cNvPr id="4" name="TextBox 3">
            <a:extLst>
              <a:ext uri="{FF2B5EF4-FFF2-40B4-BE49-F238E27FC236}">
                <a16:creationId xmlns:a16="http://schemas.microsoft.com/office/drawing/2014/main" id="{2FDE6425-48A3-43DE-9388-D8F37644706A}"/>
              </a:ext>
            </a:extLst>
          </p:cNvPr>
          <p:cNvSpPr txBox="1"/>
          <p:nvPr/>
        </p:nvSpPr>
        <p:spPr>
          <a:xfrm>
            <a:off x="455630" y="1009841"/>
            <a:ext cx="7902541" cy="621902"/>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gn="ctr">
              <a:lnSpc>
                <a:spcPct val="125000"/>
              </a:lnSpc>
              <a:defRPr sz="1800" b="1">
                <a:solidFill>
                  <a:schemeClr val="accent1">
                    <a:lumMod val="25000"/>
                  </a:schemeClr>
                </a:solidFill>
                <a:latin typeface="Arial" panose="020B0604020202020204" pitchFamily="34" charset="0"/>
                <a:cs typeface="Arial" panose="020B0604020202020204" pitchFamily="34" charset="0"/>
              </a:defRPr>
            </a:lvl1pPr>
          </a:lstStyle>
          <a:p>
            <a:r>
              <a:rPr lang="en-US" sz="1700"/>
              <a:t>Quá trình nghiên cứu của các nhà khoa học cứ tiếp diễn, giúp con người ngày càng làm chủ thế giới tự nhiên và có nhiều vận dụng trong cuộc sống.</a:t>
            </a:r>
            <a:endParaRPr lang="en-US" sz="1700" dirty="0"/>
          </a:p>
        </p:txBody>
      </p:sp>
      <p:pic>
        <p:nvPicPr>
          <p:cNvPr id="25602" name="Picture 2" descr="Databases of Women Scientists - BIH at Charité">
            <a:extLst>
              <a:ext uri="{FF2B5EF4-FFF2-40B4-BE49-F238E27FC236}">
                <a16:creationId xmlns:a16="http://schemas.microsoft.com/office/drawing/2014/main" id="{D0F01BD1-5F8C-4A14-9777-23933266B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667" y="1892300"/>
            <a:ext cx="5672667" cy="2978150"/>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73311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9" name="Group 18">
            <a:extLst>
              <a:ext uri="{FF2B5EF4-FFF2-40B4-BE49-F238E27FC236}">
                <a16:creationId xmlns:a16="http://schemas.microsoft.com/office/drawing/2014/main" id="{4FFFC7C2-476B-4690-AF27-5C3F039FC337}"/>
              </a:ext>
            </a:extLst>
          </p:cNvPr>
          <p:cNvGrpSpPr/>
          <p:nvPr/>
        </p:nvGrpSpPr>
        <p:grpSpPr>
          <a:xfrm>
            <a:off x="804863" y="384175"/>
            <a:ext cx="2341562" cy="939218"/>
            <a:chOff x="804863" y="327025"/>
            <a:chExt cx="2341562" cy="939218"/>
          </a:xfrm>
        </p:grpSpPr>
        <p:sp>
          <p:nvSpPr>
            <p:cNvPr id="6" name="Rectangle: Rounded Corners 5">
              <a:extLst>
                <a:ext uri="{FF2B5EF4-FFF2-40B4-BE49-F238E27FC236}">
                  <a16:creationId xmlns:a16="http://schemas.microsoft.com/office/drawing/2014/main" id="{D550E348-FAF7-43E9-A2ED-90D0A7F5A4D0}"/>
                </a:ext>
              </a:extLst>
            </p:cNvPr>
            <p:cNvSpPr/>
            <p:nvPr/>
          </p:nvSpPr>
          <p:spPr>
            <a:xfrm>
              <a:off x="804863" y="442914"/>
              <a:ext cx="1890713" cy="69719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1F55EE-4D4D-49F2-88FD-2C8DDB3DF5A6}"/>
                </a:ext>
              </a:extLst>
            </p:cNvPr>
            <p:cNvPicPr>
              <a:picLocks noChangeAspect="1"/>
            </p:cNvPicPr>
            <p:nvPr/>
          </p:nvPicPr>
          <p:blipFill>
            <a:blip r:embed="rId3"/>
            <a:stretch>
              <a:fillRect/>
            </a:stretch>
          </p:blipFill>
          <p:spPr>
            <a:xfrm>
              <a:off x="2168525" y="327025"/>
              <a:ext cx="977900" cy="939218"/>
            </a:xfrm>
            <a:prstGeom prst="rect">
              <a:avLst/>
            </a:prstGeom>
          </p:spPr>
        </p:pic>
        <p:sp>
          <p:nvSpPr>
            <p:cNvPr id="46" name="TextBox 14">
              <a:extLst>
                <a:ext uri="{FF2B5EF4-FFF2-40B4-BE49-F238E27FC236}">
                  <a16:creationId xmlns:a16="http://schemas.microsoft.com/office/drawing/2014/main" id="{8137A334-84FE-4F55-BBF1-4BB87D10472E}"/>
                </a:ext>
              </a:extLst>
            </p:cNvPr>
            <p:cNvSpPr txBox="1"/>
            <p:nvPr/>
          </p:nvSpPr>
          <p:spPr>
            <a:xfrm>
              <a:off x="904043" y="540709"/>
              <a:ext cx="1448633" cy="520655"/>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KIẾN THỨC</a:t>
              </a:r>
            </a:p>
            <a:p>
              <a:pPr>
                <a:lnSpc>
                  <a:spcPct val="110000"/>
                </a:lnSpc>
              </a:pPr>
              <a:r>
                <a:rPr lang="en-US" sz="1600" b="1">
                  <a:solidFill>
                    <a:schemeClr val="tx1">
                      <a:lumMod val="95000"/>
                      <a:lumOff val="5000"/>
                    </a:schemeClr>
                  </a:solidFill>
                  <a:latin typeface="Arial" pitchFamily="34" charset="0"/>
                </a:rPr>
                <a:t>TRỌNG TÂM</a:t>
              </a:r>
            </a:p>
          </p:txBody>
        </p:sp>
        <p:grpSp>
          <p:nvGrpSpPr>
            <p:cNvPr id="78" name="Google Shape;32950;p94">
              <a:extLst>
                <a:ext uri="{FF2B5EF4-FFF2-40B4-BE49-F238E27FC236}">
                  <a16:creationId xmlns:a16="http://schemas.microsoft.com/office/drawing/2014/main" id="{7B13D44F-D123-4A9D-A532-5CEA40DC214E}"/>
                </a:ext>
              </a:extLst>
            </p:cNvPr>
            <p:cNvGrpSpPr/>
            <p:nvPr/>
          </p:nvGrpSpPr>
          <p:grpSpPr>
            <a:xfrm>
              <a:off x="2456037" y="632057"/>
              <a:ext cx="468138" cy="465622"/>
              <a:chOff x="-6329100" y="3632100"/>
              <a:chExt cx="293025" cy="291450"/>
            </a:xfrm>
            <a:solidFill>
              <a:schemeClr val="bg1"/>
            </a:solidFill>
          </p:grpSpPr>
          <p:sp>
            <p:nvSpPr>
              <p:cNvPr id="79" name="Google Shape;32951;p94">
                <a:extLst>
                  <a:ext uri="{FF2B5EF4-FFF2-40B4-BE49-F238E27FC236}">
                    <a16:creationId xmlns:a16="http://schemas.microsoft.com/office/drawing/2014/main" id="{9E1A95BE-3BD2-4B6C-8EB3-67FB19E18523}"/>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2952;p94">
                <a:extLst>
                  <a:ext uri="{FF2B5EF4-FFF2-40B4-BE49-F238E27FC236}">
                    <a16:creationId xmlns:a16="http://schemas.microsoft.com/office/drawing/2014/main" id="{AA18FB16-BC47-4D4C-86E6-4B4D817C315C}"/>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2953;p94">
                <a:extLst>
                  <a:ext uri="{FF2B5EF4-FFF2-40B4-BE49-F238E27FC236}">
                    <a16:creationId xmlns:a16="http://schemas.microsoft.com/office/drawing/2014/main" id="{08C43A41-6C15-4452-8129-3F4F159F6B4B}"/>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a:extLst>
              <a:ext uri="{FF2B5EF4-FFF2-40B4-BE49-F238E27FC236}">
                <a16:creationId xmlns:a16="http://schemas.microsoft.com/office/drawing/2014/main" id="{24B2985B-6390-43B3-AB3F-F271629FF0EA}"/>
              </a:ext>
            </a:extLst>
          </p:cNvPr>
          <p:cNvSpPr txBox="1"/>
          <p:nvPr/>
        </p:nvSpPr>
        <p:spPr>
          <a:xfrm>
            <a:off x="1141334" y="1444813"/>
            <a:ext cx="6861332"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solidFill>
                  <a:schemeClr val="accent1">
                    <a:lumMod val="25000"/>
                  </a:schemeClr>
                </a:solidFill>
              </a:rPr>
              <a:t>Phương pháp tìm hiểu tự nhiên là cách thức tìm hiểu các sự vật và hiện tượng trong tự nhiên và đời sống, được thực hiện qua các bước:</a:t>
            </a:r>
            <a:endParaRPr lang="en-US" sz="1600" b="1" dirty="0">
              <a:solidFill>
                <a:schemeClr val="accent1">
                  <a:lumMod val="25000"/>
                </a:schemeClr>
              </a:solidFill>
            </a:endParaRPr>
          </a:p>
        </p:txBody>
      </p:sp>
      <p:sp>
        <p:nvSpPr>
          <p:cNvPr id="15" name="TextBox 14">
            <a:extLst>
              <a:ext uri="{FF2B5EF4-FFF2-40B4-BE49-F238E27FC236}">
                <a16:creationId xmlns:a16="http://schemas.microsoft.com/office/drawing/2014/main" id="{DB97FADC-C5A7-4C73-9E14-48AECFF20542}"/>
              </a:ext>
            </a:extLst>
          </p:cNvPr>
          <p:cNvSpPr txBox="1"/>
          <p:nvPr/>
        </p:nvSpPr>
        <p:spPr>
          <a:xfrm>
            <a:off x="2502378" y="2236168"/>
            <a:ext cx="4401342"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solidFill>
                  <a:srgbClr val="D4190C"/>
                </a:solidFill>
              </a:rPr>
              <a:t>Bước 1: </a:t>
            </a:r>
            <a:r>
              <a:rPr lang="en-US" sz="1600" b="1"/>
              <a:t>Quan sát và đặt câu hỏi nghiên cứu;</a:t>
            </a:r>
            <a:endParaRPr lang="en-US" sz="1600" b="1" dirty="0"/>
          </a:p>
        </p:txBody>
      </p:sp>
      <p:sp>
        <p:nvSpPr>
          <p:cNvPr id="16" name="TextBox 15">
            <a:extLst>
              <a:ext uri="{FF2B5EF4-FFF2-40B4-BE49-F238E27FC236}">
                <a16:creationId xmlns:a16="http://schemas.microsoft.com/office/drawing/2014/main" id="{2F7EDC8F-47D8-4844-B9DB-D780D96C093E}"/>
              </a:ext>
            </a:extLst>
          </p:cNvPr>
          <p:cNvSpPr txBox="1"/>
          <p:nvPr/>
        </p:nvSpPr>
        <p:spPr>
          <a:xfrm>
            <a:off x="2502378" y="2811146"/>
            <a:ext cx="4401342"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solidFill>
                  <a:srgbClr val="D4190C"/>
                </a:solidFill>
              </a:rPr>
              <a:t>Bước 2: </a:t>
            </a:r>
            <a:r>
              <a:rPr lang="en-US" sz="1600" b="1"/>
              <a:t>Hình thành giả thuyết;</a:t>
            </a:r>
            <a:endParaRPr lang="en-US" sz="1600" b="1" dirty="0"/>
          </a:p>
        </p:txBody>
      </p:sp>
      <p:sp>
        <p:nvSpPr>
          <p:cNvPr id="17" name="TextBox 16">
            <a:extLst>
              <a:ext uri="{FF2B5EF4-FFF2-40B4-BE49-F238E27FC236}">
                <a16:creationId xmlns:a16="http://schemas.microsoft.com/office/drawing/2014/main" id="{C8021941-B62F-4178-8D27-7DD565C5B78B}"/>
              </a:ext>
            </a:extLst>
          </p:cNvPr>
          <p:cNvSpPr txBox="1"/>
          <p:nvPr/>
        </p:nvSpPr>
        <p:spPr>
          <a:xfrm>
            <a:off x="2502378" y="3386124"/>
            <a:ext cx="4401342"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solidFill>
                  <a:srgbClr val="D4190C"/>
                </a:solidFill>
              </a:rPr>
              <a:t>Bước 3: </a:t>
            </a:r>
            <a:r>
              <a:rPr lang="en-US" sz="1600" b="1"/>
              <a:t>Lập kế hoạch kiểm tra giả thuyết;</a:t>
            </a:r>
            <a:endParaRPr lang="en-US" sz="1600" b="1" dirty="0"/>
          </a:p>
        </p:txBody>
      </p:sp>
      <p:sp>
        <p:nvSpPr>
          <p:cNvPr id="18" name="TextBox 17">
            <a:extLst>
              <a:ext uri="{FF2B5EF4-FFF2-40B4-BE49-F238E27FC236}">
                <a16:creationId xmlns:a16="http://schemas.microsoft.com/office/drawing/2014/main" id="{F98F3DE1-7480-4366-9C9B-C7D4D410BB4F}"/>
              </a:ext>
            </a:extLst>
          </p:cNvPr>
          <p:cNvSpPr txBox="1"/>
          <p:nvPr/>
        </p:nvSpPr>
        <p:spPr>
          <a:xfrm>
            <a:off x="2502378" y="3961102"/>
            <a:ext cx="4401342"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solidFill>
                  <a:srgbClr val="D4190C"/>
                </a:solidFill>
              </a:rPr>
              <a:t>Bước 4: </a:t>
            </a:r>
            <a:r>
              <a:rPr lang="en-US" sz="1600" b="1"/>
              <a:t>Thực hiện kế hoạch;</a:t>
            </a:r>
            <a:endParaRPr lang="en-US" sz="1600" b="1" dirty="0"/>
          </a:p>
        </p:txBody>
      </p:sp>
      <p:sp>
        <p:nvSpPr>
          <p:cNvPr id="20" name="TextBox 19">
            <a:extLst>
              <a:ext uri="{FF2B5EF4-FFF2-40B4-BE49-F238E27FC236}">
                <a16:creationId xmlns:a16="http://schemas.microsoft.com/office/drawing/2014/main" id="{104C7B81-9F57-412D-8FC7-4796B72FACF0}"/>
              </a:ext>
            </a:extLst>
          </p:cNvPr>
          <p:cNvSpPr txBox="1"/>
          <p:nvPr/>
        </p:nvSpPr>
        <p:spPr>
          <a:xfrm>
            <a:off x="2502378" y="4536081"/>
            <a:ext cx="4401342"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solidFill>
                  <a:srgbClr val="D4190C"/>
                </a:solidFill>
              </a:rPr>
              <a:t>Bước 5: </a:t>
            </a:r>
            <a:r>
              <a:rPr lang="en-US" sz="1600" b="1"/>
              <a:t>Kết luận.</a:t>
            </a:r>
            <a:endParaRPr lang="en-US" sz="1600" b="1" dirty="0"/>
          </a:p>
        </p:txBody>
      </p:sp>
    </p:spTree>
    <p:extLst>
      <p:ext uri="{BB962C8B-B14F-4D97-AF65-F5344CB8AC3E}">
        <p14:creationId xmlns:p14="http://schemas.microsoft.com/office/powerpoint/2010/main" val="260356199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6203694" y="781854"/>
            <a:ext cx="1506852" cy="1421200"/>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7" name="Google Shape;1624;p34">
            <a:extLst>
              <a:ext uri="{FF2B5EF4-FFF2-40B4-BE49-F238E27FC236}">
                <a16:creationId xmlns:a16="http://schemas.microsoft.com/office/drawing/2014/main" id="{D5884B9A-32D5-46D0-BFED-1875B602888D}"/>
              </a:ext>
            </a:extLst>
          </p:cNvPr>
          <p:cNvSpPr/>
          <p:nvPr/>
        </p:nvSpPr>
        <p:spPr>
          <a:xfrm rot="294179">
            <a:off x="1433455" y="781853"/>
            <a:ext cx="1506852" cy="1421200"/>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8" name="Google Shape;1625;p34">
            <a:extLst>
              <a:ext uri="{FF2B5EF4-FFF2-40B4-BE49-F238E27FC236}">
                <a16:creationId xmlns:a16="http://schemas.microsoft.com/office/drawing/2014/main" id="{BE7362F4-3A73-4BD9-89E5-6DE9F65AE122}"/>
              </a:ext>
            </a:extLst>
          </p:cNvPr>
          <p:cNvSpPr txBox="1">
            <a:spLocks/>
          </p:cNvSpPr>
          <p:nvPr/>
        </p:nvSpPr>
        <p:spPr>
          <a:xfrm>
            <a:off x="2971800" y="1260673"/>
            <a:ext cx="3200400" cy="66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9pPr>
          </a:lstStyle>
          <a:p>
            <a:r>
              <a:rPr lang="en-US" sz="6000">
                <a:solidFill>
                  <a:schemeClr val="accent1">
                    <a:lumMod val="25000"/>
                  </a:schemeClr>
                </a:solidFill>
                <a:latin typeface="Arial" panose="020B0604020202020204" pitchFamily="34" charset="0"/>
                <a:cs typeface="Arial" panose="020B0604020202020204" pitchFamily="34" charset="0"/>
              </a:rPr>
              <a:t>PHẦN 2</a:t>
            </a:r>
          </a:p>
        </p:txBody>
      </p:sp>
      <p:sp>
        <p:nvSpPr>
          <p:cNvPr id="9" name="TextBox 14">
            <a:extLst>
              <a:ext uri="{FF2B5EF4-FFF2-40B4-BE49-F238E27FC236}">
                <a16:creationId xmlns:a16="http://schemas.microsoft.com/office/drawing/2014/main" id="{B04C2D8D-D000-4592-932C-C79707AB2293}"/>
              </a:ext>
            </a:extLst>
          </p:cNvPr>
          <p:cNvSpPr txBox="1"/>
          <p:nvPr/>
        </p:nvSpPr>
        <p:spPr>
          <a:xfrm>
            <a:off x="746997" y="2360310"/>
            <a:ext cx="7650007" cy="1366784"/>
          </a:xfrm>
          <a:prstGeom prst="rect">
            <a:avLst/>
          </a:prstGeom>
        </p:spPr>
        <p:txBody>
          <a:bodyPr wrap="square" lIns="0" tIns="0" rIns="0" bIns="0" rtlCol="0" anchor="t">
            <a:spAutoFit/>
          </a:bodyPr>
          <a:lstStyle/>
          <a:p>
            <a:pPr algn="ctr">
              <a:lnSpc>
                <a:spcPct val="110000"/>
              </a:lnSpc>
            </a:pPr>
            <a:r>
              <a:rPr lang="en-US" sz="4200" b="1">
                <a:solidFill>
                  <a:srgbClr val="D71E1E"/>
                </a:solidFill>
                <a:latin typeface="Arial" pitchFamily="34" charset="0"/>
              </a:rPr>
              <a:t>KĨ NĂNG HỌC TẬP</a:t>
            </a:r>
          </a:p>
          <a:p>
            <a:pPr algn="ctr">
              <a:lnSpc>
                <a:spcPct val="110000"/>
              </a:lnSpc>
            </a:pPr>
            <a:r>
              <a:rPr lang="en-US" sz="4200" b="1">
                <a:solidFill>
                  <a:srgbClr val="D71E1E"/>
                </a:solidFill>
                <a:latin typeface="Arial" pitchFamily="34" charset="0"/>
              </a:rPr>
              <a:t>MÔN KHOA HỌC TỰ NHIÊN</a:t>
            </a:r>
          </a:p>
        </p:txBody>
      </p:sp>
    </p:spTree>
    <p:extLst>
      <p:ext uri="{BB962C8B-B14F-4D97-AF65-F5344CB8AC3E}">
        <p14:creationId xmlns:p14="http://schemas.microsoft.com/office/powerpoint/2010/main" val="321216334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2" name="Rectangle 1">
            <a:extLst>
              <a:ext uri="{FF2B5EF4-FFF2-40B4-BE49-F238E27FC236}">
                <a16:creationId xmlns:a16="http://schemas.microsoft.com/office/drawing/2014/main" id="{F2FAD9BD-AF90-4602-B6A4-F56EE0581114}"/>
              </a:ext>
            </a:extLst>
          </p:cNvPr>
          <p:cNvSpPr/>
          <p:nvPr/>
        </p:nvSpPr>
        <p:spPr>
          <a:xfrm>
            <a:off x="0" y="0"/>
            <a:ext cx="990600" cy="1276350"/>
          </a:xfrm>
          <a:prstGeom prst="rect">
            <a:avLst/>
          </a:prstGeom>
          <a:solidFill>
            <a:srgbClr val="FFF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414748" y="731010"/>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73A00301-61AD-4F79-8A74-1CDF6931B15F}"/>
              </a:ext>
            </a:extLst>
          </p:cNvPr>
          <p:cNvSpPr txBox="1"/>
          <p:nvPr/>
        </p:nvSpPr>
        <p:spPr>
          <a:xfrm>
            <a:off x="912495" y="611505"/>
            <a:ext cx="6046470" cy="100476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Khi vận dụng phương pháp tìm hiểu tự nhiên trong học tập, các em cần thực hiện một số kĩ năng như: </a:t>
            </a:r>
            <a:r>
              <a:rPr lang="en-US" sz="1800" b="1">
                <a:solidFill>
                  <a:schemeClr val="accent1">
                    <a:lumMod val="25000"/>
                  </a:schemeClr>
                </a:solidFill>
              </a:rPr>
              <a:t>quan sát, phân loại, đo đạc, liên kết, phân tích và dự báo</a:t>
            </a:r>
            <a:r>
              <a:rPr lang="en-US" sz="1800"/>
              <a:t>.</a:t>
            </a:r>
            <a:endParaRPr lang="en-US" sz="1800" dirty="0"/>
          </a:p>
        </p:txBody>
      </p:sp>
      <p:pic>
        <p:nvPicPr>
          <p:cNvPr id="26626" name="Picture 2" descr="O que são Soft Skills e quais as 5 mais exigidas pelo mercado - Proj4me">
            <a:extLst>
              <a:ext uri="{FF2B5EF4-FFF2-40B4-BE49-F238E27FC236}">
                <a16:creationId xmlns:a16="http://schemas.microsoft.com/office/drawing/2014/main" id="{AF0BBDE9-EF72-449A-93B2-8D020C24A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109" y="1918566"/>
            <a:ext cx="4355782" cy="2996334"/>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6052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2" name="Rectangle 1">
            <a:extLst>
              <a:ext uri="{FF2B5EF4-FFF2-40B4-BE49-F238E27FC236}">
                <a16:creationId xmlns:a16="http://schemas.microsoft.com/office/drawing/2014/main" id="{F2FAD9BD-AF90-4602-B6A4-F56EE0581114}"/>
              </a:ext>
            </a:extLst>
          </p:cNvPr>
          <p:cNvSpPr/>
          <p:nvPr/>
        </p:nvSpPr>
        <p:spPr>
          <a:xfrm>
            <a:off x="0" y="0"/>
            <a:ext cx="990600" cy="1276350"/>
          </a:xfrm>
          <a:prstGeom prst="rect">
            <a:avLst/>
          </a:prstGeom>
          <a:solidFill>
            <a:srgbClr val="FFF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527143" y="905302"/>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1CF497C6-3376-4E00-92CE-483C665BD242}"/>
              </a:ext>
            </a:extLst>
          </p:cNvPr>
          <p:cNvSpPr txBox="1"/>
          <p:nvPr/>
        </p:nvSpPr>
        <p:spPr>
          <a:xfrm>
            <a:off x="1031875" y="751196"/>
            <a:ext cx="5419725"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Ngoài ra, các em cần rèn luyện </a:t>
            </a:r>
            <a:r>
              <a:rPr lang="en-US" sz="1800" b="1">
                <a:solidFill>
                  <a:schemeClr val="accent1">
                    <a:lumMod val="25000"/>
                  </a:schemeClr>
                </a:solidFill>
              </a:rPr>
              <a:t>kĩ năng</a:t>
            </a:r>
            <a:r>
              <a:rPr lang="en-US" sz="1800"/>
              <a:t> </a:t>
            </a:r>
            <a:r>
              <a:rPr lang="en-US" sz="1800" b="1">
                <a:solidFill>
                  <a:schemeClr val="accent1">
                    <a:lumMod val="25000"/>
                  </a:schemeClr>
                </a:solidFill>
              </a:rPr>
              <a:t>viết báo cáo </a:t>
            </a:r>
            <a:r>
              <a:rPr lang="en-US" sz="1800"/>
              <a:t>kết quả tìm hiểu tự nhiên và </a:t>
            </a:r>
            <a:r>
              <a:rPr lang="en-US" sz="1800" b="1">
                <a:solidFill>
                  <a:schemeClr val="accent1">
                    <a:lumMod val="25000"/>
                  </a:schemeClr>
                </a:solidFill>
              </a:rPr>
              <a:t>kĩ năng thuyết trình</a:t>
            </a:r>
            <a:r>
              <a:rPr lang="en-US" sz="1800"/>
              <a:t>.</a:t>
            </a:r>
            <a:endParaRPr lang="en-US" sz="1800" dirty="0"/>
          </a:p>
        </p:txBody>
      </p:sp>
      <p:pic>
        <p:nvPicPr>
          <p:cNvPr id="27650" name="Picture 2" descr="Why Entrepreneurs Need Writing Skills (And How To Build Them)">
            <a:extLst>
              <a:ext uri="{FF2B5EF4-FFF2-40B4-BE49-F238E27FC236}">
                <a16:creationId xmlns:a16="http://schemas.microsoft.com/office/drawing/2014/main" id="{2719082B-6AC7-432E-8A2C-EC1122C4E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3" r="5733"/>
          <a:stretch/>
        </p:blipFill>
        <p:spPr bwMode="auto">
          <a:xfrm>
            <a:off x="375074" y="1794510"/>
            <a:ext cx="4009389" cy="301752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pic>
        <p:nvPicPr>
          <p:cNvPr id="27652" name="Picture 4" descr="11 Fun Presentation Ideas That Will Help You Engage With Your Audience">
            <a:extLst>
              <a:ext uri="{FF2B5EF4-FFF2-40B4-BE49-F238E27FC236}">
                <a16:creationId xmlns:a16="http://schemas.microsoft.com/office/drawing/2014/main" id="{735E30CA-72D3-4DF5-9735-AF5DCA403F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21" r="5721"/>
          <a:stretch/>
        </p:blipFill>
        <p:spPr bwMode="auto">
          <a:xfrm>
            <a:off x="4759537" y="1794510"/>
            <a:ext cx="4009389" cy="301752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97345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01</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quan sát</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871950" y="114820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57EB0B8-0EFF-453A-8F1C-1F187FBBD6F3}"/>
              </a:ext>
            </a:extLst>
          </p:cNvPr>
          <p:cNvSpPr txBox="1"/>
          <p:nvPr/>
        </p:nvSpPr>
        <p:spPr>
          <a:xfrm>
            <a:off x="1347470" y="1048412"/>
            <a:ext cx="6743700"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Việc quan sát được diễn ra hằng ngày, tuy nhiên quan sát khoa học là quan sát sự vật, hiện tượng hay quá trình diễn ra trong tự nhiên để đặt ra câu hỏi cần tìm hiểu hay khám phá, từ đó có được câu trả lời.</a:t>
            </a:r>
            <a:endParaRPr lang="en-US" sz="1600" dirty="0"/>
          </a:p>
        </p:txBody>
      </p:sp>
      <p:pic>
        <p:nvPicPr>
          <p:cNvPr id="2" name="Picture 1">
            <a:extLst>
              <a:ext uri="{FF2B5EF4-FFF2-40B4-BE49-F238E27FC236}">
                <a16:creationId xmlns:a16="http://schemas.microsoft.com/office/drawing/2014/main" id="{B393FE8C-569D-4EFD-B47D-4E1E55B3B2CD}"/>
              </a:ext>
            </a:extLst>
          </p:cNvPr>
          <p:cNvPicPr>
            <a:picLocks noChangeAspect="1"/>
          </p:cNvPicPr>
          <p:nvPr/>
        </p:nvPicPr>
        <p:blipFill rotWithShape="1">
          <a:blip r:embed="rId3"/>
          <a:srcRect t="36662" b="4450"/>
          <a:stretch/>
        </p:blipFill>
        <p:spPr>
          <a:xfrm>
            <a:off x="1172728" y="2194560"/>
            <a:ext cx="6798545" cy="2674620"/>
          </a:xfrm>
          <a:prstGeom prst="rect">
            <a:avLst/>
          </a:prstGeom>
          <a:ln w="38100">
            <a:solidFill>
              <a:srgbClr val="D71E1E"/>
            </a:solidFill>
          </a:ln>
        </p:spPr>
      </p:pic>
    </p:spTree>
    <p:extLst>
      <p:ext uri="{BB962C8B-B14F-4D97-AF65-F5344CB8AC3E}">
        <p14:creationId xmlns:p14="http://schemas.microsoft.com/office/powerpoint/2010/main" val="270242824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01</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quan sát</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850485" y="1142351"/>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144F654-5B09-41D8-9C71-33FF69D1F153}"/>
              </a:ext>
            </a:extLst>
          </p:cNvPr>
          <p:cNvSpPr txBox="1"/>
          <p:nvPr/>
        </p:nvSpPr>
        <p:spPr>
          <a:xfrm>
            <a:off x="2327275" y="988245"/>
            <a:ext cx="492633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Câu trả lời hợp lí chính là những kiến thức mới cho bản thân hay cho khoa học.</a:t>
            </a:r>
            <a:endParaRPr lang="en-US" sz="1800" dirty="0"/>
          </a:p>
        </p:txBody>
      </p:sp>
      <p:pic>
        <p:nvPicPr>
          <p:cNvPr id="28674" name="Picture 2" descr="The Book Of Knowledge">
            <a:extLst>
              <a:ext uri="{FF2B5EF4-FFF2-40B4-BE49-F238E27FC236}">
                <a16:creationId xmlns:a16="http://schemas.microsoft.com/office/drawing/2014/main" id="{F3084A05-6F0B-470F-AC29-544F900C38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9" r="3194"/>
          <a:stretch/>
        </p:blipFill>
        <p:spPr bwMode="auto">
          <a:xfrm>
            <a:off x="1310641" y="1854199"/>
            <a:ext cx="6522718" cy="3059113"/>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6721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399F0BBA-BE0B-4F1E-8023-B83A4C76CC49}"/>
              </a:ext>
            </a:extLst>
          </p:cNvPr>
          <p:cNvSpPr txBox="1"/>
          <p:nvPr/>
        </p:nvSpPr>
        <p:spPr>
          <a:xfrm>
            <a:off x="3079512" y="532359"/>
            <a:ext cx="5059680" cy="5852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600" b="1" spc="-30">
                <a:solidFill>
                  <a:schemeClr val="accent1">
                    <a:lumMod val="25000"/>
                  </a:schemeClr>
                </a:solidFill>
                <a:latin typeface="Arial" panose="020B0604020202020204" pitchFamily="34" charset="0"/>
                <a:cs typeface="Arial" panose="020B0604020202020204" pitchFamily="34" charset="0"/>
              </a:defRPr>
            </a:lvl1pPr>
          </a:lstStyle>
          <a:p>
            <a:r>
              <a:rPr lang="en-US">
                <a:solidFill>
                  <a:srgbClr val="D4190C"/>
                </a:solidFill>
              </a:rPr>
              <a:t>Câu 1. </a:t>
            </a:r>
            <a:r>
              <a:rPr lang="en-US"/>
              <a:t>Hãy quan sát hình và mô tả hiện tượng xảy ra, từ đó đặt ra câu hỏi cần tìm hiểu, khám phá.</a:t>
            </a:r>
            <a:endParaRPr lang="en-US" dirty="0"/>
          </a:p>
        </p:txBody>
      </p:sp>
      <p:pic>
        <p:nvPicPr>
          <p:cNvPr id="3" name="Picture 2">
            <a:extLst>
              <a:ext uri="{FF2B5EF4-FFF2-40B4-BE49-F238E27FC236}">
                <a16:creationId xmlns:a16="http://schemas.microsoft.com/office/drawing/2014/main" id="{AD0954D9-CC70-4F00-A94C-D80B4EC3AB8E}"/>
              </a:ext>
            </a:extLst>
          </p:cNvPr>
          <p:cNvPicPr>
            <a:picLocks noChangeAspect="1"/>
          </p:cNvPicPr>
          <p:nvPr/>
        </p:nvPicPr>
        <p:blipFill rotWithShape="1">
          <a:blip r:embed="rId4"/>
          <a:srcRect b="13580"/>
          <a:stretch/>
        </p:blipFill>
        <p:spPr>
          <a:xfrm>
            <a:off x="2282092" y="1738864"/>
            <a:ext cx="4579816" cy="3087135"/>
          </a:xfrm>
          <a:prstGeom prst="rect">
            <a:avLst/>
          </a:prstGeom>
          <a:ln w="38100">
            <a:solidFill>
              <a:srgbClr val="D71E1E"/>
            </a:solidFill>
          </a:ln>
        </p:spPr>
      </p:pic>
    </p:spTree>
    <p:extLst>
      <p:ext uri="{BB962C8B-B14F-4D97-AF65-F5344CB8AC3E}">
        <p14:creationId xmlns:p14="http://schemas.microsoft.com/office/powerpoint/2010/main" val="321278841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399F0BBA-BE0B-4F1E-8023-B83A4C76CC49}"/>
              </a:ext>
            </a:extLst>
          </p:cNvPr>
          <p:cNvSpPr txBox="1"/>
          <p:nvPr/>
        </p:nvSpPr>
        <p:spPr>
          <a:xfrm>
            <a:off x="3079512" y="532359"/>
            <a:ext cx="5059680" cy="58528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600" b="1" spc="-30">
                <a:solidFill>
                  <a:schemeClr val="accent1">
                    <a:lumMod val="25000"/>
                  </a:schemeClr>
                </a:solidFill>
                <a:latin typeface="Arial" panose="020B0604020202020204" pitchFamily="34" charset="0"/>
                <a:cs typeface="Arial" panose="020B0604020202020204" pitchFamily="34" charset="0"/>
              </a:defRPr>
            </a:lvl1pPr>
          </a:lstStyle>
          <a:p>
            <a:r>
              <a:rPr lang="en-US">
                <a:solidFill>
                  <a:srgbClr val="D4190C"/>
                </a:solidFill>
              </a:rPr>
              <a:t>Câu 1. </a:t>
            </a:r>
            <a:r>
              <a:rPr lang="en-US"/>
              <a:t>Hãy quan sát hình và mô tả hiện tượng xảy ra, từ đó đặt ra câu hỏi cần tìm hiểu, khám phá.</a:t>
            </a:r>
            <a:endParaRPr lang="en-US" dirty="0"/>
          </a:p>
        </p:txBody>
      </p:sp>
      <p:pic>
        <p:nvPicPr>
          <p:cNvPr id="16" name="Picture 15">
            <a:extLst>
              <a:ext uri="{FF2B5EF4-FFF2-40B4-BE49-F238E27FC236}">
                <a16:creationId xmlns:a16="http://schemas.microsoft.com/office/drawing/2014/main" id="{4DE4925A-0D5E-44B1-ADE9-EC656EF38E4E}"/>
              </a:ext>
            </a:extLst>
          </p:cNvPr>
          <p:cNvPicPr>
            <a:picLocks noChangeAspect="1"/>
          </p:cNvPicPr>
          <p:nvPr/>
        </p:nvPicPr>
        <p:blipFill>
          <a:blip r:embed="rId4"/>
          <a:stretch>
            <a:fillRect/>
          </a:stretch>
        </p:blipFill>
        <p:spPr>
          <a:xfrm>
            <a:off x="352458" y="2341445"/>
            <a:ext cx="335280" cy="470349"/>
          </a:xfrm>
          <a:prstGeom prst="rect">
            <a:avLst/>
          </a:prstGeom>
        </p:spPr>
      </p:pic>
      <p:grpSp>
        <p:nvGrpSpPr>
          <p:cNvPr id="18" name="Group 17">
            <a:extLst>
              <a:ext uri="{FF2B5EF4-FFF2-40B4-BE49-F238E27FC236}">
                <a16:creationId xmlns:a16="http://schemas.microsoft.com/office/drawing/2014/main" id="{E870A7C3-BD53-40B3-94D2-EDA890D05608}"/>
              </a:ext>
            </a:extLst>
          </p:cNvPr>
          <p:cNvGrpSpPr/>
          <p:nvPr/>
        </p:nvGrpSpPr>
        <p:grpSpPr>
          <a:xfrm>
            <a:off x="253935" y="1392359"/>
            <a:ext cx="1489141" cy="569651"/>
            <a:chOff x="339660" y="2862739"/>
            <a:chExt cx="1489141" cy="569651"/>
          </a:xfrm>
        </p:grpSpPr>
        <p:sp>
          <p:nvSpPr>
            <p:cNvPr id="19" name="Rectangle: Rounded Corners 18">
              <a:extLst>
                <a:ext uri="{FF2B5EF4-FFF2-40B4-BE49-F238E27FC236}">
                  <a16:creationId xmlns:a16="http://schemas.microsoft.com/office/drawing/2014/main" id="{9BB9C31B-4A52-4588-91DC-4EFC0BBCCC14}"/>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oogle Shape;619;p14">
              <a:extLst>
                <a:ext uri="{FF2B5EF4-FFF2-40B4-BE49-F238E27FC236}">
                  <a16:creationId xmlns:a16="http://schemas.microsoft.com/office/drawing/2014/main" id="{A3E64513-340A-4716-9DA4-D86C89118D41}"/>
                </a:ext>
              </a:extLst>
            </p:cNvPr>
            <p:cNvGrpSpPr/>
            <p:nvPr/>
          </p:nvGrpSpPr>
          <p:grpSpPr>
            <a:xfrm rot="900000">
              <a:off x="339660" y="2862739"/>
              <a:ext cx="408712" cy="569651"/>
              <a:chOff x="3553100" y="1256250"/>
              <a:chExt cx="527400" cy="735075"/>
            </a:xfrm>
          </p:grpSpPr>
          <p:sp>
            <p:nvSpPr>
              <p:cNvPr id="22" name="Google Shape;620;p14">
                <a:extLst>
                  <a:ext uri="{FF2B5EF4-FFF2-40B4-BE49-F238E27FC236}">
                    <a16:creationId xmlns:a16="http://schemas.microsoft.com/office/drawing/2014/main" id="{D15CE178-664E-489B-B750-C4E608ABA84E}"/>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21;p14">
                <a:extLst>
                  <a:ext uri="{FF2B5EF4-FFF2-40B4-BE49-F238E27FC236}">
                    <a16:creationId xmlns:a16="http://schemas.microsoft.com/office/drawing/2014/main" id="{6ABA09E5-02F4-4480-B285-46212FEAA3C2}"/>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22;p14">
                <a:extLst>
                  <a:ext uri="{FF2B5EF4-FFF2-40B4-BE49-F238E27FC236}">
                    <a16:creationId xmlns:a16="http://schemas.microsoft.com/office/drawing/2014/main" id="{56BA08AD-73BD-4A12-AF61-A8F2C2D7B5D9}"/>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23;p14">
                <a:extLst>
                  <a:ext uri="{FF2B5EF4-FFF2-40B4-BE49-F238E27FC236}">
                    <a16:creationId xmlns:a16="http://schemas.microsoft.com/office/drawing/2014/main" id="{D0B8CF52-698A-4AE8-A750-E29E723610A8}"/>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4;p14">
                <a:extLst>
                  <a:ext uri="{FF2B5EF4-FFF2-40B4-BE49-F238E27FC236}">
                    <a16:creationId xmlns:a16="http://schemas.microsoft.com/office/drawing/2014/main" id="{C8AC39E6-9486-4844-9024-5E14A56B5A90}"/>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25;p14">
                <a:extLst>
                  <a:ext uri="{FF2B5EF4-FFF2-40B4-BE49-F238E27FC236}">
                    <a16:creationId xmlns:a16="http://schemas.microsoft.com/office/drawing/2014/main" id="{A45AD1EC-8DFE-48B9-9428-A5AC26F8E5A0}"/>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14">
              <a:extLst>
                <a:ext uri="{FF2B5EF4-FFF2-40B4-BE49-F238E27FC236}">
                  <a16:creationId xmlns:a16="http://schemas.microsoft.com/office/drawing/2014/main" id="{92EE564D-0912-4A9B-B434-3F018975B624}"/>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pic>
        <p:nvPicPr>
          <p:cNvPr id="28" name="Picture 27">
            <a:extLst>
              <a:ext uri="{FF2B5EF4-FFF2-40B4-BE49-F238E27FC236}">
                <a16:creationId xmlns:a16="http://schemas.microsoft.com/office/drawing/2014/main" id="{05486864-24F4-408F-A1BD-96D09ACE535D}"/>
              </a:ext>
            </a:extLst>
          </p:cNvPr>
          <p:cNvPicPr>
            <a:picLocks noChangeAspect="1"/>
          </p:cNvPicPr>
          <p:nvPr/>
        </p:nvPicPr>
        <p:blipFill>
          <a:blip r:embed="rId4"/>
          <a:stretch>
            <a:fillRect/>
          </a:stretch>
        </p:blipFill>
        <p:spPr>
          <a:xfrm>
            <a:off x="352458" y="3214369"/>
            <a:ext cx="335280" cy="470349"/>
          </a:xfrm>
          <a:prstGeom prst="rect">
            <a:avLst/>
          </a:prstGeom>
        </p:spPr>
      </p:pic>
      <p:sp>
        <p:nvSpPr>
          <p:cNvPr id="32" name="TextBox 31">
            <a:extLst>
              <a:ext uri="{FF2B5EF4-FFF2-40B4-BE49-F238E27FC236}">
                <a16:creationId xmlns:a16="http://schemas.microsoft.com/office/drawing/2014/main" id="{99E9D36F-68AE-4619-8FFC-420C67841A60}"/>
              </a:ext>
            </a:extLst>
          </p:cNvPr>
          <p:cNvSpPr txBox="1"/>
          <p:nvPr/>
        </p:nvSpPr>
        <p:spPr>
          <a:xfrm>
            <a:off x="828040" y="2283975"/>
            <a:ext cx="3543300"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a:solidFill>
                  <a:schemeClr val="tx1"/>
                </a:solidFill>
                <a:latin typeface="Arial" panose="020B0604020202020204" pitchFamily="34" charset="0"/>
                <a:cs typeface="Arial" panose="020B0604020202020204" pitchFamily="34" charset="0"/>
              </a:defRPr>
            </a:lvl1pPr>
          </a:lstStyle>
          <a:p>
            <a:r>
              <a:rPr lang="vi-VN" sz="1600" b="1"/>
              <a:t>Mô tả hiện tượng xảy ra: </a:t>
            </a:r>
            <a:r>
              <a:rPr lang="vi-VN" sz="1600"/>
              <a:t>nước rơi xuồng từ các đám mây.</a:t>
            </a:r>
          </a:p>
        </p:txBody>
      </p:sp>
      <p:sp>
        <p:nvSpPr>
          <p:cNvPr id="34" name="TextBox 33">
            <a:extLst>
              <a:ext uri="{FF2B5EF4-FFF2-40B4-BE49-F238E27FC236}">
                <a16:creationId xmlns:a16="http://schemas.microsoft.com/office/drawing/2014/main" id="{98F2E1F3-F232-4923-BAB6-FC2392A3134C}"/>
              </a:ext>
            </a:extLst>
          </p:cNvPr>
          <p:cNvSpPr txBox="1"/>
          <p:nvPr/>
        </p:nvSpPr>
        <p:spPr>
          <a:xfrm>
            <a:off x="828040" y="3161268"/>
            <a:ext cx="3606800" cy="120084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a:solidFill>
                  <a:schemeClr val="tx1"/>
                </a:solidFill>
                <a:latin typeface="Arial" panose="020B0604020202020204" pitchFamily="34" charset="0"/>
                <a:cs typeface="Arial" panose="020B0604020202020204" pitchFamily="34" charset="0"/>
              </a:defRPr>
            </a:lvl1pPr>
          </a:lstStyle>
          <a:p>
            <a:r>
              <a:rPr lang="vi-VN" sz="1600" b="1"/>
              <a:t>Câu hỏi cần tìm hiểu, khám phá: </a:t>
            </a:r>
            <a:r>
              <a:rPr lang="vi-VN" sz="1600"/>
              <a:t>Hiện tượng nước rơi xuống từ các đám mây gọi là gì? Tại sao lại có mưa? Khi nào những đám mây sẽ biến thành mưa?...</a:t>
            </a:r>
          </a:p>
        </p:txBody>
      </p:sp>
      <p:pic>
        <p:nvPicPr>
          <p:cNvPr id="35" name="Picture 34">
            <a:extLst>
              <a:ext uri="{FF2B5EF4-FFF2-40B4-BE49-F238E27FC236}">
                <a16:creationId xmlns:a16="http://schemas.microsoft.com/office/drawing/2014/main" id="{3DE71D09-8355-4746-8B91-BEB44C7657C3}"/>
              </a:ext>
            </a:extLst>
          </p:cNvPr>
          <p:cNvPicPr>
            <a:picLocks noChangeAspect="1"/>
          </p:cNvPicPr>
          <p:nvPr/>
        </p:nvPicPr>
        <p:blipFill rotWithShape="1">
          <a:blip r:embed="rId5"/>
          <a:srcRect b="13580"/>
          <a:stretch/>
        </p:blipFill>
        <p:spPr>
          <a:xfrm>
            <a:off x="4720492" y="1954765"/>
            <a:ext cx="4108799" cy="2769635"/>
          </a:xfrm>
          <a:prstGeom prst="rect">
            <a:avLst/>
          </a:prstGeom>
          <a:ln w="38100">
            <a:solidFill>
              <a:srgbClr val="D71E1E"/>
            </a:solidFill>
          </a:ln>
        </p:spPr>
      </p:pic>
    </p:spTree>
    <p:extLst>
      <p:ext uri="{BB962C8B-B14F-4D97-AF65-F5344CB8AC3E}">
        <p14:creationId xmlns:p14="http://schemas.microsoft.com/office/powerpoint/2010/main" val="34097895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MỞ ĐẦU</a:t>
            </a:r>
          </a:p>
        </p:txBody>
      </p:sp>
      <p:sp>
        <p:nvSpPr>
          <p:cNvPr id="4" name="TextBox 3">
            <a:extLst>
              <a:ext uri="{FF2B5EF4-FFF2-40B4-BE49-F238E27FC236}">
                <a16:creationId xmlns:a16="http://schemas.microsoft.com/office/drawing/2014/main" id="{D17955D4-039E-4F34-9AF1-71EE31F2BDA3}"/>
              </a:ext>
            </a:extLst>
          </p:cNvPr>
          <p:cNvSpPr txBox="1"/>
          <p:nvPr/>
        </p:nvSpPr>
        <p:spPr>
          <a:xfrm>
            <a:off x="1926501" y="910281"/>
            <a:ext cx="4908639"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Các sự vật và hiện tượng trong thế giới tự nhiên rất đa dạng và phong phú.</a:t>
            </a:r>
            <a:endParaRPr lang="en-US" sz="1800" dirty="0"/>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1405349" y="106438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Global Biodiversity | Copernicus">
            <a:extLst>
              <a:ext uri="{FF2B5EF4-FFF2-40B4-BE49-F238E27FC236}">
                <a16:creationId xmlns:a16="http://schemas.microsoft.com/office/drawing/2014/main" id="{E7EA2190-79D4-4665-84FF-DA55DD4C2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99" y="1851660"/>
            <a:ext cx="3805167" cy="3040380"/>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pic>
        <p:nvPicPr>
          <p:cNvPr id="1028" name="Picture 4" descr="Biodiversity: where the world is making progress – and where it's not">
            <a:extLst>
              <a:ext uri="{FF2B5EF4-FFF2-40B4-BE49-F238E27FC236}">
                <a16:creationId xmlns:a16="http://schemas.microsoft.com/office/drawing/2014/main" id="{2722E170-D3D6-41D9-9BE6-3FCD9C6D5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765" y="1847088"/>
            <a:ext cx="4059936" cy="3044952"/>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phân loại</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009109" y="109105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329CF29B-C54F-43EE-95E1-062217B3B006}"/>
              </a:ext>
            </a:extLst>
          </p:cNvPr>
          <p:cNvSpPr txBox="1"/>
          <p:nvPr/>
        </p:nvSpPr>
        <p:spPr>
          <a:xfrm>
            <a:off x="1497330" y="995071"/>
            <a:ext cx="6477000"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Sau khi đã thu thập mẫu vật, dữ liệu để nghiên cứu, các nhà khoa học lựa chọn các mẫu vật, dữ liệu có cùng đặc điểm chung giống nhau để sắp xếp thành các nhóm. Đây chính là kĩ năng phân loại.</a:t>
            </a:r>
            <a:endParaRPr lang="en-US" sz="1600" dirty="0"/>
          </a:p>
        </p:txBody>
      </p:sp>
      <p:pic>
        <p:nvPicPr>
          <p:cNvPr id="29698" name="Picture 2" descr="Classify It — Natalie Murrow Design">
            <a:extLst>
              <a:ext uri="{FF2B5EF4-FFF2-40B4-BE49-F238E27FC236}">
                <a16:creationId xmlns:a16="http://schemas.microsoft.com/office/drawing/2014/main" id="{DBBD1F3F-2EE0-48BD-86E4-9A19A9C7B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2136715"/>
            <a:ext cx="5753100" cy="2795648"/>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81095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C800B82A-DAEB-491B-A640-A7B1C1929A7E}"/>
              </a:ext>
            </a:extLst>
          </p:cNvPr>
          <p:cNvSpPr txBox="1"/>
          <p:nvPr/>
        </p:nvSpPr>
        <p:spPr>
          <a:xfrm>
            <a:off x="3112770" y="551097"/>
            <a:ext cx="5048250"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spc="-30">
                <a:solidFill>
                  <a:srgbClr val="D4190C"/>
                </a:solidFill>
                <a:latin typeface="Arial" panose="020B0604020202020204" pitchFamily="34" charset="0"/>
                <a:cs typeface="Arial" panose="020B0604020202020204" pitchFamily="34" charset="0"/>
              </a:defRPr>
            </a:lvl1pPr>
          </a:lstStyle>
          <a:p>
            <a:r>
              <a:rPr lang="en-US"/>
              <a:t>Câu 2. </a:t>
            </a:r>
            <a:r>
              <a:rPr lang="en-US">
                <a:solidFill>
                  <a:schemeClr val="accent1">
                    <a:lumMod val="25000"/>
                  </a:schemeClr>
                </a:solidFill>
              </a:rPr>
              <a:t>Quan sát hình, phân loại động vật có đặc điểm giống nhau rồi xếp chúng vào từng nhóm.</a:t>
            </a:r>
            <a:endParaRPr lang="en-US" dirty="0">
              <a:solidFill>
                <a:schemeClr val="accent1">
                  <a:lumMod val="25000"/>
                </a:schemeClr>
              </a:solidFill>
            </a:endParaRPr>
          </a:p>
        </p:txBody>
      </p:sp>
      <p:pic>
        <p:nvPicPr>
          <p:cNvPr id="3" name="Picture 2">
            <a:extLst>
              <a:ext uri="{FF2B5EF4-FFF2-40B4-BE49-F238E27FC236}">
                <a16:creationId xmlns:a16="http://schemas.microsoft.com/office/drawing/2014/main" id="{8DC4870E-8670-43A5-9E29-3B769D5BB9F6}"/>
              </a:ext>
            </a:extLst>
          </p:cNvPr>
          <p:cNvPicPr>
            <a:picLocks noChangeAspect="1"/>
          </p:cNvPicPr>
          <p:nvPr/>
        </p:nvPicPr>
        <p:blipFill rotWithShape="1">
          <a:blip r:embed="rId4"/>
          <a:srcRect r="17124" b="35111"/>
          <a:stretch/>
        </p:blipFill>
        <p:spPr>
          <a:xfrm>
            <a:off x="1993216" y="1673692"/>
            <a:ext cx="5157568" cy="3149767"/>
          </a:xfrm>
          <a:prstGeom prst="rect">
            <a:avLst/>
          </a:prstGeom>
          <a:ln w="38100">
            <a:solidFill>
              <a:srgbClr val="D71E1E"/>
            </a:solidFill>
          </a:ln>
        </p:spPr>
      </p:pic>
    </p:spTree>
    <p:extLst>
      <p:ext uri="{BB962C8B-B14F-4D97-AF65-F5344CB8AC3E}">
        <p14:creationId xmlns:p14="http://schemas.microsoft.com/office/powerpoint/2010/main" val="5411946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C800B82A-DAEB-491B-A640-A7B1C1929A7E}"/>
              </a:ext>
            </a:extLst>
          </p:cNvPr>
          <p:cNvSpPr txBox="1"/>
          <p:nvPr/>
        </p:nvSpPr>
        <p:spPr>
          <a:xfrm>
            <a:off x="3112770" y="551097"/>
            <a:ext cx="5048250"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spc="-30">
                <a:solidFill>
                  <a:srgbClr val="D4190C"/>
                </a:solidFill>
                <a:latin typeface="Arial" panose="020B0604020202020204" pitchFamily="34" charset="0"/>
                <a:cs typeface="Arial" panose="020B0604020202020204" pitchFamily="34" charset="0"/>
              </a:defRPr>
            </a:lvl1pPr>
          </a:lstStyle>
          <a:p>
            <a:r>
              <a:rPr lang="en-US"/>
              <a:t>Câu 2. </a:t>
            </a:r>
            <a:r>
              <a:rPr lang="en-US">
                <a:solidFill>
                  <a:schemeClr val="accent1">
                    <a:lumMod val="25000"/>
                  </a:schemeClr>
                </a:solidFill>
              </a:rPr>
              <a:t>Quan sát hình, phân loại động vật có đặc điểm giống nhau rồi xếp chúng vào từng nhóm.</a:t>
            </a:r>
            <a:endParaRPr lang="en-US" dirty="0">
              <a:solidFill>
                <a:schemeClr val="accent1">
                  <a:lumMod val="25000"/>
                </a:schemeClr>
              </a:solidFill>
            </a:endParaRPr>
          </a:p>
        </p:txBody>
      </p:sp>
      <p:grpSp>
        <p:nvGrpSpPr>
          <p:cNvPr id="15" name="Group 14">
            <a:extLst>
              <a:ext uri="{FF2B5EF4-FFF2-40B4-BE49-F238E27FC236}">
                <a16:creationId xmlns:a16="http://schemas.microsoft.com/office/drawing/2014/main" id="{9F05B34F-A722-4B85-9EFD-85FB7FD2135A}"/>
              </a:ext>
            </a:extLst>
          </p:cNvPr>
          <p:cNvGrpSpPr/>
          <p:nvPr/>
        </p:nvGrpSpPr>
        <p:grpSpPr>
          <a:xfrm>
            <a:off x="299655" y="1368864"/>
            <a:ext cx="1489141" cy="569651"/>
            <a:chOff x="339660" y="2862739"/>
            <a:chExt cx="1489141" cy="569651"/>
          </a:xfrm>
        </p:grpSpPr>
        <p:sp>
          <p:nvSpPr>
            <p:cNvPr id="17" name="Rectangle: Rounded Corners 16">
              <a:extLst>
                <a:ext uri="{FF2B5EF4-FFF2-40B4-BE49-F238E27FC236}">
                  <a16:creationId xmlns:a16="http://schemas.microsoft.com/office/drawing/2014/main" id="{071229A5-1F77-4E8F-A342-71A6DB10D71C}"/>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oogle Shape;619;p14">
              <a:extLst>
                <a:ext uri="{FF2B5EF4-FFF2-40B4-BE49-F238E27FC236}">
                  <a16:creationId xmlns:a16="http://schemas.microsoft.com/office/drawing/2014/main" id="{727123B2-5988-4E13-9BF4-03D1C1C0B819}"/>
                </a:ext>
              </a:extLst>
            </p:cNvPr>
            <p:cNvGrpSpPr/>
            <p:nvPr/>
          </p:nvGrpSpPr>
          <p:grpSpPr>
            <a:xfrm rot="900000">
              <a:off x="339660" y="2862739"/>
              <a:ext cx="408712" cy="569651"/>
              <a:chOff x="3553100" y="1256250"/>
              <a:chExt cx="527400" cy="735075"/>
            </a:xfrm>
          </p:grpSpPr>
          <p:sp>
            <p:nvSpPr>
              <p:cNvPr id="20" name="Google Shape;620;p14">
                <a:extLst>
                  <a:ext uri="{FF2B5EF4-FFF2-40B4-BE49-F238E27FC236}">
                    <a16:creationId xmlns:a16="http://schemas.microsoft.com/office/drawing/2014/main" id="{F774EB77-7FAB-44B1-BDF4-55AAF5C571D5}"/>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1;p14">
                <a:extLst>
                  <a:ext uri="{FF2B5EF4-FFF2-40B4-BE49-F238E27FC236}">
                    <a16:creationId xmlns:a16="http://schemas.microsoft.com/office/drawing/2014/main" id="{1118A0A5-1AA3-49D9-86F7-3B1EF71016CB}"/>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22;p14">
                <a:extLst>
                  <a:ext uri="{FF2B5EF4-FFF2-40B4-BE49-F238E27FC236}">
                    <a16:creationId xmlns:a16="http://schemas.microsoft.com/office/drawing/2014/main" id="{BC9E5902-8215-448A-9986-F5B023D6D1C4}"/>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23;p14">
                <a:extLst>
                  <a:ext uri="{FF2B5EF4-FFF2-40B4-BE49-F238E27FC236}">
                    <a16:creationId xmlns:a16="http://schemas.microsoft.com/office/drawing/2014/main" id="{736C7959-1489-4172-990A-B7EF4B4EE466}"/>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24;p14">
                <a:extLst>
                  <a:ext uri="{FF2B5EF4-FFF2-40B4-BE49-F238E27FC236}">
                    <a16:creationId xmlns:a16="http://schemas.microsoft.com/office/drawing/2014/main" id="{E7E247A2-E2CA-4117-805B-72F401CF22F0}"/>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25;p14">
                <a:extLst>
                  <a:ext uri="{FF2B5EF4-FFF2-40B4-BE49-F238E27FC236}">
                    <a16:creationId xmlns:a16="http://schemas.microsoft.com/office/drawing/2014/main" id="{BA274EFB-1042-41D2-B67D-686D4A4B99E7}"/>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4">
              <a:extLst>
                <a:ext uri="{FF2B5EF4-FFF2-40B4-BE49-F238E27FC236}">
                  <a16:creationId xmlns:a16="http://schemas.microsoft.com/office/drawing/2014/main" id="{B8F2AA50-92C0-451B-83C3-74D919A40D52}"/>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pic>
        <p:nvPicPr>
          <p:cNvPr id="26" name="Picture 25">
            <a:extLst>
              <a:ext uri="{FF2B5EF4-FFF2-40B4-BE49-F238E27FC236}">
                <a16:creationId xmlns:a16="http://schemas.microsoft.com/office/drawing/2014/main" id="{C489C68B-F62C-4617-B5A3-1D28369FE462}"/>
              </a:ext>
            </a:extLst>
          </p:cNvPr>
          <p:cNvPicPr>
            <a:picLocks noChangeAspect="1"/>
          </p:cNvPicPr>
          <p:nvPr/>
        </p:nvPicPr>
        <p:blipFill rotWithShape="1">
          <a:blip r:embed="rId4"/>
          <a:srcRect r="16740" b="35111"/>
          <a:stretch/>
        </p:blipFill>
        <p:spPr>
          <a:xfrm>
            <a:off x="4594859" y="2023110"/>
            <a:ext cx="4343401" cy="2640329"/>
          </a:xfrm>
          <a:prstGeom prst="rect">
            <a:avLst/>
          </a:prstGeom>
          <a:ln w="38100">
            <a:solidFill>
              <a:srgbClr val="D71E1E"/>
            </a:solidFill>
          </a:ln>
        </p:spPr>
      </p:pic>
      <p:sp>
        <p:nvSpPr>
          <p:cNvPr id="27" name="TextBox 26">
            <a:extLst>
              <a:ext uri="{FF2B5EF4-FFF2-40B4-BE49-F238E27FC236}">
                <a16:creationId xmlns:a16="http://schemas.microsoft.com/office/drawing/2014/main" id="{74B34B80-30A3-4B1A-975D-4B9038ABDF92}"/>
              </a:ext>
            </a:extLst>
          </p:cNvPr>
          <p:cNvSpPr txBox="1"/>
          <p:nvPr/>
        </p:nvSpPr>
        <p:spPr>
          <a:xfrm>
            <a:off x="849630" y="2508241"/>
            <a:ext cx="3545205" cy="27751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en-US"/>
              <a:t>Nhóm động vật có cánh: bồ nông, vịt.</a:t>
            </a:r>
          </a:p>
        </p:txBody>
      </p:sp>
      <p:pic>
        <p:nvPicPr>
          <p:cNvPr id="32" name="Picture 31">
            <a:extLst>
              <a:ext uri="{FF2B5EF4-FFF2-40B4-BE49-F238E27FC236}">
                <a16:creationId xmlns:a16="http://schemas.microsoft.com/office/drawing/2014/main" id="{AD03C381-C3D3-4B5C-9255-6DB3CBBB0552}"/>
              </a:ext>
            </a:extLst>
          </p:cNvPr>
          <p:cNvPicPr>
            <a:picLocks noChangeAspect="1"/>
          </p:cNvPicPr>
          <p:nvPr/>
        </p:nvPicPr>
        <p:blipFill>
          <a:blip r:embed="rId5"/>
          <a:stretch>
            <a:fillRect/>
          </a:stretch>
        </p:blipFill>
        <p:spPr>
          <a:xfrm>
            <a:off x="375318" y="2411823"/>
            <a:ext cx="335280" cy="470349"/>
          </a:xfrm>
          <a:prstGeom prst="rect">
            <a:avLst/>
          </a:prstGeom>
        </p:spPr>
      </p:pic>
      <p:sp>
        <p:nvSpPr>
          <p:cNvPr id="29" name="TextBox 28">
            <a:extLst>
              <a:ext uri="{FF2B5EF4-FFF2-40B4-BE49-F238E27FC236}">
                <a16:creationId xmlns:a16="http://schemas.microsoft.com/office/drawing/2014/main" id="{FFF56BEF-A12E-45C9-BE65-290AFB87C0A2}"/>
              </a:ext>
            </a:extLst>
          </p:cNvPr>
          <p:cNvSpPr txBox="1"/>
          <p:nvPr/>
        </p:nvSpPr>
        <p:spPr>
          <a:xfrm>
            <a:off x="849630" y="3131234"/>
            <a:ext cx="3585896"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a:t>Nhóm động vật ăn cỏ: voi, thỏ, tê</a:t>
            </a:r>
            <a:r>
              <a:rPr lang="en-US"/>
              <a:t> </a:t>
            </a:r>
            <a:r>
              <a:rPr lang="vi-VN"/>
              <a:t>giác, </a:t>
            </a:r>
            <a:endParaRPr lang="en-US"/>
          </a:p>
          <a:p>
            <a:r>
              <a:rPr lang="en-US"/>
              <a:t>hươu</a:t>
            </a:r>
            <a:r>
              <a:rPr lang="vi-VN"/>
              <a:t> cao cổ, ngựa vằn</a:t>
            </a:r>
            <a:r>
              <a:rPr lang="en-US"/>
              <a:t>.</a:t>
            </a:r>
            <a:endParaRPr lang="vi-VN"/>
          </a:p>
        </p:txBody>
      </p:sp>
      <p:pic>
        <p:nvPicPr>
          <p:cNvPr id="34" name="Picture 33">
            <a:extLst>
              <a:ext uri="{FF2B5EF4-FFF2-40B4-BE49-F238E27FC236}">
                <a16:creationId xmlns:a16="http://schemas.microsoft.com/office/drawing/2014/main" id="{09071C82-AFE7-4745-B1E8-40DF79254E84}"/>
              </a:ext>
            </a:extLst>
          </p:cNvPr>
          <p:cNvPicPr>
            <a:picLocks noChangeAspect="1"/>
          </p:cNvPicPr>
          <p:nvPr/>
        </p:nvPicPr>
        <p:blipFill>
          <a:blip r:embed="rId5"/>
          <a:stretch>
            <a:fillRect/>
          </a:stretch>
        </p:blipFill>
        <p:spPr>
          <a:xfrm>
            <a:off x="375318" y="3188704"/>
            <a:ext cx="335280" cy="470349"/>
          </a:xfrm>
          <a:prstGeom prst="rect">
            <a:avLst/>
          </a:prstGeom>
        </p:spPr>
      </p:pic>
      <p:sp>
        <p:nvSpPr>
          <p:cNvPr id="31" name="TextBox 30">
            <a:extLst>
              <a:ext uri="{FF2B5EF4-FFF2-40B4-BE49-F238E27FC236}">
                <a16:creationId xmlns:a16="http://schemas.microsoft.com/office/drawing/2014/main" id="{ADD49D4B-E936-4C4A-8F00-B5B003F18527}"/>
              </a:ext>
            </a:extLst>
          </p:cNvPr>
          <p:cNvSpPr txBox="1"/>
          <p:nvPr/>
        </p:nvSpPr>
        <p:spPr>
          <a:xfrm>
            <a:off x="849630" y="4062003"/>
            <a:ext cx="3545205" cy="27751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a:t>Nhóm động vật ăn thịt: sư tử, cá sấu.</a:t>
            </a:r>
          </a:p>
        </p:txBody>
      </p:sp>
      <p:pic>
        <p:nvPicPr>
          <p:cNvPr id="35" name="Picture 34">
            <a:extLst>
              <a:ext uri="{FF2B5EF4-FFF2-40B4-BE49-F238E27FC236}">
                <a16:creationId xmlns:a16="http://schemas.microsoft.com/office/drawing/2014/main" id="{5643029B-4809-418D-ABB6-BF51D954EC47}"/>
              </a:ext>
            </a:extLst>
          </p:cNvPr>
          <p:cNvPicPr>
            <a:picLocks noChangeAspect="1"/>
          </p:cNvPicPr>
          <p:nvPr/>
        </p:nvPicPr>
        <p:blipFill>
          <a:blip r:embed="rId5"/>
          <a:stretch>
            <a:fillRect/>
          </a:stretch>
        </p:blipFill>
        <p:spPr>
          <a:xfrm>
            <a:off x="375318" y="3965585"/>
            <a:ext cx="335280" cy="470349"/>
          </a:xfrm>
          <a:prstGeom prst="rect">
            <a:avLst/>
          </a:prstGeom>
        </p:spPr>
      </p:pic>
    </p:spTree>
    <p:extLst>
      <p:ext uri="{BB962C8B-B14F-4D97-AF65-F5344CB8AC3E}">
        <p14:creationId xmlns:p14="http://schemas.microsoft.com/office/powerpoint/2010/main" val="227647154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251696C7-5DC9-4548-8435-F9BED74113F5}"/>
              </a:ext>
            </a:extLst>
          </p:cNvPr>
          <p:cNvSpPr txBox="1"/>
          <p:nvPr/>
        </p:nvSpPr>
        <p:spPr>
          <a:xfrm>
            <a:off x="3112770" y="427910"/>
            <a:ext cx="4911090" cy="8930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spc="-30">
                <a:solidFill>
                  <a:srgbClr val="D4190C"/>
                </a:solidFill>
                <a:latin typeface="Arial" panose="020B0604020202020204" pitchFamily="34" charset="0"/>
                <a:cs typeface="Arial" panose="020B0604020202020204" pitchFamily="34" charset="0"/>
              </a:defRPr>
            </a:lvl1pPr>
          </a:lstStyle>
          <a:p>
            <a:r>
              <a:rPr lang="en-US"/>
              <a:t>Câu 3. </a:t>
            </a:r>
            <a:r>
              <a:rPr lang="en-US">
                <a:solidFill>
                  <a:schemeClr val="accent1">
                    <a:lumMod val="25000"/>
                  </a:schemeClr>
                </a:solidFill>
              </a:rPr>
              <a:t>Kĩ năng quan sát và kĩ năng phân loại thường được sử dụng ở bước nào trong phương pháp tìm hiểu tự nhiên?</a:t>
            </a:r>
            <a:endParaRPr lang="en-US" dirty="0">
              <a:solidFill>
                <a:schemeClr val="accent1">
                  <a:lumMod val="25000"/>
                </a:schemeClr>
              </a:solidFill>
            </a:endParaRPr>
          </a:p>
        </p:txBody>
      </p:sp>
      <p:pic>
        <p:nvPicPr>
          <p:cNvPr id="15" name="Picture 14">
            <a:extLst>
              <a:ext uri="{FF2B5EF4-FFF2-40B4-BE49-F238E27FC236}">
                <a16:creationId xmlns:a16="http://schemas.microsoft.com/office/drawing/2014/main" id="{3D5AA4B2-7005-4870-8E8C-00D04AABFAD7}"/>
              </a:ext>
            </a:extLst>
          </p:cNvPr>
          <p:cNvPicPr>
            <a:picLocks noChangeAspect="1"/>
          </p:cNvPicPr>
          <p:nvPr/>
        </p:nvPicPr>
        <p:blipFill>
          <a:blip r:embed="rId4"/>
          <a:stretch>
            <a:fillRect/>
          </a:stretch>
        </p:blipFill>
        <p:spPr>
          <a:xfrm>
            <a:off x="1241442" y="2138716"/>
            <a:ext cx="335280" cy="470349"/>
          </a:xfrm>
          <a:prstGeom prst="rect">
            <a:avLst/>
          </a:prstGeom>
        </p:spPr>
      </p:pic>
      <p:sp>
        <p:nvSpPr>
          <p:cNvPr id="18" name="TextBox 17">
            <a:extLst>
              <a:ext uri="{FF2B5EF4-FFF2-40B4-BE49-F238E27FC236}">
                <a16:creationId xmlns:a16="http://schemas.microsoft.com/office/drawing/2014/main" id="{4EA77306-0877-4F24-9A1F-F70CE8C1EA3B}"/>
              </a:ext>
            </a:extLst>
          </p:cNvPr>
          <p:cNvSpPr txBox="1"/>
          <p:nvPr/>
        </p:nvSpPr>
        <p:spPr>
          <a:xfrm>
            <a:off x="1736072" y="2081246"/>
            <a:ext cx="6287788"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b="1"/>
              <a:t>Kĩ năng quan sát </a:t>
            </a:r>
            <a:r>
              <a:rPr lang="vi-VN"/>
              <a:t>thường được sử dụng ở bước quan sát và đặt câu hỏi nghiên cứu trong phương pháp tìm hiểu tự nhiên.</a:t>
            </a:r>
          </a:p>
        </p:txBody>
      </p:sp>
      <p:sp>
        <p:nvSpPr>
          <p:cNvPr id="20" name="TextBox 19">
            <a:extLst>
              <a:ext uri="{FF2B5EF4-FFF2-40B4-BE49-F238E27FC236}">
                <a16:creationId xmlns:a16="http://schemas.microsoft.com/office/drawing/2014/main" id="{7593C1AC-E9CA-4714-A1AA-DC82C27D265B}"/>
              </a:ext>
            </a:extLst>
          </p:cNvPr>
          <p:cNvSpPr txBox="1"/>
          <p:nvPr/>
        </p:nvSpPr>
        <p:spPr>
          <a:xfrm>
            <a:off x="1736072" y="3030935"/>
            <a:ext cx="6287788"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b="1"/>
              <a:t>Kĩ năng phân loại </a:t>
            </a:r>
            <a:r>
              <a:rPr lang="vi-VN"/>
              <a:t>thường được sử dụng ở bước thực hiện kế hoạch trong phương pháp tìm hiểu tự nhiên.</a:t>
            </a:r>
          </a:p>
        </p:txBody>
      </p:sp>
      <p:pic>
        <p:nvPicPr>
          <p:cNvPr id="21" name="Picture 20">
            <a:extLst>
              <a:ext uri="{FF2B5EF4-FFF2-40B4-BE49-F238E27FC236}">
                <a16:creationId xmlns:a16="http://schemas.microsoft.com/office/drawing/2014/main" id="{1D70EA84-B3B7-478A-A330-1E12E0B3762A}"/>
              </a:ext>
            </a:extLst>
          </p:cNvPr>
          <p:cNvPicPr>
            <a:picLocks noChangeAspect="1"/>
          </p:cNvPicPr>
          <p:nvPr/>
        </p:nvPicPr>
        <p:blipFill>
          <a:blip r:embed="rId4"/>
          <a:stretch>
            <a:fillRect/>
          </a:stretch>
        </p:blipFill>
        <p:spPr>
          <a:xfrm>
            <a:off x="1241442" y="3088405"/>
            <a:ext cx="335280" cy="470349"/>
          </a:xfrm>
          <a:prstGeom prst="rect">
            <a:avLst/>
          </a:prstGeom>
        </p:spPr>
      </p:pic>
    </p:spTree>
    <p:extLst>
      <p:ext uri="{BB962C8B-B14F-4D97-AF65-F5344CB8AC3E}">
        <p14:creationId xmlns:p14="http://schemas.microsoft.com/office/powerpoint/2010/main" val="56466523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03</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liên kết</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132935" y="115992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778DA7E-641E-47AF-90A4-A70020244938}"/>
              </a:ext>
            </a:extLst>
          </p:cNvPr>
          <p:cNvSpPr txBox="1"/>
          <p:nvPr/>
        </p:nvSpPr>
        <p:spPr>
          <a:xfrm>
            <a:off x="1577340" y="1005820"/>
            <a:ext cx="627507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Từ những thông tin thu được, nhà nghiên cứu tiếp tục liên kết các tri thức khoa học, liên kết các dữ liệu đã thu được.</a:t>
            </a:r>
            <a:endParaRPr lang="en-US" sz="1800" dirty="0"/>
          </a:p>
        </p:txBody>
      </p:sp>
      <p:pic>
        <p:nvPicPr>
          <p:cNvPr id="30722" name="Picture 2" descr="Male scientists more likely to present findings positively">
            <a:extLst>
              <a:ext uri="{FF2B5EF4-FFF2-40B4-BE49-F238E27FC236}">
                <a16:creationId xmlns:a16="http://schemas.microsoft.com/office/drawing/2014/main" id="{CEC4A23F-6F86-4650-A89E-69D3B210D7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94" b="11594"/>
          <a:stretch/>
        </p:blipFill>
        <p:spPr bwMode="auto">
          <a:xfrm>
            <a:off x="1660525" y="1955800"/>
            <a:ext cx="5822950" cy="29845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7154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03</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liên kết</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411587" y="1246538"/>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17466814-A17A-49BC-A871-A5E0D6421D43}"/>
              </a:ext>
            </a:extLst>
          </p:cNvPr>
          <p:cNvSpPr txBox="1"/>
          <p:nvPr/>
        </p:nvSpPr>
        <p:spPr>
          <a:xfrm>
            <a:off x="878205" y="1152778"/>
            <a:ext cx="7475220"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Kĩ năng liên kết này được thể hiện thông qua việc sử dụng các kiến thức khoa học liên quan, sử dụng các công cụ toán học, các phần mềm máy tính,... để thu thập và xử lí dữ liệu nhằm tìm mối liên hệ giữa các sự vật, hiện tượng trong tự nhiên.</a:t>
            </a:r>
            <a:endParaRPr lang="en-US" sz="1600" dirty="0"/>
          </a:p>
        </p:txBody>
      </p:sp>
      <p:pic>
        <p:nvPicPr>
          <p:cNvPr id="31746" name="Picture 2" descr="The essence of biodiversity">
            <a:extLst>
              <a:ext uri="{FF2B5EF4-FFF2-40B4-BE49-F238E27FC236}">
                <a16:creationId xmlns:a16="http://schemas.microsoft.com/office/drawing/2014/main" id="{434C74E7-78FF-427A-A1AA-9C71C57CF2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16" b="5916"/>
          <a:stretch/>
        </p:blipFill>
        <p:spPr bwMode="auto">
          <a:xfrm>
            <a:off x="402696" y="2311400"/>
            <a:ext cx="4494212" cy="26416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pic>
        <p:nvPicPr>
          <p:cNvPr id="31748" name="Picture 4" descr="How to Talk About Science and Scientists - Effective Vocabulary Series #4 -  English Period">
            <a:extLst>
              <a:ext uri="{FF2B5EF4-FFF2-40B4-BE49-F238E27FC236}">
                <a16:creationId xmlns:a16="http://schemas.microsoft.com/office/drawing/2014/main" id="{355ABFDD-C10C-4887-ACC7-33D2B61A86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10" r="20664"/>
          <a:stretch/>
        </p:blipFill>
        <p:spPr bwMode="auto">
          <a:xfrm>
            <a:off x="5299604" y="2310384"/>
            <a:ext cx="3441700" cy="2642616"/>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84009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07445AAA-16B2-4C12-B790-BF9CCBF0E1F3}"/>
              </a:ext>
            </a:extLst>
          </p:cNvPr>
          <p:cNvSpPr txBox="1"/>
          <p:nvPr/>
        </p:nvSpPr>
        <p:spPr>
          <a:xfrm>
            <a:off x="3110509" y="303746"/>
            <a:ext cx="4940962" cy="120084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spc="-30">
                <a:solidFill>
                  <a:srgbClr val="D4190C"/>
                </a:solidFill>
                <a:latin typeface="Arial" panose="020B0604020202020204" pitchFamily="34" charset="0"/>
                <a:cs typeface="Arial" panose="020B0604020202020204" pitchFamily="34" charset="0"/>
              </a:defRPr>
            </a:lvl1pPr>
          </a:lstStyle>
          <a:p>
            <a:r>
              <a:rPr lang="en-US"/>
              <a:t>Câu 4. </a:t>
            </a:r>
            <a:r>
              <a:rPr lang="en-US">
                <a:solidFill>
                  <a:schemeClr val="accent1">
                    <a:lumMod val="25000"/>
                  </a:schemeClr>
                </a:solidFill>
              </a:rPr>
              <a:t>Bảng dưới đây cho biết số liệu thu được khi tiến hành thí nghiệm đếm tế bào trên một diện tích thân cây. Em có thể sử dụng kĩ năng liên kết nào để xử lí số liệu và rút ra kết luận gì?</a:t>
            </a:r>
            <a:endParaRPr lang="en-US" dirty="0">
              <a:solidFill>
                <a:schemeClr val="accent1">
                  <a:lumMod val="25000"/>
                </a:schemeClr>
              </a:solidFill>
            </a:endParaRPr>
          </a:p>
        </p:txBody>
      </p:sp>
      <p:graphicFrame>
        <p:nvGraphicFramePr>
          <p:cNvPr id="17" name="Table 4">
            <a:extLst>
              <a:ext uri="{FF2B5EF4-FFF2-40B4-BE49-F238E27FC236}">
                <a16:creationId xmlns:a16="http://schemas.microsoft.com/office/drawing/2014/main" id="{6301458E-4B17-4CAA-BB38-11034CC25E4F}"/>
              </a:ext>
            </a:extLst>
          </p:cNvPr>
          <p:cNvGraphicFramePr>
            <a:graphicFrameLocks noGrp="1"/>
          </p:cNvGraphicFramePr>
          <p:nvPr>
            <p:extLst>
              <p:ext uri="{D42A27DB-BD31-4B8C-83A1-F6EECF244321}">
                <p14:modId xmlns:p14="http://schemas.microsoft.com/office/powerpoint/2010/main" val="1122440471"/>
              </p:ext>
            </p:extLst>
          </p:nvPr>
        </p:nvGraphicFramePr>
        <p:xfrm>
          <a:off x="1028700" y="1989764"/>
          <a:ext cx="7086600" cy="2998580"/>
        </p:xfrm>
        <a:graphic>
          <a:graphicData uri="http://schemas.openxmlformats.org/drawingml/2006/table">
            <a:tbl>
              <a:tblPr firstRow="1" bandRow="1">
                <a:tableStyleId>{5940675A-B579-460E-94D1-54222C63F5DA}</a:tableStyleId>
              </a:tblPr>
              <a:tblGrid>
                <a:gridCol w="1771650">
                  <a:extLst>
                    <a:ext uri="{9D8B030D-6E8A-4147-A177-3AD203B41FA5}">
                      <a16:colId xmlns:a16="http://schemas.microsoft.com/office/drawing/2014/main" val="1297108953"/>
                    </a:ext>
                  </a:extLst>
                </a:gridCol>
                <a:gridCol w="1771650">
                  <a:extLst>
                    <a:ext uri="{9D8B030D-6E8A-4147-A177-3AD203B41FA5}">
                      <a16:colId xmlns:a16="http://schemas.microsoft.com/office/drawing/2014/main" val="3470838129"/>
                    </a:ext>
                  </a:extLst>
                </a:gridCol>
                <a:gridCol w="1771650">
                  <a:extLst>
                    <a:ext uri="{9D8B030D-6E8A-4147-A177-3AD203B41FA5}">
                      <a16:colId xmlns:a16="http://schemas.microsoft.com/office/drawing/2014/main" val="322595730"/>
                    </a:ext>
                  </a:extLst>
                </a:gridCol>
                <a:gridCol w="1771650">
                  <a:extLst>
                    <a:ext uri="{9D8B030D-6E8A-4147-A177-3AD203B41FA5}">
                      <a16:colId xmlns:a16="http://schemas.microsoft.com/office/drawing/2014/main" val="1645942157"/>
                    </a:ext>
                  </a:extLst>
                </a:gridCol>
              </a:tblGrid>
              <a:tr h="749645">
                <a:tc>
                  <a:txBody>
                    <a:bodyPr/>
                    <a:lstStyle/>
                    <a:p>
                      <a:pPr algn="ctr"/>
                      <a:endParaRPr lang="en-US" sz="1300"/>
                    </a:p>
                  </a:txBody>
                  <a:tcPr marL="87805" marR="87805" marT="43903" marB="43903" anchor="ctr">
                    <a:solidFill>
                      <a:schemeClr val="accent2">
                        <a:lumMod val="20000"/>
                        <a:lumOff val="80000"/>
                      </a:schemeClr>
                    </a:solidFill>
                  </a:tcPr>
                </a:tc>
                <a:tc>
                  <a:txBody>
                    <a:bodyPr/>
                    <a:lstStyle/>
                    <a:p>
                      <a:pPr algn="ctr"/>
                      <a:r>
                        <a:rPr lang="en-US" sz="1500" b="1"/>
                        <a:t>Số tế bào trên một mm</a:t>
                      </a:r>
                      <a:r>
                        <a:rPr lang="en-US" sz="1500" b="1" baseline="30000"/>
                        <a:t>2</a:t>
                      </a:r>
                      <a:endParaRPr lang="en-US" sz="1500" b="1"/>
                    </a:p>
                  </a:txBody>
                  <a:tcPr marL="87805" marR="87805" marT="43903" marB="43903" anchor="ctr">
                    <a:solidFill>
                      <a:schemeClr val="accent2">
                        <a:lumMod val="20000"/>
                        <a:lumOff val="80000"/>
                      </a:schemeClr>
                    </a:solidFill>
                  </a:tcPr>
                </a:tc>
                <a:tc>
                  <a:txBody>
                    <a:bodyPr/>
                    <a:lstStyle/>
                    <a:p>
                      <a:pPr algn="ctr"/>
                      <a:r>
                        <a:rPr lang="en-US" sz="1500" b="1"/>
                        <a:t>Diện tích thân cây (cm</a:t>
                      </a:r>
                      <a:r>
                        <a:rPr lang="en-US" sz="1500" b="1" baseline="30000"/>
                        <a:t>2</a:t>
                      </a:r>
                      <a:r>
                        <a:rPr lang="en-US" sz="1500" b="1" baseline="0"/>
                        <a:t>)</a:t>
                      </a:r>
                      <a:endParaRPr lang="en-US" sz="1500" b="1"/>
                    </a:p>
                  </a:txBody>
                  <a:tcPr marL="87805" marR="87805" marT="43903" marB="43903" anchor="ctr">
                    <a:solidFill>
                      <a:schemeClr val="accent2">
                        <a:lumMod val="20000"/>
                        <a:lumOff val="80000"/>
                      </a:schemeClr>
                    </a:solidFill>
                  </a:tcPr>
                </a:tc>
                <a:tc>
                  <a:txBody>
                    <a:bodyPr/>
                    <a:lstStyle/>
                    <a:p>
                      <a:pPr algn="ctr"/>
                      <a:r>
                        <a:rPr lang="en-US" sz="1500" b="1"/>
                        <a:t>Số tế bào ở thân cây</a:t>
                      </a:r>
                    </a:p>
                  </a:txBody>
                  <a:tcPr marL="87805" marR="87805" marT="43903" marB="43903" anchor="ctr">
                    <a:solidFill>
                      <a:schemeClr val="accent2">
                        <a:lumMod val="20000"/>
                        <a:lumOff val="80000"/>
                      </a:schemeClr>
                    </a:solidFill>
                  </a:tcPr>
                </a:tc>
                <a:extLst>
                  <a:ext uri="{0D108BD9-81ED-4DB2-BD59-A6C34878D82A}">
                    <a16:rowId xmlns:a16="http://schemas.microsoft.com/office/drawing/2014/main" val="4105673761"/>
                  </a:ext>
                </a:extLst>
              </a:tr>
              <a:tr h="749645">
                <a:tc>
                  <a:txBody>
                    <a:bodyPr/>
                    <a:lstStyle/>
                    <a:p>
                      <a:pPr algn="ctr"/>
                      <a:r>
                        <a:rPr lang="en-US" sz="1500"/>
                        <a:t>Cây chưa</a:t>
                      </a:r>
                    </a:p>
                    <a:p>
                      <a:pPr algn="ctr"/>
                      <a:r>
                        <a:rPr lang="en-US" sz="1500"/>
                        <a:t>trưởng thành</a:t>
                      </a:r>
                    </a:p>
                  </a:txBody>
                  <a:tcPr marL="87805" marR="87805" marT="43903" marB="43903" anchor="ctr">
                    <a:solidFill>
                      <a:srgbClr val="DCEFC7"/>
                    </a:solidFill>
                  </a:tcPr>
                </a:tc>
                <a:tc>
                  <a:txBody>
                    <a:bodyPr/>
                    <a:lstStyle/>
                    <a:p>
                      <a:pPr algn="ctr"/>
                      <a:r>
                        <a:rPr lang="en-US" sz="1300"/>
                        <a:t>36</a:t>
                      </a:r>
                    </a:p>
                  </a:txBody>
                  <a:tcPr marL="87805" marR="87805" marT="43903" marB="43903" anchor="ctr">
                    <a:solidFill>
                      <a:srgbClr val="DCEFC7"/>
                    </a:solidFill>
                  </a:tcPr>
                </a:tc>
                <a:tc>
                  <a:txBody>
                    <a:bodyPr/>
                    <a:lstStyle/>
                    <a:p>
                      <a:pPr algn="ctr"/>
                      <a:r>
                        <a:rPr lang="en-US" sz="1300"/>
                        <a:t>5</a:t>
                      </a:r>
                    </a:p>
                  </a:txBody>
                  <a:tcPr marL="87805" marR="87805" marT="43903" marB="43903" anchor="ctr">
                    <a:solidFill>
                      <a:srgbClr val="DCEFC7"/>
                    </a:solidFill>
                  </a:tcPr>
                </a:tc>
                <a:tc>
                  <a:txBody>
                    <a:bodyPr/>
                    <a:lstStyle/>
                    <a:p>
                      <a:pPr algn="ctr"/>
                      <a:r>
                        <a:rPr lang="en-US" sz="1300"/>
                        <a:t>?</a:t>
                      </a:r>
                    </a:p>
                  </a:txBody>
                  <a:tcPr marL="87805" marR="87805" marT="43903" marB="43903" anchor="ctr">
                    <a:solidFill>
                      <a:srgbClr val="DCEFC7"/>
                    </a:solidFill>
                  </a:tcPr>
                </a:tc>
                <a:extLst>
                  <a:ext uri="{0D108BD9-81ED-4DB2-BD59-A6C34878D82A}">
                    <a16:rowId xmlns:a16="http://schemas.microsoft.com/office/drawing/2014/main" val="1701037397"/>
                  </a:ext>
                </a:extLst>
              </a:tr>
              <a:tr h="749645">
                <a:tc>
                  <a:txBody>
                    <a:bodyPr/>
                    <a:lstStyle/>
                    <a:p>
                      <a:pPr algn="ctr"/>
                      <a:r>
                        <a:rPr lang="en-US" sz="1500"/>
                        <a:t>Cây trưởng thành</a:t>
                      </a:r>
                    </a:p>
                  </a:txBody>
                  <a:tcPr marL="87805" marR="87805" marT="43903" marB="43903" anchor="ctr">
                    <a:solidFill>
                      <a:srgbClr val="DCEFC7"/>
                    </a:solidFill>
                  </a:tcPr>
                </a:tc>
                <a:tc>
                  <a:txBody>
                    <a:bodyPr/>
                    <a:lstStyle/>
                    <a:p>
                      <a:pPr algn="ctr"/>
                      <a:r>
                        <a:rPr lang="en-US" sz="1300"/>
                        <a:t>36</a:t>
                      </a:r>
                    </a:p>
                  </a:txBody>
                  <a:tcPr marL="87805" marR="87805" marT="43903" marB="43903" anchor="ctr">
                    <a:solidFill>
                      <a:srgbClr val="DCEFC7"/>
                    </a:solidFill>
                  </a:tcPr>
                </a:tc>
                <a:tc>
                  <a:txBody>
                    <a:bodyPr/>
                    <a:lstStyle/>
                    <a:p>
                      <a:pPr algn="ctr"/>
                      <a:r>
                        <a:rPr lang="en-US" sz="1300"/>
                        <a:t>10</a:t>
                      </a:r>
                    </a:p>
                  </a:txBody>
                  <a:tcPr marL="87805" marR="87805" marT="43903" marB="43903" anchor="ctr">
                    <a:solidFill>
                      <a:srgbClr val="DCEFC7"/>
                    </a:solidFill>
                  </a:tcPr>
                </a:tc>
                <a:tc>
                  <a:txBody>
                    <a:bodyPr/>
                    <a:lstStyle/>
                    <a:p>
                      <a:pPr algn="ctr"/>
                      <a:r>
                        <a:rPr lang="en-US" sz="1300"/>
                        <a:t>?</a:t>
                      </a:r>
                    </a:p>
                  </a:txBody>
                  <a:tcPr marL="87805" marR="87805" marT="43903" marB="43903" anchor="ctr">
                    <a:solidFill>
                      <a:srgbClr val="DCEFC7"/>
                    </a:solidFill>
                  </a:tcPr>
                </a:tc>
                <a:extLst>
                  <a:ext uri="{0D108BD9-81ED-4DB2-BD59-A6C34878D82A}">
                    <a16:rowId xmlns:a16="http://schemas.microsoft.com/office/drawing/2014/main" val="1334325382"/>
                  </a:ext>
                </a:extLst>
              </a:tr>
              <a:tr h="749645">
                <a:tc>
                  <a:txBody>
                    <a:bodyPr/>
                    <a:lstStyle/>
                    <a:p>
                      <a:pPr algn="ctr"/>
                      <a:r>
                        <a:rPr lang="en-US" sz="1500"/>
                        <a:t>Kết luận</a:t>
                      </a:r>
                    </a:p>
                  </a:txBody>
                  <a:tcPr marL="87805" marR="87805" marT="43903" marB="43903" anchor="ctr">
                    <a:solidFill>
                      <a:srgbClr val="DCEFC7"/>
                    </a:solidFill>
                  </a:tcPr>
                </a:tc>
                <a:tc gridSpan="3">
                  <a:txBody>
                    <a:bodyPr/>
                    <a:lstStyle/>
                    <a:p>
                      <a:pPr algn="ctr"/>
                      <a:r>
                        <a:rPr lang="en-US" sz="1300"/>
                        <a:t>?</a:t>
                      </a:r>
                    </a:p>
                  </a:txBody>
                  <a:tcPr marL="87805" marR="87805" marT="43903" marB="43903" anchor="ctr">
                    <a:solidFill>
                      <a:srgbClr val="DCEFC7"/>
                    </a:solidFill>
                  </a:tcPr>
                </a:tc>
                <a:tc hMerge="1">
                  <a:txBody>
                    <a:bodyPr/>
                    <a:lstStyle/>
                    <a:p>
                      <a:pPr algn="ctr"/>
                      <a:endParaRPr lang="en-US"/>
                    </a:p>
                  </a:txBody>
                  <a:tcPr anchor="ctr">
                    <a:solidFill>
                      <a:schemeClr val="accent3">
                        <a:lumMod val="60000"/>
                        <a:lumOff val="40000"/>
                      </a:schemeClr>
                    </a:solidFill>
                  </a:tcPr>
                </a:tc>
                <a:tc hMerge="1">
                  <a:txBody>
                    <a:bodyPr/>
                    <a:lstStyle/>
                    <a:p>
                      <a:pPr algn="ctr"/>
                      <a:endParaRPr lang="en-US"/>
                    </a:p>
                  </a:txBody>
                  <a:tcPr anchor="ctr">
                    <a:solidFill>
                      <a:schemeClr val="accent3">
                        <a:lumMod val="60000"/>
                        <a:lumOff val="40000"/>
                      </a:schemeClr>
                    </a:solidFill>
                  </a:tcPr>
                </a:tc>
                <a:extLst>
                  <a:ext uri="{0D108BD9-81ED-4DB2-BD59-A6C34878D82A}">
                    <a16:rowId xmlns:a16="http://schemas.microsoft.com/office/drawing/2014/main" val="1467600560"/>
                  </a:ext>
                </a:extLst>
              </a:tr>
            </a:tbl>
          </a:graphicData>
        </a:graphic>
      </p:graphicFrame>
    </p:spTree>
    <p:extLst>
      <p:ext uri="{BB962C8B-B14F-4D97-AF65-F5344CB8AC3E}">
        <p14:creationId xmlns:p14="http://schemas.microsoft.com/office/powerpoint/2010/main" val="325890102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07445AAA-16B2-4C12-B790-BF9CCBF0E1F3}"/>
              </a:ext>
            </a:extLst>
          </p:cNvPr>
          <p:cNvSpPr txBox="1"/>
          <p:nvPr/>
        </p:nvSpPr>
        <p:spPr>
          <a:xfrm>
            <a:off x="3110508" y="303746"/>
            <a:ext cx="5004791" cy="120084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spc="-30">
                <a:solidFill>
                  <a:srgbClr val="D4190C"/>
                </a:solidFill>
                <a:latin typeface="Arial" panose="020B0604020202020204" pitchFamily="34" charset="0"/>
                <a:cs typeface="Arial" panose="020B0604020202020204" pitchFamily="34" charset="0"/>
              </a:defRPr>
            </a:lvl1pPr>
          </a:lstStyle>
          <a:p>
            <a:pPr algn="just"/>
            <a:r>
              <a:rPr lang="en-US"/>
              <a:t>Câu 4. </a:t>
            </a:r>
            <a:r>
              <a:rPr lang="en-US">
                <a:solidFill>
                  <a:schemeClr val="accent1">
                    <a:lumMod val="25000"/>
                  </a:schemeClr>
                </a:solidFill>
              </a:rPr>
              <a:t>Bảng dưới đây cho biết số liệu thu được khi tiến hành thí nghiệm đếm tế bào trên một diện tích thân cây. Em có thể sử dụng kĩ năng liên kết nào để xử lí số liệu và rút ra kết luận gì?</a:t>
            </a:r>
            <a:endParaRPr lang="en-US" dirty="0">
              <a:solidFill>
                <a:schemeClr val="accent1">
                  <a:lumMod val="25000"/>
                </a:schemeClr>
              </a:solidFill>
            </a:endParaRPr>
          </a:p>
        </p:txBody>
      </p:sp>
      <p:grpSp>
        <p:nvGrpSpPr>
          <p:cNvPr id="17" name="Group 16">
            <a:extLst>
              <a:ext uri="{FF2B5EF4-FFF2-40B4-BE49-F238E27FC236}">
                <a16:creationId xmlns:a16="http://schemas.microsoft.com/office/drawing/2014/main" id="{1E2AE6E4-E2B3-4EFA-9481-437EAB2F296C}"/>
              </a:ext>
            </a:extLst>
          </p:cNvPr>
          <p:cNvGrpSpPr/>
          <p:nvPr/>
        </p:nvGrpSpPr>
        <p:grpSpPr>
          <a:xfrm>
            <a:off x="97725" y="1246944"/>
            <a:ext cx="1489141" cy="569651"/>
            <a:chOff x="339660" y="2862739"/>
            <a:chExt cx="1489141" cy="569651"/>
          </a:xfrm>
        </p:grpSpPr>
        <p:sp>
          <p:nvSpPr>
            <p:cNvPr id="18" name="Rectangle: Rounded Corners 17">
              <a:extLst>
                <a:ext uri="{FF2B5EF4-FFF2-40B4-BE49-F238E27FC236}">
                  <a16:creationId xmlns:a16="http://schemas.microsoft.com/office/drawing/2014/main" id="{2C41A33B-68F1-41C9-8ACB-4227D8E63288}"/>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oogle Shape;619;p14">
              <a:extLst>
                <a:ext uri="{FF2B5EF4-FFF2-40B4-BE49-F238E27FC236}">
                  <a16:creationId xmlns:a16="http://schemas.microsoft.com/office/drawing/2014/main" id="{3264EC89-94F4-4CA5-8006-D1685EF45A58}"/>
                </a:ext>
              </a:extLst>
            </p:cNvPr>
            <p:cNvGrpSpPr/>
            <p:nvPr/>
          </p:nvGrpSpPr>
          <p:grpSpPr>
            <a:xfrm rot="900000">
              <a:off x="339660" y="2862739"/>
              <a:ext cx="408712" cy="569651"/>
              <a:chOff x="3553100" y="1256250"/>
              <a:chExt cx="527400" cy="735075"/>
            </a:xfrm>
          </p:grpSpPr>
          <p:sp>
            <p:nvSpPr>
              <p:cNvPr id="21" name="Google Shape;620;p14">
                <a:extLst>
                  <a:ext uri="{FF2B5EF4-FFF2-40B4-BE49-F238E27FC236}">
                    <a16:creationId xmlns:a16="http://schemas.microsoft.com/office/drawing/2014/main" id="{0BA71FE4-8681-454D-AA6E-023C56A83152}"/>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21;p14">
                <a:extLst>
                  <a:ext uri="{FF2B5EF4-FFF2-40B4-BE49-F238E27FC236}">
                    <a16:creationId xmlns:a16="http://schemas.microsoft.com/office/drawing/2014/main" id="{2357F4C0-9706-4350-B2AD-6A9F4D7AEC51}"/>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22;p14">
                <a:extLst>
                  <a:ext uri="{FF2B5EF4-FFF2-40B4-BE49-F238E27FC236}">
                    <a16:creationId xmlns:a16="http://schemas.microsoft.com/office/drawing/2014/main" id="{1707FFFC-CB54-4475-A735-A0D9261F68A0}"/>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23;p14">
                <a:extLst>
                  <a:ext uri="{FF2B5EF4-FFF2-40B4-BE49-F238E27FC236}">
                    <a16:creationId xmlns:a16="http://schemas.microsoft.com/office/drawing/2014/main" id="{C92464E3-EB54-4A11-A6DC-8A0DC6E4F432}"/>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24;p14">
                <a:extLst>
                  <a:ext uri="{FF2B5EF4-FFF2-40B4-BE49-F238E27FC236}">
                    <a16:creationId xmlns:a16="http://schemas.microsoft.com/office/drawing/2014/main" id="{FEF71C6B-DDDE-4EC0-B4A3-A118E121579E}"/>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5;p14">
                <a:extLst>
                  <a:ext uri="{FF2B5EF4-FFF2-40B4-BE49-F238E27FC236}">
                    <a16:creationId xmlns:a16="http://schemas.microsoft.com/office/drawing/2014/main" id="{3268EB4D-618B-4391-AA3F-37215C7547D7}"/>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4">
              <a:extLst>
                <a:ext uri="{FF2B5EF4-FFF2-40B4-BE49-F238E27FC236}">
                  <a16:creationId xmlns:a16="http://schemas.microsoft.com/office/drawing/2014/main" id="{627C4D57-BD12-4F7E-B04E-45BE354B52D2}"/>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graphicFrame>
        <p:nvGraphicFramePr>
          <p:cNvPr id="27" name="Table 4">
            <a:extLst>
              <a:ext uri="{FF2B5EF4-FFF2-40B4-BE49-F238E27FC236}">
                <a16:creationId xmlns:a16="http://schemas.microsoft.com/office/drawing/2014/main" id="{FE02CE2A-81A1-4411-8775-B5FDA94C56F2}"/>
              </a:ext>
            </a:extLst>
          </p:cNvPr>
          <p:cNvGraphicFramePr>
            <a:graphicFrameLocks noGrp="1"/>
          </p:cNvGraphicFramePr>
          <p:nvPr>
            <p:extLst>
              <p:ext uri="{D42A27DB-BD31-4B8C-83A1-F6EECF244321}">
                <p14:modId xmlns:p14="http://schemas.microsoft.com/office/powerpoint/2010/main" val="982921138"/>
              </p:ext>
            </p:extLst>
          </p:nvPr>
        </p:nvGraphicFramePr>
        <p:xfrm>
          <a:off x="1028700" y="1989764"/>
          <a:ext cx="7086600" cy="2998580"/>
        </p:xfrm>
        <a:graphic>
          <a:graphicData uri="http://schemas.openxmlformats.org/drawingml/2006/table">
            <a:tbl>
              <a:tblPr firstRow="1" bandRow="1">
                <a:tableStyleId>{5940675A-B579-460E-94D1-54222C63F5DA}</a:tableStyleId>
              </a:tblPr>
              <a:tblGrid>
                <a:gridCol w="1771650">
                  <a:extLst>
                    <a:ext uri="{9D8B030D-6E8A-4147-A177-3AD203B41FA5}">
                      <a16:colId xmlns:a16="http://schemas.microsoft.com/office/drawing/2014/main" val="1297108953"/>
                    </a:ext>
                  </a:extLst>
                </a:gridCol>
                <a:gridCol w="1771650">
                  <a:extLst>
                    <a:ext uri="{9D8B030D-6E8A-4147-A177-3AD203B41FA5}">
                      <a16:colId xmlns:a16="http://schemas.microsoft.com/office/drawing/2014/main" val="3470838129"/>
                    </a:ext>
                  </a:extLst>
                </a:gridCol>
                <a:gridCol w="1771650">
                  <a:extLst>
                    <a:ext uri="{9D8B030D-6E8A-4147-A177-3AD203B41FA5}">
                      <a16:colId xmlns:a16="http://schemas.microsoft.com/office/drawing/2014/main" val="322595730"/>
                    </a:ext>
                  </a:extLst>
                </a:gridCol>
                <a:gridCol w="1771650">
                  <a:extLst>
                    <a:ext uri="{9D8B030D-6E8A-4147-A177-3AD203B41FA5}">
                      <a16:colId xmlns:a16="http://schemas.microsoft.com/office/drawing/2014/main" val="1645942157"/>
                    </a:ext>
                  </a:extLst>
                </a:gridCol>
              </a:tblGrid>
              <a:tr h="749645">
                <a:tc>
                  <a:txBody>
                    <a:bodyPr/>
                    <a:lstStyle/>
                    <a:p>
                      <a:pPr algn="ctr"/>
                      <a:endParaRPr lang="en-US" sz="1300"/>
                    </a:p>
                  </a:txBody>
                  <a:tcPr marL="87805" marR="87805" marT="43903" marB="43903" anchor="ctr">
                    <a:solidFill>
                      <a:schemeClr val="accent2">
                        <a:lumMod val="20000"/>
                        <a:lumOff val="80000"/>
                      </a:schemeClr>
                    </a:solidFill>
                  </a:tcPr>
                </a:tc>
                <a:tc>
                  <a:txBody>
                    <a:bodyPr/>
                    <a:lstStyle/>
                    <a:p>
                      <a:pPr algn="ctr"/>
                      <a:r>
                        <a:rPr lang="en-US" sz="1500" b="1"/>
                        <a:t>Số tế bào trên một mm</a:t>
                      </a:r>
                      <a:r>
                        <a:rPr lang="en-US" sz="1500" b="1" baseline="30000"/>
                        <a:t>2</a:t>
                      </a:r>
                      <a:endParaRPr lang="en-US" sz="1500" b="1"/>
                    </a:p>
                  </a:txBody>
                  <a:tcPr marL="87805" marR="87805" marT="43903" marB="43903" anchor="ctr">
                    <a:solidFill>
                      <a:schemeClr val="accent2">
                        <a:lumMod val="20000"/>
                        <a:lumOff val="80000"/>
                      </a:schemeClr>
                    </a:solidFill>
                  </a:tcPr>
                </a:tc>
                <a:tc>
                  <a:txBody>
                    <a:bodyPr/>
                    <a:lstStyle/>
                    <a:p>
                      <a:pPr algn="ctr"/>
                      <a:r>
                        <a:rPr lang="en-US" sz="1500" b="1"/>
                        <a:t>Diện tích thân cây (cm</a:t>
                      </a:r>
                      <a:r>
                        <a:rPr lang="en-US" sz="1500" b="1" baseline="30000"/>
                        <a:t>2</a:t>
                      </a:r>
                      <a:r>
                        <a:rPr lang="en-US" sz="1500" b="1" baseline="0"/>
                        <a:t>)</a:t>
                      </a:r>
                      <a:endParaRPr lang="en-US" sz="1500" b="1"/>
                    </a:p>
                  </a:txBody>
                  <a:tcPr marL="87805" marR="87805" marT="43903" marB="43903" anchor="ctr">
                    <a:solidFill>
                      <a:schemeClr val="accent2">
                        <a:lumMod val="20000"/>
                        <a:lumOff val="80000"/>
                      </a:schemeClr>
                    </a:solidFill>
                  </a:tcPr>
                </a:tc>
                <a:tc>
                  <a:txBody>
                    <a:bodyPr/>
                    <a:lstStyle/>
                    <a:p>
                      <a:pPr algn="ctr"/>
                      <a:r>
                        <a:rPr lang="en-US" sz="1500" b="1"/>
                        <a:t>Số tế bào ở thân cây</a:t>
                      </a:r>
                    </a:p>
                  </a:txBody>
                  <a:tcPr marL="87805" marR="87805" marT="43903" marB="43903" anchor="ctr">
                    <a:solidFill>
                      <a:schemeClr val="accent2">
                        <a:lumMod val="20000"/>
                        <a:lumOff val="80000"/>
                      </a:schemeClr>
                    </a:solidFill>
                  </a:tcPr>
                </a:tc>
                <a:extLst>
                  <a:ext uri="{0D108BD9-81ED-4DB2-BD59-A6C34878D82A}">
                    <a16:rowId xmlns:a16="http://schemas.microsoft.com/office/drawing/2014/main" val="4105673761"/>
                  </a:ext>
                </a:extLst>
              </a:tr>
              <a:tr h="749645">
                <a:tc>
                  <a:txBody>
                    <a:bodyPr/>
                    <a:lstStyle/>
                    <a:p>
                      <a:pPr algn="ctr"/>
                      <a:r>
                        <a:rPr lang="en-US" sz="1500"/>
                        <a:t>Cây chưa</a:t>
                      </a:r>
                    </a:p>
                    <a:p>
                      <a:pPr algn="ctr"/>
                      <a:r>
                        <a:rPr lang="en-US" sz="1500"/>
                        <a:t>trưởng thành</a:t>
                      </a:r>
                    </a:p>
                  </a:txBody>
                  <a:tcPr marL="87805" marR="87805" marT="43903" marB="43903" anchor="ctr">
                    <a:solidFill>
                      <a:srgbClr val="DCEFC7"/>
                    </a:solidFill>
                  </a:tcPr>
                </a:tc>
                <a:tc>
                  <a:txBody>
                    <a:bodyPr/>
                    <a:lstStyle/>
                    <a:p>
                      <a:pPr algn="ctr"/>
                      <a:r>
                        <a:rPr lang="en-US" sz="1300"/>
                        <a:t>36</a:t>
                      </a:r>
                    </a:p>
                  </a:txBody>
                  <a:tcPr marL="87805" marR="87805" marT="43903" marB="43903" anchor="ctr">
                    <a:solidFill>
                      <a:srgbClr val="DCEFC7"/>
                    </a:solidFill>
                  </a:tcPr>
                </a:tc>
                <a:tc>
                  <a:txBody>
                    <a:bodyPr/>
                    <a:lstStyle/>
                    <a:p>
                      <a:pPr algn="ctr"/>
                      <a:r>
                        <a:rPr lang="en-US" sz="1300"/>
                        <a:t>5</a:t>
                      </a:r>
                    </a:p>
                  </a:txBody>
                  <a:tcPr marL="87805" marR="87805" marT="43903" marB="43903" anchor="ctr">
                    <a:solidFill>
                      <a:srgbClr val="DCEFC7"/>
                    </a:solidFill>
                  </a:tcPr>
                </a:tc>
                <a:tc>
                  <a:txBody>
                    <a:bodyPr/>
                    <a:lstStyle/>
                    <a:p>
                      <a:pPr algn="ctr"/>
                      <a:r>
                        <a:rPr lang="en-US" sz="1300"/>
                        <a:t>180</a:t>
                      </a:r>
                    </a:p>
                  </a:txBody>
                  <a:tcPr marL="87805" marR="87805" marT="43903" marB="43903" anchor="ctr">
                    <a:solidFill>
                      <a:srgbClr val="DCEFC7"/>
                    </a:solidFill>
                  </a:tcPr>
                </a:tc>
                <a:extLst>
                  <a:ext uri="{0D108BD9-81ED-4DB2-BD59-A6C34878D82A}">
                    <a16:rowId xmlns:a16="http://schemas.microsoft.com/office/drawing/2014/main" val="1701037397"/>
                  </a:ext>
                </a:extLst>
              </a:tr>
              <a:tr h="749645">
                <a:tc>
                  <a:txBody>
                    <a:bodyPr/>
                    <a:lstStyle/>
                    <a:p>
                      <a:pPr algn="ctr"/>
                      <a:r>
                        <a:rPr lang="en-US" sz="1500"/>
                        <a:t>Cây trưởng thành</a:t>
                      </a:r>
                    </a:p>
                  </a:txBody>
                  <a:tcPr marL="87805" marR="87805" marT="43903" marB="43903" anchor="ctr">
                    <a:solidFill>
                      <a:srgbClr val="DCEFC7"/>
                    </a:solidFill>
                  </a:tcPr>
                </a:tc>
                <a:tc>
                  <a:txBody>
                    <a:bodyPr/>
                    <a:lstStyle/>
                    <a:p>
                      <a:pPr algn="ctr"/>
                      <a:r>
                        <a:rPr lang="en-US" sz="1300"/>
                        <a:t>36</a:t>
                      </a:r>
                    </a:p>
                  </a:txBody>
                  <a:tcPr marL="87805" marR="87805" marT="43903" marB="43903" anchor="ctr">
                    <a:solidFill>
                      <a:srgbClr val="DCEFC7"/>
                    </a:solidFill>
                  </a:tcPr>
                </a:tc>
                <a:tc>
                  <a:txBody>
                    <a:bodyPr/>
                    <a:lstStyle/>
                    <a:p>
                      <a:pPr algn="ctr"/>
                      <a:r>
                        <a:rPr lang="en-US" sz="1300"/>
                        <a:t>10</a:t>
                      </a:r>
                    </a:p>
                  </a:txBody>
                  <a:tcPr marL="87805" marR="87805" marT="43903" marB="43903" anchor="ctr">
                    <a:solidFill>
                      <a:srgbClr val="DCEFC7"/>
                    </a:solidFill>
                  </a:tcPr>
                </a:tc>
                <a:tc>
                  <a:txBody>
                    <a:bodyPr/>
                    <a:lstStyle/>
                    <a:p>
                      <a:pPr algn="ctr"/>
                      <a:r>
                        <a:rPr lang="en-US" sz="1300"/>
                        <a:t>360</a:t>
                      </a:r>
                    </a:p>
                  </a:txBody>
                  <a:tcPr marL="87805" marR="87805" marT="43903" marB="43903" anchor="ctr">
                    <a:solidFill>
                      <a:srgbClr val="DCEFC7"/>
                    </a:solidFill>
                  </a:tcPr>
                </a:tc>
                <a:extLst>
                  <a:ext uri="{0D108BD9-81ED-4DB2-BD59-A6C34878D82A}">
                    <a16:rowId xmlns:a16="http://schemas.microsoft.com/office/drawing/2014/main" val="1334325382"/>
                  </a:ext>
                </a:extLst>
              </a:tr>
              <a:tr h="749645">
                <a:tc>
                  <a:txBody>
                    <a:bodyPr/>
                    <a:lstStyle/>
                    <a:p>
                      <a:pPr algn="ctr"/>
                      <a:r>
                        <a:rPr lang="en-US" sz="1500"/>
                        <a:t>Kết luận</a:t>
                      </a:r>
                    </a:p>
                  </a:txBody>
                  <a:tcPr marL="87805" marR="87805" marT="43903" marB="43903" anchor="ctr">
                    <a:solidFill>
                      <a:srgbClr val="DCEFC7"/>
                    </a:solidFill>
                  </a:tcPr>
                </a:tc>
                <a:tc gridSpan="3">
                  <a:txBody>
                    <a:bodyPr/>
                    <a:lstStyle/>
                    <a:p>
                      <a:pPr algn="ctr"/>
                      <a:r>
                        <a:rPr lang="vi-VN" sz="1400" b="0" i="0" u="none" strike="noStrike" cap="none">
                          <a:solidFill>
                            <a:schemeClr val="tx1"/>
                          </a:solidFill>
                          <a:effectLst/>
                          <a:latin typeface="+mn-lt"/>
                          <a:ea typeface="+mn-ea"/>
                          <a:cs typeface="+mn-cs"/>
                          <a:sym typeface="Arial"/>
                        </a:rPr>
                        <a:t>Cây sinh trưởng và phát triển nhờ quá trình nhân lên của tế bào (sinh sản tế bào).</a:t>
                      </a:r>
                      <a:endParaRPr lang="en-US" sz="1300"/>
                    </a:p>
                  </a:txBody>
                  <a:tcPr marL="87805" marR="87805" marT="43903" marB="43903" anchor="ctr">
                    <a:solidFill>
                      <a:srgbClr val="DCEFC7"/>
                    </a:solidFill>
                  </a:tcPr>
                </a:tc>
                <a:tc hMerge="1">
                  <a:txBody>
                    <a:bodyPr/>
                    <a:lstStyle/>
                    <a:p>
                      <a:pPr algn="ctr"/>
                      <a:endParaRPr lang="en-US"/>
                    </a:p>
                  </a:txBody>
                  <a:tcPr anchor="ctr">
                    <a:solidFill>
                      <a:schemeClr val="accent3">
                        <a:lumMod val="60000"/>
                        <a:lumOff val="40000"/>
                      </a:schemeClr>
                    </a:solidFill>
                  </a:tcPr>
                </a:tc>
                <a:tc hMerge="1">
                  <a:txBody>
                    <a:bodyPr/>
                    <a:lstStyle/>
                    <a:p>
                      <a:pPr algn="ctr"/>
                      <a:endParaRPr lang="en-US"/>
                    </a:p>
                  </a:txBody>
                  <a:tcPr anchor="ctr">
                    <a:solidFill>
                      <a:schemeClr val="accent3">
                        <a:lumMod val="60000"/>
                        <a:lumOff val="40000"/>
                      </a:schemeClr>
                    </a:solidFill>
                  </a:tcPr>
                </a:tc>
                <a:extLst>
                  <a:ext uri="{0D108BD9-81ED-4DB2-BD59-A6C34878D82A}">
                    <a16:rowId xmlns:a16="http://schemas.microsoft.com/office/drawing/2014/main" val="1467600560"/>
                  </a:ext>
                </a:extLst>
              </a:tr>
            </a:tbl>
          </a:graphicData>
        </a:graphic>
      </p:graphicFrame>
    </p:spTree>
    <p:extLst>
      <p:ext uri="{BB962C8B-B14F-4D97-AF65-F5344CB8AC3E}">
        <p14:creationId xmlns:p14="http://schemas.microsoft.com/office/powerpoint/2010/main" val="349470659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04</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đo</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956417" y="1119242"/>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76FFDE8B-432A-4ED5-9F96-475F2E4DC96E}"/>
              </a:ext>
            </a:extLst>
          </p:cNvPr>
          <p:cNvSpPr txBox="1"/>
          <p:nvPr/>
        </p:nvSpPr>
        <p:spPr>
          <a:xfrm>
            <a:off x="1451610" y="965136"/>
            <a:ext cx="660654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Kĩ năng này chúng ta đã được làm quen ở lớp 6 về các phép đo khối lượng, đo thời gian, đo nhiệt độ, đo chiều dài,...</a:t>
            </a:r>
            <a:endParaRPr lang="en-US" sz="1800" dirty="0"/>
          </a:p>
        </p:txBody>
      </p:sp>
      <p:pic>
        <p:nvPicPr>
          <p:cNvPr id="32772" name="Picture 4" descr="14 Different Types of Measuring Tools &amp; Their Uses (with Pictures)">
            <a:extLst>
              <a:ext uri="{FF2B5EF4-FFF2-40B4-BE49-F238E27FC236}">
                <a16:creationId xmlns:a16="http://schemas.microsoft.com/office/drawing/2014/main" id="{7A4C9181-E5B4-46BF-8B28-DBF76F4F6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963061"/>
            <a:ext cx="6108700" cy="2870877"/>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64412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04</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đo</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874099" y="1159140"/>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CD5A67D2-DF72-4213-B72C-49CF1D6B8C6C}"/>
              </a:ext>
            </a:extLst>
          </p:cNvPr>
          <p:cNvSpPr txBox="1"/>
          <p:nvPr/>
        </p:nvSpPr>
        <p:spPr>
          <a:xfrm>
            <a:off x="1346431" y="1005034"/>
            <a:ext cx="6926580"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Kĩ năng đo gồm: ước lượng giá trị cần đo, lựa chọn dụng cụ đo thích hợp, tiến hành đo, đọc đúng kết quả đo, ghi lại kết quả đo.</a:t>
            </a:r>
            <a:endParaRPr lang="en-US" sz="1800" dirty="0"/>
          </a:p>
        </p:txBody>
      </p:sp>
      <p:pic>
        <p:nvPicPr>
          <p:cNvPr id="33794" name="Picture 2" descr="What is the Most Accurate Measuring Tool? - TheDIYPlan">
            <a:extLst>
              <a:ext uri="{FF2B5EF4-FFF2-40B4-BE49-F238E27FC236}">
                <a16:creationId xmlns:a16="http://schemas.microsoft.com/office/drawing/2014/main" id="{7166522B-984F-4006-8AEF-3167E0147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4" b="21484"/>
          <a:stretch/>
        </p:blipFill>
        <p:spPr bwMode="auto">
          <a:xfrm>
            <a:off x="715963" y="1943100"/>
            <a:ext cx="7712075" cy="29337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1291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MỞ ĐẦU</a:t>
            </a:r>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1870170" y="456511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p3">
            <a:extLst>
              <a:ext uri="{FF2B5EF4-FFF2-40B4-BE49-F238E27FC236}">
                <a16:creationId xmlns:a16="http://schemas.microsoft.com/office/drawing/2014/main" id="{5DABF93F-5FA0-4A94-876D-F9D794756242}"/>
              </a:ext>
            </a:extLst>
          </p:cNvPr>
          <p:cNvSpPr/>
          <p:nvPr/>
        </p:nvSpPr>
        <p:spPr>
          <a:xfrm rot="18900000">
            <a:off x="7206075" y="456511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80243A9-36D1-4A66-B70A-D98C4AEF1B9B}"/>
              </a:ext>
            </a:extLst>
          </p:cNvPr>
          <p:cNvSpPr txBox="1"/>
          <p:nvPr/>
        </p:nvSpPr>
        <p:spPr>
          <a:xfrm>
            <a:off x="2332044" y="4584135"/>
            <a:ext cx="478025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800"/>
              <a:t>Lá cây xấu hổ tự khép lại khi có vật chạm vào</a:t>
            </a:r>
            <a:endParaRPr lang="en-US" sz="1800" dirty="0"/>
          </a:p>
        </p:txBody>
      </p:sp>
      <p:pic>
        <p:nvPicPr>
          <p:cNvPr id="2050" name="Picture 2" descr="Trinh Nữ - Cây Xấu Hổ | Từ Điển Dược Liệu &amp; Cây Thuốc">
            <a:extLst>
              <a:ext uri="{FF2B5EF4-FFF2-40B4-BE49-F238E27FC236}">
                <a16:creationId xmlns:a16="http://schemas.microsoft.com/office/drawing/2014/main" id="{B4B10CF3-AA2E-4BCA-8E84-4CF1077C5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939800"/>
            <a:ext cx="6019800" cy="3386138"/>
          </a:xfrm>
          <a:prstGeom prst="rect">
            <a:avLst/>
          </a:prstGeom>
          <a:noFill/>
          <a:ln w="38100">
            <a:solidFill>
              <a:srgbClr val="9393E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0663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2B98AE06-3629-4992-8187-F41D66C5A988}"/>
              </a:ext>
            </a:extLst>
          </p:cNvPr>
          <p:cNvSpPr txBox="1"/>
          <p:nvPr/>
        </p:nvSpPr>
        <p:spPr>
          <a:xfrm>
            <a:off x="3124949" y="447821"/>
            <a:ext cx="4796041" cy="8930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gn="just">
              <a:lnSpc>
                <a:spcPct val="125000"/>
              </a:lnSpc>
              <a:defRPr sz="1600" b="1" spc="-30">
                <a:solidFill>
                  <a:srgbClr val="D4190C"/>
                </a:solidFill>
                <a:latin typeface="Arial" panose="020B0604020202020204" pitchFamily="34" charset="0"/>
                <a:cs typeface="Arial" panose="020B0604020202020204" pitchFamily="34" charset="0"/>
              </a:defRPr>
            </a:lvl1pPr>
          </a:lstStyle>
          <a:p>
            <a:pPr algn="l"/>
            <a:r>
              <a:rPr lang="en-US"/>
              <a:t>Câu 5. </a:t>
            </a:r>
            <a:r>
              <a:rPr lang="en-US">
                <a:solidFill>
                  <a:schemeClr val="accent1">
                    <a:lumMod val="25000"/>
                  </a:schemeClr>
                </a:solidFill>
              </a:rPr>
              <a:t>Kĩ năng liên kết và kĩ năng đo thường được sử dụng ở bước nào trong phương pháp tìm hiểu tự nhiên?</a:t>
            </a:r>
            <a:endParaRPr lang="en-US" dirty="0">
              <a:solidFill>
                <a:schemeClr val="accent1">
                  <a:lumMod val="25000"/>
                </a:schemeClr>
              </a:solidFill>
            </a:endParaRPr>
          </a:p>
        </p:txBody>
      </p:sp>
      <p:pic>
        <p:nvPicPr>
          <p:cNvPr id="17" name="Picture 16">
            <a:extLst>
              <a:ext uri="{FF2B5EF4-FFF2-40B4-BE49-F238E27FC236}">
                <a16:creationId xmlns:a16="http://schemas.microsoft.com/office/drawing/2014/main" id="{06EE23C8-B556-4DCF-B065-5F74F2A55C81}"/>
              </a:ext>
            </a:extLst>
          </p:cNvPr>
          <p:cNvPicPr>
            <a:picLocks noChangeAspect="1"/>
          </p:cNvPicPr>
          <p:nvPr/>
        </p:nvPicPr>
        <p:blipFill>
          <a:blip r:embed="rId4"/>
          <a:stretch>
            <a:fillRect/>
          </a:stretch>
        </p:blipFill>
        <p:spPr>
          <a:xfrm>
            <a:off x="1241442" y="2205820"/>
            <a:ext cx="335280" cy="470349"/>
          </a:xfrm>
          <a:prstGeom prst="rect">
            <a:avLst/>
          </a:prstGeom>
        </p:spPr>
      </p:pic>
      <p:sp>
        <p:nvSpPr>
          <p:cNvPr id="18" name="TextBox 17">
            <a:extLst>
              <a:ext uri="{FF2B5EF4-FFF2-40B4-BE49-F238E27FC236}">
                <a16:creationId xmlns:a16="http://schemas.microsoft.com/office/drawing/2014/main" id="{B1E706C2-42AA-45CA-8A4B-75C4B2D9E294}"/>
              </a:ext>
            </a:extLst>
          </p:cNvPr>
          <p:cNvSpPr txBox="1"/>
          <p:nvPr/>
        </p:nvSpPr>
        <p:spPr>
          <a:xfrm>
            <a:off x="1736072" y="2154170"/>
            <a:ext cx="6276355"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b="1"/>
              <a:t>Kĩ năng liên kết </a:t>
            </a:r>
            <a:r>
              <a:rPr lang="vi-VN"/>
              <a:t>thường được sử dụng ở bước thực hiện kế hoạch và bước kết luận trong phương pháp tìm hiểu tự nhiên.</a:t>
            </a:r>
          </a:p>
        </p:txBody>
      </p:sp>
      <p:sp>
        <p:nvSpPr>
          <p:cNvPr id="20" name="TextBox 19">
            <a:extLst>
              <a:ext uri="{FF2B5EF4-FFF2-40B4-BE49-F238E27FC236}">
                <a16:creationId xmlns:a16="http://schemas.microsoft.com/office/drawing/2014/main" id="{817DB555-BBC5-477B-BE34-EB3B9258348E}"/>
              </a:ext>
            </a:extLst>
          </p:cNvPr>
          <p:cNvSpPr txBox="1"/>
          <p:nvPr/>
        </p:nvSpPr>
        <p:spPr>
          <a:xfrm>
            <a:off x="1736073" y="3148892"/>
            <a:ext cx="6276356"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b="1"/>
              <a:t>Kĩ năng đo </a:t>
            </a:r>
            <a:r>
              <a:rPr lang="vi-VN"/>
              <a:t>thường được sử dụng ở bước thực hiện kế hoạch trong phương pháp tìm hiểu tự nhiên.</a:t>
            </a:r>
          </a:p>
        </p:txBody>
      </p:sp>
      <p:pic>
        <p:nvPicPr>
          <p:cNvPr id="21" name="Picture 20">
            <a:extLst>
              <a:ext uri="{FF2B5EF4-FFF2-40B4-BE49-F238E27FC236}">
                <a16:creationId xmlns:a16="http://schemas.microsoft.com/office/drawing/2014/main" id="{AD8A9270-F7AE-42BC-B4CB-BCABB7FA19F2}"/>
              </a:ext>
            </a:extLst>
          </p:cNvPr>
          <p:cNvPicPr>
            <a:picLocks noChangeAspect="1"/>
          </p:cNvPicPr>
          <p:nvPr/>
        </p:nvPicPr>
        <p:blipFill>
          <a:blip r:embed="rId4"/>
          <a:stretch>
            <a:fillRect/>
          </a:stretch>
        </p:blipFill>
        <p:spPr>
          <a:xfrm>
            <a:off x="1241442" y="3206362"/>
            <a:ext cx="335280" cy="470349"/>
          </a:xfrm>
          <a:prstGeom prst="rect">
            <a:avLst/>
          </a:prstGeom>
        </p:spPr>
      </p:pic>
    </p:spTree>
    <p:extLst>
      <p:ext uri="{BB962C8B-B14F-4D97-AF65-F5344CB8AC3E}">
        <p14:creationId xmlns:p14="http://schemas.microsoft.com/office/powerpoint/2010/main" val="189874690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05</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dự báo</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352009" y="103390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B02B7281-D38C-4F91-A84E-A00B9946B522}"/>
              </a:ext>
            </a:extLst>
          </p:cNvPr>
          <p:cNvSpPr txBox="1"/>
          <p:nvPr/>
        </p:nvSpPr>
        <p:spPr>
          <a:xfrm>
            <a:off x="1828799" y="953706"/>
            <a:ext cx="5589271"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Dự báo là một nhận định về những gì được đánh giá là có thể xảy ra trong tương lai dựa trên nhừn căn cứ được biết trước đó, đặc biệt là liên quan đến một tình huống cụ thể.</a:t>
            </a:r>
            <a:endParaRPr lang="en-US" sz="1600" dirty="0"/>
          </a:p>
        </p:txBody>
      </p:sp>
      <p:pic>
        <p:nvPicPr>
          <p:cNvPr id="2" name="Picture 1">
            <a:extLst>
              <a:ext uri="{FF2B5EF4-FFF2-40B4-BE49-F238E27FC236}">
                <a16:creationId xmlns:a16="http://schemas.microsoft.com/office/drawing/2014/main" id="{20468BBE-5814-4C1B-915F-20D2ED52DFB3}"/>
              </a:ext>
            </a:extLst>
          </p:cNvPr>
          <p:cNvPicPr>
            <a:picLocks noChangeAspect="1"/>
          </p:cNvPicPr>
          <p:nvPr/>
        </p:nvPicPr>
        <p:blipFill>
          <a:blip r:embed="rId3"/>
          <a:stretch>
            <a:fillRect/>
          </a:stretch>
        </p:blipFill>
        <p:spPr>
          <a:xfrm>
            <a:off x="1277408" y="1968500"/>
            <a:ext cx="6589184" cy="2784162"/>
          </a:xfrm>
          <a:prstGeom prst="rect">
            <a:avLst/>
          </a:prstGeom>
        </p:spPr>
      </p:pic>
    </p:spTree>
    <p:extLst>
      <p:ext uri="{BB962C8B-B14F-4D97-AF65-F5344CB8AC3E}">
        <p14:creationId xmlns:p14="http://schemas.microsoft.com/office/powerpoint/2010/main" val="65068409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05</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dự báo</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348199" y="1003425"/>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2FF38481-BA09-4B47-BB1D-4956A8D9D1B9}"/>
              </a:ext>
            </a:extLst>
          </p:cNvPr>
          <p:cNvSpPr txBox="1"/>
          <p:nvPr/>
        </p:nvSpPr>
        <p:spPr>
          <a:xfrm>
            <a:off x="1832609" y="921638"/>
            <a:ext cx="5683251"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Ví dụ: </a:t>
            </a:r>
            <a:r>
              <a:rPr lang="en-US" sz="1600"/>
              <a:t>Khi nghiên cứu về sự phát triển của cây trồng, ta có thể dự báo được thời gian cây trưởng thành để lập kế hoạch thu hoạch đúng thời điểm.</a:t>
            </a:r>
            <a:endParaRPr lang="en-US" sz="1600" dirty="0"/>
          </a:p>
        </p:txBody>
      </p:sp>
      <p:pic>
        <p:nvPicPr>
          <p:cNvPr id="2" name="Picture 1">
            <a:extLst>
              <a:ext uri="{FF2B5EF4-FFF2-40B4-BE49-F238E27FC236}">
                <a16:creationId xmlns:a16="http://schemas.microsoft.com/office/drawing/2014/main" id="{593BEF93-5C42-4FEF-ABFD-E66D2F0959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6300" y="2037613"/>
            <a:ext cx="7391400" cy="2864587"/>
          </a:xfrm>
          <a:prstGeom prst="rect">
            <a:avLst/>
          </a:prstGeom>
          <a:ln w="38100">
            <a:solidFill>
              <a:srgbClr val="D71E1E"/>
            </a:solidFill>
          </a:ln>
        </p:spPr>
      </p:pic>
    </p:spTree>
    <p:extLst>
      <p:ext uri="{BB962C8B-B14F-4D97-AF65-F5344CB8AC3E}">
        <p14:creationId xmlns:p14="http://schemas.microsoft.com/office/powerpoint/2010/main" val="60639388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05</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dự báo</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163651" y="1141895"/>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7B8C02F5-189D-4298-952C-38CE54CC2A3F}"/>
              </a:ext>
            </a:extLst>
          </p:cNvPr>
          <p:cNvSpPr txBox="1"/>
          <p:nvPr/>
        </p:nvSpPr>
        <p:spPr>
          <a:xfrm>
            <a:off x="1670049" y="987790"/>
            <a:ext cx="6394451"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Nhà khí tượng học có thể dự báo thời tiết các ngày trong tuần dựa vào các quy luật về khí tượng trước đó.</a:t>
            </a:r>
            <a:endParaRPr lang="en-US" sz="1800" dirty="0"/>
          </a:p>
        </p:txBody>
      </p:sp>
      <p:pic>
        <p:nvPicPr>
          <p:cNvPr id="34818" name="Picture 2" descr="Dự báo thời tiết đêm 9, ngày 10/6/2022 - Báo Quảng Ninh điện tử">
            <a:extLst>
              <a:ext uri="{FF2B5EF4-FFF2-40B4-BE49-F238E27FC236}">
                <a16:creationId xmlns:a16="http://schemas.microsoft.com/office/drawing/2014/main" id="{1F76CA43-C0A7-49E2-A101-8B112B7666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2" t="11120" b="17037"/>
          <a:stretch/>
        </p:blipFill>
        <p:spPr bwMode="auto">
          <a:xfrm>
            <a:off x="1663700" y="2057400"/>
            <a:ext cx="5816600" cy="27813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6836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TextBox 14">
            <a:extLst>
              <a:ext uri="{FF2B5EF4-FFF2-40B4-BE49-F238E27FC236}">
                <a16:creationId xmlns:a16="http://schemas.microsoft.com/office/drawing/2014/main" id="{E669F37C-DCD1-460B-9185-C1C251C5013A}"/>
              </a:ext>
            </a:extLst>
          </p:cNvPr>
          <p:cNvSpPr txBox="1"/>
          <p:nvPr/>
        </p:nvSpPr>
        <p:spPr>
          <a:xfrm>
            <a:off x="3097594" y="534719"/>
            <a:ext cx="4585221"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spc="-30">
                <a:solidFill>
                  <a:srgbClr val="D4190C"/>
                </a:solidFill>
                <a:latin typeface="Arial" panose="020B0604020202020204" pitchFamily="34" charset="0"/>
                <a:cs typeface="Arial" panose="020B0604020202020204" pitchFamily="34" charset="0"/>
              </a:defRPr>
            </a:lvl1pPr>
          </a:lstStyle>
          <a:p>
            <a:r>
              <a:rPr lang="en-US"/>
              <a:t>Câu 6. </a:t>
            </a:r>
            <a:r>
              <a:rPr lang="en-US">
                <a:solidFill>
                  <a:schemeClr val="accent1">
                    <a:lumMod val="25000"/>
                  </a:schemeClr>
                </a:solidFill>
              </a:rPr>
              <a:t>Kĩ năng dự báo thường được sử dụng ở bước nào trong phương pháp tìm hiểu tự nhiên?</a:t>
            </a:r>
            <a:endParaRPr lang="en-US" dirty="0">
              <a:solidFill>
                <a:schemeClr val="accent1">
                  <a:lumMod val="25000"/>
                </a:schemeClr>
              </a:solidFill>
            </a:endParaRPr>
          </a:p>
        </p:txBody>
      </p:sp>
      <p:sp>
        <p:nvSpPr>
          <p:cNvPr id="26" name="TextBox 25">
            <a:extLst>
              <a:ext uri="{FF2B5EF4-FFF2-40B4-BE49-F238E27FC236}">
                <a16:creationId xmlns:a16="http://schemas.microsoft.com/office/drawing/2014/main" id="{3A871F64-FFC2-4B83-A153-AC00374A08E5}"/>
              </a:ext>
            </a:extLst>
          </p:cNvPr>
          <p:cNvSpPr txBox="1"/>
          <p:nvPr/>
        </p:nvSpPr>
        <p:spPr>
          <a:xfrm>
            <a:off x="1736073" y="1568967"/>
            <a:ext cx="6276357"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b="1"/>
              <a:t>Kĩ năng dự báo </a:t>
            </a:r>
            <a:r>
              <a:rPr lang="vi-VN"/>
              <a:t>thường được sử dụng ở bước hình thành giả thuyết trong phương pháp tìm hiểu tự nhiên.</a:t>
            </a:r>
            <a:endParaRPr lang="en-US"/>
          </a:p>
        </p:txBody>
      </p:sp>
      <p:pic>
        <p:nvPicPr>
          <p:cNvPr id="27" name="Picture 26">
            <a:extLst>
              <a:ext uri="{FF2B5EF4-FFF2-40B4-BE49-F238E27FC236}">
                <a16:creationId xmlns:a16="http://schemas.microsoft.com/office/drawing/2014/main" id="{45BF8688-21AD-44A2-93FC-5C72BBEF3593}"/>
              </a:ext>
            </a:extLst>
          </p:cNvPr>
          <p:cNvPicPr>
            <a:picLocks noChangeAspect="1"/>
          </p:cNvPicPr>
          <p:nvPr/>
        </p:nvPicPr>
        <p:blipFill>
          <a:blip r:embed="rId4"/>
          <a:stretch>
            <a:fillRect/>
          </a:stretch>
        </p:blipFill>
        <p:spPr>
          <a:xfrm>
            <a:off x="1241442" y="1626437"/>
            <a:ext cx="335280" cy="470349"/>
          </a:xfrm>
          <a:prstGeom prst="rect">
            <a:avLst/>
          </a:prstGeom>
        </p:spPr>
      </p:pic>
      <p:pic>
        <p:nvPicPr>
          <p:cNvPr id="72706" name="Picture 2" descr="Seven Tips for Forecast Credibility | Growth Acumen">
            <a:extLst>
              <a:ext uri="{FF2B5EF4-FFF2-40B4-BE49-F238E27FC236}">
                <a16:creationId xmlns:a16="http://schemas.microsoft.com/office/drawing/2014/main" id="{12274937-3810-4C7A-944D-8522673C07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842"/>
          <a:stretch/>
        </p:blipFill>
        <p:spPr bwMode="auto">
          <a:xfrm>
            <a:off x="2371408" y="2382914"/>
            <a:ext cx="4401185" cy="2589135"/>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47013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3" name="Group 2">
            <a:extLst>
              <a:ext uri="{FF2B5EF4-FFF2-40B4-BE49-F238E27FC236}">
                <a16:creationId xmlns:a16="http://schemas.microsoft.com/office/drawing/2014/main" id="{D81DF476-EC5B-4729-BAAD-AD3C2F305A4B}"/>
              </a:ext>
            </a:extLst>
          </p:cNvPr>
          <p:cNvGrpSpPr/>
          <p:nvPr/>
        </p:nvGrpSpPr>
        <p:grpSpPr>
          <a:xfrm>
            <a:off x="657226" y="268287"/>
            <a:ext cx="2319337" cy="954977"/>
            <a:chOff x="657226" y="192087"/>
            <a:chExt cx="2319337" cy="954977"/>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657226" y="447470"/>
              <a:ext cx="1948696"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762000" y="54820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LUYỆN TẬP</a:t>
              </a:r>
            </a:p>
          </p:txBody>
        </p:sp>
        <p:pic>
          <p:nvPicPr>
            <p:cNvPr id="2" name="Picture 1">
              <a:extLst>
                <a:ext uri="{FF2B5EF4-FFF2-40B4-BE49-F238E27FC236}">
                  <a16:creationId xmlns:a16="http://schemas.microsoft.com/office/drawing/2014/main" id="{B90D49D0-7017-48C8-AD2D-243A0BE39078}"/>
                </a:ext>
              </a:extLst>
            </p:cNvPr>
            <p:cNvPicPr>
              <a:picLocks noChangeAspect="1"/>
            </p:cNvPicPr>
            <p:nvPr/>
          </p:nvPicPr>
          <p:blipFill>
            <a:blip r:embed="rId3"/>
            <a:stretch>
              <a:fillRect/>
            </a:stretch>
          </p:blipFill>
          <p:spPr>
            <a:xfrm>
              <a:off x="1985963" y="192087"/>
              <a:ext cx="990600" cy="954977"/>
            </a:xfrm>
            <a:prstGeom prst="rect">
              <a:avLst/>
            </a:prstGeom>
          </p:spPr>
        </p:pic>
        <p:grpSp>
          <p:nvGrpSpPr>
            <p:cNvPr id="10" name="Google Shape;31227;p90">
              <a:extLst>
                <a:ext uri="{FF2B5EF4-FFF2-40B4-BE49-F238E27FC236}">
                  <a16:creationId xmlns:a16="http://schemas.microsoft.com/office/drawing/2014/main" id="{8162CC14-635E-44B6-8484-434FDAB41325}"/>
                </a:ext>
              </a:extLst>
            </p:cNvPr>
            <p:cNvGrpSpPr/>
            <p:nvPr/>
          </p:nvGrpSpPr>
          <p:grpSpPr>
            <a:xfrm>
              <a:off x="2246487" y="486550"/>
              <a:ext cx="469553" cy="470827"/>
              <a:chOff x="1674750" y="3254050"/>
              <a:chExt cx="294575" cy="295375"/>
            </a:xfrm>
            <a:solidFill>
              <a:schemeClr val="bg1"/>
            </a:solidFill>
          </p:grpSpPr>
          <p:sp>
            <p:nvSpPr>
              <p:cNvPr id="11" name="Google Shape;31228;p90">
                <a:extLst>
                  <a:ext uri="{FF2B5EF4-FFF2-40B4-BE49-F238E27FC236}">
                    <a16:creationId xmlns:a16="http://schemas.microsoft.com/office/drawing/2014/main" id="{D5E752FC-9222-482A-8833-F2463DEA2DB0}"/>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29;p90">
                <a:extLst>
                  <a:ext uri="{FF2B5EF4-FFF2-40B4-BE49-F238E27FC236}">
                    <a16:creationId xmlns:a16="http://schemas.microsoft.com/office/drawing/2014/main" id="{08177A62-3291-42C3-BF86-80408C4B949E}"/>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30;p90">
                <a:extLst>
                  <a:ext uri="{FF2B5EF4-FFF2-40B4-BE49-F238E27FC236}">
                    <a16:creationId xmlns:a16="http://schemas.microsoft.com/office/drawing/2014/main" id="{4A8BE64B-6A47-4145-B5E8-25008E585532}"/>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a:extLst>
              <a:ext uri="{FF2B5EF4-FFF2-40B4-BE49-F238E27FC236}">
                <a16:creationId xmlns:a16="http://schemas.microsoft.com/office/drawing/2014/main" id="{1C9ABA50-C4E8-476C-BB7E-56FB7620216C}"/>
              </a:ext>
            </a:extLst>
          </p:cNvPr>
          <p:cNvSpPr txBox="1"/>
          <p:nvPr/>
        </p:nvSpPr>
        <p:spPr>
          <a:xfrm>
            <a:off x="3117330" y="338471"/>
            <a:ext cx="4902720" cy="8930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b="1">
                <a:solidFill>
                  <a:schemeClr val="accent1">
                    <a:lumMod val="25000"/>
                  </a:schemeClr>
                </a:solidFill>
                <a:latin typeface="Arial" panose="020B0604020202020204" pitchFamily="34" charset="0"/>
                <a:cs typeface="Arial" panose="020B0604020202020204" pitchFamily="34" charset="0"/>
              </a:defRPr>
            </a:lvl1pPr>
          </a:lstStyle>
          <a:p>
            <a:r>
              <a:rPr lang="en-US" sz="1600"/>
              <a:t>Bác sĩ chẩn đoán bệnh thường phải thực hiện các kĩ năng gì? Các kĩ năng đó tương ứng với các kĩ năng nào trong tiến trình tìm hiểu tự nhiên?</a:t>
            </a:r>
            <a:endParaRPr lang="en-US" sz="1600" dirty="0"/>
          </a:p>
        </p:txBody>
      </p:sp>
      <p:pic>
        <p:nvPicPr>
          <p:cNvPr id="35842" name="Picture 2" descr="Những điều cần lưu ý khi khám bệnh tại nhà cho người già">
            <a:extLst>
              <a:ext uri="{FF2B5EF4-FFF2-40B4-BE49-F238E27FC236}">
                <a16:creationId xmlns:a16="http://schemas.microsoft.com/office/drawing/2014/main" id="{EA32EF19-5357-4EF4-B331-185B79047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31" b="16683"/>
          <a:stretch/>
        </p:blipFill>
        <p:spPr bwMode="auto">
          <a:xfrm>
            <a:off x="1143000" y="1612900"/>
            <a:ext cx="6858000" cy="33020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0858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3" name="Group 2">
            <a:extLst>
              <a:ext uri="{FF2B5EF4-FFF2-40B4-BE49-F238E27FC236}">
                <a16:creationId xmlns:a16="http://schemas.microsoft.com/office/drawing/2014/main" id="{D81DF476-EC5B-4729-BAAD-AD3C2F305A4B}"/>
              </a:ext>
            </a:extLst>
          </p:cNvPr>
          <p:cNvGrpSpPr/>
          <p:nvPr/>
        </p:nvGrpSpPr>
        <p:grpSpPr>
          <a:xfrm>
            <a:off x="657226" y="268287"/>
            <a:ext cx="2319337" cy="954977"/>
            <a:chOff x="657226" y="192087"/>
            <a:chExt cx="2319337" cy="954977"/>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657226" y="447470"/>
              <a:ext cx="1948696"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762000" y="54820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LUYỆN TẬP</a:t>
              </a:r>
            </a:p>
          </p:txBody>
        </p:sp>
        <p:pic>
          <p:nvPicPr>
            <p:cNvPr id="2" name="Picture 1">
              <a:extLst>
                <a:ext uri="{FF2B5EF4-FFF2-40B4-BE49-F238E27FC236}">
                  <a16:creationId xmlns:a16="http://schemas.microsoft.com/office/drawing/2014/main" id="{B90D49D0-7017-48C8-AD2D-243A0BE39078}"/>
                </a:ext>
              </a:extLst>
            </p:cNvPr>
            <p:cNvPicPr>
              <a:picLocks noChangeAspect="1"/>
            </p:cNvPicPr>
            <p:nvPr/>
          </p:nvPicPr>
          <p:blipFill>
            <a:blip r:embed="rId3"/>
            <a:stretch>
              <a:fillRect/>
            </a:stretch>
          </p:blipFill>
          <p:spPr>
            <a:xfrm>
              <a:off x="1985963" y="192087"/>
              <a:ext cx="990600" cy="954977"/>
            </a:xfrm>
            <a:prstGeom prst="rect">
              <a:avLst/>
            </a:prstGeom>
          </p:spPr>
        </p:pic>
        <p:grpSp>
          <p:nvGrpSpPr>
            <p:cNvPr id="10" name="Google Shape;31227;p90">
              <a:extLst>
                <a:ext uri="{FF2B5EF4-FFF2-40B4-BE49-F238E27FC236}">
                  <a16:creationId xmlns:a16="http://schemas.microsoft.com/office/drawing/2014/main" id="{8162CC14-635E-44B6-8484-434FDAB41325}"/>
                </a:ext>
              </a:extLst>
            </p:cNvPr>
            <p:cNvGrpSpPr/>
            <p:nvPr/>
          </p:nvGrpSpPr>
          <p:grpSpPr>
            <a:xfrm>
              <a:off x="2246487" y="486550"/>
              <a:ext cx="469553" cy="470827"/>
              <a:chOff x="1674750" y="3254050"/>
              <a:chExt cx="294575" cy="295375"/>
            </a:xfrm>
            <a:solidFill>
              <a:schemeClr val="bg1"/>
            </a:solidFill>
          </p:grpSpPr>
          <p:sp>
            <p:nvSpPr>
              <p:cNvPr id="11" name="Google Shape;31228;p90">
                <a:extLst>
                  <a:ext uri="{FF2B5EF4-FFF2-40B4-BE49-F238E27FC236}">
                    <a16:creationId xmlns:a16="http://schemas.microsoft.com/office/drawing/2014/main" id="{D5E752FC-9222-482A-8833-F2463DEA2DB0}"/>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29;p90">
                <a:extLst>
                  <a:ext uri="{FF2B5EF4-FFF2-40B4-BE49-F238E27FC236}">
                    <a16:creationId xmlns:a16="http://schemas.microsoft.com/office/drawing/2014/main" id="{08177A62-3291-42C3-BF86-80408C4B949E}"/>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30;p90">
                <a:extLst>
                  <a:ext uri="{FF2B5EF4-FFF2-40B4-BE49-F238E27FC236}">
                    <a16:creationId xmlns:a16="http://schemas.microsoft.com/office/drawing/2014/main" id="{4A8BE64B-6A47-4145-B5E8-25008E585532}"/>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a:extLst>
              <a:ext uri="{FF2B5EF4-FFF2-40B4-BE49-F238E27FC236}">
                <a16:creationId xmlns:a16="http://schemas.microsoft.com/office/drawing/2014/main" id="{1C9ABA50-C4E8-476C-BB7E-56FB7620216C}"/>
              </a:ext>
            </a:extLst>
          </p:cNvPr>
          <p:cNvSpPr txBox="1"/>
          <p:nvPr/>
        </p:nvSpPr>
        <p:spPr>
          <a:xfrm>
            <a:off x="3117330" y="338471"/>
            <a:ext cx="4902720" cy="8930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b="1">
                <a:solidFill>
                  <a:schemeClr val="accent1">
                    <a:lumMod val="25000"/>
                  </a:schemeClr>
                </a:solidFill>
                <a:latin typeface="Arial" panose="020B0604020202020204" pitchFamily="34" charset="0"/>
                <a:cs typeface="Arial" panose="020B0604020202020204" pitchFamily="34" charset="0"/>
              </a:defRPr>
            </a:lvl1pPr>
          </a:lstStyle>
          <a:p>
            <a:r>
              <a:rPr lang="en-US" sz="1600"/>
              <a:t>Bác sĩ chẩn đoán bệnh thường phải thực hiện các kĩ năng gì? Các kĩ năng đó tương ứng với các kĩ năng nào trong tiến trình tìm hiểu tự nhiên?</a:t>
            </a:r>
            <a:endParaRPr lang="en-US" sz="1600" dirty="0"/>
          </a:p>
        </p:txBody>
      </p:sp>
      <p:grpSp>
        <p:nvGrpSpPr>
          <p:cNvPr id="15" name="Group 14">
            <a:extLst>
              <a:ext uri="{FF2B5EF4-FFF2-40B4-BE49-F238E27FC236}">
                <a16:creationId xmlns:a16="http://schemas.microsoft.com/office/drawing/2014/main" id="{36B37A16-010B-45CF-B0F5-0A38F217DAED}"/>
              </a:ext>
            </a:extLst>
          </p:cNvPr>
          <p:cNvGrpSpPr/>
          <p:nvPr/>
        </p:nvGrpSpPr>
        <p:grpSpPr>
          <a:xfrm>
            <a:off x="401683" y="1288234"/>
            <a:ext cx="1489141" cy="569651"/>
            <a:chOff x="339660" y="2862739"/>
            <a:chExt cx="1489141" cy="569651"/>
          </a:xfrm>
        </p:grpSpPr>
        <p:sp>
          <p:nvSpPr>
            <p:cNvPr id="16" name="Rectangle: Rounded Corners 15">
              <a:extLst>
                <a:ext uri="{FF2B5EF4-FFF2-40B4-BE49-F238E27FC236}">
                  <a16:creationId xmlns:a16="http://schemas.microsoft.com/office/drawing/2014/main" id="{E14C93F0-3111-427E-AC19-A05E26B0FA5D}"/>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oogle Shape;619;p14">
              <a:extLst>
                <a:ext uri="{FF2B5EF4-FFF2-40B4-BE49-F238E27FC236}">
                  <a16:creationId xmlns:a16="http://schemas.microsoft.com/office/drawing/2014/main" id="{D6158DE0-F3C1-4D79-93EB-055DC039254A}"/>
                </a:ext>
              </a:extLst>
            </p:cNvPr>
            <p:cNvGrpSpPr/>
            <p:nvPr/>
          </p:nvGrpSpPr>
          <p:grpSpPr>
            <a:xfrm rot="900000">
              <a:off x="339660" y="2862739"/>
              <a:ext cx="408712" cy="569651"/>
              <a:chOff x="3553100" y="1256250"/>
              <a:chExt cx="527400" cy="735075"/>
            </a:xfrm>
          </p:grpSpPr>
          <p:sp>
            <p:nvSpPr>
              <p:cNvPr id="19" name="Google Shape;620;p14">
                <a:extLst>
                  <a:ext uri="{FF2B5EF4-FFF2-40B4-BE49-F238E27FC236}">
                    <a16:creationId xmlns:a16="http://schemas.microsoft.com/office/drawing/2014/main" id="{CA4F5088-D180-47C4-B4F9-6D665A24BA3C}"/>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21;p14">
                <a:extLst>
                  <a:ext uri="{FF2B5EF4-FFF2-40B4-BE49-F238E27FC236}">
                    <a16:creationId xmlns:a16="http://schemas.microsoft.com/office/drawing/2014/main" id="{BCFF45C4-52C1-4A68-BB9E-40EB14B7CA7C}"/>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2;p14">
                <a:extLst>
                  <a:ext uri="{FF2B5EF4-FFF2-40B4-BE49-F238E27FC236}">
                    <a16:creationId xmlns:a16="http://schemas.microsoft.com/office/drawing/2014/main" id="{A7B68E7B-9D72-42B8-A2C9-92B44A2FD307}"/>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23;p14">
                <a:extLst>
                  <a:ext uri="{FF2B5EF4-FFF2-40B4-BE49-F238E27FC236}">
                    <a16:creationId xmlns:a16="http://schemas.microsoft.com/office/drawing/2014/main" id="{909E7ABC-D253-43B8-B92D-298C4CD43A7F}"/>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24;p14">
                <a:extLst>
                  <a:ext uri="{FF2B5EF4-FFF2-40B4-BE49-F238E27FC236}">
                    <a16:creationId xmlns:a16="http://schemas.microsoft.com/office/drawing/2014/main" id="{8A330B42-1B8C-4E36-8AE3-6542FEFCD3C7}"/>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25;p14">
                <a:extLst>
                  <a:ext uri="{FF2B5EF4-FFF2-40B4-BE49-F238E27FC236}">
                    <a16:creationId xmlns:a16="http://schemas.microsoft.com/office/drawing/2014/main" id="{28F16384-0EAB-41D2-928A-BA523C905C74}"/>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4">
              <a:extLst>
                <a:ext uri="{FF2B5EF4-FFF2-40B4-BE49-F238E27FC236}">
                  <a16:creationId xmlns:a16="http://schemas.microsoft.com/office/drawing/2014/main" id="{D25E297D-16B7-4F33-A72F-6C6CFA650B2A}"/>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sp>
        <p:nvSpPr>
          <p:cNvPr id="25" name="TextBox 24">
            <a:extLst>
              <a:ext uri="{FF2B5EF4-FFF2-40B4-BE49-F238E27FC236}">
                <a16:creationId xmlns:a16="http://schemas.microsoft.com/office/drawing/2014/main" id="{FE55590E-26F3-49D8-9316-C2E58BF0041C}"/>
              </a:ext>
            </a:extLst>
          </p:cNvPr>
          <p:cNvSpPr txBox="1"/>
          <p:nvPr/>
        </p:nvSpPr>
        <p:spPr>
          <a:xfrm>
            <a:off x="1523048" y="1961674"/>
            <a:ext cx="6538912" cy="242823"/>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sz="1400"/>
              <a:t>Kĩ năng quan sát, lắng nghe tỉ mỉ những biểu hiện và lời nói của người bệnh.</a:t>
            </a:r>
          </a:p>
        </p:txBody>
      </p:sp>
      <p:sp>
        <p:nvSpPr>
          <p:cNvPr id="26" name="TextBox 25">
            <a:extLst>
              <a:ext uri="{FF2B5EF4-FFF2-40B4-BE49-F238E27FC236}">
                <a16:creationId xmlns:a16="http://schemas.microsoft.com/office/drawing/2014/main" id="{481BD8B5-D8E9-46AC-AC32-30D11801ED36}"/>
              </a:ext>
            </a:extLst>
          </p:cNvPr>
          <p:cNvSpPr txBox="1"/>
          <p:nvPr/>
        </p:nvSpPr>
        <p:spPr>
          <a:xfrm>
            <a:off x="1523048" y="4399925"/>
            <a:ext cx="6538912" cy="51212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sz="1400"/>
              <a:t>Kĩ năng giải thích: nói cho người bệnh nghe, hiểu về tình trạng sự khoẻ của họ và đưa ra phác đồ điều trị.</a:t>
            </a:r>
          </a:p>
        </p:txBody>
      </p:sp>
      <p:sp>
        <p:nvSpPr>
          <p:cNvPr id="27" name="TextBox 26">
            <a:extLst>
              <a:ext uri="{FF2B5EF4-FFF2-40B4-BE49-F238E27FC236}">
                <a16:creationId xmlns:a16="http://schemas.microsoft.com/office/drawing/2014/main" id="{8B90BE46-2ABA-4EE8-9231-1DA3C00AC7B0}"/>
              </a:ext>
            </a:extLst>
          </p:cNvPr>
          <p:cNvSpPr txBox="1"/>
          <p:nvPr/>
        </p:nvSpPr>
        <p:spPr>
          <a:xfrm>
            <a:off x="1523048" y="3993549"/>
            <a:ext cx="6538912" cy="242823"/>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sz="1400"/>
              <a:t>Kĩ năng dự báo về thời gian chữa bệnh, khỏi bệnh, tỉ lệ tái phát,...</a:t>
            </a:r>
          </a:p>
        </p:txBody>
      </p:sp>
      <p:sp>
        <p:nvSpPr>
          <p:cNvPr id="28" name="TextBox 27">
            <a:extLst>
              <a:ext uri="{FF2B5EF4-FFF2-40B4-BE49-F238E27FC236}">
                <a16:creationId xmlns:a16="http://schemas.microsoft.com/office/drawing/2014/main" id="{8E7B110E-A647-484F-8EFC-39A2C4919F8B}"/>
              </a:ext>
            </a:extLst>
          </p:cNvPr>
          <p:cNvSpPr txBox="1"/>
          <p:nvPr/>
        </p:nvSpPr>
        <p:spPr>
          <a:xfrm>
            <a:off x="1523048" y="3587174"/>
            <a:ext cx="6538912" cy="242823"/>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sz="1400"/>
              <a:t>Kĩ năng liên kết các dấu hiệu để chẩn đoán ra bệnh.</a:t>
            </a:r>
          </a:p>
        </p:txBody>
      </p:sp>
      <p:sp>
        <p:nvSpPr>
          <p:cNvPr id="30" name="TextBox 29">
            <a:extLst>
              <a:ext uri="{FF2B5EF4-FFF2-40B4-BE49-F238E27FC236}">
                <a16:creationId xmlns:a16="http://schemas.microsoft.com/office/drawing/2014/main" id="{7187CB5C-3904-4DAF-9173-8F924D5EB0F0}"/>
              </a:ext>
            </a:extLst>
          </p:cNvPr>
          <p:cNvSpPr txBox="1"/>
          <p:nvPr/>
        </p:nvSpPr>
        <p:spPr>
          <a:xfrm>
            <a:off x="1523048" y="3180799"/>
            <a:ext cx="6538912" cy="242823"/>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sz="1400"/>
              <a:t>Kĩ năng viết hồ sơ bệnh án, kê toa,...</a:t>
            </a:r>
          </a:p>
        </p:txBody>
      </p:sp>
      <p:sp>
        <p:nvSpPr>
          <p:cNvPr id="32" name="TextBox 31">
            <a:extLst>
              <a:ext uri="{FF2B5EF4-FFF2-40B4-BE49-F238E27FC236}">
                <a16:creationId xmlns:a16="http://schemas.microsoft.com/office/drawing/2014/main" id="{7FA0AF0A-9884-4E4F-B9D8-4188EC321C17}"/>
              </a:ext>
            </a:extLst>
          </p:cNvPr>
          <p:cNvSpPr txBox="1"/>
          <p:nvPr/>
        </p:nvSpPr>
        <p:spPr>
          <a:xfrm>
            <a:off x="1523048" y="2774424"/>
            <a:ext cx="6538912" cy="242823"/>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sz="1400"/>
              <a:t>Kĩ năng phán đoán loại bệnh, mức độ, khả năng chữa trị,...</a:t>
            </a:r>
          </a:p>
        </p:txBody>
      </p:sp>
      <p:sp>
        <p:nvSpPr>
          <p:cNvPr id="34" name="TextBox 33">
            <a:extLst>
              <a:ext uri="{FF2B5EF4-FFF2-40B4-BE49-F238E27FC236}">
                <a16:creationId xmlns:a16="http://schemas.microsoft.com/office/drawing/2014/main" id="{6AFDFC32-F26B-43D3-A21B-A13BF1AB2E29}"/>
              </a:ext>
            </a:extLst>
          </p:cNvPr>
          <p:cNvSpPr txBox="1"/>
          <p:nvPr/>
        </p:nvSpPr>
        <p:spPr>
          <a:xfrm>
            <a:off x="1523048" y="2368049"/>
            <a:ext cx="6538912" cy="242823"/>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vi-VN" sz="1400"/>
              <a:t>Kĩ năng đo huyết áp, đo nhịp tim,...</a:t>
            </a:r>
          </a:p>
        </p:txBody>
      </p:sp>
      <p:pic>
        <p:nvPicPr>
          <p:cNvPr id="35" name="Picture 34">
            <a:extLst>
              <a:ext uri="{FF2B5EF4-FFF2-40B4-BE49-F238E27FC236}">
                <a16:creationId xmlns:a16="http://schemas.microsoft.com/office/drawing/2014/main" id="{4A712C85-3DEE-4230-93EB-46DF560606BF}"/>
              </a:ext>
            </a:extLst>
          </p:cNvPr>
          <p:cNvPicPr>
            <a:picLocks noChangeAspect="1"/>
          </p:cNvPicPr>
          <p:nvPr/>
        </p:nvPicPr>
        <p:blipFill>
          <a:blip r:embed="rId4"/>
          <a:stretch>
            <a:fillRect/>
          </a:stretch>
        </p:blipFill>
        <p:spPr>
          <a:xfrm>
            <a:off x="1160201" y="1940441"/>
            <a:ext cx="211862" cy="297212"/>
          </a:xfrm>
          <a:prstGeom prst="rect">
            <a:avLst/>
          </a:prstGeom>
        </p:spPr>
      </p:pic>
      <p:pic>
        <p:nvPicPr>
          <p:cNvPr id="37" name="Picture 36">
            <a:extLst>
              <a:ext uri="{FF2B5EF4-FFF2-40B4-BE49-F238E27FC236}">
                <a16:creationId xmlns:a16="http://schemas.microsoft.com/office/drawing/2014/main" id="{95AFA107-4BE9-459C-9A55-A4E8F7748F17}"/>
              </a:ext>
            </a:extLst>
          </p:cNvPr>
          <p:cNvPicPr>
            <a:picLocks noChangeAspect="1"/>
          </p:cNvPicPr>
          <p:nvPr/>
        </p:nvPicPr>
        <p:blipFill>
          <a:blip r:embed="rId4"/>
          <a:stretch>
            <a:fillRect/>
          </a:stretch>
        </p:blipFill>
        <p:spPr>
          <a:xfrm>
            <a:off x="1160201" y="2340854"/>
            <a:ext cx="211862" cy="297212"/>
          </a:xfrm>
          <a:prstGeom prst="rect">
            <a:avLst/>
          </a:prstGeom>
        </p:spPr>
      </p:pic>
      <p:pic>
        <p:nvPicPr>
          <p:cNvPr id="38" name="Picture 37">
            <a:extLst>
              <a:ext uri="{FF2B5EF4-FFF2-40B4-BE49-F238E27FC236}">
                <a16:creationId xmlns:a16="http://schemas.microsoft.com/office/drawing/2014/main" id="{D356B97D-D926-48E1-8FAD-57F27741E86D}"/>
              </a:ext>
            </a:extLst>
          </p:cNvPr>
          <p:cNvPicPr>
            <a:picLocks noChangeAspect="1"/>
          </p:cNvPicPr>
          <p:nvPr/>
        </p:nvPicPr>
        <p:blipFill>
          <a:blip r:embed="rId4"/>
          <a:stretch>
            <a:fillRect/>
          </a:stretch>
        </p:blipFill>
        <p:spPr>
          <a:xfrm>
            <a:off x="1160201" y="4507383"/>
            <a:ext cx="211862" cy="297212"/>
          </a:xfrm>
          <a:prstGeom prst="rect">
            <a:avLst/>
          </a:prstGeom>
        </p:spPr>
      </p:pic>
      <p:pic>
        <p:nvPicPr>
          <p:cNvPr id="39" name="Picture 38">
            <a:extLst>
              <a:ext uri="{FF2B5EF4-FFF2-40B4-BE49-F238E27FC236}">
                <a16:creationId xmlns:a16="http://schemas.microsoft.com/office/drawing/2014/main" id="{9A1A5D0A-A221-4D8F-A656-590162706FCF}"/>
              </a:ext>
            </a:extLst>
          </p:cNvPr>
          <p:cNvPicPr>
            <a:picLocks noChangeAspect="1"/>
          </p:cNvPicPr>
          <p:nvPr/>
        </p:nvPicPr>
        <p:blipFill>
          <a:blip r:embed="rId4"/>
          <a:stretch>
            <a:fillRect/>
          </a:stretch>
        </p:blipFill>
        <p:spPr>
          <a:xfrm>
            <a:off x="1160201" y="3966354"/>
            <a:ext cx="211862" cy="297212"/>
          </a:xfrm>
          <a:prstGeom prst="rect">
            <a:avLst/>
          </a:prstGeom>
        </p:spPr>
      </p:pic>
      <p:pic>
        <p:nvPicPr>
          <p:cNvPr id="40" name="Picture 39">
            <a:extLst>
              <a:ext uri="{FF2B5EF4-FFF2-40B4-BE49-F238E27FC236}">
                <a16:creationId xmlns:a16="http://schemas.microsoft.com/office/drawing/2014/main" id="{4D4E17B6-2800-4404-B3C9-9CCD36AEEE17}"/>
              </a:ext>
            </a:extLst>
          </p:cNvPr>
          <p:cNvPicPr>
            <a:picLocks noChangeAspect="1"/>
          </p:cNvPicPr>
          <p:nvPr/>
        </p:nvPicPr>
        <p:blipFill>
          <a:blip r:embed="rId4"/>
          <a:stretch>
            <a:fillRect/>
          </a:stretch>
        </p:blipFill>
        <p:spPr>
          <a:xfrm>
            <a:off x="1160201" y="3565941"/>
            <a:ext cx="211862" cy="297212"/>
          </a:xfrm>
          <a:prstGeom prst="rect">
            <a:avLst/>
          </a:prstGeom>
        </p:spPr>
      </p:pic>
      <p:pic>
        <p:nvPicPr>
          <p:cNvPr id="41" name="Picture 40">
            <a:extLst>
              <a:ext uri="{FF2B5EF4-FFF2-40B4-BE49-F238E27FC236}">
                <a16:creationId xmlns:a16="http://schemas.microsoft.com/office/drawing/2014/main" id="{A6893E33-EA82-48C7-AB5C-1A802ACB00D4}"/>
              </a:ext>
            </a:extLst>
          </p:cNvPr>
          <p:cNvPicPr>
            <a:picLocks noChangeAspect="1"/>
          </p:cNvPicPr>
          <p:nvPr/>
        </p:nvPicPr>
        <p:blipFill>
          <a:blip r:embed="rId4"/>
          <a:stretch>
            <a:fillRect/>
          </a:stretch>
        </p:blipFill>
        <p:spPr>
          <a:xfrm>
            <a:off x="1160201" y="3153604"/>
            <a:ext cx="211862" cy="297212"/>
          </a:xfrm>
          <a:prstGeom prst="rect">
            <a:avLst/>
          </a:prstGeom>
        </p:spPr>
      </p:pic>
      <p:pic>
        <p:nvPicPr>
          <p:cNvPr id="42" name="Picture 41">
            <a:extLst>
              <a:ext uri="{FF2B5EF4-FFF2-40B4-BE49-F238E27FC236}">
                <a16:creationId xmlns:a16="http://schemas.microsoft.com/office/drawing/2014/main" id="{46358E30-A400-4291-9730-FB544803D479}"/>
              </a:ext>
            </a:extLst>
          </p:cNvPr>
          <p:cNvPicPr>
            <a:picLocks noChangeAspect="1"/>
          </p:cNvPicPr>
          <p:nvPr/>
        </p:nvPicPr>
        <p:blipFill>
          <a:blip r:embed="rId4"/>
          <a:stretch>
            <a:fillRect/>
          </a:stretch>
        </p:blipFill>
        <p:spPr>
          <a:xfrm>
            <a:off x="1160201" y="2739593"/>
            <a:ext cx="211862" cy="297212"/>
          </a:xfrm>
          <a:prstGeom prst="rect">
            <a:avLst/>
          </a:prstGeom>
        </p:spPr>
      </p:pic>
    </p:spTree>
    <p:extLst>
      <p:ext uri="{BB962C8B-B14F-4D97-AF65-F5344CB8AC3E}">
        <p14:creationId xmlns:p14="http://schemas.microsoft.com/office/powerpoint/2010/main" val="206737419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23" name="Group 22">
            <a:extLst>
              <a:ext uri="{FF2B5EF4-FFF2-40B4-BE49-F238E27FC236}">
                <a16:creationId xmlns:a16="http://schemas.microsoft.com/office/drawing/2014/main" id="{75B6860E-E87D-447E-8952-5D059EB40659}"/>
              </a:ext>
            </a:extLst>
          </p:cNvPr>
          <p:cNvGrpSpPr/>
          <p:nvPr/>
        </p:nvGrpSpPr>
        <p:grpSpPr>
          <a:xfrm>
            <a:off x="563408" y="337481"/>
            <a:ext cx="2251907" cy="939800"/>
            <a:chOff x="1225550" y="2536826"/>
            <a:chExt cx="2251907" cy="939800"/>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1225550" y="2783975"/>
              <a:ext cx="184820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1320319" y="2884707"/>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VẬN DỤNG</a:t>
              </a:r>
            </a:p>
          </p:txBody>
        </p:sp>
        <p:pic>
          <p:nvPicPr>
            <p:cNvPr id="22" name="Picture 21">
              <a:extLst>
                <a:ext uri="{FF2B5EF4-FFF2-40B4-BE49-F238E27FC236}">
                  <a16:creationId xmlns:a16="http://schemas.microsoft.com/office/drawing/2014/main" id="{DAD6DB23-DC48-4A08-8E2C-5E58CCFE81E1}"/>
                </a:ext>
              </a:extLst>
            </p:cNvPr>
            <p:cNvPicPr>
              <a:picLocks noChangeAspect="1"/>
            </p:cNvPicPr>
            <p:nvPr/>
          </p:nvPicPr>
          <p:blipFill>
            <a:blip r:embed="rId3"/>
            <a:stretch>
              <a:fillRect/>
            </a:stretch>
          </p:blipFill>
          <p:spPr>
            <a:xfrm>
              <a:off x="2501900" y="2536826"/>
              <a:ext cx="975557" cy="939800"/>
            </a:xfrm>
            <a:prstGeom prst="rect">
              <a:avLst/>
            </a:prstGeom>
          </p:spPr>
        </p:pic>
        <p:pic>
          <p:nvPicPr>
            <p:cNvPr id="15" name="Graphic 14" descr="Brain in head with solid fill">
              <a:extLst>
                <a:ext uri="{FF2B5EF4-FFF2-40B4-BE49-F238E27FC236}">
                  <a16:creationId xmlns:a16="http://schemas.microsoft.com/office/drawing/2014/main" id="{02DC5CD6-725C-473E-B56F-4094C07F1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7405" y="2760452"/>
              <a:ext cx="562450" cy="562450"/>
            </a:xfrm>
            <a:prstGeom prst="rect">
              <a:avLst/>
            </a:prstGeom>
          </p:spPr>
        </p:pic>
      </p:grpSp>
      <p:sp>
        <p:nvSpPr>
          <p:cNvPr id="18" name="TextBox 17">
            <a:extLst>
              <a:ext uri="{FF2B5EF4-FFF2-40B4-BE49-F238E27FC236}">
                <a16:creationId xmlns:a16="http://schemas.microsoft.com/office/drawing/2014/main" id="{8180ECA7-1A42-4656-87E6-7147D14DB975}"/>
              </a:ext>
            </a:extLst>
          </p:cNvPr>
          <p:cNvSpPr txBox="1"/>
          <p:nvPr/>
        </p:nvSpPr>
        <p:spPr>
          <a:xfrm>
            <a:off x="2906341" y="229707"/>
            <a:ext cx="5753789" cy="150861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800" b="1">
                <a:solidFill>
                  <a:schemeClr val="accent1">
                    <a:lumMod val="25000"/>
                  </a:schemeClr>
                </a:solidFill>
                <a:latin typeface="Arial" panose="020B0604020202020204" pitchFamily="34" charset="0"/>
                <a:cs typeface="Arial" panose="020B0604020202020204" pitchFamily="34" charset="0"/>
              </a:defRPr>
            </a:lvl1pPr>
          </a:lstStyle>
          <a:p>
            <a:r>
              <a:rPr lang="en-US" sz="1600" spc="-30"/>
              <a:t>Em đã sử dụng kĩ năng nào trong học tập môn Khoa học tự nhiên để thực hiện các hoạt động sau:</a:t>
            </a:r>
          </a:p>
          <a:p>
            <a:r>
              <a:rPr lang="en-US" sz="1600" spc="-30">
                <a:solidFill>
                  <a:srgbClr val="D4190C"/>
                </a:solidFill>
              </a:rPr>
              <a:t>a) </a:t>
            </a:r>
            <a:r>
              <a:rPr lang="en-US" sz="1600" spc="-30"/>
              <a:t>Sử dụng cân đồng hồ để xác định khối lượng của hộp bút.</a:t>
            </a:r>
          </a:p>
          <a:p>
            <a:r>
              <a:rPr lang="en-US" sz="1600" spc="-30">
                <a:solidFill>
                  <a:srgbClr val="D4190C"/>
                </a:solidFill>
              </a:rPr>
              <a:t>b) </a:t>
            </a:r>
            <a:r>
              <a:rPr lang="en-US" sz="1600" spc="-30"/>
              <a:t>Nhìn thấy bầu trời  âm u và trên sân trường có vài chú chuồn chuồn bay là là trên mặt đất, có thể trời sắp mưa.</a:t>
            </a:r>
          </a:p>
        </p:txBody>
      </p:sp>
      <p:pic>
        <p:nvPicPr>
          <p:cNvPr id="36866" name="Picture 2" descr="Fuji Standard 10 kg Dial Table Scale | 1st Scales Shop">
            <a:extLst>
              <a:ext uri="{FF2B5EF4-FFF2-40B4-BE49-F238E27FC236}">
                <a16:creationId xmlns:a16="http://schemas.microsoft.com/office/drawing/2014/main" id="{567E2349-23B8-4F7A-B916-06D29BD29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757" y="2019300"/>
            <a:ext cx="2882900" cy="28829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pic>
        <p:nvPicPr>
          <p:cNvPr id="36868" name="Picture 4" descr="Dragonfly - Dragonflies hình nền (40609345) - fanpop">
            <a:extLst>
              <a:ext uri="{FF2B5EF4-FFF2-40B4-BE49-F238E27FC236}">
                <a16:creationId xmlns:a16="http://schemas.microsoft.com/office/drawing/2014/main" id="{0E461FE0-E8F6-495F-BA07-8C98ADC52B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67" y="2021840"/>
            <a:ext cx="4608576" cy="288036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1188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7" name="Group 6">
            <a:extLst>
              <a:ext uri="{FF2B5EF4-FFF2-40B4-BE49-F238E27FC236}">
                <a16:creationId xmlns:a16="http://schemas.microsoft.com/office/drawing/2014/main" id="{3551D107-CC0D-4ADA-96DF-95CC4F884773}"/>
              </a:ext>
            </a:extLst>
          </p:cNvPr>
          <p:cNvGrpSpPr/>
          <p:nvPr/>
        </p:nvGrpSpPr>
        <p:grpSpPr>
          <a:xfrm>
            <a:off x="401683" y="1383484"/>
            <a:ext cx="1489141" cy="569651"/>
            <a:chOff x="339660" y="2862739"/>
            <a:chExt cx="1489141" cy="569651"/>
          </a:xfrm>
        </p:grpSpPr>
        <p:sp>
          <p:nvSpPr>
            <p:cNvPr id="47" name="Rectangle: Rounded Corners 46">
              <a:extLst>
                <a:ext uri="{FF2B5EF4-FFF2-40B4-BE49-F238E27FC236}">
                  <a16:creationId xmlns:a16="http://schemas.microsoft.com/office/drawing/2014/main" id="{FBC08FB4-FD23-484F-A4B5-B13F52CFD2D8}"/>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oogle Shape;619;p14">
              <a:extLst>
                <a:ext uri="{FF2B5EF4-FFF2-40B4-BE49-F238E27FC236}">
                  <a16:creationId xmlns:a16="http://schemas.microsoft.com/office/drawing/2014/main" id="{F1F0FB47-ABCC-4507-8807-511798961886}"/>
                </a:ext>
              </a:extLst>
            </p:cNvPr>
            <p:cNvGrpSpPr/>
            <p:nvPr/>
          </p:nvGrpSpPr>
          <p:grpSpPr>
            <a:xfrm rot="900000">
              <a:off x="339660" y="2862739"/>
              <a:ext cx="408712" cy="569651"/>
              <a:chOff x="3553100" y="1256250"/>
              <a:chExt cx="527400" cy="735075"/>
            </a:xfrm>
          </p:grpSpPr>
          <p:sp>
            <p:nvSpPr>
              <p:cNvPr id="34" name="Google Shape;620;p14">
                <a:extLst>
                  <a:ext uri="{FF2B5EF4-FFF2-40B4-BE49-F238E27FC236}">
                    <a16:creationId xmlns:a16="http://schemas.microsoft.com/office/drawing/2014/main" id="{16EC7C5B-5082-45D8-9AA9-A631E47491A9}"/>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21;p14">
                <a:extLst>
                  <a:ext uri="{FF2B5EF4-FFF2-40B4-BE49-F238E27FC236}">
                    <a16:creationId xmlns:a16="http://schemas.microsoft.com/office/drawing/2014/main" id="{DC8B7443-F8F1-452C-A12D-F4754E1ED965}"/>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2;p14">
                <a:extLst>
                  <a:ext uri="{FF2B5EF4-FFF2-40B4-BE49-F238E27FC236}">
                    <a16:creationId xmlns:a16="http://schemas.microsoft.com/office/drawing/2014/main" id="{B3D89165-DB8D-4639-B99C-04B87304D258}"/>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3;p14">
                <a:extLst>
                  <a:ext uri="{FF2B5EF4-FFF2-40B4-BE49-F238E27FC236}">
                    <a16:creationId xmlns:a16="http://schemas.microsoft.com/office/drawing/2014/main" id="{84EC5A88-87FC-4B92-998C-771511D77786}"/>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24;p14">
                <a:extLst>
                  <a:ext uri="{FF2B5EF4-FFF2-40B4-BE49-F238E27FC236}">
                    <a16:creationId xmlns:a16="http://schemas.microsoft.com/office/drawing/2014/main" id="{85DA8482-47A8-41A0-A6DF-DEB7128E61BB}"/>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5;p14">
                <a:extLst>
                  <a:ext uri="{FF2B5EF4-FFF2-40B4-BE49-F238E27FC236}">
                    <a16:creationId xmlns:a16="http://schemas.microsoft.com/office/drawing/2014/main" id="{2B7856FF-C281-4E52-BFE9-C3A5F19D6668}"/>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extBox 14">
              <a:extLst>
                <a:ext uri="{FF2B5EF4-FFF2-40B4-BE49-F238E27FC236}">
                  <a16:creationId xmlns:a16="http://schemas.microsoft.com/office/drawing/2014/main" id="{FD676797-1C5E-4ED7-8F06-3D2301E1FA20}"/>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grpSp>
        <p:nvGrpSpPr>
          <p:cNvPr id="23" name="Group 22">
            <a:extLst>
              <a:ext uri="{FF2B5EF4-FFF2-40B4-BE49-F238E27FC236}">
                <a16:creationId xmlns:a16="http://schemas.microsoft.com/office/drawing/2014/main" id="{75B6860E-E87D-447E-8952-5D059EB40659}"/>
              </a:ext>
            </a:extLst>
          </p:cNvPr>
          <p:cNvGrpSpPr/>
          <p:nvPr/>
        </p:nvGrpSpPr>
        <p:grpSpPr>
          <a:xfrm>
            <a:off x="563408" y="337481"/>
            <a:ext cx="2251907" cy="939800"/>
            <a:chOff x="1225550" y="2536826"/>
            <a:chExt cx="2251907" cy="939800"/>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1225550" y="2783975"/>
              <a:ext cx="184820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1320319" y="2884707"/>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VẬN DỤNG</a:t>
              </a:r>
            </a:p>
          </p:txBody>
        </p:sp>
        <p:pic>
          <p:nvPicPr>
            <p:cNvPr id="22" name="Picture 21">
              <a:extLst>
                <a:ext uri="{FF2B5EF4-FFF2-40B4-BE49-F238E27FC236}">
                  <a16:creationId xmlns:a16="http://schemas.microsoft.com/office/drawing/2014/main" id="{DAD6DB23-DC48-4A08-8E2C-5E58CCFE81E1}"/>
                </a:ext>
              </a:extLst>
            </p:cNvPr>
            <p:cNvPicPr>
              <a:picLocks noChangeAspect="1"/>
            </p:cNvPicPr>
            <p:nvPr/>
          </p:nvPicPr>
          <p:blipFill>
            <a:blip r:embed="rId3"/>
            <a:stretch>
              <a:fillRect/>
            </a:stretch>
          </p:blipFill>
          <p:spPr>
            <a:xfrm>
              <a:off x="2501900" y="2536826"/>
              <a:ext cx="975557" cy="939800"/>
            </a:xfrm>
            <a:prstGeom prst="rect">
              <a:avLst/>
            </a:prstGeom>
          </p:spPr>
        </p:pic>
        <p:pic>
          <p:nvPicPr>
            <p:cNvPr id="15" name="Graphic 14" descr="Brain in head with solid fill">
              <a:extLst>
                <a:ext uri="{FF2B5EF4-FFF2-40B4-BE49-F238E27FC236}">
                  <a16:creationId xmlns:a16="http://schemas.microsoft.com/office/drawing/2014/main" id="{02DC5CD6-725C-473E-B56F-4094C07F1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7405" y="2760452"/>
              <a:ext cx="562450" cy="562450"/>
            </a:xfrm>
            <a:prstGeom prst="rect">
              <a:avLst/>
            </a:prstGeom>
          </p:spPr>
        </p:pic>
      </p:grpSp>
      <p:sp>
        <p:nvSpPr>
          <p:cNvPr id="18" name="TextBox 17">
            <a:extLst>
              <a:ext uri="{FF2B5EF4-FFF2-40B4-BE49-F238E27FC236}">
                <a16:creationId xmlns:a16="http://schemas.microsoft.com/office/drawing/2014/main" id="{8180ECA7-1A42-4656-87E6-7147D14DB975}"/>
              </a:ext>
            </a:extLst>
          </p:cNvPr>
          <p:cNvSpPr txBox="1"/>
          <p:nvPr/>
        </p:nvSpPr>
        <p:spPr>
          <a:xfrm>
            <a:off x="2906341" y="229707"/>
            <a:ext cx="5753789" cy="150861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800" b="1">
                <a:solidFill>
                  <a:schemeClr val="accent1">
                    <a:lumMod val="25000"/>
                  </a:schemeClr>
                </a:solidFill>
                <a:latin typeface="Arial" panose="020B0604020202020204" pitchFamily="34" charset="0"/>
                <a:cs typeface="Arial" panose="020B0604020202020204" pitchFamily="34" charset="0"/>
              </a:defRPr>
            </a:lvl1pPr>
          </a:lstStyle>
          <a:p>
            <a:r>
              <a:rPr lang="en-US" sz="1600" spc="-30"/>
              <a:t>Em đã sử dụng kĩ năng nào trong học tập môn Khoa học tự nhiên để thực hiện các hoạt động sau:</a:t>
            </a:r>
          </a:p>
          <a:p>
            <a:r>
              <a:rPr lang="en-US" sz="1600" spc="-30">
                <a:solidFill>
                  <a:srgbClr val="D4190C"/>
                </a:solidFill>
              </a:rPr>
              <a:t>a) </a:t>
            </a:r>
            <a:r>
              <a:rPr lang="en-US" sz="1600" spc="-30"/>
              <a:t>Sử dụng cân đồng hồ để xác định khối lượng của hộp bút.</a:t>
            </a:r>
          </a:p>
          <a:p>
            <a:r>
              <a:rPr lang="en-US" sz="1600" spc="-30">
                <a:solidFill>
                  <a:srgbClr val="D4190C"/>
                </a:solidFill>
              </a:rPr>
              <a:t>b) </a:t>
            </a:r>
            <a:r>
              <a:rPr lang="en-US" sz="1600" spc="-30"/>
              <a:t>Nhìn thấy bầu trời  âm u và trên sân trường có vài chú chuồn chuồn bay là là trên mặt đất, có thể trời sắp mưa.</a:t>
            </a:r>
          </a:p>
        </p:txBody>
      </p:sp>
      <p:pic>
        <p:nvPicPr>
          <p:cNvPr id="19" name="Picture 18">
            <a:extLst>
              <a:ext uri="{FF2B5EF4-FFF2-40B4-BE49-F238E27FC236}">
                <a16:creationId xmlns:a16="http://schemas.microsoft.com/office/drawing/2014/main" id="{3201AB49-302A-4359-873F-9CFE5D0C8E7E}"/>
              </a:ext>
            </a:extLst>
          </p:cNvPr>
          <p:cNvPicPr>
            <a:picLocks noChangeAspect="1"/>
          </p:cNvPicPr>
          <p:nvPr/>
        </p:nvPicPr>
        <p:blipFill>
          <a:blip r:embed="rId6"/>
          <a:stretch>
            <a:fillRect/>
          </a:stretch>
        </p:blipFill>
        <p:spPr>
          <a:xfrm>
            <a:off x="2242853" y="2496461"/>
            <a:ext cx="335280" cy="470349"/>
          </a:xfrm>
          <a:prstGeom prst="rect">
            <a:avLst/>
          </a:prstGeom>
        </p:spPr>
      </p:pic>
      <p:sp>
        <p:nvSpPr>
          <p:cNvPr id="21" name="TextBox 20">
            <a:extLst>
              <a:ext uri="{FF2B5EF4-FFF2-40B4-BE49-F238E27FC236}">
                <a16:creationId xmlns:a16="http://schemas.microsoft.com/office/drawing/2014/main" id="{DD73C13F-3B68-48CA-BF7A-FD563E009C9C}"/>
              </a:ext>
            </a:extLst>
          </p:cNvPr>
          <p:cNvSpPr txBox="1"/>
          <p:nvPr/>
        </p:nvSpPr>
        <p:spPr>
          <a:xfrm>
            <a:off x="2703195" y="3473540"/>
            <a:ext cx="4697730" cy="27751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en-US" b="1">
                <a:solidFill>
                  <a:schemeClr val="accent1">
                    <a:lumMod val="25000"/>
                  </a:schemeClr>
                </a:solidFill>
              </a:rPr>
              <a:t>b) </a:t>
            </a:r>
            <a:r>
              <a:rPr lang="en-US"/>
              <a:t>Sử dụng kĩ năng: Quan sát, liên kết và dự báo</a:t>
            </a:r>
          </a:p>
        </p:txBody>
      </p:sp>
      <p:sp>
        <p:nvSpPr>
          <p:cNvPr id="24" name="TextBox 23">
            <a:extLst>
              <a:ext uri="{FF2B5EF4-FFF2-40B4-BE49-F238E27FC236}">
                <a16:creationId xmlns:a16="http://schemas.microsoft.com/office/drawing/2014/main" id="{D5351A3C-4F48-4775-97BA-FE09A3267A5D}"/>
              </a:ext>
            </a:extLst>
          </p:cNvPr>
          <p:cNvSpPr txBox="1"/>
          <p:nvPr/>
        </p:nvSpPr>
        <p:spPr>
          <a:xfrm>
            <a:off x="2703195" y="2592879"/>
            <a:ext cx="4697730" cy="27751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en-US" b="1">
                <a:solidFill>
                  <a:schemeClr val="accent1">
                    <a:lumMod val="25000"/>
                  </a:schemeClr>
                </a:solidFill>
              </a:rPr>
              <a:t>a) </a:t>
            </a:r>
            <a:r>
              <a:rPr lang="en-US"/>
              <a:t>Sử dụng kĩ năng: Quan sát và kĩ thuật đo</a:t>
            </a:r>
          </a:p>
        </p:txBody>
      </p:sp>
      <p:pic>
        <p:nvPicPr>
          <p:cNvPr id="25" name="Picture 24">
            <a:extLst>
              <a:ext uri="{FF2B5EF4-FFF2-40B4-BE49-F238E27FC236}">
                <a16:creationId xmlns:a16="http://schemas.microsoft.com/office/drawing/2014/main" id="{D000A525-9BE0-4EE3-B357-03F66BD4C1ED}"/>
              </a:ext>
            </a:extLst>
          </p:cNvPr>
          <p:cNvPicPr>
            <a:picLocks noChangeAspect="1"/>
          </p:cNvPicPr>
          <p:nvPr/>
        </p:nvPicPr>
        <p:blipFill>
          <a:blip r:embed="rId6"/>
          <a:stretch>
            <a:fillRect/>
          </a:stretch>
        </p:blipFill>
        <p:spPr>
          <a:xfrm>
            <a:off x="2242853" y="3377122"/>
            <a:ext cx="335280" cy="470349"/>
          </a:xfrm>
          <a:prstGeom prst="rect">
            <a:avLst/>
          </a:prstGeom>
        </p:spPr>
      </p:pic>
    </p:spTree>
    <p:extLst>
      <p:ext uri="{BB962C8B-B14F-4D97-AF65-F5344CB8AC3E}">
        <p14:creationId xmlns:p14="http://schemas.microsoft.com/office/powerpoint/2010/main" val="257218736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06</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viết báo cáo</a:t>
            </a:r>
          </a:p>
        </p:txBody>
      </p:sp>
      <p:grpSp>
        <p:nvGrpSpPr>
          <p:cNvPr id="2" name="Group 1">
            <a:extLst>
              <a:ext uri="{FF2B5EF4-FFF2-40B4-BE49-F238E27FC236}">
                <a16:creationId xmlns:a16="http://schemas.microsoft.com/office/drawing/2014/main" id="{7C95EC31-89AD-42C9-A55C-A0992A988841}"/>
              </a:ext>
            </a:extLst>
          </p:cNvPr>
          <p:cNvGrpSpPr/>
          <p:nvPr/>
        </p:nvGrpSpPr>
        <p:grpSpPr>
          <a:xfrm>
            <a:off x="1996170" y="965136"/>
            <a:ext cx="5151661" cy="658514"/>
            <a:chOff x="2124169" y="965136"/>
            <a:chExt cx="5151661" cy="658514"/>
          </a:xfrm>
        </p:grpSpPr>
        <p:sp>
          <p:nvSpPr>
            <p:cNvPr id="21" name="Google Shape;29;p3">
              <a:extLst>
                <a:ext uri="{FF2B5EF4-FFF2-40B4-BE49-F238E27FC236}">
                  <a16:creationId xmlns:a16="http://schemas.microsoft.com/office/drawing/2014/main" id="{C86E70A9-2AA3-4A5B-8B08-5966FDB9BED7}"/>
                </a:ext>
              </a:extLst>
            </p:cNvPr>
            <p:cNvSpPr/>
            <p:nvPr/>
          </p:nvSpPr>
          <p:spPr>
            <a:xfrm rot="18900000">
              <a:off x="2124169" y="1119241"/>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4A87CCE6-8E53-4DF8-86E2-CDDB9151EE93}"/>
                </a:ext>
              </a:extLst>
            </p:cNvPr>
            <p:cNvSpPr txBox="1"/>
            <p:nvPr/>
          </p:nvSpPr>
          <p:spPr>
            <a:xfrm>
              <a:off x="2623819" y="965136"/>
              <a:ext cx="4652011"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Quá trình nghiên cứu, tìm hiểu tự nhiên được trình bày thành báo cáo khoa học.</a:t>
              </a:r>
              <a:endParaRPr lang="en-US" sz="1800" dirty="0"/>
            </a:p>
          </p:txBody>
        </p:sp>
      </p:grpSp>
      <p:pic>
        <p:nvPicPr>
          <p:cNvPr id="3" name="Picture 2">
            <a:extLst>
              <a:ext uri="{FF2B5EF4-FFF2-40B4-BE49-F238E27FC236}">
                <a16:creationId xmlns:a16="http://schemas.microsoft.com/office/drawing/2014/main" id="{6FAF55DC-F87C-488B-8EF9-3807FBAC53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1395" y="1943100"/>
            <a:ext cx="7641210" cy="2933700"/>
          </a:xfrm>
          <a:prstGeom prst="rect">
            <a:avLst/>
          </a:prstGeom>
          <a:ln w="38100">
            <a:solidFill>
              <a:srgbClr val="D71E1E"/>
            </a:solidFill>
          </a:ln>
        </p:spPr>
      </p:pic>
    </p:spTree>
    <p:extLst>
      <p:ext uri="{BB962C8B-B14F-4D97-AF65-F5344CB8AC3E}">
        <p14:creationId xmlns:p14="http://schemas.microsoft.com/office/powerpoint/2010/main" val="277719787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MỞ ĐẦU</a:t>
            </a:r>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1870170" y="456511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p3">
            <a:extLst>
              <a:ext uri="{FF2B5EF4-FFF2-40B4-BE49-F238E27FC236}">
                <a16:creationId xmlns:a16="http://schemas.microsoft.com/office/drawing/2014/main" id="{5DABF93F-5FA0-4A94-876D-F9D794756242}"/>
              </a:ext>
            </a:extLst>
          </p:cNvPr>
          <p:cNvSpPr/>
          <p:nvPr/>
        </p:nvSpPr>
        <p:spPr>
          <a:xfrm rot="18900000">
            <a:off x="7206075" y="456511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0B8B3AA5-E832-4E5D-B4FB-67C41DAF7AFC}"/>
              </a:ext>
            </a:extLst>
          </p:cNvPr>
          <p:cNvSpPr txBox="1"/>
          <p:nvPr/>
        </p:nvSpPr>
        <p:spPr>
          <a:xfrm>
            <a:off x="2321872" y="4584135"/>
            <a:ext cx="4800600"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800"/>
              <a:t>Dòng sông đục ngầu phù sa khi mùa lũ đi qua</a:t>
            </a:r>
            <a:endParaRPr lang="en-US" sz="1800" dirty="0"/>
          </a:p>
        </p:txBody>
      </p:sp>
      <p:pic>
        <p:nvPicPr>
          <p:cNvPr id="3074" name="Picture 2" descr="Phù sa – Wikipedia tiếng Việt">
            <a:extLst>
              <a:ext uri="{FF2B5EF4-FFF2-40B4-BE49-F238E27FC236}">
                <a16:creationId xmlns:a16="http://schemas.microsoft.com/office/drawing/2014/main" id="{E9A52420-F39D-44CC-8655-66F842AE6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927100"/>
            <a:ext cx="5435600" cy="3386797"/>
          </a:xfrm>
          <a:prstGeom prst="rect">
            <a:avLst/>
          </a:prstGeom>
          <a:noFill/>
          <a:ln w="38100">
            <a:solidFill>
              <a:srgbClr val="9393E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0571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06</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viết báo cáo</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993870" y="106526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23370F22-860E-4267-9E9A-40D77B2729F0}"/>
              </a:ext>
            </a:extLst>
          </p:cNvPr>
          <p:cNvSpPr txBox="1"/>
          <p:nvPr/>
        </p:nvSpPr>
        <p:spPr>
          <a:xfrm>
            <a:off x="1463039" y="966315"/>
            <a:ext cx="6457951"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Cấu trúc một bài báo cáo thường có các đề mục: tên đề tài nghiên cứu, câu hỏi nghiên cứu, giả thuyết khoa học, kế hoạch thực hiện, triển khai kế hoạch, rút ra kết luận nghiên cứu.</a:t>
            </a:r>
            <a:endParaRPr lang="en-US" sz="1600" dirty="0"/>
          </a:p>
        </p:txBody>
      </p:sp>
      <p:grpSp>
        <p:nvGrpSpPr>
          <p:cNvPr id="3" name="Group 2">
            <a:extLst>
              <a:ext uri="{FF2B5EF4-FFF2-40B4-BE49-F238E27FC236}">
                <a16:creationId xmlns:a16="http://schemas.microsoft.com/office/drawing/2014/main" id="{34D39420-9B91-4C06-B0B6-9DA4BB3C892D}"/>
              </a:ext>
            </a:extLst>
          </p:cNvPr>
          <p:cNvGrpSpPr/>
          <p:nvPr/>
        </p:nvGrpSpPr>
        <p:grpSpPr>
          <a:xfrm>
            <a:off x="838200" y="2082800"/>
            <a:ext cx="7467600" cy="2889250"/>
            <a:chOff x="838200" y="2082800"/>
            <a:chExt cx="7467600" cy="2889250"/>
          </a:xfrm>
        </p:grpSpPr>
        <p:sp>
          <p:nvSpPr>
            <p:cNvPr id="2" name="Rectangle: Rounded Corners 1">
              <a:extLst>
                <a:ext uri="{FF2B5EF4-FFF2-40B4-BE49-F238E27FC236}">
                  <a16:creationId xmlns:a16="http://schemas.microsoft.com/office/drawing/2014/main" id="{A24FDBB8-9F91-404F-8A4F-892A1EC4366B}"/>
                </a:ext>
              </a:extLst>
            </p:cNvPr>
            <p:cNvSpPr/>
            <p:nvPr/>
          </p:nvSpPr>
          <p:spPr>
            <a:xfrm>
              <a:off x="838200" y="2082800"/>
              <a:ext cx="7467600" cy="2889250"/>
            </a:xfrm>
            <a:prstGeom prst="roundRect">
              <a:avLst>
                <a:gd name="adj" fmla="val 8334"/>
              </a:avLst>
            </a:prstGeom>
            <a:solidFill>
              <a:schemeClr val="accent4">
                <a:lumMod val="40000"/>
                <a:lumOff val="6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4">
              <a:extLst>
                <a:ext uri="{FF2B5EF4-FFF2-40B4-BE49-F238E27FC236}">
                  <a16:creationId xmlns:a16="http://schemas.microsoft.com/office/drawing/2014/main" id="{9AFCBA0A-A0A3-42FA-AC19-E91DCE61E2A9}"/>
                </a:ext>
              </a:extLst>
            </p:cNvPr>
            <p:cNvSpPr txBox="1"/>
            <p:nvPr/>
          </p:nvSpPr>
          <p:spPr>
            <a:xfrm>
              <a:off x="3352801" y="2245699"/>
              <a:ext cx="2438400" cy="281103"/>
            </a:xfrm>
            <a:prstGeom prst="rect">
              <a:avLst/>
            </a:prstGeom>
          </p:spPr>
          <p:txBody>
            <a:bodyPr wrap="square" lIns="0" tIns="0" rIns="0" bIns="0" rtlCol="0" anchor="t">
              <a:spAutoFit/>
            </a:bodyPr>
            <a:lstStyle/>
            <a:p>
              <a:pPr algn="ctr">
                <a:lnSpc>
                  <a:spcPct val="110000"/>
                </a:lnSpc>
              </a:pPr>
              <a:r>
                <a:rPr lang="en-US" sz="1800" b="1">
                  <a:solidFill>
                    <a:schemeClr val="tx1"/>
                  </a:solidFill>
                  <a:latin typeface="Arial" pitchFamily="34" charset="0"/>
                </a:rPr>
                <a:t>BÁO CÁO</a:t>
              </a:r>
            </a:p>
          </p:txBody>
        </p:sp>
        <p:sp>
          <p:nvSpPr>
            <p:cNvPr id="11" name="TextBox 14">
              <a:extLst>
                <a:ext uri="{FF2B5EF4-FFF2-40B4-BE49-F238E27FC236}">
                  <a16:creationId xmlns:a16="http://schemas.microsoft.com/office/drawing/2014/main" id="{81DA7C21-59E3-49D0-ADD2-877094692A87}"/>
                </a:ext>
              </a:extLst>
            </p:cNvPr>
            <p:cNvSpPr txBox="1"/>
            <p:nvPr/>
          </p:nvSpPr>
          <p:spPr>
            <a:xfrm>
              <a:off x="2438400" y="2614260"/>
              <a:ext cx="4267200" cy="781432"/>
            </a:xfrm>
            <a:prstGeom prst="rect">
              <a:avLst/>
            </a:prstGeom>
          </p:spPr>
          <p:txBody>
            <a:bodyPr wrap="square" lIns="0" tIns="0" rIns="0" bIns="0" rtlCol="0" anchor="t">
              <a:spAutoFit/>
            </a:bodyPr>
            <a:lstStyle/>
            <a:p>
              <a:pPr>
                <a:lnSpc>
                  <a:spcPct val="125000"/>
                </a:lnSpc>
              </a:pPr>
              <a:r>
                <a:rPr lang="en-US">
                  <a:solidFill>
                    <a:schemeClr val="tx1"/>
                  </a:solidFill>
                  <a:latin typeface="Arial" pitchFamily="34" charset="0"/>
                </a:rPr>
                <a:t>Nội dung nghiên cứu: ................................................</a:t>
              </a:r>
            </a:p>
            <a:p>
              <a:pPr>
                <a:lnSpc>
                  <a:spcPct val="125000"/>
                </a:lnSpc>
              </a:pPr>
              <a:r>
                <a:rPr lang="en-US">
                  <a:solidFill>
                    <a:schemeClr val="tx1"/>
                  </a:solidFill>
                  <a:latin typeface="Arial" pitchFamily="34" charset="0"/>
                </a:rPr>
                <a:t>Họ và tên: ....................................................................</a:t>
              </a:r>
            </a:p>
            <a:p>
              <a:pPr>
                <a:lnSpc>
                  <a:spcPct val="125000"/>
                </a:lnSpc>
              </a:pPr>
              <a:r>
                <a:rPr lang="en-US">
                  <a:solidFill>
                    <a:schemeClr val="tx1"/>
                  </a:solidFill>
                  <a:latin typeface="Arial" pitchFamily="34" charset="0"/>
                </a:rPr>
                <a:t>Học sinh lớp: ............ Trường: ..................................</a:t>
              </a:r>
            </a:p>
          </p:txBody>
        </p:sp>
        <p:sp>
          <p:nvSpPr>
            <p:cNvPr id="12" name="TextBox 14">
              <a:extLst>
                <a:ext uri="{FF2B5EF4-FFF2-40B4-BE49-F238E27FC236}">
                  <a16:creationId xmlns:a16="http://schemas.microsoft.com/office/drawing/2014/main" id="{07673251-FD9C-4DF1-86EF-9FEE6B416E72}"/>
                </a:ext>
              </a:extLst>
            </p:cNvPr>
            <p:cNvSpPr txBox="1"/>
            <p:nvPr/>
          </p:nvSpPr>
          <p:spPr>
            <a:xfrm>
              <a:off x="1138554" y="3504915"/>
              <a:ext cx="6892925" cy="1320041"/>
            </a:xfrm>
            <a:prstGeom prst="rect">
              <a:avLst/>
            </a:prstGeom>
          </p:spPr>
          <p:txBody>
            <a:bodyPr wrap="square" lIns="0" tIns="0" rIns="0" bIns="0" rtlCol="0" anchor="t">
              <a:spAutoFit/>
            </a:bodyPr>
            <a:lstStyle/>
            <a:p>
              <a:pPr algn="just">
                <a:lnSpc>
                  <a:spcPct val="125000"/>
                </a:lnSpc>
              </a:pPr>
              <a:r>
                <a:rPr lang="en-US">
                  <a:solidFill>
                    <a:schemeClr val="tx1"/>
                  </a:solidFill>
                  <a:latin typeface="Arial" pitchFamily="34" charset="0"/>
                </a:rPr>
                <a:t>1. Câu hỏi nghiên cứu: ......................................................................................................</a:t>
              </a:r>
            </a:p>
            <a:p>
              <a:pPr algn="just">
                <a:lnSpc>
                  <a:spcPct val="125000"/>
                </a:lnSpc>
              </a:pPr>
              <a:r>
                <a:rPr lang="en-US">
                  <a:solidFill>
                    <a:schemeClr val="tx1"/>
                  </a:solidFill>
                  <a:latin typeface="Arial" pitchFamily="34" charset="0"/>
                </a:rPr>
                <a:t>2. Giả thuyết nghiên cứu (hoặc dự đoán): ........................................................................</a:t>
              </a:r>
            </a:p>
            <a:p>
              <a:pPr algn="just">
                <a:lnSpc>
                  <a:spcPct val="125000"/>
                </a:lnSpc>
              </a:pPr>
              <a:r>
                <a:rPr lang="en-US">
                  <a:solidFill>
                    <a:schemeClr val="tx1"/>
                  </a:solidFill>
                  <a:latin typeface="Arial" pitchFamily="34" charset="0"/>
                </a:rPr>
                <a:t>3. Kế hoạch thực hiện: ......................................................................................................</a:t>
              </a:r>
            </a:p>
            <a:p>
              <a:pPr algn="just">
                <a:lnSpc>
                  <a:spcPct val="125000"/>
                </a:lnSpc>
              </a:pPr>
              <a:r>
                <a:rPr lang="en-US">
                  <a:solidFill>
                    <a:schemeClr val="tx1"/>
                  </a:solidFill>
                  <a:latin typeface="Arial" pitchFamily="34" charset="0"/>
                </a:rPr>
                <a:t>4. Kết quả triển khai kế hoạch: ..........................................................................................</a:t>
              </a:r>
            </a:p>
            <a:p>
              <a:pPr algn="just">
                <a:lnSpc>
                  <a:spcPct val="125000"/>
                </a:lnSpc>
              </a:pPr>
              <a:r>
                <a:rPr lang="en-US">
                  <a:solidFill>
                    <a:schemeClr val="tx1"/>
                  </a:solidFill>
                  <a:latin typeface="Arial" pitchFamily="34" charset="0"/>
                </a:rPr>
                <a:t>5. Kết luận: ........................................................................................................................</a:t>
              </a:r>
            </a:p>
          </p:txBody>
        </p:sp>
      </p:grpSp>
    </p:spTree>
    <p:extLst>
      <p:ext uri="{BB962C8B-B14F-4D97-AF65-F5344CB8AC3E}">
        <p14:creationId xmlns:p14="http://schemas.microsoft.com/office/powerpoint/2010/main" val="350307206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07</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thuyết trình</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538699" y="1077332"/>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BB6E8B8-E02B-4117-938D-BBE61D9753F0}"/>
              </a:ext>
            </a:extLst>
          </p:cNvPr>
          <p:cNvSpPr txBox="1"/>
          <p:nvPr/>
        </p:nvSpPr>
        <p:spPr>
          <a:xfrm>
            <a:off x="2019299" y="923226"/>
            <a:ext cx="5353051"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Sau khi hoàn thành báo cáo, chúng ta cần trình bày kết quả nghiên cứu bằng bài thuyết trình.</a:t>
            </a:r>
            <a:endParaRPr lang="en-US" sz="1800" dirty="0"/>
          </a:p>
        </p:txBody>
      </p:sp>
      <p:pic>
        <p:nvPicPr>
          <p:cNvPr id="37890" name="Picture 2" descr="5 Ways to Build an Engaging Presentation in Microsoft PowerPoint">
            <a:extLst>
              <a:ext uri="{FF2B5EF4-FFF2-40B4-BE49-F238E27FC236}">
                <a16:creationId xmlns:a16="http://schemas.microsoft.com/office/drawing/2014/main" id="{CA35D10F-61BE-4D40-B782-FFE5765D9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854200"/>
            <a:ext cx="6134100" cy="306705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39017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07</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thuyết trình</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997679" y="114003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9AF67E8F-D9D4-41A3-956D-4A1ED8B36A27}"/>
              </a:ext>
            </a:extLst>
          </p:cNvPr>
          <p:cNvSpPr txBox="1"/>
          <p:nvPr/>
        </p:nvSpPr>
        <p:spPr>
          <a:xfrm>
            <a:off x="1486981" y="1022544"/>
            <a:ext cx="6629401"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Để bài thuyết trình thuyết phục được người nghe, ta cần đảm bảo một số yêu cầu cơ bản trước, trong và sau khi kết thúc bài thuyết trình.</a:t>
            </a:r>
            <a:endParaRPr lang="en-US" sz="1600" dirty="0"/>
          </a:p>
        </p:txBody>
      </p:sp>
      <p:pic>
        <p:nvPicPr>
          <p:cNvPr id="38914" name="Picture 2" descr="How to prepare and deliver a great presentation | Ingenious">
            <a:extLst>
              <a:ext uri="{FF2B5EF4-FFF2-40B4-BE49-F238E27FC236}">
                <a16:creationId xmlns:a16="http://schemas.microsoft.com/office/drawing/2014/main" id="{416C353D-77A6-488A-97D5-D4A20D1C2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54200"/>
            <a:ext cx="5156200" cy="30988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61107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07</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thuyết trình</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870680" y="1116541"/>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 name="TextBox 5">
            <a:extLst>
              <a:ext uri="{FF2B5EF4-FFF2-40B4-BE49-F238E27FC236}">
                <a16:creationId xmlns:a16="http://schemas.microsoft.com/office/drawing/2014/main" id="{D8BBA374-FC93-4EE4-8F17-052829BC5B9A}"/>
              </a:ext>
            </a:extLst>
          </p:cNvPr>
          <p:cNvSpPr txBox="1"/>
          <p:nvPr/>
        </p:nvSpPr>
        <p:spPr>
          <a:xfrm>
            <a:off x="1344283" y="1005089"/>
            <a:ext cx="6553848"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ysClr val="windowText" lastClr="000000"/>
                </a:solidFill>
              </a:rPr>
              <a:t>Trước khi thuyết trình, </a:t>
            </a:r>
            <a:r>
              <a:rPr lang="en-US" sz="1600"/>
              <a:t>cần chuẩn bị bài báo cáo dưới dạng trình chiếu hay dùng các công cụ hỗ trợ như phấn, bảng, vật liệu, sản phẩm,... Bài thuyết trình cần phải làm rõ những nội dung các em đã tìm hiểu được.</a:t>
            </a:r>
          </a:p>
        </p:txBody>
      </p:sp>
      <p:pic>
        <p:nvPicPr>
          <p:cNvPr id="39938" name="Picture 2" descr="4 Proven Steps for Preparing Your Presentation | Turpin">
            <a:extLst>
              <a:ext uri="{FF2B5EF4-FFF2-40B4-BE49-F238E27FC236}">
                <a16:creationId xmlns:a16="http://schemas.microsoft.com/office/drawing/2014/main" id="{844082ED-B5D2-41CA-A3ED-8626EE991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10" b="23210"/>
          <a:stretch/>
        </p:blipFill>
        <p:spPr bwMode="auto">
          <a:xfrm>
            <a:off x="714375" y="2146300"/>
            <a:ext cx="7715250" cy="27559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67019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07</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thuyết trình</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066259" y="103390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11F3178F-4EF4-45AE-9999-61D2311D40C2}"/>
              </a:ext>
            </a:extLst>
          </p:cNvPr>
          <p:cNvSpPr txBox="1"/>
          <p:nvPr/>
        </p:nvSpPr>
        <p:spPr>
          <a:xfrm>
            <a:off x="1531619" y="942276"/>
            <a:ext cx="6206491"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ysClr val="windowText" lastClr="000000"/>
                </a:solidFill>
              </a:rPr>
              <a:t>Trong quá trình thuyết trình, </a:t>
            </a:r>
            <a:r>
              <a:rPr lang="en-US" sz="1600"/>
              <a:t>cần chú ý về hình thức, về ngôn ngữ cần rõ ràng, rành mạch, ngắn gọn, logic; về ngữ điệu, nhịp điệu, sự kết hợp với ngôn ngữ cơ thể,...</a:t>
            </a:r>
            <a:endParaRPr lang="en-US" sz="1600" dirty="0"/>
          </a:p>
        </p:txBody>
      </p:sp>
      <p:pic>
        <p:nvPicPr>
          <p:cNvPr id="40962" name="Picture 2" descr="how to get honest feedback on PPT | Synapsis Creative - Made in PowerPoint">
            <a:extLst>
              <a:ext uri="{FF2B5EF4-FFF2-40B4-BE49-F238E27FC236}">
                <a16:creationId xmlns:a16="http://schemas.microsoft.com/office/drawing/2014/main" id="{3F96B9EF-F4A4-4771-A8E1-4C8E95C0C4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09" b="16737"/>
          <a:stretch/>
        </p:blipFill>
        <p:spPr bwMode="auto">
          <a:xfrm>
            <a:off x="533400" y="2070100"/>
            <a:ext cx="8077200" cy="28194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65136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07</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Kĩ năng thuyết trình</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815434" y="110248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7D96563A-6C0B-45C0-9CFE-77AA8922CE8E}"/>
              </a:ext>
            </a:extLst>
          </p:cNvPr>
          <p:cNvSpPr txBox="1"/>
          <p:nvPr/>
        </p:nvSpPr>
        <p:spPr>
          <a:xfrm>
            <a:off x="1280159" y="1006590"/>
            <a:ext cx="6972301"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Sau khi kết thúc bài thuyết trình:</a:t>
            </a:r>
            <a:r>
              <a:rPr lang="en-US" sz="1600"/>
              <a:t> lắng nghe câu hỏi, ghi chép và chuẩn bị câu trả lời theo nhóm các vấn đề. Trong khi trao đổi, thảo luận, cần tập trung vào vấn đề cốt lõi cùng với thái độ nhiệt tình, ôn hòa, cởi mở.</a:t>
            </a:r>
          </a:p>
        </p:txBody>
      </p:sp>
      <p:pic>
        <p:nvPicPr>
          <p:cNvPr id="41986" name="Picture 2" descr="7 Ways to Make Your Next Presentation Your Best Yet - Salesforce Canada Blog">
            <a:extLst>
              <a:ext uri="{FF2B5EF4-FFF2-40B4-BE49-F238E27FC236}">
                <a16:creationId xmlns:a16="http://schemas.microsoft.com/office/drawing/2014/main" id="{EAF0A64B-2308-4F14-82CD-576CD66EE3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78" b="11262"/>
          <a:stretch/>
        </p:blipFill>
        <p:spPr bwMode="auto">
          <a:xfrm>
            <a:off x="533400" y="2171700"/>
            <a:ext cx="8077200" cy="2792413"/>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43222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17F2A104-CB38-4735-9A60-65066918D684}"/>
              </a:ext>
            </a:extLst>
          </p:cNvPr>
          <p:cNvSpPr txBox="1"/>
          <p:nvPr/>
        </p:nvSpPr>
        <p:spPr>
          <a:xfrm>
            <a:off x="3082926" y="409575"/>
            <a:ext cx="4902199" cy="8930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spc="-30">
                <a:solidFill>
                  <a:srgbClr val="D4190C"/>
                </a:solidFill>
                <a:latin typeface="Arial" panose="020B0604020202020204" pitchFamily="34" charset="0"/>
                <a:cs typeface="Arial" panose="020B0604020202020204" pitchFamily="34" charset="0"/>
              </a:defRPr>
            </a:lvl1pPr>
          </a:lstStyle>
          <a:p>
            <a:r>
              <a:rPr lang="en-US"/>
              <a:t>Câu 7. </a:t>
            </a:r>
            <a:r>
              <a:rPr lang="en-US">
                <a:solidFill>
                  <a:schemeClr val="accent1">
                    <a:lumMod val="25000"/>
                  </a:schemeClr>
                </a:solidFill>
              </a:rPr>
              <a:t>Em đã đứng trước lớp hay nhóm bạn để trình bày một vấn đề nào chưa? Em thấy bài thuyết trình của em còn những điểm gì cần khắc phục.</a:t>
            </a:r>
            <a:endParaRPr lang="en-US" dirty="0">
              <a:solidFill>
                <a:schemeClr val="accent1">
                  <a:lumMod val="25000"/>
                </a:schemeClr>
              </a:solidFill>
            </a:endParaRPr>
          </a:p>
        </p:txBody>
      </p:sp>
      <p:pic>
        <p:nvPicPr>
          <p:cNvPr id="45058" name="Picture 2" descr="A Low-Stakes Public Speaking Exercise | Edutopia">
            <a:extLst>
              <a:ext uri="{FF2B5EF4-FFF2-40B4-BE49-F238E27FC236}">
                <a16:creationId xmlns:a16="http://schemas.microsoft.com/office/drawing/2014/main" id="{A1732B46-C058-4942-A412-95ECA0BC56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32" b="25150"/>
          <a:stretch/>
        </p:blipFill>
        <p:spPr bwMode="auto">
          <a:xfrm>
            <a:off x="707697" y="1712912"/>
            <a:ext cx="7728606" cy="3100388"/>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695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17F2A104-CB38-4735-9A60-65066918D684}"/>
              </a:ext>
            </a:extLst>
          </p:cNvPr>
          <p:cNvSpPr txBox="1"/>
          <p:nvPr/>
        </p:nvSpPr>
        <p:spPr>
          <a:xfrm>
            <a:off x="3082926" y="409575"/>
            <a:ext cx="4902199" cy="8930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spc="-30">
                <a:solidFill>
                  <a:srgbClr val="D4190C"/>
                </a:solidFill>
                <a:latin typeface="Arial" panose="020B0604020202020204" pitchFamily="34" charset="0"/>
                <a:cs typeface="Arial" panose="020B0604020202020204" pitchFamily="34" charset="0"/>
              </a:defRPr>
            </a:lvl1pPr>
          </a:lstStyle>
          <a:p>
            <a:r>
              <a:rPr lang="en-US"/>
              <a:t>Câu 7. </a:t>
            </a:r>
            <a:r>
              <a:rPr lang="en-US">
                <a:solidFill>
                  <a:schemeClr val="accent1">
                    <a:lumMod val="25000"/>
                  </a:schemeClr>
                </a:solidFill>
              </a:rPr>
              <a:t>Em đã đứng trước lớp hay nhóm bạn để trình bày một vấn đề nào chưa? Em thấy bài thuyết trình của em còn những điểm gì cần khắc phục.</a:t>
            </a:r>
            <a:endParaRPr lang="en-US" dirty="0">
              <a:solidFill>
                <a:schemeClr val="accent1">
                  <a:lumMod val="25000"/>
                </a:schemeClr>
              </a:solidFill>
            </a:endParaRPr>
          </a:p>
        </p:txBody>
      </p:sp>
      <p:pic>
        <p:nvPicPr>
          <p:cNvPr id="17" name="Picture 16">
            <a:extLst>
              <a:ext uri="{FF2B5EF4-FFF2-40B4-BE49-F238E27FC236}">
                <a16:creationId xmlns:a16="http://schemas.microsoft.com/office/drawing/2014/main" id="{6C94F024-679E-4140-A7B0-488A29BB8C90}"/>
              </a:ext>
            </a:extLst>
          </p:cNvPr>
          <p:cNvPicPr>
            <a:picLocks noChangeAspect="1"/>
          </p:cNvPicPr>
          <p:nvPr/>
        </p:nvPicPr>
        <p:blipFill>
          <a:blip r:embed="rId4"/>
          <a:stretch>
            <a:fillRect/>
          </a:stretch>
        </p:blipFill>
        <p:spPr>
          <a:xfrm>
            <a:off x="1168433" y="2433710"/>
            <a:ext cx="335280" cy="470349"/>
          </a:xfrm>
          <a:prstGeom prst="rect">
            <a:avLst/>
          </a:prstGeom>
        </p:spPr>
      </p:pic>
      <p:grpSp>
        <p:nvGrpSpPr>
          <p:cNvPr id="19" name="Group 18">
            <a:extLst>
              <a:ext uri="{FF2B5EF4-FFF2-40B4-BE49-F238E27FC236}">
                <a16:creationId xmlns:a16="http://schemas.microsoft.com/office/drawing/2014/main" id="{6A250FC1-6C14-4FF6-A8AE-20E5FD9FC6D7}"/>
              </a:ext>
            </a:extLst>
          </p:cNvPr>
          <p:cNvGrpSpPr/>
          <p:nvPr/>
        </p:nvGrpSpPr>
        <p:grpSpPr>
          <a:xfrm>
            <a:off x="425385" y="1542219"/>
            <a:ext cx="1489141" cy="569651"/>
            <a:chOff x="339660" y="2862739"/>
            <a:chExt cx="1489141" cy="569651"/>
          </a:xfrm>
        </p:grpSpPr>
        <p:sp>
          <p:nvSpPr>
            <p:cNvPr id="20" name="Rectangle: Rounded Corners 19">
              <a:extLst>
                <a:ext uri="{FF2B5EF4-FFF2-40B4-BE49-F238E27FC236}">
                  <a16:creationId xmlns:a16="http://schemas.microsoft.com/office/drawing/2014/main" id="{82CE1253-A62A-43B4-96D1-45134BB71C08}"/>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oogle Shape;619;p14">
              <a:extLst>
                <a:ext uri="{FF2B5EF4-FFF2-40B4-BE49-F238E27FC236}">
                  <a16:creationId xmlns:a16="http://schemas.microsoft.com/office/drawing/2014/main" id="{5807C36C-7FEE-4ECC-A9D6-F201A5D28462}"/>
                </a:ext>
              </a:extLst>
            </p:cNvPr>
            <p:cNvGrpSpPr/>
            <p:nvPr/>
          </p:nvGrpSpPr>
          <p:grpSpPr>
            <a:xfrm rot="900000">
              <a:off x="339660" y="2862739"/>
              <a:ext cx="408712" cy="569651"/>
              <a:chOff x="3553100" y="1256250"/>
              <a:chExt cx="527400" cy="735075"/>
            </a:xfrm>
          </p:grpSpPr>
          <p:sp>
            <p:nvSpPr>
              <p:cNvPr id="23" name="Google Shape;620;p14">
                <a:extLst>
                  <a:ext uri="{FF2B5EF4-FFF2-40B4-BE49-F238E27FC236}">
                    <a16:creationId xmlns:a16="http://schemas.microsoft.com/office/drawing/2014/main" id="{34CC3BFA-3936-4311-9277-A63E73D5DE11}"/>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21;p14">
                <a:extLst>
                  <a:ext uri="{FF2B5EF4-FFF2-40B4-BE49-F238E27FC236}">
                    <a16:creationId xmlns:a16="http://schemas.microsoft.com/office/drawing/2014/main" id="{4B9437DC-5547-4D44-8D11-C2A1E42AA0C9}"/>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22;p14">
                <a:extLst>
                  <a:ext uri="{FF2B5EF4-FFF2-40B4-BE49-F238E27FC236}">
                    <a16:creationId xmlns:a16="http://schemas.microsoft.com/office/drawing/2014/main" id="{83153305-DA92-4E80-B167-C3CB48900B75}"/>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3;p14">
                <a:extLst>
                  <a:ext uri="{FF2B5EF4-FFF2-40B4-BE49-F238E27FC236}">
                    <a16:creationId xmlns:a16="http://schemas.microsoft.com/office/drawing/2014/main" id="{EF831232-81A8-4A5F-819B-1516942F2FE4}"/>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24;p14">
                <a:extLst>
                  <a:ext uri="{FF2B5EF4-FFF2-40B4-BE49-F238E27FC236}">
                    <a16:creationId xmlns:a16="http://schemas.microsoft.com/office/drawing/2014/main" id="{28FEB9B7-9173-4358-92BC-51DC7EDB68A7}"/>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25;p14">
                <a:extLst>
                  <a:ext uri="{FF2B5EF4-FFF2-40B4-BE49-F238E27FC236}">
                    <a16:creationId xmlns:a16="http://schemas.microsoft.com/office/drawing/2014/main" id="{EDB1736D-9FE6-4BFB-AE00-F877B69090E0}"/>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14">
              <a:extLst>
                <a:ext uri="{FF2B5EF4-FFF2-40B4-BE49-F238E27FC236}">
                  <a16:creationId xmlns:a16="http://schemas.microsoft.com/office/drawing/2014/main" id="{3EE273B8-9D85-4769-99AA-D95DA71F6443}"/>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sp>
        <p:nvSpPr>
          <p:cNvPr id="29" name="TextBox 28">
            <a:extLst>
              <a:ext uri="{FF2B5EF4-FFF2-40B4-BE49-F238E27FC236}">
                <a16:creationId xmlns:a16="http://schemas.microsoft.com/office/drawing/2014/main" id="{CED490BF-E0F5-4C0C-9E37-DD726B8E0DFC}"/>
              </a:ext>
            </a:extLst>
          </p:cNvPr>
          <p:cNvSpPr txBox="1"/>
          <p:nvPr/>
        </p:nvSpPr>
        <p:spPr>
          <a:xfrm>
            <a:off x="1671638" y="2530128"/>
            <a:ext cx="5853112" cy="27751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a:solidFill>
                  <a:schemeClr val="tx1"/>
                </a:solidFill>
                <a:latin typeface="Arial" panose="020B0604020202020204" pitchFamily="34" charset="0"/>
                <a:cs typeface="Arial" panose="020B0604020202020204" pitchFamily="34" charset="0"/>
              </a:defRPr>
            </a:lvl1pPr>
          </a:lstStyle>
          <a:p>
            <a:r>
              <a:rPr lang="vi-VN" sz="1600"/>
              <a:t>Em đã </a:t>
            </a:r>
            <a:r>
              <a:rPr lang="en-US" sz="1600"/>
              <a:t>từng </a:t>
            </a:r>
            <a:r>
              <a:rPr lang="vi-VN" sz="1600"/>
              <a:t>đứng trước lớp hay nhóm bạn để trình bày vấn đề</a:t>
            </a:r>
            <a:r>
              <a:rPr lang="en-US" sz="1600"/>
              <a:t>.</a:t>
            </a:r>
          </a:p>
        </p:txBody>
      </p:sp>
      <p:sp>
        <p:nvSpPr>
          <p:cNvPr id="31" name="TextBox 30">
            <a:extLst>
              <a:ext uri="{FF2B5EF4-FFF2-40B4-BE49-F238E27FC236}">
                <a16:creationId xmlns:a16="http://schemas.microsoft.com/office/drawing/2014/main" id="{4FC6F8F1-56A1-4D1C-BE50-23D33AFB1C60}"/>
              </a:ext>
            </a:extLst>
          </p:cNvPr>
          <p:cNvSpPr txBox="1"/>
          <p:nvPr/>
        </p:nvSpPr>
        <p:spPr>
          <a:xfrm>
            <a:off x="1671639" y="3275797"/>
            <a:ext cx="6691312" cy="8930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800">
                <a:solidFill>
                  <a:schemeClr val="tx1"/>
                </a:solidFill>
                <a:latin typeface="Arial" panose="020B0604020202020204" pitchFamily="34" charset="0"/>
                <a:cs typeface="Arial" panose="020B0604020202020204" pitchFamily="34" charset="0"/>
              </a:defRPr>
            </a:lvl1pPr>
          </a:lstStyle>
          <a:p>
            <a:r>
              <a:rPr lang="vi-VN" sz="1600"/>
              <a:t>Em thấy bài thuyết trình của em còn những điểm cần khắc phục là: Em đã đưa ra được giả thuyết nhưng phần kết luận chưa được rõ ràng. Em cần tìm thêm các thông tin về số liệu để có được kết luận rõ ràng hơn</a:t>
            </a:r>
            <a:r>
              <a:rPr lang="en-US" sz="1600"/>
              <a:t>.</a:t>
            </a:r>
          </a:p>
        </p:txBody>
      </p:sp>
      <p:pic>
        <p:nvPicPr>
          <p:cNvPr id="32" name="Picture 31">
            <a:extLst>
              <a:ext uri="{FF2B5EF4-FFF2-40B4-BE49-F238E27FC236}">
                <a16:creationId xmlns:a16="http://schemas.microsoft.com/office/drawing/2014/main" id="{38186707-2E7F-4B37-95C1-F89D9938480E}"/>
              </a:ext>
            </a:extLst>
          </p:cNvPr>
          <p:cNvPicPr>
            <a:picLocks noChangeAspect="1"/>
          </p:cNvPicPr>
          <p:nvPr/>
        </p:nvPicPr>
        <p:blipFill>
          <a:blip r:embed="rId4"/>
          <a:stretch>
            <a:fillRect/>
          </a:stretch>
        </p:blipFill>
        <p:spPr>
          <a:xfrm>
            <a:off x="1168433" y="3326372"/>
            <a:ext cx="335280" cy="470349"/>
          </a:xfrm>
          <a:prstGeom prst="rect">
            <a:avLst/>
          </a:prstGeom>
        </p:spPr>
      </p:pic>
    </p:spTree>
    <p:extLst>
      <p:ext uri="{BB962C8B-B14F-4D97-AF65-F5344CB8AC3E}">
        <p14:creationId xmlns:p14="http://schemas.microsoft.com/office/powerpoint/2010/main" val="196020868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23" name="Group 22">
            <a:extLst>
              <a:ext uri="{FF2B5EF4-FFF2-40B4-BE49-F238E27FC236}">
                <a16:creationId xmlns:a16="http://schemas.microsoft.com/office/drawing/2014/main" id="{75B6860E-E87D-447E-8952-5D059EB40659}"/>
              </a:ext>
            </a:extLst>
          </p:cNvPr>
          <p:cNvGrpSpPr/>
          <p:nvPr/>
        </p:nvGrpSpPr>
        <p:grpSpPr>
          <a:xfrm>
            <a:off x="757718" y="314621"/>
            <a:ext cx="2251907" cy="939800"/>
            <a:chOff x="1225550" y="2536826"/>
            <a:chExt cx="2251907" cy="939800"/>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1225550" y="2783975"/>
              <a:ext cx="184820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1320319" y="2884707"/>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VẬN DỤNG</a:t>
              </a:r>
            </a:p>
          </p:txBody>
        </p:sp>
        <p:pic>
          <p:nvPicPr>
            <p:cNvPr id="22" name="Picture 21">
              <a:extLst>
                <a:ext uri="{FF2B5EF4-FFF2-40B4-BE49-F238E27FC236}">
                  <a16:creationId xmlns:a16="http://schemas.microsoft.com/office/drawing/2014/main" id="{DAD6DB23-DC48-4A08-8E2C-5E58CCFE81E1}"/>
                </a:ext>
              </a:extLst>
            </p:cNvPr>
            <p:cNvPicPr>
              <a:picLocks noChangeAspect="1"/>
            </p:cNvPicPr>
            <p:nvPr/>
          </p:nvPicPr>
          <p:blipFill>
            <a:blip r:embed="rId3"/>
            <a:stretch>
              <a:fillRect/>
            </a:stretch>
          </p:blipFill>
          <p:spPr>
            <a:xfrm>
              <a:off x="2501900" y="2536826"/>
              <a:ext cx="975557" cy="939800"/>
            </a:xfrm>
            <a:prstGeom prst="rect">
              <a:avLst/>
            </a:prstGeom>
          </p:spPr>
        </p:pic>
        <p:pic>
          <p:nvPicPr>
            <p:cNvPr id="15" name="Graphic 14" descr="Brain in head with solid fill">
              <a:extLst>
                <a:ext uri="{FF2B5EF4-FFF2-40B4-BE49-F238E27FC236}">
                  <a16:creationId xmlns:a16="http://schemas.microsoft.com/office/drawing/2014/main" id="{02DC5CD6-725C-473E-B56F-4094C07F1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7405" y="2760452"/>
              <a:ext cx="562450" cy="562450"/>
            </a:xfrm>
            <a:prstGeom prst="rect">
              <a:avLst/>
            </a:prstGeom>
          </p:spPr>
        </p:pic>
      </p:grpSp>
      <p:sp>
        <p:nvSpPr>
          <p:cNvPr id="18" name="TextBox 17">
            <a:extLst>
              <a:ext uri="{FF2B5EF4-FFF2-40B4-BE49-F238E27FC236}">
                <a16:creationId xmlns:a16="http://schemas.microsoft.com/office/drawing/2014/main" id="{9A21D833-D925-4AC5-8459-F4C765D06864}"/>
              </a:ext>
            </a:extLst>
          </p:cNvPr>
          <p:cNvSpPr txBox="1"/>
          <p:nvPr/>
        </p:nvSpPr>
        <p:spPr>
          <a:xfrm>
            <a:off x="3150181" y="216216"/>
            <a:ext cx="5067989" cy="1200842"/>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800" b="1">
                <a:solidFill>
                  <a:schemeClr val="accent1">
                    <a:lumMod val="25000"/>
                  </a:schemeClr>
                </a:solidFill>
                <a:latin typeface="Arial" panose="020B0604020202020204" pitchFamily="34" charset="0"/>
                <a:cs typeface="Arial" panose="020B0604020202020204" pitchFamily="34" charset="0"/>
              </a:defRPr>
            </a:lvl1pPr>
          </a:lstStyle>
          <a:p>
            <a:r>
              <a:rPr lang="en-US" sz="1600"/>
              <a:t>Em hãy viết một bài báo cáo về một nghiên cứu của mình khi quan sát sự vật, hiện tượng trong tự nhiên hoặc từ thực tiễn và thuyết trình bài báo cáo đã viết ở trước lớp hoặc trước nhóm bạn trong lớp.</a:t>
            </a:r>
            <a:endParaRPr lang="en-US" sz="1600" dirty="0"/>
          </a:p>
        </p:txBody>
      </p:sp>
      <p:pic>
        <p:nvPicPr>
          <p:cNvPr id="44034" name="Picture 2" descr="How to Write a Report: A Guide With Examples | Grammarly Blog">
            <a:extLst>
              <a:ext uri="{FF2B5EF4-FFF2-40B4-BE49-F238E27FC236}">
                <a16:creationId xmlns:a16="http://schemas.microsoft.com/office/drawing/2014/main" id="{5DAA1B33-54EE-485E-8094-57F67BFB09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1697487"/>
            <a:ext cx="6019800" cy="3212651"/>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875235"/>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9" name="Group 18">
            <a:extLst>
              <a:ext uri="{FF2B5EF4-FFF2-40B4-BE49-F238E27FC236}">
                <a16:creationId xmlns:a16="http://schemas.microsoft.com/office/drawing/2014/main" id="{4FFFC7C2-476B-4690-AF27-5C3F039FC337}"/>
              </a:ext>
            </a:extLst>
          </p:cNvPr>
          <p:cNvGrpSpPr/>
          <p:nvPr/>
        </p:nvGrpSpPr>
        <p:grpSpPr>
          <a:xfrm>
            <a:off x="804863" y="384175"/>
            <a:ext cx="2341562" cy="939218"/>
            <a:chOff x="804863" y="327025"/>
            <a:chExt cx="2341562" cy="939218"/>
          </a:xfrm>
        </p:grpSpPr>
        <p:sp>
          <p:nvSpPr>
            <p:cNvPr id="6" name="Rectangle: Rounded Corners 5">
              <a:extLst>
                <a:ext uri="{FF2B5EF4-FFF2-40B4-BE49-F238E27FC236}">
                  <a16:creationId xmlns:a16="http://schemas.microsoft.com/office/drawing/2014/main" id="{D550E348-FAF7-43E9-A2ED-90D0A7F5A4D0}"/>
                </a:ext>
              </a:extLst>
            </p:cNvPr>
            <p:cNvSpPr/>
            <p:nvPr/>
          </p:nvSpPr>
          <p:spPr>
            <a:xfrm>
              <a:off x="804863" y="442914"/>
              <a:ext cx="1890713" cy="69719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1F55EE-4D4D-49F2-88FD-2C8DDB3DF5A6}"/>
                </a:ext>
              </a:extLst>
            </p:cNvPr>
            <p:cNvPicPr>
              <a:picLocks noChangeAspect="1"/>
            </p:cNvPicPr>
            <p:nvPr/>
          </p:nvPicPr>
          <p:blipFill>
            <a:blip r:embed="rId3"/>
            <a:stretch>
              <a:fillRect/>
            </a:stretch>
          </p:blipFill>
          <p:spPr>
            <a:xfrm>
              <a:off x="2168525" y="327025"/>
              <a:ext cx="977900" cy="939218"/>
            </a:xfrm>
            <a:prstGeom prst="rect">
              <a:avLst/>
            </a:prstGeom>
          </p:spPr>
        </p:pic>
        <p:sp>
          <p:nvSpPr>
            <p:cNvPr id="46" name="TextBox 14">
              <a:extLst>
                <a:ext uri="{FF2B5EF4-FFF2-40B4-BE49-F238E27FC236}">
                  <a16:creationId xmlns:a16="http://schemas.microsoft.com/office/drawing/2014/main" id="{8137A334-84FE-4F55-BBF1-4BB87D10472E}"/>
                </a:ext>
              </a:extLst>
            </p:cNvPr>
            <p:cNvSpPr txBox="1"/>
            <p:nvPr/>
          </p:nvSpPr>
          <p:spPr>
            <a:xfrm>
              <a:off x="904043" y="540709"/>
              <a:ext cx="1448633" cy="520655"/>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KIẾN THỨC</a:t>
              </a:r>
            </a:p>
            <a:p>
              <a:pPr>
                <a:lnSpc>
                  <a:spcPct val="110000"/>
                </a:lnSpc>
              </a:pPr>
              <a:r>
                <a:rPr lang="en-US" sz="1600" b="1">
                  <a:solidFill>
                    <a:schemeClr val="tx1">
                      <a:lumMod val="95000"/>
                      <a:lumOff val="5000"/>
                    </a:schemeClr>
                  </a:solidFill>
                  <a:latin typeface="Arial" pitchFamily="34" charset="0"/>
                </a:rPr>
                <a:t>TRỌNG TÂM</a:t>
              </a:r>
            </a:p>
          </p:txBody>
        </p:sp>
        <p:grpSp>
          <p:nvGrpSpPr>
            <p:cNvPr id="78" name="Google Shape;32950;p94">
              <a:extLst>
                <a:ext uri="{FF2B5EF4-FFF2-40B4-BE49-F238E27FC236}">
                  <a16:creationId xmlns:a16="http://schemas.microsoft.com/office/drawing/2014/main" id="{7B13D44F-D123-4A9D-A532-5CEA40DC214E}"/>
                </a:ext>
              </a:extLst>
            </p:cNvPr>
            <p:cNvGrpSpPr/>
            <p:nvPr/>
          </p:nvGrpSpPr>
          <p:grpSpPr>
            <a:xfrm>
              <a:off x="2456037" y="632057"/>
              <a:ext cx="468138" cy="465622"/>
              <a:chOff x="-6329100" y="3632100"/>
              <a:chExt cx="293025" cy="291450"/>
            </a:xfrm>
            <a:solidFill>
              <a:schemeClr val="bg1"/>
            </a:solidFill>
          </p:grpSpPr>
          <p:sp>
            <p:nvSpPr>
              <p:cNvPr id="79" name="Google Shape;32951;p94">
                <a:extLst>
                  <a:ext uri="{FF2B5EF4-FFF2-40B4-BE49-F238E27FC236}">
                    <a16:creationId xmlns:a16="http://schemas.microsoft.com/office/drawing/2014/main" id="{9E1A95BE-3BD2-4B6C-8EB3-67FB19E18523}"/>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2952;p94">
                <a:extLst>
                  <a:ext uri="{FF2B5EF4-FFF2-40B4-BE49-F238E27FC236}">
                    <a16:creationId xmlns:a16="http://schemas.microsoft.com/office/drawing/2014/main" id="{AA18FB16-BC47-4D4C-86E6-4B4D817C315C}"/>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2953;p94">
                <a:extLst>
                  <a:ext uri="{FF2B5EF4-FFF2-40B4-BE49-F238E27FC236}">
                    <a16:creationId xmlns:a16="http://schemas.microsoft.com/office/drawing/2014/main" id="{08C43A41-6C15-4452-8129-3F4F159F6B4B}"/>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a:extLst>
              <a:ext uri="{FF2B5EF4-FFF2-40B4-BE49-F238E27FC236}">
                <a16:creationId xmlns:a16="http://schemas.microsoft.com/office/drawing/2014/main" id="{9C1A51FC-6FA1-40D1-BC0A-E80D4F84A2F0}"/>
              </a:ext>
            </a:extLst>
          </p:cNvPr>
          <p:cNvPicPr>
            <a:picLocks noChangeAspect="1"/>
          </p:cNvPicPr>
          <p:nvPr/>
        </p:nvPicPr>
        <p:blipFill>
          <a:blip r:embed="rId4"/>
          <a:stretch>
            <a:fillRect/>
          </a:stretch>
        </p:blipFill>
        <p:spPr>
          <a:xfrm>
            <a:off x="541227" y="1663662"/>
            <a:ext cx="368300" cy="354555"/>
          </a:xfrm>
          <a:prstGeom prst="rect">
            <a:avLst/>
          </a:prstGeom>
        </p:spPr>
      </p:pic>
      <p:sp>
        <p:nvSpPr>
          <p:cNvPr id="14" name="TextBox 13">
            <a:extLst>
              <a:ext uri="{FF2B5EF4-FFF2-40B4-BE49-F238E27FC236}">
                <a16:creationId xmlns:a16="http://schemas.microsoft.com/office/drawing/2014/main" id="{A3FD3234-2A8F-4CBC-B1A5-53C516E93D7D}"/>
              </a:ext>
            </a:extLst>
          </p:cNvPr>
          <p:cNvSpPr txBox="1"/>
          <p:nvPr/>
        </p:nvSpPr>
        <p:spPr>
          <a:xfrm>
            <a:off x="1012771" y="1548295"/>
            <a:ext cx="7487339"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Để học tập tốt môn Khoa học tự nhiên, chúng ta cần thực hiện và rèn luyện một số kĩ năng: </a:t>
            </a:r>
            <a:r>
              <a:rPr lang="en-US" sz="1600" b="1">
                <a:solidFill>
                  <a:schemeClr val="accent1">
                    <a:lumMod val="25000"/>
                  </a:schemeClr>
                </a:solidFill>
              </a:rPr>
              <a:t>quan sát, phân loại, liên kết, đo, dự báo, viết báo cáo, thuyết trình.</a:t>
            </a:r>
            <a:endParaRPr lang="en-US" sz="1600" b="1" dirty="0">
              <a:solidFill>
                <a:schemeClr val="accent1">
                  <a:lumMod val="25000"/>
                </a:schemeClr>
              </a:solidFill>
            </a:endParaRPr>
          </a:p>
        </p:txBody>
      </p:sp>
      <p:pic>
        <p:nvPicPr>
          <p:cNvPr id="43010" name="Picture 2" descr="Importance of Soft Skills to College Students - Write an essay for me">
            <a:extLst>
              <a:ext uri="{FF2B5EF4-FFF2-40B4-BE49-F238E27FC236}">
                <a16:creationId xmlns:a16="http://schemas.microsoft.com/office/drawing/2014/main" id="{025BE80B-FF3F-4498-84EA-FF413C4C6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0" y="2395536"/>
            <a:ext cx="4762500" cy="2500313"/>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19865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MỞ ĐẦU</a:t>
            </a:r>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2089245" y="4593690"/>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p3">
            <a:extLst>
              <a:ext uri="{FF2B5EF4-FFF2-40B4-BE49-F238E27FC236}">
                <a16:creationId xmlns:a16="http://schemas.microsoft.com/office/drawing/2014/main" id="{5DABF93F-5FA0-4A94-876D-F9D794756242}"/>
              </a:ext>
            </a:extLst>
          </p:cNvPr>
          <p:cNvSpPr/>
          <p:nvPr/>
        </p:nvSpPr>
        <p:spPr>
          <a:xfrm rot="18900000">
            <a:off x="6796500" y="4593690"/>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8AEB743-D545-427B-A2A0-C4586F303999}"/>
              </a:ext>
            </a:extLst>
          </p:cNvPr>
          <p:cNvSpPr txBox="1"/>
          <p:nvPr/>
        </p:nvSpPr>
        <p:spPr>
          <a:xfrm>
            <a:off x="2479035" y="4612709"/>
            <a:ext cx="4295775"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800"/>
              <a:t>Đàn chim di cư bay theo đội hình chữ V</a:t>
            </a:r>
            <a:endParaRPr lang="en-US" sz="1800" dirty="0"/>
          </a:p>
        </p:txBody>
      </p:sp>
      <p:pic>
        <p:nvPicPr>
          <p:cNvPr id="4098" name="Picture 2" descr="Birds That Fly in a V Formation Use An Amazing Trick">
            <a:extLst>
              <a:ext uri="{FF2B5EF4-FFF2-40B4-BE49-F238E27FC236}">
                <a16:creationId xmlns:a16="http://schemas.microsoft.com/office/drawing/2014/main" id="{3B8599EB-F267-4F5C-9F31-654543E47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1016000"/>
            <a:ext cx="6715125" cy="3238500"/>
          </a:xfrm>
          <a:prstGeom prst="rect">
            <a:avLst/>
          </a:prstGeom>
          <a:noFill/>
          <a:ln w="38100">
            <a:solidFill>
              <a:srgbClr val="9393E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09609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6203694" y="781854"/>
            <a:ext cx="1506852" cy="1421200"/>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7" name="Google Shape;1624;p34">
            <a:extLst>
              <a:ext uri="{FF2B5EF4-FFF2-40B4-BE49-F238E27FC236}">
                <a16:creationId xmlns:a16="http://schemas.microsoft.com/office/drawing/2014/main" id="{D5884B9A-32D5-46D0-BFED-1875B602888D}"/>
              </a:ext>
            </a:extLst>
          </p:cNvPr>
          <p:cNvSpPr/>
          <p:nvPr/>
        </p:nvSpPr>
        <p:spPr>
          <a:xfrm rot="294179">
            <a:off x="1433455" y="781853"/>
            <a:ext cx="1506852" cy="1421200"/>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BB4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8" name="Google Shape;1625;p34">
            <a:extLst>
              <a:ext uri="{FF2B5EF4-FFF2-40B4-BE49-F238E27FC236}">
                <a16:creationId xmlns:a16="http://schemas.microsoft.com/office/drawing/2014/main" id="{BE7362F4-3A73-4BD9-89E5-6DE9F65AE122}"/>
              </a:ext>
            </a:extLst>
          </p:cNvPr>
          <p:cNvSpPr txBox="1">
            <a:spLocks/>
          </p:cNvSpPr>
          <p:nvPr/>
        </p:nvSpPr>
        <p:spPr>
          <a:xfrm>
            <a:off x="2971800" y="1260673"/>
            <a:ext cx="3200400" cy="66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9pPr>
          </a:lstStyle>
          <a:p>
            <a:r>
              <a:rPr lang="en-US" sz="6000">
                <a:solidFill>
                  <a:schemeClr val="accent1">
                    <a:lumMod val="25000"/>
                  </a:schemeClr>
                </a:solidFill>
                <a:latin typeface="Arial" panose="020B0604020202020204" pitchFamily="34" charset="0"/>
                <a:cs typeface="Arial" panose="020B0604020202020204" pitchFamily="34" charset="0"/>
              </a:rPr>
              <a:t>PHẦN 3</a:t>
            </a:r>
          </a:p>
        </p:txBody>
      </p:sp>
      <p:sp>
        <p:nvSpPr>
          <p:cNvPr id="9" name="TextBox 14">
            <a:extLst>
              <a:ext uri="{FF2B5EF4-FFF2-40B4-BE49-F238E27FC236}">
                <a16:creationId xmlns:a16="http://schemas.microsoft.com/office/drawing/2014/main" id="{B04C2D8D-D000-4592-932C-C79707AB2293}"/>
              </a:ext>
            </a:extLst>
          </p:cNvPr>
          <p:cNvSpPr txBox="1"/>
          <p:nvPr/>
        </p:nvSpPr>
        <p:spPr>
          <a:xfrm>
            <a:off x="746997" y="2348880"/>
            <a:ext cx="7650007" cy="1431867"/>
          </a:xfrm>
          <a:prstGeom prst="rect">
            <a:avLst/>
          </a:prstGeom>
        </p:spPr>
        <p:txBody>
          <a:bodyPr wrap="square" lIns="0" tIns="0" rIns="0" bIns="0" rtlCol="0" anchor="t">
            <a:spAutoFit/>
          </a:bodyPr>
          <a:lstStyle/>
          <a:p>
            <a:pPr algn="ctr">
              <a:lnSpc>
                <a:spcPct val="110000"/>
              </a:lnSpc>
            </a:pPr>
            <a:r>
              <a:rPr lang="en-US" sz="4400" b="1">
                <a:solidFill>
                  <a:srgbClr val="D71E1E"/>
                </a:solidFill>
                <a:latin typeface="Arial" pitchFamily="34" charset="0"/>
              </a:rPr>
              <a:t>MỘT SỐ</a:t>
            </a:r>
          </a:p>
          <a:p>
            <a:pPr algn="ctr">
              <a:lnSpc>
                <a:spcPct val="110000"/>
              </a:lnSpc>
            </a:pPr>
            <a:r>
              <a:rPr lang="en-US" sz="4400" b="1">
                <a:solidFill>
                  <a:srgbClr val="D71E1E"/>
                </a:solidFill>
                <a:latin typeface="Arial" pitchFamily="34" charset="0"/>
              </a:rPr>
              <a:t>DỤNG CỤ ĐO</a:t>
            </a:r>
          </a:p>
        </p:txBody>
      </p:sp>
    </p:spTree>
    <p:extLst>
      <p:ext uri="{BB962C8B-B14F-4D97-AF65-F5344CB8AC3E}">
        <p14:creationId xmlns:p14="http://schemas.microsoft.com/office/powerpoint/2010/main" val="376938813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01</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Dao động kí</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980659" y="1127803"/>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7AF6D422-260E-405E-A164-2526ED6820A5}"/>
              </a:ext>
            </a:extLst>
          </p:cNvPr>
          <p:cNvSpPr txBox="1"/>
          <p:nvPr/>
        </p:nvSpPr>
        <p:spPr>
          <a:xfrm>
            <a:off x="2496631" y="973697"/>
            <a:ext cx="4647119"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Một chức năng quan trọng của dao động kí là hiển thị đồ thị của tín hiệu điện theo thời gian.</a:t>
            </a:r>
          </a:p>
        </p:txBody>
      </p:sp>
      <p:pic>
        <p:nvPicPr>
          <p:cNvPr id="53250" name="Picture 2" descr="Owon SDS1202 oscilloscope">
            <a:extLst>
              <a:ext uri="{FF2B5EF4-FFF2-40B4-BE49-F238E27FC236}">
                <a16:creationId xmlns:a16="http://schemas.microsoft.com/office/drawing/2014/main" id="{A5010ED0-DD84-4D06-840A-65667B16C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33" b="22889"/>
          <a:stretch/>
        </p:blipFill>
        <p:spPr bwMode="auto">
          <a:xfrm>
            <a:off x="1203960" y="1785247"/>
            <a:ext cx="6736080" cy="348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1418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98316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TextBox 24">
            <a:extLst>
              <a:ext uri="{FF2B5EF4-FFF2-40B4-BE49-F238E27FC236}">
                <a16:creationId xmlns:a16="http://schemas.microsoft.com/office/drawing/2014/main" id="{2B0C08CD-10A4-4C12-820E-90E0F10B1131}"/>
              </a:ext>
            </a:extLst>
          </p:cNvPr>
          <p:cNvSpPr txBox="1"/>
          <p:nvPr/>
        </p:nvSpPr>
        <p:spPr>
          <a:xfrm>
            <a:off x="3441462" y="526376"/>
            <a:ext cx="4331221"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b="1">
                <a:solidFill>
                  <a:schemeClr val="accent1">
                    <a:lumMod val="25000"/>
                  </a:schemeClr>
                </a:solidFill>
              </a:rPr>
              <a:t>Dao động kí cho phép đọc được những thông tin nào?</a:t>
            </a:r>
            <a:endParaRPr lang="en-US" sz="1800" b="1" dirty="0">
              <a:solidFill>
                <a:schemeClr val="accent1">
                  <a:lumMod val="25000"/>
                </a:schemeClr>
              </a:solidFill>
            </a:endParaRPr>
          </a:p>
        </p:txBody>
      </p:sp>
      <p:pic>
        <p:nvPicPr>
          <p:cNvPr id="55298" name="Picture 2" descr="Oscilloscope Tutorial (Learn the Basics) - The Geek Pub">
            <a:extLst>
              <a:ext uri="{FF2B5EF4-FFF2-40B4-BE49-F238E27FC236}">
                <a16:creationId xmlns:a16="http://schemas.microsoft.com/office/drawing/2014/main" id="{97DA4A3D-044C-4909-9107-A3C5930D1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335" y="1558052"/>
            <a:ext cx="6069330" cy="3413998"/>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847435"/>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7" name="Group 6">
            <a:extLst>
              <a:ext uri="{FF2B5EF4-FFF2-40B4-BE49-F238E27FC236}">
                <a16:creationId xmlns:a16="http://schemas.microsoft.com/office/drawing/2014/main" id="{3551D107-CC0D-4ADA-96DF-95CC4F884773}"/>
              </a:ext>
            </a:extLst>
          </p:cNvPr>
          <p:cNvGrpSpPr/>
          <p:nvPr/>
        </p:nvGrpSpPr>
        <p:grpSpPr>
          <a:xfrm>
            <a:off x="425385" y="1542219"/>
            <a:ext cx="1489141" cy="569651"/>
            <a:chOff x="339660" y="2862739"/>
            <a:chExt cx="1489141" cy="569651"/>
          </a:xfrm>
        </p:grpSpPr>
        <p:sp>
          <p:nvSpPr>
            <p:cNvPr id="47" name="Rectangle: Rounded Corners 46">
              <a:extLst>
                <a:ext uri="{FF2B5EF4-FFF2-40B4-BE49-F238E27FC236}">
                  <a16:creationId xmlns:a16="http://schemas.microsoft.com/office/drawing/2014/main" id="{FBC08FB4-FD23-484F-A4B5-B13F52CFD2D8}"/>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oogle Shape;619;p14">
              <a:extLst>
                <a:ext uri="{FF2B5EF4-FFF2-40B4-BE49-F238E27FC236}">
                  <a16:creationId xmlns:a16="http://schemas.microsoft.com/office/drawing/2014/main" id="{F1F0FB47-ABCC-4507-8807-511798961886}"/>
                </a:ext>
              </a:extLst>
            </p:cNvPr>
            <p:cNvGrpSpPr/>
            <p:nvPr/>
          </p:nvGrpSpPr>
          <p:grpSpPr>
            <a:xfrm rot="900000">
              <a:off x="339660" y="2862739"/>
              <a:ext cx="408712" cy="569651"/>
              <a:chOff x="3553100" y="1256250"/>
              <a:chExt cx="527400" cy="735075"/>
            </a:xfrm>
          </p:grpSpPr>
          <p:sp>
            <p:nvSpPr>
              <p:cNvPr id="34" name="Google Shape;620;p14">
                <a:extLst>
                  <a:ext uri="{FF2B5EF4-FFF2-40B4-BE49-F238E27FC236}">
                    <a16:creationId xmlns:a16="http://schemas.microsoft.com/office/drawing/2014/main" id="{16EC7C5B-5082-45D8-9AA9-A631E47491A9}"/>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21;p14">
                <a:extLst>
                  <a:ext uri="{FF2B5EF4-FFF2-40B4-BE49-F238E27FC236}">
                    <a16:creationId xmlns:a16="http://schemas.microsoft.com/office/drawing/2014/main" id="{DC8B7443-F8F1-452C-A12D-F4754E1ED965}"/>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2;p14">
                <a:extLst>
                  <a:ext uri="{FF2B5EF4-FFF2-40B4-BE49-F238E27FC236}">
                    <a16:creationId xmlns:a16="http://schemas.microsoft.com/office/drawing/2014/main" id="{B3D89165-DB8D-4639-B99C-04B87304D258}"/>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3;p14">
                <a:extLst>
                  <a:ext uri="{FF2B5EF4-FFF2-40B4-BE49-F238E27FC236}">
                    <a16:creationId xmlns:a16="http://schemas.microsoft.com/office/drawing/2014/main" id="{84EC5A88-87FC-4B92-998C-771511D77786}"/>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24;p14">
                <a:extLst>
                  <a:ext uri="{FF2B5EF4-FFF2-40B4-BE49-F238E27FC236}">
                    <a16:creationId xmlns:a16="http://schemas.microsoft.com/office/drawing/2014/main" id="{85DA8482-47A8-41A0-A6DF-DEB7128E61BB}"/>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5;p14">
                <a:extLst>
                  <a:ext uri="{FF2B5EF4-FFF2-40B4-BE49-F238E27FC236}">
                    <a16:creationId xmlns:a16="http://schemas.microsoft.com/office/drawing/2014/main" id="{2B7856FF-C281-4E52-BFE9-C3A5F19D6668}"/>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extBox 14">
              <a:extLst>
                <a:ext uri="{FF2B5EF4-FFF2-40B4-BE49-F238E27FC236}">
                  <a16:creationId xmlns:a16="http://schemas.microsoft.com/office/drawing/2014/main" id="{FD676797-1C5E-4ED7-8F06-3D2301E1FA20}"/>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grpSp>
        <p:nvGrpSpPr>
          <p:cNvPr id="11" name="Group 10">
            <a:extLst>
              <a:ext uri="{FF2B5EF4-FFF2-40B4-BE49-F238E27FC236}">
                <a16:creationId xmlns:a16="http://schemas.microsoft.com/office/drawing/2014/main" id="{B80CCBFE-0509-418B-AE86-458E22B766A4}"/>
              </a:ext>
            </a:extLst>
          </p:cNvPr>
          <p:cNvGrpSpPr/>
          <p:nvPr/>
        </p:nvGrpSpPr>
        <p:grpSpPr>
          <a:xfrm>
            <a:off x="98316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TextBox 24">
            <a:extLst>
              <a:ext uri="{FF2B5EF4-FFF2-40B4-BE49-F238E27FC236}">
                <a16:creationId xmlns:a16="http://schemas.microsoft.com/office/drawing/2014/main" id="{2B0C08CD-10A4-4C12-820E-90E0F10B1131}"/>
              </a:ext>
            </a:extLst>
          </p:cNvPr>
          <p:cNvSpPr txBox="1"/>
          <p:nvPr/>
        </p:nvSpPr>
        <p:spPr>
          <a:xfrm>
            <a:off x="3441462" y="526376"/>
            <a:ext cx="4331221"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b="1">
                <a:solidFill>
                  <a:schemeClr val="accent1">
                    <a:lumMod val="25000"/>
                  </a:schemeClr>
                </a:solidFill>
              </a:rPr>
              <a:t>Dao động kí cho phép đọc được những thông tin nào?</a:t>
            </a:r>
            <a:endParaRPr lang="en-US" sz="1800" b="1" dirty="0">
              <a:solidFill>
                <a:schemeClr val="accent1">
                  <a:lumMod val="25000"/>
                </a:schemeClr>
              </a:solidFill>
            </a:endParaRPr>
          </a:p>
        </p:txBody>
      </p:sp>
      <p:pic>
        <p:nvPicPr>
          <p:cNvPr id="27" name="Picture 26">
            <a:extLst>
              <a:ext uri="{FF2B5EF4-FFF2-40B4-BE49-F238E27FC236}">
                <a16:creationId xmlns:a16="http://schemas.microsoft.com/office/drawing/2014/main" id="{6BEBADA3-A03A-463F-9BA0-99A27A5EDF30}"/>
              </a:ext>
            </a:extLst>
          </p:cNvPr>
          <p:cNvPicPr>
            <a:picLocks noChangeAspect="1"/>
          </p:cNvPicPr>
          <p:nvPr/>
        </p:nvPicPr>
        <p:blipFill>
          <a:blip r:embed="rId4"/>
          <a:stretch>
            <a:fillRect/>
          </a:stretch>
        </p:blipFill>
        <p:spPr>
          <a:xfrm>
            <a:off x="1635158" y="2719460"/>
            <a:ext cx="335280" cy="470349"/>
          </a:xfrm>
          <a:prstGeom prst="rect">
            <a:avLst/>
          </a:prstGeom>
        </p:spPr>
      </p:pic>
      <p:sp>
        <p:nvSpPr>
          <p:cNvPr id="29" name="TextBox 28">
            <a:extLst>
              <a:ext uri="{FF2B5EF4-FFF2-40B4-BE49-F238E27FC236}">
                <a16:creationId xmlns:a16="http://schemas.microsoft.com/office/drawing/2014/main" id="{73CF6805-D601-4D17-9C51-D33A86FF5A8F}"/>
              </a:ext>
            </a:extLst>
          </p:cNvPr>
          <p:cNvSpPr txBox="1"/>
          <p:nvPr/>
        </p:nvSpPr>
        <p:spPr>
          <a:xfrm>
            <a:off x="2108199" y="2798502"/>
            <a:ext cx="6032783" cy="3122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en-US" sz="1800"/>
              <a:t>Đồ thị của tín hiệu điện theo thời gian.</a:t>
            </a:r>
          </a:p>
        </p:txBody>
      </p:sp>
      <p:sp>
        <p:nvSpPr>
          <p:cNvPr id="40" name="TextBox 39">
            <a:extLst>
              <a:ext uri="{FF2B5EF4-FFF2-40B4-BE49-F238E27FC236}">
                <a16:creationId xmlns:a16="http://schemas.microsoft.com/office/drawing/2014/main" id="{733C875B-EC15-4872-99CD-8A2490DF3934}"/>
              </a:ext>
            </a:extLst>
          </p:cNvPr>
          <p:cNvSpPr txBox="1"/>
          <p:nvPr/>
        </p:nvSpPr>
        <p:spPr>
          <a:xfrm>
            <a:off x="2108199" y="3699166"/>
            <a:ext cx="6032783" cy="312265"/>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solidFill>
                  <a:schemeClr val="tx1"/>
                </a:solidFill>
                <a:latin typeface="Arial" panose="020B0604020202020204" pitchFamily="34" charset="0"/>
                <a:cs typeface="Arial" panose="020B0604020202020204" pitchFamily="34" charset="0"/>
              </a:defRPr>
            </a:lvl1pPr>
          </a:lstStyle>
          <a:p>
            <a:r>
              <a:rPr lang="en-US" sz="1800"/>
              <a:t>Quy luật biến đổi của tín hiệu âm truyền tới theo thời gian.</a:t>
            </a:r>
          </a:p>
        </p:txBody>
      </p:sp>
      <p:pic>
        <p:nvPicPr>
          <p:cNvPr id="41" name="Picture 40">
            <a:extLst>
              <a:ext uri="{FF2B5EF4-FFF2-40B4-BE49-F238E27FC236}">
                <a16:creationId xmlns:a16="http://schemas.microsoft.com/office/drawing/2014/main" id="{03A1D0CD-2963-4ED3-8991-6B95B3B005AE}"/>
              </a:ext>
            </a:extLst>
          </p:cNvPr>
          <p:cNvPicPr>
            <a:picLocks noChangeAspect="1"/>
          </p:cNvPicPr>
          <p:nvPr/>
        </p:nvPicPr>
        <p:blipFill>
          <a:blip r:embed="rId4"/>
          <a:stretch>
            <a:fillRect/>
          </a:stretch>
        </p:blipFill>
        <p:spPr>
          <a:xfrm>
            <a:off x="1635158" y="3620124"/>
            <a:ext cx="335280" cy="470349"/>
          </a:xfrm>
          <a:prstGeom prst="rect">
            <a:avLst/>
          </a:prstGeom>
        </p:spPr>
      </p:pic>
    </p:spTree>
    <p:extLst>
      <p:ext uri="{BB962C8B-B14F-4D97-AF65-F5344CB8AC3E}">
        <p14:creationId xmlns:p14="http://schemas.microsoft.com/office/powerpoint/2010/main" val="264189784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01</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Dao động kí</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023397" y="1021143"/>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F918DC6E-F951-4F54-8E68-D1F9B28E263D}"/>
              </a:ext>
            </a:extLst>
          </p:cNvPr>
          <p:cNvSpPr txBox="1"/>
          <p:nvPr/>
        </p:nvSpPr>
        <p:spPr>
          <a:xfrm>
            <a:off x="1510017" y="916450"/>
            <a:ext cx="6355989"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Để tìm hiểu những tính chất của âm, người ta mắc hai đầu micro với chốt tín hiệu vào của dao động kí. Micro sẽ biến đổi tín hiểu âm truyền tới thành tín hiệu điện có cùng quy luật với quy luật của tín hiệu âm.</a:t>
            </a:r>
          </a:p>
        </p:txBody>
      </p:sp>
      <p:pic>
        <p:nvPicPr>
          <p:cNvPr id="7" name="Picture 2" descr="How to Use an Oscilloscope - learn.sparkfun.com">
            <a:extLst>
              <a:ext uri="{FF2B5EF4-FFF2-40B4-BE49-F238E27FC236}">
                <a16:creationId xmlns:a16="http://schemas.microsoft.com/office/drawing/2014/main" id="{57497DA8-AE79-4A5B-B3B5-354308360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528" y="2005946"/>
            <a:ext cx="4454944" cy="2971185"/>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43584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01</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Dao động kí</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031017" y="1040193"/>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2FBC436A-E253-446E-8EBF-3003850B22B3}"/>
              </a:ext>
            </a:extLst>
          </p:cNvPr>
          <p:cNvSpPr txBox="1"/>
          <p:nvPr/>
        </p:nvSpPr>
        <p:spPr>
          <a:xfrm>
            <a:off x="1514621" y="935137"/>
            <a:ext cx="6359379"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Trên màn hình của dao động kí sẽ xuất hiện một đường cong sáng biểu diễn sự biến đổi của tín hiệu điện theo thời gian. Căn cứ vào đó, ta biết được quy luật biến đổi của tín hiệu âm truyền tới theo thời gian.</a:t>
            </a:r>
          </a:p>
        </p:txBody>
      </p:sp>
      <p:pic>
        <p:nvPicPr>
          <p:cNvPr id="52226" name="Picture 2" descr="TBS1052C - Tektronix - Digital Oscilloscope, TBS1000C, 2 Channel">
            <a:extLst>
              <a:ext uri="{FF2B5EF4-FFF2-40B4-BE49-F238E27FC236}">
                <a16:creationId xmlns:a16="http://schemas.microsoft.com/office/drawing/2014/main" id="{E8F6EB64-9FF7-411F-9CC6-7E2E941188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41"/>
          <a:stretch/>
        </p:blipFill>
        <p:spPr bwMode="auto">
          <a:xfrm>
            <a:off x="1816894" y="2080375"/>
            <a:ext cx="5510212" cy="284541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19244"/>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01</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Dao động kí</a:t>
            </a:r>
          </a:p>
        </p:txBody>
      </p:sp>
      <p:sp>
        <p:nvSpPr>
          <p:cNvPr id="7" name="TextBox 6">
            <a:extLst>
              <a:ext uri="{FF2B5EF4-FFF2-40B4-BE49-F238E27FC236}">
                <a16:creationId xmlns:a16="http://schemas.microsoft.com/office/drawing/2014/main" id="{640C5E97-70E0-4434-A149-7240E0648FEE}"/>
              </a:ext>
            </a:extLst>
          </p:cNvPr>
          <p:cNvSpPr txBox="1"/>
          <p:nvPr/>
        </p:nvSpPr>
        <p:spPr>
          <a:xfrm>
            <a:off x="3985615" y="1404802"/>
            <a:ext cx="5623373" cy="301050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55000"/>
              </a:lnSpc>
            </a:pPr>
            <a:r>
              <a:rPr lang="en-US" sz="1500" b="1">
                <a:solidFill>
                  <a:schemeClr val="accent1">
                    <a:lumMod val="25000"/>
                  </a:schemeClr>
                </a:solidFill>
              </a:rPr>
              <a:t>Một số nút cơ bản ở mặt trước của dao động kí:</a:t>
            </a:r>
          </a:p>
          <a:p>
            <a:pPr algn="just">
              <a:lnSpc>
                <a:spcPct val="155000"/>
              </a:lnSpc>
            </a:pPr>
            <a:r>
              <a:rPr lang="en-US" sz="1400" b="1">
                <a:solidFill>
                  <a:schemeClr val="accent1">
                    <a:lumMod val="25000"/>
                  </a:schemeClr>
                </a:solidFill>
              </a:rPr>
              <a:t>(1) </a:t>
            </a:r>
            <a:r>
              <a:rPr lang="en-US" sz="1400" b="1">
                <a:solidFill>
                  <a:srgbClr val="D4190C"/>
                </a:solidFill>
              </a:rPr>
              <a:t>POWER</a:t>
            </a:r>
            <a:r>
              <a:rPr lang="en-US" sz="1400" b="1">
                <a:solidFill>
                  <a:schemeClr val="accent1">
                    <a:lumMod val="25000"/>
                  </a:schemeClr>
                </a:solidFill>
              </a:rPr>
              <a:t>: </a:t>
            </a:r>
            <a:r>
              <a:rPr lang="en-US" sz="1400"/>
              <a:t>Bật/ Tắt nguồn.</a:t>
            </a:r>
          </a:p>
          <a:p>
            <a:pPr algn="just">
              <a:lnSpc>
                <a:spcPct val="155000"/>
              </a:lnSpc>
            </a:pPr>
            <a:r>
              <a:rPr lang="en-US" sz="1400" b="1">
                <a:solidFill>
                  <a:schemeClr val="accent1">
                    <a:lumMod val="25000"/>
                  </a:schemeClr>
                </a:solidFill>
              </a:rPr>
              <a:t>(2) </a:t>
            </a:r>
            <a:r>
              <a:rPr lang="en-US" sz="1400" b="1">
                <a:solidFill>
                  <a:srgbClr val="D4190C"/>
                </a:solidFill>
              </a:rPr>
              <a:t>CH1 INPUT</a:t>
            </a:r>
            <a:r>
              <a:rPr lang="en-US" sz="1400" b="1">
                <a:solidFill>
                  <a:schemeClr val="accent1">
                    <a:lumMod val="25000"/>
                  </a:schemeClr>
                </a:solidFill>
              </a:rPr>
              <a:t>:</a:t>
            </a:r>
            <a:r>
              <a:rPr lang="en-US" sz="1400" b="1">
                <a:solidFill>
                  <a:srgbClr val="D4190C"/>
                </a:solidFill>
              </a:rPr>
              <a:t> </a:t>
            </a:r>
            <a:r>
              <a:rPr lang="en-US" sz="1400"/>
              <a:t>Ngõ kết nối micro.</a:t>
            </a:r>
          </a:p>
          <a:p>
            <a:pPr algn="just">
              <a:lnSpc>
                <a:spcPct val="155000"/>
              </a:lnSpc>
            </a:pPr>
            <a:r>
              <a:rPr lang="en-US" sz="1400" b="1">
                <a:solidFill>
                  <a:schemeClr val="accent1">
                    <a:lumMod val="25000"/>
                  </a:schemeClr>
                </a:solidFill>
              </a:rPr>
              <a:t>(3) </a:t>
            </a:r>
            <a:r>
              <a:rPr lang="en-US" sz="1400" b="1">
                <a:solidFill>
                  <a:srgbClr val="D4190C"/>
                </a:solidFill>
              </a:rPr>
              <a:t>INTEN</a:t>
            </a:r>
            <a:r>
              <a:rPr lang="en-US" sz="1400" b="1">
                <a:solidFill>
                  <a:schemeClr val="accent1">
                    <a:lumMod val="25000"/>
                  </a:schemeClr>
                </a:solidFill>
              </a:rPr>
              <a:t>: </a:t>
            </a:r>
            <a:r>
              <a:rPr lang="en-US" sz="1400"/>
              <a:t>Điều chỉnh độ sáng của tín hiệu trên màn hình.</a:t>
            </a:r>
          </a:p>
          <a:p>
            <a:pPr algn="just">
              <a:lnSpc>
                <a:spcPct val="155000"/>
              </a:lnSpc>
            </a:pPr>
            <a:r>
              <a:rPr lang="en-US" sz="1400" b="1">
                <a:solidFill>
                  <a:schemeClr val="accent1">
                    <a:lumMod val="25000"/>
                  </a:schemeClr>
                </a:solidFill>
              </a:rPr>
              <a:t>(4) </a:t>
            </a:r>
            <a:r>
              <a:rPr lang="en-US" sz="1400" b="1">
                <a:solidFill>
                  <a:srgbClr val="D4190C"/>
                </a:solidFill>
              </a:rPr>
              <a:t>FOCUS</a:t>
            </a:r>
            <a:r>
              <a:rPr lang="en-US" sz="1400" b="1">
                <a:solidFill>
                  <a:schemeClr val="accent1">
                    <a:lumMod val="25000"/>
                  </a:schemeClr>
                </a:solidFill>
              </a:rPr>
              <a:t>:</a:t>
            </a:r>
            <a:r>
              <a:rPr lang="en-US" sz="1400" b="1">
                <a:solidFill>
                  <a:srgbClr val="D4190C"/>
                </a:solidFill>
              </a:rPr>
              <a:t> </a:t>
            </a:r>
            <a:r>
              <a:rPr lang="en-US" sz="1400"/>
              <a:t>Điều chỉnh độ nét của tín hiệu trên màn hình.</a:t>
            </a:r>
          </a:p>
          <a:p>
            <a:pPr algn="just">
              <a:lnSpc>
                <a:spcPct val="155000"/>
              </a:lnSpc>
            </a:pPr>
            <a:r>
              <a:rPr lang="en-US" sz="1400" b="1">
                <a:solidFill>
                  <a:schemeClr val="accent1">
                    <a:lumMod val="25000"/>
                  </a:schemeClr>
                </a:solidFill>
              </a:rPr>
              <a:t>(5) </a:t>
            </a:r>
            <a:r>
              <a:rPr lang="en-US" sz="1400" b="1">
                <a:solidFill>
                  <a:srgbClr val="D4190C"/>
                </a:solidFill>
              </a:rPr>
              <a:t>MODE</a:t>
            </a:r>
            <a:r>
              <a:rPr lang="en-US" sz="1400" b="1">
                <a:solidFill>
                  <a:schemeClr val="accent1">
                    <a:lumMod val="25000"/>
                  </a:schemeClr>
                </a:solidFill>
              </a:rPr>
              <a:t>: </a:t>
            </a:r>
            <a:r>
              <a:rPr lang="en-US" sz="1400"/>
              <a:t>Chọn mode.</a:t>
            </a:r>
          </a:p>
          <a:p>
            <a:pPr algn="just">
              <a:lnSpc>
                <a:spcPct val="155000"/>
              </a:lnSpc>
            </a:pPr>
            <a:r>
              <a:rPr lang="en-US" sz="1400" b="1">
                <a:solidFill>
                  <a:schemeClr val="accent1">
                    <a:lumMod val="25000"/>
                  </a:schemeClr>
                </a:solidFill>
              </a:rPr>
              <a:t>(6) </a:t>
            </a:r>
            <a:r>
              <a:rPr lang="en-US" sz="1400" b="1">
                <a:solidFill>
                  <a:srgbClr val="D4190C"/>
                </a:solidFill>
              </a:rPr>
              <a:t>VOLTS/ DIV</a:t>
            </a:r>
            <a:r>
              <a:rPr lang="en-US" sz="1400" b="1">
                <a:solidFill>
                  <a:schemeClr val="accent1">
                    <a:lumMod val="25000"/>
                  </a:schemeClr>
                </a:solidFill>
              </a:rPr>
              <a:t>: </a:t>
            </a:r>
            <a:r>
              <a:rPr lang="en-US" sz="1400"/>
              <a:t>Chọn tỉ lệ điện áp trên một ô theo trục dọc.</a:t>
            </a:r>
          </a:p>
          <a:p>
            <a:pPr algn="just">
              <a:lnSpc>
                <a:spcPct val="155000"/>
              </a:lnSpc>
            </a:pPr>
            <a:r>
              <a:rPr lang="en-US" sz="1400" b="1">
                <a:solidFill>
                  <a:schemeClr val="accent1">
                    <a:lumMod val="25000"/>
                  </a:schemeClr>
                </a:solidFill>
              </a:rPr>
              <a:t>(7) </a:t>
            </a:r>
            <a:r>
              <a:rPr lang="en-US" sz="1400" b="1">
                <a:solidFill>
                  <a:srgbClr val="D4190C"/>
                </a:solidFill>
              </a:rPr>
              <a:t>TIME/ DIV</a:t>
            </a:r>
            <a:r>
              <a:rPr lang="en-US" sz="1400" b="1">
                <a:solidFill>
                  <a:schemeClr val="accent1">
                    <a:lumMod val="25000"/>
                  </a:schemeClr>
                </a:solidFill>
              </a:rPr>
              <a:t>: </a:t>
            </a:r>
            <a:r>
              <a:rPr lang="en-US" sz="1400"/>
              <a:t>Chọn tỉ lệ thời gian trên một ô theo trục ngang.</a:t>
            </a:r>
          </a:p>
          <a:p>
            <a:pPr algn="just">
              <a:lnSpc>
                <a:spcPct val="155000"/>
              </a:lnSpc>
            </a:pPr>
            <a:r>
              <a:rPr lang="en-US" sz="1400" b="1">
                <a:solidFill>
                  <a:schemeClr val="accent1">
                    <a:lumMod val="25000"/>
                  </a:schemeClr>
                </a:solidFill>
              </a:rPr>
              <a:t>(8) </a:t>
            </a:r>
            <a:r>
              <a:rPr lang="en-US" sz="1400" b="1">
                <a:solidFill>
                  <a:srgbClr val="D4190C"/>
                </a:solidFill>
              </a:rPr>
              <a:t>TRIGGER</a:t>
            </a:r>
            <a:r>
              <a:rPr lang="en-US" sz="1400" b="1">
                <a:solidFill>
                  <a:schemeClr val="accent1">
                    <a:lumMod val="25000"/>
                  </a:schemeClr>
                </a:solidFill>
              </a:rPr>
              <a:t>: </a:t>
            </a:r>
            <a:r>
              <a:rPr lang="en-US" sz="1400"/>
              <a:t>Điều chỉnh độ trigger.</a:t>
            </a:r>
          </a:p>
        </p:txBody>
      </p:sp>
      <p:pic>
        <p:nvPicPr>
          <p:cNvPr id="50178" name="Picture 2" descr="TBS1052C - Tektronix - Digital Oscilloscope, TBS1000C, 2 Channel">
            <a:extLst>
              <a:ext uri="{FF2B5EF4-FFF2-40B4-BE49-F238E27FC236}">
                <a16:creationId xmlns:a16="http://schemas.microsoft.com/office/drawing/2014/main" id="{20CD7B4B-659B-41EE-86E3-957DBD07F3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80" t="22636"/>
          <a:stretch/>
        </p:blipFill>
        <p:spPr bwMode="auto">
          <a:xfrm>
            <a:off x="311869" y="1335254"/>
            <a:ext cx="3262447" cy="33274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17379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01</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399675"/>
            <a:ext cx="5413773" cy="34349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Dao động kí</a:t>
            </a:r>
          </a:p>
        </p:txBody>
      </p:sp>
      <p:sp>
        <p:nvSpPr>
          <p:cNvPr id="6" name="TextBox 5">
            <a:extLst>
              <a:ext uri="{FF2B5EF4-FFF2-40B4-BE49-F238E27FC236}">
                <a16:creationId xmlns:a16="http://schemas.microsoft.com/office/drawing/2014/main" id="{F0067B77-7DC0-4FEF-947E-CDCA0FC370F8}"/>
              </a:ext>
            </a:extLst>
          </p:cNvPr>
          <p:cNvSpPr txBox="1"/>
          <p:nvPr/>
        </p:nvSpPr>
        <p:spPr>
          <a:xfrm>
            <a:off x="4828310" y="1022061"/>
            <a:ext cx="3782290" cy="369184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30000"/>
              </a:lnSpc>
            </a:pPr>
            <a:r>
              <a:rPr lang="en-US" sz="1800" b="1">
                <a:solidFill>
                  <a:schemeClr val="accent1">
                    <a:lumMod val="25000"/>
                  </a:schemeClr>
                </a:solidFill>
              </a:rPr>
              <a:t>Sử dụng dao động kí:</a:t>
            </a:r>
          </a:p>
          <a:p>
            <a:pPr>
              <a:lnSpc>
                <a:spcPct val="130000"/>
              </a:lnSpc>
            </a:pPr>
            <a:r>
              <a:rPr lang="en-US" sz="1400" b="1">
                <a:solidFill>
                  <a:srgbClr val="D4190C"/>
                </a:solidFill>
              </a:rPr>
              <a:t>-</a:t>
            </a:r>
            <a:r>
              <a:rPr lang="en-US" sz="1400"/>
              <a:t> Gắn tín hiệu vào kênh 1, chọn mode </a:t>
            </a:r>
            <a:r>
              <a:rPr lang="en-US" sz="1400" b="1"/>
              <a:t>CH1</a:t>
            </a:r>
            <a:r>
              <a:rPr lang="en-US" sz="1400"/>
              <a:t>;</a:t>
            </a:r>
          </a:p>
          <a:p>
            <a:pPr>
              <a:lnSpc>
                <a:spcPct val="130000"/>
              </a:lnSpc>
            </a:pPr>
            <a:r>
              <a:rPr lang="en-US" sz="1400" b="1">
                <a:solidFill>
                  <a:srgbClr val="D4190C"/>
                </a:solidFill>
              </a:rPr>
              <a:t>-</a:t>
            </a:r>
            <a:r>
              <a:rPr lang="en-US" sz="1400"/>
              <a:t> Xoay hai nút </a:t>
            </a:r>
            <a:r>
              <a:rPr lang="en-US" sz="1400" b="1"/>
              <a:t>INTEN</a:t>
            </a:r>
            <a:r>
              <a:rPr lang="en-US" sz="1400"/>
              <a:t>, </a:t>
            </a:r>
            <a:r>
              <a:rPr lang="en-US" sz="1400" b="1"/>
              <a:t>FOCUS</a:t>
            </a:r>
            <a:r>
              <a:rPr lang="en-US" sz="1400"/>
              <a:t> về vị trí giữa;</a:t>
            </a:r>
          </a:p>
          <a:p>
            <a:pPr>
              <a:lnSpc>
                <a:spcPct val="130000"/>
              </a:lnSpc>
            </a:pPr>
            <a:r>
              <a:rPr lang="en-US" sz="1400" b="1">
                <a:solidFill>
                  <a:srgbClr val="D4190C"/>
                </a:solidFill>
              </a:rPr>
              <a:t>-</a:t>
            </a:r>
            <a:r>
              <a:rPr lang="en-US" sz="1400"/>
              <a:t> Điều chỉnh nút </a:t>
            </a:r>
            <a:r>
              <a:rPr lang="en-US" sz="1400" b="1"/>
              <a:t>VOLTS/ DIV</a:t>
            </a:r>
            <a:r>
              <a:rPr lang="en-US" sz="1400"/>
              <a:t>, </a:t>
            </a:r>
            <a:r>
              <a:rPr lang="en-US" sz="1400" b="1"/>
              <a:t>TIME/ DIV </a:t>
            </a:r>
            <a:r>
              <a:rPr lang="en-US" sz="1400"/>
              <a:t>ở mức trung bình;</a:t>
            </a:r>
          </a:p>
          <a:p>
            <a:pPr>
              <a:lnSpc>
                <a:spcPct val="130000"/>
              </a:lnSpc>
            </a:pPr>
            <a:r>
              <a:rPr lang="en-US" sz="1400" b="1">
                <a:solidFill>
                  <a:srgbClr val="D4190C"/>
                </a:solidFill>
              </a:rPr>
              <a:t>-</a:t>
            </a:r>
            <a:r>
              <a:rPr lang="en-US" sz="1400"/>
              <a:t> Trong 3 chế độ </a:t>
            </a:r>
            <a:r>
              <a:rPr lang="en-US" sz="1400" b="1"/>
              <a:t>AC/ GND/ DC</a:t>
            </a:r>
            <a:r>
              <a:rPr lang="en-US" sz="1400"/>
              <a:t>. chọn chế độ </a:t>
            </a:r>
            <a:r>
              <a:rPr lang="en-US" sz="1400" b="1"/>
              <a:t>AC</a:t>
            </a:r>
            <a:r>
              <a:rPr lang="en-US" sz="1400"/>
              <a:t>, nhấn </a:t>
            </a:r>
            <a:r>
              <a:rPr lang="en-US" sz="1400" b="1"/>
              <a:t>ALT/ CHOP </a:t>
            </a:r>
            <a:r>
              <a:rPr lang="en-US" sz="1400"/>
              <a:t>rồi nhả ra;</a:t>
            </a:r>
          </a:p>
          <a:p>
            <a:pPr>
              <a:lnSpc>
                <a:spcPct val="130000"/>
              </a:lnSpc>
            </a:pPr>
            <a:r>
              <a:rPr lang="en-US" sz="1400" b="1">
                <a:solidFill>
                  <a:srgbClr val="D4190C"/>
                </a:solidFill>
              </a:rPr>
              <a:t>-</a:t>
            </a:r>
            <a:r>
              <a:rPr lang="en-US" sz="1400"/>
              <a:t> Đặt </a:t>
            </a:r>
            <a:r>
              <a:rPr lang="en-US" sz="1400" b="1"/>
              <a:t>TRIGGER MODE </a:t>
            </a:r>
            <a:r>
              <a:rPr lang="en-US" sz="1400"/>
              <a:t>ở chế độ </a:t>
            </a:r>
            <a:r>
              <a:rPr lang="en-US" sz="1400" b="1"/>
              <a:t>AUTO</a:t>
            </a:r>
            <a:r>
              <a:rPr lang="en-US" sz="1400"/>
              <a:t>;</a:t>
            </a:r>
          </a:p>
          <a:p>
            <a:pPr>
              <a:lnSpc>
                <a:spcPct val="130000"/>
              </a:lnSpc>
            </a:pPr>
            <a:r>
              <a:rPr lang="en-US" sz="1400" b="1">
                <a:solidFill>
                  <a:srgbClr val="D4190C"/>
                </a:solidFill>
              </a:rPr>
              <a:t>-</a:t>
            </a:r>
            <a:r>
              <a:rPr lang="en-US" sz="1400"/>
              <a:t> Bật nút </a:t>
            </a:r>
            <a:r>
              <a:rPr lang="en-US" sz="1400" b="1"/>
              <a:t>POWER</a:t>
            </a:r>
            <a:r>
              <a:rPr lang="en-US" sz="1400"/>
              <a:t>, điều chỉnh nút </a:t>
            </a:r>
            <a:r>
              <a:rPr lang="en-US" sz="1400" b="1"/>
              <a:t>VOLTS/DIV</a:t>
            </a:r>
            <a:r>
              <a:rPr lang="en-US" sz="1400"/>
              <a:t>, </a:t>
            </a:r>
            <a:r>
              <a:rPr lang="en-US" sz="1400" b="1"/>
              <a:t>TIME/ DIV </a:t>
            </a:r>
            <a:r>
              <a:rPr lang="en-US" sz="1400"/>
              <a:t>để chọn tỉ lệ điện áp và tỉ lệ thời gian phù hợp, kết hợp với xoay </a:t>
            </a:r>
            <a:r>
              <a:rPr lang="en-US" sz="1400" b="1"/>
              <a:t>TRIGGER</a:t>
            </a:r>
            <a:r>
              <a:rPr lang="en-US" sz="1400"/>
              <a:t> </a:t>
            </a:r>
            <a:r>
              <a:rPr lang="en-US" sz="1400" b="1"/>
              <a:t>LEVEL</a:t>
            </a:r>
            <a:r>
              <a:rPr lang="en-US" sz="1400"/>
              <a:t> cho tới khi đồ thị tín hiệu hiển thị ổn định trên màn hình.</a:t>
            </a:r>
          </a:p>
        </p:txBody>
      </p:sp>
      <p:pic>
        <p:nvPicPr>
          <p:cNvPr id="51202" name="Picture 2" descr="How to Use an Oscilloscope - learn.sparkfun.com">
            <a:extLst>
              <a:ext uri="{FF2B5EF4-FFF2-40B4-BE49-F238E27FC236}">
                <a16:creationId xmlns:a16="http://schemas.microsoft.com/office/drawing/2014/main" id="{CB700D54-35A8-43FF-9352-D19F0030F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50" y="1524001"/>
            <a:ext cx="4132149" cy="275590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29739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243950"/>
            <a:ext cx="4100593" cy="71590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Đồng hồ đo thời gian hiện số</a:t>
            </a:r>
          </a:p>
          <a:p>
            <a:pPr>
              <a:lnSpc>
                <a:spcPct val="110000"/>
              </a:lnSpc>
            </a:pPr>
            <a:r>
              <a:rPr lang="en-US" sz="2200" b="1">
                <a:solidFill>
                  <a:srgbClr val="D71E1E"/>
                </a:solidFill>
                <a:latin typeface="Arial" pitchFamily="34" charset="0"/>
              </a:rPr>
              <a:t>dùng cổng quang điện</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497298" y="140093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0747B035-27E1-424C-90B8-44DA70BBD653}"/>
              </a:ext>
            </a:extLst>
          </p:cNvPr>
          <p:cNvSpPr txBox="1"/>
          <p:nvPr/>
        </p:nvSpPr>
        <p:spPr>
          <a:xfrm>
            <a:off x="958849" y="1302167"/>
            <a:ext cx="4159251" cy="120084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Thông thường để đo thời gian chuyển động của một vật trên một quãng đường, ta thường dùng </a:t>
            </a:r>
            <a:r>
              <a:rPr lang="en-US" sz="1600" b="1"/>
              <a:t>đồng hồ bấm giây </a:t>
            </a:r>
            <a:r>
              <a:rPr lang="en-US" sz="1600"/>
              <a:t>mà các em đã được học ở lớp 6.</a:t>
            </a:r>
          </a:p>
        </p:txBody>
      </p:sp>
      <p:pic>
        <p:nvPicPr>
          <p:cNvPr id="61442" name="Picture 2" descr="Stopwatch 2 Memories - Tunturi Fitness">
            <a:extLst>
              <a:ext uri="{FF2B5EF4-FFF2-40B4-BE49-F238E27FC236}">
                <a16:creationId xmlns:a16="http://schemas.microsoft.com/office/drawing/2014/main" id="{D2F5319D-75C6-4CF1-BB87-D742D42FAC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11750" y="1041400"/>
            <a:ext cx="3759200"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78144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243950"/>
            <a:ext cx="4100593" cy="71590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Đồng hồ đo thời gian hiện số</a:t>
            </a:r>
          </a:p>
          <a:p>
            <a:pPr>
              <a:lnSpc>
                <a:spcPct val="110000"/>
              </a:lnSpc>
            </a:pPr>
            <a:r>
              <a:rPr lang="en-US" sz="2200" b="1">
                <a:solidFill>
                  <a:srgbClr val="D71E1E"/>
                </a:solidFill>
                <a:latin typeface="Arial" pitchFamily="34" charset="0"/>
              </a:rPr>
              <a:t>dùng cổng quang điện</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1492978" y="122186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28627B64-3BBD-432D-8BC1-58E6D9D29E75}"/>
              </a:ext>
            </a:extLst>
          </p:cNvPr>
          <p:cNvSpPr txBox="1"/>
          <p:nvPr/>
        </p:nvSpPr>
        <p:spPr>
          <a:xfrm>
            <a:off x="1962149" y="1131340"/>
            <a:ext cx="5760721"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Tuy nghiên, trong trường hợp vật chuyển động nhanh, cách đo thời gian này dễ dẫn đến sai số lớn, vì vậy người ta sử dụng </a:t>
            </a:r>
            <a:r>
              <a:rPr lang="en-US" sz="1600" b="1"/>
              <a:t>đồng hồ đo thời gian dùng cổng quang điện</a:t>
            </a:r>
            <a:r>
              <a:rPr lang="en-US" sz="1600"/>
              <a:t>.</a:t>
            </a:r>
          </a:p>
        </p:txBody>
      </p:sp>
      <p:pic>
        <p:nvPicPr>
          <p:cNvPr id="7" name="Picture 2" descr="Đồng hồ đo thời gian hiện số - Được thiết kế thông minh nhất - AELab  AELAB-Nhà sản xuất chất lượng cao">
            <a:extLst>
              <a:ext uri="{FF2B5EF4-FFF2-40B4-BE49-F238E27FC236}">
                <a16:creationId xmlns:a16="http://schemas.microsoft.com/office/drawing/2014/main" id="{52B13B51-8228-466A-AB59-A26D5E7868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78" b="7333"/>
          <a:stretch/>
        </p:blipFill>
        <p:spPr bwMode="auto">
          <a:xfrm>
            <a:off x="2123714" y="2203535"/>
            <a:ext cx="4896573" cy="2708751"/>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0779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MỞ ĐẦU</a:t>
            </a:r>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1279619" y="115582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5EC6A770-6A3B-4838-8F4D-3B5F4952D240}"/>
              </a:ext>
            </a:extLst>
          </p:cNvPr>
          <p:cNvSpPr txBox="1"/>
          <p:nvPr/>
        </p:nvSpPr>
        <p:spPr>
          <a:xfrm>
            <a:off x="1746237" y="1001720"/>
            <a:ext cx="5340146"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a:t>Từ đó, xuất hiện câu hỏi </a:t>
            </a:r>
            <a:r>
              <a:rPr lang="en-US" sz="1800" b="1" i="1"/>
              <a:t>"Vì sao, nguyên nhân nào gây ra những hiện tượng này?"</a:t>
            </a:r>
            <a:r>
              <a:rPr lang="en-US" sz="1800"/>
              <a:t>. </a:t>
            </a:r>
            <a:endParaRPr lang="en-US" sz="1800" dirty="0"/>
          </a:p>
        </p:txBody>
      </p:sp>
      <p:pic>
        <p:nvPicPr>
          <p:cNvPr id="5122" name="Picture 2" descr="Thinking PNG Isolated HD Pictures | PNG Mart">
            <a:extLst>
              <a:ext uri="{FF2B5EF4-FFF2-40B4-BE49-F238E27FC236}">
                <a16:creationId xmlns:a16="http://schemas.microsoft.com/office/drawing/2014/main" id="{7E7A9887-47AF-4482-A834-A1FB72CF4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1787524"/>
            <a:ext cx="32670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80647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243950"/>
            <a:ext cx="4100593" cy="71590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Đồng hồ đo thời gian hiện số</a:t>
            </a:r>
          </a:p>
          <a:p>
            <a:pPr>
              <a:lnSpc>
                <a:spcPct val="110000"/>
              </a:lnSpc>
            </a:pPr>
            <a:r>
              <a:rPr lang="en-US" sz="2200" b="1">
                <a:solidFill>
                  <a:srgbClr val="D71E1E"/>
                </a:solidFill>
                <a:latin typeface="Arial" pitchFamily="34" charset="0"/>
              </a:rPr>
              <a:t>dùng cổng quang điện</a:t>
            </a:r>
          </a:p>
        </p:txBody>
      </p:sp>
      <p:sp>
        <p:nvSpPr>
          <p:cNvPr id="21" name="Google Shape;29;p3">
            <a:extLst>
              <a:ext uri="{FF2B5EF4-FFF2-40B4-BE49-F238E27FC236}">
                <a16:creationId xmlns:a16="http://schemas.microsoft.com/office/drawing/2014/main" id="{C86E70A9-2AA3-4A5B-8B08-5966FDB9BED7}"/>
              </a:ext>
            </a:extLst>
          </p:cNvPr>
          <p:cNvSpPr/>
          <p:nvPr/>
        </p:nvSpPr>
        <p:spPr>
          <a:xfrm rot="18900000">
            <a:off x="727168" y="1284816"/>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5094AB5B-C334-422B-A00C-2E85F23876BE}"/>
              </a:ext>
            </a:extLst>
          </p:cNvPr>
          <p:cNvSpPr txBox="1"/>
          <p:nvPr/>
        </p:nvSpPr>
        <p:spPr>
          <a:xfrm>
            <a:off x="1199501" y="1167324"/>
            <a:ext cx="6903721"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Cấu tạo đồng hồ đo thời gian dùng cổng quang điện gồm hai bộ phận chính: </a:t>
            </a:r>
            <a:r>
              <a:rPr lang="en-US" sz="1600" b="1">
                <a:solidFill>
                  <a:schemeClr val="accent1">
                    <a:lumMod val="25000"/>
                  </a:schemeClr>
                </a:solidFill>
              </a:rPr>
              <a:t>đồng hồ đo thời gian hiện số </a:t>
            </a:r>
            <a:r>
              <a:rPr lang="en-US" sz="1600"/>
              <a:t>và </a:t>
            </a:r>
            <a:r>
              <a:rPr lang="en-US" sz="1600" b="1">
                <a:solidFill>
                  <a:schemeClr val="accent1">
                    <a:lumMod val="25000"/>
                  </a:schemeClr>
                </a:solidFill>
              </a:rPr>
              <a:t>cổng quang điện</a:t>
            </a:r>
            <a:r>
              <a:rPr lang="en-US" sz="1600" b="1"/>
              <a:t>.</a:t>
            </a:r>
            <a:endParaRPr lang="en-US" sz="1600"/>
          </a:p>
        </p:txBody>
      </p:sp>
      <p:pic>
        <p:nvPicPr>
          <p:cNvPr id="8" name="Picture 2" descr="Đồng hồ đo thời gian hiện số | Shopee Việt Nam">
            <a:extLst>
              <a:ext uri="{FF2B5EF4-FFF2-40B4-BE49-F238E27FC236}">
                <a16:creationId xmlns:a16="http://schemas.microsoft.com/office/drawing/2014/main" id="{90C82AD1-E2DD-4DD1-B6AD-0DFF3D4230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7" t="22951" r="4591" b="21530"/>
          <a:stretch/>
        </p:blipFill>
        <p:spPr bwMode="auto">
          <a:xfrm>
            <a:off x="668925" y="2040562"/>
            <a:ext cx="3568613" cy="2331867"/>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pic>
        <p:nvPicPr>
          <p:cNvPr id="9" name="Picture 2" descr="Cổng quang điện cho thí nghiệm vật lý, cổng quang học 12V VIETVALUE">
            <a:extLst>
              <a:ext uri="{FF2B5EF4-FFF2-40B4-BE49-F238E27FC236}">
                <a16:creationId xmlns:a16="http://schemas.microsoft.com/office/drawing/2014/main" id="{213A8D27-5AE3-45E4-986F-7C53EA4D17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929" b="18929"/>
          <a:stretch/>
        </p:blipFill>
        <p:spPr bwMode="auto">
          <a:xfrm>
            <a:off x="4906463" y="2040562"/>
            <a:ext cx="3568613" cy="2331867"/>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517181D-711E-4205-88D9-0D96AD1F023C}"/>
              </a:ext>
            </a:extLst>
          </p:cNvPr>
          <p:cNvSpPr/>
          <p:nvPr/>
        </p:nvSpPr>
        <p:spPr>
          <a:xfrm>
            <a:off x="922020" y="4504872"/>
            <a:ext cx="3133996" cy="42018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4">
            <a:extLst>
              <a:ext uri="{FF2B5EF4-FFF2-40B4-BE49-F238E27FC236}">
                <a16:creationId xmlns:a16="http://schemas.microsoft.com/office/drawing/2014/main" id="{7C6C3AAF-B25D-44F1-927E-26F32CC49093}"/>
              </a:ext>
            </a:extLst>
          </p:cNvPr>
          <p:cNvSpPr txBox="1"/>
          <p:nvPr/>
        </p:nvSpPr>
        <p:spPr>
          <a:xfrm>
            <a:off x="831669" y="4590060"/>
            <a:ext cx="3314698" cy="249812"/>
          </a:xfrm>
          <a:prstGeom prst="rect">
            <a:avLst/>
          </a:prstGeom>
        </p:spPr>
        <p:txBody>
          <a:bodyPr wrap="square" lIns="0" tIns="0" rIns="0" bIns="0" rtlCol="0" anchor="t">
            <a:spAutoFit/>
          </a:bodyPr>
          <a:lstStyle/>
          <a:p>
            <a:pPr algn="ctr">
              <a:lnSpc>
                <a:spcPct val="110000"/>
              </a:lnSpc>
            </a:pPr>
            <a:r>
              <a:rPr lang="en-US" sz="1600" b="1">
                <a:solidFill>
                  <a:schemeClr val="accent1">
                    <a:lumMod val="25000"/>
                  </a:schemeClr>
                </a:solidFill>
                <a:latin typeface="Arial" pitchFamily="34" charset="0"/>
              </a:rPr>
              <a:t>Đồng hồ đo thời gian hiện số</a:t>
            </a:r>
          </a:p>
        </p:txBody>
      </p:sp>
      <p:sp>
        <p:nvSpPr>
          <p:cNvPr id="14" name="Rectangle: Rounded Corners 13">
            <a:extLst>
              <a:ext uri="{FF2B5EF4-FFF2-40B4-BE49-F238E27FC236}">
                <a16:creationId xmlns:a16="http://schemas.microsoft.com/office/drawing/2014/main" id="{F8EC1B8C-9E49-4EEA-95A7-0A0F67EF1270}"/>
              </a:ext>
            </a:extLst>
          </p:cNvPr>
          <p:cNvSpPr/>
          <p:nvPr/>
        </p:nvSpPr>
        <p:spPr>
          <a:xfrm>
            <a:off x="5638800" y="4504872"/>
            <a:ext cx="2032364" cy="42018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C6A66A-E036-4DAE-9058-6BED1B72D4D9}"/>
              </a:ext>
            </a:extLst>
          </p:cNvPr>
          <p:cNvSpPr txBox="1"/>
          <p:nvPr/>
        </p:nvSpPr>
        <p:spPr>
          <a:xfrm>
            <a:off x="5715000" y="4590060"/>
            <a:ext cx="1879964" cy="249812"/>
          </a:xfrm>
          <a:prstGeom prst="rect">
            <a:avLst/>
          </a:prstGeom>
        </p:spPr>
        <p:txBody>
          <a:bodyPr wrap="square" lIns="0" tIns="0" rIns="0" bIns="0" rtlCol="0" anchor="t">
            <a:spAutoFit/>
          </a:bodyPr>
          <a:lstStyle/>
          <a:p>
            <a:pPr algn="ctr">
              <a:lnSpc>
                <a:spcPct val="110000"/>
              </a:lnSpc>
            </a:pPr>
            <a:r>
              <a:rPr lang="en-US" sz="1600" b="1">
                <a:solidFill>
                  <a:schemeClr val="accent1">
                    <a:lumMod val="25000"/>
                  </a:schemeClr>
                </a:solidFill>
                <a:latin typeface="Arial" pitchFamily="34" charset="0"/>
              </a:rPr>
              <a:t>Cổng quang điện</a:t>
            </a:r>
          </a:p>
        </p:txBody>
      </p:sp>
    </p:spTree>
    <p:extLst>
      <p:ext uri="{BB962C8B-B14F-4D97-AF65-F5344CB8AC3E}">
        <p14:creationId xmlns:p14="http://schemas.microsoft.com/office/powerpoint/2010/main" val="3346524563"/>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243950"/>
            <a:ext cx="4100593" cy="71590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Đồng hồ đo thời gian hiện số</a:t>
            </a:r>
          </a:p>
          <a:p>
            <a:pPr>
              <a:lnSpc>
                <a:spcPct val="110000"/>
              </a:lnSpc>
            </a:pPr>
            <a:r>
              <a:rPr lang="en-US" sz="2200" b="1">
                <a:solidFill>
                  <a:srgbClr val="D71E1E"/>
                </a:solidFill>
                <a:latin typeface="Arial" pitchFamily="34" charset="0"/>
              </a:rPr>
              <a:t>dùng cổng quang điện</a:t>
            </a:r>
          </a:p>
        </p:txBody>
      </p:sp>
      <p:sp>
        <p:nvSpPr>
          <p:cNvPr id="2" name="Rectangle: Rounded Corners 1">
            <a:extLst>
              <a:ext uri="{FF2B5EF4-FFF2-40B4-BE49-F238E27FC236}">
                <a16:creationId xmlns:a16="http://schemas.microsoft.com/office/drawing/2014/main" id="{8332FACA-4392-40ED-8776-987AB2ED81CC}"/>
              </a:ext>
            </a:extLst>
          </p:cNvPr>
          <p:cNvSpPr/>
          <p:nvPr/>
        </p:nvSpPr>
        <p:spPr>
          <a:xfrm>
            <a:off x="4735829" y="848360"/>
            <a:ext cx="3505200" cy="52740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4">
            <a:extLst>
              <a:ext uri="{FF2B5EF4-FFF2-40B4-BE49-F238E27FC236}">
                <a16:creationId xmlns:a16="http://schemas.microsoft.com/office/drawing/2014/main" id="{174CDC73-DF8D-4A48-B372-23D82585D8A3}"/>
              </a:ext>
            </a:extLst>
          </p:cNvPr>
          <p:cNvSpPr txBox="1"/>
          <p:nvPr/>
        </p:nvSpPr>
        <p:spPr>
          <a:xfrm>
            <a:off x="4831080" y="971512"/>
            <a:ext cx="3314698" cy="281103"/>
          </a:xfrm>
          <a:prstGeom prst="rect">
            <a:avLst/>
          </a:prstGeom>
        </p:spPr>
        <p:txBody>
          <a:bodyPr wrap="square" lIns="0" tIns="0" rIns="0" bIns="0" rtlCol="0" anchor="t">
            <a:spAutoFit/>
          </a:bodyPr>
          <a:lstStyle/>
          <a:p>
            <a:pPr algn="ctr">
              <a:lnSpc>
                <a:spcPct val="110000"/>
              </a:lnSpc>
            </a:pPr>
            <a:r>
              <a:rPr lang="en-US" sz="1800" b="1">
                <a:solidFill>
                  <a:schemeClr val="accent1">
                    <a:lumMod val="25000"/>
                  </a:schemeClr>
                </a:solidFill>
                <a:latin typeface="Arial" pitchFamily="34" charset="0"/>
              </a:rPr>
              <a:t>Đồng hồ đo thời gian hiện số</a:t>
            </a:r>
          </a:p>
        </p:txBody>
      </p:sp>
      <p:sp>
        <p:nvSpPr>
          <p:cNvPr id="29" name="TextBox 28">
            <a:extLst>
              <a:ext uri="{FF2B5EF4-FFF2-40B4-BE49-F238E27FC236}">
                <a16:creationId xmlns:a16="http://schemas.microsoft.com/office/drawing/2014/main" id="{9382E6DD-C030-49DB-863E-DED8DE884ADC}"/>
              </a:ext>
            </a:extLst>
          </p:cNvPr>
          <p:cNvSpPr txBox="1"/>
          <p:nvPr/>
        </p:nvSpPr>
        <p:spPr>
          <a:xfrm>
            <a:off x="4400549" y="1470998"/>
            <a:ext cx="4286251" cy="324364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500" b="1">
                <a:solidFill>
                  <a:schemeClr val="accent1">
                    <a:lumMod val="25000"/>
                  </a:schemeClr>
                </a:solidFill>
              </a:rPr>
              <a:t>Mặt trước và mặt sau đồng hồ đo thời gian hiện số, gồm các nút:</a:t>
            </a:r>
          </a:p>
          <a:p>
            <a:r>
              <a:rPr lang="en-US" sz="1400" b="1">
                <a:solidFill>
                  <a:schemeClr val="accent1">
                    <a:lumMod val="25000"/>
                  </a:schemeClr>
                </a:solidFill>
              </a:rPr>
              <a:t>(1) </a:t>
            </a:r>
            <a:r>
              <a:rPr lang="en-US" sz="1400" b="1">
                <a:solidFill>
                  <a:srgbClr val="D4190C"/>
                </a:solidFill>
              </a:rPr>
              <a:t>Thang đo</a:t>
            </a:r>
            <a:r>
              <a:rPr lang="en-US" sz="1400" b="1"/>
              <a:t>: </a:t>
            </a:r>
            <a:r>
              <a:rPr lang="en-US" sz="1400"/>
              <a:t>Nút thang đo thời gian thể hiện giới hạn đo và độ chia nhỏ nhất.</a:t>
            </a:r>
          </a:p>
          <a:p>
            <a:r>
              <a:rPr lang="en-US" sz="1400" b="1">
                <a:solidFill>
                  <a:schemeClr val="accent1">
                    <a:lumMod val="25000"/>
                  </a:schemeClr>
                </a:solidFill>
              </a:rPr>
              <a:t>(2) </a:t>
            </a:r>
            <a:r>
              <a:rPr lang="en-US" sz="1400" b="1">
                <a:solidFill>
                  <a:srgbClr val="D4190C"/>
                </a:solidFill>
              </a:rPr>
              <a:t>Mode</a:t>
            </a:r>
            <a:r>
              <a:rPr lang="en-US" sz="1400" b="1"/>
              <a:t>: </a:t>
            </a:r>
            <a:r>
              <a:rPr lang="en-US" sz="1400"/>
              <a:t>Thể hiện chế độ làm việc của đồng hồ, cụ thể nếu chọn chế độ làm việc A </a:t>
            </a:r>
            <a:r>
              <a:rPr lang="en-US" sz="1400">
                <a:sym typeface="Wingdings" panose="05000000000000000000" pitchFamily="2" charset="2"/>
              </a:rPr>
              <a:t> B thì ra sẽ đo được thời gian chuyển động của vật đi được quãng đường từ cổng quang thứ nhất đến cổng quang thứ hai. Cổng C là để kết nối với nam châm điện.</a:t>
            </a:r>
          </a:p>
          <a:p>
            <a:r>
              <a:rPr lang="en-US" sz="1400" b="1">
                <a:solidFill>
                  <a:schemeClr val="accent1">
                    <a:lumMod val="25000"/>
                  </a:schemeClr>
                </a:solidFill>
                <a:sym typeface="Wingdings" panose="05000000000000000000" pitchFamily="2" charset="2"/>
              </a:rPr>
              <a:t>(3) </a:t>
            </a:r>
            <a:r>
              <a:rPr lang="en-US" sz="1400" b="1">
                <a:solidFill>
                  <a:srgbClr val="D4190C"/>
                </a:solidFill>
                <a:sym typeface="Wingdings" panose="05000000000000000000" pitchFamily="2" charset="2"/>
              </a:rPr>
              <a:t>Reset</a:t>
            </a:r>
            <a:r>
              <a:rPr lang="en-US" sz="1400" b="1">
                <a:sym typeface="Wingdings" panose="05000000000000000000" pitchFamily="2" charset="2"/>
              </a:rPr>
              <a:t>: </a:t>
            </a:r>
            <a:r>
              <a:rPr lang="en-US" sz="1400">
                <a:sym typeface="Wingdings" panose="05000000000000000000" pitchFamily="2" charset="2"/>
              </a:rPr>
              <a:t>Nút sử dụng để quay về trạng thái ban đầu.</a:t>
            </a:r>
          </a:p>
          <a:p>
            <a:r>
              <a:rPr lang="en-US" sz="1400" b="1">
                <a:solidFill>
                  <a:schemeClr val="accent1">
                    <a:lumMod val="25000"/>
                  </a:schemeClr>
                </a:solidFill>
                <a:sym typeface="Wingdings" panose="05000000000000000000" pitchFamily="2" charset="2"/>
              </a:rPr>
              <a:t>(4) </a:t>
            </a:r>
            <a:r>
              <a:rPr lang="en-US" sz="1400" b="1">
                <a:solidFill>
                  <a:srgbClr val="D4190C"/>
                </a:solidFill>
                <a:sym typeface="Wingdings" panose="05000000000000000000" pitchFamily="2" charset="2"/>
              </a:rPr>
              <a:t>Công tắc điện</a:t>
            </a:r>
            <a:r>
              <a:rPr lang="en-US" sz="1400" b="1">
                <a:sym typeface="Wingdings" panose="05000000000000000000" pitchFamily="2" charset="2"/>
              </a:rPr>
              <a:t>: </a:t>
            </a:r>
            <a:r>
              <a:rPr lang="en-US" sz="1400">
                <a:sym typeface="Wingdings" panose="05000000000000000000" pitchFamily="2" charset="2"/>
              </a:rPr>
              <a:t>Nút đóng hoặc ngắt điện.</a:t>
            </a:r>
          </a:p>
          <a:p>
            <a:r>
              <a:rPr lang="en-US" sz="1400" b="1">
                <a:solidFill>
                  <a:schemeClr val="accent1">
                    <a:lumMod val="25000"/>
                  </a:schemeClr>
                </a:solidFill>
                <a:sym typeface="Wingdings" panose="05000000000000000000" pitchFamily="2" charset="2"/>
              </a:rPr>
              <a:t>(5) </a:t>
            </a:r>
            <a:r>
              <a:rPr lang="en-US" sz="1400" b="1">
                <a:solidFill>
                  <a:srgbClr val="D4190C"/>
                </a:solidFill>
                <a:sym typeface="Wingdings" panose="05000000000000000000" pitchFamily="2" charset="2"/>
              </a:rPr>
              <a:t>Các nút cắm cổng quang điện</a:t>
            </a:r>
            <a:r>
              <a:rPr lang="en-US" sz="1400">
                <a:sym typeface="Wingdings" panose="05000000000000000000" pitchFamily="2" charset="2"/>
              </a:rPr>
              <a:t>.</a:t>
            </a:r>
            <a:endParaRPr lang="en-US" sz="1400"/>
          </a:p>
        </p:txBody>
      </p:sp>
      <p:pic>
        <p:nvPicPr>
          <p:cNvPr id="9" name="Picture 2" descr="Thí nghiệm rơi tự do - YouTube">
            <a:extLst>
              <a:ext uri="{FF2B5EF4-FFF2-40B4-BE49-F238E27FC236}">
                <a16:creationId xmlns:a16="http://schemas.microsoft.com/office/drawing/2014/main" id="{8024CB3F-CD6D-416F-94BF-525CD0D7A3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737" t="53622" r="9199" b="972"/>
          <a:stretch/>
        </p:blipFill>
        <p:spPr bwMode="auto">
          <a:xfrm>
            <a:off x="508181" y="1291771"/>
            <a:ext cx="3337197" cy="1669143"/>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pic>
        <p:nvPicPr>
          <p:cNvPr id="10" name="Picture 2" descr="Đồng Hồ Đo Thời Gian Hiện Số MC- 964">
            <a:extLst>
              <a:ext uri="{FF2B5EF4-FFF2-40B4-BE49-F238E27FC236}">
                <a16:creationId xmlns:a16="http://schemas.microsoft.com/office/drawing/2014/main" id="{D52FFE9F-58E4-469F-82EF-7F3ACB2D8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99" y="3183266"/>
            <a:ext cx="3337560" cy="1778294"/>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77599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 name="TextBox 86">
            <a:extLst>
              <a:ext uri="{FF2B5EF4-FFF2-40B4-BE49-F238E27FC236}">
                <a16:creationId xmlns:a16="http://schemas.microsoft.com/office/drawing/2014/main" id="{1B382319-89BE-4B27-9B42-304D096777D5}"/>
              </a:ext>
            </a:extLst>
          </p:cNvPr>
          <p:cNvSpPr txBox="1"/>
          <p:nvPr/>
        </p:nvSpPr>
        <p:spPr>
          <a:xfrm>
            <a:off x="3086940" y="362059"/>
            <a:ext cx="5437935" cy="120084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spc="-30">
                <a:solidFill>
                  <a:schemeClr val="accent1">
                    <a:lumMod val="25000"/>
                  </a:schemeClr>
                </a:solidFill>
              </a:rPr>
              <a:t>Em hãy lựa chọn các dụng cụ đo phù hợp để đo thời gian cho mỗi hoạt động sau và giải thích sự lựa chọn đó.</a:t>
            </a:r>
          </a:p>
          <a:p>
            <a:r>
              <a:rPr lang="en-US" sz="1600" b="1" spc="-30">
                <a:solidFill>
                  <a:srgbClr val="D4190C"/>
                </a:solidFill>
              </a:rPr>
              <a:t>a) </a:t>
            </a:r>
            <a:r>
              <a:rPr lang="en-US" sz="1600" b="1" spc="-30">
                <a:solidFill>
                  <a:schemeClr val="accent1">
                    <a:lumMod val="25000"/>
                  </a:schemeClr>
                </a:solidFill>
              </a:rPr>
              <a:t>Một người đi xe đạp từ điểm A đến điểm B.</a:t>
            </a:r>
          </a:p>
          <a:p>
            <a:r>
              <a:rPr lang="en-US" sz="1600" b="1" spc="-30">
                <a:solidFill>
                  <a:srgbClr val="D4190C"/>
                </a:solidFill>
              </a:rPr>
              <a:t>b) </a:t>
            </a:r>
            <a:r>
              <a:rPr lang="en-US" sz="1600" b="1" spc="-30">
                <a:solidFill>
                  <a:schemeClr val="accent1">
                    <a:lumMod val="25000"/>
                  </a:schemeClr>
                </a:solidFill>
              </a:rPr>
              <a:t>Một viên bi sắt chuyển động trên máng nghiêng.</a:t>
            </a:r>
            <a:endParaRPr lang="en-US" sz="1600" b="1" spc="-30" dirty="0">
              <a:solidFill>
                <a:schemeClr val="accent1">
                  <a:lumMod val="25000"/>
                </a:schemeClr>
              </a:solidFill>
            </a:endParaRPr>
          </a:p>
        </p:txBody>
      </p:sp>
      <p:pic>
        <p:nvPicPr>
          <p:cNvPr id="49154" name="Picture 2" descr="365 - Galileo's experiments with rolling balls down inclined planes. -  YouTube">
            <a:extLst>
              <a:ext uri="{FF2B5EF4-FFF2-40B4-BE49-F238E27FC236}">
                <a16:creationId xmlns:a16="http://schemas.microsoft.com/office/drawing/2014/main" id="{C252982F-89BE-48EC-9796-E7522E1497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52" r="11134"/>
          <a:stretch/>
        </p:blipFill>
        <p:spPr bwMode="auto">
          <a:xfrm>
            <a:off x="5019871" y="1967389"/>
            <a:ext cx="3388099" cy="2810352"/>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pic>
        <p:nvPicPr>
          <p:cNvPr id="49156" name="Picture 4" descr="Cycling Exercise: This one exercise will add years to your life">
            <a:extLst>
              <a:ext uri="{FF2B5EF4-FFF2-40B4-BE49-F238E27FC236}">
                <a16:creationId xmlns:a16="http://schemas.microsoft.com/office/drawing/2014/main" id="{270E899A-7A5C-4A1F-AC12-26875F04D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030" y="1970533"/>
            <a:ext cx="3742944" cy="2807208"/>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7" name="Group 6">
            <a:extLst>
              <a:ext uri="{FF2B5EF4-FFF2-40B4-BE49-F238E27FC236}">
                <a16:creationId xmlns:a16="http://schemas.microsoft.com/office/drawing/2014/main" id="{3551D107-CC0D-4ADA-96DF-95CC4F884773}"/>
              </a:ext>
            </a:extLst>
          </p:cNvPr>
          <p:cNvGrpSpPr/>
          <p:nvPr/>
        </p:nvGrpSpPr>
        <p:grpSpPr>
          <a:xfrm>
            <a:off x="253935" y="1709859"/>
            <a:ext cx="1489141" cy="569651"/>
            <a:chOff x="339660" y="2862739"/>
            <a:chExt cx="1489141" cy="569651"/>
          </a:xfrm>
        </p:grpSpPr>
        <p:sp>
          <p:nvSpPr>
            <p:cNvPr id="47" name="Rectangle: Rounded Corners 46">
              <a:extLst>
                <a:ext uri="{FF2B5EF4-FFF2-40B4-BE49-F238E27FC236}">
                  <a16:creationId xmlns:a16="http://schemas.microsoft.com/office/drawing/2014/main" id="{FBC08FB4-FD23-484F-A4B5-B13F52CFD2D8}"/>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oogle Shape;619;p14">
              <a:extLst>
                <a:ext uri="{FF2B5EF4-FFF2-40B4-BE49-F238E27FC236}">
                  <a16:creationId xmlns:a16="http://schemas.microsoft.com/office/drawing/2014/main" id="{F1F0FB47-ABCC-4507-8807-511798961886}"/>
                </a:ext>
              </a:extLst>
            </p:cNvPr>
            <p:cNvGrpSpPr/>
            <p:nvPr/>
          </p:nvGrpSpPr>
          <p:grpSpPr>
            <a:xfrm rot="900000">
              <a:off x="339660" y="2862739"/>
              <a:ext cx="408712" cy="569651"/>
              <a:chOff x="3553100" y="1256250"/>
              <a:chExt cx="527400" cy="735075"/>
            </a:xfrm>
          </p:grpSpPr>
          <p:sp>
            <p:nvSpPr>
              <p:cNvPr id="34" name="Google Shape;620;p14">
                <a:extLst>
                  <a:ext uri="{FF2B5EF4-FFF2-40B4-BE49-F238E27FC236}">
                    <a16:creationId xmlns:a16="http://schemas.microsoft.com/office/drawing/2014/main" id="{16EC7C5B-5082-45D8-9AA9-A631E47491A9}"/>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21;p14">
                <a:extLst>
                  <a:ext uri="{FF2B5EF4-FFF2-40B4-BE49-F238E27FC236}">
                    <a16:creationId xmlns:a16="http://schemas.microsoft.com/office/drawing/2014/main" id="{DC8B7443-F8F1-452C-A12D-F4754E1ED965}"/>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2;p14">
                <a:extLst>
                  <a:ext uri="{FF2B5EF4-FFF2-40B4-BE49-F238E27FC236}">
                    <a16:creationId xmlns:a16="http://schemas.microsoft.com/office/drawing/2014/main" id="{B3D89165-DB8D-4639-B99C-04B87304D258}"/>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3;p14">
                <a:extLst>
                  <a:ext uri="{FF2B5EF4-FFF2-40B4-BE49-F238E27FC236}">
                    <a16:creationId xmlns:a16="http://schemas.microsoft.com/office/drawing/2014/main" id="{84EC5A88-87FC-4B92-998C-771511D77786}"/>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24;p14">
                <a:extLst>
                  <a:ext uri="{FF2B5EF4-FFF2-40B4-BE49-F238E27FC236}">
                    <a16:creationId xmlns:a16="http://schemas.microsoft.com/office/drawing/2014/main" id="{85DA8482-47A8-41A0-A6DF-DEB7128E61BB}"/>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5;p14">
                <a:extLst>
                  <a:ext uri="{FF2B5EF4-FFF2-40B4-BE49-F238E27FC236}">
                    <a16:creationId xmlns:a16="http://schemas.microsoft.com/office/drawing/2014/main" id="{2B7856FF-C281-4E52-BFE9-C3A5F19D6668}"/>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extBox 14">
              <a:extLst>
                <a:ext uri="{FF2B5EF4-FFF2-40B4-BE49-F238E27FC236}">
                  <a16:creationId xmlns:a16="http://schemas.microsoft.com/office/drawing/2014/main" id="{FD676797-1C5E-4ED7-8F06-3D2301E1FA20}"/>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grpSp>
        <p:nvGrpSpPr>
          <p:cNvPr id="11" name="Group 10">
            <a:extLst>
              <a:ext uri="{FF2B5EF4-FFF2-40B4-BE49-F238E27FC236}">
                <a16:creationId xmlns:a16="http://schemas.microsoft.com/office/drawing/2014/main" id="{B80CCBFE-0509-418B-AE86-458E22B766A4}"/>
              </a:ext>
            </a:extLst>
          </p:cNvPr>
          <p:cNvGrpSpPr/>
          <p:nvPr/>
        </p:nvGrpSpPr>
        <p:grpSpPr>
          <a:xfrm>
            <a:off x="621217" y="346000"/>
            <a:ext cx="2353507" cy="990995"/>
            <a:chOff x="904043" y="1504950"/>
            <a:chExt cx="2353507" cy="990995"/>
          </a:xfrm>
        </p:grpSpPr>
        <p:sp>
          <p:nvSpPr>
            <p:cNvPr id="52" name="Rectangle: Rounded Corners 51">
              <a:extLst>
                <a:ext uri="{FF2B5EF4-FFF2-40B4-BE49-F238E27FC236}">
                  <a16:creationId xmlns:a16="http://schemas.microsoft.com/office/drawing/2014/main" id="{86A29B33-E929-46EA-9F5E-99ADB0433720}"/>
                </a:ext>
              </a:extLst>
            </p:cNvPr>
            <p:cNvSpPr/>
            <p:nvPr/>
          </p:nvSpPr>
          <p:spPr>
            <a:xfrm>
              <a:off x="904043" y="1758950"/>
              <a:ext cx="189071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14">
              <a:extLst>
                <a:ext uri="{FF2B5EF4-FFF2-40B4-BE49-F238E27FC236}">
                  <a16:creationId xmlns:a16="http://schemas.microsoft.com/office/drawing/2014/main" id="{2C577511-A5BF-4C95-A9A8-AE3994914086}"/>
                </a:ext>
              </a:extLst>
            </p:cNvPr>
            <p:cNvSpPr txBox="1"/>
            <p:nvPr/>
          </p:nvSpPr>
          <p:spPr>
            <a:xfrm>
              <a:off x="990523" y="1859682"/>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THẢO LUẬN</a:t>
              </a:r>
            </a:p>
          </p:txBody>
        </p:sp>
        <p:pic>
          <p:nvPicPr>
            <p:cNvPr id="10" name="Picture 9">
              <a:extLst>
                <a:ext uri="{FF2B5EF4-FFF2-40B4-BE49-F238E27FC236}">
                  <a16:creationId xmlns:a16="http://schemas.microsoft.com/office/drawing/2014/main" id="{EF0F2F95-9BF8-4367-9CFA-BE6D63ED9B26}"/>
                </a:ext>
              </a:extLst>
            </p:cNvPr>
            <p:cNvPicPr>
              <a:picLocks noChangeAspect="1"/>
            </p:cNvPicPr>
            <p:nvPr/>
          </p:nvPicPr>
          <p:blipFill>
            <a:blip r:embed="rId3"/>
            <a:stretch>
              <a:fillRect/>
            </a:stretch>
          </p:blipFill>
          <p:spPr>
            <a:xfrm>
              <a:off x="2228850" y="1504950"/>
              <a:ext cx="1028700" cy="990995"/>
            </a:xfrm>
            <a:prstGeom prst="rect">
              <a:avLst/>
            </a:prstGeom>
          </p:spPr>
        </p:pic>
        <p:grpSp>
          <p:nvGrpSpPr>
            <p:cNvPr id="61" name="Google Shape;31062;p90">
              <a:extLst>
                <a:ext uri="{FF2B5EF4-FFF2-40B4-BE49-F238E27FC236}">
                  <a16:creationId xmlns:a16="http://schemas.microsoft.com/office/drawing/2014/main" id="{9BEFBE4E-7477-42B4-8BEA-9E59508D41AC}"/>
                </a:ext>
              </a:extLst>
            </p:cNvPr>
            <p:cNvGrpSpPr/>
            <p:nvPr/>
          </p:nvGrpSpPr>
          <p:grpSpPr>
            <a:xfrm>
              <a:off x="2501559" y="1758806"/>
              <a:ext cx="483283" cy="483283"/>
              <a:chOff x="583100" y="3982600"/>
              <a:chExt cx="296175" cy="296175"/>
            </a:xfrm>
            <a:solidFill>
              <a:schemeClr val="bg1"/>
            </a:solidFill>
          </p:grpSpPr>
          <p:sp>
            <p:nvSpPr>
              <p:cNvPr id="62" name="Google Shape;31063;p90">
                <a:extLst>
                  <a:ext uri="{FF2B5EF4-FFF2-40B4-BE49-F238E27FC236}">
                    <a16:creationId xmlns:a16="http://schemas.microsoft.com/office/drawing/2014/main" id="{13B5DB78-EAA7-42C1-90A6-1BF7AD8E8CED}"/>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064;p90">
                <a:extLst>
                  <a:ext uri="{FF2B5EF4-FFF2-40B4-BE49-F238E27FC236}">
                    <a16:creationId xmlns:a16="http://schemas.microsoft.com/office/drawing/2014/main" id="{E22D14A1-916F-47AB-84D9-87FBA207A00D}"/>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065;p90">
                <a:extLst>
                  <a:ext uri="{FF2B5EF4-FFF2-40B4-BE49-F238E27FC236}">
                    <a16:creationId xmlns:a16="http://schemas.microsoft.com/office/drawing/2014/main" id="{AC45BC84-0CC3-4115-B4D8-B29F7EF29846}"/>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066;p90">
                <a:extLst>
                  <a:ext uri="{FF2B5EF4-FFF2-40B4-BE49-F238E27FC236}">
                    <a16:creationId xmlns:a16="http://schemas.microsoft.com/office/drawing/2014/main" id="{ECFAE1D7-09A4-4F1F-8C35-25BD399B3354}"/>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67;p90">
                <a:extLst>
                  <a:ext uri="{FF2B5EF4-FFF2-40B4-BE49-F238E27FC236}">
                    <a16:creationId xmlns:a16="http://schemas.microsoft.com/office/drawing/2014/main" id="{B87AEF6E-EBE4-4A55-97A9-F13CD598973B}"/>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068;p90">
                <a:extLst>
                  <a:ext uri="{FF2B5EF4-FFF2-40B4-BE49-F238E27FC236}">
                    <a16:creationId xmlns:a16="http://schemas.microsoft.com/office/drawing/2014/main" id="{33CDDC90-4878-4C87-B978-0CEF373EAE4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069;p90">
                <a:extLst>
                  <a:ext uri="{FF2B5EF4-FFF2-40B4-BE49-F238E27FC236}">
                    <a16:creationId xmlns:a16="http://schemas.microsoft.com/office/drawing/2014/main" id="{212F0609-0859-41D7-9E97-848F154E7900}"/>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 name="TextBox 86">
            <a:extLst>
              <a:ext uri="{FF2B5EF4-FFF2-40B4-BE49-F238E27FC236}">
                <a16:creationId xmlns:a16="http://schemas.microsoft.com/office/drawing/2014/main" id="{1B382319-89BE-4B27-9B42-304D096777D5}"/>
              </a:ext>
            </a:extLst>
          </p:cNvPr>
          <p:cNvSpPr txBox="1"/>
          <p:nvPr/>
        </p:nvSpPr>
        <p:spPr>
          <a:xfrm>
            <a:off x="3086940" y="362059"/>
            <a:ext cx="5437935" cy="120084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spc="-30">
                <a:solidFill>
                  <a:schemeClr val="accent1">
                    <a:lumMod val="25000"/>
                  </a:schemeClr>
                </a:solidFill>
              </a:rPr>
              <a:t>Em hãy lựa chọn các dụng cụ đo phù hợp để đo thời gian cho mỗi hoạt động sau và giải thích sự lựa chọn đó.</a:t>
            </a:r>
          </a:p>
          <a:p>
            <a:r>
              <a:rPr lang="en-US" sz="1600" b="1" spc="-30">
                <a:solidFill>
                  <a:srgbClr val="D4190C"/>
                </a:solidFill>
              </a:rPr>
              <a:t>a) </a:t>
            </a:r>
            <a:r>
              <a:rPr lang="en-US" sz="1600" b="1" spc="-30">
                <a:solidFill>
                  <a:schemeClr val="accent1">
                    <a:lumMod val="25000"/>
                  </a:schemeClr>
                </a:solidFill>
              </a:rPr>
              <a:t>Một người đi xe đạp từ điểm A đến điểm B.</a:t>
            </a:r>
          </a:p>
          <a:p>
            <a:r>
              <a:rPr lang="en-US" sz="1600" b="1" spc="-30">
                <a:solidFill>
                  <a:srgbClr val="D4190C"/>
                </a:solidFill>
              </a:rPr>
              <a:t>b) </a:t>
            </a:r>
            <a:r>
              <a:rPr lang="en-US" sz="1600" b="1" spc="-30">
                <a:solidFill>
                  <a:schemeClr val="accent1">
                    <a:lumMod val="25000"/>
                  </a:schemeClr>
                </a:solidFill>
              </a:rPr>
              <a:t>Một viên bi sắt chuyển động trên máng nghiêng.</a:t>
            </a:r>
            <a:endParaRPr lang="en-US" sz="1600" b="1" spc="-30" dirty="0">
              <a:solidFill>
                <a:schemeClr val="accent1">
                  <a:lumMod val="25000"/>
                </a:schemeClr>
              </a:solidFill>
            </a:endParaRPr>
          </a:p>
        </p:txBody>
      </p:sp>
      <p:sp>
        <p:nvSpPr>
          <p:cNvPr id="26" name="TextBox 25">
            <a:extLst>
              <a:ext uri="{FF2B5EF4-FFF2-40B4-BE49-F238E27FC236}">
                <a16:creationId xmlns:a16="http://schemas.microsoft.com/office/drawing/2014/main" id="{2CFC6E72-1B1E-48DF-9B10-41D782E6743E}"/>
              </a:ext>
            </a:extLst>
          </p:cNvPr>
          <p:cNvSpPr txBox="1"/>
          <p:nvPr/>
        </p:nvSpPr>
        <p:spPr>
          <a:xfrm>
            <a:off x="1628774" y="2587748"/>
            <a:ext cx="6429375"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latin typeface="Arial" panose="020B0604020202020204" pitchFamily="34" charset="0"/>
                <a:cs typeface="Arial" panose="020B0604020202020204" pitchFamily="34" charset="0"/>
              </a:defRPr>
            </a:lvl1pPr>
          </a:lstStyle>
          <a:p>
            <a:r>
              <a:rPr lang="vi-VN"/>
              <a:t>Một người đi xe đạp từ A đến B: sử dụng đồng hồ đo thời gian hiện số vì nó sẽ cho kết quả có độ chính xác cao, sai số bé.</a:t>
            </a:r>
            <a:endParaRPr lang="en-US"/>
          </a:p>
        </p:txBody>
      </p:sp>
      <p:sp>
        <p:nvSpPr>
          <p:cNvPr id="28" name="TextBox 27">
            <a:extLst>
              <a:ext uri="{FF2B5EF4-FFF2-40B4-BE49-F238E27FC236}">
                <a16:creationId xmlns:a16="http://schemas.microsoft.com/office/drawing/2014/main" id="{112CC212-BB15-4D52-B595-1E73F094B055}"/>
              </a:ext>
            </a:extLst>
          </p:cNvPr>
          <p:cNvSpPr txBox="1"/>
          <p:nvPr/>
        </p:nvSpPr>
        <p:spPr>
          <a:xfrm>
            <a:off x="1628774" y="3445528"/>
            <a:ext cx="6680836" cy="1200842"/>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latin typeface="Arial" panose="020B0604020202020204" pitchFamily="34" charset="0"/>
                <a:cs typeface="Arial" panose="020B0604020202020204" pitchFamily="34" charset="0"/>
              </a:defRPr>
            </a:lvl1pPr>
          </a:lstStyle>
          <a:p>
            <a:r>
              <a:rPr lang="en-US"/>
              <a:t>Một viên bi sắt chuyển động trên máng nghiêng: sử dụng đồng hồ đo thời gian hiện số dùng cổng quang điện vì nó có thể kịp thời phát hiện chuyển động của viên bi sắt và điều khiển đồng hồ đo hoặc dừng đo, cho ra kết quả chính xác nhất.</a:t>
            </a:r>
          </a:p>
        </p:txBody>
      </p:sp>
      <p:pic>
        <p:nvPicPr>
          <p:cNvPr id="30" name="Picture 29">
            <a:extLst>
              <a:ext uri="{FF2B5EF4-FFF2-40B4-BE49-F238E27FC236}">
                <a16:creationId xmlns:a16="http://schemas.microsoft.com/office/drawing/2014/main" id="{40DAA58D-1BF0-40B7-A851-474223114F04}"/>
              </a:ext>
            </a:extLst>
          </p:cNvPr>
          <p:cNvPicPr>
            <a:picLocks noChangeAspect="1"/>
          </p:cNvPicPr>
          <p:nvPr/>
        </p:nvPicPr>
        <p:blipFill>
          <a:blip r:embed="rId4"/>
          <a:stretch>
            <a:fillRect/>
          </a:stretch>
        </p:blipFill>
        <p:spPr>
          <a:xfrm>
            <a:off x="1129665" y="2645218"/>
            <a:ext cx="335280" cy="470349"/>
          </a:xfrm>
          <a:prstGeom prst="rect">
            <a:avLst/>
          </a:prstGeom>
        </p:spPr>
      </p:pic>
      <p:pic>
        <p:nvPicPr>
          <p:cNvPr id="32" name="Picture 31">
            <a:extLst>
              <a:ext uri="{FF2B5EF4-FFF2-40B4-BE49-F238E27FC236}">
                <a16:creationId xmlns:a16="http://schemas.microsoft.com/office/drawing/2014/main" id="{FC321E71-D704-4AC7-98D6-7EBA23F95EB0}"/>
              </a:ext>
            </a:extLst>
          </p:cNvPr>
          <p:cNvPicPr>
            <a:picLocks noChangeAspect="1"/>
          </p:cNvPicPr>
          <p:nvPr/>
        </p:nvPicPr>
        <p:blipFill>
          <a:blip r:embed="rId4"/>
          <a:stretch>
            <a:fillRect/>
          </a:stretch>
        </p:blipFill>
        <p:spPr>
          <a:xfrm>
            <a:off x="1129665" y="3491248"/>
            <a:ext cx="335280" cy="470349"/>
          </a:xfrm>
          <a:prstGeom prst="rect">
            <a:avLst/>
          </a:prstGeom>
        </p:spPr>
      </p:pic>
    </p:spTree>
    <p:extLst>
      <p:ext uri="{BB962C8B-B14F-4D97-AF65-F5344CB8AC3E}">
        <p14:creationId xmlns:p14="http://schemas.microsoft.com/office/powerpoint/2010/main" val="396820654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243950"/>
            <a:ext cx="4100593" cy="71590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Đồng hồ đo thời gian hiện số</a:t>
            </a:r>
          </a:p>
          <a:p>
            <a:pPr>
              <a:lnSpc>
                <a:spcPct val="110000"/>
              </a:lnSpc>
            </a:pPr>
            <a:r>
              <a:rPr lang="en-US" sz="2200" b="1">
                <a:solidFill>
                  <a:srgbClr val="D71E1E"/>
                </a:solidFill>
                <a:latin typeface="Arial" pitchFamily="34" charset="0"/>
              </a:rPr>
              <a:t>dùng cổng quang điện</a:t>
            </a:r>
          </a:p>
        </p:txBody>
      </p:sp>
      <p:sp>
        <p:nvSpPr>
          <p:cNvPr id="2" name="Rectangle: Rounded Corners 1">
            <a:extLst>
              <a:ext uri="{FF2B5EF4-FFF2-40B4-BE49-F238E27FC236}">
                <a16:creationId xmlns:a16="http://schemas.microsoft.com/office/drawing/2014/main" id="{8332FACA-4392-40ED-8776-987AB2ED81CC}"/>
              </a:ext>
            </a:extLst>
          </p:cNvPr>
          <p:cNvSpPr/>
          <p:nvPr/>
        </p:nvSpPr>
        <p:spPr>
          <a:xfrm>
            <a:off x="969646" y="1240790"/>
            <a:ext cx="2194556" cy="52740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4">
            <a:extLst>
              <a:ext uri="{FF2B5EF4-FFF2-40B4-BE49-F238E27FC236}">
                <a16:creationId xmlns:a16="http://schemas.microsoft.com/office/drawing/2014/main" id="{174CDC73-DF8D-4A48-B372-23D82585D8A3}"/>
              </a:ext>
            </a:extLst>
          </p:cNvPr>
          <p:cNvSpPr txBox="1"/>
          <p:nvPr/>
        </p:nvSpPr>
        <p:spPr>
          <a:xfrm>
            <a:off x="1055370" y="1363942"/>
            <a:ext cx="2023108" cy="281103"/>
          </a:xfrm>
          <a:prstGeom prst="rect">
            <a:avLst/>
          </a:prstGeom>
        </p:spPr>
        <p:txBody>
          <a:bodyPr wrap="square" lIns="0" tIns="0" rIns="0" bIns="0" rtlCol="0" anchor="t">
            <a:spAutoFit/>
          </a:bodyPr>
          <a:lstStyle/>
          <a:p>
            <a:pPr algn="ctr">
              <a:lnSpc>
                <a:spcPct val="110000"/>
              </a:lnSpc>
            </a:pPr>
            <a:r>
              <a:rPr lang="en-US" sz="1800" b="1">
                <a:solidFill>
                  <a:schemeClr val="accent1">
                    <a:lumMod val="25000"/>
                  </a:schemeClr>
                </a:solidFill>
                <a:latin typeface="Arial" pitchFamily="34" charset="0"/>
              </a:rPr>
              <a:t>Cổng quang điện</a:t>
            </a:r>
          </a:p>
        </p:txBody>
      </p:sp>
      <p:sp>
        <p:nvSpPr>
          <p:cNvPr id="9" name="TextBox 8">
            <a:extLst>
              <a:ext uri="{FF2B5EF4-FFF2-40B4-BE49-F238E27FC236}">
                <a16:creationId xmlns:a16="http://schemas.microsoft.com/office/drawing/2014/main" id="{211ED2EC-3BA8-41CB-A2A1-95CA803ADC61}"/>
              </a:ext>
            </a:extLst>
          </p:cNvPr>
          <p:cNvSpPr txBox="1"/>
          <p:nvPr/>
        </p:nvSpPr>
        <p:spPr>
          <a:xfrm>
            <a:off x="1333499" y="2226558"/>
            <a:ext cx="3514726" cy="7814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400" b="1"/>
              <a:t>Cổng quang điện </a:t>
            </a:r>
            <a:r>
              <a:rPr lang="en-US" sz="1400"/>
              <a:t>(hay còn gọi là mắt thần): Một thiết bị cảm biến gồm hai bộ phận phát và thu tia hồng ngoại.</a:t>
            </a:r>
            <a:endParaRPr lang="en-US" sz="1400" dirty="0"/>
          </a:p>
        </p:txBody>
      </p:sp>
      <p:sp>
        <p:nvSpPr>
          <p:cNvPr id="10" name="TextBox 9">
            <a:extLst>
              <a:ext uri="{FF2B5EF4-FFF2-40B4-BE49-F238E27FC236}">
                <a16:creationId xmlns:a16="http://schemas.microsoft.com/office/drawing/2014/main" id="{711B279F-B521-40EC-ADE1-5EBE60B4BAD8}"/>
              </a:ext>
            </a:extLst>
          </p:cNvPr>
          <p:cNvSpPr txBox="1"/>
          <p:nvPr/>
        </p:nvSpPr>
        <p:spPr>
          <a:xfrm>
            <a:off x="1333499" y="3366721"/>
            <a:ext cx="3514726" cy="7814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400"/>
              <a:t>Khi tia hồng ngoại chiếu đến bộ phận thu bị chặn lại thì cổng quang sẽ phát ra một tín hiệu điều khiển thiết bị được nối với nó.</a:t>
            </a:r>
            <a:endParaRPr lang="en-US" sz="1400" dirty="0"/>
          </a:p>
        </p:txBody>
      </p:sp>
      <p:sp>
        <p:nvSpPr>
          <p:cNvPr id="11" name="Google Shape;29;p3">
            <a:extLst>
              <a:ext uri="{FF2B5EF4-FFF2-40B4-BE49-F238E27FC236}">
                <a16:creationId xmlns:a16="http://schemas.microsoft.com/office/drawing/2014/main" id="{C12C6E65-23AE-4C07-B681-C3474437C521}"/>
              </a:ext>
            </a:extLst>
          </p:cNvPr>
          <p:cNvSpPr/>
          <p:nvPr/>
        </p:nvSpPr>
        <p:spPr>
          <a:xfrm rot="18900000">
            <a:off x="875759" y="2333518"/>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p3">
            <a:extLst>
              <a:ext uri="{FF2B5EF4-FFF2-40B4-BE49-F238E27FC236}">
                <a16:creationId xmlns:a16="http://schemas.microsoft.com/office/drawing/2014/main" id="{6DB43925-F4B7-44E2-913A-779A148F5D31}"/>
              </a:ext>
            </a:extLst>
          </p:cNvPr>
          <p:cNvSpPr/>
          <p:nvPr/>
        </p:nvSpPr>
        <p:spPr>
          <a:xfrm rot="18900000">
            <a:off x="875759" y="3461643"/>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2" descr="Cổng quang điện cho thí nghiệm vật lý, cổng quang học 12V VIETVALUE">
            <a:extLst>
              <a:ext uri="{FF2B5EF4-FFF2-40B4-BE49-F238E27FC236}">
                <a16:creationId xmlns:a16="http://schemas.microsoft.com/office/drawing/2014/main" id="{5D8111B6-A339-471A-8583-8C1170F62F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29" b="18929"/>
          <a:stretch/>
        </p:blipFill>
        <p:spPr bwMode="auto">
          <a:xfrm>
            <a:off x="5021580" y="1863090"/>
            <a:ext cx="3848100" cy="2444898"/>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90339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243950"/>
            <a:ext cx="4100593" cy="71590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Đồng hồ đo thời gian hiện số</a:t>
            </a:r>
          </a:p>
          <a:p>
            <a:pPr>
              <a:lnSpc>
                <a:spcPct val="110000"/>
              </a:lnSpc>
            </a:pPr>
            <a:r>
              <a:rPr lang="en-US" sz="2200" b="1">
                <a:solidFill>
                  <a:srgbClr val="D71E1E"/>
                </a:solidFill>
                <a:latin typeface="Arial" pitchFamily="34" charset="0"/>
              </a:rPr>
              <a:t>dùng cổng quang điện</a:t>
            </a:r>
          </a:p>
        </p:txBody>
      </p:sp>
      <p:sp>
        <p:nvSpPr>
          <p:cNvPr id="11" name="Google Shape;29;p3">
            <a:extLst>
              <a:ext uri="{FF2B5EF4-FFF2-40B4-BE49-F238E27FC236}">
                <a16:creationId xmlns:a16="http://schemas.microsoft.com/office/drawing/2014/main" id="{C12C6E65-23AE-4C07-B681-C3474437C521}"/>
              </a:ext>
            </a:extLst>
          </p:cNvPr>
          <p:cNvSpPr/>
          <p:nvPr/>
        </p:nvSpPr>
        <p:spPr>
          <a:xfrm rot="18900000">
            <a:off x="418559" y="2230648"/>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18175C18-4C85-44EB-974D-C72AAF6E0D5D}"/>
              </a:ext>
            </a:extLst>
          </p:cNvPr>
          <p:cNvSpPr txBox="1"/>
          <p:nvPr/>
        </p:nvSpPr>
        <p:spPr>
          <a:xfrm>
            <a:off x="914399" y="2145925"/>
            <a:ext cx="3474721" cy="120084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Khi nối cổng quang với đồng hồ hiện số, tùy theo cách chọn chế độ của đồng hồ mà tín hiệu này sẽ điều khiển đồng hồ bắt đầu đo hoặc dừng đo.</a:t>
            </a:r>
            <a:endParaRPr lang="en-US" sz="1600" dirty="0"/>
          </a:p>
        </p:txBody>
      </p:sp>
      <p:sp>
        <p:nvSpPr>
          <p:cNvPr id="16" name="Rectangle: Rounded Corners 15">
            <a:extLst>
              <a:ext uri="{FF2B5EF4-FFF2-40B4-BE49-F238E27FC236}">
                <a16:creationId xmlns:a16="http://schemas.microsoft.com/office/drawing/2014/main" id="{40AF3320-298D-447B-881F-FFEC657FB6F5}"/>
              </a:ext>
            </a:extLst>
          </p:cNvPr>
          <p:cNvSpPr/>
          <p:nvPr/>
        </p:nvSpPr>
        <p:spPr>
          <a:xfrm>
            <a:off x="969646" y="1240790"/>
            <a:ext cx="2194556" cy="52740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4">
            <a:extLst>
              <a:ext uri="{FF2B5EF4-FFF2-40B4-BE49-F238E27FC236}">
                <a16:creationId xmlns:a16="http://schemas.microsoft.com/office/drawing/2014/main" id="{43AF5612-1F9B-4FA0-8443-52424B1C887B}"/>
              </a:ext>
            </a:extLst>
          </p:cNvPr>
          <p:cNvSpPr txBox="1"/>
          <p:nvPr/>
        </p:nvSpPr>
        <p:spPr>
          <a:xfrm>
            <a:off x="1055370" y="1363942"/>
            <a:ext cx="2023108" cy="281103"/>
          </a:xfrm>
          <a:prstGeom prst="rect">
            <a:avLst/>
          </a:prstGeom>
        </p:spPr>
        <p:txBody>
          <a:bodyPr wrap="square" lIns="0" tIns="0" rIns="0" bIns="0" rtlCol="0" anchor="t">
            <a:spAutoFit/>
          </a:bodyPr>
          <a:lstStyle/>
          <a:p>
            <a:pPr algn="ctr">
              <a:lnSpc>
                <a:spcPct val="110000"/>
              </a:lnSpc>
            </a:pPr>
            <a:r>
              <a:rPr lang="en-US" sz="1800" b="1">
                <a:solidFill>
                  <a:schemeClr val="accent1">
                    <a:lumMod val="25000"/>
                  </a:schemeClr>
                </a:solidFill>
                <a:latin typeface="Arial" pitchFamily="34" charset="0"/>
              </a:rPr>
              <a:t>Cổng quang điện</a:t>
            </a:r>
          </a:p>
        </p:txBody>
      </p:sp>
      <p:pic>
        <p:nvPicPr>
          <p:cNvPr id="9" name="Picture 2" descr="Đồng hồ đo thời gian hiện số - Được thiết kế thông minh nhất - AELab  AELAB-Nhà sản xuất chất lượng cao">
            <a:extLst>
              <a:ext uri="{FF2B5EF4-FFF2-40B4-BE49-F238E27FC236}">
                <a16:creationId xmlns:a16="http://schemas.microsoft.com/office/drawing/2014/main" id="{E2783591-E81D-418D-8340-ACD2D1E72C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78" b="7333"/>
          <a:stretch/>
        </p:blipFill>
        <p:spPr bwMode="auto">
          <a:xfrm>
            <a:off x="4626232" y="1733636"/>
            <a:ext cx="4118441" cy="2278294"/>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467026"/>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6" name="Google Shape;1606;p33"/>
          <p:cNvSpPr/>
          <p:nvPr/>
        </p:nvSpPr>
        <p:spPr>
          <a:xfrm rot="-926124">
            <a:off x="158663" y="111643"/>
            <a:ext cx="974975" cy="919556"/>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607" name="Google Shape;1607;p33"/>
          <p:cNvSpPr txBox="1">
            <a:spLocks noGrp="1"/>
          </p:cNvSpPr>
          <p:nvPr>
            <p:ph type="title" idx="4294967295"/>
          </p:nvPr>
        </p:nvSpPr>
        <p:spPr>
          <a:xfrm>
            <a:off x="309800" y="366514"/>
            <a:ext cx="718900" cy="44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Arial" panose="020B0604020202020204" pitchFamily="34" charset="0"/>
                <a:cs typeface="Arial" panose="020B0604020202020204" pitchFamily="34" charset="0"/>
              </a:rPr>
              <a:t>02</a:t>
            </a:r>
            <a:endParaRPr sz="2800">
              <a:solidFill>
                <a:schemeClr val="bg1"/>
              </a:solidFill>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798CB942-0E69-4776-B99B-2E598F19E29F}"/>
              </a:ext>
            </a:extLst>
          </p:cNvPr>
          <p:cNvSpPr txBox="1"/>
          <p:nvPr/>
        </p:nvSpPr>
        <p:spPr>
          <a:xfrm>
            <a:off x="1195307" y="243950"/>
            <a:ext cx="4100593" cy="715902"/>
          </a:xfrm>
          <a:prstGeom prst="rect">
            <a:avLst/>
          </a:prstGeom>
        </p:spPr>
        <p:txBody>
          <a:bodyPr wrap="square" lIns="0" tIns="0" rIns="0" bIns="0" rtlCol="0" anchor="t">
            <a:spAutoFit/>
          </a:bodyPr>
          <a:lstStyle/>
          <a:p>
            <a:pPr>
              <a:lnSpc>
                <a:spcPct val="110000"/>
              </a:lnSpc>
            </a:pPr>
            <a:r>
              <a:rPr lang="en-US" sz="2200" b="1">
                <a:solidFill>
                  <a:srgbClr val="D71E1E"/>
                </a:solidFill>
                <a:latin typeface="Arial" pitchFamily="34" charset="0"/>
              </a:rPr>
              <a:t>Đồng hồ đo thời gian hiện số</a:t>
            </a:r>
          </a:p>
          <a:p>
            <a:pPr>
              <a:lnSpc>
                <a:spcPct val="110000"/>
              </a:lnSpc>
            </a:pPr>
            <a:r>
              <a:rPr lang="en-US" sz="2200" b="1">
                <a:solidFill>
                  <a:srgbClr val="D71E1E"/>
                </a:solidFill>
                <a:latin typeface="Arial" pitchFamily="34" charset="0"/>
              </a:rPr>
              <a:t>dùng cổng quang điện</a:t>
            </a:r>
          </a:p>
        </p:txBody>
      </p:sp>
      <p:sp>
        <p:nvSpPr>
          <p:cNvPr id="11" name="Google Shape;29;p3">
            <a:extLst>
              <a:ext uri="{FF2B5EF4-FFF2-40B4-BE49-F238E27FC236}">
                <a16:creationId xmlns:a16="http://schemas.microsoft.com/office/drawing/2014/main" id="{C12C6E65-23AE-4C07-B681-C3474437C521}"/>
              </a:ext>
            </a:extLst>
          </p:cNvPr>
          <p:cNvSpPr/>
          <p:nvPr/>
        </p:nvSpPr>
        <p:spPr>
          <a:xfrm rot="18900000">
            <a:off x="349978" y="2242077"/>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D419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angle: Rounded Corners 15">
            <a:extLst>
              <a:ext uri="{FF2B5EF4-FFF2-40B4-BE49-F238E27FC236}">
                <a16:creationId xmlns:a16="http://schemas.microsoft.com/office/drawing/2014/main" id="{40AF3320-298D-447B-881F-FFEC657FB6F5}"/>
              </a:ext>
            </a:extLst>
          </p:cNvPr>
          <p:cNvSpPr/>
          <p:nvPr/>
        </p:nvSpPr>
        <p:spPr>
          <a:xfrm>
            <a:off x="969646" y="1240790"/>
            <a:ext cx="2194556" cy="52740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4">
            <a:extLst>
              <a:ext uri="{FF2B5EF4-FFF2-40B4-BE49-F238E27FC236}">
                <a16:creationId xmlns:a16="http://schemas.microsoft.com/office/drawing/2014/main" id="{43AF5612-1F9B-4FA0-8443-52424B1C887B}"/>
              </a:ext>
            </a:extLst>
          </p:cNvPr>
          <p:cNvSpPr txBox="1"/>
          <p:nvPr/>
        </p:nvSpPr>
        <p:spPr>
          <a:xfrm>
            <a:off x="1055370" y="1363942"/>
            <a:ext cx="2023108" cy="281103"/>
          </a:xfrm>
          <a:prstGeom prst="rect">
            <a:avLst/>
          </a:prstGeom>
        </p:spPr>
        <p:txBody>
          <a:bodyPr wrap="square" lIns="0" tIns="0" rIns="0" bIns="0" rtlCol="0" anchor="t">
            <a:spAutoFit/>
          </a:bodyPr>
          <a:lstStyle/>
          <a:p>
            <a:pPr algn="ctr">
              <a:lnSpc>
                <a:spcPct val="110000"/>
              </a:lnSpc>
            </a:pPr>
            <a:r>
              <a:rPr lang="en-US" sz="1800" b="1">
                <a:solidFill>
                  <a:schemeClr val="accent1">
                    <a:lumMod val="25000"/>
                  </a:schemeClr>
                </a:solidFill>
                <a:latin typeface="Arial" pitchFamily="34" charset="0"/>
              </a:rPr>
              <a:t>Cổng quang điện</a:t>
            </a:r>
          </a:p>
        </p:txBody>
      </p:sp>
      <p:sp>
        <p:nvSpPr>
          <p:cNvPr id="9" name="TextBox 8">
            <a:extLst>
              <a:ext uri="{FF2B5EF4-FFF2-40B4-BE49-F238E27FC236}">
                <a16:creationId xmlns:a16="http://schemas.microsoft.com/office/drawing/2014/main" id="{61908428-4EF0-4529-89B7-FF39B71B1C02}"/>
              </a:ext>
            </a:extLst>
          </p:cNvPr>
          <p:cNvSpPr txBox="1"/>
          <p:nvPr/>
        </p:nvSpPr>
        <p:spPr>
          <a:xfrm>
            <a:off x="822959" y="2136396"/>
            <a:ext cx="3954781" cy="8930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Hiện nay, cổng quang điện có trong nhiều thiết bị khác như: hệ thống đếm sản phẩm; hệ thống phát hiện người, vật chuyển động.</a:t>
            </a:r>
            <a:endParaRPr lang="en-US" sz="1600" dirty="0"/>
          </a:p>
        </p:txBody>
      </p:sp>
      <p:pic>
        <p:nvPicPr>
          <p:cNvPr id="59394" name="Picture 2" descr="Bulk counting machine - C&amp;amp;W S-160 - DATA Detection Technologies Ltd. -  seed / for the food industry / automatic">
            <a:extLst>
              <a:ext uri="{FF2B5EF4-FFF2-40B4-BE49-F238E27FC236}">
                <a16:creationId xmlns:a16="http://schemas.microsoft.com/office/drawing/2014/main" id="{5BE978B5-9DD6-462F-8D90-578AAF329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780" y="1074420"/>
            <a:ext cx="3691890" cy="369189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056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23" name="Group 22">
            <a:extLst>
              <a:ext uri="{FF2B5EF4-FFF2-40B4-BE49-F238E27FC236}">
                <a16:creationId xmlns:a16="http://schemas.microsoft.com/office/drawing/2014/main" id="{75B6860E-E87D-447E-8952-5D059EB40659}"/>
              </a:ext>
            </a:extLst>
          </p:cNvPr>
          <p:cNvGrpSpPr/>
          <p:nvPr/>
        </p:nvGrpSpPr>
        <p:grpSpPr>
          <a:xfrm>
            <a:off x="757718" y="314621"/>
            <a:ext cx="2251907" cy="939800"/>
            <a:chOff x="1225550" y="2536826"/>
            <a:chExt cx="2251907" cy="939800"/>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1225550" y="2783975"/>
              <a:ext cx="184820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1320319" y="2884707"/>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VẬN DỤNG</a:t>
              </a:r>
            </a:p>
          </p:txBody>
        </p:sp>
        <p:pic>
          <p:nvPicPr>
            <p:cNvPr id="22" name="Picture 21">
              <a:extLst>
                <a:ext uri="{FF2B5EF4-FFF2-40B4-BE49-F238E27FC236}">
                  <a16:creationId xmlns:a16="http://schemas.microsoft.com/office/drawing/2014/main" id="{DAD6DB23-DC48-4A08-8E2C-5E58CCFE81E1}"/>
                </a:ext>
              </a:extLst>
            </p:cNvPr>
            <p:cNvPicPr>
              <a:picLocks noChangeAspect="1"/>
            </p:cNvPicPr>
            <p:nvPr/>
          </p:nvPicPr>
          <p:blipFill>
            <a:blip r:embed="rId3"/>
            <a:stretch>
              <a:fillRect/>
            </a:stretch>
          </p:blipFill>
          <p:spPr>
            <a:xfrm>
              <a:off x="2501900" y="2536826"/>
              <a:ext cx="975557" cy="939800"/>
            </a:xfrm>
            <a:prstGeom prst="rect">
              <a:avLst/>
            </a:prstGeom>
          </p:spPr>
        </p:pic>
        <p:pic>
          <p:nvPicPr>
            <p:cNvPr id="15" name="Graphic 14" descr="Brain in head with solid fill">
              <a:extLst>
                <a:ext uri="{FF2B5EF4-FFF2-40B4-BE49-F238E27FC236}">
                  <a16:creationId xmlns:a16="http://schemas.microsoft.com/office/drawing/2014/main" id="{02DC5CD6-725C-473E-B56F-4094C07F1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7405" y="2760452"/>
              <a:ext cx="562450" cy="562450"/>
            </a:xfrm>
            <a:prstGeom prst="rect">
              <a:avLst/>
            </a:prstGeom>
          </p:spPr>
        </p:pic>
      </p:grpSp>
      <p:sp>
        <p:nvSpPr>
          <p:cNvPr id="29" name="TextBox 28">
            <a:extLst>
              <a:ext uri="{FF2B5EF4-FFF2-40B4-BE49-F238E27FC236}">
                <a16:creationId xmlns:a16="http://schemas.microsoft.com/office/drawing/2014/main" id="{F6BB7D99-9C72-4166-8C29-8C986CC6DEB7}"/>
              </a:ext>
            </a:extLst>
          </p:cNvPr>
          <p:cNvSpPr txBox="1"/>
          <p:nvPr/>
        </p:nvSpPr>
        <p:spPr>
          <a:xfrm>
            <a:off x="3107574" y="462745"/>
            <a:ext cx="4526072"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b="1">
                <a:solidFill>
                  <a:schemeClr val="accent1">
                    <a:lumMod val="25000"/>
                  </a:schemeClr>
                </a:solidFill>
              </a:rPr>
              <a:t>Hệ thống phát hiện người qua cửa ra vào hoạt động dựa trên nguyên tắc nào?</a:t>
            </a:r>
            <a:endParaRPr lang="en-US" sz="1800" b="1" dirty="0">
              <a:solidFill>
                <a:schemeClr val="accent1">
                  <a:lumMod val="25000"/>
                </a:schemeClr>
              </a:solidFill>
            </a:endParaRPr>
          </a:p>
        </p:txBody>
      </p:sp>
      <p:pic>
        <p:nvPicPr>
          <p:cNvPr id="8" name="Picture 2" descr="How Do Door Sensors Work &amp; Do They Alert You of Motion?">
            <a:extLst>
              <a:ext uri="{FF2B5EF4-FFF2-40B4-BE49-F238E27FC236}">
                <a16:creationId xmlns:a16="http://schemas.microsoft.com/office/drawing/2014/main" id="{B666B2FA-AEC6-4DE1-B273-53471E7738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978"/>
          <a:stretch/>
        </p:blipFill>
        <p:spPr bwMode="auto">
          <a:xfrm>
            <a:off x="1079659" y="1571150"/>
            <a:ext cx="6984682" cy="334375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9696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7" name="Group 6">
            <a:extLst>
              <a:ext uri="{FF2B5EF4-FFF2-40B4-BE49-F238E27FC236}">
                <a16:creationId xmlns:a16="http://schemas.microsoft.com/office/drawing/2014/main" id="{3551D107-CC0D-4ADA-96DF-95CC4F884773}"/>
              </a:ext>
            </a:extLst>
          </p:cNvPr>
          <p:cNvGrpSpPr/>
          <p:nvPr/>
        </p:nvGrpSpPr>
        <p:grpSpPr>
          <a:xfrm>
            <a:off x="392158" y="1408249"/>
            <a:ext cx="1489141" cy="569651"/>
            <a:chOff x="339660" y="2862739"/>
            <a:chExt cx="1489141" cy="569651"/>
          </a:xfrm>
        </p:grpSpPr>
        <p:sp>
          <p:nvSpPr>
            <p:cNvPr id="47" name="Rectangle: Rounded Corners 46">
              <a:extLst>
                <a:ext uri="{FF2B5EF4-FFF2-40B4-BE49-F238E27FC236}">
                  <a16:creationId xmlns:a16="http://schemas.microsoft.com/office/drawing/2014/main" id="{FBC08FB4-FD23-484F-A4B5-B13F52CFD2D8}"/>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oogle Shape;619;p14">
              <a:extLst>
                <a:ext uri="{FF2B5EF4-FFF2-40B4-BE49-F238E27FC236}">
                  <a16:creationId xmlns:a16="http://schemas.microsoft.com/office/drawing/2014/main" id="{F1F0FB47-ABCC-4507-8807-511798961886}"/>
                </a:ext>
              </a:extLst>
            </p:cNvPr>
            <p:cNvGrpSpPr/>
            <p:nvPr/>
          </p:nvGrpSpPr>
          <p:grpSpPr>
            <a:xfrm rot="900000">
              <a:off x="339660" y="2862739"/>
              <a:ext cx="408712" cy="569651"/>
              <a:chOff x="3553100" y="1256250"/>
              <a:chExt cx="527400" cy="735075"/>
            </a:xfrm>
          </p:grpSpPr>
          <p:sp>
            <p:nvSpPr>
              <p:cNvPr id="34" name="Google Shape;620;p14">
                <a:extLst>
                  <a:ext uri="{FF2B5EF4-FFF2-40B4-BE49-F238E27FC236}">
                    <a16:creationId xmlns:a16="http://schemas.microsoft.com/office/drawing/2014/main" id="{16EC7C5B-5082-45D8-9AA9-A631E47491A9}"/>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21;p14">
                <a:extLst>
                  <a:ext uri="{FF2B5EF4-FFF2-40B4-BE49-F238E27FC236}">
                    <a16:creationId xmlns:a16="http://schemas.microsoft.com/office/drawing/2014/main" id="{DC8B7443-F8F1-452C-A12D-F4754E1ED965}"/>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2;p14">
                <a:extLst>
                  <a:ext uri="{FF2B5EF4-FFF2-40B4-BE49-F238E27FC236}">
                    <a16:creationId xmlns:a16="http://schemas.microsoft.com/office/drawing/2014/main" id="{B3D89165-DB8D-4639-B99C-04B87304D258}"/>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3;p14">
                <a:extLst>
                  <a:ext uri="{FF2B5EF4-FFF2-40B4-BE49-F238E27FC236}">
                    <a16:creationId xmlns:a16="http://schemas.microsoft.com/office/drawing/2014/main" id="{84EC5A88-87FC-4B92-998C-771511D77786}"/>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24;p14">
                <a:extLst>
                  <a:ext uri="{FF2B5EF4-FFF2-40B4-BE49-F238E27FC236}">
                    <a16:creationId xmlns:a16="http://schemas.microsoft.com/office/drawing/2014/main" id="{85DA8482-47A8-41A0-A6DF-DEB7128E61BB}"/>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5;p14">
                <a:extLst>
                  <a:ext uri="{FF2B5EF4-FFF2-40B4-BE49-F238E27FC236}">
                    <a16:creationId xmlns:a16="http://schemas.microsoft.com/office/drawing/2014/main" id="{2B7856FF-C281-4E52-BFE9-C3A5F19D6668}"/>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extBox 14">
              <a:extLst>
                <a:ext uri="{FF2B5EF4-FFF2-40B4-BE49-F238E27FC236}">
                  <a16:creationId xmlns:a16="http://schemas.microsoft.com/office/drawing/2014/main" id="{FD676797-1C5E-4ED7-8F06-3D2301E1FA20}"/>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grpSp>
        <p:nvGrpSpPr>
          <p:cNvPr id="23" name="Group 22">
            <a:extLst>
              <a:ext uri="{FF2B5EF4-FFF2-40B4-BE49-F238E27FC236}">
                <a16:creationId xmlns:a16="http://schemas.microsoft.com/office/drawing/2014/main" id="{75B6860E-E87D-447E-8952-5D059EB40659}"/>
              </a:ext>
            </a:extLst>
          </p:cNvPr>
          <p:cNvGrpSpPr/>
          <p:nvPr/>
        </p:nvGrpSpPr>
        <p:grpSpPr>
          <a:xfrm>
            <a:off x="757718" y="314621"/>
            <a:ext cx="2251907" cy="939800"/>
            <a:chOff x="1225550" y="2536826"/>
            <a:chExt cx="2251907" cy="939800"/>
          </a:xfrm>
        </p:grpSpPr>
        <p:sp>
          <p:nvSpPr>
            <p:cNvPr id="58" name="Rectangle: Rounded Corners 57">
              <a:extLst>
                <a:ext uri="{FF2B5EF4-FFF2-40B4-BE49-F238E27FC236}">
                  <a16:creationId xmlns:a16="http://schemas.microsoft.com/office/drawing/2014/main" id="{D2B11CF7-BB85-43B5-AF7A-4FE13B891D28}"/>
                </a:ext>
              </a:extLst>
            </p:cNvPr>
            <p:cNvSpPr/>
            <p:nvPr/>
          </p:nvSpPr>
          <p:spPr>
            <a:xfrm>
              <a:off x="1225550" y="2783975"/>
              <a:ext cx="1848203" cy="44103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4">
              <a:extLst>
                <a:ext uri="{FF2B5EF4-FFF2-40B4-BE49-F238E27FC236}">
                  <a16:creationId xmlns:a16="http://schemas.microsoft.com/office/drawing/2014/main" id="{27BE6469-76AC-4F10-8402-3EC341E00AC7}"/>
                </a:ext>
              </a:extLst>
            </p:cNvPr>
            <p:cNvSpPr txBox="1"/>
            <p:nvPr/>
          </p:nvSpPr>
          <p:spPr>
            <a:xfrm>
              <a:off x="1320319" y="2884707"/>
              <a:ext cx="1448633" cy="249812"/>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VẬN DỤNG</a:t>
              </a:r>
            </a:p>
          </p:txBody>
        </p:sp>
        <p:pic>
          <p:nvPicPr>
            <p:cNvPr id="22" name="Picture 21">
              <a:extLst>
                <a:ext uri="{FF2B5EF4-FFF2-40B4-BE49-F238E27FC236}">
                  <a16:creationId xmlns:a16="http://schemas.microsoft.com/office/drawing/2014/main" id="{DAD6DB23-DC48-4A08-8E2C-5E58CCFE81E1}"/>
                </a:ext>
              </a:extLst>
            </p:cNvPr>
            <p:cNvPicPr>
              <a:picLocks noChangeAspect="1"/>
            </p:cNvPicPr>
            <p:nvPr/>
          </p:nvPicPr>
          <p:blipFill>
            <a:blip r:embed="rId3"/>
            <a:stretch>
              <a:fillRect/>
            </a:stretch>
          </p:blipFill>
          <p:spPr>
            <a:xfrm>
              <a:off x="2501900" y="2536826"/>
              <a:ext cx="975557" cy="939800"/>
            </a:xfrm>
            <a:prstGeom prst="rect">
              <a:avLst/>
            </a:prstGeom>
          </p:spPr>
        </p:pic>
        <p:pic>
          <p:nvPicPr>
            <p:cNvPr id="15" name="Graphic 14" descr="Brain in head with solid fill">
              <a:extLst>
                <a:ext uri="{FF2B5EF4-FFF2-40B4-BE49-F238E27FC236}">
                  <a16:creationId xmlns:a16="http://schemas.microsoft.com/office/drawing/2014/main" id="{02DC5CD6-725C-473E-B56F-4094C07F1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7405" y="2760452"/>
              <a:ext cx="562450" cy="562450"/>
            </a:xfrm>
            <a:prstGeom prst="rect">
              <a:avLst/>
            </a:prstGeom>
          </p:spPr>
        </p:pic>
      </p:grpSp>
      <p:sp>
        <p:nvSpPr>
          <p:cNvPr id="29" name="TextBox 28">
            <a:extLst>
              <a:ext uri="{FF2B5EF4-FFF2-40B4-BE49-F238E27FC236}">
                <a16:creationId xmlns:a16="http://schemas.microsoft.com/office/drawing/2014/main" id="{F6BB7D99-9C72-4166-8C29-8C986CC6DEB7}"/>
              </a:ext>
            </a:extLst>
          </p:cNvPr>
          <p:cNvSpPr txBox="1"/>
          <p:nvPr/>
        </p:nvSpPr>
        <p:spPr>
          <a:xfrm>
            <a:off x="3107574" y="453220"/>
            <a:ext cx="4526072" cy="65851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800" b="1">
                <a:solidFill>
                  <a:schemeClr val="accent1">
                    <a:lumMod val="25000"/>
                  </a:schemeClr>
                </a:solidFill>
              </a:rPr>
              <a:t>Hệ thống phát hiện người qua cửa ra vào hoạt động dựa trên nguyên tắc nào?</a:t>
            </a:r>
            <a:endParaRPr lang="en-US" sz="1800" b="1" dirty="0">
              <a:solidFill>
                <a:schemeClr val="accent1">
                  <a:lumMod val="25000"/>
                </a:schemeClr>
              </a:solidFill>
            </a:endParaRPr>
          </a:p>
        </p:txBody>
      </p:sp>
      <p:grpSp>
        <p:nvGrpSpPr>
          <p:cNvPr id="6" name="Group 5">
            <a:extLst>
              <a:ext uri="{FF2B5EF4-FFF2-40B4-BE49-F238E27FC236}">
                <a16:creationId xmlns:a16="http://schemas.microsoft.com/office/drawing/2014/main" id="{23ED3A92-CD2D-4687-90CD-BA110001CDB9}"/>
              </a:ext>
            </a:extLst>
          </p:cNvPr>
          <p:cNvGrpSpPr/>
          <p:nvPr/>
        </p:nvGrpSpPr>
        <p:grpSpPr>
          <a:xfrm>
            <a:off x="1278255" y="2267388"/>
            <a:ext cx="6869740" cy="585288"/>
            <a:chOff x="1472565" y="2267388"/>
            <a:chExt cx="6869740" cy="585288"/>
          </a:xfrm>
        </p:grpSpPr>
        <p:pic>
          <p:nvPicPr>
            <p:cNvPr id="21" name="Picture 20">
              <a:extLst>
                <a:ext uri="{FF2B5EF4-FFF2-40B4-BE49-F238E27FC236}">
                  <a16:creationId xmlns:a16="http://schemas.microsoft.com/office/drawing/2014/main" id="{BCBF4A25-D48E-4421-BF1E-6ACEF9D282B6}"/>
                </a:ext>
              </a:extLst>
            </p:cNvPr>
            <p:cNvPicPr>
              <a:picLocks noChangeAspect="1"/>
            </p:cNvPicPr>
            <p:nvPr/>
          </p:nvPicPr>
          <p:blipFill>
            <a:blip r:embed="rId6"/>
            <a:stretch>
              <a:fillRect/>
            </a:stretch>
          </p:blipFill>
          <p:spPr>
            <a:xfrm>
              <a:off x="1472565" y="2324858"/>
              <a:ext cx="335280" cy="470349"/>
            </a:xfrm>
            <a:prstGeom prst="rect">
              <a:avLst/>
            </a:prstGeom>
          </p:spPr>
        </p:pic>
        <p:sp>
          <p:nvSpPr>
            <p:cNvPr id="25" name="TextBox 24">
              <a:extLst>
                <a:ext uri="{FF2B5EF4-FFF2-40B4-BE49-F238E27FC236}">
                  <a16:creationId xmlns:a16="http://schemas.microsoft.com/office/drawing/2014/main" id="{506E608D-58D7-4953-811D-0D8038BDCCDC}"/>
                </a:ext>
              </a:extLst>
            </p:cNvPr>
            <p:cNvSpPr txBox="1"/>
            <p:nvPr/>
          </p:nvSpPr>
          <p:spPr>
            <a:xfrm>
              <a:off x="1994535" y="2267388"/>
              <a:ext cx="6347770"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latin typeface="Arial" panose="020B0604020202020204" pitchFamily="34" charset="0"/>
                  <a:cs typeface="Arial" panose="020B0604020202020204" pitchFamily="34" charset="0"/>
                </a:defRPr>
              </a:lvl1pPr>
            </a:lstStyle>
            <a:p>
              <a:r>
                <a:rPr lang="vi-VN"/>
                <a:t>Khi có người xuất hiện trong khoảng bán kính cho phép, hệ thống cảm biến sẽ được kích hoạt và phát ra tín hiệu cảnh báo.</a:t>
              </a:r>
            </a:p>
          </p:txBody>
        </p:sp>
      </p:grpSp>
      <p:grpSp>
        <p:nvGrpSpPr>
          <p:cNvPr id="8" name="Group 7">
            <a:extLst>
              <a:ext uri="{FF2B5EF4-FFF2-40B4-BE49-F238E27FC236}">
                <a16:creationId xmlns:a16="http://schemas.microsoft.com/office/drawing/2014/main" id="{E3104D51-D2AB-4F6A-9002-F9D5143CFD2B}"/>
              </a:ext>
            </a:extLst>
          </p:cNvPr>
          <p:cNvGrpSpPr/>
          <p:nvPr/>
        </p:nvGrpSpPr>
        <p:grpSpPr>
          <a:xfrm>
            <a:off x="1278255" y="3922633"/>
            <a:ext cx="6869739" cy="585288"/>
            <a:chOff x="1472565" y="3636883"/>
            <a:chExt cx="6869739" cy="585288"/>
          </a:xfrm>
        </p:grpSpPr>
        <p:sp>
          <p:nvSpPr>
            <p:cNvPr id="26" name="TextBox 25">
              <a:extLst>
                <a:ext uri="{FF2B5EF4-FFF2-40B4-BE49-F238E27FC236}">
                  <a16:creationId xmlns:a16="http://schemas.microsoft.com/office/drawing/2014/main" id="{AA02DF1C-9D1B-4B2C-9BCB-3A00FCF32B3A}"/>
                </a:ext>
              </a:extLst>
            </p:cNvPr>
            <p:cNvSpPr txBox="1"/>
            <p:nvPr/>
          </p:nvSpPr>
          <p:spPr>
            <a:xfrm>
              <a:off x="1994534" y="3636883"/>
              <a:ext cx="6347770"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latin typeface="Arial" panose="020B0604020202020204" pitchFamily="34" charset="0"/>
                  <a:cs typeface="Arial" panose="020B0604020202020204" pitchFamily="34" charset="0"/>
                </a:defRPr>
              </a:lvl1pPr>
            </a:lstStyle>
            <a:p>
              <a:r>
                <a:rPr lang="vi-VN"/>
                <a:t>Khi không phát hiện ai trong khu vực hoạt động đã quy định, tín hiệu báo động sẽ tự động tắt để tránh gây hiểu lầm.</a:t>
              </a:r>
            </a:p>
          </p:txBody>
        </p:sp>
        <p:pic>
          <p:nvPicPr>
            <p:cNvPr id="30" name="Picture 29">
              <a:extLst>
                <a:ext uri="{FF2B5EF4-FFF2-40B4-BE49-F238E27FC236}">
                  <a16:creationId xmlns:a16="http://schemas.microsoft.com/office/drawing/2014/main" id="{7C863D5F-EE18-4E24-98BE-EDD775FDD3A3}"/>
                </a:ext>
              </a:extLst>
            </p:cNvPr>
            <p:cNvPicPr>
              <a:picLocks noChangeAspect="1"/>
            </p:cNvPicPr>
            <p:nvPr/>
          </p:nvPicPr>
          <p:blipFill>
            <a:blip r:embed="rId6"/>
            <a:stretch>
              <a:fillRect/>
            </a:stretch>
          </p:blipFill>
          <p:spPr>
            <a:xfrm>
              <a:off x="1472565" y="3694353"/>
              <a:ext cx="335280" cy="470349"/>
            </a:xfrm>
            <a:prstGeom prst="rect">
              <a:avLst/>
            </a:prstGeom>
          </p:spPr>
        </p:pic>
      </p:grpSp>
      <p:grpSp>
        <p:nvGrpSpPr>
          <p:cNvPr id="5" name="Group 4">
            <a:extLst>
              <a:ext uri="{FF2B5EF4-FFF2-40B4-BE49-F238E27FC236}">
                <a16:creationId xmlns:a16="http://schemas.microsoft.com/office/drawing/2014/main" id="{6ED145DB-CE8C-4BC1-9D1C-136C33166365}"/>
              </a:ext>
            </a:extLst>
          </p:cNvPr>
          <p:cNvGrpSpPr/>
          <p:nvPr/>
        </p:nvGrpSpPr>
        <p:grpSpPr>
          <a:xfrm>
            <a:off x="1278255" y="3095011"/>
            <a:ext cx="6869739" cy="585288"/>
            <a:chOff x="1472565" y="2950761"/>
            <a:chExt cx="6869739" cy="585288"/>
          </a:xfrm>
        </p:grpSpPr>
        <p:sp>
          <p:nvSpPr>
            <p:cNvPr id="28" name="TextBox 27">
              <a:extLst>
                <a:ext uri="{FF2B5EF4-FFF2-40B4-BE49-F238E27FC236}">
                  <a16:creationId xmlns:a16="http://schemas.microsoft.com/office/drawing/2014/main" id="{C290E116-7BDD-4D17-B969-23664DA2A023}"/>
                </a:ext>
              </a:extLst>
            </p:cNvPr>
            <p:cNvSpPr txBox="1"/>
            <p:nvPr/>
          </p:nvSpPr>
          <p:spPr>
            <a:xfrm>
              <a:off x="1994534" y="2950761"/>
              <a:ext cx="6347770"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a:latin typeface="Arial" panose="020B0604020202020204" pitchFamily="34" charset="0"/>
                  <a:cs typeface="Arial" panose="020B0604020202020204" pitchFamily="34" charset="0"/>
                </a:defRPr>
              </a:lvl1pPr>
            </a:lstStyle>
            <a:p>
              <a:r>
                <a:rPr lang="vi-VN"/>
                <a:t>Việc phát ra tín hiệu báo động sẽ phụ thuộc vào các tín hiệu kích hoạt của cảm biến.</a:t>
              </a:r>
            </a:p>
          </p:txBody>
        </p:sp>
        <p:pic>
          <p:nvPicPr>
            <p:cNvPr id="31" name="Picture 30">
              <a:extLst>
                <a:ext uri="{FF2B5EF4-FFF2-40B4-BE49-F238E27FC236}">
                  <a16:creationId xmlns:a16="http://schemas.microsoft.com/office/drawing/2014/main" id="{43262FF7-4AE6-4D2F-A810-4C18D39C6307}"/>
                </a:ext>
              </a:extLst>
            </p:cNvPr>
            <p:cNvPicPr>
              <a:picLocks noChangeAspect="1"/>
            </p:cNvPicPr>
            <p:nvPr/>
          </p:nvPicPr>
          <p:blipFill>
            <a:blip r:embed="rId6"/>
            <a:stretch>
              <a:fillRect/>
            </a:stretch>
          </p:blipFill>
          <p:spPr>
            <a:xfrm>
              <a:off x="1472565" y="3008231"/>
              <a:ext cx="335280" cy="470349"/>
            </a:xfrm>
            <a:prstGeom prst="rect">
              <a:avLst/>
            </a:prstGeom>
          </p:spPr>
        </p:pic>
      </p:grpSp>
    </p:spTree>
    <p:extLst>
      <p:ext uri="{BB962C8B-B14F-4D97-AF65-F5344CB8AC3E}">
        <p14:creationId xmlns:p14="http://schemas.microsoft.com/office/powerpoint/2010/main" val="146023816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9" name="Group 18">
            <a:extLst>
              <a:ext uri="{FF2B5EF4-FFF2-40B4-BE49-F238E27FC236}">
                <a16:creationId xmlns:a16="http://schemas.microsoft.com/office/drawing/2014/main" id="{4FFFC7C2-476B-4690-AF27-5C3F039FC337}"/>
              </a:ext>
            </a:extLst>
          </p:cNvPr>
          <p:cNvGrpSpPr/>
          <p:nvPr/>
        </p:nvGrpSpPr>
        <p:grpSpPr>
          <a:xfrm>
            <a:off x="804863" y="384175"/>
            <a:ext cx="2341562" cy="939218"/>
            <a:chOff x="804863" y="327025"/>
            <a:chExt cx="2341562" cy="939218"/>
          </a:xfrm>
        </p:grpSpPr>
        <p:sp>
          <p:nvSpPr>
            <p:cNvPr id="6" name="Rectangle: Rounded Corners 5">
              <a:extLst>
                <a:ext uri="{FF2B5EF4-FFF2-40B4-BE49-F238E27FC236}">
                  <a16:creationId xmlns:a16="http://schemas.microsoft.com/office/drawing/2014/main" id="{D550E348-FAF7-43E9-A2ED-90D0A7F5A4D0}"/>
                </a:ext>
              </a:extLst>
            </p:cNvPr>
            <p:cNvSpPr/>
            <p:nvPr/>
          </p:nvSpPr>
          <p:spPr>
            <a:xfrm>
              <a:off x="804863" y="442914"/>
              <a:ext cx="1890713" cy="69719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1F55EE-4D4D-49F2-88FD-2C8DDB3DF5A6}"/>
                </a:ext>
              </a:extLst>
            </p:cNvPr>
            <p:cNvPicPr>
              <a:picLocks noChangeAspect="1"/>
            </p:cNvPicPr>
            <p:nvPr/>
          </p:nvPicPr>
          <p:blipFill>
            <a:blip r:embed="rId3"/>
            <a:stretch>
              <a:fillRect/>
            </a:stretch>
          </p:blipFill>
          <p:spPr>
            <a:xfrm>
              <a:off x="2168525" y="327025"/>
              <a:ext cx="977900" cy="939218"/>
            </a:xfrm>
            <a:prstGeom prst="rect">
              <a:avLst/>
            </a:prstGeom>
          </p:spPr>
        </p:pic>
        <p:sp>
          <p:nvSpPr>
            <p:cNvPr id="46" name="TextBox 14">
              <a:extLst>
                <a:ext uri="{FF2B5EF4-FFF2-40B4-BE49-F238E27FC236}">
                  <a16:creationId xmlns:a16="http://schemas.microsoft.com/office/drawing/2014/main" id="{8137A334-84FE-4F55-BBF1-4BB87D10472E}"/>
                </a:ext>
              </a:extLst>
            </p:cNvPr>
            <p:cNvSpPr txBox="1"/>
            <p:nvPr/>
          </p:nvSpPr>
          <p:spPr>
            <a:xfrm>
              <a:off x="904043" y="540709"/>
              <a:ext cx="1448633" cy="520655"/>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KIẾN THỨC</a:t>
              </a:r>
            </a:p>
            <a:p>
              <a:pPr>
                <a:lnSpc>
                  <a:spcPct val="110000"/>
                </a:lnSpc>
              </a:pPr>
              <a:r>
                <a:rPr lang="en-US" sz="1600" b="1">
                  <a:solidFill>
                    <a:schemeClr val="tx1">
                      <a:lumMod val="95000"/>
                      <a:lumOff val="5000"/>
                    </a:schemeClr>
                  </a:solidFill>
                  <a:latin typeface="Arial" pitchFamily="34" charset="0"/>
                </a:rPr>
                <a:t>TRỌNG TÂM</a:t>
              </a:r>
            </a:p>
          </p:txBody>
        </p:sp>
        <p:grpSp>
          <p:nvGrpSpPr>
            <p:cNvPr id="78" name="Google Shape;32950;p94">
              <a:extLst>
                <a:ext uri="{FF2B5EF4-FFF2-40B4-BE49-F238E27FC236}">
                  <a16:creationId xmlns:a16="http://schemas.microsoft.com/office/drawing/2014/main" id="{7B13D44F-D123-4A9D-A532-5CEA40DC214E}"/>
                </a:ext>
              </a:extLst>
            </p:cNvPr>
            <p:cNvGrpSpPr/>
            <p:nvPr/>
          </p:nvGrpSpPr>
          <p:grpSpPr>
            <a:xfrm>
              <a:off x="2456037" y="632057"/>
              <a:ext cx="468138" cy="465622"/>
              <a:chOff x="-6329100" y="3632100"/>
              <a:chExt cx="293025" cy="291450"/>
            </a:xfrm>
            <a:solidFill>
              <a:schemeClr val="bg1"/>
            </a:solidFill>
          </p:grpSpPr>
          <p:sp>
            <p:nvSpPr>
              <p:cNvPr id="79" name="Google Shape;32951;p94">
                <a:extLst>
                  <a:ext uri="{FF2B5EF4-FFF2-40B4-BE49-F238E27FC236}">
                    <a16:creationId xmlns:a16="http://schemas.microsoft.com/office/drawing/2014/main" id="{9E1A95BE-3BD2-4B6C-8EB3-67FB19E18523}"/>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2952;p94">
                <a:extLst>
                  <a:ext uri="{FF2B5EF4-FFF2-40B4-BE49-F238E27FC236}">
                    <a16:creationId xmlns:a16="http://schemas.microsoft.com/office/drawing/2014/main" id="{AA18FB16-BC47-4D4C-86E6-4B4D817C315C}"/>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2953;p94">
                <a:extLst>
                  <a:ext uri="{FF2B5EF4-FFF2-40B4-BE49-F238E27FC236}">
                    <a16:creationId xmlns:a16="http://schemas.microsoft.com/office/drawing/2014/main" id="{08C43A41-6C15-4452-8129-3F4F159F6B4B}"/>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 name="TextBox 39">
            <a:extLst>
              <a:ext uri="{FF2B5EF4-FFF2-40B4-BE49-F238E27FC236}">
                <a16:creationId xmlns:a16="http://schemas.microsoft.com/office/drawing/2014/main" id="{16183334-224F-41C6-8E0D-9C73AE371823}"/>
              </a:ext>
            </a:extLst>
          </p:cNvPr>
          <p:cNvSpPr txBox="1"/>
          <p:nvPr/>
        </p:nvSpPr>
        <p:spPr>
          <a:xfrm>
            <a:off x="996655" y="1479196"/>
            <a:ext cx="7615717"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chemeClr val="accent1">
                    <a:lumMod val="25000"/>
                  </a:schemeClr>
                </a:solidFill>
              </a:rPr>
              <a:t>Dao động kí </a:t>
            </a:r>
            <a:r>
              <a:rPr lang="en-US" sz="1600"/>
              <a:t>có thể hiển thị đồ thị của tín hiệu điện theo thời gian (giúp chúng ta biết được dạng đồ thị của tín hiệu theo thời gian).</a:t>
            </a:r>
            <a:endParaRPr lang="en-US" sz="1600" dirty="0"/>
          </a:p>
        </p:txBody>
      </p:sp>
      <p:pic>
        <p:nvPicPr>
          <p:cNvPr id="2" name="Picture 1">
            <a:extLst>
              <a:ext uri="{FF2B5EF4-FFF2-40B4-BE49-F238E27FC236}">
                <a16:creationId xmlns:a16="http://schemas.microsoft.com/office/drawing/2014/main" id="{9C1A51FC-6FA1-40D1-BC0A-E80D4F84A2F0}"/>
              </a:ext>
            </a:extLst>
          </p:cNvPr>
          <p:cNvPicPr>
            <a:picLocks noChangeAspect="1"/>
          </p:cNvPicPr>
          <p:nvPr/>
        </p:nvPicPr>
        <p:blipFill>
          <a:blip r:embed="rId4"/>
          <a:stretch>
            <a:fillRect/>
          </a:stretch>
        </p:blipFill>
        <p:spPr>
          <a:xfrm>
            <a:off x="484077" y="1594563"/>
            <a:ext cx="368300" cy="354555"/>
          </a:xfrm>
          <a:prstGeom prst="rect">
            <a:avLst/>
          </a:prstGeom>
        </p:spPr>
      </p:pic>
      <p:pic>
        <p:nvPicPr>
          <p:cNvPr id="14" name="Picture 2" descr="Owon SDS1202 oscilloscope">
            <a:extLst>
              <a:ext uri="{FF2B5EF4-FFF2-40B4-BE49-F238E27FC236}">
                <a16:creationId xmlns:a16="http://schemas.microsoft.com/office/drawing/2014/main" id="{F4A4EF37-DFC4-408A-9D9C-6513F5918F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33" b="22889"/>
          <a:stretch/>
        </p:blipFill>
        <p:spPr bwMode="auto">
          <a:xfrm>
            <a:off x="1607820" y="2157747"/>
            <a:ext cx="5928360" cy="306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3808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3" name="TextBox 14">
            <a:extLst>
              <a:ext uri="{FF2B5EF4-FFF2-40B4-BE49-F238E27FC236}">
                <a16:creationId xmlns:a16="http://schemas.microsoft.com/office/drawing/2014/main" id="{F3BA6F19-958E-45C8-8397-8E7D081C37F4}"/>
              </a:ext>
            </a:extLst>
          </p:cNvPr>
          <p:cNvSpPr txBox="1"/>
          <p:nvPr/>
        </p:nvSpPr>
        <p:spPr>
          <a:xfrm>
            <a:off x="775172" y="124492"/>
            <a:ext cx="3598708" cy="603691"/>
          </a:xfrm>
          <a:prstGeom prst="rect">
            <a:avLst/>
          </a:prstGeom>
        </p:spPr>
        <p:txBody>
          <a:bodyPr wrap="square" lIns="0" tIns="0" rIns="0" bIns="0" rtlCol="0" anchor="t">
            <a:spAutoFit/>
          </a:bodyPr>
          <a:lstStyle/>
          <a:p>
            <a:pPr>
              <a:lnSpc>
                <a:spcPct val="120000"/>
              </a:lnSpc>
            </a:pPr>
            <a:r>
              <a:rPr lang="en-US" sz="3600" b="1">
                <a:solidFill>
                  <a:srgbClr val="D71E1E"/>
                </a:solidFill>
                <a:latin typeface="Arial" pitchFamily="34" charset="0"/>
              </a:rPr>
              <a:t>MỞ ĐẦU</a:t>
            </a:r>
          </a:p>
        </p:txBody>
      </p:sp>
      <p:sp>
        <p:nvSpPr>
          <p:cNvPr id="5" name="Google Shape;29;p3">
            <a:extLst>
              <a:ext uri="{FF2B5EF4-FFF2-40B4-BE49-F238E27FC236}">
                <a16:creationId xmlns:a16="http://schemas.microsoft.com/office/drawing/2014/main" id="{7C35DB3F-4CCF-4422-872C-CD37C5578F5E}"/>
              </a:ext>
            </a:extLst>
          </p:cNvPr>
          <p:cNvSpPr/>
          <p:nvPr/>
        </p:nvSpPr>
        <p:spPr>
          <a:xfrm rot="18900000">
            <a:off x="866869" y="1138120"/>
            <a:ext cx="368099" cy="35030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6D60B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 name="TextBox 5">
            <a:extLst>
              <a:ext uri="{FF2B5EF4-FFF2-40B4-BE49-F238E27FC236}">
                <a16:creationId xmlns:a16="http://schemas.microsoft.com/office/drawing/2014/main" id="{7E9D4DC7-8B81-4B3E-9FE2-CBDC641BAFA1}"/>
              </a:ext>
            </a:extLst>
          </p:cNvPr>
          <p:cNvSpPr txBox="1"/>
          <p:nvPr/>
        </p:nvSpPr>
        <p:spPr>
          <a:xfrm>
            <a:off x="1360805" y="1020629"/>
            <a:ext cx="6856095"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a:t>Học tập môn </a:t>
            </a:r>
            <a:r>
              <a:rPr lang="en-US" sz="1600" b="1">
                <a:solidFill>
                  <a:schemeClr val="accent1">
                    <a:lumMod val="25000"/>
                  </a:schemeClr>
                </a:solidFill>
              </a:rPr>
              <a:t>Khoa học tự nhiên</a:t>
            </a:r>
            <a:r>
              <a:rPr lang="en-US" sz="1600">
                <a:solidFill>
                  <a:schemeClr val="accent1">
                    <a:lumMod val="25000"/>
                  </a:schemeClr>
                </a:solidFill>
              </a:rPr>
              <a:t> </a:t>
            </a:r>
            <a:r>
              <a:rPr lang="en-US" sz="1600"/>
              <a:t>giúp chúng ta nhận thức, tìm hiểu thế giới tự nhiên và vận dụng được kiến thức, kĩ năng đã học vào trong cuộc sống.</a:t>
            </a:r>
            <a:endParaRPr lang="en-US" sz="1600" dirty="0"/>
          </a:p>
        </p:txBody>
      </p:sp>
      <p:pic>
        <p:nvPicPr>
          <p:cNvPr id="8194" name="Picture 2" descr="Science Education - ALLEA">
            <a:extLst>
              <a:ext uri="{FF2B5EF4-FFF2-40B4-BE49-F238E27FC236}">
                <a16:creationId xmlns:a16="http://schemas.microsoft.com/office/drawing/2014/main" id="{603ACB0D-5C98-4092-B08D-CAAD5499C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88" r="1753"/>
          <a:stretch/>
        </p:blipFill>
        <p:spPr bwMode="auto">
          <a:xfrm>
            <a:off x="876482" y="1841500"/>
            <a:ext cx="7391036" cy="3010991"/>
          </a:xfrm>
          <a:prstGeom prst="rect">
            <a:avLst/>
          </a:prstGeom>
          <a:noFill/>
          <a:ln w="38100">
            <a:solidFill>
              <a:srgbClr val="D4190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25840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grpSp>
        <p:nvGrpSpPr>
          <p:cNvPr id="19" name="Group 18">
            <a:extLst>
              <a:ext uri="{FF2B5EF4-FFF2-40B4-BE49-F238E27FC236}">
                <a16:creationId xmlns:a16="http://schemas.microsoft.com/office/drawing/2014/main" id="{4FFFC7C2-476B-4690-AF27-5C3F039FC337}"/>
              </a:ext>
            </a:extLst>
          </p:cNvPr>
          <p:cNvGrpSpPr/>
          <p:nvPr/>
        </p:nvGrpSpPr>
        <p:grpSpPr>
          <a:xfrm>
            <a:off x="804863" y="384175"/>
            <a:ext cx="2341562" cy="939218"/>
            <a:chOff x="804863" y="327025"/>
            <a:chExt cx="2341562" cy="939218"/>
          </a:xfrm>
        </p:grpSpPr>
        <p:sp>
          <p:nvSpPr>
            <p:cNvPr id="6" name="Rectangle: Rounded Corners 5">
              <a:extLst>
                <a:ext uri="{FF2B5EF4-FFF2-40B4-BE49-F238E27FC236}">
                  <a16:creationId xmlns:a16="http://schemas.microsoft.com/office/drawing/2014/main" id="{D550E348-FAF7-43E9-A2ED-90D0A7F5A4D0}"/>
                </a:ext>
              </a:extLst>
            </p:cNvPr>
            <p:cNvSpPr/>
            <p:nvPr/>
          </p:nvSpPr>
          <p:spPr>
            <a:xfrm>
              <a:off x="804863" y="442914"/>
              <a:ext cx="1890713" cy="69719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1F55EE-4D4D-49F2-88FD-2C8DDB3DF5A6}"/>
                </a:ext>
              </a:extLst>
            </p:cNvPr>
            <p:cNvPicPr>
              <a:picLocks noChangeAspect="1"/>
            </p:cNvPicPr>
            <p:nvPr/>
          </p:nvPicPr>
          <p:blipFill>
            <a:blip r:embed="rId3"/>
            <a:stretch>
              <a:fillRect/>
            </a:stretch>
          </p:blipFill>
          <p:spPr>
            <a:xfrm>
              <a:off x="2168525" y="327025"/>
              <a:ext cx="977900" cy="939218"/>
            </a:xfrm>
            <a:prstGeom prst="rect">
              <a:avLst/>
            </a:prstGeom>
          </p:spPr>
        </p:pic>
        <p:sp>
          <p:nvSpPr>
            <p:cNvPr id="46" name="TextBox 14">
              <a:extLst>
                <a:ext uri="{FF2B5EF4-FFF2-40B4-BE49-F238E27FC236}">
                  <a16:creationId xmlns:a16="http://schemas.microsoft.com/office/drawing/2014/main" id="{8137A334-84FE-4F55-BBF1-4BB87D10472E}"/>
                </a:ext>
              </a:extLst>
            </p:cNvPr>
            <p:cNvSpPr txBox="1"/>
            <p:nvPr/>
          </p:nvSpPr>
          <p:spPr>
            <a:xfrm>
              <a:off x="904043" y="540709"/>
              <a:ext cx="1448633" cy="520655"/>
            </a:xfrm>
            <a:prstGeom prst="rect">
              <a:avLst/>
            </a:prstGeom>
          </p:spPr>
          <p:txBody>
            <a:bodyPr wrap="square" lIns="0" tIns="0" rIns="0" bIns="0" rtlCol="0" anchor="t">
              <a:spAutoFit/>
            </a:bodyPr>
            <a:lstStyle/>
            <a:p>
              <a:pPr>
                <a:lnSpc>
                  <a:spcPct val="110000"/>
                </a:lnSpc>
              </a:pPr>
              <a:r>
                <a:rPr lang="en-US" sz="1600" b="1">
                  <a:solidFill>
                    <a:schemeClr val="tx1">
                      <a:lumMod val="95000"/>
                      <a:lumOff val="5000"/>
                    </a:schemeClr>
                  </a:solidFill>
                  <a:latin typeface="Arial" pitchFamily="34" charset="0"/>
                </a:rPr>
                <a:t>KIẾN THỨC</a:t>
              </a:r>
            </a:p>
            <a:p>
              <a:pPr>
                <a:lnSpc>
                  <a:spcPct val="110000"/>
                </a:lnSpc>
              </a:pPr>
              <a:r>
                <a:rPr lang="en-US" sz="1600" b="1">
                  <a:solidFill>
                    <a:schemeClr val="tx1">
                      <a:lumMod val="95000"/>
                      <a:lumOff val="5000"/>
                    </a:schemeClr>
                  </a:solidFill>
                  <a:latin typeface="Arial" pitchFamily="34" charset="0"/>
                </a:rPr>
                <a:t>TRỌNG TÂM</a:t>
              </a:r>
            </a:p>
          </p:txBody>
        </p:sp>
        <p:grpSp>
          <p:nvGrpSpPr>
            <p:cNvPr id="78" name="Google Shape;32950;p94">
              <a:extLst>
                <a:ext uri="{FF2B5EF4-FFF2-40B4-BE49-F238E27FC236}">
                  <a16:creationId xmlns:a16="http://schemas.microsoft.com/office/drawing/2014/main" id="{7B13D44F-D123-4A9D-A532-5CEA40DC214E}"/>
                </a:ext>
              </a:extLst>
            </p:cNvPr>
            <p:cNvGrpSpPr/>
            <p:nvPr/>
          </p:nvGrpSpPr>
          <p:grpSpPr>
            <a:xfrm>
              <a:off x="2456037" y="632057"/>
              <a:ext cx="468138" cy="465622"/>
              <a:chOff x="-6329100" y="3632100"/>
              <a:chExt cx="293025" cy="291450"/>
            </a:xfrm>
            <a:solidFill>
              <a:schemeClr val="bg1"/>
            </a:solidFill>
          </p:grpSpPr>
          <p:sp>
            <p:nvSpPr>
              <p:cNvPr id="79" name="Google Shape;32951;p94">
                <a:extLst>
                  <a:ext uri="{FF2B5EF4-FFF2-40B4-BE49-F238E27FC236}">
                    <a16:creationId xmlns:a16="http://schemas.microsoft.com/office/drawing/2014/main" id="{9E1A95BE-3BD2-4B6C-8EB3-67FB19E18523}"/>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2952;p94">
                <a:extLst>
                  <a:ext uri="{FF2B5EF4-FFF2-40B4-BE49-F238E27FC236}">
                    <a16:creationId xmlns:a16="http://schemas.microsoft.com/office/drawing/2014/main" id="{AA18FB16-BC47-4D4C-86E6-4B4D817C315C}"/>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2953;p94">
                <a:extLst>
                  <a:ext uri="{FF2B5EF4-FFF2-40B4-BE49-F238E27FC236}">
                    <a16:creationId xmlns:a16="http://schemas.microsoft.com/office/drawing/2014/main" id="{08C43A41-6C15-4452-8129-3F4F159F6B4B}"/>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TextBox 40">
            <a:extLst>
              <a:ext uri="{FF2B5EF4-FFF2-40B4-BE49-F238E27FC236}">
                <a16:creationId xmlns:a16="http://schemas.microsoft.com/office/drawing/2014/main" id="{F656B5CA-A15F-4696-8322-36DD593D15E9}"/>
              </a:ext>
            </a:extLst>
          </p:cNvPr>
          <p:cNvSpPr txBox="1"/>
          <p:nvPr/>
        </p:nvSpPr>
        <p:spPr>
          <a:xfrm>
            <a:off x="996655" y="1539224"/>
            <a:ext cx="7615717"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chemeClr val="accent1">
                    <a:lumMod val="25000"/>
                  </a:schemeClr>
                </a:solidFill>
              </a:rPr>
              <a:t>Đồng hồ đo thời gian hiện số dùng cổng quang điện </a:t>
            </a:r>
            <a:r>
              <a:rPr lang="en-US" sz="1600"/>
              <a:t>có thể tự động đo thời gian.</a:t>
            </a:r>
            <a:endParaRPr lang="en-US" sz="1600" dirty="0"/>
          </a:p>
        </p:txBody>
      </p:sp>
      <p:pic>
        <p:nvPicPr>
          <p:cNvPr id="45" name="Picture 44">
            <a:extLst>
              <a:ext uri="{FF2B5EF4-FFF2-40B4-BE49-F238E27FC236}">
                <a16:creationId xmlns:a16="http://schemas.microsoft.com/office/drawing/2014/main" id="{166FC1DD-1EBE-4443-AADF-9950152E5709}"/>
              </a:ext>
            </a:extLst>
          </p:cNvPr>
          <p:cNvPicPr>
            <a:picLocks noChangeAspect="1"/>
          </p:cNvPicPr>
          <p:nvPr/>
        </p:nvPicPr>
        <p:blipFill>
          <a:blip r:embed="rId4"/>
          <a:stretch>
            <a:fillRect/>
          </a:stretch>
        </p:blipFill>
        <p:spPr>
          <a:xfrm>
            <a:off x="484077" y="1500703"/>
            <a:ext cx="368300" cy="354555"/>
          </a:xfrm>
          <a:prstGeom prst="rect">
            <a:avLst/>
          </a:prstGeom>
        </p:spPr>
      </p:pic>
      <p:pic>
        <p:nvPicPr>
          <p:cNvPr id="56322" name="Picture 2" descr="Đồng hồ đo thời gian hiện số - Được thiết kế thông minh nhất - AELab  AELAB-Nhà sản xuất chất lượng cao">
            <a:extLst>
              <a:ext uri="{FF2B5EF4-FFF2-40B4-BE49-F238E27FC236}">
                <a16:creationId xmlns:a16="http://schemas.microsoft.com/office/drawing/2014/main" id="{25260142-8850-4269-88F1-205EAAF374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78" b="7333"/>
          <a:stretch/>
        </p:blipFill>
        <p:spPr bwMode="auto">
          <a:xfrm>
            <a:off x="1985902" y="2076536"/>
            <a:ext cx="5172196" cy="2861224"/>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97997"/>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34"/>
          <p:cNvSpPr/>
          <p:nvPr/>
        </p:nvSpPr>
        <p:spPr>
          <a:xfrm rot="294179">
            <a:off x="6055104" y="1776264"/>
            <a:ext cx="1506852" cy="1421200"/>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7" name="Google Shape;1624;p34">
            <a:extLst>
              <a:ext uri="{FF2B5EF4-FFF2-40B4-BE49-F238E27FC236}">
                <a16:creationId xmlns:a16="http://schemas.microsoft.com/office/drawing/2014/main" id="{D5884B9A-32D5-46D0-BFED-1875B602888D}"/>
              </a:ext>
            </a:extLst>
          </p:cNvPr>
          <p:cNvSpPr/>
          <p:nvPr/>
        </p:nvSpPr>
        <p:spPr>
          <a:xfrm rot="294179">
            <a:off x="1284865" y="1776263"/>
            <a:ext cx="1506852" cy="1421200"/>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BB4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8" name="Google Shape;1625;p34">
            <a:extLst>
              <a:ext uri="{FF2B5EF4-FFF2-40B4-BE49-F238E27FC236}">
                <a16:creationId xmlns:a16="http://schemas.microsoft.com/office/drawing/2014/main" id="{BE7362F4-3A73-4BD9-89E5-6DE9F65AE122}"/>
              </a:ext>
            </a:extLst>
          </p:cNvPr>
          <p:cNvSpPr txBox="1">
            <a:spLocks/>
          </p:cNvSpPr>
          <p:nvPr/>
        </p:nvSpPr>
        <p:spPr>
          <a:xfrm>
            <a:off x="2518411" y="2255083"/>
            <a:ext cx="3810000" cy="66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9pPr>
          </a:lstStyle>
          <a:p>
            <a:r>
              <a:rPr lang="en-US" sz="6000">
                <a:solidFill>
                  <a:schemeClr val="accent1">
                    <a:lumMod val="25000"/>
                  </a:schemeClr>
                </a:solidFill>
                <a:latin typeface="Arial" panose="020B0604020202020204" pitchFamily="34" charset="0"/>
                <a:cs typeface="Arial" panose="020B0604020202020204" pitchFamily="34" charset="0"/>
              </a:rPr>
              <a:t>BÀI TẬP</a:t>
            </a:r>
          </a:p>
        </p:txBody>
      </p:sp>
    </p:spTree>
    <p:extLst>
      <p:ext uri="{BB962C8B-B14F-4D97-AF65-F5344CB8AC3E}">
        <p14:creationId xmlns:p14="http://schemas.microsoft.com/office/powerpoint/2010/main" val="256752219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pic>
        <p:nvPicPr>
          <p:cNvPr id="3" name="Picture 2">
            <a:extLst>
              <a:ext uri="{FF2B5EF4-FFF2-40B4-BE49-F238E27FC236}">
                <a16:creationId xmlns:a16="http://schemas.microsoft.com/office/drawing/2014/main" id="{A530FC58-713E-452C-A7B0-5373021A7CF4}"/>
              </a:ext>
            </a:extLst>
          </p:cNvPr>
          <p:cNvPicPr>
            <a:picLocks noChangeAspect="1"/>
          </p:cNvPicPr>
          <p:nvPr/>
        </p:nvPicPr>
        <p:blipFill>
          <a:blip r:embed="rId3"/>
          <a:stretch>
            <a:fillRect/>
          </a:stretch>
        </p:blipFill>
        <p:spPr>
          <a:xfrm>
            <a:off x="926462" y="581660"/>
            <a:ext cx="685800" cy="661987"/>
          </a:xfrm>
          <a:prstGeom prst="rect">
            <a:avLst/>
          </a:prstGeom>
        </p:spPr>
      </p:pic>
      <p:sp>
        <p:nvSpPr>
          <p:cNvPr id="17" name="TextBox 16">
            <a:extLst>
              <a:ext uri="{FF2B5EF4-FFF2-40B4-BE49-F238E27FC236}">
                <a16:creationId xmlns:a16="http://schemas.microsoft.com/office/drawing/2014/main" id="{A3E840A8-4430-432C-A44C-2AF73622EFC9}"/>
              </a:ext>
            </a:extLst>
          </p:cNvPr>
          <p:cNvSpPr txBox="1"/>
          <p:nvPr/>
        </p:nvSpPr>
        <p:spPr>
          <a:xfrm>
            <a:off x="1748789" y="492077"/>
            <a:ext cx="6183632" cy="150861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rgbClr val="D4190C"/>
                </a:solidFill>
              </a:rPr>
              <a:t>Bài 1. </a:t>
            </a:r>
            <a:r>
              <a:rPr lang="en-US" sz="1600" b="1">
                <a:solidFill>
                  <a:schemeClr val="accent1">
                    <a:lumMod val="25000"/>
                  </a:schemeClr>
                </a:solidFill>
              </a:rPr>
              <a:t>Kĩ năng quan sát và kĩ năng dự đoán được thể hiện qua ý nào trong các trường hợp sau?</a:t>
            </a:r>
          </a:p>
          <a:p>
            <a:r>
              <a:rPr lang="en-US" sz="1600" b="1">
                <a:solidFill>
                  <a:srgbClr val="D4190C"/>
                </a:solidFill>
              </a:rPr>
              <a:t>a) </a:t>
            </a:r>
            <a:r>
              <a:rPr lang="en-US" sz="1600" b="1">
                <a:solidFill>
                  <a:schemeClr val="accent1">
                    <a:lumMod val="25000"/>
                  </a:schemeClr>
                </a:solidFill>
              </a:rPr>
              <a:t>Gió mạnh dần, mây đen kéo đến, có thể trười sắp có mưa.</a:t>
            </a:r>
          </a:p>
          <a:p>
            <a:r>
              <a:rPr lang="en-US" sz="1600" b="1">
                <a:solidFill>
                  <a:srgbClr val="D4190C"/>
                </a:solidFill>
              </a:rPr>
              <a:t>b) </a:t>
            </a:r>
            <a:r>
              <a:rPr lang="en-US" sz="1600" b="1">
                <a:solidFill>
                  <a:schemeClr val="accent1">
                    <a:lumMod val="25000"/>
                  </a:schemeClr>
                </a:solidFill>
              </a:rPr>
              <a:t>Người câu cá thấy cần câu bị uốn cong và dây cước bị kéo căng, có lẽ một con cá to đã cắn câu.</a:t>
            </a:r>
          </a:p>
        </p:txBody>
      </p:sp>
      <p:pic>
        <p:nvPicPr>
          <p:cNvPr id="48130" name="Picture 2" descr="I used to feel the rain coming... | FactoryTwoFour">
            <a:extLst>
              <a:ext uri="{FF2B5EF4-FFF2-40B4-BE49-F238E27FC236}">
                <a16:creationId xmlns:a16="http://schemas.microsoft.com/office/drawing/2014/main" id="{DA838989-2497-4E4B-ADE4-9A1E0DBE16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0" r="3540"/>
          <a:stretch/>
        </p:blipFill>
        <p:spPr bwMode="auto">
          <a:xfrm>
            <a:off x="591637" y="2320290"/>
            <a:ext cx="3840480" cy="258318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pic>
        <p:nvPicPr>
          <p:cNvPr id="48132" name="Picture 4" descr="Five Of The World's Best Fishing Vacations">
            <a:extLst>
              <a:ext uri="{FF2B5EF4-FFF2-40B4-BE49-F238E27FC236}">
                <a16:creationId xmlns:a16="http://schemas.microsoft.com/office/drawing/2014/main" id="{4AB0E7D1-DAA8-4BEF-A733-BDDB66BA1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754" y="2315718"/>
            <a:ext cx="3528608" cy="2587752"/>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239317"/>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pic>
        <p:nvPicPr>
          <p:cNvPr id="3" name="Picture 2">
            <a:extLst>
              <a:ext uri="{FF2B5EF4-FFF2-40B4-BE49-F238E27FC236}">
                <a16:creationId xmlns:a16="http://schemas.microsoft.com/office/drawing/2014/main" id="{A530FC58-713E-452C-A7B0-5373021A7CF4}"/>
              </a:ext>
            </a:extLst>
          </p:cNvPr>
          <p:cNvPicPr>
            <a:picLocks noChangeAspect="1"/>
          </p:cNvPicPr>
          <p:nvPr/>
        </p:nvPicPr>
        <p:blipFill>
          <a:blip r:embed="rId3"/>
          <a:stretch>
            <a:fillRect/>
          </a:stretch>
        </p:blipFill>
        <p:spPr>
          <a:xfrm>
            <a:off x="926462" y="581660"/>
            <a:ext cx="685800" cy="661987"/>
          </a:xfrm>
          <a:prstGeom prst="rect">
            <a:avLst/>
          </a:prstGeom>
        </p:spPr>
      </p:pic>
      <p:sp>
        <p:nvSpPr>
          <p:cNvPr id="17" name="TextBox 16">
            <a:extLst>
              <a:ext uri="{FF2B5EF4-FFF2-40B4-BE49-F238E27FC236}">
                <a16:creationId xmlns:a16="http://schemas.microsoft.com/office/drawing/2014/main" id="{A3E840A8-4430-432C-A44C-2AF73622EFC9}"/>
              </a:ext>
            </a:extLst>
          </p:cNvPr>
          <p:cNvSpPr txBox="1"/>
          <p:nvPr/>
        </p:nvSpPr>
        <p:spPr>
          <a:xfrm>
            <a:off x="1748789" y="492077"/>
            <a:ext cx="6183632" cy="150861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rgbClr val="D4190C"/>
                </a:solidFill>
              </a:rPr>
              <a:t>Bài 1. </a:t>
            </a:r>
            <a:r>
              <a:rPr lang="en-US" sz="1600" b="1">
                <a:solidFill>
                  <a:schemeClr val="accent1">
                    <a:lumMod val="25000"/>
                  </a:schemeClr>
                </a:solidFill>
              </a:rPr>
              <a:t>Kĩ năng quan sát và kĩ năng dự đoán được thể hiện qua ý nào trong các trường hợp sau?</a:t>
            </a:r>
          </a:p>
          <a:p>
            <a:r>
              <a:rPr lang="en-US" sz="1600" b="1">
                <a:solidFill>
                  <a:srgbClr val="D4190C"/>
                </a:solidFill>
              </a:rPr>
              <a:t>a) </a:t>
            </a:r>
            <a:r>
              <a:rPr lang="en-US" sz="1600" b="1">
                <a:solidFill>
                  <a:schemeClr val="accent1">
                    <a:lumMod val="25000"/>
                  </a:schemeClr>
                </a:solidFill>
              </a:rPr>
              <a:t>Gió mạnh dần, mây đen kéo đến, có thể trười sắp có mưa.</a:t>
            </a:r>
          </a:p>
          <a:p>
            <a:r>
              <a:rPr lang="en-US" sz="1600" b="1">
                <a:solidFill>
                  <a:srgbClr val="D4190C"/>
                </a:solidFill>
              </a:rPr>
              <a:t>b) </a:t>
            </a:r>
            <a:r>
              <a:rPr lang="en-US" sz="1600" b="1">
                <a:solidFill>
                  <a:schemeClr val="accent1">
                    <a:lumMod val="25000"/>
                  </a:schemeClr>
                </a:solidFill>
              </a:rPr>
              <a:t>Người câu cá thấy cần câu bị uốn cong và dây cước bị kéo căng, có lẽ một con cá to đã cắn câu.</a:t>
            </a:r>
          </a:p>
        </p:txBody>
      </p:sp>
      <p:grpSp>
        <p:nvGrpSpPr>
          <p:cNvPr id="4" name="Group 3">
            <a:extLst>
              <a:ext uri="{FF2B5EF4-FFF2-40B4-BE49-F238E27FC236}">
                <a16:creationId xmlns:a16="http://schemas.microsoft.com/office/drawing/2014/main" id="{A35AEFDE-8D54-4484-B40C-E45AABFCBEC6}"/>
              </a:ext>
            </a:extLst>
          </p:cNvPr>
          <p:cNvGrpSpPr/>
          <p:nvPr/>
        </p:nvGrpSpPr>
        <p:grpSpPr>
          <a:xfrm>
            <a:off x="161225" y="2092129"/>
            <a:ext cx="1489141" cy="569651"/>
            <a:chOff x="339660" y="2862739"/>
            <a:chExt cx="1489141" cy="569651"/>
          </a:xfrm>
        </p:grpSpPr>
        <p:sp>
          <p:nvSpPr>
            <p:cNvPr id="5" name="Rectangle: Rounded Corners 4">
              <a:extLst>
                <a:ext uri="{FF2B5EF4-FFF2-40B4-BE49-F238E27FC236}">
                  <a16:creationId xmlns:a16="http://schemas.microsoft.com/office/drawing/2014/main" id="{86707630-3C3F-4AED-9D14-5A99E9FCA519}"/>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oogle Shape;619;p14">
              <a:extLst>
                <a:ext uri="{FF2B5EF4-FFF2-40B4-BE49-F238E27FC236}">
                  <a16:creationId xmlns:a16="http://schemas.microsoft.com/office/drawing/2014/main" id="{22394AB9-F456-4337-890A-B89869E6C385}"/>
                </a:ext>
              </a:extLst>
            </p:cNvPr>
            <p:cNvGrpSpPr/>
            <p:nvPr/>
          </p:nvGrpSpPr>
          <p:grpSpPr>
            <a:xfrm rot="900000">
              <a:off x="339660" y="2862739"/>
              <a:ext cx="408712" cy="569651"/>
              <a:chOff x="3553100" y="1256250"/>
              <a:chExt cx="527400" cy="735075"/>
            </a:xfrm>
          </p:grpSpPr>
          <p:sp>
            <p:nvSpPr>
              <p:cNvPr id="8" name="Google Shape;620;p14">
                <a:extLst>
                  <a:ext uri="{FF2B5EF4-FFF2-40B4-BE49-F238E27FC236}">
                    <a16:creationId xmlns:a16="http://schemas.microsoft.com/office/drawing/2014/main" id="{52A4941A-F09D-4A83-89B6-BD789112A96F}"/>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21;p14">
                <a:extLst>
                  <a:ext uri="{FF2B5EF4-FFF2-40B4-BE49-F238E27FC236}">
                    <a16:creationId xmlns:a16="http://schemas.microsoft.com/office/drawing/2014/main" id="{23F8356B-9980-4FD3-BCAC-5454FBBD7C59}"/>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2;p14">
                <a:extLst>
                  <a:ext uri="{FF2B5EF4-FFF2-40B4-BE49-F238E27FC236}">
                    <a16:creationId xmlns:a16="http://schemas.microsoft.com/office/drawing/2014/main" id="{D9F93282-D533-4DDE-B7DA-6B6ADB960EBB}"/>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3;p14">
                <a:extLst>
                  <a:ext uri="{FF2B5EF4-FFF2-40B4-BE49-F238E27FC236}">
                    <a16:creationId xmlns:a16="http://schemas.microsoft.com/office/drawing/2014/main" id="{F03D6B4D-F463-4556-BF0A-1A7F5BB6979E}"/>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24;p14">
                <a:extLst>
                  <a:ext uri="{FF2B5EF4-FFF2-40B4-BE49-F238E27FC236}">
                    <a16:creationId xmlns:a16="http://schemas.microsoft.com/office/drawing/2014/main" id="{0C9D6433-629F-4D69-985F-2ADFFF9EE591}"/>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25;p14">
                <a:extLst>
                  <a:ext uri="{FF2B5EF4-FFF2-40B4-BE49-F238E27FC236}">
                    <a16:creationId xmlns:a16="http://schemas.microsoft.com/office/drawing/2014/main" id="{5AE0526E-AEB6-40DB-B01F-1A32146CD48F}"/>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14">
              <a:extLst>
                <a:ext uri="{FF2B5EF4-FFF2-40B4-BE49-F238E27FC236}">
                  <a16:creationId xmlns:a16="http://schemas.microsoft.com/office/drawing/2014/main" id="{FBB929B5-93CA-49A1-9E26-B3E490AF3B3F}"/>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grpSp>
        <p:nvGrpSpPr>
          <p:cNvPr id="2" name="Group 1">
            <a:extLst>
              <a:ext uri="{FF2B5EF4-FFF2-40B4-BE49-F238E27FC236}">
                <a16:creationId xmlns:a16="http://schemas.microsoft.com/office/drawing/2014/main" id="{E61D5D32-6FA3-4E93-9A18-C6439D129775}"/>
              </a:ext>
            </a:extLst>
          </p:cNvPr>
          <p:cNvGrpSpPr/>
          <p:nvPr/>
        </p:nvGrpSpPr>
        <p:grpSpPr>
          <a:xfrm>
            <a:off x="1472565" y="2887536"/>
            <a:ext cx="7050405" cy="585288"/>
            <a:chOff x="1472565" y="2887536"/>
            <a:chExt cx="7050405" cy="585288"/>
          </a:xfrm>
        </p:grpSpPr>
        <p:pic>
          <p:nvPicPr>
            <p:cNvPr id="14" name="Picture 13">
              <a:extLst>
                <a:ext uri="{FF2B5EF4-FFF2-40B4-BE49-F238E27FC236}">
                  <a16:creationId xmlns:a16="http://schemas.microsoft.com/office/drawing/2014/main" id="{6A03E5B9-660C-449F-99BA-86F5B5BBF2EC}"/>
                </a:ext>
              </a:extLst>
            </p:cNvPr>
            <p:cNvPicPr>
              <a:picLocks noChangeAspect="1"/>
            </p:cNvPicPr>
            <p:nvPr/>
          </p:nvPicPr>
          <p:blipFill>
            <a:blip r:embed="rId4"/>
            <a:stretch>
              <a:fillRect/>
            </a:stretch>
          </p:blipFill>
          <p:spPr>
            <a:xfrm>
              <a:off x="1472565" y="2945006"/>
              <a:ext cx="335280" cy="470349"/>
            </a:xfrm>
            <a:prstGeom prst="rect">
              <a:avLst/>
            </a:prstGeom>
          </p:spPr>
        </p:pic>
        <p:sp>
          <p:nvSpPr>
            <p:cNvPr id="16" name="TextBox 15">
              <a:extLst>
                <a:ext uri="{FF2B5EF4-FFF2-40B4-BE49-F238E27FC236}">
                  <a16:creationId xmlns:a16="http://schemas.microsoft.com/office/drawing/2014/main" id="{D893BCA7-161E-487E-96B6-7F419D11DD6A}"/>
                </a:ext>
              </a:extLst>
            </p:cNvPr>
            <p:cNvSpPr txBox="1"/>
            <p:nvPr/>
          </p:nvSpPr>
          <p:spPr>
            <a:xfrm>
              <a:off x="1952625" y="2887536"/>
              <a:ext cx="6570345" cy="585288"/>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a:latin typeface="Arial" panose="020B0604020202020204" pitchFamily="34" charset="0"/>
                  <a:cs typeface="Arial" panose="020B0604020202020204" pitchFamily="34" charset="0"/>
                </a:defRPr>
              </a:lvl1pPr>
            </a:lstStyle>
            <a:p>
              <a:r>
                <a:rPr lang="en-US" sz="1600" b="1">
                  <a:solidFill>
                    <a:schemeClr val="accent1">
                      <a:lumMod val="25000"/>
                    </a:schemeClr>
                  </a:solidFill>
                </a:rPr>
                <a:t>a) </a:t>
              </a:r>
              <a:r>
                <a:rPr lang="vi-VN" sz="1600" b="1"/>
                <a:t>Kĩ năng quan sát: </a:t>
              </a:r>
              <a:r>
                <a:rPr lang="vi-VN" sz="1600"/>
                <a:t>gió mạnh dần, mây đen kéo đến.</a:t>
              </a:r>
            </a:p>
            <a:p>
              <a:r>
                <a:rPr lang="vi-VN" sz="1600" b="1"/>
                <a:t>Kĩ năng dự đoán: </a:t>
              </a:r>
              <a:r>
                <a:rPr lang="vi-VN" sz="1600"/>
                <a:t>trời sắp mưa.</a:t>
              </a:r>
            </a:p>
          </p:txBody>
        </p:sp>
      </p:grpSp>
      <p:grpSp>
        <p:nvGrpSpPr>
          <p:cNvPr id="20" name="Group 19">
            <a:extLst>
              <a:ext uri="{FF2B5EF4-FFF2-40B4-BE49-F238E27FC236}">
                <a16:creationId xmlns:a16="http://schemas.microsoft.com/office/drawing/2014/main" id="{2B85E997-0D5E-41A4-8CAF-E1D0DF936D43}"/>
              </a:ext>
            </a:extLst>
          </p:cNvPr>
          <p:cNvGrpSpPr/>
          <p:nvPr/>
        </p:nvGrpSpPr>
        <p:grpSpPr>
          <a:xfrm>
            <a:off x="1472565" y="3841990"/>
            <a:ext cx="7050405" cy="588944"/>
            <a:chOff x="1472565" y="3841990"/>
            <a:chExt cx="7050405" cy="588944"/>
          </a:xfrm>
        </p:grpSpPr>
        <p:pic>
          <p:nvPicPr>
            <p:cNvPr id="18" name="Picture 17">
              <a:extLst>
                <a:ext uri="{FF2B5EF4-FFF2-40B4-BE49-F238E27FC236}">
                  <a16:creationId xmlns:a16="http://schemas.microsoft.com/office/drawing/2014/main" id="{2EF7622C-BD57-4EBD-87FA-F860A4888DDE}"/>
                </a:ext>
              </a:extLst>
            </p:cNvPr>
            <p:cNvPicPr>
              <a:picLocks noChangeAspect="1"/>
            </p:cNvPicPr>
            <p:nvPr/>
          </p:nvPicPr>
          <p:blipFill>
            <a:blip r:embed="rId4"/>
            <a:stretch>
              <a:fillRect/>
            </a:stretch>
          </p:blipFill>
          <p:spPr>
            <a:xfrm>
              <a:off x="1472565" y="3899460"/>
              <a:ext cx="335280" cy="470349"/>
            </a:xfrm>
            <a:prstGeom prst="rect">
              <a:avLst/>
            </a:prstGeom>
          </p:spPr>
        </p:pic>
        <p:sp>
          <p:nvSpPr>
            <p:cNvPr id="19" name="TextBox 18">
              <a:extLst>
                <a:ext uri="{FF2B5EF4-FFF2-40B4-BE49-F238E27FC236}">
                  <a16:creationId xmlns:a16="http://schemas.microsoft.com/office/drawing/2014/main" id="{33805AF9-577A-47B5-B223-42EFC29A38AE}"/>
                </a:ext>
              </a:extLst>
            </p:cNvPr>
            <p:cNvSpPr txBox="1"/>
            <p:nvPr/>
          </p:nvSpPr>
          <p:spPr>
            <a:xfrm>
              <a:off x="1952625" y="3841990"/>
              <a:ext cx="6570345" cy="588944"/>
            </a:xfrm>
            <a:prstGeom prst="rect">
              <a:avLst/>
            </a:prstGeom>
            <a:noFill/>
          </p:spPr>
          <p:txBody>
            <a:bodyPr wrap="square" lIns="0" tIns="0" rIns="0" bIns="0" rtlCol="0">
              <a:spAutoFit/>
            </a:bodyPr>
            <a:lstStyle>
              <a:defPPr marR="0" lvl="0" algn="l" rtl="0">
                <a:lnSpc>
                  <a:spcPct val="100000"/>
                </a:lnSpc>
                <a:spcBef>
                  <a:spcPts val="0"/>
                </a:spcBef>
                <a:spcAft>
                  <a:spcPts val="0"/>
                </a:spcAft>
                <a:defRPr/>
              </a:defPPr>
              <a:lvl1pPr>
                <a:lnSpc>
                  <a:spcPct val="125000"/>
                </a:lnSpc>
                <a:defRPr sz="1600" b="1">
                  <a:solidFill>
                    <a:schemeClr val="accent1">
                      <a:lumMod val="25000"/>
                    </a:schemeClr>
                  </a:solidFill>
                  <a:latin typeface="Arial" panose="020B0604020202020204" pitchFamily="34" charset="0"/>
                  <a:cs typeface="Arial" panose="020B0604020202020204" pitchFamily="34" charset="0"/>
                </a:defRPr>
              </a:lvl1pPr>
            </a:lstStyle>
            <a:p>
              <a:r>
                <a:rPr lang="en-US"/>
                <a:t>b) </a:t>
              </a:r>
              <a:r>
                <a:rPr lang="vi-VN">
                  <a:solidFill>
                    <a:schemeClr val="tx1"/>
                  </a:solidFill>
                </a:rPr>
                <a:t>Kĩ năng quan sát: </a:t>
              </a:r>
              <a:r>
                <a:rPr lang="vi-VN" b="0">
                  <a:solidFill>
                    <a:schemeClr val="tx1"/>
                  </a:solidFill>
                </a:rPr>
                <a:t>cần câu bị uốn cong, dây cước bị kéo căng.</a:t>
              </a:r>
            </a:p>
            <a:p>
              <a:r>
                <a:rPr lang="vi-VN">
                  <a:solidFill>
                    <a:schemeClr val="tx1"/>
                  </a:solidFill>
                </a:rPr>
                <a:t>Kĩ năng dự đoán: </a:t>
              </a:r>
              <a:r>
                <a:rPr lang="vi-VN" b="0">
                  <a:solidFill>
                    <a:schemeClr val="tx1"/>
                  </a:solidFill>
                </a:rPr>
                <a:t>một con cá to đã cắn câu.</a:t>
              </a:r>
            </a:p>
          </p:txBody>
        </p:sp>
      </p:grpSp>
    </p:spTree>
    <p:extLst>
      <p:ext uri="{BB962C8B-B14F-4D97-AF65-F5344CB8AC3E}">
        <p14:creationId xmlns:p14="http://schemas.microsoft.com/office/powerpoint/2010/main" val="288751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pic>
        <p:nvPicPr>
          <p:cNvPr id="3" name="Picture 2">
            <a:extLst>
              <a:ext uri="{FF2B5EF4-FFF2-40B4-BE49-F238E27FC236}">
                <a16:creationId xmlns:a16="http://schemas.microsoft.com/office/drawing/2014/main" id="{A530FC58-713E-452C-A7B0-5373021A7CF4}"/>
              </a:ext>
            </a:extLst>
          </p:cNvPr>
          <p:cNvPicPr>
            <a:picLocks noChangeAspect="1"/>
          </p:cNvPicPr>
          <p:nvPr/>
        </p:nvPicPr>
        <p:blipFill>
          <a:blip r:embed="rId3"/>
          <a:stretch>
            <a:fillRect/>
          </a:stretch>
        </p:blipFill>
        <p:spPr>
          <a:xfrm>
            <a:off x="675002" y="501650"/>
            <a:ext cx="685800" cy="661987"/>
          </a:xfrm>
          <a:prstGeom prst="rect">
            <a:avLst/>
          </a:prstGeom>
        </p:spPr>
      </p:pic>
      <p:sp>
        <p:nvSpPr>
          <p:cNvPr id="18" name="TextBox 17">
            <a:extLst>
              <a:ext uri="{FF2B5EF4-FFF2-40B4-BE49-F238E27FC236}">
                <a16:creationId xmlns:a16="http://schemas.microsoft.com/office/drawing/2014/main" id="{ACC02BCF-432C-496E-849D-517020E423F4}"/>
              </a:ext>
            </a:extLst>
          </p:cNvPr>
          <p:cNvSpPr txBox="1"/>
          <p:nvPr/>
        </p:nvSpPr>
        <p:spPr>
          <a:xfrm>
            <a:off x="1508759" y="420286"/>
            <a:ext cx="7063741" cy="150861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rgbClr val="D4190C"/>
                </a:solidFill>
              </a:rPr>
              <a:t>Bài 2. </a:t>
            </a:r>
            <a:r>
              <a:rPr lang="en-US" sz="1600" b="1">
                <a:solidFill>
                  <a:schemeClr val="accent1">
                    <a:lumMod val="25000"/>
                  </a:schemeClr>
                </a:solidFill>
              </a:rPr>
              <a:t>Cho một cốc nước ấm để trong điều kiện nhiệt độ phòng.</a:t>
            </a:r>
          </a:p>
          <a:p>
            <a:r>
              <a:rPr lang="en-US" sz="1600" b="1">
                <a:solidFill>
                  <a:srgbClr val="D4190C"/>
                </a:solidFill>
              </a:rPr>
              <a:t>a) </a:t>
            </a:r>
            <a:r>
              <a:rPr lang="en-US" sz="1600" b="1">
                <a:solidFill>
                  <a:schemeClr val="accent1">
                    <a:lumMod val="25000"/>
                  </a:schemeClr>
                </a:solidFill>
              </a:rPr>
              <a:t>Em hãy lựa chọn các dụng cụ, thiết bị phù hợp có trong phòng thí nghiệm để xác định nhiệt độ, khối lượng và thể tích của nước trong cốc.</a:t>
            </a:r>
          </a:p>
          <a:p>
            <a:r>
              <a:rPr lang="en-US" sz="1600" b="1">
                <a:solidFill>
                  <a:srgbClr val="D4190C"/>
                </a:solidFill>
              </a:rPr>
              <a:t>b) </a:t>
            </a:r>
            <a:r>
              <a:rPr lang="en-US" sz="1600" b="1">
                <a:solidFill>
                  <a:schemeClr val="accent1">
                    <a:lumMod val="25000"/>
                  </a:schemeClr>
                </a:solidFill>
              </a:rPr>
              <a:t>Sau 10 phút, nhiệt độ của nước trong cốc thay đổi thế nào?</a:t>
            </a:r>
          </a:p>
          <a:p>
            <a:r>
              <a:rPr lang="en-US" sz="1600" b="1">
                <a:solidFill>
                  <a:srgbClr val="D4190C"/>
                </a:solidFill>
              </a:rPr>
              <a:t>c) </a:t>
            </a:r>
            <a:r>
              <a:rPr lang="en-US" sz="1600" b="1">
                <a:solidFill>
                  <a:schemeClr val="accent1">
                    <a:lumMod val="25000"/>
                  </a:schemeClr>
                </a:solidFill>
              </a:rPr>
              <a:t>Em đã sử dụng các kĩ năng nào để giải quyết các vấn đề trên?</a:t>
            </a:r>
          </a:p>
        </p:txBody>
      </p:sp>
      <p:pic>
        <p:nvPicPr>
          <p:cNvPr id="46082" name="Picture 2" descr="Would you drink hot water on a scorching summer's day? Many Hongkongers do  | South China Morning Post">
            <a:extLst>
              <a:ext uri="{FF2B5EF4-FFF2-40B4-BE49-F238E27FC236}">
                <a16:creationId xmlns:a16="http://schemas.microsoft.com/office/drawing/2014/main" id="{00E69837-A233-463B-8A20-5368AA721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168" y="2186940"/>
            <a:ext cx="4177665" cy="2785110"/>
          </a:xfrm>
          <a:prstGeom prst="rect">
            <a:avLst/>
          </a:prstGeom>
          <a:noFill/>
          <a:ln w="38100">
            <a:solidFill>
              <a:srgbClr val="D71E1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99019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pic>
        <p:nvPicPr>
          <p:cNvPr id="3" name="Picture 2">
            <a:extLst>
              <a:ext uri="{FF2B5EF4-FFF2-40B4-BE49-F238E27FC236}">
                <a16:creationId xmlns:a16="http://schemas.microsoft.com/office/drawing/2014/main" id="{A530FC58-713E-452C-A7B0-5373021A7CF4}"/>
              </a:ext>
            </a:extLst>
          </p:cNvPr>
          <p:cNvPicPr>
            <a:picLocks noChangeAspect="1"/>
          </p:cNvPicPr>
          <p:nvPr/>
        </p:nvPicPr>
        <p:blipFill>
          <a:blip r:embed="rId3"/>
          <a:stretch>
            <a:fillRect/>
          </a:stretch>
        </p:blipFill>
        <p:spPr>
          <a:xfrm>
            <a:off x="675002" y="501650"/>
            <a:ext cx="685800" cy="661987"/>
          </a:xfrm>
          <a:prstGeom prst="rect">
            <a:avLst/>
          </a:prstGeom>
        </p:spPr>
      </p:pic>
      <p:sp>
        <p:nvSpPr>
          <p:cNvPr id="18" name="TextBox 17">
            <a:extLst>
              <a:ext uri="{FF2B5EF4-FFF2-40B4-BE49-F238E27FC236}">
                <a16:creationId xmlns:a16="http://schemas.microsoft.com/office/drawing/2014/main" id="{ACC02BCF-432C-496E-849D-517020E423F4}"/>
              </a:ext>
            </a:extLst>
          </p:cNvPr>
          <p:cNvSpPr txBox="1"/>
          <p:nvPr/>
        </p:nvSpPr>
        <p:spPr>
          <a:xfrm>
            <a:off x="1508759" y="420286"/>
            <a:ext cx="7063741" cy="150861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solidFill>
                  <a:srgbClr val="D4190C"/>
                </a:solidFill>
              </a:rPr>
              <a:t>Bài 2. </a:t>
            </a:r>
            <a:r>
              <a:rPr lang="en-US" sz="1600" b="1">
                <a:solidFill>
                  <a:schemeClr val="accent1">
                    <a:lumMod val="25000"/>
                  </a:schemeClr>
                </a:solidFill>
              </a:rPr>
              <a:t>Cho một cốc nước ấm để trong điều kiện nhiệt độ phòng.</a:t>
            </a:r>
          </a:p>
          <a:p>
            <a:r>
              <a:rPr lang="en-US" sz="1600" b="1">
                <a:solidFill>
                  <a:srgbClr val="D4190C"/>
                </a:solidFill>
              </a:rPr>
              <a:t>a) </a:t>
            </a:r>
            <a:r>
              <a:rPr lang="en-US" sz="1600" b="1">
                <a:solidFill>
                  <a:schemeClr val="accent1">
                    <a:lumMod val="25000"/>
                  </a:schemeClr>
                </a:solidFill>
              </a:rPr>
              <a:t>Em hãy lựa chọn các dụng cụ, thiết bị phù hợp có trong phòng thí nghiệm để xác định nhiệt độ, khối lượng và thể tích của nước trong cốc.</a:t>
            </a:r>
          </a:p>
          <a:p>
            <a:r>
              <a:rPr lang="en-US" sz="1600" b="1">
                <a:solidFill>
                  <a:srgbClr val="D4190C"/>
                </a:solidFill>
              </a:rPr>
              <a:t>b) </a:t>
            </a:r>
            <a:r>
              <a:rPr lang="en-US" sz="1600" b="1">
                <a:solidFill>
                  <a:schemeClr val="accent1">
                    <a:lumMod val="25000"/>
                  </a:schemeClr>
                </a:solidFill>
              </a:rPr>
              <a:t>Sau 10 phút, nhiệt độ của nước trong cốc thay đổi thế nào?</a:t>
            </a:r>
          </a:p>
          <a:p>
            <a:r>
              <a:rPr lang="en-US" sz="1600" b="1">
                <a:solidFill>
                  <a:srgbClr val="D4190C"/>
                </a:solidFill>
              </a:rPr>
              <a:t>c) </a:t>
            </a:r>
            <a:r>
              <a:rPr lang="en-US" sz="1600" b="1">
                <a:solidFill>
                  <a:schemeClr val="accent1">
                    <a:lumMod val="25000"/>
                  </a:schemeClr>
                </a:solidFill>
              </a:rPr>
              <a:t>Em đã sử dụng các kĩ năng nào để giải quyết các vấn đề trên?</a:t>
            </a:r>
          </a:p>
        </p:txBody>
      </p:sp>
      <p:grpSp>
        <p:nvGrpSpPr>
          <p:cNvPr id="20" name="Group 19">
            <a:extLst>
              <a:ext uri="{FF2B5EF4-FFF2-40B4-BE49-F238E27FC236}">
                <a16:creationId xmlns:a16="http://schemas.microsoft.com/office/drawing/2014/main" id="{254FA216-7E15-4FD8-A64D-E3E3949E107F}"/>
              </a:ext>
            </a:extLst>
          </p:cNvPr>
          <p:cNvGrpSpPr/>
          <p:nvPr/>
        </p:nvGrpSpPr>
        <p:grpSpPr>
          <a:xfrm>
            <a:off x="161225" y="2092129"/>
            <a:ext cx="1489141" cy="569651"/>
            <a:chOff x="339660" y="2862739"/>
            <a:chExt cx="1489141" cy="569651"/>
          </a:xfrm>
        </p:grpSpPr>
        <p:sp>
          <p:nvSpPr>
            <p:cNvPr id="21" name="Rectangle: Rounded Corners 20">
              <a:extLst>
                <a:ext uri="{FF2B5EF4-FFF2-40B4-BE49-F238E27FC236}">
                  <a16:creationId xmlns:a16="http://schemas.microsoft.com/office/drawing/2014/main" id="{44C91883-EBF0-4AD1-A95A-B1B7B4547194}"/>
                </a:ext>
              </a:extLst>
            </p:cNvPr>
            <p:cNvSpPr/>
            <p:nvPr/>
          </p:nvSpPr>
          <p:spPr>
            <a:xfrm>
              <a:off x="533465" y="2940050"/>
              <a:ext cx="1295336" cy="4445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oogle Shape;619;p14">
              <a:extLst>
                <a:ext uri="{FF2B5EF4-FFF2-40B4-BE49-F238E27FC236}">
                  <a16:creationId xmlns:a16="http://schemas.microsoft.com/office/drawing/2014/main" id="{D58A7DC0-2694-4C41-9EC0-96CD6BBE09B0}"/>
                </a:ext>
              </a:extLst>
            </p:cNvPr>
            <p:cNvGrpSpPr/>
            <p:nvPr/>
          </p:nvGrpSpPr>
          <p:grpSpPr>
            <a:xfrm rot="900000">
              <a:off x="339660" y="2862739"/>
              <a:ext cx="408712" cy="569651"/>
              <a:chOff x="3553100" y="1256250"/>
              <a:chExt cx="527400" cy="735075"/>
            </a:xfrm>
          </p:grpSpPr>
          <p:sp>
            <p:nvSpPr>
              <p:cNvPr id="24" name="Google Shape;620;p14">
                <a:extLst>
                  <a:ext uri="{FF2B5EF4-FFF2-40B4-BE49-F238E27FC236}">
                    <a16:creationId xmlns:a16="http://schemas.microsoft.com/office/drawing/2014/main" id="{44C5C15B-A43B-4CFE-889F-6FA82154276A}"/>
                  </a:ext>
                </a:extLst>
              </p:cNvPr>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21;p14">
                <a:extLst>
                  <a:ext uri="{FF2B5EF4-FFF2-40B4-BE49-F238E27FC236}">
                    <a16:creationId xmlns:a16="http://schemas.microsoft.com/office/drawing/2014/main" id="{1F51FD51-C46E-49F9-A2F1-947285F56A47}"/>
                  </a:ext>
                </a:extLst>
              </p:cNvPr>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2;p14">
                <a:extLst>
                  <a:ext uri="{FF2B5EF4-FFF2-40B4-BE49-F238E27FC236}">
                    <a16:creationId xmlns:a16="http://schemas.microsoft.com/office/drawing/2014/main" id="{496B96F8-BC4B-4378-B6A8-3862DB303A4E}"/>
                  </a:ext>
                </a:extLst>
              </p:cNvPr>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23;p14">
                <a:extLst>
                  <a:ext uri="{FF2B5EF4-FFF2-40B4-BE49-F238E27FC236}">
                    <a16:creationId xmlns:a16="http://schemas.microsoft.com/office/drawing/2014/main" id="{0EE0A896-E693-4469-B0E3-9FD3DE38E9C1}"/>
                  </a:ext>
                </a:extLst>
              </p:cNvPr>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24;p14">
                <a:extLst>
                  <a:ext uri="{FF2B5EF4-FFF2-40B4-BE49-F238E27FC236}">
                    <a16:creationId xmlns:a16="http://schemas.microsoft.com/office/drawing/2014/main" id="{6C7975ED-7194-4DF0-A48C-668D43EB182E}"/>
                  </a:ext>
                </a:extLst>
              </p:cNvPr>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25;p14">
                <a:extLst>
                  <a:ext uri="{FF2B5EF4-FFF2-40B4-BE49-F238E27FC236}">
                    <a16:creationId xmlns:a16="http://schemas.microsoft.com/office/drawing/2014/main" id="{D3AC4546-F999-42B1-B54A-CD3F2E8B1143}"/>
                  </a:ext>
                </a:extLst>
              </p:cNvPr>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14">
              <a:extLst>
                <a:ext uri="{FF2B5EF4-FFF2-40B4-BE49-F238E27FC236}">
                  <a16:creationId xmlns:a16="http://schemas.microsoft.com/office/drawing/2014/main" id="{AE26EBAB-1719-4321-BDDA-C156CADDE043}"/>
                </a:ext>
              </a:extLst>
            </p:cNvPr>
            <p:cNvSpPr txBox="1"/>
            <p:nvPr/>
          </p:nvSpPr>
          <p:spPr>
            <a:xfrm>
              <a:off x="826841" y="3047261"/>
              <a:ext cx="940999" cy="249812"/>
            </a:xfrm>
            <a:prstGeom prst="rect">
              <a:avLst/>
            </a:prstGeom>
          </p:spPr>
          <p:txBody>
            <a:bodyPr wrap="square" lIns="0" tIns="0" rIns="0" bIns="0" rtlCol="0" anchor="t">
              <a:spAutoFit/>
            </a:bodyPr>
            <a:lstStyle/>
            <a:p>
              <a:pPr>
                <a:lnSpc>
                  <a:spcPct val="110000"/>
                </a:lnSpc>
              </a:pPr>
              <a:r>
                <a:rPr lang="en-US" sz="1600" b="1">
                  <a:solidFill>
                    <a:schemeClr val="bg1"/>
                  </a:solidFill>
                  <a:latin typeface="Arial" pitchFamily="34" charset="0"/>
                </a:rPr>
                <a:t>LỜI GIẢI</a:t>
              </a:r>
            </a:p>
          </p:txBody>
        </p:sp>
      </p:grpSp>
      <p:grpSp>
        <p:nvGrpSpPr>
          <p:cNvPr id="7" name="Group 6">
            <a:extLst>
              <a:ext uri="{FF2B5EF4-FFF2-40B4-BE49-F238E27FC236}">
                <a16:creationId xmlns:a16="http://schemas.microsoft.com/office/drawing/2014/main" id="{A9A78E9D-4F81-48AF-B8D3-665B8F9EECA8}"/>
              </a:ext>
            </a:extLst>
          </p:cNvPr>
          <p:cNvGrpSpPr/>
          <p:nvPr/>
        </p:nvGrpSpPr>
        <p:grpSpPr>
          <a:xfrm>
            <a:off x="1089660" y="2858770"/>
            <a:ext cx="7018019" cy="470349"/>
            <a:chOff x="1089660" y="2858770"/>
            <a:chExt cx="7018019" cy="470349"/>
          </a:xfrm>
        </p:grpSpPr>
        <p:pic>
          <p:nvPicPr>
            <p:cNvPr id="2" name="Picture 1">
              <a:extLst>
                <a:ext uri="{FF2B5EF4-FFF2-40B4-BE49-F238E27FC236}">
                  <a16:creationId xmlns:a16="http://schemas.microsoft.com/office/drawing/2014/main" id="{CBE492CB-326F-4F1E-A20D-0322751D2D3B}"/>
                </a:ext>
              </a:extLst>
            </p:cNvPr>
            <p:cNvPicPr>
              <a:picLocks noChangeAspect="1"/>
            </p:cNvPicPr>
            <p:nvPr/>
          </p:nvPicPr>
          <p:blipFill>
            <a:blip r:embed="rId4"/>
            <a:stretch>
              <a:fillRect/>
            </a:stretch>
          </p:blipFill>
          <p:spPr>
            <a:xfrm>
              <a:off x="1089660" y="2858770"/>
              <a:ext cx="335280" cy="470349"/>
            </a:xfrm>
            <a:prstGeom prst="rect">
              <a:avLst/>
            </a:prstGeom>
          </p:spPr>
        </p:pic>
        <p:sp>
          <p:nvSpPr>
            <p:cNvPr id="32" name="TextBox 31">
              <a:extLst>
                <a:ext uri="{FF2B5EF4-FFF2-40B4-BE49-F238E27FC236}">
                  <a16:creationId xmlns:a16="http://schemas.microsoft.com/office/drawing/2014/main" id="{5059EF02-0AAD-4C87-8BCE-DA40B3777798}"/>
                </a:ext>
              </a:extLst>
            </p:cNvPr>
            <p:cNvSpPr txBox="1"/>
            <p:nvPr/>
          </p:nvSpPr>
          <p:spPr>
            <a:xfrm>
              <a:off x="1537334" y="2972533"/>
              <a:ext cx="6570345" cy="242823"/>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600">
                  <a:latin typeface="Arial" panose="020B0604020202020204" pitchFamily="34" charset="0"/>
                  <a:cs typeface="Arial" panose="020B0604020202020204" pitchFamily="34" charset="0"/>
                </a:defRPr>
              </a:lvl1pPr>
            </a:lstStyle>
            <a:p>
              <a:r>
                <a:rPr lang="en-US" sz="1400" b="1">
                  <a:solidFill>
                    <a:schemeClr val="accent1">
                      <a:lumMod val="25000"/>
                    </a:schemeClr>
                  </a:solidFill>
                </a:rPr>
                <a:t>a) </a:t>
              </a:r>
              <a:r>
                <a:rPr lang="vi-VN" sz="1400"/>
                <a:t>Dụn</a:t>
              </a:r>
              <a:r>
                <a:rPr lang="en-US" sz="1400"/>
                <a:t>g</a:t>
              </a:r>
              <a:r>
                <a:rPr lang="vi-VN" sz="1400"/>
                <a:t> cụ nhiệt kế đo độ nước, bình chia thể tích</a:t>
              </a:r>
              <a:endParaRPr lang="en-US" sz="1400"/>
            </a:p>
          </p:txBody>
        </p:sp>
      </p:grpSp>
      <p:grpSp>
        <p:nvGrpSpPr>
          <p:cNvPr id="8" name="Group 7">
            <a:extLst>
              <a:ext uri="{FF2B5EF4-FFF2-40B4-BE49-F238E27FC236}">
                <a16:creationId xmlns:a16="http://schemas.microsoft.com/office/drawing/2014/main" id="{A52EF130-D033-4177-91B4-26DFC1F6F6C2}"/>
              </a:ext>
            </a:extLst>
          </p:cNvPr>
          <p:cNvGrpSpPr/>
          <p:nvPr/>
        </p:nvGrpSpPr>
        <p:grpSpPr>
          <a:xfrm>
            <a:off x="1089660" y="3592671"/>
            <a:ext cx="7018019" cy="470349"/>
            <a:chOff x="1089660" y="3592671"/>
            <a:chExt cx="7018019" cy="470349"/>
          </a:xfrm>
        </p:grpSpPr>
        <p:pic>
          <p:nvPicPr>
            <p:cNvPr id="30" name="Picture 29">
              <a:extLst>
                <a:ext uri="{FF2B5EF4-FFF2-40B4-BE49-F238E27FC236}">
                  <a16:creationId xmlns:a16="http://schemas.microsoft.com/office/drawing/2014/main" id="{9FFDC8E9-F998-4620-9F5F-85401D27017D}"/>
                </a:ext>
              </a:extLst>
            </p:cNvPr>
            <p:cNvPicPr>
              <a:picLocks noChangeAspect="1"/>
            </p:cNvPicPr>
            <p:nvPr/>
          </p:nvPicPr>
          <p:blipFill>
            <a:blip r:embed="rId4"/>
            <a:stretch>
              <a:fillRect/>
            </a:stretch>
          </p:blipFill>
          <p:spPr>
            <a:xfrm>
              <a:off x="1089660" y="3592671"/>
              <a:ext cx="335280" cy="470349"/>
            </a:xfrm>
            <a:prstGeom prst="rect">
              <a:avLst/>
            </a:prstGeom>
          </p:spPr>
        </p:pic>
        <p:sp>
          <p:nvSpPr>
            <p:cNvPr id="33" name="TextBox 32">
              <a:extLst>
                <a:ext uri="{FF2B5EF4-FFF2-40B4-BE49-F238E27FC236}">
                  <a16:creationId xmlns:a16="http://schemas.microsoft.com/office/drawing/2014/main" id="{68DBFD8E-396A-4393-A80E-4DDCE957A83C}"/>
                </a:ext>
              </a:extLst>
            </p:cNvPr>
            <p:cNvSpPr txBox="1"/>
            <p:nvPr/>
          </p:nvSpPr>
          <p:spPr>
            <a:xfrm>
              <a:off x="1537334" y="3706434"/>
              <a:ext cx="6570345" cy="242823"/>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600">
                  <a:latin typeface="Arial" panose="020B0604020202020204" pitchFamily="34" charset="0"/>
                  <a:cs typeface="Arial" panose="020B0604020202020204" pitchFamily="34" charset="0"/>
                </a:defRPr>
              </a:lvl1pPr>
            </a:lstStyle>
            <a:p>
              <a:r>
                <a:rPr lang="en-US" sz="1400" b="1">
                  <a:solidFill>
                    <a:schemeClr val="accent1">
                      <a:lumMod val="25000"/>
                    </a:schemeClr>
                  </a:solidFill>
                </a:rPr>
                <a:t>b) </a:t>
              </a:r>
              <a:r>
                <a:rPr lang="vi-VN" sz="1400"/>
                <a:t>Sau 10 phút, nhiệt độ của nước trong cốc thấp hơn so với nhiệt độ ban đầu.</a:t>
              </a:r>
              <a:endParaRPr lang="en-US" sz="1400"/>
            </a:p>
          </p:txBody>
        </p:sp>
      </p:grpSp>
      <p:grpSp>
        <p:nvGrpSpPr>
          <p:cNvPr id="9" name="Group 8">
            <a:extLst>
              <a:ext uri="{FF2B5EF4-FFF2-40B4-BE49-F238E27FC236}">
                <a16:creationId xmlns:a16="http://schemas.microsoft.com/office/drawing/2014/main" id="{5E1210E2-4874-4ECA-AC71-2F5807ABEFE6}"/>
              </a:ext>
            </a:extLst>
          </p:cNvPr>
          <p:cNvGrpSpPr/>
          <p:nvPr/>
        </p:nvGrpSpPr>
        <p:grpSpPr>
          <a:xfrm>
            <a:off x="1089660" y="4316105"/>
            <a:ext cx="6911339" cy="512128"/>
            <a:chOff x="1089660" y="4316105"/>
            <a:chExt cx="6911339" cy="512128"/>
          </a:xfrm>
        </p:grpSpPr>
        <p:pic>
          <p:nvPicPr>
            <p:cNvPr id="31" name="Picture 30">
              <a:extLst>
                <a:ext uri="{FF2B5EF4-FFF2-40B4-BE49-F238E27FC236}">
                  <a16:creationId xmlns:a16="http://schemas.microsoft.com/office/drawing/2014/main" id="{F0D014B1-7A39-4887-944A-15AA356D4144}"/>
                </a:ext>
              </a:extLst>
            </p:cNvPr>
            <p:cNvPicPr>
              <a:picLocks noChangeAspect="1"/>
            </p:cNvPicPr>
            <p:nvPr/>
          </p:nvPicPr>
          <p:blipFill>
            <a:blip r:embed="rId4"/>
            <a:stretch>
              <a:fillRect/>
            </a:stretch>
          </p:blipFill>
          <p:spPr>
            <a:xfrm>
              <a:off x="1089660" y="4326573"/>
              <a:ext cx="335280" cy="470349"/>
            </a:xfrm>
            <a:prstGeom prst="rect">
              <a:avLst/>
            </a:prstGeom>
          </p:spPr>
        </p:pic>
        <p:sp>
          <p:nvSpPr>
            <p:cNvPr id="34" name="TextBox 33">
              <a:extLst>
                <a:ext uri="{FF2B5EF4-FFF2-40B4-BE49-F238E27FC236}">
                  <a16:creationId xmlns:a16="http://schemas.microsoft.com/office/drawing/2014/main" id="{F80652EA-53E5-46B8-9349-70F0B7E7220A}"/>
                </a:ext>
              </a:extLst>
            </p:cNvPr>
            <p:cNvSpPr txBox="1"/>
            <p:nvPr/>
          </p:nvSpPr>
          <p:spPr>
            <a:xfrm>
              <a:off x="1537334" y="4316105"/>
              <a:ext cx="6463665" cy="512128"/>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nSpc>
                  <a:spcPct val="125000"/>
                </a:lnSpc>
                <a:defRPr sz="1600">
                  <a:latin typeface="Arial" panose="020B0604020202020204" pitchFamily="34" charset="0"/>
                  <a:cs typeface="Arial" panose="020B0604020202020204" pitchFamily="34" charset="0"/>
                </a:defRPr>
              </a:lvl1pPr>
            </a:lstStyle>
            <a:p>
              <a:r>
                <a:rPr lang="en-US" sz="1400" b="1">
                  <a:solidFill>
                    <a:schemeClr val="accent1">
                      <a:lumMod val="25000"/>
                    </a:schemeClr>
                  </a:solidFill>
                </a:rPr>
                <a:t>c) </a:t>
              </a:r>
              <a:r>
                <a:rPr lang="en-US" sz="1400"/>
                <a:t>Để giải quyết các vấn đề trên, em đã sử dụng các kĩ năng quan sát, kĩ năng đo và kĩ năng dự đoán.</a:t>
              </a:r>
            </a:p>
          </p:txBody>
        </p:sp>
      </p:grpSp>
    </p:spTree>
    <p:extLst>
      <p:ext uri="{BB962C8B-B14F-4D97-AF65-F5344CB8AC3E}">
        <p14:creationId xmlns:p14="http://schemas.microsoft.com/office/powerpoint/2010/main" val="1443648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4" name="TextBox 14">
            <a:extLst>
              <a:ext uri="{FF2B5EF4-FFF2-40B4-BE49-F238E27FC236}">
                <a16:creationId xmlns:a16="http://schemas.microsoft.com/office/drawing/2014/main" id="{6E62B600-D8B8-40BD-9D52-E73DB2D0A0E8}"/>
              </a:ext>
            </a:extLst>
          </p:cNvPr>
          <p:cNvSpPr txBox="1"/>
          <p:nvPr/>
        </p:nvSpPr>
        <p:spPr>
          <a:xfrm>
            <a:off x="525780" y="2067592"/>
            <a:ext cx="6570508" cy="905569"/>
          </a:xfrm>
          <a:prstGeom prst="rect">
            <a:avLst/>
          </a:prstGeom>
        </p:spPr>
        <p:txBody>
          <a:bodyPr wrap="square" lIns="0" tIns="0" rIns="0" bIns="0" rtlCol="0" anchor="t">
            <a:spAutoFit/>
          </a:bodyPr>
          <a:lstStyle/>
          <a:p>
            <a:pPr>
              <a:lnSpc>
                <a:spcPct val="120000"/>
              </a:lnSpc>
            </a:pPr>
            <a:r>
              <a:rPr lang="en-US" sz="5400" b="1" spc="-80">
                <a:solidFill>
                  <a:schemeClr val="accent1">
                    <a:lumMod val="25000"/>
                  </a:schemeClr>
                </a:solidFill>
                <a:latin typeface="Arial" pitchFamily="34" charset="0"/>
              </a:rPr>
              <a:t>CẢM ƠN CÁC EM</a:t>
            </a:r>
          </a:p>
        </p:txBody>
      </p:sp>
      <p:sp>
        <p:nvSpPr>
          <p:cNvPr id="6" name="Google Shape;1553;p31">
            <a:extLst>
              <a:ext uri="{FF2B5EF4-FFF2-40B4-BE49-F238E27FC236}">
                <a16:creationId xmlns:a16="http://schemas.microsoft.com/office/drawing/2014/main" id="{DADAEB29-2E65-4464-A317-C149BDEA99EF}"/>
              </a:ext>
            </a:extLst>
          </p:cNvPr>
          <p:cNvSpPr/>
          <p:nvPr/>
        </p:nvSpPr>
        <p:spPr>
          <a:xfrm rot="1800000">
            <a:off x="1326477" y="880016"/>
            <a:ext cx="1084015" cy="1022398"/>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CA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14">
            <a:extLst>
              <a:ext uri="{FF2B5EF4-FFF2-40B4-BE49-F238E27FC236}">
                <a16:creationId xmlns:a16="http://schemas.microsoft.com/office/drawing/2014/main" id="{AEFB0A90-5389-43A7-9798-370221D6FE0E}"/>
              </a:ext>
            </a:extLst>
          </p:cNvPr>
          <p:cNvSpPr txBox="1"/>
          <p:nvPr/>
        </p:nvSpPr>
        <p:spPr>
          <a:xfrm>
            <a:off x="525780" y="3101340"/>
            <a:ext cx="7825740" cy="905569"/>
          </a:xfrm>
          <a:prstGeom prst="rect">
            <a:avLst/>
          </a:prstGeom>
        </p:spPr>
        <p:txBody>
          <a:bodyPr wrap="square" lIns="0" tIns="0" rIns="0" bIns="0" rtlCol="0" anchor="t">
            <a:spAutoFit/>
          </a:bodyPr>
          <a:lstStyle/>
          <a:p>
            <a:pPr>
              <a:lnSpc>
                <a:spcPct val="120000"/>
              </a:lnSpc>
            </a:pPr>
            <a:r>
              <a:rPr lang="en-US" sz="5400" b="1" spc="-80">
                <a:solidFill>
                  <a:schemeClr val="accent1">
                    <a:lumMod val="25000"/>
                  </a:schemeClr>
                </a:solidFill>
                <a:latin typeface="Arial" pitchFamily="34" charset="0"/>
              </a:rPr>
              <a:t>ĐÃ CHÚ Ý LẮNG NGHE</a:t>
            </a:r>
          </a:p>
        </p:txBody>
      </p:sp>
      <p:sp>
        <p:nvSpPr>
          <p:cNvPr id="10" name="Google Shape;1553;p31">
            <a:extLst>
              <a:ext uri="{FF2B5EF4-FFF2-40B4-BE49-F238E27FC236}">
                <a16:creationId xmlns:a16="http://schemas.microsoft.com/office/drawing/2014/main" id="{435A9698-8D05-4608-B174-2EFDB4D01F56}"/>
              </a:ext>
            </a:extLst>
          </p:cNvPr>
          <p:cNvSpPr/>
          <p:nvPr/>
        </p:nvSpPr>
        <p:spPr>
          <a:xfrm rot="1800000">
            <a:off x="2726631" y="880016"/>
            <a:ext cx="1084015" cy="1022398"/>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rgbClr val="FBB4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3;p31">
            <a:extLst>
              <a:ext uri="{FF2B5EF4-FFF2-40B4-BE49-F238E27FC236}">
                <a16:creationId xmlns:a16="http://schemas.microsoft.com/office/drawing/2014/main" id="{E433CFAB-3EC2-4ABF-969F-49A535B1301E}"/>
              </a:ext>
            </a:extLst>
          </p:cNvPr>
          <p:cNvSpPr/>
          <p:nvPr/>
        </p:nvSpPr>
        <p:spPr>
          <a:xfrm rot="1800000">
            <a:off x="4126785" y="880016"/>
            <a:ext cx="1084015" cy="1022398"/>
          </a:xfrm>
          <a:custGeom>
            <a:avLst/>
            <a:gdLst/>
            <a:ahLst/>
            <a:cxnLst/>
            <a:rect l="l" t="t" r="r" b="b"/>
            <a:pathLst>
              <a:path w="39302" h="37068" extrusionOk="0">
                <a:moveTo>
                  <a:pt x="18336" y="1"/>
                </a:moveTo>
                <a:cubicBezTo>
                  <a:pt x="17121" y="1"/>
                  <a:pt x="15914" y="696"/>
                  <a:pt x="15411" y="2021"/>
                </a:cubicBezTo>
                <a:lnTo>
                  <a:pt x="12797" y="9255"/>
                </a:lnTo>
                <a:cubicBezTo>
                  <a:pt x="12432" y="10228"/>
                  <a:pt x="11642" y="10958"/>
                  <a:pt x="10639" y="11231"/>
                </a:cubicBezTo>
                <a:lnTo>
                  <a:pt x="3192" y="13176"/>
                </a:lnTo>
                <a:cubicBezTo>
                  <a:pt x="669" y="13815"/>
                  <a:pt x="0" y="17067"/>
                  <a:pt x="2037" y="18648"/>
                </a:cubicBezTo>
                <a:lnTo>
                  <a:pt x="8116" y="23389"/>
                </a:lnTo>
                <a:cubicBezTo>
                  <a:pt x="8937" y="24028"/>
                  <a:pt x="9393" y="25031"/>
                  <a:pt x="9332" y="26064"/>
                </a:cubicBezTo>
                <a:lnTo>
                  <a:pt x="8876" y="33754"/>
                </a:lnTo>
                <a:cubicBezTo>
                  <a:pt x="8763" y="35670"/>
                  <a:pt x="10321" y="37067"/>
                  <a:pt x="12014" y="37067"/>
                </a:cubicBezTo>
                <a:cubicBezTo>
                  <a:pt x="12605" y="37067"/>
                  <a:pt x="13212" y="36897"/>
                  <a:pt x="13770" y="36520"/>
                </a:cubicBezTo>
                <a:lnTo>
                  <a:pt x="20122" y="32174"/>
                </a:lnTo>
                <a:cubicBezTo>
                  <a:pt x="20640" y="31822"/>
                  <a:pt x="21237" y="31640"/>
                  <a:pt x="21844" y="31640"/>
                </a:cubicBezTo>
                <a:cubicBezTo>
                  <a:pt x="22235" y="31640"/>
                  <a:pt x="22629" y="31715"/>
                  <a:pt x="23010" y="31870"/>
                </a:cubicBezTo>
                <a:lnTo>
                  <a:pt x="30183" y="34666"/>
                </a:lnTo>
                <a:cubicBezTo>
                  <a:pt x="30566" y="34816"/>
                  <a:pt x="30950" y="34885"/>
                  <a:pt x="31323" y="34885"/>
                </a:cubicBezTo>
                <a:cubicBezTo>
                  <a:pt x="33288" y="34885"/>
                  <a:pt x="34930" y="32962"/>
                  <a:pt x="34317" y="30867"/>
                </a:cubicBezTo>
                <a:lnTo>
                  <a:pt x="32159" y="23481"/>
                </a:lnTo>
                <a:cubicBezTo>
                  <a:pt x="31885" y="22478"/>
                  <a:pt x="32098" y="21414"/>
                  <a:pt x="32767" y="20623"/>
                </a:cubicBezTo>
                <a:lnTo>
                  <a:pt x="37661" y="14696"/>
                </a:lnTo>
                <a:cubicBezTo>
                  <a:pt x="39302" y="12690"/>
                  <a:pt x="37934" y="9651"/>
                  <a:pt x="35350" y="9590"/>
                </a:cubicBezTo>
                <a:lnTo>
                  <a:pt x="27630" y="9347"/>
                </a:lnTo>
                <a:cubicBezTo>
                  <a:pt x="26596" y="9316"/>
                  <a:pt x="25654" y="8769"/>
                  <a:pt x="25107" y="7888"/>
                </a:cubicBezTo>
                <a:lnTo>
                  <a:pt x="20943" y="1413"/>
                </a:lnTo>
                <a:cubicBezTo>
                  <a:pt x="20316" y="460"/>
                  <a:pt x="19323" y="1"/>
                  <a:pt x="18336"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654262"/>
      </p:ext>
    </p:extLst>
  </p:cSld>
  <p:clrMapOvr>
    <a:masterClrMapping/>
  </p:clrMapOvr>
  <p:transition>
    <p:fade/>
  </p:transition>
</p:sld>
</file>

<file path=ppt/theme/theme1.xml><?xml version="1.0" encoding="utf-8"?>
<a:theme xmlns:a="http://schemas.openxmlformats.org/drawingml/2006/main" name="Fun Games Classroom Kit by Slidesgo">
  <a:themeElements>
    <a:clrScheme name="Simple Light">
      <a:dk1>
        <a:srgbClr val="000000"/>
      </a:dk1>
      <a:lt1>
        <a:srgbClr val="FFFFFF"/>
      </a:lt1>
      <a:dk2>
        <a:srgbClr val="6D60BD"/>
      </a:dk2>
      <a:lt2>
        <a:srgbClr val="4B4095"/>
      </a:lt2>
      <a:accent1>
        <a:srgbClr val="ACA9F1"/>
      </a:accent1>
      <a:accent2>
        <a:srgbClr val="9393E5"/>
      </a:accent2>
      <a:accent3>
        <a:srgbClr val="FFD43F"/>
      </a:accent3>
      <a:accent4>
        <a:srgbClr val="FCA12D"/>
      </a:accent4>
      <a:accent5>
        <a:srgbClr val="F44336"/>
      </a:accent5>
      <a:accent6>
        <a:srgbClr val="674EA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700</TotalTime>
  <Words>5190</Words>
  <PresentationFormat>On-screen Show (16:9)</PresentationFormat>
  <Paragraphs>389</Paragraphs>
  <Slides>96</Slides>
  <Notes>96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Montserrat Medium</vt:lpstr>
      <vt:lpstr>Montserrat</vt:lpstr>
      <vt:lpstr>Arial</vt:lpstr>
      <vt:lpstr>Fun Games Classroom Kit by Slidesgo</vt:lpstr>
      <vt:lpstr>Fun Games Classroom 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02</vt:lpstr>
      <vt:lpstr>03</vt:lpstr>
      <vt:lpstr>04</vt:lpstr>
      <vt:lpstr>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01</vt:lpstr>
      <vt:lpstr>PowerPoint Presentation</vt:lpstr>
      <vt:lpstr>PowerPoint Presentation</vt:lpstr>
      <vt:lpstr>02</vt:lpstr>
      <vt:lpstr>PowerPoint Presentation</vt:lpstr>
      <vt:lpstr>PowerPoint Presentation</vt:lpstr>
      <vt:lpstr>PowerPoint Presentation</vt:lpstr>
      <vt:lpstr>03</vt:lpstr>
      <vt:lpstr>03</vt:lpstr>
      <vt:lpstr>PowerPoint Presentation</vt:lpstr>
      <vt:lpstr>PowerPoint Presentation</vt:lpstr>
      <vt:lpstr>04</vt:lpstr>
      <vt:lpstr>04</vt:lpstr>
      <vt:lpstr>PowerPoint Presentation</vt:lpstr>
      <vt:lpstr>05</vt:lpstr>
      <vt:lpstr>05</vt:lpstr>
      <vt:lpstr>05</vt:lpstr>
      <vt:lpstr>PowerPoint Presentation</vt:lpstr>
      <vt:lpstr>PowerPoint Presentation</vt:lpstr>
      <vt:lpstr>PowerPoint Presentation</vt:lpstr>
      <vt:lpstr>PowerPoint Presentation</vt:lpstr>
      <vt:lpstr>PowerPoint Presentation</vt:lpstr>
      <vt:lpstr>06</vt:lpstr>
      <vt:lpstr>06</vt:lpstr>
      <vt:lpstr>07</vt:lpstr>
      <vt:lpstr>07</vt:lpstr>
      <vt:lpstr>07</vt:lpstr>
      <vt:lpstr>07</vt:lpstr>
      <vt:lpstr>07</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01</vt:lpstr>
      <vt:lpstr>01</vt:lpstr>
      <vt:lpstr>01</vt:lpstr>
      <vt:lpstr>01</vt:lpstr>
      <vt:lpstr>02</vt:lpstr>
      <vt:lpstr>02</vt:lpstr>
      <vt:lpstr>02</vt:lpstr>
      <vt:lpstr>02</vt:lpstr>
      <vt:lpstr>PowerPoint Presentation</vt:lpstr>
      <vt:lpstr>PowerPoint Presentation</vt:lpstr>
      <vt:lpstr>02</vt:lpstr>
      <vt:lpstr>02</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2022-07-01T16:50:41Z</dcterms:modified>
</cp:coreProperties>
</file>