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36" r:id="rId2"/>
    <p:sldId id="437" r:id="rId3"/>
    <p:sldId id="438" r:id="rId4"/>
    <p:sldId id="439" r:id="rId5"/>
    <p:sldId id="440" r:id="rId6"/>
    <p:sldId id="441" r:id="rId7"/>
    <p:sldId id="442" r:id="rId8"/>
    <p:sldId id="443" r:id="rId9"/>
    <p:sldId id="435" r:id="rId10"/>
    <p:sldId id="384" r:id="rId11"/>
    <p:sldId id="446" r:id="rId12"/>
    <p:sldId id="447" r:id="rId13"/>
    <p:sldId id="449" r:id="rId14"/>
    <p:sldId id="450" r:id="rId15"/>
    <p:sldId id="451" r:id="rId16"/>
    <p:sldId id="452" r:id="rId17"/>
    <p:sldId id="397" r:id="rId18"/>
    <p:sldId id="454" r:id="rId19"/>
    <p:sldId id="453" r:id="rId20"/>
    <p:sldId id="455" r:id="rId21"/>
    <p:sldId id="4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CCFF99"/>
    <a:srgbClr val="4DDA00"/>
    <a:srgbClr val="99FF33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2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59514B2-910C-4584-AF59-1197B604F894}" type="slidenum">
              <a:rPr lang="en-US">
                <a:solidFill>
                  <a:prstClr val="black"/>
                </a:solidFill>
                <a:latin typeface="Calibri" pitchFamily="34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72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pPr/>
              <a:t>29/09/2021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microsoft.com/office/2007/relationships/media" Target="../media/media1.mp3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6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slide" Target="slide7.xml"/><Relationship Id="rId2" Type="http://schemas.openxmlformats.org/officeDocument/2006/relationships/image" Target="../media/image10.gif"/><Relationship Id="rId16" Type="http://schemas.openxmlformats.org/officeDocument/2006/relationships/slide" Target="slide4.xml"/><Relationship Id="rId20" Type="http://schemas.openxmlformats.org/officeDocument/2006/relationships/image" Target="../media/image14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microsoft.com/office/2007/relationships/hdphoto" Target="../media/hdphoto10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477" y="13498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3538" y="176666"/>
            <a:ext cx="6884389" cy="861774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 CỨU NGƯ DÂN</a:t>
            </a:r>
            <a:endParaRPr lang="en-US" sz="5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12192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16. NHIỆT ĐỘ KHÔNG KHÍ. MÂY VÀ M</a:t>
            </a:r>
            <a:r>
              <a:rPr lang="vi-VN" sz="2500" b="1" dirty="0" smtClean="0">
                <a:latin typeface="Times New Roman" pitchFamily="18" charset="0"/>
              </a:rPr>
              <a:t>Ư</a:t>
            </a:r>
            <a:r>
              <a:rPr lang="en-US" sz="2500" b="1" dirty="0" smtClean="0">
                <a:latin typeface="Times New Roman" pitchFamily="18" charset="0"/>
              </a:rPr>
              <a:t>A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1099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17603"/>
            <a:ext cx="77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Nhiệt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không khí 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8812" y="3089815"/>
            <a:ext cx="4661095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Dụng cụ đo: nhiệt kế.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941338"/>
            <a:ext cx="6541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Nhiệt độ không khí là độ nóng, lạnh của không khí.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5236A0-8CCD-41BE-AD75-FCCF05BD5BDF}"/>
              </a:ext>
            </a:extLst>
          </p:cNvPr>
          <p:cNvGrpSpPr/>
          <p:nvPr/>
        </p:nvGrpSpPr>
        <p:grpSpPr>
          <a:xfrm>
            <a:off x="6836897" y="1533378"/>
            <a:ext cx="5355101" cy="4923692"/>
            <a:chOff x="5514754" y="1905359"/>
            <a:chExt cx="6677246" cy="4828008"/>
          </a:xfrm>
        </p:grpSpPr>
        <p:pic>
          <p:nvPicPr>
            <p:cNvPr id="19" name="Picture 2" descr="Biến đổi khí hậu">
              <a:extLst>
                <a:ext uri="{FF2B5EF4-FFF2-40B4-BE49-F238E27FC236}">
                  <a16:creationId xmlns:a16="http://schemas.microsoft.com/office/drawing/2014/main" xmlns="" id="{3C4E95A3-784B-4DD1-AA08-80072E6F8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4754" y="1905359"/>
              <a:ext cx="6677246" cy="482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: Rounded Corners 13">
              <a:extLst>
                <a:ext uri="{FF2B5EF4-FFF2-40B4-BE49-F238E27FC236}">
                  <a16:creationId xmlns:a16="http://schemas.microsoft.com/office/drawing/2014/main" xmlns="" id="{334675D4-11D2-4659-8A74-34B8DC57D6A6}"/>
                </a:ext>
              </a:extLst>
            </p:cNvPr>
            <p:cNvSpPr/>
            <p:nvPr/>
          </p:nvSpPr>
          <p:spPr>
            <a:xfrm>
              <a:off x="8273902" y="2099645"/>
              <a:ext cx="3216792" cy="1191010"/>
            </a:xfrm>
            <a:prstGeom prst="roundRect">
              <a:avLst/>
            </a:prstGeom>
            <a:solidFill>
              <a:srgbClr val="324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67621A-4D3F-4D2D-B628-763BFA64C31D}"/>
              </a:ext>
            </a:extLst>
          </p:cNvPr>
          <p:cNvSpPr txBox="1"/>
          <p:nvPr/>
        </p:nvSpPr>
        <p:spPr>
          <a:xfrm>
            <a:off x="7512152" y="6375012"/>
            <a:ext cx="3910819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Sự hấp thụ nhiệt của Trái Đất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604909" y="2686943"/>
            <a:ext cx="5247250" cy="2543908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 nào là nhiệt độ không khí? Đơn vị đo nhiệt độ không khí là gì?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36" y="1589647"/>
            <a:ext cx="659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Nhiệt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không khí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361070" y="2658807"/>
            <a:ext cx="6161649" cy="2693962"/>
          </a:xfrm>
          <a:prstGeom prst="cloudCallout">
            <a:avLst>
              <a:gd name="adj1" fmla="val 73057"/>
              <a:gd name="adj2" fmla="val 54553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Nguồn cung cấp nhiệt cho không khí và quá trình nóng lên của không khí trên Trái đất nh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loud Callout 30"/>
          <p:cNvSpPr/>
          <p:nvPr/>
        </p:nvSpPr>
        <p:spPr>
          <a:xfrm>
            <a:off x="883917" y="2711562"/>
            <a:ext cx="5247250" cy="230592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 cụ đo nhiệt độ không khí là gì?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3" grpId="0"/>
      <p:bldP spid="24" grpId="0" animBg="1"/>
      <p:bldP spid="25" grpId="0" animBg="1"/>
      <p:bldP spid="25" grpId="1" animBg="1"/>
      <p:bldP spid="26" grpId="0"/>
      <p:bldP spid="27" grpId="0" animBg="1"/>
      <p:bldP spid="27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BF5241C-8AEE-4D6F-85A4-ADEED0943155}"/>
              </a:ext>
            </a:extLst>
          </p:cNvPr>
          <p:cNvGrpSpPr/>
          <p:nvPr/>
        </p:nvGrpSpPr>
        <p:grpSpPr>
          <a:xfrm>
            <a:off x="8825107" y="143678"/>
            <a:ext cx="3090228" cy="6381082"/>
            <a:chOff x="8675950" y="90219"/>
            <a:chExt cx="3189264" cy="63810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1C8E028-7677-42D7-AAB3-B4D8D5B37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605" t="33643" r="63110" b="31783"/>
            <a:stretch/>
          </p:blipFill>
          <p:spPr>
            <a:xfrm>
              <a:off x="9085087" y="90219"/>
              <a:ext cx="2642625" cy="6203216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9A0A7BE-40F7-45E2-A344-5F4C383147AA}"/>
                </a:ext>
              </a:extLst>
            </p:cNvPr>
            <p:cNvSpPr txBox="1"/>
            <p:nvPr/>
          </p:nvSpPr>
          <p:spPr>
            <a:xfrm>
              <a:off x="8675950" y="6071191"/>
              <a:ext cx="318926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Nhiệt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kế treo t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ờng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9D2592-9AB0-48FB-9AE2-3E280D0F333E}"/>
              </a:ext>
            </a:extLst>
          </p:cNvPr>
          <p:cNvGrpSpPr/>
          <p:nvPr/>
        </p:nvGrpSpPr>
        <p:grpSpPr>
          <a:xfrm>
            <a:off x="3180035" y="1423764"/>
            <a:ext cx="5715000" cy="4949925"/>
            <a:chOff x="225725" y="1235893"/>
            <a:chExt cx="5715000" cy="4949925"/>
          </a:xfrm>
        </p:grpSpPr>
        <p:pic>
          <p:nvPicPr>
            <p:cNvPr id="8" name="Picture 2" descr="Nhiệt kế đo nhiệt độ , độ ẩm không khí trong phòng HTC-1 - Nhiệt kế Thương  hiệu OEM | ALamDep.com">
              <a:extLst>
                <a:ext uri="{FF2B5EF4-FFF2-40B4-BE49-F238E27FC236}">
                  <a16:creationId xmlns:a16="http://schemas.microsoft.com/office/drawing/2014/main" xmlns="" id="{1044605B-893C-47DE-8FEA-39C13731D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1023" b="11023"/>
            <a:stretch/>
          </p:blipFill>
          <p:spPr bwMode="auto">
            <a:xfrm>
              <a:off x="225725" y="1235893"/>
              <a:ext cx="5715000" cy="445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CA0F7B0-76E6-43CC-9773-A03473BC92E8}"/>
                </a:ext>
              </a:extLst>
            </p:cNvPr>
            <p:cNvSpPr txBox="1"/>
            <p:nvPr/>
          </p:nvSpPr>
          <p:spPr>
            <a:xfrm>
              <a:off x="2115061" y="5785708"/>
              <a:ext cx="2499048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Nhiệt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kế điện tử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3D6ECA7-6258-4B20-9010-0A546385FCC5}"/>
              </a:ext>
            </a:extLst>
          </p:cNvPr>
          <p:cNvCxnSpPr>
            <a:cxnSpLocks/>
          </p:cNvCxnSpPr>
          <p:nvPr/>
        </p:nvCxnSpPr>
        <p:spPr>
          <a:xfrm>
            <a:off x="10391226" y="3582887"/>
            <a:ext cx="1208656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4C410B-4747-47E5-A602-4FE85D671560}"/>
              </a:ext>
            </a:extLst>
          </p:cNvPr>
          <p:cNvSpPr txBox="1"/>
          <p:nvPr/>
        </p:nvSpPr>
        <p:spPr>
          <a:xfrm>
            <a:off x="11066835" y="3058160"/>
            <a:ext cx="87116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882683" y="2644726"/>
            <a:ext cx="4712676" cy="2572043"/>
          </a:xfrm>
          <a:prstGeom prst="cloudCallout">
            <a:avLst>
              <a:gd name="adj1" fmla="val 81245"/>
              <a:gd name="adj2" fmla="val -18654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 kế chỉ bao nhiêu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1674" y="393895"/>
            <a:ext cx="686503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loại nhiệt kế dùng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 nhiệt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không khí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12192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16. NHIỆT ĐỘ KHÔNG KHÍ. MÂY VÀ M</a:t>
            </a:r>
            <a:r>
              <a:rPr lang="vi-VN" sz="2500" b="1" dirty="0" smtClean="0">
                <a:latin typeface="Times New Roman" pitchFamily="18" charset="0"/>
              </a:rPr>
              <a:t>Ư</a:t>
            </a:r>
            <a:r>
              <a:rPr lang="en-US" sz="2500" b="1" dirty="0" smtClean="0">
                <a:latin typeface="Times New Roman" pitchFamily="18" charset="0"/>
              </a:rPr>
              <a:t>A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1099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17603"/>
            <a:ext cx="77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Nhiệt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không khí 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8812" y="3019477"/>
            <a:ext cx="5359791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Nhiệt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không khí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 ít nhất 4 lần trong ngày.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941338"/>
            <a:ext cx="5781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Ở các trạm khí tượng, để nhiệt kế được đặt trong lều khí tượng, cách mặt đất 2m.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36" y="1589647"/>
            <a:ext cx="659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b. Cách sử dụng nhiệt kế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BB17713-2DFE-4B8F-93B6-C29A7697AFC5}"/>
              </a:ext>
            </a:extLst>
          </p:cNvPr>
          <p:cNvGrpSpPr/>
          <p:nvPr/>
        </p:nvGrpSpPr>
        <p:grpSpPr>
          <a:xfrm>
            <a:off x="5655213" y="1931963"/>
            <a:ext cx="6339840" cy="4624152"/>
            <a:chOff x="4596809" y="1403497"/>
            <a:chExt cx="7513382" cy="48886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FBE8284-0127-4918-B21F-3790895EE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471" t="47442" r="47936" b="25892"/>
            <a:stretch/>
          </p:blipFill>
          <p:spPr>
            <a:xfrm>
              <a:off x="4596809" y="1403497"/>
              <a:ext cx="7513382" cy="458263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7B340C8-D493-419B-B277-252D91F9642A}"/>
                </a:ext>
              </a:extLst>
            </p:cNvPr>
            <p:cNvSpPr txBox="1"/>
            <p:nvPr/>
          </p:nvSpPr>
          <p:spPr>
            <a:xfrm>
              <a:off x="5630454" y="5869172"/>
              <a:ext cx="5496084" cy="42299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Hình 3. Một góc v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ờn khí t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ợng</a:t>
              </a:r>
            </a:p>
          </p:txBody>
        </p:sp>
      </p:grpSp>
      <p:sp>
        <p:nvSpPr>
          <p:cNvPr id="34" name="Cloud Callout 33"/>
          <p:cNvSpPr/>
          <p:nvPr/>
        </p:nvSpPr>
        <p:spPr>
          <a:xfrm>
            <a:off x="239148" y="2024576"/>
            <a:ext cx="5247250" cy="2463018"/>
          </a:xfrm>
          <a:prstGeom prst="cloudCallout">
            <a:avLst>
              <a:gd name="adj1" fmla="val 46135"/>
              <a:gd name="adj2" fmla="val 49956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 thác thông tin mục 1.a và H.3 SGK cho biết cách đo nhiệt độ không khí.</a:t>
            </a:r>
          </a:p>
        </p:txBody>
      </p:sp>
      <p:sp>
        <p:nvSpPr>
          <p:cNvPr id="35" name="Cloud Callout 34"/>
          <p:cNvSpPr/>
          <p:nvPr/>
        </p:nvSpPr>
        <p:spPr>
          <a:xfrm>
            <a:off x="253220" y="2954215"/>
            <a:ext cx="5205045" cy="3643532"/>
          </a:xfrm>
          <a:prstGeom prst="cloudCallout">
            <a:avLst>
              <a:gd name="adj1" fmla="val 62918"/>
              <a:gd name="adj2" fmla="val 48076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 ta thường đo nhiệt độ không khí ít nhất một ngày mấy lần? Vì sao lại đo vào thời điểm đó?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3021428" y="70340"/>
            <a:ext cx="6756400" cy="533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</a:t>
            </a:r>
            <a:r>
              <a:rPr lang="vi-VN" sz="32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ƠI</a:t>
            </a:r>
            <a:r>
              <a:rPr lang="en-US" sz="32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AI NHANH H</a:t>
            </a:r>
            <a:r>
              <a:rPr lang="vi-VN" sz="32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ƠN</a:t>
            </a:r>
            <a:r>
              <a:rPr lang="en-US" sz="32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32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34461" y="944881"/>
            <a:ext cx="11624604" cy="1687963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Ở trạm khí tượng Láng (Hà Nội), kết quả đo nhiệt độ không khí ở bốn thời điểm trong ngày 25/7/2019 lần lượt lúc 1 giờ là 27</a:t>
            </a:r>
            <a:r>
              <a:rPr lang="en-US" sz="24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C, lúc 7 giờ là 27</a:t>
            </a:r>
            <a:r>
              <a:rPr lang="en-US" sz="24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C, lúc 13 giờ là 32</a:t>
            </a:r>
            <a:r>
              <a:rPr lang="en-US" sz="24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và lúc 19 giờ là 30</a:t>
            </a:r>
            <a:r>
              <a:rPr lang="en-US" sz="24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. Hỏi nhiệt độ trung bình hôm đó là bao nhiêu? Nêu cách tính?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8050" y="928456"/>
            <a:ext cx="11624604" cy="286232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Cho bảng số liệu nhiệt độ trung bình các tháng tại địa điểm A, tính nhiệt độ trung bình năm tại địa điểm A và nêu ra công thức tính nhiệt độ TB năm?</a:t>
            </a:r>
          </a:p>
          <a:p>
            <a:pPr>
              <a:lnSpc>
                <a:spcPct val="150000"/>
              </a:lnSpc>
            </a:pPr>
            <a:endParaRPr lang="en-US" sz="2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78" y="2042003"/>
            <a:ext cx="11444580" cy="167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12">
            <a:extLst>
              <a:ext uri="{FF2B5EF4-FFF2-40B4-BE49-F238E27FC236}">
                <a16:creationId xmlns="" xmlns:a16="http://schemas.microsoft.com/office/drawing/2014/main" id="{46FA452D-035C-46ED-BDC2-5CB2F9238FD7}"/>
              </a:ext>
            </a:extLst>
          </p:cNvPr>
          <p:cNvSpPr/>
          <p:nvPr/>
        </p:nvSpPr>
        <p:spPr>
          <a:xfrm>
            <a:off x="3277783" y="3962846"/>
            <a:ext cx="7877908" cy="1382863"/>
          </a:xfrm>
          <a:prstGeom prst="roundRect">
            <a:avLst/>
          </a:prstGeom>
          <a:solidFill>
            <a:schemeClr val="accent2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 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trung bình ngày 25/7/2019 tại Láng (Hà Nội) là: 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(27 + 27 + 32 + 30) : 4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116 : 4 = 29</a:t>
            </a:r>
            <a:r>
              <a:rPr lang="en-US" sz="2400" b="1" i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="" xmlns:a16="http://schemas.microsoft.com/office/drawing/2014/main" id="{46FA452D-035C-46ED-BDC2-5CB2F9238FD7}"/>
              </a:ext>
            </a:extLst>
          </p:cNvPr>
          <p:cNvSpPr/>
          <p:nvPr/>
        </p:nvSpPr>
        <p:spPr>
          <a:xfrm>
            <a:off x="3179300" y="3960514"/>
            <a:ext cx="8550812" cy="1427411"/>
          </a:xfrm>
          <a:prstGeom prst="roundRect">
            <a:avLst/>
          </a:prstGeom>
          <a:solidFill>
            <a:schemeClr val="accent2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 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trung bình n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 của 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iểm A là: 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(15 + 17 + 20 + 22 + 24 + 29 +28 + 26 + 25 + 22 + 19 + 16) : 12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263 : 12 = 21,9</a:t>
            </a:r>
            <a:r>
              <a:rPr lang="en-US" sz="2400" b="1" i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5CDC611E-3A5E-41A9-B694-5DABA4579108}"/>
              </a:ext>
            </a:extLst>
          </p:cNvPr>
          <p:cNvSpPr/>
          <p:nvPr/>
        </p:nvSpPr>
        <p:spPr>
          <a:xfrm>
            <a:off x="1268215" y="1336377"/>
            <a:ext cx="10290739" cy="204648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nhiệt </a:t>
            </a:r>
            <a:r>
              <a:rPr lang="vi-VN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trung bình ngày =  </a:t>
            </a:r>
            <a:r>
              <a:rPr lang="fr-FR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nhiệt độ các lần đo</a:t>
            </a:r>
            <a:endParaRPr 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				          số lần đo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5CDC611E-3A5E-41A9-B694-5DABA4579108}"/>
              </a:ext>
            </a:extLst>
          </p:cNvPr>
          <p:cNvSpPr/>
          <p:nvPr/>
        </p:nvSpPr>
        <p:spPr>
          <a:xfrm>
            <a:off x="1265871" y="1305897"/>
            <a:ext cx="10290739" cy="2046481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nhiệt </a:t>
            </a:r>
            <a:r>
              <a:rPr lang="vi-VN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trung bình n</a:t>
            </a:r>
            <a:r>
              <a:rPr lang="vi-VN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=  </a:t>
            </a:r>
            <a:r>
              <a:rPr lang="fr-FR" sz="30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Tổng nhiệt độ 12 tháng</a:t>
            </a:r>
            <a:endParaRPr lang="en-US" sz="3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						12</a:t>
            </a:r>
            <a:endParaRPr lang="en-US" sz="3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xmlns="" id="{5CDC611E-3A5E-41A9-B694-5DABA4579108}"/>
              </a:ext>
            </a:extLst>
          </p:cNvPr>
          <p:cNvSpPr/>
          <p:nvPr/>
        </p:nvSpPr>
        <p:spPr>
          <a:xfrm>
            <a:off x="1437028" y="3935621"/>
            <a:ext cx="10290739" cy="204648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nhiệt </a:t>
            </a:r>
            <a:r>
              <a:rPr lang="vi-V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trung bình tháng =  </a:t>
            </a:r>
          </a:p>
          <a:p>
            <a:pPr algn="ctr">
              <a:lnSpc>
                <a:spcPct val="150000"/>
              </a:lnSpc>
            </a:pPr>
            <a:r>
              <a:rPr lang="fr-FR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nhiệt độ các ngày trong tháng</a:t>
            </a:r>
            <a:endParaRPr lang="en-US" sz="3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ngày trong tháng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  <p:bldP spid="7" grpId="0" animBg="1"/>
      <p:bldP spid="7" grpId="1" animBg="1"/>
      <p:bldP spid="10" grpId="0" animBg="1"/>
      <p:bldP spid="10" grpId="1" animBg="1"/>
      <p:bldP spid="1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12192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16. NHIỆT ĐỘ KHÔNG KHÍ. MÂY VÀ M</a:t>
            </a:r>
            <a:r>
              <a:rPr lang="vi-VN" sz="2500" b="1" dirty="0" smtClean="0">
                <a:latin typeface="Times New Roman" pitchFamily="18" charset="0"/>
              </a:rPr>
              <a:t>Ư</a:t>
            </a:r>
            <a:r>
              <a:rPr lang="en-US" sz="2500" b="1" dirty="0" smtClean="0">
                <a:latin typeface="Times New Roman" pitchFamily="18" charset="0"/>
              </a:rPr>
              <a:t>A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1099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45033"/>
            <a:ext cx="77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Nhiệt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không khí 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96242" y="2842187"/>
            <a:ext cx="6435187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Càng lên gần cực, mặt đất nhận được ít nhiệt hơn nên không khí cũng ít nóng hơn.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825226"/>
            <a:ext cx="6668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Ở vùng vĩ độ thấp, nhận được nhiều nhiệt, nên không khí nóng hơn vùng vĩ độ cao.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36" y="1517077"/>
            <a:ext cx="8989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pt-BR" sz="2400" b="1" i="1" dirty="0" smtClean="0">
                <a:latin typeface="Times New Roman" pitchFamily="18" charset="0"/>
                <a:cs typeface="Times New Roman" pitchFamily="18" charset="0"/>
              </a:rPr>
              <a:t> Sự thay đổi nhiệt độ không khí trên bề mặt Trái Đất theo vĩ độ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Cloud Callout 33"/>
          <p:cNvSpPr/>
          <p:nvPr/>
        </p:nvSpPr>
        <p:spPr>
          <a:xfrm>
            <a:off x="112544" y="1955806"/>
            <a:ext cx="5947734" cy="2672470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H.2 SGK, nhận xét sự thay đổi góc chiếu tia sáng mặt trời từ Xích đạo lên cực.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04207" y="4019174"/>
            <a:ext cx="5669280" cy="2022900"/>
          </a:xfrm>
          <a:prstGeom prst="cloudCallout">
            <a:avLst>
              <a:gd name="adj1" fmla="val 74639"/>
              <a:gd name="adj2" fmla="val 77632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Rút ra nhận xét về sự thay đổi nhiệt độ không khí trên bề mặt Trái Đất theo vĩ độ.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648671-CA97-43EA-A515-4BDFB426D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67" t="33179" r="29423" b="19232"/>
          <a:stretch/>
        </p:blipFill>
        <p:spPr>
          <a:xfrm>
            <a:off x="6780628" y="2125116"/>
            <a:ext cx="5162843" cy="355823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130DE9-7BF0-46EF-B117-69697342BE45}"/>
              </a:ext>
            </a:extLst>
          </p:cNvPr>
          <p:cNvSpPr txBox="1"/>
          <p:nvPr/>
        </p:nvSpPr>
        <p:spPr>
          <a:xfrm>
            <a:off x="6849850" y="5715728"/>
            <a:ext cx="5090735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Nhiệt độ không khí  trung bình năm của một số địa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điểm trên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Trái Đất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95422" y="4037428"/>
            <a:ext cx="5317588" cy="2419642"/>
          </a:xfrm>
          <a:prstGeom prst="cloudCallout">
            <a:avLst>
              <a:gd name="adj1" fmla="val 84321"/>
              <a:gd name="adj2" fmla="val 58852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sánh nhiệt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của các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iểm trên H.2. Giải thích nguyên nhân.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351" y="3839112"/>
            <a:ext cx="6383935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=&gt; Không khí ở các vùng vĩ độ thấp nóng hơn không khí ở các vùng vĩ độ cao.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4" grpId="0" animBg="1"/>
      <p:bldP spid="3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12192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16. NHIỆT ĐỘ KHÔNG KHÍ. MÂY VÀ M</a:t>
            </a:r>
            <a:r>
              <a:rPr lang="vi-VN" sz="2500" b="1" dirty="0" smtClean="0">
                <a:latin typeface="Times New Roman" pitchFamily="18" charset="0"/>
              </a:rPr>
              <a:t>Ư</a:t>
            </a:r>
            <a:r>
              <a:rPr lang="en-US" sz="2500" b="1" dirty="0" smtClean="0">
                <a:latin typeface="Times New Roman" pitchFamily="18" charset="0"/>
              </a:rPr>
              <a:t>A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1099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17603"/>
            <a:ext cx="77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Mây và m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8186" y="3075749"/>
            <a:ext cx="58691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Dụng cụ đo: ẩm kế; đơn vị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: %.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941338"/>
            <a:ext cx="6541477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Trong không khí bao giờ cũng chứa một lượng hơi ẩm nhất định, tạo nên độ ẩm không khí.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444583" y="1999577"/>
            <a:ext cx="5247250" cy="230592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 lại các thành phần của không khí và cho biết tại sao trong không khí lại có độ ẩm?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36" y="1589647"/>
            <a:ext cx="775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Quá trình hình thành mây và m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Cách sử dụng ẩm kế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3185830" y="4312474"/>
            <a:ext cx="5254171" cy="2305929"/>
          </a:xfrm>
          <a:prstGeom prst="cloudCallout">
            <a:avLst>
              <a:gd name="adj1" fmla="val 73057"/>
              <a:gd name="adj2" fmla="val 54553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hình 4 cho biết còn bao nhiêu % nữa thì độ ẩm đạt mức bão hòa?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65B660-13F9-4EE9-ABFD-92F8AA2151D0}"/>
              </a:ext>
            </a:extLst>
          </p:cNvPr>
          <p:cNvSpPr txBox="1"/>
          <p:nvPr/>
        </p:nvSpPr>
        <p:spPr>
          <a:xfrm>
            <a:off x="8182428" y="6186715"/>
            <a:ext cx="287745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1AAC03C-A49B-47EE-AA51-CC443E5003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18" t="25943" r="57006" b="48008"/>
          <a:stretch/>
        </p:blipFill>
        <p:spPr>
          <a:xfrm>
            <a:off x="7881258" y="1370174"/>
            <a:ext cx="4071618" cy="32117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0BE05DD-E290-45CB-943D-8617ED28F0EE}"/>
              </a:ext>
            </a:extLst>
          </p:cNvPr>
          <p:cNvSpPr txBox="1"/>
          <p:nvPr/>
        </p:nvSpPr>
        <p:spPr>
          <a:xfrm>
            <a:off x="8679542" y="4742569"/>
            <a:ext cx="3251201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H.4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Nhiệt - ẩm kế điện tử</a:t>
            </a:r>
          </a:p>
        </p:txBody>
      </p:sp>
      <p:sp>
        <p:nvSpPr>
          <p:cNvPr id="32" name="Cloud Callout 31"/>
          <p:cNvSpPr/>
          <p:nvPr/>
        </p:nvSpPr>
        <p:spPr>
          <a:xfrm>
            <a:off x="430069" y="3051183"/>
            <a:ext cx="5247250" cy="2831569"/>
          </a:xfrm>
          <a:prstGeom prst="cloudCallout">
            <a:avLst>
              <a:gd name="adj1" fmla="val 71068"/>
              <a:gd name="adj2" fmla="val 65096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 cụ đo và cách sử dụng ẩm kế như thế nào? Độ ẩm không khí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nhiêu % thì bão hòa? </a:t>
            </a:r>
          </a:p>
          <a:p>
            <a:pPr algn="ctr">
              <a:lnSpc>
                <a:spcPct val="150000"/>
              </a:lnSpc>
            </a:pP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8649520-EC32-42E9-BF37-6E9CBD83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734" y="3788228"/>
            <a:ext cx="3263266" cy="306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3573190"/>
            <a:ext cx="6541477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Khi không khí chứa được lượng hơi nước tối đa thì sẽ đạt mức bão hòa 100%.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3" grpId="0"/>
      <p:bldP spid="25" grpId="0" animBg="1"/>
      <p:bldP spid="25" grpId="1" animBg="1"/>
      <p:bldP spid="26" grpId="0"/>
      <p:bldP spid="27" grpId="0" animBg="1"/>
      <p:bldP spid="20" grpId="0" animBg="1"/>
      <p:bldP spid="20" grpId="1" animBg="1"/>
      <p:bldP spid="29" grpId="0" animBg="1"/>
      <p:bldP spid="32" grpId="0" animBg="1"/>
      <p:bldP spid="32" grpId="1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12192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16. NHIỆT ĐỘ KHÔNG KHÍ. MÂY VÀ M</a:t>
            </a:r>
            <a:r>
              <a:rPr lang="vi-VN" sz="2500" b="1" dirty="0" smtClean="0">
                <a:latin typeface="Times New Roman" pitchFamily="18" charset="0"/>
              </a:rPr>
              <a:t>Ư</a:t>
            </a:r>
            <a:r>
              <a:rPr lang="en-US" sz="2500" b="1" dirty="0" smtClean="0">
                <a:latin typeface="Times New Roman" pitchFamily="18" charset="0"/>
              </a:rPr>
              <a:t>A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1099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17603"/>
            <a:ext cx="77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Mây và m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1988071"/>
            <a:ext cx="11718388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Nếu không khí đã bão hòa hơi nước mà vẫn được bổ sung hơi nước hoặc bị lạnh đi thì hơi nước sẽ ngưng tụ thành mây và mưa.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275771" y="3129002"/>
            <a:ext cx="5449779" cy="230592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so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bên cho biết quá trình ng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tụ h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n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và biểu hiện của quá trình này.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36" y="1589647"/>
            <a:ext cx="828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Quá trình hình thành mây và m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Cách sử dụng ẩm kế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105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081486" y="2104571"/>
            <a:ext cx="6008916" cy="468085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Cloud Callout 18"/>
          <p:cNvSpPr/>
          <p:nvPr/>
        </p:nvSpPr>
        <p:spPr>
          <a:xfrm>
            <a:off x="438441" y="3145302"/>
            <a:ext cx="5247250" cy="230592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 vào hình 5 SGK, hãy mô tả quá trình hình thành mây và mưa?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4413BC-8DAC-41E1-BD79-C3134C1E93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30" t="30040" r="27169" b="15342"/>
          <a:stretch/>
        </p:blipFill>
        <p:spPr>
          <a:xfrm>
            <a:off x="6080800" y="2054139"/>
            <a:ext cx="5995088" cy="425957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BAD3646-5347-44B7-91AA-03AA9428595E}"/>
              </a:ext>
            </a:extLst>
          </p:cNvPr>
          <p:cNvSpPr txBox="1"/>
          <p:nvPr/>
        </p:nvSpPr>
        <p:spPr>
          <a:xfrm>
            <a:off x="6288505" y="6338796"/>
            <a:ext cx="5714809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5. Quá trình hình thành mây và m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5" grpId="1" animBg="1"/>
      <p:bldP spid="19" grpId="0" animBg="1"/>
      <p:bldP spid="19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2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340" y="3221503"/>
            <a:ext cx="7090115" cy="356615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image136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30794" y="70339"/>
            <a:ext cx="4890866" cy="371386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02191" y="914400"/>
            <a:ext cx="2827606" cy="539378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 cụ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 m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6924" y="4822874"/>
            <a:ext cx="2827606" cy="539378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tính l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12192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16. NHIỆT ĐỘ KHÔNG KHÍ. MÂY VÀ M</a:t>
            </a:r>
            <a:r>
              <a:rPr lang="vi-VN" sz="2500" b="1" dirty="0" smtClean="0">
                <a:latin typeface="Times New Roman" pitchFamily="18" charset="0"/>
              </a:rPr>
              <a:t>Ư</a:t>
            </a:r>
            <a:r>
              <a:rPr lang="en-US" sz="2500" b="1" dirty="0" smtClean="0">
                <a:latin typeface="Times New Roman" pitchFamily="18" charset="0"/>
              </a:rPr>
              <a:t>A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10991"/>
            <a:ext cx="12192000" cy="246221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34056" y="22002"/>
            <a:ext cx="9144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7084"/>
            <a:ext cx="109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17603"/>
            <a:ext cx="77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Mây và m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" y="2935069"/>
            <a:ext cx="51206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Xích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có l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m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 lớn nhất: trên 2000mm/n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1941338"/>
            <a:ext cx="5233182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Lượng mưa trung bình năm phân bố không đều trên bề mặt Trái Đất.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36" y="1589647"/>
            <a:ext cx="828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>
                <a:latin typeface="Times New Roman" pitchFamily="18" charset="0"/>
                <a:cs typeface="Times New Roman" pitchFamily="18" charset="0"/>
              </a:rPr>
              <a:t>b. Sự phân bố l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pt-BR" sz="2400" b="1" i="1" dirty="0" smtClean="0">
                <a:latin typeface="Times New Roman" pitchFamily="18" charset="0"/>
                <a:cs typeface="Times New Roman" pitchFamily="18" charset="0"/>
              </a:rPr>
              <a:t>ng mưa trung bình năm trên Trái Đất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Cloud Callout 26"/>
          <p:cNvSpPr/>
          <p:nvPr/>
        </p:nvSpPr>
        <p:spPr>
          <a:xfrm>
            <a:off x="0" y="2278966"/>
            <a:ext cx="5254171" cy="1722846"/>
          </a:xfrm>
          <a:prstGeom prst="cloudCallout">
            <a:avLst>
              <a:gd name="adj1" fmla="val 52173"/>
              <a:gd name="adj2" fmla="val 194181"/>
            </a:avLst>
          </a:prstGeom>
          <a:solidFill>
            <a:srgbClr val="FFFF00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ta nằm trong khu vực có lượng mưa trung bình năm là bao nhiêu?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3896741"/>
            <a:ext cx="5219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Khu vực chí tuyến và vùng cực: có l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m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 thấp nhất, d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500mm/n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FAF5FB-C1E0-4711-A696-0C1955F8F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6" t="25680" r="23915" b="9279"/>
          <a:stretch/>
        </p:blipFill>
        <p:spPr>
          <a:xfrm>
            <a:off x="5301879" y="2307102"/>
            <a:ext cx="6669727" cy="449908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Cloud Callout 18"/>
          <p:cNvSpPr/>
          <p:nvPr/>
        </p:nvSpPr>
        <p:spPr>
          <a:xfrm>
            <a:off x="42204" y="2067951"/>
            <a:ext cx="5064369" cy="3657600"/>
          </a:xfrm>
          <a:prstGeom prst="cloudCallout">
            <a:avLst>
              <a:gd name="adj1" fmla="val 50473"/>
              <a:gd name="adj2" fmla="val 75706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H.6 em hãy chỉ các khu vực có lượng mưa trung bình năm trên 2000mm, khu vực có lượng mưa trung bình dưới 200mm?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0" y="2741695"/>
            <a:ext cx="5247250" cy="283156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có nhận xét gì về sự phân bố lượng mưa trên thế giới từ Xích đạo về 2 cực?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97551" y="3474720"/>
            <a:ext cx="295421" cy="63304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0367890" y="2700997"/>
            <a:ext cx="1448972" cy="584775"/>
          </a:xfrm>
          <a:prstGeom prst="rect">
            <a:avLst/>
          </a:prstGeom>
          <a:solidFill>
            <a:srgbClr val="66FF3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1001 - 2000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mm/n</a:t>
            </a:r>
            <a:r>
              <a:rPr lang="vi-V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  <p:bldP spid="27" grpId="0" animBg="1"/>
      <p:bldP spid="27" grpId="1" animBg="1"/>
      <p:bldP spid="34" grpId="0"/>
      <p:bldP spid="19" grpId="0" animBg="1"/>
      <p:bldP spid="19" grpId="1" animBg="1"/>
      <p:bldP spid="22" grpId="0" animBg="1"/>
      <p:bldP spid="22" grpId="1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3A7403-F93A-47C2-B6A6-7F29C578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3" t="24900" r="67560" b="64176"/>
          <a:stretch/>
        </p:blipFill>
        <p:spPr>
          <a:xfrm>
            <a:off x="0" y="0"/>
            <a:ext cx="2269067" cy="169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6818" y="193823"/>
            <a:ext cx="9598856" cy="95410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 ỆN TẬP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GV đặt các câu hỏi học sinh cùng thảo luận và trả lời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232.jpg" descr="C:\Users\Administrator\Desktop\1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880295" y="1406769"/>
            <a:ext cx="6032727" cy="527538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Cloud Callout 9"/>
          <p:cNvSpPr/>
          <p:nvPr/>
        </p:nvSpPr>
        <p:spPr>
          <a:xfrm>
            <a:off x="56272" y="2150852"/>
            <a:ext cx="5528602" cy="3785714"/>
          </a:xfrm>
          <a:prstGeom prst="cloudCallout">
            <a:avLst>
              <a:gd name="adj1" fmla="val 59771"/>
              <a:gd name="adj2" fmla="val 67641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Quan sát hình ảnh sau và cho biết hiện tượng tuyết rơi thường xuyên xuất hiện tại vùng vĩ độ thấp hay vĩ độ cao? Vì sao?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image224.jpg" descr="C:\Users\Administrator\Desktop\khu-nghi-duong-terracotta-da-lat-1-800x450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894363" y="1365561"/>
            <a:ext cx="6066170" cy="528845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4" name="Cloud Callout 13"/>
          <p:cNvSpPr/>
          <p:nvPr/>
        </p:nvSpPr>
        <p:spPr>
          <a:xfrm>
            <a:off x="295422" y="1839017"/>
            <a:ext cx="5247250" cy="3956872"/>
          </a:xfrm>
          <a:prstGeom prst="cloudCallout">
            <a:avLst>
              <a:gd name="adj1" fmla="val 74821"/>
              <a:gd name="adj2" fmla="val 69672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Giải thích tại sao vào mùa hè mọi người thường đi nghỉ mát ở vùng biển hoặc các vùng núi cao như Sa Pa, Tam Đảo, Đà Lạt?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25082" y="1991417"/>
            <a:ext cx="5247250" cy="3213628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Trong các thành phần của không khí, thành phần nào chiếm tỉ lệ nhỏ nhất?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image92.jpg" descr="RÃ©sultat de recherche d'images pour &quot;thanh phan cua khong khi&quot;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52159" y="1274254"/>
            <a:ext cx="6100277" cy="5337562"/>
          </a:xfrm>
          <a:prstGeom prst="rect">
            <a:avLst/>
          </a:prstGeom>
          <a:ln/>
        </p:spPr>
      </p:pic>
      <p:sp>
        <p:nvSpPr>
          <p:cNvPr id="17" name="Cloud Callout 16"/>
          <p:cNvSpPr/>
          <p:nvPr/>
        </p:nvSpPr>
        <p:spPr>
          <a:xfrm>
            <a:off x="182879" y="1771024"/>
            <a:ext cx="5247250" cy="3595800"/>
          </a:xfrm>
          <a:prstGeom prst="cloudCallout">
            <a:avLst>
              <a:gd name="adj1" fmla="val 64097"/>
              <a:gd name="adj2" fmla="val 8680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Trong các tầng của khí quyển, tầng nào nằm ở độ cao 0 - 16km?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2160" y="1290578"/>
            <a:ext cx="6062188" cy="530717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" name="Picture 18" descr="C:\Users\PTS\Desktop\Ảnh\images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6228" y="1265029"/>
            <a:ext cx="6109911" cy="536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loud Callout 19"/>
          <p:cNvSpPr/>
          <p:nvPr/>
        </p:nvSpPr>
        <p:spPr>
          <a:xfrm>
            <a:off x="182880" y="2197745"/>
            <a:ext cx="5247250" cy="283156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Đây là một trong những nguồn sống cho tất cả các sinh vật trên Trái Đất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C:\Users\PTS\Desktop\Ảnh\nhiet-do-khong-khi-la-gi-700x573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2160" y="1250963"/>
            <a:ext cx="6114752" cy="53889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" name="Cloud Callout 21"/>
          <p:cNvSpPr/>
          <p:nvPr/>
        </p:nvSpPr>
        <p:spPr>
          <a:xfrm>
            <a:off x="182880" y="2195398"/>
            <a:ext cx="5247250" cy="2831569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>
            <a:solidFill>
              <a:srgbClr val="4F2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Độ nóng, lạnh của không khí được gọi là gì?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4787" y="1564242"/>
            <a:ext cx="8411515" cy="3227230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giúp Đội cứu hộ cứu các ngư dân bằng cách trả lời đúng các câu hỏi.</a:t>
            </a:r>
            <a:endParaRPr lang="en-US" sz="3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848D62-659E-436D-AD86-B67A5551E516}"/>
              </a:ext>
            </a:extLst>
          </p:cNvPr>
          <p:cNvSpPr txBox="1"/>
          <p:nvPr/>
        </p:nvSpPr>
        <p:spPr>
          <a:xfrm>
            <a:off x="744378" y="3442590"/>
            <a:ext cx="538065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nhiệt độ trung bình năm của trạm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89F88C-9B2C-4A6A-9ABC-78532D017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3" t="52558" r="27965" b="32160"/>
          <a:stretch/>
        </p:blipFill>
        <p:spPr>
          <a:xfrm>
            <a:off x="656492" y="851561"/>
            <a:ext cx="11535508" cy="2529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64B681-10F5-4BE7-96AC-BC5F41B72DDF}"/>
              </a:ext>
            </a:extLst>
          </p:cNvPr>
          <p:cNvSpPr txBox="1"/>
          <p:nvPr/>
        </p:nvSpPr>
        <p:spPr>
          <a:xfrm>
            <a:off x="248448" y="197662"/>
            <a:ext cx="3989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bảng số liệu sau: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64B681-10F5-4BE7-96AC-BC5F41B72DDF}"/>
              </a:ext>
            </a:extLst>
          </p:cNvPr>
          <p:cNvSpPr txBox="1"/>
          <p:nvPr/>
        </p:nvSpPr>
        <p:spPr>
          <a:xfrm>
            <a:off x="551543" y="3965628"/>
            <a:ext cx="1130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Em hãy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ví dụ cụ thể về ảnh hưởng của mưa đến sản xuất nông nghiệp và đời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Picture 8" descr="khung_nen_d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85801"/>
            <a:ext cx="8688917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743201" y="1447800"/>
            <a:ext cx="6616700" cy="609600"/>
          </a:xfrm>
        </p:spPr>
        <p:txBody>
          <a:bodyPr/>
          <a:lstStyle/>
          <a:p>
            <a:pPr lvl="2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 </a:t>
            </a:r>
            <a:r>
              <a:rPr lang="en-US" sz="2800" b="1" i="1" u="sng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Hoạt</a:t>
            </a:r>
            <a:r>
              <a:rPr lang="en-US" sz="2800" b="1" i="1" u="sng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u="sng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sz="2800" b="1" i="1" u="sng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u="sng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nối</a:t>
            </a:r>
            <a:r>
              <a:rPr lang="en-US" sz="2800" b="1" i="1" u="sng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u="sng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tiếp</a:t>
            </a:r>
            <a:r>
              <a:rPr lang="en-US" sz="28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</p:txBody>
      </p:sp>
      <p:sp>
        <p:nvSpPr>
          <p:cNvPr id="286733" name="Rectangle 13"/>
          <p:cNvSpPr>
            <a:spLocks noChangeArrowheads="1"/>
          </p:cNvSpPr>
          <p:nvPr/>
        </p:nvSpPr>
        <p:spPr bwMode="auto">
          <a:xfrm>
            <a:off x="3454400" y="1905000"/>
            <a:ext cx="6908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 bài 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 trả l</a:t>
            </a:r>
            <a:r>
              <a:rPr lang="vi-VN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ời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câu hỏi SGK.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Tìm hiểu trước Bài 17.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Về nhà theo dõi bản tin d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ự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báo th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tiết trong một ngày. Cho biết nhiệt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không khí cao nhất, thấp nhất và s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ự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chênh lệch nhiệt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trong ngày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ở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bản tin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094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2" grpId="0" build="p"/>
      <p:bldP spid="2867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8060" y="984646"/>
            <a:ext cx="7000511" cy="1708160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1. Khí nào chiếm tỉ lệ lớn nhất trong thành phần không khí?</a:t>
            </a:r>
            <a:endParaRPr lang="en-US" sz="3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2537" y="4861111"/>
            <a:ext cx="1960793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Khí Ni -t</a:t>
            </a:r>
            <a:r>
              <a:rPr lang="vi-VN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4393" y="539446"/>
            <a:ext cx="7585407" cy="2419317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2. N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sinh ra hầu hết các hiện t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 khí t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mây, m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a, sấm, sét...là tầng nào?</a:t>
            </a:r>
            <a:endParaRPr lang="en-US" sz="3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5529" y="4679768"/>
            <a:ext cx="149111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l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7766" y="582683"/>
            <a:ext cx="7212250" cy="2419317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3. Đ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hình thành ở vùng vĩ 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cao, có nhiệt 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thấp là khối khí...</a:t>
            </a:r>
            <a:endParaRPr lang="en-US" sz="3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9025" y="4820771"/>
            <a:ext cx="2507418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khối khí lạnh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4375" y="1137529"/>
            <a:ext cx="7361288" cy="1621213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4. Loại gió nào trên Trái Đất có h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 và tốc 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ổn </a:t>
            </a:r>
            <a:r>
              <a:rPr lang="vi-VN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h? </a:t>
            </a:r>
            <a:endParaRPr lang="en-US" sz="3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0293" y="4699747"/>
            <a:ext cx="2600392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Gió Mậu dịch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1858" y="1200420"/>
            <a:ext cx="7579804" cy="1611403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5. Khí áp trung bình trên mặt biển là bao nhiêu mb?</a:t>
            </a:r>
            <a:endParaRPr lang="en-US" sz="3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637" y="4914900"/>
            <a:ext cx="157126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1013mb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="" xmlns:a16="http://schemas.microsoft.com/office/drawing/2014/main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04"/>
          <a:stretch/>
        </p:blipFill>
        <p:spPr>
          <a:xfrm>
            <a:off x="211011" y="2842491"/>
            <a:ext cx="4445391" cy="384669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C734E6-A7CC-40CB-AA04-5223F9AAC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6" t="30040" r="36476" b="19358"/>
          <a:stretch/>
        </p:blipFill>
        <p:spPr>
          <a:xfrm>
            <a:off x="4923692" y="2785403"/>
            <a:ext cx="7229825" cy="407259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"/>
            <a:ext cx="12192000" cy="2793072"/>
          </a:xfrm>
          <a:prstGeom prst="rect">
            <a:avLst/>
          </a:prstGeom>
          <a:solidFill>
            <a:srgbClr val="CCFF33"/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45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TIẾT - BÀI 16. </a:t>
            </a:r>
          </a:p>
          <a:p>
            <a:pPr algn="ctr">
              <a:lnSpc>
                <a:spcPct val="130000"/>
              </a:lnSpc>
            </a:pPr>
            <a:r>
              <a:rPr lang="en-US" altLang="vi-VN" sz="45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NHIỆT ĐỘ KHÔNG KHÍ. </a:t>
            </a:r>
          </a:p>
          <a:p>
            <a:pPr algn="ctr">
              <a:lnSpc>
                <a:spcPct val="130000"/>
              </a:lnSpc>
            </a:pPr>
            <a:r>
              <a:rPr lang="en-US" altLang="vi-VN" sz="45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MÂY VÀ M</a:t>
            </a:r>
            <a:r>
              <a:rPr lang="vi-VN" altLang="vi-VN" sz="45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</a:t>
            </a:r>
            <a:r>
              <a:rPr lang="en-US" altLang="vi-VN" sz="45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endParaRPr lang="en-US" altLang="vi-VN" sz="45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1620</Words>
  <PresentationFormat>Custom</PresentationFormat>
  <Paragraphs>124</Paragraphs>
  <Slides>21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2021-06-28T12:43:46Z</dcterms:created>
  <dcterms:modified xsi:type="dcterms:W3CDTF">2021-09-29T15:12:12Z</dcterms:modified>
</cp:coreProperties>
</file>