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7" r:id="rId2"/>
    <p:sldId id="261" r:id="rId3"/>
    <p:sldId id="258" r:id="rId4"/>
    <p:sldId id="262" r:id="rId5"/>
    <p:sldId id="259" r:id="rId6"/>
    <p:sldId id="260" r:id="rId7"/>
    <p:sldId id="263" r:id="rId8"/>
    <p:sldId id="264" r:id="rId9"/>
    <p:sldId id="265" r:id="rId10"/>
    <p:sldId id="268" r:id="rId11"/>
    <p:sldId id="269" r:id="rId12"/>
    <p:sldId id="270" r:id="rId13"/>
    <p:sldId id="271" r:id="rId14"/>
    <p:sldId id="275" r:id="rId15"/>
    <p:sldId id="272" r:id="rId16"/>
    <p:sldId id="274" r:id="rId17"/>
    <p:sldId id="312" r:id="rId18"/>
    <p:sldId id="284" r:id="rId19"/>
    <p:sldId id="316" r:id="rId20"/>
    <p:sldId id="317" r:id="rId21"/>
    <p:sldId id="318" r:id="rId22"/>
    <p:sldId id="319" r:id="rId23"/>
    <p:sldId id="283" r:id="rId24"/>
    <p:sldId id="282" r:id="rId25"/>
    <p:sldId id="327" r:id="rId26"/>
    <p:sldId id="329" r:id="rId27"/>
    <p:sldId id="328" r:id="rId28"/>
    <p:sldId id="330" r:id="rId29"/>
    <p:sldId id="323" r:id="rId30"/>
    <p:sldId id="324" r:id="rId31"/>
    <p:sldId id="326" r:id="rId32"/>
    <p:sldId id="325" r:id="rId33"/>
    <p:sldId id="277"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Wingdings 3" panose="05040102010807070707" pitchFamily="18" charset="2"/>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FCD"/>
    <a:srgbClr val="0E73B7"/>
    <a:srgbClr val="E43230"/>
    <a:srgbClr val="E99D05"/>
    <a:srgbClr val="DBB2CB"/>
    <a:srgbClr val="DCADCB"/>
    <a:srgbClr val="9F7906"/>
    <a:srgbClr val="E9AAD4"/>
    <a:srgbClr val="668B06"/>
    <a:srgbClr val="3E6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43" y="9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A3C70-2A43-4E89-BCCE-FDB3A772292D}" type="datetimeFigureOut">
              <a:rPr lang="en-US" smtClean="0"/>
              <a:pPr/>
              <a:t>3/24/2022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2D297-3EC6-44A9-A123-FF14A7D2A8B8}" type="slidenum">
              <a:rPr lang="en-US" smtClean="0"/>
              <a:pPr/>
              <a:t>‹#›</a:t>
            </a:fld>
            <a:endParaRPr lang="en-US"/>
          </a:p>
        </p:txBody>
      </p:sp>
    </p:spTree>
    <p:extLst>
      <p:ext uri="{BB962C8B-B14F-4D97-AF65-F5344CB8AC3E}">
        <p14:creationId xmlns:p14="http://schemas.microsoft.com/office/powerpoint/2010/main" val="416377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pPr/>
              <a:t>3/24/2022</a:t>
            </a:fld>
            <a:endParaRPr lang="en-US"/>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0532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pPr/>
              <a:t>3/24/2022</a:t>
            </a:fld>
            <a:endParaRPr lang="en-US"/>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52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pPr/>
              <a:t>3/24/2022</a:t>
            </a:fld>
            <a:endParaRPr lang="en-US"/>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66592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pPr/>
              <a:t>3/24/2022</a:t>
            </a:fld>
            <a:endParaRPr lang="en-US"/>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6985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pPr/>
              <a:t>3/24/2022</a:t>
            </a:fld>
            <a:endParaRPr lang="en-US"/>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5525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pPr/>
              <a:t>3/24/2022</a:t>
            </a:fld>
            <a:endParaRPr lang="en-US"/>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340725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pPr/>
              <a:t>3/24/2022</a:t>
            </a:fld>
            <a:endParaRPr lang="en-US"/>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86993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pPr/>
              <a:t>3/24/2022</a:t>
            </a:fld>
            <a:endParaRPr lang="en-US"/>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11232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pPr/>
              <a:t>3/24/2022</a:t>
            </a:fld>
            <a:endParaRPr lang="en-US"/>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336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pPr/>
              <a:t>3/24/2022</a:t>
            </a:fld>
            <a:endParaRPr lang="en-US"/>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9672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pPr/>
              <a:t>3/24/2022</a:t>
            </a:fld>
            <a:endParaRPr lang="en-US"/>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796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pPr/>
              <a:t>3/24/2022</a:t>
            </a:fld>
            <a:endParaRPr lang="en-US"/>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pPr/>
              <a:t>‹#›</a:t>
            </a:fld>
            <a:endParaRPr lang="en-US"/>
          </a:p>
        </p:txBody>
      </p:sp>
    </p:spTree>
    <p:extLst>
      <p:ext uri="{BB962C8B-B14F-4D97-AF65-F5344CB8AC3E}">
        <p14:creationId xmlns:p14="http://schemas.microsoft.com/office/powerpoint/2010/main" val="13081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3.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9.jpeg"/><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4.emf"/><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0.png"/><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2.emf"/><Relationship Id="rId5" Type="http://schemas.openxmlformats.org/officeDocument/2006/relationships/image" Target="../media/image14.emf"/><Relationship Id="rId4" Type="http://schemas.openxmlformats.org/officeDocument/2006/relationships/image" Target="../media/image12.emf"/><Relationship Id="rId9" Type="http://schemas.openxmlformats.org/officeDocument/2006/relationships/image" Target="../media/image25.emf"/></Relationships>
</file>

<file path=ppt/slides/_rels/slide1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10.png"/><Relationship Id="rId7"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10.png"/><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12.emf"/><Relationship Id="rId9"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42.png"/><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2.emf"/><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2.emf"/><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3.emf"/><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5.emf"/><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44.emf"/><Relationship Id="rId5" Type="http://schemas.openxmlformats.org/officeDocument/2006/relationships/image" Target="../media/image14.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A. </a:t>
            </a:r>
            <a:r>
              <a:rPr lang="en-US" sz="3200" b="1" dirty="0" err="1">
                <a:solidFill>
                  <a:schemeClr val="bg1"/>
                </a:solidFill>
                <a:latin typeface="Times New Roman" panose="02020603050405020304" pitchFamily="18" charset="0"/>
                <a:cs typeface="Times New Roman" panose="02020603050405020304" pitchFamily="18" charset="0"/>
              </a:rPr>
              <a:t>Chủ</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ngữ</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FF0000"/>
                </a:solidFill>
                <a:latin typeface="+mj-lt"/>
              </a:rPr>
              <a:t>Cụm </a:t>
            </a:r>
            <a:r>
              <a:rPr lang="en-US" sz="3600" dirty="0">
                <a:solidFill>
                  <a:srgbClr val="FF0000"/>
                </a:solidFill>
                <a:latin typeface="Times New Roman" pitchFamily="18" charset="0"/>
                <a:cs typeface="Times New Roman" pitchFamily="18" charset="0"/>
              </a:rPr>
              <a:t>C-V </a:t>
            </a:r>
            <a:r>
              <a:rPr lang="vi-VN" sz="3600" dirty="0">
                <a:solidFill>
                  <a:srgbClr val="FF0000"/>
                </a:solidFill>
                <a:latin typeface="+mj-lt"/>
              </a:rPr>
              <a:t>được in đậm trong câu văn </a:t>
            </a:r>
            <a:r>
              <a:rPr lang="vi-VN" sz="3600" b="1" i="1" dirty="0">
                <a:solidFill>
                  <a:srgbClr val="FF0000"/>
                </a:solidFill>
                <a:latin typeface="+mj-lt"/>
              </a:rPr>
              <a:t>"Đất nước ta </a:t>
            </a:r>
            <a:endParaRPr lang="en-US" sz="3600" b="1" i="1" dirty="0">
              <a:solidFill>
                <a:srgbClr val="FF0000"/>
              </a:solidFill>
              <a:latin typeface="+mj-lt"/>
            </a:endParaRPr>
          </a:p>
          <a:p>
            <a:pPr lvl="0" algn="ctr"/>
            <a:r>
              <a:rPr lang="vi-VN" sz="3600" b="1" i="1" dirty="0">
                <a:solidFill>
                  <a:srgbClr val="FF0000"/>
                </a:solidFill>
                <a:latin typeface="+mj-lt"/>
              </a:rPr>
              <a:t>đang chuyển biến</a:t>
            </a:r>
            <a:r>
              <a:rPr lang="en-US" sz="3600" b="1" i="1" dirty="0">
                <a:solidFill>
                  <a:srgbClr val="FF0000"/>
                </a:solidFill>
                <a:latin typeface="+mj-lt"/>
              </a:rPr>
              <a:t> </a:t>
            </a:r>
            <a:r>
              <a:rPr lang="vi-VN" sz="3600" i="1" dirty="0">
                <a:solidFill>
                  <a:srgbClr val="FF0000"/>
                </a:solidFill>
                <a:latin typeface="+mj-lt"/>
              </a:rPr>
              <a:t>nên còn nhiều khó khăn" </a:t>
            </a:r>
            <a:endParaRPr lang="en-US" sz="3600" i="1" dirty="0">
              <a:solidFill>
                <a:srgbClr val="FF0000"/>
              </a:solidFill>
              <a:latin typeface="+mj-lt"/>
            </a:endParaRPr>
          </a:p>
          <a:p>
            <a:pPr lvl="0" algn="ctr"/>
            <a:r>
              <a:rPr lang="vi-VN" sz="3600" i="1" dirty="0">
                <a:solidFill>
                  <a:srgbClr val="FF0000"/>
                </a:solidFill>
                <a:latin typeface="+mj-lt"/>
              </a:rPr>
              <a:t>làm thành phần gì trong câu?</a:t>
            </a:r>
            <a:endParaRPr lang="en-US" sz="3600" i="1" dirty="0">
              <a:solidFill>
                <a:srgbClr val="FF0000"/>
              </a:solidFill>
              <a:latin typeface="+mj-lt"/>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B. </a:t>
            </a:r>
            <a:r>
              <a:rPr lang="en-US" sz="3200" b="1" dirty="0" err="1">
                <a:solidFill>
                  <a:schemeClr val="bg1"/>
                </a:solidFill>
                <a:latin typeface="Times New Roman" panose="02020603050405020304" pitchFamily="18" charset="0"/>
                <a:cs typeface="Times New Roman" panose="02020603050405020304" pitchFamily="18" charset="0"/>
              </a:rPr>
              <a:t>Vị</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ngữ</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C. </a:t>
            </a:r>
            <a:r>
              <a:rPr lang="en-US" sz="3200" b="1" dirty="0" err="1">
                <a:solidFill>
                  <a:schemeClr val="bg1"/>
                </a:solidFill>
                <a:latin typeface="Times New Roman" panose="02020603050405020304" pitchFamily="18" charset="0"/>
                <a:cs typeface="Times New Roman" panose="02020603050405020304" pitchFamily="18" charset="0"/>
              </a:rPr>
              <a:t>Phụ</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ngữ</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cho</a:t>
            </a:r>
            <a:r>
              <a:rPr lang="en-US" sz="3200" b="1" dirty="0">
                <a:solidFill>
                  <a:schemeClr val="bg1"/>
                </a:solidFill>
                <a:latin typeface="Times New Roman" panose="02020603050405020304" pitchFamily="18" charset="0"/>
                <a:cs typeface="Times New Roman" panose="02020603050405020304" pitchFamily="18" charset="0"/>
              </a:rPr>
              <a:t> CDT</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D. </a:t>
            </a:r>
            <a:r>
              <a:rPr lang="en-US" sz="3200" b="1" dirty="0" err="1">
                <a:solidFill>
                  <a:schemeClr val="bg1"/>
                </a:solidFill>
                <a:latin typeface="Times New Roman" panose="02020603050405020304" pitchFamily="18" charset="0"/>
                <a:cs typeface="Times New Roman" panose="02020603050405020304" pitchFamily="18" charset="0"/>
              </a:rPr>
              <a:t>Phụ</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ngữ</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cho</a:t>
            </a:r>
            <a:r>
              <a:rPr lang="en-US" sz="3200" b="1" dirty="0">
                <a:solidFill>
                  <a:schemeClr val="bg1"/>
                </a:solidFill>
                <a:latin typeface="Times New Roman" panose="02020603050405020304" pitchFamily="18" charset="0"/>
                <a:cs typeface="Times New Roman" panose="02020603050405020304" pitchFamily="18" charset="0"/>
              </a:rPr>
              <a:t> CĐT</a:t>
            </a:r>
            <a:endParaRPr lang="en-US" sz="4800" b="1" dirty="0">
              <a:solidFill>
                <a:schemeClr val="bg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57591" y="807445"/>
            <a:ext cx="1589852" cy="1545336"/>
          </a:xfrm>
          <a:prstGeom prst="rect">
            <a:avLst/>
          </a:prstGeom>
        </p:spPr>
      </p:pic>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pic>
        <p:nvPicPr>
          <p:cNvPr id="3" name="图片 7"/>
          <p:cNvPicPr>
            <a:picLocks noChangeAspect="1"/>
          </p:cNvPicPr>
          <p:nvPr/>
        </p:nvPicPr>
        <p:blipFill>
          <a:blip r:embed="rId3"/>
          <a:stretch>
            <a:fillRect/>
          </a:stretch>
        </p:blipFill>
        <p:spPr>
          <a:xfrm>
            <a:off x="0" y="0"/>
            <a:ext cx="4565817" cy="6858000"/>
          </a:xfrm>
          <a:prstGeom prst="rect">
            <a:avLst/>
          </a:prstGeom>
        </p:spPr>
      </p:pic>
      <p:pic>
        <p:nvPicPr>
          <p:cNvPr id="4" name="图片 7"/>
          <p:cNvPicPr>
            <a:picLocks noChangeAspect="1"/>
          </p:cNvPicPr>
          <p:nvPr/>
        </p:nvPicPr>
        <p:blipFill>
          <a:blip r:embed="rId3"/>
          <a:stretch>
            <a:fillRect/>
          </a:stretch>
        </p:blipFill>
        <p:spPr>
          <a:xfrm>
            <a:off x="4713515" y="0"/>
            <a:ext cx="4565817" cy="6858000"/>
          </a:xfrm>
          <a:prstGeom prst="rect">
            <a:avLst/>
          </a:prstGeom>
        </p:spPr>
      </p:pic>
      <p:pic>
        <p:nvPicPr>
          <p:cNvPr id="5" name="图片 7"/>
          <p:cNvPicPr>
            <a:picLocks noChangeAspect="1"/>
          </p:cNvPicPr>
          <p:nvPr/>
        </p:nvPicPr>
        <p:blipFill>
          <a:blip r:embed="rId3"/>
          <a:stretch>
            <a:fillRect/>
          </a:stretch>
        </p:blipFill>
        <p:spPr>
          <a:xfrm>
            <a:off x="7626183" y="0"/>
            <a:ext cx="4565817" cy="6858000"/>
          </a:xfrm>
          <a:prstGeom prst="rect">
            <a:avLst/>
          </a:prstGeom>
        </p:spPr>
      </p:pic>
      <p:sp>
        <p:nvSpPr>
          <p:cNvPr id="6" name="Rounded Rectangle 5"/>
          <p:cNvSpPr/>
          <p:nvPr/>
        </p:nvSpPr>
        <p:spPr>
          <a:xfrm>
            <a:off x="4005944" y="315687"/>
            <a:ext cx="3766456" cy="664028"/>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phép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endParaRPr lang="en-US" sz="2800" b="1" dirty="0">
              <a:solidFill>
                <a:srgbClr val="FF0000"/>
              </a:solidFill>
              <a:latin typeface="Times New Roman" pitchFamily="18" charset="0"/>
              <a:cs typeface="Times New Roman" pitchFamily="18" charset="0"/>
            </a:endParaRPr>
          </a:p>
        </p:txBody>
      </p:sp>
      <p:sp>
        <p:nvSpPr>
          <p:cNvPr id="7" name="Rounded Rectangle 6"/>
          <p:cNvSpPr/>
          <p:nvPr/>
        </p:nvSpPr>
        <p:spPr>
          <a:xfrm>
            <a:off x="544287" y="1796149"/>
            <a:ext cx="3766456" cy="664028"/>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phép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endParaRPr lang="en-US" sz="2800" b="1" dirty="0">
              <a:solidFill>
                <a:srgbClr val="FF0000"/>
              </a:solidFill>
              <a:latin typeface="Times New Roman" pitchFamily="18" charset="0"/>
              <a:cs typeface="Times New Roman" pitchFamily="18" charset="0"/>
            </a:endParaRPr>
          </a:p>
        </p:txBody>
      </p:sp>
      <p:sp>
        <p:nvSpPr>
          <p:cNvPr id="8" name="Rounded Rectangle 7"/>
          <p:cNvSpPr/>
          <p:nvPr/>
        </p:nvSpPr>
        <p:spPr>
          <a:xfrm>
            <a:off x="7826830" y="1872352"/>
            <a:ext cx="3766456" cy="664028"/>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err="1">
                <a:solidFill>
                  <a:srgbClr val="FF0000"/>
                </a:solidFill>
                <a:latin typeface="Times New Roman" pitchFamily="18" charset="0"/>
                <a:cs typeface="Times New Roman" pitchFamily="18" charset="0"/>
              </a:rPr>
              <a:t>Chuyển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endParaRPr lang="en-US" sz="2800" b="1" dirty="0">
              <a:solidFill>
                <a:srgbClr val="FF0000"/>
              </a:solidFill>
              <a:latin typeface="Times New Roman" pitchFamily="18" charset="0"/>
              <a:cs typeface="Times New Roman" pitchFamily="18" charset="0"/>
            </a:endParaRPr>
          </a:p>
        </p:txBody>
      </p:sp>
      <p:cxnSp>
        <p:nvCxnSpPr>
          <p:cNvPr id="9" name="Straight Arrow Connector 8"/>
          <p:cNvCxnSpPr>
            <a:stCxn id="6" idx="2"/>
            <a:endCxn id="7" idx="0"/>
          </p:cNvCxnSpPr>
          <p:nvPr/>
        </p:nvCxnSpPr>
        <p:spPr>
          <a:xfrm rot="5400000">
            <a:off x="3750127" y="-342896"/>
            <a:ext cx="816434" cy="34616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a:endCxn id="8" idx="0"/>
          </p:cNvCxnSpPr>
          <p:nvPr/>
        </p:nvCxnSpPr>
        <p:spPr>
          <a:xfrm rot="16200000" flipH="1">
            <a:off x="7353297" y="-484410"/>
            <a:ext cx="892637" cy="382088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28599" y="3365870"/>
            <a:ext cx="1885951" cy="1020377"/>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err="1">
                <a:solidFill>
                  <a:srgbClr val="0070C0"/>
                </a:solidFill>
                <a:latin typeface="Times New Roman" pitchFamily="18" charset="0"/>
                <a:cs typeface="Times New Roman" pitchFamily="18" charset="0"/>
              </a:rPr>
              <a:t>Rút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gọn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câu</a:t>
            </a:r>
            <a:endParaRPr lang="en-US" sz="2800" b="1" dirty="0">
              <a:solidFill>
                <a:srgbClr val="0070C0"/>
              </a:solidFill>
              <a:latin typeface="Times New Roman" pitchFamily="18" charset="0"/>
              <a:cs typeface="Times New Roman" pitchFamily="18" charset="0"/>
            </a:endParaRPr>
          </a:p>
        </p:txBody>
      </p:sp>
      <p:sp>
        <p:nvSpPr>
          <p:cNvPr id="12" name="Rounded Rectangle 11"/>
          <p:cNvSpPr/>
          <p:nvPr/>
        </p:nvSpPr>
        <p:spPr>
          <a:xfrm>
            <a:off x="2630532" y="3407783"/>
            <a:ext cx="1987188" cy="992768"/>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err="1">
                <a:solidFill>
                  <a:srgbClr val="0070C0"/>
                </a:solidFill>
                <a:latin typeface="Times New Roman" pitchFamily="18" charset="0"/>
                <a:cs typeface="Times New Roman" pitchFamily="18" charset="0"/>
              </a:rPr>
              <a:t>Mở</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rộng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câu</a:t>
            </a:r>
            <a:endParaRPr lang="en-US" sz="2800" b="1" dirty="0">
              <a:solidFill>
                <a:srgbClr val="0070C0"/>
              </a:solidFill>
              <a:latin typeface="Times New Roman" pitchFamily="18" charset="0"/>
              <a:cs typeface="Times New Roman" pitchFamily="18" charset="0"/>
            </a:endParaRPr>
          </a:p>
        </p:txBody>
      </p:sp>
      <p:cxnSp>
        <p:nvCxnSpPr>
          <p:cNvPr id="13" name="Straight Arrow Connector 12"/>
          <p:cNvCxnSpPr>
            <a:stCxn id="7" idx="2"/>
            <a:endCxn id="11" idx="0"/>
          </p:cNvCxnSpPr>
          <p:nvPr/>
        </p:nvCxnSpPr>
        <p:spPr>
          <a:xfrm rot="5400000">
            <a:off x="1346699" y="2285053"/>
            <a:ext cx="905693" cy="12559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12" idx="0"/>
          </p:cNvCxnSpPr>
          <p:nvPr/>
        </p:nvCxnSpPr>
        <p:spPr>
          <a:xfrm rot="16200000" flipH="1">
            <a:off x="2552017" y="2335674"/>
            <a:ext cx="947606" cy="11966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404264" y="5143500"/>
            <a:ext cx="2035629" cy="143939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err="1">
                <a:solidFill>
                  <a:schemeClr val="tx1"/>
                </a:solidFill>
                <a:latin typeface="Times New Roman" pitchFamily="18" charset="0"/>
                <a:cs typeface="Times New Roman" pitchFamily="18" charset="0"/>
              </a:rPr>
              <a:t>Thêm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trạng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ngữ</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câu</a:t>
            </a:r>
            <a:endParaRPr lang="en-US" sz="2800" b="1" dirty="0">
              <a:solidFill>
                <a:schemeClr val="tx1"/>
              </a:solidFill>
              <a:latin typeface="Times New Roman" pitchFamily="18" charset="0"/>
              <a:cs typeface="Times New Roman" pitchFamily="18" charset="0"/>
            </a:endParaRPr>
          </a:p>
        </p:txBody>
      </p:sp>
      <p:sp>
        <p:nvSpPr>
          <p:cNvPr id="16" name="Rounded Rectangle 15"/>
          <p:cNvSpPr/>
          <p:nvPr/>
        </p:nvSpPr>
        <p:spPr>
          <a:xfrm>
            <a:off x="3925388" y="5174527"/>
            <a:ext cx="1987188" cy="1400444"/>
          </a:xfrm>
          <a:prstGeom prst="roundRect">
            <a:avLst/>
          </a:prstGeom>
          <a:solidFill>
            <a:srgbClr val="F4D8F2"/>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err="1">
                <a:solidFill>
                  <a:schemeClr val="tx1"/>
                </a:solidFill>
                <a:latin typeface="Times New Roman" pitchFamily="18" charset="0"/>
                <a:cs typeface="Times New Roman" pitchFamily="18" charset="0"/>
              </a:rPr>
              <a:t>Dùng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cụm</a:t>
            </a:r>
            <a:r>
              <a:rPr lang="en-US" sz="2800" b="1" dirty="0">
                <a:solidFill>
                  <a:schemeClr val="tx1"/>
                </a:solidFill>
                <a:latin typeface="Times New Roman" pitchFamily="18" charset="0"/>
                <a:cs typeface="Times New Roman" pitchFamily="18" charset="0"/>
              </a:rPr>
              <a:t> C-V </a:t>
            </a:r>
            <a:r>
              <a:rPr lang="en-US" sz="2800" b="1" dirty="0" err="1">
                <a:solidFill>
                  <a:schemeClr val="tx1"/>
                </a:solidFill>
                <a:latin typeface="Times New Roman" pitchFamily="18" charset="0"/>
                <a:cs typeface="Times New Roman" pitchFamily="18" charset="0"/>
              </a:rPr>
              <a:t>để</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mở</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rộng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câu</a:t>
            </a:r>
            <a:endParaRPr lang="en-US" sz="2800" b="1" dirty="0">
              <a:solidFill>
                <a:schemeClr val="tx1"/>
              </a:solidFill>
              <a:latin typeface="Times New Roman" pitchFamily="18" charset="0"/>
              <a:cs typeface="Times New Roman" pitchFamily="18" charset="0"/>
            </a:endParaRPr>
          </a:p>
        </p:txBody>
      </p:sp>
      <p:cxnSp>
        <p:nvCxnSpPr>
          <p:cNvPr id="17" name="Straight Arrow Connector 16"/>
          <p:cNvCxnSpPr>
            <a:stCxn id="12" idx="2"/>
            <a:endCxn id="15" idx="0"/>
          </p:cNvCxnSpPr>
          <p:nvPr/>
        </p:nvCxnSpPr>
        <p:spPr>
          <a:xfrm rot="5400000">
            <a:off x="2651629" y="4171002"/>
            <a:ext cx="742949" cy="12020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2"/>
            <a:endCxn id="16" idx="0"/>
          </p:cNvCxnSpPr>
          <p:nvPr/>
        </p:nvCxnSpPr>
        <p:spPr>
          <a:xfrm rot="16200000" flipH="1">
            <a:off x="3884566" y="4140111"/>
            <a:ext cx="773976" cy="12948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8262255" y="3429555"/>
            <a:ext cx="2917370" cy="1577874"/>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err="1">
                <a:solidFill>
                  <a:srgbClr val="0070C0"/>
                </a:solidFill>
                <a:latin typeface="Times New Roman" pitchFamily="18" charset="0"/>
                <a:cs typeface="Times New Roman" pitchFamily="18" charset="0"/>
              </a:rPr>
              <a:t>Chuyển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đổi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câu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chủ</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động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thành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câu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bị</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động</a:t>
            </a:r>
            <a:endParaRPr lang="en-US" sz="2800" b="1" dirty="0">
              <a:solidFill>
                <a:srgbClr val="0070C0"/>
              </a:solidFill>
              <a:latin typeface="Times New Roman" pitchFamily="18" charset="0"/>
              <a:cs typeface="Times New Roman" pitchFamily="18" charset="0"/>
            </a:endParaRPr>
          </a:p>
        </p:txBody>
      </p:sp>
      <p:cxnSp>
        <p:nvCxnSpPr>
          <p:cNvPr id="20" name="Straight Arrow Connector 19"/>
          <p:cNvCxnSpPr>
            <a:stCxn id="8" idx="2"/>
            <a:endCxn id="19" idx="0"/>
          </p:cNvCxnSpPr>
          <p:nvPr/>
        </p:nvCxnSpPr>
        <p:spPr>
          <a:xfrm rot="16200000" flipH="1">
            <a:off x="9268912" y="2977526"/>
            <a:ext cx="893175" cy="108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Horizontal)">
                                      <p:cBhvr>
                                        <p:cTn id="20" dur="500"/>
                                        <p:tgtEl>
                                          <p:spTgt spid="10"/>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Horizontal)">
                                      <p:cBhvr>
                                        <p:cTn id="28" dur="500"/>
                                        <p:tgtEl>
                                          <p:spTgt spid="13"/>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Horizontal)">
                                      <p:cBhvr>
                                        <p:cTn id="36" dur="500"/>
                                        <p:tgtEl>
                                          <p:spTgt spid="14"/>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Horizontal)">
                                      <p:cBhvr>
                                        <p:cTn id="44" dur="500"/>
                                        <p:tgtEl>
                                          <p:spTgt spid="20"/>
                                        </p:tgtEl>
                                      </p:cBhvr>
                                    </p:animEffect>
                                  </p:childTnLst>
                                </p:cTn>
                              </p:par>
                              <p:par>
                                <p:cTn id="45" presetID="16" presetClass="entr" presetSubtype="2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Horizontal)">
                                      <p:cBhvr>
                                        <p:cTn id="52" dur="500"/>
                                        <p:tgtEl>
                                          <p:spTgt spid="17"/>
                                        </p:tgtEl>
                                      </p:cBhvr>
                                    </p:animEffect>
                                  </p:childTnLst>
                                </p:cTn>
                              </p:par>
                              <p:par>
                                <p:cTn id="53" presetID="16" presetClass="entr" presetSubtype="26"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Horizont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6"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Horizontal)">
                                      <p:cBhvr>
                                        <p:cTn id="60" dur="500"/>
                                        <p:tgtEl>
                                          <p:spTgt spid="18"/>
                                        </p:tgtEl>
                                      </p:cBhvr>
                                    </p:animEffect>
                                  </p:childTnLst>
                                </p:cTn>
                              </p:par>
                              <p:par>
                                <p:cTn id="61" presetID="16" presetClass="entr" presetSubtype="2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Horizont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5" grpId="0" animBg="1"/>
      <p:bldP spid="16"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0" y="0"/>
            <a:ext cx="12192000" cy="6858000"/>
          </a:xfrm>
          <a:prstGeom prst="rect">
            <a:avLst/>
          </a:prstGeom>
          <a:noFill/>
          <a:ln w="9525">
            <a:noFill/>
            <a:miter lim="800000"/>
            <a:headEnd/>
            <a:tailEnd/>
          </a:ln>
          <a:effectLst/>
        </p:spPr>
      </p:pic>
      <p:pic>
        <p:nvPicPr>
          <p:cNvPr id="3" name="图片 7"/>
          <p:cNvPicPr>
            <a:picLocks noChangeAspect="1"/>
          </p:cNvPicPr>
          <p:nvPr/>
        </p:nvPicPr>
        <p:blipFill>
          <a:blip r:embed="rId5"/>
          <a:stretch>
            <a:fillRect/>
          </a:stretch>
        </p:blipFill>
        <p:spPr>
          <a:xfrm>
            <a:off x="3824325" y="-1"/>
            <a:ext cx="4565817" cy="6858000"/>
          </a:xfrm>
          <a:prstGeom prst="rect">
            <a:avLst/>
          </a:prstGeom>
        </p:spPr>
      </p:pic>
      <p:pic>
        <p:nvPicPr>
          <p:cNvPr id="4" name="PA_库_图片 9"/>
          <p:cNvPicPr>
            <a:picLocks noChangeAspect="1"/>
          </p:cNvPicPr>
          <p:nvPr>
            <p:custDataLst>
              <p:tags r:id="rId1"/>
            </p:custDataLst>
          </p:nvPr>
        </p:nvPicPr>
        <p:blipFill>
          <a:blip r:embed="rId6"/>
          <a:stretch>
            <a:fillRect/>
          </a:stretch>
        </p:blipFill>
        <p:spPr>
          <a:xfrm>
            <a:off x="2075193" y="-125550"/>
            <a:ext cx="9006840" cy="6846596"/>
          </a:xfrm>
          <a:prstGeom prst="rect">
            <a:avLst/>
          </a:prstGeom>
        </p:spPr>
      </p:pic>
      <p:pic>
        <p:nvPicPr>
          <p:cNvPr id="5" name="PA_库_图片 12"/>
          <p:cNvPicPr>
            <a:picLocks noChangeAspect="1"/>
          </p:cNvPicPr>
          <p:nvPr>
            <p:custDataLst>
              <p:tags r:id="rId2"/>
            </p:custDataLst>
          </p:nvPr>
        </p:nvPicPr>
        <p:blipFill>
          <a:blip r:embed="rId7"/>
          <a:stretch>
            <a:fillRect/>
          </a:stretch>
        </p:blipFill>
        <p:spPr>
          <a:xfrm>
            <a:off x="4520832" y="20060"/>
            <a:ext cx="3801343" cy="2759958"/>
          </a:xfrm>
          <a:prstGeom prst="rect">
            <a:avLst/>
          </a:prstGeom>
        </p:spPr>
      </p:pic>
      <p:sp>
        <p:nvSpPr>
          <p:cNvPr id="6" name="矩形 22"/>
          <p:cNvSpPr/>
          <p:nvPr/>
        </p:nvSpPr>
        <p:spPr>
          <a:xfrm>
            <a:off x="3268815" y="232092"/>
            <a:ext cx="6417141" cy="3484082"/>
          </a:xfrm>
          <a:prstGeom prst="rect">
            <a:avLst/>
          </a:prstGeom>
          <a:noFill/>
        </p:spPr>
        <p:txBody>
          <a:bodyPr wrap="none" lIns="91440" tIns="45720" rIns="91440" bIns="45720">
            <a:prstTxWarp prst="textArchDown">
              <a:avLst/>
            </a:prstTxWarp>
            <a:spAutoFit/>
          </a:bodyPr>
          <a:lstStyle/>
          <a:p>
            <a:pPr algn="ctr"/>
            <a:r>
              <a:rPr lang="en-US" altLang="zh-CN" sz="5400" b="1" cap="none" spc="0" dirty="0">
                <a:ln w="0"/>
                <a:effectLst>
                  <a:outerShdw blurRad="38100" dist="19050" dir="2700000" algn="tl" rotWithShape="0">
                    <a:schemeClr val="dk1">
                      <a:alpha val="40000"/>
                    </a:schemeClr>
                  </a:outerShdw>
                </a:effectLst>
                <a:latin typeface="Times New Roman" pitchFamily="18" charset="0"/>
                <a:ea typeface="华康娃娃体W5" panose="040B0509000000000000" pitchFamily="81" charset="-122"/>
                <a:cs typeface="Times New Roman" pitchFamily="18" charset="0"/>
              </a:rPr>
              <a:t>DÙNG CỤM C-V ĐỂ</a:t>
            </a:r>
            <a:endParaRPr lang="zh-CN" altLang="en-US" sz="5400" b="1" cap="none" spc="0" dirty="0">
              <a:ln w="0"/>
              <a:effectLst>
                <a:outerShdw blurRad="38100" dist="19050" dir="2700000" algn="tl" rotWithShape="0">
                  <a:schemeClr val="dk1">
                    <a:alpha val="40000"/>
                  </a:schemeClr>
                </a:outerShdw>
              </a:effectLst>
              <a:latin typeface="Times New Roman" pitchFamily="18" charset="0"/>
              <a:ea typeface="华康娃娃体W5" panose="040B0509000000000000" pitchFamily="81" charset="-122"/>
              <a:cs typeface="Times New Roman" pitchFamily="18" charset="0"/>
            </a:endParaRPr>
          </a:p>
        </p:txBody>
      </p:sp>
      <p:sp>
        <p:nvSpPr>
          <p:cNvPr id="7" name="矩形 22"/>
          <p:cNvSpPr/>
          <p:nvPr/>
        </p:nvSpPr>
        <p:spPr>
          <a:xfrm>
            <a:off x="2989057" y="1084729"/>
            <a:ext cx="7732731" cy="4123765"/>
          </a:xfrm>
          <a:prstGeom prst="rect">
            <a:avLst/>
          </a:prstGeom>
          <a:noFill/>
        </p:spPr>
        <p:txBody>
          <a:bodyPr wrap="none" lIns="91440" tIns="45720" rIns="91440" bIns="45720">
            <a:prstTxWarp prst="textArchDown">
              <a:avLst/>
            </a:prstTxWarp>
            <a:spAutoFit/>
          </a:bodyPr>
          <a:lstStyle/>
          <a:p>
            <a:pPr algn="ctr"/>
            <a:r>
              <a:rPr lang="en-US" altLang="zh-CN" sz="8800" b="1" cap="none" spc="0" dirty="0">
                <a:ln w="0"/>
                <a:effectLst>
                  <a:outerShdw blurRad="38100" dist="19050" dir="2700000" algn="tl" rotWithShape="0">
                    <a:schemeClr val="dk1">
                      <a:alpha val="40000"/>
                    </a:schemeClr>
                  </a:outerShdw>
                </a:effectLst>
                <a:latin typeface="Times New Roman" pitchFamily="18" charset="0"/>
                <a:ea typeface="华康娃娃体W5" panose="040B0509000000000000" pitchFamily="81" charset="-122"/>
                <a:cs typeface="Times New Roman" pitchFamily="18" charset="0"/>
              </a:rPr>
              <a:t>MỞ RỘNG CÂU: LUYỆN TẬP (</a:t>
            </a:r>
            <a:r>
              <a:rPr lang="en-US" altLang="zh-CN" sz="8800" b="1" cap="none" spc="0" dirty="0" err="1">
                <a:ln w="0"/>
                <a:effectLst>
                  <a:outerShdw blurRad="38100" dist="19050" dir="2700000" algn="tl" rotWithShape="0">
                    <a:schemeClr val="dk1">
                      <a:alpha val="40000"/>
                    </a:schemeClr>
                  </a:outerShdw>
                </a:effectLst>
                <a:latin typeface="Times New Roman" pitchFamily="18" charset="0"/>
                <a:ea typeface="华康娃娃体W5" panose="040B0509000000000000" pitchFamily="81" charset="-122"/>
                <a:cs typeface="Times New Roman" pitchFamily="18" charset="0"/>
              </a:rPr>
              <a:t>tiếp</a:t>
            </a:r>
            <a:r>
              <a:rPr lang="en-US" altLang="zh-CN" sz="8800" b="1" cap="none" spc="0" dirty="0">
                <a:ln w="0"/>
                <a:effectLst>
                  <a:outerShdw blurRad="38100" dist="19050" dir="2700000" algn="tl" rotWithShape="0">
                    <a:schemeClr val="dk1">
                      <a:alpha val="40000"/>
                    </a:schemeClr>
                  </a:outerShdw>
                </a:effectLst>
                <a:latin typeface="Times New Roman" pitchFamily="18" charset="0"/>
                <a:ea typeface="华康娃娃体W5" panose="040B0509000000000000" pitchFamily="81" charset="-122"/>
                <a:cs typeface="Times New Roman" pitchFamily="18" charset="0"/>
              </a:rPr>
              <a:t> </a:t>
            </a:r>
            <a:r>
              <a:rPr lang="en-US" altLang="zh-CN" sz="8800" b="1" cap="none" spc="0" dirty="0" err="1">
                <a:ln w="0"/>
                <a:effectLst>
                  <a:outerShdw blurRad="38100" dist="19050" dir="2700000" algn="tl" rotWithShape="0">
                    <a:schemeClr val="dk1">
                      <a:alpha val="40000"/>
                    </a:schemeClr>
                  </a:outerShdw>
                </a:effectLst>
                <a:latin typeface="Times New Roman" pitchFamily="18" charset="0"/>
                <a:ea typeface="华康娃娃体W5" panose="040B0509000000000000" pitchFamily="81" charset="-122"/>
                <a:cs typeface="Times New Roman" pitchFamily="18" charset="0"/>
              </a:rPr>
              <a:t>theo</a:t>
            </a:r>
            <a:r>
              <a:rPr lang="en-US" altLang="zh-CN" sz="8800" b="1" cap="none" spc="0" dirty="0">
                <a:ln w="0"/>
                <a:effectLst>
                  <a:outerShdw blurRad="38100" dist="19050" dir="2700000" algn="tl" rotWithShape="0">
                    <a:schemeClr val="dk1">
                      <a:alpha val="40000"/>
                    </a:schemeClr>
                  </a:outerShdw>
                </a:effectLst>
                <a:latin typeface="Times New Roman" pitchFamily="18" charset="0"/>
                <a:ea typeface="华康娃娃体W5" panose="040B0509000000000000" pitchFamily="81" charset="-122"/>
                <a:cs typeface="Times New Roman" pitchFamily="18" charset="0"/>
              </a:rPr>
              <a:t>)</a:t>
            </a:r>
            <a:endParaRPr lang="zh-CN" altLang="en-US" sz="8800" b="1" cap="none" spc="0" dirty="0">
              <a:ln w="0"/>
              <a:effectLst>
                <a:outerShdw blurRad="38100" dist="19050" dir="2700000" algn="tl" rotWithShape="0">
                  <a:schemeClr val="dk1">
                    <a:alpha val="40000"/>
                  </a:schemeClr>
                </a:outerShdw>
              </a:effectLst>
              <a:latin typeface="Times New Roman" pitchFamily="18" charset="0"/>
              <a:ea typeface="华康娃娃体W5" panose="040B0509000000000000" pitchFamily="81"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10" presetClass="entr" presetSubtype="0" fill="hold" nodeType="with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53" presetClass="entr" presetSubtype="16" fill="hold" nodeType="withEffect">
                                  <p:stCondLst>
                                    <p:cond delay="1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2" presetClass="entr" presetSubtype="4" decel="100000" fill="hold" grpId="0" nodeType="withEffect">
                                  <p:stCondLst>
                                    <p:cond delay="1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500" fill="hold"/>
                                        <p:tgtEl>
                                          <p:spTgt spid="6"/>
                                        </p:tgtEl>
                                        <p:attrNameLst>
                                          <p:attrName>ppt_x</p:attrName>
                                        </p:attrNameLst>
                                      </p:cBhvr>
                                      <p:tavLst>
                                        <p:tav tm="0">
                                          <p:val>
                                            <p:strVal val="#ppt_x"/>
                                          </p:val>
                                        </p:tav>
                                        <p:tav tm="100000">
                                          <p:val>
                                            <p:strVal val="#ppt_x"/>
                                          </p:val>
                                        </p:tav>
                                      </p:tavLst>
                                    </p:anim>
                                    <p:anim calcmode="lin" valueType="num">
                                      <p:cBhvr additive="base">
                                        <p:cTn id="22" dur="1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1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500" fill="hold"/>
                                        <p:tgtEl>
                                          <p:spTgt spid="7"/>
                                        </p:tgtEl>
                                        <p:attrNameLst>
                                          <p:attrName>ppt_x</p:attrName>
                                        </p:attrNameLst>
                                      </p:cBhvr>
                                      <p:tavLst>
                                        <p:tav tm="0">
                                          <p:val>
                                            <p:strVal val="#ppt_x"/>
                                          </p:val>
                                        </p:tav>
                                        <p:tav tm="100000">
                                          <p:val>
                                            <p:strVal val="#ppt_x"/>
                                          </p:val>
                                        </p:tav>
                                      </p:tavLst>
                                    </p:anim>
                                    <p:anim calcmode="lin" valueType="num">
                                      <p:cBhvr additive="base">
                                        <p:cTn id="26"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3" name="PA_库_图片 9"/>
          <p:cNvPicPr>
            <a:picLocks noChangeAspect="1"/>
          </p:cNvPicPr>
          <p:nvPr>
            <p:custDataLst>
              <p:tags r:id="rId1"/>
            </p:custDataLst>
          </p:nvPr>
        </p:nvPicPr>
        <p:blipFill>
          <a:blip r:embed="rId4"/>
          <a:stretch>
            <a:fillRect/>
          </a:stretch>
        </p:blipFill>
        <p:spPr>
          <a:xfrm>
            <a:off x="0" y="-2836864"/>
            <a:ext cx="12191999" cy="12554860"/>
          </a:xfrm>
          <a:prstGeom prst="rect">
            <a:avLst/>
          </a:prstGeom>
        </p:spPr>
      </p:pic>
      <p:pic>
        <p:nvPicPr>
          <p:cNvPr id="4" name="图片 3"/>
          <p:cNvPicPr>
            <a:picLocks noChangeAspect="1"/>
          </p:cNvPicPr>
          <p:nvPr/>
        </p:nvPicPr>
        <p:blipFill>
          <a:blip r:embed="rId5"/>
          <a:stretch>
            <a:fillRect/>
          </a:stretch>
        </p:blipFill>
        <p:spPr>
          <a:xfrm flipH="1">
            <a:off x="7444227" y="391447"/>
            <a:ext cx="717597" cy="716897"/>
          </a:xfrm>
          <a:prstGeom prst="rect">
            <a:avLst/>
          </a:prstGeom>
        </p:spPr>
      </p:pic>
      <p:pic>
        <p:nvPicPr>
          <p:cNvPr id="8" name="图片 7"/>
          <p:cNvPicPr>
            <a:picLocks noChangeAspect="1"/>
          </p:cNvPicPr>
          <p:nvPr/>
        </p:nvPicPr>
        <p:blipFill>
          <a:blip r:embed="rId5"/>
          <a:stretch>
            <a:fillRect/>
          </a:stretch>
        </p:blipFill>
        <p:spPr>
          <a:xfrm>
            <a:off x="4059129" y="440088"/>
            <a:ext cx="799500" cy="798720"/>
          </a:xfrm>
          <a:prstGeom prst="rect">
            <a:avLst/>
          </a:prstGeom>
        </p:spPr>
      </p:pic>
      <p:pic>
        <p:nvPicPr>
          <p:cNvPr id="9" name="图片 8"/>
          <p:cNvPicPr>
            <a:picLocks noChangeAspect="1"/>
          </p:cNvPicPr>
          <p:nvPr/>
        </p:nvPicPr>
        <p:blipFill>
          <a:blip r:embed="rId5"/>
          <a:stretch>
            <a:fillRect/>
          </a:stretch>
        </p:blipFill>
        <p:spPr>
          <a:xfrm flipH="1">
            <a:off x="3906004" y="0"/>
            <a:ext cx="424180" cy="423766"/>
          </a:xfrm>
          <a:prstGeom prst="rect">
            <a:avLst/>
          </a:prstGeom>
        </p:spPr>
      </p:pic>
      <p:pic>
        <p:nvPicPr>
          <p:cNvPr id="15" name="图片 14"/>
          <p:cNvPicPr>
            <a:picLocks noChangeAspect="1"/>
          </p:cNvPicPr>
          <p:nvPr/>
        </p:nvPicPr>
        <p:blipFill>
          <a:blip r:embed="rId6"/>
          <a:stretch>
            <a:fillRect/>
          </a:stretch>
        </p:blipFill>
        <p:spPr>
          <a:xfrm>
            <a:off x="1418784" y="1177456"/>
            <a:ext cx="1049379" cy="1690371"/>
          </a:xfrm>
          <a:prstGeom prst="rect">
            <a:avLst/>
          </a:prstGeom>
        </p:spPr>
      </p:pic>
      <p:pic>
        <p:nvPicPr>
          <p:cNvPr id="16" name="图片 21"/>
          <p:cNvPicPr>
            <a:picLocks noChangeAspect="1"/>
          </p:cNvPicPr>
          <p:nvPr/>
        </p:nvPicPr>
        <p:blipFill>
          <a:blip r:embed="rId7"/>
          <a:stretch>
            <a:fillRect/>
          </a:stretch>
        </p:blipFill>
        <p:spPr>
          <a:xfrm rot="21175091">
            <a:off x="10240170" y="1346871"/>
            <a:ext cx="1681599" cy="3501600"/>
          </a:xfrm>
          <a:prstGeom prst="rect">
            <a:avLst/>
          </a:prstGeom>
        </p:spPr>
      </p:pic>
      <p:sp>
        <p:nvSpPr>
          <p:cNvPr id="17" name="矩形 22"/>
          <p:cNvSpPr/>
          <p:nvPr/>
        </p:nvSpPr>
        <p:spPr>
          <a:xfrm>
            <a:off x="1885950" y="1970678"/>
            <a:ext cx="8030743" cy="1862048"/>
          </a:xfrm>
          <a:prstGeom prst="rect">
            <a:avLst/>
          </a:prstGeom>
        </p:spPr>
        <p:txBody>
          <a:bodyPr wrap="square">
            <a:spAutoFit/>
          </a:bodyPr>
          <a:lstStyle/>
          <a:p>
            <a:pPr algn="ctr"/>
            <a:r>
              <a:rPr lang="en-US" altLang="zh-CN" sz="11500" i="1" dirty="0">
                <a:solidFill>
                  <a:srgbClr val="FF0000"/>
                </a:solidFill>
                <a:latin typeface="Times New Roman" pitchFamily="18" charset="0"/>
                <a:ea typeface="华康娃娃体W5" panose="040B0509000000000000" pitchFamily="81" charset="-122"/>
                <a:cs typeface="Times New Roman" pitchFamily="18" charset="0"/>
              </a:rPr>
              <a:t>I. </a:t>
            </a:r>
            <a:r>
              <a:rPr lang="en-US" altLang="zh-CN" sz="11500" i="1" dirty="0" err="1">
                <a:solidFill>
                  <a:srgbClr val="FF0000"/>
                </a:solidFill>
                <a:latin typeface="Times New Roman" pitchFamily="18" charset="0"/>
                <a:ea typeface="华康娃娃体W5" panose="040B0509000000000000" pitchFamily="81" charset="-122"/>
                <a:cs typeface="Times New Roman" pitchFamily="18" charset="0"/>
              </a:rPr>
              <a:t>Lý</a:t>
            </a:r>
            <a:r>
              <a:rPr lang="en-US" altLang="zh-CN" sz="11500" i="1" dirty="0">
                <a:solidFill>
                  <a:srgbClr val="FF0000"/>
                </a:solidFill>
                <a:latin typeface="Times New Roman" pitchFamily="18" charset="0"/>
                <a:ea typeface="华康娃娃体W5" panose="040B0509000000000000" pitchFamily="81" charset="-122"/>
                <a:cs typeface="Times New Roman" pitchFamily="18" charset="0"/>
              </a:rPr>
              <a:t> </a:t>
            </a:r>
            <a:r>
              <a:rPr lang="en-US" altLang="zh-CN" sz="11500" i="1" dirty="0" err="1">
                <a:solidFill>
                  <a:srgbClr val="FF0000"/>
                </a:solidFill>
                <a:latin typeface="Times New Roman" pitchFamily="18" charset="0"/>
                <a:ea typeface="华康娃娃体W5" panose="040B0509000000000000" pitchFamily="81" charset="-122"/>
                <a:cs typeface="Times New Roman" pitchFamily="18" charset="0"/>
              </a:rPr>
              <a:t>thuyết</a:t>
            </a:r>
            <a:endParaRPr lang="zh-CN" altLang="en-US" sz="11500" i="1" dirty="0">
              <a:solidFill>
                <a:srgbClr val="FF0000"/>
              </a:solidFill>
              <a:latin typeface="Times New Roman" pitchFamily="18" charset="0"/>
              <a:ea typeface="华康娃娃体W5" panose="040B0509000000000000" pitchFamily="81"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 calcmode="lin" valueType="num">
                                      <p:cBhvr>
                                        <p:cTn id="26" dur="500" fill="hold"/>
                                        <p:tgtEl>
                                          <p:spTgt spid="17"/>
                                        </p:tgtEl>
                                        <p:attrNameLst>
                                          <p:attrName>style.rotation</p:attrName>
                                        </p:attrNameLst>
                                      </p:cBhvr>
                                      <p:tavLst>
                                        <p:tav tm="0">
                                          <p:val>
                                            <p:fltVal val="360"/>
                                          </p:val>
                                        </p:tav>
                                        <p:tav tm="100000">
                                          <p:val>
                                            <p:fltVal val="0"/>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3" name="PA_库_图片 9"/>
          <p:cNvPicPr>
            <a:picLocks noChangeAspect="1"/>
          </p:cNvPicPr>
          <p:nvPr>
            <p:custDataLst>
              <p:tags r:id="rId1"/>
            </p:custDataLst>
          </p:nvPr>
        </p:nvPicPr>
        <p:blipFill>
          <a:blip r:embed="rId4"/>
          <a:stretch>
            <a:fillRect/>
          </a:stretch>
        </p:blipFill>
        <p:spPr>
          <a:xfrm>
            <a:off x="89647" y="-2848430"/>
            <a:ext cx="12191999" cy="12554860"/>
          </a:xfrm>
          <a:prstGeom prst="rect">
            <a:avLst/>
          </a:prstGeom>
        </p:spPr>
      </p:pic>
      <p:pic>
        <p:nvPicPr>
          <p:cNvPr id="4" name="图片 3"/>
          <p:cNvPicPr>
            <a:picLocks noChangeAspect="1"/>
          </p:cNvPicPr>
          <p:nvPr/>
        </p:nvPicPr>
        <p:blipFill>
          <a:blip r:embed="rId5"/>
          <a:stretch>
            <a:fillRect/>
          </a:stretch>
        </p:blipFill>
        <p:spPr>
          <a:xfrm flipH="1">
            <a:off x="8187177" y="258097"/>
            <a:ext cx="717597" cy="716897"/>
          </a:xfrm>
          <a:prstGeom prst="rect">
            <a:avLst/>
          </a:prstGeom>
        </p:spPr>
      </p:pic>
      <p:pic>
        <p:nvPicPr>
          <p:cNvPr id="8" name="图片 7"/>
          <p:cNvPicPr>
            <a:picLocks noChangeAspect="1"/>
          </p:cNvPicPr>
          <p:nvPr/>
        </p:nvPicPr>
        <p:blipFill>
          <a:blip r:embed="rId5"/>
          <a:stretch>
            <a:fillRect/>
          </a:stretch>
        </p:blipFill>
        <p:spPr>
          <a:xfrm>
            <a:off x="3487629" y="440088"/>
            <a:ext cx="799500" cy="798720"/>
          </a:xfrm>
          <a:prstGeom prst="rect">
            <a:avLst/>
          </a:prstGeom>
        </p:spPr>
      </p:pic>
      <p:pic>
        <p:nvPicPr>
          <p:cNvPr id="9" name="图片 8"/>
          <p:cNvPicPr>
            <a:picLocks noChangeAspect="1"/>
          </p:cNvPicPr>
          <p:nvPr/>
        </p:nvPicPr>
        <p:blipFill>
          <a:blip r:embed="rId5"/>
          <a:stretch>
            <a:fillRect/>
          </a:stretch>
        </p:blipFill>
        <p:spPr>
          <a:xfrm flipH="1">
            <a:off x="3334504" y="0"/>
            <a:ext cx="424180" cy="423766"/>
          </a:xfrm>
          <a:prstGeom prst="rect">
            <a:avLst/>
          </a:prstGeom>
        </p:spPr>
      </p:pic>
      <p:pic>
        <p:nvPicPr>
          <p:cNvPr id="10" name="图片 11">
            <a:extLst>
              <a:ext uri="{FF2B5EF4-FFF2-40B4-BE49-F238E27FC236}">
                <a16:creationId xmlns:a16="http://schemas.microsoft.com/office/drawing/2014/main" id="{F59C2A7D-F7A5-4AE9-9D97-E96945E2499A}"/>
              </a:ext>
            </a:extLst>
          </p:cNvPr>
          <p:cNvPicPr>
            <a:picLocks noChangeAspect="1"/>
          </p:cNvPicPr>
          <p:nvPr/>
        </p:nvPicPr>
        <p:blipFill>
          <a:blip r:embed="rId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1175889">
            <a:off x="-166431" y="1522196"/>
            <a:ext cx="6934305" cy="5165206"/>
          </a:xfrm>
          <a:prstGeom prst="rect">
            <a:avLst/>
          </a:prstGeom>
        </p:spPr>
      </p:pic>
      <p:sp>
        <p:nvSpPr>
          <p:cNvPr id="14" name="Rectangle 13"/>
          <p:cNvSpPr/>
          <p:nvPr/>
        </p:nvSpPr>
        <p:spPr>
          <a:xfrm>
            <a:off x="7406640" y="1991975"/>
            <a:ext cx="4213860" cy="646331"/>
          </a:xfrm>
          <a:prstGeom prst="rect">
            <a:avLst/>
          </a:prstGeom>
        </p:spPr>
        <p:txBody>
          <a:bodyPr wrap="square">
            <a:spAutoFit/>
          </a:bodyPr>
          <a:lstStyle/>
          <a:p>
            <a:r>
              <a:rPr lang="en-US" sz="3600" dirty="0" err="1">
                <a:solidFill>
                  <a:srgbClr val="0070C0"/>
                </a:solidFill>
                <a:latin typeface="Times New Roman" pitchFamily="18" charset="0"/>
                <a:cs typeface="Times New Roman" pitchFamily="18" charset="0"/>
              </a:rPr>
              <a:t>Khái</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niệm</a:t>
            </a:r>
            <a:endParaRPr lang="en-US" sz="3600" dirty="0">
              <a:solidFill>
                <a:srgbClr val="0070C0"/>
              </a:solidFill>
              <a:latin typeface="Times New Roman" pitchFamily="18" charset="0"/>
              <a:cs typeface="Times New Roman" pitchFamily="18" charset="0"/>
            </a:endParaRPr>
          </a:p>
        </p:txBody>
      </p:sp>
      <p:sp>
        <p:nvSpPr>
          <p:cNvPr id="16" name="TextBox 15"/>
          <p:cNvSpPr txBox="1"/>
          <p:nvPr/>
        </p:nvSpPr>
        <p:spPr>
          <a:xfrm>
            <a:off x="1600200" y="2743200"/>
            <a:ext cx="3714750" cy="2308324"/>
          </a:xfrm>
          <a:prstGeom prst="rect">
            <a:avLst/>
          </a:prstGeom>
          <a:noFill/>
        </p:spPr>
        <p:txBody>
          <a:bodyPr wrap="square" rtlCol="0">
            <a:spAutoFit/>
          </a:bodyPr>
          <a:lstStyle/>
          <a:p>
            <a:r>
              <a:rPr lang="en-US" sz="3600" dirty="0" err="1">
                <a:latin typeface="Times New Roman" pitchFamily="18" charset="0"/>
                <a:cs typeface="Times New Roman" pitchFamily="18" charset="0"/>
              </a:rPr>
              <a:t>Hoàn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endParaRPr lang="en-US" sz="3600" dirty="0">
              <a:latin typeface="Times New Roman" pitchFamily="18" charset="0"/>
              <a:cs typeface="Times New Roman" pitchFamily="18" charset="0"/>
            </a:endParaRPr>
          </a:p>
        </p:txBody>
      </p:sp>
      <p:cxnSp>
        <p:nvCxnSpPr>
          <p:cNvPr id="18" name="Straight Arrow Connector 17"/>
          <p:cNvCxnSpPr>
            <a:stCxn id="16" idx="3"/>
            <a:endCxn id="14" idx="1"/>
          </p:cNvCxnSpPr>
          <p:nvPr/>
        </p:nvCxnSpPr>
        <p:spPr>
          <a:xfrm flipV="1">
            <a:off x="5314950" y="2315141"/>
            <a:ext cx="2091690" cy="158222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425690" y="2982575"/>
            <a:ext cx="3794760" cy="1754326"/>
          </a:xfrm>
          <a:prstGeom prst="rect">
            <a:avLst/>
          </a:prstGeom>
        </p:spPr>
        <p:txBody>
          <a:bodyPr wrap="square">
            <a:spAutoFit/>
          </a:bodyPr>
          <a:lstStyle/>
          <a:p>
            <a:pPr algn="just"/>
            <a:r>
              <a:rPr lang="vi-VN" sz="3600" dirty="0">
                <a:solidFill>
                  <a:srgbClr val="0070C0"/>
                </a:solidFill>
                <a:latin typeface="Times New Roman" pitchFamily="18" charset="0"/>
                <a:cs typeface="Times New Roman" pitchFamily="18" charset="0"/>
              </a:rPr>
              <a:t>Các trường hợp dùng cụm C – V để mở rộng câu</a:t>
            </a:r>
            <a:endParaRPr lang="en-US" sz="3600" dirty="0">
              <a:solidFill>
                <a:srgbClr val="0070C0"/>
              </a:solidFill>
              <a:latin typeface="Times New Roman" pitchFamily="18" charset="0"/>
              <a:cs typeface="Times New Roman" pitchFamily="18" charset="0"/>
            </a:endParaRPr>
          </a:p>
        </p:txBody>
      </p:sp>
      <p:cxnSp>
        <p:nvCxnSpPr>
          <p:cNvPr id="21" name="Straight Arrow Connector 20"/>
          <p:cNvCxnSpPr>
            <a:stCxn id="16" idx="3"/>
            <a:endCxn id="20" idx="1"/>
          </p:cNvCxnSpPr>
          <p:nvPr/>
        </p:nvCxnSpPr>
        <p:spPr>
          <a:xfrm flipV="1">
            <a:off x="5314950" y="3859738"/>
            <a:ext cx="2110740" cy="3762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444740" y="4970324"/>
            <a:ext cx="4213860" cy="646331"/>
          </a:xfrm>
          <a:prstGeom prst="rect">
            <a:avLst/>
          </a:prstGeom>
        </p:spPr>
        <p:txBody>
          <a:bodyPr wrap="square">
            <a:spAutoFit/>
          </a:bodyPr>
          <a:lstStyle/>
          <a:p>
            <a:r>
              <a:rPr lang="en-US" sz="3600" dirty="0" err="1">
                <a:solidFill>
                  <a:srgbClr val="0070C0"/>
                </a:solidFill>
                <a:latin typeface="Times New Roman" pitchFamily="18" charset="0"/>
                <a:cs typeface="Times New Roman" pitchFamily="18" charset="0"/>
              </a:rPr>
              <a:t>Tác</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dụng</a:t>
            </a:r>
            <a:endParaRPr lang="en-US" sz="3600" dirty="0">
              <a:solidFill>
                <a:srgbClr val="0070C0"/>
              </a:solidFill>
              <a:latin typeface="Times New Roman" pitchFamily="18" charset="0"/>
              <a:cs typeface="Times New Roman" pitchFamily="18" charset="0"/>
            </a:endParaRPr>
          </a:p>
        </p:txBody>
      </p:sp>
      <p:cxnSp>
        <p:nvCxnSpPr>
          <p:cNvPr id="25" name="Straight Arrow Connector 24"/>
          <p:cNvCxnSpPr>
            <a:stCxn id="16" idx="3"/>
            <a:endCxn id="24" idx="1"/>
          </p:cNvCxnSpPr>
          <p:nvPr/>
        </p:nvCxnSpPr>
        <p:spPr>
          <a:xfrm>
            <a:off x="5314950" y="3897362"/>
            <a:ext cx="2129790" cy="13961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Horizontal)">
                                      <p:cBhvr>
                                        <p:cTn id="32" dur="500"/>
                                        <p:tgtEl>
                                          <p:spTgt spid="18"/>
                                        </p:tgtEl>
                                      </p:cBhvr>
                                    </p:animEffect>
                                  </p:childTnLst>
                                </p:cTn>
                              </p:par>
                              <p:par>
                                <p:cTn id="33" presetID="16" presetClass="entr" presetSubtype="2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Horizontal)">
                                      <p:cBhvr>
                                        <p:cTn id="40" dur="500"/>
                                        <p:tgtEl>
                                          <p:spTgt spid="21"/>
                                        </p:tgtEl>
                                      </p:cBhvr>
                                    </p:animEffect>
                                  </p:childTnLst>
                                </p:cTn>
                              </p:par>
                              <p:par>
                                <p:cTn id="41" presetID="16" presetClass="entr" presetSubtype="2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Horizontal)">
                                      <p:cBhvr>
                                        <p:cTn id="48" dur="500"/>
                                        <p:tgtEl>
                                          <p:spTgt spid="25"/>
                                        </p:tgtEl>
                                      </p:cBhvr>
                                    </p:animEffect>
                                  </p:childTnLst>
                                </p:cTn>
                              </p:par>
                              <p:par>
                                <p:cTn id="49" presetID="16" presetClass="entr" presetSubtype="2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Horizontal)">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025" y="1040583"/>
            <a:ext cx="2911024" cy="1902851"/>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457" y="1230189"/>
            <a:ext cx="3733800" cy="2070333"/>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9576" y="1157929"/>
            <a:ext cx="3139624" cy="1902851"/>
          </a:xfrm>
          <a:prstGeom prst="rect">
            <a:avLst/>
          </a:prstGeom>
        </p:spPr>
      </p:pic>
      <p:sp>
        <p:nvSpPr>
          <p:cNvPr id="13" name="文本框 12"/>
          <p:cNvSpPr txBox="1"/>
          <p:nvPr/>
        </p:nvSpPr>
        <p:spPr>
          <a:xfrm>
            <a:off x="811978" y="1563237"/>
            <a:ext cx="3123117" cy="646331"/>
          </a:xfrm>
          <a:prstGeom prst="rect">
            <a:avLst/>
          </a:prstGeom>
          <a:noFill/>
        </p:spPr>
        <p:txBody>
          <a:bodyPr wrap="square" rtlCol="0">
            <a:spAutoFit/>
          </a:bodyPr>
          <a:lstStyle/>
          <a:p>
            <a:pPr algn="ctr"/>
            <a:r>
              <a:rPr lang="en-US" altLang="zh-CN" sz="3600" dirty="0" err="1">
                <a:solidFill>
                  <a:srgbClr val="FF0000"/>
                </a:solidFill>
                <a:latin typeface="Times New Roman" pitchFamily="18" charset="0"/>
                <a:ea typeface="华康娃娃体W5" panose="040B0509000000000000" pitchFamily="81" charset="-122"/>
                <a:cs typeface="Times New Roman" pitchFamily="18" charset="0"/>
                <a:sym typeface="+mn-lt"/>
              </a:rPr>
              <a:t>Khái</a:t>
            </a:r>
            <a:r>
              <a:rPr lang="en-US" altLang="zh-CN" sz="3600" dirty="0">
                <a:solidFill>
                  <a:srgbClr val="FF0000"/>
                </a:solidFill>
                <a:latin typeface="Times New Roman" pitchFamily="18" charset="0"/>
                <a:ea typeface="华康娃娃体W5" panose="040B0509000000000000" pitchFamily="81" charset="-122"/>
                <a:cs typeface="Times New Roman" pitchFamily="18" charset="0"/>
                <a:sym typeface="+mn-lt"/>
              </a:rPr>
              <a:t> </a:t>
            </a:r>
            <a:r>
              <a:rPr lang="en-US" altLang="zh-CN" sz="3600" dirty="0" err="1">
                <a:solidFill>
                  <a:srgbClr val="FF0000"/>
                </a:solidFill>
                <a:latin typeface="Times New Roman" pitchFamily="18" charset="0"/>
                <a:ea typeface="华康娃娃体W5" panose="040B0509000000000000" pitchFamily="81" charset="-122"/>
                <a:cs typeface="Times New Roman" pitchFamily="18" charset="0"/>
                <a:sym typeface="+mn-lt"/>
              </a:rPr>
              <a:t>niệm</a:t>
            </a:r>
            <a:endParaRPr lang="zh-CN" altLang="en-US" sz="3600" dirty="0">
              <a:solidFill>
                <a:srgbClr val="FF0000"/>
              </a:solidFill>
              <a:latin typeface="Times New Roman" pitchFamily="18" charset="0"/>
              <a:ea typeface="华康娃娃体W5" panose="040B0509000000000000" pitchFamily="81" charset="-122"/>
              <a:cs typeface="Times New Roman" pitchFamily="18" charset="0"/>
              <a:sym typeface="+mn-lt"/>
            </a:endParaRPr>
          </a:p>
        </p:txBody>
      </p:sp>
      <p:sp>
        <p:nvSpPr>
          <p:cNvPr id="14" name="文本框 13"/>
          <p:cNvSpPr txBox="1"/>
          <p:nvPr/>
        </p:nvSpPr>
        <p:spPr>
          <a:xfrm>
            <a:off x="5016637" y="1498305"/>
            <a:ext cx="2686049" cy="1077218"/>
          </a:xfrm>
          <a:prstGeom prst="rect">
            <a:avLst/>
          </a:prstGeom>
          <a:noFill/>
        </p:spPr>
        <p:txBody>
          <a:bodyPr wrap="square" rtlCol="0">
            <a:spAutoFit/>
          </a:bodyPr>
          <a:lstStyle/>
          <a:p>
            <a:pPr algn="ctr"/>
            <a:r>
              <a:rPr lang="vi-VN" sz="3200" dirty="0">
                <a:solidFill>
                  <a:srgbClr val="FF0000"/>
                </a:solidFill>
                <a:latin typeface="+mj-lt"/>
              </a:rPr>
              <a:t>Các trường </a:t>
            </a:r>
            <a:endParaRPr lang="en-US" sz="3200" dirty="0">
              <a:solidFill>
                <a:srgbClr val="FF0000"/>
              </a:solidFill>
              <a:latin typeface="+mj-lt"/>
            </a:endParaRPr>
          </a:p>
          <a:p>
            <a:pPr algn="ctr"/>
            <a:r>
              <a:rPr lang="vi-VN" sz="3200" dirty="0">
                <a:solidFill>
                  <a:srgbClr val="FF0000"/>
                </a:solidFill>
                <a:latin typeface="+mj-lt"/>
              </a:rPr>
              <a:t>hợp </a:t>
            </a:r>
            <a:r>
              <a:rPr lang="en-US" sz="3200" dirty="0" err="1">
                <a:solidFill>
                  <a:srgbClr val="FF0000"/>
                </a:solidFill>
                <a:latin typeface="Times New Roman" pitchFamily="18" charset="0"/>
                <a:cs typeface="Times New Roman" pitchFamily="18" charset="0"/>
              </a:rPr>
              <a:t>áp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dụng</a:t>
            </a:r>
            <a:endParaRPr lang="zh-CN" altLang="en-US" sz="3200" dirty="0">
              <a:solidFill>
                <a:srgbClr val="FF0000"/>
              </a:solidFill>
              <a:latin typeface="Times New Roman" pitchFamily="18" charset="0"/>
              <a:ea typeface="华康娃娃体W5" panose="040B0509000000000000" pitchFamily="81" charset="-122"/>
              <a:cs typeface="Times New Roman" pitchFamily="18" charset="0"/>
              <a:sym typeface="+mn-lt"/>
            </a:endParaRPr>
          </a:p>
        </p:txBody>
      </p:sp>
      <p:sp>
        <p:nvSpPr>
          <p:cNvPr id="15" name="文本框 14"/>
          <p:cNvSpPr txBox="1"/>
          <p:nvPr/>
        </p:nvSpPr>
        <p:spPr>
          <a:xfrm>
            <a:off x="8926975" y="1650970"/>
            <a:ext cx="2003110" cy="584775"/>
          </a:xfrm>
          <a:prstGeom prst="rect">
            <a:avLst/>
          </a:prstGeom>
          <a:noFill/>
        </p:spPr>
        <p:txBody>
          <a:bodyPr wrap="square" rtlCol="0">
            <a:spAutoFit/>
          </a:bodyPr>
          <a:lstStyle/>
          <a:p>
            <a:pPr algn="ctr"/>
            <a:r>
              <a:rPr lang="en-US" altLang="zh-CN" sz="3200" dirty="0" err="1">
                <a:solidFill>
                  <a:srgbClr val="FF0000"/>
                </a:solidFill>
                <a:latin typeface="Times New Roman" pitchFamily="18" charset="0"/>
                <a:ea typeface="华康娃娃体W5" panose="040B0509000000000000" pitchFamily="81" charset="-122"/>
                <a:cs typeface="Times New Roman" pitchFamily="18" charset="0"/>
                <a:sym typeface="+mn-lt"/>
              </a:rPr>
              <a:t>Tác</a:t>
            </a:r>
            <a:r>
              <a:rPr lang="en-US" altLang="zh-CN" sz="3200" dirty="0">
                <a:solidFill>
                  <a:srgbClr val="FF0000"/>
                </a:solidFill>
                <a:latin typeface="Times New Roman" pitchFamily="18" charset="0"/>
                <a:ea typeface="华康娃娃体W5" panose="040B0509000000000000" pitchFamily="81" charset="-122"/>
                <a:cs typeface="Times New Roman" pitchFamily="18" charset="0"/>
                <a:sym typeface="+mn-lt"/>
              </a:rPr>
              <a:t> </a:t>
            </a:r>
            <a:r>
              <a:rPr lang="en-US" altLang="zh-CN" sz="3200" dirty="0" err="1">
                <a:solidFill>
                  <a:srgbClr val="FF0000"/>
                </a:solidFill>
                <a:latin typeface="Times New Roman" pitchFamily="18" charset="0"/>
                <a:ea typeface="华康娃娃体W5" panose="040B0509000000000000" pitchFamily="81" charset="-122"/>
                <a:cs typeface="Times New Roman" pitchFamily="18" charset="0"/>
                <a:sym typeface="+mn-lt"/>
              </a:rPr>
              <a:t>dụng</a:t>
            </a:r>
            <a:endParaRPr lang="zh-CN" altLang="en-US" sz="3200" dirty="0">
              <a:solidFill>
                <a:srgbClr val="FF0000"/>
              </a:solidFill>
              <a:latin typeface="Times New Roman" pitchFamily="18" charset="0"/>
              <a:ea typeface="华康娃娃体W5" panose="040B0509000000000000" pitchFamily="81" charset="-122"/>
              <a:cs typeface="Times New Roman" pitchFamily="18" charset="0"/>
              <a:sym typeface="+mn-lt"/>
            </a:endParaRPr>
          </a:p>
        </p:txBody>
      </p:sp>
      <p:pic>
        <p:nvPicPr>
          <p:cNvPr id="19" name="图片 3"/>
          <p:cNvPicPr>
            <a:picLocks noChangeAspect="1"/>
          </p:cNvPicPr>
          <p:nvPr/>
        </p:nvPicPr>
        <p:blipFill>
          <a:blip r:embed="rId4"/>
          <a:stretch>
            <a:fillRect/>
          </a:stretch>
        </p:blipFill>
        <p:spPr>
          <a:xfrm flipH="1">
            <a:off x="8568177" y="258097"/>
            <a:ext cx="717597" cy="716897"/>
          </a:xfrm>
          <a:prstGeom prst="rect">
            <a:avLst/>
          </a:prstGeom>
        </p:spPr>
      </p:pic>
      <p:pic>
        <p:nvPicPr>
          <p:cNvPr id="20" name="图片 7"/>
          <p:cNvPicPr>
            <a:picLocks noChangeAspect="1"/>
          </p:cNvPicPr>
          <p:nvPr/>
        </p:nvPicPr>
        <p:blipFill>
          <a:blip r:embed="rId4"/>
          <a:stretch>
            <a:fillRect/>
          </a:stretch>
        </p:blipFill>
        <p:spPr>
          <a:xfrm>
            <a:off x="3487629" y="440088"/>
            <a:ext cx="799500" cy="798720"/>
          </a:xfrm>
          <a:prstGeom prst="rect">
            <a:avLst/>
          </a:prstGeom>
        </p:spPr>
      </p:pic>
      <p:pic>
        <p:nvPicPr>
          <p:cNvPr id="21" name="图片 8"/>
          <p:cNvPicPr>
            <a:picLocks noChangeAspect="1"/>
          </p:cNvPicPr>
          <p:nvPr/>
        </p:nvPicPr>
        <p:blipFill>
          <a:blip r:embed="rId4"/>
          <a:stretch>
            <a:fillRect/>
          </a:stretch>
        </p:blipFill>
        <p:spPr>
          <a:xfrm flipH="1">
            <a:off x="3334504" y="0"/>
            <a:ext cx="424180" cy="423766"/>
          </a:xfrm>
          <a:prstGeom prst="rect">
            <a:avLst/>
          </a:prstGeom>
        </p:spPr>
      </p:pic>
      <p:sp>
        <p:nvSpPr>
          <p:cNvPr id="22" name="TextBox 21"/>
          <p:cNvSpPr txBox="1"/>
          <p:nvPr/>
        </p:nvSpPr>
        <p:spPr>
          <a:xfrm>
            <a:off x="4510527" y="-157028"/>
            <a:ext cx="4057650" cy="1323439"/>
          </a:xfrm>
          <a:prstGeom prst="rect">
            <a:avLst/>
          </a:prstGeom>
          <a:noFill/>
        </p:spPr>
        <p:txBody>
          <a:bodyPr wrap="square" rtlCol="0">
            <a:spAutoFit/>
          </a:bodyPr>
          <a:lstStyle/>
          <a:p>
            <a:pPr algn="ctr"/>
            <a:r>
              <a:rPr lang="en-US" sz="4000" b="1" dirty="0" err="1">
                <a:solidFill>
                  <a:srgbClr val="FF0000"/>
                </a:solidFill>
                <a:latin typeface="Times New Roman" pitchFamily="18" charset="0"/>
                <a:cs typeface="Times New Roman" pitchFamily="18" charset="0"/>
              </a:rPr>
              <a:t>Dùng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cụm</a:t>
            </a:r>
            <a:r>
              <a:rPr lang="en-US" sz="4000" b="1" dirty="0">
                <a:solidFill>
                  <a:srgbClr val="FF0000"/>
                </a:solidFill>
                <a:latin typeface="Times New Roman" pitchFamily="18" charset="0"/>
                <a:cs typeface="Times New Roman" pitchFamily="18" charset="0"/>
              </a:rPr>
              <a:t> C – V </a:t>
            </a:r>
            <a:r>
              <a:rPr lang="en-US" sz="4000" b="1" dirty="0" err="1">
                <a:solidFill>
                  <a:srgbClr val="FF0000"/>
                </a:solidFill>
                <a:latin typeface="Times New Roman" pitchFamily="18" charset="0"/>
                <a:cs typeface="Times New Roman" pitchFamily="18" charset="0"/>
              </a:rPr>
              <a:t>để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mở</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rộng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endParaRPr lang="en-US" sz="4000" b="1" dirty="0">
              <a:solidFill>
                <a:srgbClr val="FF0000"/>
              </a:solidFill>
              <a:latin typeface="Times New Roman" pitchFamily="18" charset="0"/>
              <a:cs typeface="Times New Roman" pitchFamily="18" charset="0"/>
            </a:endParaRPr>
          </a:p>
        </p:txBody>
      </p:sp>
      <p:sp>
        <p:nvSpPr>
          <p:cNvPr id="23" name="Rectangle 22"/>
          <p:cNvSpPr/>
          <p:nvPr/>
        </p:nvSpPr>
        <p:spPr>
          <a:xfrm>
            <a:off x="-31275" y="3060780"/>
            <a:ext cx="4876800" cy="3539430"/>
          </a:xfrm>
          <a:prstGeom prst="rect">
            <a:avLst/>
          </a:prstGeom>
        </p:spPr>
        <p:txBody>
          <a:bodyPr wrap="square">
            <a:spAutoFit/>
          </a:bodyPr>
          <a:lstStyle/>
          <a:p>
            <a:pPr algn="ctr"/>
            <a:r>
              <a:rPr lang="vi-VN" sz="3200" b="1" dirty="0">
                <a:latin typeface="+mj-lt"/>
              </a:rPr>
              <a:t>Khi nói hoặc viết có thể dùng những cụm từ có hình thức giống câu đơn bình thường, gọi là cụm C –V , làm thành phần của câu hoặc của cụm từ để </a:t>
            </a:r>
            <a:r>
              <a:rPr lang="en-US" sz="3200" b="1" dirty="0" err="1">
                <a:latin typeface="Times New Roman" pitchFamily="18" charset="0"/>
                <a:cs typeface="Times New Roman" pitchFamily="18" charset="0"/>
              </a:rPr>
              <a:t>mở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endParaRPr lang="en-US" sz="3200" b="1" dirty="0">
              <a:latin typeface="Times New Roman" pitchFamily="18" charset="0"/>
              <a:cs typeface="Times New Roman" pitchFamily="18" charset="0"/>
            </a:endParaRPr>
          </a:p>
        </p:txBody>
      </p:sp>
      <p:sp>
        <p:nvSpPr>
          <p:cNvPr id="24" name="Rectangle 23"/>
          <p:cNvSpPr/>
          <p:nvPr/>
        </p:nvSpPr>
        <p:spPr>
          <a:xfrm>
            <a:off x="5016637" y="3243715"/>
            <a:ext cx="3364439" cy="2862322"/>
          </a:xfrm>
          <a:prstGeom prst="rect">
            <a:avLst/>
          </a:prstGeom>
        </p:spPr>
        <p:txBody>
          <a:bodyPr wrap="square">
            <a:spAutoFit/>
          </a:bodyPr>
          <a:lstStyle/>
          <a:p>
            <a:pPr algn="ctr"/>
            <a:r>
              <a:rPr lang="en-US" sz="3600" b="1" dirty="0">
                <a:latin typeface="Times New Roman" pitchFamily="18" charset="0"/>
                <a:cs typeface="Times New Roman" pitchFamily="18" charset="0"/>
              </a:rPr>
              <a:t>C</a:t>
            </a:r>
            <a:r>
              <a:rPr lang="vi-VN" sz="3600" b="1" dirty="0">
                <a:latin typeface="Times New Roman" pitchFamily="18" charset="0"/>
                <a:cs typeface="Times New Roman" pitchFamily="18" charset="0"/>
              </a:rPr>
              <a:t>hủ ngữ, vị ngữ và các phụ ngữ trong cụm danh từ, cụm động từ, cụm tính từ.</a:t>
            </a:r>
            <a:endParaRPr lang="en-US" sz="3600" b="1" dirty="0">
              <a:latin typeface="Times New Roman" pitchFamily="18" charset="0"/>
              <a:cs typeface="Times New Roman" pitchFamily="18" charset="0"/>
            </a:endParaRPr>
          </a:p>
        </p:txBody>
      </p:sp>
      <p:sp>
        <p:nvSpPr>
          <p:cNvPr id="25" name="Rectangle 24"/>
          <p:cNvSpPr/>
          <p:nvPr/>
        </p:nvSpPr>
        <p:spPr>
          <a:xfrm>
            <a:off x="8687075" y="3429000"/>
            <a:ext cx="2911014" cy="2308324"/>
          </a:xfrm>
          <a:prstGeom prst="rect">
            <a:avLst/>
          </a:prstGeom>
        </p:spPr>
        <p:txBody>
          <a:bodyPr wrap="square">
            <a:spAutoFit/>
          </a:bodyPr>
          <a:lstStyle/>
          <a:p>
            <a:pPr algn="ctr"/>
            <a:r>
              <a:rPr lang="vi-VN" sz="3600" b="1" dirty="0">
                <a:latin typeface="+mj-lt"/>
              </a:rPr>
              <a:t>Làm cho nội dung ý nghĩa của câu cụ thể, đầy đủ.</a:t>
            </a:r>
            <a:endParaRPr lang="en-US" sz="36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par>
                                <p:cTn id="38" presetID="6"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2000"/>
                                        <p:tgtEl>
                                          <p:spTgt spid="12"/>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2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5" name="PA_库_图片 9"/>
          <p:cNvPicPr>
            <a:picLocks noChangeAspect="1"/>
          </p:cNvPicPr>
          <p:nvPr>
            <p:custDataLst>
              <p:tags r:id="rId1"/>
            </p:custDataLst>
          </p:nvPr>
        </p:nvPicPr>
        <p:blipFill>
          <a:blip r:embed="rId4"/>
          <a:stretch>
            <a:fillRect/>
          </a:stretch>
        </p:blipFill>
        <p:spPr>
          <a:xfrm>
            <a:off x="0" y="-2836864"/>
            <a:ext cx="12191999" cy="12554860"/>
          </a:xfrm>
          <a:prstGeom prst="rect">
            <a:avLst/>
          </a:prstGeom>
        </p:spPr>
      </p:pic>
      <p:pic>
        <p:nvPicPr>
          <p:cNvPr id="67586" name="Picture 2" descr="Kết quả hình ảnh cho con thuyền chở gạo sang sông&quot;"/>
          <p:cNvPicPr>
            <a:picLocks noChangeAspect="1" noChangeArrowheads="1"/>
          </p:cNvPicPr>
          <p:nvPr/>
        </p:nvPicPr>
        <p:blipFill>
          <a:blip r:embed="rId5"/>
          <a:srcRect l="16903" t="13510" r="15941"/>
          <a:stretch>
            <a:fillRect/>
          </a:stretch>
        </p:blipFill>
        <p:spPr bwMode="auto">
          <a:xfrm>
            <a:off x="704850" y="819150"/>
            <a:ext cx="6210300" cy="4939529"/>
          </a:xfrm>
          <a:prstGeom prst="rect">
            <a:avLst/>
          </a:prstGeom>
          <a:ln>
            <a:noFill/>
          </a:ln>
          <a:effectLst>
            <a:softEdge rad="112500"/>
          </a:effectLst>
        </p:spPr>
      </p:pic>
      <p:sp>
        <p:nvSpPr>
          <p:cNvPr id="7" name="TextBox 6"/>
          <p:cNvSpPr txBox="1"/>
          <p:nvPr/>
        </p:nvSpPr>
        <p:spPr>
          <a:xfrm>
            <a:off x="7200900" y="1943100"/>
            <a:ext cx="4039888" cy="584775"/>
          </a:xfrm>
          <a:prstGeom prst="rect">
            <a:avLst/>
          </a:prstGeom>
          <a:noFill/>
        </p:spPr>
        <p:txBody>
          <a:bodyPr wrap="none" rtlCol="0">
            <a:spAutoFit/>
          </a:bodyPr>
          <a:lstStyle/>
          <a:p>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thuyền</a:t>
            </a:r>
            <a:r>
              <a:rPr lang="en-US" sz="3200" dirty="0">
                <a:latin typeface="Times New Roman" pitchFamily="18" charset="0"/>
                <a:cs typeface="Times New Roman" pitchFamily="18" charset="0"/>
              </a:rPr>
              <a:t> /sang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a:t>
            </a:r>
          </a:p>
        </p:txBody>
      </p:sp>
      <p:sp>
        <p:nvSpPr>
          <p:cNvPr id="8" name="TextBox 7"/>
          <p:cNvSpPr txBox="1"/>
          <p:nvPr/>
        </p:nvSpPr>
        <p:spPr>
          <a:xfrm>
            <a:off x="7334250" y="3333750"/>
            <a:ext cx="3829050" cy="1569660"/>
          </a:xfrm>
          <a:prstGeom prst="rect">
            <a:avLst/>
          </a:prstGeom>
          <a:noFill/>
        </p:spPr>
        <p:txBody>
          <a:bodyPr wrap="square" rtlCol="0">
            <a:spAutoFit/>
          </a:bodyPr>
          <a:lstStyle/>
          <a:p>
            <a:r>
              <a:rPr lang="en-US" sz="3200" dirty="0">
                <a:solidFill>
                  <a:srgbClr val="0070C0"/>
                </a:solidFill>
                <a:latin typeface="Times New Roman" pitchFamily="18" charset="0"/>
                <a:cs typeface="Times New Roman" pitchFamily="18" charset="0"/>
                <a:sym typeface="Wingdings" pitchFamily="2" charset="2"/>
              </a:rPr>
              <a:t> </a:t>
            </a:r>
            <a:r>
              <a:rPr lang="en-US" sz="3200" dirty="0">
                <a:solidFill>
                  <a:srgbClr val="0070C0"/>
                </a:solidFill>
                <a:latin typeface="Times New Roman" pitchFamily="18" charset="0"/>
                <a:cs typeface="Times New Roman" pitchFamily="18" charset="0"/>
              </a:rPr>
              <a:t>Con </a:t>
            </a:r>
            <a:r>
              <a:rPr lang="en-US" sz="3200" dirty="0" err="1">
                <a:solidFill>
                  <a:srgbClr val="0070C0"/>
                </a:solidFill>
                <a:latin typeface="Times New Roman" pitchFamily="18" charset="0"/>
                <a:cs typeface="Times New Roman" pitchFamily="18" charset="0"/>
              </a:rPr>
              <a:t>thuyền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chở</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đầy</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hàng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hóa</a:t>
            </a:r>
            <a:r>
              <a:rPr lang="en-US" sz="3200" dirty="0">
                <a:solidFill>
                  <a:srgbClr val="0070C0"/>
                </a:solidFill>
                <a:latin typeface="Times New Roman" pitchFamily="18" charset="0"/>
                <a:cs typeface="Times New Roman" pitchFamily="18" charset="0"/>
              </a:rPr>
              <a:t> </a:t>
            </a:r>
            <a:r>
              <a:rPr lang="en-US" sz="3200" dirty="0">
                <a:latin typeface="Times New Roman" pitchFamily="18" charset="0"/>
                <a:cs typeface="Times New Roman" pitchFamily="18" charset="0"/>
              </a:rPr>
              <a:t>/sang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7586"/>
                                        </p:tgtEl>
                                        <p:attrNameLst>
                                          <p:attrName>style.visibility</p:attrName>
                                        </p:attrNameLst>
                                      </p:cBhvr>
                                      <p:to>
                                        <p:strVal val="visible"/>
                                      </p:to>
                                    </p:set>
                                    <p:animEffect transition="in" filter="dissolve">
                                      <p:cBhvr>
                                        <p:cTn id="15" dur="500"/>
                                        <p:tgtEl>
                                          <p:spTgt spid="6758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from="(-#ppt_w/2)" to="(#ppt_x)" calcmode="lin" valueType="num">
                                      <p:cBhvr>
                                        <p:cTn id="25" dur="600" fill="hold">
                                          <p:stCondLst>
                                            <p:cond delay="0"/>
                                          </p:stCondLst>
                                        </p:cTn>
                                        <p:tgtEl>
                                          <p:spTgt spid="8"/>
                                        </p:tgtEl>
                                        <p:attrNameLst>
                                          <p:attrName>ppt_x</p:attrName>
                                        </p:attrNameLst>
                                      </p:cBhvr>
                                    </p:anim>
                                    <p:anim from="0" to="-1.0" calcmode="lin" valueType="num">
                                      <p:cBhvr>
                                        <p:cTn id="26" dur="200" decel="50000" autoRev="1" fill="hold">
                                          <p:stCondLst>
                                            <p:cond delay="600"/>
                                          </p:stCondLst>
                                        </p:cTn>
                                        <p:tgtEl>
                                          <p:spTgt spid="8"/>
                                        </p:tgtEl>
                                        <p:attrNameLst>
                                          <p:attrName>xshear</p:attrName>
                                        </p:attrNameLst>
                                      </p:cBhvr>
                                    </p:anim>
                                    <p:animScale>
                                      <p:cBhvr>
                                        <p:cTn id="27" dur="200" decel="100000" autoRev="1" fill="hold">
                                          <p:stCondLst>
                                            <p:cond delay="600"/>
                                          </p:stCondLst>
                                        </p:cTn>
                                        <p:tgtEl>
                                          <p:spTgt spid="8"/>
                                        </p:tgtEl>
                                      </p:cBhvr>
                                      <p:from x="100000" y="100000"/>
                                      <p:to x="80000" y="100000"/>
                                    </p:animScale>
                                    <p:anim by="(#ppt_h/3+#ppt_w*0.1)" calcmode="lin" valueType="num">
                                      <p:cBhvr additive="sum">
                                        <p:cTn id="28"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3" name="PA_库_图片 9"/>
          <p:cNvPicPr>
            <a:picLocks noChangeAspect="1"/>
          </p:cNvPicPr>
          <p:nvPr>
            <p:custDataLst>
              <p:tags r:id="rId1"/>
            </p:custDataLst>
          </p:nvPr>
        </p:nvPicPr>
        <p:blipFill>
          <a:blip r:embed="rId4"/>
          <a:stretch>
            <a:fillRect/>
          </a:stretch>
        </p:blipFill>
        <p:spPr>
          <a:xfrm>
            <a:off x="0" y="-2836864"/>
            <a:ext cx="12191999" cy="12554860"/>
          </a:xfrm>
          <a:prstGeom prst="rect">
            <a:avLst/>
          </a:prstGeom>
        </p:spPr>
      </p:pic>
      <p:pic>
        <p:nvPicPr>
          <p:cNvPr id="4" name="图片 3"/>
          <p:cNvPicPr>
            <a:picLocks noChangeAspect="1"/>
          </p:cNvPicPr>
          <p:nvPr/>
        </p:nvPicPr>
        <p:blipFill>
          <a:blip r:embed="rId5"/>
          <a:stretch>
            <a:fillRect/>
          </a:stretch>
        </p:blipFill>
        <p:spPr>
          <a:xfrm flipH="1">
            <a:off x="7996677" y="372397"/>
            <a:ext cx="717597" cy="716897"/>
          </a:xfrm>
          <a:prstGeom prst="rect">
            <a:avLst/>
          </a:prstGeom>
        </p:spPr>
      </p:pic>
      <p:pic>
        <p:nvPicPr>
          <p:cNvPr id="8" name="图片 7"/>
          <p:cNvPicPr>
            <a:picLocks noChangeAspect="1"/>
          </p:cNvPicPr>
          <p:nvPr/>
        </p:nvPicPr>
        <p:blipFill>
          <a:blip r:embed="rId5"/>
          <a:stretch>
            <a:fillRect/>
          </a:stretch>
        </p:blipFill>
        <p:spPr>
          <a:xfrm>
            <a:off x="3563829" y="497238"/>
            <a:ext cx="799500" cy="798720"/>
          </a:xfrm>
          <a:prstGeom prst="rect">
            <a:avLst/>
          </a:prstGeom>
        </p:spPr>
      </p:pic>
      <p:pic>
        <p:nvPicPr>
          <p:cNvPr id="9" name="图片 8"/>
          <p:cNvPicPr>
            <a:picLocks noChangeAspect="1"/>
          </p:cNvPicPr>
          <p:nvPr/>
        </p:nvPicPr>
        <p:blipFill>
          <a:blip r:embed="rId5"/>
          <a:stretch>
            <a:fillRect/>
          </a:stretch>
        </p:blipFill>
        <p:spPr>
          <a:xfrm flipH="1">
            <a:off x="3410704" y="57150"/>
            <a:ext cx="424180" cy="423766"/>
          </a:xfrm>
          <a:prstGeom prst="rect">
            <a:avLst/>
          </a:prstGeom>
        </p:spPr>
      </p:pic>
      <p:sp>
        <p:nvSpPr>
          <p:cNvPr id="16" name="TextBox 15"/>
          <p:cNvSpPr txBox="1"/>
          <p:nvPr/>
        </p:nvSpPr>
        <p:spPr>
          <a:xfrm>
            <a:off x="4514850" y="323850"/>
            <a:ext cx="3292889" cy="707886"/>
          </a:xfrm>
          <a:prstGeom prst="rect">
            <a:avLst/>
          </a:prstGeom>
          <a:noFill/>
        </p:spPr>
        <p:txBody>
          <a:bodyPr wrap="none" rtlCol="0">
            <a:spAutoFit/>
          </a:bodyPr>
          <a:lstStyle/>
          <a:p>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tập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nhanh</a:t>
            </a:r>
            <a:endParaRPr lang="en-US" sz="4000" b="1" dirty="0">
              <a:solidFill>
                <a:srgbClr val="FF0000"/>
              </a:solidFill>
              <a:latin typeface="Times New Roman" pitchFamily="18" charset="0"/>
              <a:cs typeface="Times New Roman" pitchFamily="18" charset="0"/>
            </a:endParaRPr>
          </a:p>
        </p:txBody>
      </p:sp>
      <p:pic>
        <p:nvPicPr>
          <p:cNvPr id="10" name="Picture 9" descr="22858PICdbgea5Gz679dY_PIC2018.png"/>
          <p:cNvPicPr>
            <a:picLocks noChangeAspect="1"/>
          </p:cNvPicPr>
          <p:nvPr/>
        </p:nvPicPr>
        <p:blipFill>
          <a:blip r:embed="rId6" cstate="print"/>
          <a:stretch>
            <a:fillRect/>
          </a:stretch>
        </p:blipFill>
        <p:spPr>
          <a:xfrm>
            <a:off x="7129145" y="2533650"/>
            <a:ext cx="4088661" cy="4088661"/>
          </a:xfrm>
          <a:prstGeom prst="rect">
            <a:avLst/>
          </a:prstGeom>
        </p:spPr>
      </p:pic>
      <p:sp>
        <p:nvSpPr>
          <p:cNvPr id="11" name="Rectangle 10"/>
          <p:cNvSpPr/>
          <p:nvPr/>
        </p:nvSpPr>
        <p:spPr>
          <a:xfrm>
            <a:off x="1371600" y="2610535"/>
            <a:ext cx="6096000" cy="1938992"/>
          </a:xfrm>
          <a:prstGeom prst="rect">
            <a:avLst/>
          </a:prstGeom>
        </p:spPr>
        <p:txBody>
          <a:bodyPr>
            <a:spAutoFit/>
          </a:bodyPr>
          <a:lstStyle/>
          <a:p>
            <a:pPr algn="ctr"/>
            <a:r>
              <a:rPr lang="vi-VN" sz="4000" dirty="0">
                <a:latin typeface="+mj-lt"/>
              </a:rPr>
              <a:t>Hãy xác định thành phần câu và cho biết các câu trên mở rộng thành phần nào?</a:t>
            </a:r>
            <a:endParaRPr lang="en-US" sz="4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 calcmode="lin" valueType="num">
                                      <p:cBhvr>
                                        <p:cTn id="37" dur="500" fill="hold"/>
                                        <p:tgtEl>
                                          <p:spTgt spid="11"/>
                                        </p:tgtEl>
                                        <p:attrNameLst>
                                          <p:attrName>style.rotation</p:attrName>
                                        </p:attrNameLst>
                                      </p:cBhvr>
                                      <p:tavLst>
                                        <p:tav tm="0">
                                          <p:val>
                                            <p:fltVal val="360"/>
                                          </p:val>
                                        </p:tav>
                                        <p:tav tm="100000">
                                          <p:val>
                                            <p:fltVal val="0"/>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3" name="PA_库_图片 9"/>
          <p:cNvPicPr>
            <a:picLocks noChangeAspect="1"/>
          </p:cNvPicPr>
          <p:nvPr>
            <p:custDataLst>
              <p:tags r:id="rId1"/>
            </p:custDataLst>
          </p:nvPr>
        </p:nvPicPr>
        <p:blipFill>
          <a:blip r:embed="rId4"/>
          <a:stretch>
            <a:fillRect/>
          </a:stretch>
        </p:blipFill>
        <p:spPr>
          <a:xfrm>
            <a:off x="0" y="-2836864"/>
            <a:ext cx="12191999" cy="1255486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566" y="323850"/>
            <a:ext cx="1542291" cy="6038850"/>
          </a:xfrm>
          <a:prstGeom prst="rect">
            <a:avLst/>
          </a:prstGeom>
        </p:spPr>
      </p:pic>
      <p:sp>
        <p:nvSpPr>
          <p:cNvPr id="5" name="Rectangle 4"/>
          <p:cNvSpPr/>
          <p:nvPr/>
        </p:nvSpPr>
        <p:spPr>
          <a:xfrm>
            <a:off x="3284219" y="389096"/>
            <a:ext cx="7214021" cy="646331"/>
          </a:xfrm>
          <a:prstGeom prst="rect">
            <a:avLst/>
          </a:prstGeom>
        </p:spPr>
        <p:txBody>
          <a:bodyPr wrap="square">
            <a:spAutoFit/>
          </a:bodyPr>
          <a:lstStyle/>
          <a:p>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Chiếc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gãy</a:t>
            </a:r>
            <a:r>
              <a:rPr lang="en-US" sz="3600" dirty="0">
                <a:latin typeface="Times New Roman" pitchFamily="18" charset="0"/>
                <a:cs typeface="Times New Roman" pitchFamily="18" charset="0"/>
              </a:rPr>
              <a:t>.</a:t>
            </a:r>
          </a:p>
        </p:txBody>
      </p:sp>
      <p:sp>
        <p:nvSpPr>
          <p:cNvPr id="7" name="Rectangle 6"/>
          <p:cNvSpPr/>
          <p:nvPr/>
        </p:nvSpPr>
        <p:spPr>
          <a:xfrm>
            <a:off x="3341370" y="1913096"/>
            <a:ext cx="7174230" cy="646331"/>
          </a:xfrm>
          <a:prstGeom prst="rect">
            <a:avLst/>
          </a:prstGeom>
        </p:spPr>
        <p:txBody>
          <a:bodyPr wrap="square">
            <a:spAutoFit/>
          </a:bodyPr>
          <a:lstStyle/>
          <a:p>
            <a:r>
              <a:rPr lang="vi-VN" sz="3600" dirty="0">
                <a:latin typeface="Times New Roman" pitchFamily="18" charset="0"/>
                <a:cs typeface="Times New Roman" pitchFamily="18" charset="0"/>
              </a:rPr>
              <a:t>b. Cô giáo ốm là một tin buồn.</a:t>
            </a:r>
            <a:endParaRPr lang="en-US" sz="3600" dirty="0">
              <a:latin typeface="Times New Roman" pitchFamily="18" charset="0"/>
              <a:cs typeface="Times New Roman" pitchFamily="18" charset="0"/>
            </a:endParaRPr>
          </a:p>
        </p:txBody>
      </p:sp>
      <p:sp>
        <p:nvSpPr>
          <p:cNvPr id="8" name="Rectangle 7"/>
          <p:cNvSpPr/>
          <p:nvPr/>
        </p:nvSpPr>
        <p:spPr>
          <a:xfrm>
            <a:off x="3341370" y="3379946"/>
            <a:ext cx="7174230" cy="646331"/>
          </a:xfrm>
          <a:prstGeom prst="rect">
            <a:avLst/>
          </a:prstGeom>
        </p:spPr>
        <p:txBody>
          <a:bodyPr wrap="square">
            <a:spAutoFit/>
          </a:bodyPr>
          <a:lstStyle/>
          <a:p>
            <a:r>
              <a:rPr lang="vi-VN" sz="3600" dirty="0">
                <a:latin typeface="Times New Roman" pitchFamily="18" charset="0"/>
                <a:cs typeface="Times New Roman" pitchFamily="18" charset="0"/>
              </a:rPr>
              <a:t>c. Mẹ</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luôn hi vọng tôi sẽ thi đỗ cấp 3.</a:t>
            </a:r>
            <a:endParaRPr lang="en-US" sz="3600" dirty="0">
              <a:latin typeface="Times New Roman" pitchFamily="18" charset="0"/>
              <a:cs typeface="Times New Roman" pitchFamily="18" charset="0"/>
            </a:endParaRPr>
          </a:p>
        </p:txBody>
      </p:sp>
      <p:sp>
        <p:nvSpPr>
          <p:cNvPr id="9" name="Rectangle 8"/>
          <p:cNvSpPr/>
          <p:nvPr/>
        </p:nvSpPr>
        <p:spPr>
          <a:xfrm>
            <a:off x="3341370" y="4961096"/>
            <a:ext cx="7174230" cy="646331"/>
          </a:xfrm>
          <a:prstGeom prst="rect">
            <a:avLst/>
          </a:prstGeom>
        </p:spPr>
        <p:txBody>
          <a:bodyPr wrap="square">
            <a:spAutoFit/>
          </a:bodyPr>
          <a:lstStyle/>
          <a:p>
            <a:r>
              <a:rPr lang="vi-VN" sz="3600" dirty="0">
                <a:latin typeface="Times New Roman" pitchFamily="18" charset="0"/>
                <a:cs typeface="Times New Roman" pitchFamily="18" charset="0"/>
              </a:rPr>
              <a:t>d. Tôi rất thích con gấu Lan tặng.</a:t>
            </a:r>
            <a:endParaRPr lang="en-US" sz="3600" dirty="0">
              <a:latin typeface="Times New Roman" pitchFamily="18" charset="0"/>
              <a:cs typeface="Times New Roman" pitchFamily="18" charset="0"/>
            </a:endParaRPr>
          </a:p>
        </p:txBody>
      </p:sp>
      <p:sp>
        <p:nvSpPr>
          <p:cNvPr id="10" name="Rectangle 9"/>
          <p:cNvSpPr/>
          <p:nvPr/>
        </p:nvSpPr>
        <p:spPr>
          <a:xfrm>
            <a:off x="3284219" y="389096"/>
            <a:ext cx="7214021" cy="646331"/>
          </a:xfrm>
          <a:prstGeom prst="rect">
            <a:avLst/>
          </a:prstGeom>
        </p:spPr>
        <p:txBody>
          <a:bodyPr wrap="square">
            <a:spAutoFit/>
          </a:bodyPr>
          <a:lstStyle/>
          <a:p>
            <a:r>
              <a:rPr lang="en-US" sz="3600" dirty="0">
                <a:latin typeface="Times New Roman" pitchFamily="18" charset="0"/>
                <a:cs typeface="Times New Roman" pitchFamily="18" charset="0"/>
              </a:rPr>
              <a:t>a. </a:t>
            </a:r>
            <a:r>
              <a:rPr lang="en-US" sz="3600" dirty="0" err="1">
                <a:solidFill>
                  <a:srgbClr val="FF0000"/>
                </a:solidFill>
                <a:latin typeface="Times New Roman" pitchFamily="18" charset="0"/>
                <a:cs typeface="Times New Roman" pitchFamily="18" charset="0"/>
              </a:rPr>
              <a:t>Chiếc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bàn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này</a:t>
            </a:r>
            <a:r>
              <a:rPr lang="en-US" sz="3600" dirty="0">
                <a:solidFill>
                  <a:srgbClr val="FF0000"/>
                </a:solidFill>
                <a:latin typeface="Times New Roman" pitchFamily="18" charset="0"/>
                <a:cs typeface="Times New Roman" pitchFamily="18" charset="0"/>
              </a:rPr>
              <a:t>/</a:t>
            </a:r>
            <a:r>
              <a:rPr lang="en-US" sz="3600" dirty="0" err="1">
                <a:solidFill>
                  <a:srgbClr val="0070C0"/>
                </a:solidFill>
                <a:latin typeface="Times New Roman" pitchFamily="18" charset="0"/>
                <a:cs typeface="Times New Roman" pitchFamily="18" charset="0"/>
              </a:rPr>
              <a:t>chân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gãy</a:t>
            </a:r>
            <a:r>
              <a:rPr lang="en-US" sz="3600" dirty="0">
                <a:latin typeface="Times New Roman" pitchFamily="18" charset="0"/>
                <a:cs typeface="Times New Roman" pitchFamily="18" charset="0"/>
              </a:rPr>
              <a:t>.</a:t>
            </a:r>
          </a:p>
        </p:txBody>
      </p:sp>
      <p:sp>
        <p:nvSpPr>
          <p:cNvPr id="11" name="Rectangle 10"/>
          <p:cNvSpPr/>
          <p:nvPr/>
        </p:nvSpPr>
        <p:spPr>
          <a:xfrm>
            <a:off x="4122419" y="1170146"/>
            <a:ext cx="7214021" cy="584775"/>
          </a:xfrm>
          <a:prstGeom prst="rect">
            <a:avLst/>
          </a:prstGeom>
        </p:spPr>
        <p:txBody>
          <a:bodyPr wrap="square">
            <a:spAutoFit/>
          </a:bodyPr>
          <a:lstStyle/>
          <a:p>
            <a:r>
              <a:rPr lang="en-US" sz="3200" dirty="0">
                <a:solidFill>
                  <a:srgbClr val="00B050"/>
                </a:solidFill>
                <a:latin typeface="Times New Roman" pitchFamily="18" charset="0"/>
                <a:cs typeface="Times New Roman" pitchFamily="18" charset="0"/>
                <a:sym typeface="Wingdings" pitchFamily="2" charset="2"/>
              </a:rPr>
              <a:t> </a:t>
            </a:r>
            <a:r>
              <a:rPr lang="en-US" sz="3200" dirty="0" err="1">
                <a:solidFill>
                  <a:srgbClr val="00B050"/>
                </a:solidFill>
                <a:latin typeface="Times New Roman" pitchFamily="18" charset="0"/>
                <a:cs typeface="Times New Roman" pitchFamily="18" charset="0"/>
              </a:rPr>
              <a:t>Cụm</a:t>
            </a:r>
            <a:r>
              <a:rPr lang="en-US" sz="3200" dirty="0">
                <a:solidFill>
                  <a:srgbClr val="00B050"/>
                </a:solidFill>
                <a:latin typeface="Times New Roman" pitchFamily="18" charset="0"/>
                <a:cs typeface="Times New Roman" pitchFamily="18" charset="0"/>
              </a:rPr>
              <a:t> C-V </a:t>
            </a:r>
            <a:r>
              <a:rPr lang="en-US" sz="3200" dirty="0" err="1">
                <a:solidFill>
                  <a:srgbClr val="00B050"/>
                </a:solidFill>
                <a:latin typeface="Times New Roman" pitchFamily="18" charset="0"/>
                <a:cs typeface="Times New Roman" pitchFamily="18" charset="0"/>
              </a:rPr>
              <a:t>là</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vị</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ngữ</a:t>
            </a:r>
            <a:r>
              <a:rPr lang="en-US" sz="3200" dirty="0">
                <a:solidFill>
                  <a:srgbClr val="00B050"/>
                </a:solidFill>
                <a:latin typeface="Times New Roman" pitchFamily="18" charset="0"/>
                <a:cs typeface="Times New Roman" pitchFamily="18" charset="0"/>
              </a:rPr>
              <a:t> </a:t>
            </a:r>
          </a:p>
        </p:txBody>
      </p:sp>
      <p:sp>
        <p:nvSpPr>
          <p:cNvPr id="12" name="Rectangle 11"/>
          <p:cNvSpPr/>
          <p:nvPr/>
        </p:nvSpPr>
        <p:spPr>
          <a:xfrm>
            <a:off x="3341370" y="1913096"/>
            <a:ext cx="7174230" cy="646331"/>
          </a:xfrm>
          <a:prstGeom prst="rect">
            <a:avLst/>
          </a:prstGeom>
        </p:spPr>
        <p:txBody>
          <a:bodyPr wrap="square">
            <a:spAutoFit/>
          </a:bodyPr>
          <a:lstStyle/>
          <a:p>
            <a:r>
              <a:rPr lang="vi-VN" sz="3600" dirty="0">
                <a:latin typeface="Times New Roman" pitchFamily="18" charset="0"/>
                <a:cs typeface="Times New Roman" pitchFamily="18" charset="0"/>
              </a:rPr>
              <a:t>b. </a:t>
            </a:r>
            <a:r>
              <a:rPr lang="vi-VN" sz="3600" dirty="0">
                <a:solidFill>
                  <a:srgbClr val="FF0000"/>
                </a:solidFill>
                <a:latin typeface="Times New Roman" pitchFamily="18" charset="0"/>
                <a:cs typeface="Times New Roman" pitchFamily="18" charset="0"/>
              </a:rPr>
              <a:t>Cô giáo </a:t>
            </a:r>
            <a:r>
              <a:rPr lang="vi-VN" sz="3600" dirty="0">
                <a:solidFill>
                  <a:srgbClr val="0070C0"/>
                </a:solidFill>
                <a:latin typeface="Times New Roman" pitchFamily="18" charset="0"/>
                <a:cs typeface="Times New Roman" pitchFamily="18" charset="0"/>
              </a:rPr>
              <a:t>ốm</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là một tin buồn.</a:t>
            </a:r>
            <a:endParaRPr lang="en-US" sz="3600" dirty="0">
              <a:latin typeface="Times New Roman" pitchFamily="18" charset="0"/>
              <a:cs typeface="Times New Roman" pitchFamily="18" charset="0"/>
            </a:endParaRPr>
          </a:p>
        </p:txBody>
      </p:sp>
      <p:sp>
        <p:nvSpPr>
          <p:cNvPr id="14" name="Rectangle 13"/>
          <p:cNvSpPr/>
          <p:nvPr/>
        </p:nvSpPr>
        <p:spPr>
          <a:xfrm>
            <a:off x="4160519" y="2636996"/>
            <a:ext cx="7214021" cy="584775"/>
          </a:xfrm>
          <a:prstGeom prst="rect">
            <a:avLst/>
          </a:prstGeom>
        </p:spPr>
        <p:txBody>
          <a:bodyPr wrap="square">
            <a:spAutoFit/>
          </a:bodyPr>
          <a:lstStyle/>
          <a:p>
            <a:r>
              <a:rPr lang="en-US" sz="3200" dirty="0">
                <a:solidFill>
                  <a:srgbClr val="00B050"/>
                </a:solidFill>
                <a:latin typeface="Times New Roman" pitchFamily="18" charset="0"/>
                <a:cs typeface="Times New Roman" pitchFamily="18" charset="0"/>
                <a:sym typeface="Wingdings" pitchFamily="2" charset="2"/>
              </a:rPr>
              <a:t> </a:t>
            </a:r>
            <a:r>
              <a:rPr lang="en-US" sz="3200" dirty="0" err="1">
                <a:solidFill>
                  <a:srgbClr val="00B050"/>
                </a:solidFill>
                <a:latin typeface="Times New Roman" pitchFamily="18" charset="0"/>
                <a:cs typeface="Times New Roman" pitchFamily="18" charset="0"/>
              </a:rPr>
              <a:t>Cụm</a:t>
            </a:r>
            <a:r>
              <a:rPr lang="en-US" sz="3200" dirty="0">
                <a:solidFill>
                  <a:srgbClr val="00B050"/>
                </a:solidFill>
                <a:latin typeface="Times New Roman" pitchFamily="18" charset="0"/>
                <a:cs typeface="Times New Roman" pitchFamily="18" charset="0"/>
              </a:rPr>
              <a:t> C-V </a:t>
            </a:r>
            <a:r>
              <a:rPr lang="en-US" sz="3200" dirty="0" err="1">
                <a:solidFill>
                  <a:srgbClr val="00B050"/>
                </a:solidFill>
                <a:latin typeface="Times New Roman" pitchFamily="18" charset="0"/>
                <a:cs typeface="Times New Roman" pitchFamily="18" charset="0"/>
              </a:rPr>
              <a:t>là</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vị</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ngữ</a:t>
            </a:r>
            <a:r>
              <a:rPr lang="en-US" sz="3200" dirty="0">
                <a:solidFill>
                  <a:srgbClr val="00B050"/>
                </a:solidFill>
                <a:latin typeface="Times New Roman" pitchFamily="18" charset="0"/>
                <a:cs typeface="Times New Roman" pitchFamily="18" charset="0"/>
              </a:rPr>
              <a:t> </a:t>
            </a:r>
          </a:p>
        </p:txBody>
      </p:sp>
      <p:sp>
        <p:nvSpPr>
          <p:cNvPr id="15" name="Rectangle 14"/>
          <p:cNvSpPr/>
          <p:nvPr/>
        </p:nvSpPr>
        <p:spPr>
          <a:xfrm>
            <a:off x="3341370" y="3379946"/>
            <a:ext cx="7174230" cy="646331"/>
          </a:xfrm>
          <a:prstGeom prst="rect">
            <a:avLst/>
          </a:prstGeom>
        </p:spPr>
        <p:txBody>
          <a:bodyPr wrap="square">
            <a:spAutoFit/>
          </a:bodyPr>
          <a:lstStyle/>
          <a:p>
            <a:r>
              <a:rPr lang="vi-VN" sz="3600" dirty="0">
                <a:latin typeface="Times New Roman" pitchFamily="18" charset="0"/>
                <a:cs typeface="Times New Roman" pitchFamily="18" charset="0"/>
              </a:rPr>
              <a:t>c. </a:t>
            </a:r>
            <a:r>
              <a:rPr lang="vi-VN" sz="3600" dirty="0">
                <a:solidFill>
                  <a:srgbClr val="FF0000"/>
                </a:solidFill>
                <a:latin typeface="Times New Roman" pitchFamily="18" charset="0"/>
                <a:cs typeface="Times New Roman" pitchFamily="18" charset="0"/>
              </a:rPr>
              <a:t>Mẹ</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luôn hi vọng </a:t>
            </a:r>
            <a:r>
              <a:rPr lang="vi-VN" sz="3600" dirty="0">
                <a:solidFill>
                  <a:srgbClr val="0070C0"/>
                </a:solidFill>
                <a:latin typeface="Times New Roman" pitchFamily="18" charset="0"/>
                <a:cs typeface="Times New Roman" pitchFamily="18" charset="0"/>
              </a:rPr>
              <a:t>tôi</a:t>
            </a:r>
            <a:r>
              <a:rPr lang="vi-VN" sz="3600" dirty="0">
                <a:latin typeface="Times New Roman" pitchFamily="18" charset="0"/>
                <a:cs typeface="Times New Roman" pitchFamily="18" charset="0"/>
              </a:rPr>
              <a:t> sẽ thi đỗ cấp 3.</a:t>
            </a:r>
            <a:endParaRPr lang="en-US" sz="3600" dirty="0">
              <a:latin typeface="Times New Roman" pitchFamily="18" charset="0"/>
              <a:cs typeface="Times New Roman" pitchFamily="18" charset="0"/>
            </a:endParaRPr>
          </a:p>
        </p:txBody>
      </p:sp>
      <p:sp>
        <p:nvSpPr>
          <p:cNvPr id="16" name="Rectangle 15"/>
          <p:cNvSpPr/>
          <p:nvPr/>
        </p:nvSpPr>
        <p:spPr>
          <a:xfrm>
            <a:off x="4217669" y="4199096"/>
            <a:ext cx="7214021" cy="584775"/>
          </a:xfrm>
          <a:prstGeom prst="rect">
            <a:avLst/>
          </a:prstGeom>
        </p:spPr>
        <p:txBody>
          <a:bodyPr wrap="square">
            <a:spAutoFit/>
          </a:bodyPr>
          <a:lstStyle/>
          <a:p>
            <a:r>
              <a:rPr lang="en-US" sz="3200" dirty="0">
                <a:solidFill>
                  <a:srgbClr val="00B050"/>
                </a:solidFill>
                <a:latin typeface="Times New Roman" pitchFamily="18" charset="0"/>
                <a:cs typeface="Times New Roman" pitchFamily="18" charset="0"/>
                <a:sym typeface="Wingdings" pitchFamily="2" charset="2"/>
              </a:rPr>
              <a:t> </a:t>
            </a:r>
            <a:r>
              <a:rPr lang="en-US" sz="3200" dirty="0" err="1">
                <a:solidFill>
                  <a:srgbClr val="00B050"/>
                </a:solidFill>
                <a:latin typeface="Times New Roman" pitchFamily="18" charset="0"/>
                <a:cs typeface="Times New Roman" pitchFamily="18" charset="0"/>
              </a:rPr>
              <a:t>Cụm</a:t>
            </a:r>
            <a:r>
              <a:rPr lang="en-US" sz="3200" dirty="0">
                <a:solidFill>
                  <a:srgbClr val="00B050"/>
                </a:solidFill>
                <a:latin typeface="Times New Roman" pitchFamily="18" charset="0"/>
                <a:cs typeface="Times New Roman" pitchFamily="18" charset="0"/>
              </a:rPr>
              <a:t> C-V </a:t>
            </a:r>
            <a:r>
              <a:rPr lang="en-US" sz="3200" dirty="0" err="1">
                <a:solidFill>
                  <a:srgbClr val="00B050"/>
                </a:solidFill>
                <a:latin typeface="Times New Roman" pitchFamily="18" charset="0"/>
                <a:cs typeface="Times New Roman" pitchFamily="18" charset="0"/>
              </a:rPr>
              <a:t>làm</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phụ</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ngữ</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cho</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động</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từ</a:t>
            </a:r>
            <a:endParaRPr lang="en-US" sz="3200" dirty="0">
              <a:solidFill>
                <a:srgbClr val="00B050"/>
              </a:solidFill>
              <a:latin typeface="Times New Roman" pitchFamily="18" charset="0"/>
              <a:cs typeface="Times New Roman" pitchFamily="18" charset="0"/>
            </a:endParaRPr>
          </a:p>
        </p:txBody>
      </p:sp>
      <p:sp>
        <p:nvSpPr>
          <p:cNvPr id="17" name="Rectangle 16"/>
          <p:cNvSpPr/>
          <p:nvPr/>
        </p:nvSpPr>
        <p:spPr>
          <a:xfrm>
            <a:off x="3322320" y="4954369"/>
            <a:ext cx="7174230" cy="646331"/>
          </a:xfrm>
          <a:prstGeom prst="rect">
            <a:avLst/>
          </a:prstGeom>
        </p:spPr>
        <p:txBody>
          <a:bodyPr wrap="square">
            <a:spAutoFit/>
          </a:bodyPr>
          <a:lstStyle/>
          <a:p>
            <a:r>
              <a:rPr lang="vi-VN" sz="3600" dirty="0">
                <a:latin typeface="Times New Roman" pitchFamily="18" charset="0"/>
                <a:cs typeface="Times New Roman" pitchFamily="18" charset="0"/>
              </a:rPr>
              <a:t>d. </a:t>
            </a:r>
            <a:r>
              <a:rPr lang="vi-VN" sz="3600" dirty="0">
                <a:solidFill>
                  <a:srgbClr val="FF0000"/>
                </a:solidFill>
                <a:latin typeface="Times New Roman" pitchFamily="18" charset="0"/>
                <a:cs typeface="Times New Roman" pitchFamily="18" charset="0"/>
              </a:rPr>
              <a:t>Tôi</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rất thích con gấu </a:t>
            </a:r>
            <a:r>
              <a:rPr lang="vi-VN" sz="3600" dirty="0">
                <a:solidFill>
                  <a:srgbClr val="0070C0"/>
                </a:solidFill>
                <a:latin typeface="Times New Roman" pitchFamily="18" charset="0"/>
                <a:cs typeface="Times New Roman" pitchFamily="18" charset="0"/>
              </a:rPr>
              <a:t>Lan</a:t>
            </a:r>
            <a:r>
              <a:rPr lang="vi-VN" sz="3600" dirty="0">
                <a:latin typeface="Times New Roman" pitchFamily="18" charset="0"/>
                <a:cs typeface="Times New Roman" pitchFamily="18" charset="0"/>
              </a:rPr>
              <a:t> tặng.</a:t>
            </a:r>
            <a:endParaRPr lang="en-US" sz="3600" dirty="0">
              <a:latin typeface="Times New Roman" pitchFamily="18" charset="0"/>
              <a:cs typeface="Times New Roman" pitchFamily="18" charset="0"/>
            </a:endParaRPr>
          </a:p>
        </p:txBody>
      </p:sp>
      <p:sp>
        <p:nvSpPr>
          <p:cNvPr id="18" name="Rectangle 17"/>
          <p:cNvSpPr/>
          <p:nvPr/>
        </p:nvSpPr>
        <p:spPr>
          <a:xfrm>
            <a:off x="4217669" y="5704046"/>
            <a:ext cx="7214021" cy="584775"/>
          </a:xfrm>
          <a:prstGeom prst="rect">
            <a:avLst/>
          </a:prstGeom>
        </p:spPr>
        <p:txBody>
          <a:bodyPr wrap="square">
            <a:spAutoFit/>
          </a:bodyPr>
          <a:lstStyle/>
          <a:p>
            <a:r>
              <a:rPr lang="en-US" sz="3200" dirty="0">
                <a:solidFill>
                  <a:srgbClr val="00B050"/>
                </a:solidFill>
                <a:latin typeface="Times New Roman" pitchFamily="18" charset="0"/>
                <a:cs typeface="Times New Roman" pitchFamily="18" charset="0"/>
                <a:sym typeface="Wingdings" pitchFamily="2" charset="2"/>
              </a:rPr>
              <a:t> </a:t>
            </a:r>
            <a:r>
              <a:rPr lang="en-US" sz="3200" dirty="0" err="1">
                <a:solidFill>
                  <a:srgbClr val="00B050"/>
                </a:solidFill>
                <a:latin typeface="Times New Roman" pitchFamily="18" charset="0"/>
                <a:cs typeface="Times New Roman" pitchFamily="18" charset="0"/>
              </a:rPr>
              <a:t>Cụm</a:t>
            </a:r>
            <a:r>
              <a:rPr lang="en-US" sz="3200" dirty="0">
                <a:solidFill>
                  <a:srgbClr val="00B050"/>
                </a:solidFill>
                <a:latin typeface="Times New Roman" pitchFamily="18" charset="0"/>
                <a:cs typeface="Times New Roman" pitchFamily="18" charset="0"/>
              </a:rPr>
              <a:t> C-V </a:t>
            </a:r>
            <a:r>
              <a:rPr lang="en-US" sz="3200" dirty="0" err="1">
                <a:solidFill>
                  <a:srgbClr val="00B050"/>
                </a:solidFill>
                <a:latin typeface="Times New Roman" pitchFamily="18" charset="0"/>
                <a:cs typeface="Times New Roman" pitchFamily="18" charset="0"/>
              </a:rPr>
              <a:t>làm</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phụ</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ngữ</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cho</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danh</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từ</a:t>
            </a:r>
            <a:endParaRPr lang="en-US" sz="32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3" name="PA_库_图片 9"/>
          <p:cNvPicPr>
            <a:picLocks noChangeAspect="1"/>
          </p:cNvPicPr>
          <p:nvPr>
            <p:custDataLst>
              <p:tags r:id="rId1"/>
            </p:custDataLst>
          </p:nvPr>
        </p:nvPicPr>
        <p:blipFill>
          <a:blip r:embed="rId4"/>
          <a:stretch>
            <a:fillRect/>
          </a:stretch>
        </p:blipFill>
        <p:spPr>
          <a:xfrm>
            <a:off x="0" y="-2836864"/>
            <a:ext cx="12191999" cy="12554860"/>
          </a:xfrm>
          <a:prstGeom prst="rect">
            <a:avLst/>
          </a:prstGeom>
        </p:spPr>
      </p:pic>
      <p:pic>
        <p:nvPicPr>
          <p:cNvPr id="4" name="图片 3"/>
          <p:cNvPicPr>
            <a:picLocks noChangeAspect="1"/>
          </p:cNvPicPr>
          <p:nvPr/>
        </p:nvPicPr>
        <p:blipFill>
          <a:blip r:embed="rId5"/>
          <a:stretch>
            <a:fillRect/>
          </a:stretch>
        </p:blipFill>
        <p:spPr>
          <a:xfrm flipH="1">
            <a:off x="4091427" y="0"/>
            <a:ext cx="717597" cy="716897"/>
          </a:xfrm>
          <a:prstGeom prst="rect">
            <a:avLst/>
          </a:prstGeom>
        </p:spPr>
      </p:pic>
      <p:pic>
        <p:nvPicPr>
          <p:cNvPr id="10" name="图片 9"/>
          <p:cNvPicPr>
            <a:picLocks noChangeAspect="1"/>
          </p:cNvPicPr>
          <p:nvPr/>
        </p:nvPicPr>
        <p:blipFill>
          <a:blip r:embed="rId6"/>
          <a:stretch>
            <a:fillRect/>
          </a:stretch>
        </p:blipFill>
        <p:spPr>
          <a:xfrm flipH="1">
            <a:off x="8809462" y="1143000"/>
            <a:ext cx="2847843" cy="4252932"/>
          </a:xfrm>
          <a:prstGeom prst="rect">
            <a:avLst/>
          </a:prstGeom>
        </p:spPr>
      </p:pic>
      <p:pic>
        <p:nvPicPr>
          <p:cNvPr id="15" name="图片 14"/>
          <p:cNvPicPr>
            <a:picLocks noChangeAspect="1"/>
          </p:cNvPicPr>
          <p:nvPr/>
        </p:nvPicPr>
        <p:blipFill>
          <a:blip r:embed="rId7"/>
          <a:stretch>
            <a:fillRect/>
          </a:stretch>
        </p:blipFill>
        <p:spPr>
          <a:xfrm>
            <a:off x="1335255" y="900149"/>
            <a:ext cx="1612107" cy="1612900"/>
          </a:xfrm>
          <a:prstGeom prst="rect">
            <a:avLst/>
          </a:prstGeom>
        </p:spPr>
      </p:pic>
      <p:pic>
        <p:nvPicPr>
          <p:cNvPr id="17" name="图片 13"/>
          <p:cNvPicPr>
            <a:picLocks noChangeAspect="1"/>
          </p:cNvPicPr>
          <p:nvPr/>
        </p:nvPicPr>
        <p:blipFill>
          <a:blip r:embed="rId8"/>
          <a:stretch>
            <a:fillRect/>
          </a:stretch>
        </p:blipFill>
        <p:spPr>
          <a:xfrm flipH="1">
            <a:off x="747514" y="4624322"/>
            <a:ext cx="1544264" cy="2233678"/>
          </a:xfrm>
          <a:prstGeom prst="rect">
            <a:avLst/>
          </a:prstGeom>
        </p:spPr>
      </p:pic>
      <p:pic>
        <p:nvPicPr>
          <p:cNvPr id="18" name="图片 14"/>
          <p:cNvPicPr>
            <a:picLocks noChangeAspect="1"/>
          </p:cNvPicPr>
          <p:nvPr/>
        </p:nvPicPr>
        <p:blipFill>
          <a:blip r:embed="rId9"/>
          <a:stretch>
            <a:fillRect/>
          </a:stretch>
        </p:blipFill>
        <p:spPr>
          <a:xfrm flipH="1">
            <a:off x="1557124" y="3263432"/>
            <a:ext cx="1243226" cy="1518948"/>
          </a:xfrm>
          <a:prstGeom prst="rect">
            <a:avLst/>
          </a:prstGeom>
        </p:spPr>
      </p:pic>
      <p:sp>
        <p:nvSpPr>
          <p:cNvPr id="19" name="矩形 22"/>
          <p:cNvSpPr/>
          <p:nvPr/>
        </p:nvSpPr>
        <p:spPr>
          <a:xfrm>
            <a:off x="2495551" y="1646828"/>
            <a:ext cx="6991350" cy="3631763"/>
          </a:xfrm>
          <a:prstGeom prst="rect">
            <a:avLst/>
          </a:prstGeom>
        </p:spPr>
        <p:txBody>
          <a:bodyPr wrap="square">
            <a:spAutoFit/>
          </a:bodyPr>
          <a:lstStyle/>
          <a:p>
            <a:pPr algn="ctr"/>
            <a:r>
              <a:rPr lang="en-US" altLang="zh-CN" sz="11500" i="1" dirty="0">
                <a:solidFill>
                  <a:srgbClr val="FF0000"/>
                </a:solidFill>
                <a:latin typeface="Times New Roman" pitchFamily="18" charset="0"/>
                <a:ea typeface="华康娃娃体W5" panose="040B0509000000000000" pitchFamily="81" charset="-122"/>
                <a:cs typeface="Times New Roman" pitchFamily="18" charset="0"/>
              </a:rPr>
              <a:t>II. </a:t>
            </a:r>
            <a:r>
              <a:rPr lang="en-US" altLang="zh-CN" sz="11500" i="1" dirty="0" err="1">
                <a:solidFill>
                  <a:srgbClr val="FF0000"/>
                </a:solidFill>
                <a:latin typeface="Times New Roman" pitchFamily="18" charset="0"/>
                <a:ea typeface="华康娃娃体W5" panose="040B0509000000000000" pitchFamily="81" charset="-122"/>
                <a:cs typeface="Times New Roman" pitchFamily="18" charset="0"/>
              </a:rPr>
              <a:t>Luyện</a:t>
            </a:r>
            <a:r>
              <a:rPr lang="en-US" altLang="zh-CN" sz="11500" i="1" dirty="0">
                <a:solidFill>
                  <a:srgbClr val="FF0000"/>
                </a:solidFill>
                <a:latin typeface="Times New Roman" pitchFamily="18" charset="0"/>
                <a:ea typeface="华康娃娃体W5" panose="040B0509000000000000" pitchFamily="81" charset="-122"/>
                <a:cs typeface="Times New Roman" pitchFamily="18" charset="0"/>
              </a:rPr>
              <a:t> </a:t>
            </a:r>
            <a:r>
              <a:rPr lang="en-US" altLang="zh-CN" sz="11500" i="1" dirty="0" err="1">
                <a:solidFill>
                  <a:srgbClr val="FF0000"/>
                </a:solidFill>
                <a:latin typeface="Times New Roman" pitchFamily="18" charset="0"/>
                <a:ea typeface="华康娃娃体W5" panose="040B0509000000000000" pitchFamily="81" charset="-122"/>
                <a:cs typeface="Times New Roman" pitchFamily="18" charset="0"/>
              </a:rPr>
              <a:t>tập</a:t>
            </a:r>
            <a:endParaRPr lang="zh-CN" altLang="en-US" sz="11500" i="1" dirty="0">
              <a:solidFill>
                <a:srgbClr val="FF0000"/>
              </a:solidFill>
              <a:latin typeface="Times New Roman" pitchFamily="18" charset="0"/>
              <a:ea typeface="华康娃娃体W5" panose="040B0509000000000000" pitchFamily="81"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10" presetClass="entr" presetSubtype="0"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 calcmode="lin" valueType="num">
                                      <p:cBhvr>
                                        <p:cTn id="20" dur="500" fill="hold"/>
                                        <p:tgtEl>
                                          <p:spTgt spid="19"/>
                                        </p:tgtEl>
                                        <p:attrNameLst>
                                          <p:attrName>style.rotation</p:attrName>
                                        </p:attrNameLst>
                                      </p:cBhvr>
                                      <p:tavLst>
                                        <p:tav tm="0">
                                          <p:val>
                                            <p:fltVal val="360"/>
                                          </p:val>
                                        </p:tav>
                                        <p:tav tm="100000">
                                          <p:val>
                                            <p:fltVal val="0"/>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3" name="PA_库_图片 9"/>
          <p:cNvPicPr>
            <a:picLocks noChangeAspect="1"/>
          </p:cNvPicPr>
          <p:nvPr>
            <p:custDataLst>
              <p:tags r:id="rId1"/>
            </p:custDataLst>
          </p:nvPr>
        </p:nvPicPr>
        <p:blipFill>
          <a:blip r:embed="rId4"/>
          <a:stretch>
            <a:fillRect/>
          </a:stretch>
        </p:blipFill>
        <p:spPr>
          <a:xfrm>
            <a:off x="0" y="-3062489"/>
            <a:ext cx="12191999" cy="12554860"/>
          </a:xfrm>
          <a:prstGeom prst="rect">
            <a:avLst/>
          </a:prstGeom>
        </p:spPr>
      </p:pic>
      <p:pic>
        <p:nvPicPr>
          <p:cNvPr id="12" name="图片 12"/>
          <p:cNvPicPr>
            <a:picLocks noChangeAspect="1"/>
          </p:cNvPicPr>
          <p:nvPr/>
        </p:nvPicPr>
        <p:blipFill>
          <a:blip r:embed="rId5"/>
          <a:stretch>
            <a:fillRect/>
          </a:stretch>
        </p:blipFill>
        <p:spPr>
          <a:xfrm>
            <a:off x="1236671" y="2807903"/>
            <a:ext cx="1117362" cy="487816"/>
          </a:xfrm>
          <a:prstGeom prst="rect">
            <a:avLst/>
          </a:prstGeom>
        </p:spPr>
      </p:pic>
      <p:pic>
        <p:nvPicPr>
          <p:cNvPr id="13" name="图片 13"/>
          <p:cNvPicPr>
            <a:picLocks noChangeAspect="1"/>
          </p:cNvPicPr>
          <p:nvPr/>
        </p:nvPicPr>
        <p:blipFill>
          <a:blip r:embed="rId6"/>
          <a:stretch>
            <a:fillRect/>
          </a:stretch>
        </p:blipFill>
        <p:spPr>
          <a:xfrm>
            <a:off x="1344166" y="942637"/>
            <a:ext cx="844235" cy="535224"/>
          </a:xfrm>
          <a:prstGeom prst="rect">
            <a:avLst/>
          </a:prstGeom>
        </p:spPr>
      </p:pic>
      <p:pic>
        <p:nvPicPr>
          <p:cNvPr id="14" name="图片 14"/>
          <p:cNvPicPr>
            <a:picLocks noChangeAspect="1"/>
          </p:cNvPicPr>
          <p:nvPr/>
        </p:nvPicPr>
        <p:blipFill>
          <a:blip r:embed="rId7"/>
          <a:stretch>
            <a:fillRect/>
          </a:stretch>
        </p:blipFill>
        <p:spPr>
          <a:xfrm>
            <a:off x="1223469" y="5032265"/>
            <a:ext cx="1129744" cy="558800"/>
          </a:xfrm>
          <a:prstGeom prst="rect">
            <a:avLst/>
          </a:prstGeom>
        </p:spPr>
      </p:pic>
      <p:pic>
        <p:nvPicPr>
          <p:cNvPr id="15" name="图片 15"/>
          <p:cNvPicPr>
            <a:picLocks noChangeAspect="1"/>
          </p:cNvPicPr>
          <p:nvPr/>
        </p:nvPicPr>
        <p:blipFill>
          <a:blip r:embed="rId8"/>
          <a:stretch>
            <a:fillRect/>
          </a:stretch>
        </p:blipFill>
        <p:spPr>
          <a:xfrm>
            <a:off x="10671579" y="504420"/>
            <a:ext cx="1131464" cy="1512990"/>
          </a:xfrm>
          <a:prstGeom prst="rect">
            <a:avLst/>
          </a:prstGeom>
        </p:spPr>
      </p:pic>
      <p:sp>
        <p:nvSpPr>
          <p:cNvPr id="22" name="Rectangle 21"/>
          <p:cNvSpPr/>
          <p:nvPr/>
        </p:nvSpPr>
        <p:spPr>
          <a:xfrm>
            <a:off x="2679865" y="794579"/>
            <a:ext cx="7901049"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Khí hậu nước ta ấm áp cho phép ta quanh năm trồng trọt, thu hoạch bốn mùa.</a:t>
            </a:r>
          </a:p>
        </p:txBody>
      </p:sp>
      <p:sp>
        <p:nvSpPr>
          <p:cNvPr id="23" name="Rectangle 22"/>
          <p:cNvSpPr/>
          <p:nvPr/>
        </p:nvSpPr>
        <p:spPr>
          <a:xfrm>
            <a:off x="2654135" y="2277032"/>
            <a:ext cx="7901049" cy="181588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Có kẻ nói từ khi các thi sĩ ca tụng cảnh núi non, hoa cỏ, núi non, hoa cỏ trông mới đẹp; từ khi có người lấy tiếng chim kêu, tiếng suối chảy làm đề ngâm vịnh, tiếng chim, tiếng suối nghe mới hay.</a:t>
            </a:r>
          </a:p>
        </p:txBody>
      </p:sp>
      <p:sp>
        <p:nvSpPr>
          <p:cNvPr id="24" name="Rectangle 23"/>
          <p:cNvSpPr/>
          <p:nvPr/>
        </p:nvSpPr>
        <p:spPr>
          <a:xfrm>
            <a:off x="2652158" y="4447029"/>
            <a:ext cx="7901049" cy="181588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cs typeface="Times New Roman" panose="02020603050405020304" pitchFamily="18" charset="0"/>
              </a:rPr>
              <a:t>Thật đáng tiếc khi chúng ta thấy những tục lệ tốt đẹp ấy mất dần, và những thức quý của đất mình thay dần bằng những thức bóng bẩy hào nhoáng và thô kệch bắt chước người nước ngoài [...].</a:t>
            </a:r>
          </a:p>
        </p:txBody>
      </p:sp>
      <p:sp>
        <p:nvSpPr>
          <p:cNvPr id="2" name="TextBox 1">
            <a:extLst>
              <a:ext uri="{FF2B5EF4-FFF2-40B4-BE49-F238E27FC236}">
                <a16:creationId xmlns:a16="http://schemas.microsoft.com/office/drawing/2014/main" id="{7C238C0D-74E7-4474-AA80-6D5E94664D2D}"/>
              </a:ext>
            </a:extLst>
          </p:cNvPr>
          <p:cNvSpPr txBox="1"/>
          <p:nvPr/>
        </p:nvSpPr>
        <p:spPr>
          <a:xfrm>
            <a:off x="3640683" y="148248"/>
            <a:ext cx="4490305" cy="646331"/>
          </a:xfrm>
          <a:prstGeom prst="rect">
            <a:avLst/>
          </a:prstGeom>
          <a:noFill/>
        </p:spPr>
        <p:txBody>
          <a:bodyPr wrap="square" rtlCol="0">
            <a:spAutoFit/>
          </a:bodyPr>
          <a:lstStyle/>
          <a:p>
            <a:r>
              <a:rPr lang="en-US" sz="3600" b="1" dirty="0">
                <a:solidFill>
                  <a:srgbClr val="C00000"/>
                </a:solidFill>
                <a:latin typeface="Times New Roman" panose="02020603050405020304" pitchFamily="18" charset="0"/>
                <a:cs typeface="Times New Roman" panose="02020603050405020304" pitchFamily="18" charset="0"/>
              </a:rPr>
              <a:t>BÀI TẬP 1: (SGK/96)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ppt_x</p:attrName>
                                        </p:attrNameLst>
                                      </p:cBhvr>
                                      <p:tavLst>
                                        <p:tav tm="0">
                                          <p:val>
                                            <p:strVal val="#ppt_x-.2"/>
                                          </p:val>
                                        </p:tav>
                                        <p:tav tm="100000">
                                          <p:val>
                                            <p:strVal val="#ppt_x"/>
                                          </p:val>
                                        </p:tav>
                                      </p:tavLst>
                                    </p:anim>
                                    <p:anim calcmode="lin" valueType="num">
                                      <p:cBhvr>
                                        <p:cTn id="1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3"/>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ppt_x</p:attrName>
                                        </p:attrNameLst>
                                      </p:cBhvr>
                                      <p:tavLst>
                                        <p:tav tm="0">
                                          <p:val>
                                            <p:strVal val="#ppt_x-.2"/>
                                          </p:val>
                                        </p:tav>
                                        <p:tav tm="100000">
                                          <p:val>
                                            <p:strVal val="#ppt_x"/>
                                          </p:val>
                                        </p:tav>
                                      </p:tavLst>
                                    </p:anim>
                                    <p:anim calcmode="lin" valueType="num">
                                      <p:cBhvr>
                                        <p:cTn id="21"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ppt_x</p:attrName>
                                        </p:attrNameLst>
                                      </p:cBhvr>
                                      <p:tavLst>
                                        <p:tav tm="0">
                                          <p:val>
                                            <p:strVal val="#ppt_x-.2"/>
                                          </p:val>
                                        </p:tav>
                                        <p:tav tm="100000">
                                          <p:val>
                                            <p:strVal val="#ppt_x"/>
                                          </p:val>
                                        </p:tav>
                                      </p:tavLst>
                                    </p:anim>
                                    <p:anim calcmode="lin" valueType="num">
                                      <p:cBhvr>
                                        <p:cTn id="2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2"/>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1000" fill="hold"/>
                                        <p:tgtEl>
                                          <p:spTgt spid="23"/>
                                        </p:tgtEl>
                                        <p:attrNameLst>
                                          <p:attrName>ppt_x</p:attrName>
                                        </p:attrNameLst>
                                      </p:cBhvr>
                                      <p:tavLst>
                                        <p:tav tm="0">
                                          <p:val>
                                            <p:strVal val="#ppt_x-.2"/>
                                          </p:val>
                                        </p:tav>
                                        <p:tav tm="100000">
                                          <p:val>
                                            <p:strVal val="#ppt_x"/>
                                          </p:val>
                                        </p:tav>
                                      </p:tavLst>
                                    </p:anim>
                                    <p:anim calcmode="lin" valueType="num">
                                      <p:cBhvr>
                                        <p:cTn id="3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ppt_x</p:attrName>
                                        </p:attrNameLst>
                                      </p:cBhvr>
                                      <p:tavLst>
                                        <p:tav tm="0">
                                          <p:val>
                                            <p:strVal val="#ppt_x-.2"/>
                                          </p:val>
                                        </p:tav>
                                        <p:tav tm="100000">
                                          <p:val>
                                            <p:strVal val="#ppt_x"/>
                                          </p:val>
                                        </p:tav>
                                      </p:tavLst>
                                    </p:anim>
                                    <p:anim calcmode="lin" valueType="num">
                                      <p:cBhvr>
                                        <p:cTn id="4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4"/>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ppt_x</p:attrName>
                                        </p:attrNameLst>
                                      </p:cBhvr>
                                      <p:tavLst>
                                        <p:tav tm="0">
                                          <p:val>
                                            <p:strVal val="#ppt_x-.2"/>
                                          </p:val>
                                        </p:tav>
                                        <p:tav tm="100000">
                                          <p:val>
                                            <p:strVal val="#ppt_x"/>
                                          </p:val>
                                        </p:tav>
                                      </p:tavLst>
                                    </p:anim>
                                    <p:anim calcmode="lin" valueType="num">
                                      <p:cBhvr>
                                        <p:cTn id="45"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A. </a:t>
            </a:r>
            <a:r>
              <a:rPr lang="vi-VN" sz="3200" b="1" dirty="0">
                <a:latin typeface="Times New Roman" pitchFamily="18" charset="0"/>
                <a:cs typeface="Times New Roman" pitchFamily="18" charset="0"/>
              </a:rPr>
              <a:t>Phần trung tâm</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9350" lvl="6" algn="ctr">
              <a:defRPr/>
            </a:pPr>
            <a:r>
              <a:rPr lang="vi-VN" sz="4400" b="1" dirty="0">
                <a:solidFill>
                  <a:srgbClr val="FF0000"/>
                </a:solidFill>
                <a:latin typeface="+mj-lt"/>
              </a:rPr>
              <a:t>Cấu tạo của cụm từ gồm </a:t>
            </a:r>
            <a:endParaRPr lang="en-US" sz="4400" b="1" dirty="0">
              <a:solidFill>
                <a:srgbClr val="FF0000"/>
              </a:solidFill>
              <a:latin typeface="+mj-lt"/>
            </a:endParaRPr>
          </a:p>
          <a:p>
            <a:pPr marL="1149350" lvl="6" algn="ctr">
              <a:defRPr/>
            </a:pPr>
            <a:r>
              <a:rPr lang="vi-VN" sz="4400" b="1" dirty="0">
                <a:solidFill>
                  <a:srgbClr val="FF0000"/>
                </a:solidFill>
                <a:latin typeface="+mj-lt"/>
              </a:rPr>
              <a:t>có những phần nào?</a:t>
            </a:r>
            <a:endParaRPr kumimoji="0" lang="en-US" sz="4400" b="1" i="0"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B. </a:t>
            </a:r>
            <a:r>
              <a:rPr lang="vi-VN" sz="3200" b="1" dirty="0">
                <a:latin typeface="Times New Roman" pitchFamily="18" charset="0"/>
                <a:cs typeface="Times New Roman" pitchFamily="18" charset="0"/>
              </a:rPr>
              <a:t>Phần phụ trước</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 </a:t>
            </a:r>
            <a:r>
              <a:rPr lang="vi-VN" sz="3200" b="1" dirty="0">
                <a:latin typeface="Times New Roman" pitchFamily="18" charset="0"/>
                <a:cs typeface="Times New Roman" pitchFamily="18" charset="0"/>
              </a:rPr>
              <a:t>Phần phụ sau </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D. </a:t>
            </a:r>
            <a:r>
              <a:rPr lang="vi-VN" sz="3200" b="1" dirty="0">
                <a:latin typeface="Times New Roman" pitchFamily="18" charset="0"/>
                <a:cs typeface="Times New Roman" pitchFamily="18" charset="0"/>
              </a:rPr>
              <a:t>Gồm cả ý A,B,C</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464556" flipH="1">
            <a:off x="10257591" y="992712"/>
            <a:ext cx="1589852" cy="1174802"/>
          </a:xfrm>
          <a:prstGeom prst="rect">
            <a:avLst/>
          </a:prstGeom>
        </p:spPr>
      </p:pic>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792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hoa quả 4 mùa&quot;"/>
          <p:cNvPicPr>
            <a:picLocks noChangeAspect="1" noChangeArrowheads="1"/>
          </p:cNvPicPr>
          <p:nvPr/>
        </p:nvPicPr>
        <p:blipFill>
          <a:blip r:embed="rId2"/>
          <a:srcRect/>
          <a:stretch>
            <a:fillRect/>
          </a:stretch>
        </p:blipFill>
        <p:spPr bwMode="auto">
          <a:xfrm>
            <a:off x="-1" y="0"/>
            <a:ext cx="12192001" cy="6858000"/>
          </a:xfrm>
          <a:prstGeom prst="rect">
            <a:avLst/>
          </a:prstGeom>
          <a:ln>
            <a:noFill/>
          </a:ln>
          <a:effectLst>
            <a:softEdge rad="112500"/>
          </a:effectLst>
        </p:spPr>
      </p:pic>
      <p:sp>
        <p:nvSpPr>
          <p:cNvPr id="3" name="Rounded Rectangle 2"/>
          <p:cNvSpPr/>
          <p:nvPr/>
        </p:nvSpPr>
        <p:spPr>
          <a:xfrm>
            <a:off x="973777" y="1045030"/>
            <a:ext cx="10094026" cy="496388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1527956" y="580846"/>
            <a:ext cx="9219211" cy="3108993"/>
          </a:xfrm>
          <a:prstGeom prst="rect">
            <a:avLst/>
          </a:prstGeom>
        </p:spPr>
        <p:txBody>
          <a:bodyPr wrap="square">
            <a:spAutoFit/>
          </a:bodyPr>
          <a:lstStyle/>
          <a:p>
            <a:pPr>
              <a:lnSpc>
                <a:spcPct val="300000"/>
              </a:lnSpc>
            </a:pPr>
            <a:r>
              <a:rPr lang="en-US" sz="3600" dirty="0">
                <a:latin typeface="Times New Roman" panose="02020603050405020304" pitchFamily="18" charset="0"/>
                <a:cs typeface="Times New Roman" panose="02020603050405020304" pitchFamily="18" charset="0"/>
              </a:rPr>
              <a:t>a. </a:t>
            </a:r>
            <a:r>
              <a:rPr lang="vi-VN" sz="3600" dirty="0">
                <a:latin typeface="+mj-lt"/>
              </a:rPr>
              <a:t>Khí hậu nước ta ấm áp </a:t>
            </a:r>
            <a:r>
              <a:rPr lang="en-US" sz="3600" dirty="0">
                <a:solidFill>
                  <a:srgbClr val="FF0000"/>
                </a:solidFill>
                <a:latin typeface="+mj-lt"/>
              </a:rPr>
              <a:t>// </a:t>
            </a:r>
            <a:r>
              <a:rPr lang="vi-VN" sz="3600" dirty="0">
                <a:latin typeface="+mj-lt"/>
              </a:rPr>
              <a:t>cho phép ta quanh năm trồng trọt, thu hoạch bốn mùa.</a:t>
            </a:r>
          </a:p>
        </p:txBody>
      </p:sp>
      <p:cxnSp>
        <p:nvCxnSpPr>
          <p:cNvPr id="6" name="Straight Connector 5"/>
          <p:cNvCxnSpPr>
            <a:cxnSpLocks/>
          </p:cNvCxnSpPr>
          <p:nvPr/>
        </p:nvCxnSpPr>
        <p:spPr>
          <a:xfrm flipV="1">
            <a:off x="2061882" y="1900061"/>
            <a:ext cx="2474492" cy="316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29398" y="1911938"/>
            <a:ext cx="1130135" cy="989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548255" y="1888187"/>
            <a:ext cx="2020784" cy="98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13064" y="3572496"/>
            <a:ext cx="5500255" cy="19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73833" y="1947554"/>
            <a:ext cx="498855" cy="400110"/>
          </a:xfrm>
          <a:prstGeom prst="rect">
            <a:avLst/>
          </a:prstGeom>
          <a:noFill/>
        </p:spPr>
        <p:txBody>
          <a:bodyPr wrap="none" rtlCol="0">
            <a:spAutoFit/>
          </a:bodyPr>
          <a:lstStyle/>
          <a:p>
            <a:r>
              <a:rPr lang="en-US" sz="2000" b="1" dirty="0">
                <a:solidFill>
                  <a:srgbClr val="FF0000"/>
                </a:solidFill>
                <a:latin typeface="Times New Roman" pitchFamily="18" charset="0"/>
                <a:cs typeface="Times New Roman" pitchFamily="18" charset="0"/>
              </a:rPr>
              <a:t>C1</a:t>
            </a:r>
          </a:p>
        </p:txBody>
      </p:sp>
      <p:sp>
        <p:nvSpPr>
          <p:cNvPr id="12" name="TextBox 11"/>
          <p:cNvSpPr txBox="1"/>
          <p:nvPr/>
        </p:nvSpPr>
        <p:spPr>
          <a:xfrm>
            <a:off x="4807536" y="1945578"/>
            <a:ext cx="498855" cy="400110"/>
          </a:xfrm>
          <a:prstGeom prst="rect">
            <a:avLst/>
          </a:prstGeom>
          <a:noFill/>
        </p:spPr>
        <p:txBody>
          <a:bodyPr wrap="none" rtlCol="0">
            <a:spAutoFit/>
          </a:bodyPr>
          <a:lstStyle/>
          <a:p>
            <a:r>
              <a:rPr lang="en-US" sz="2000" b="1" dirty="0">
                <a:solidFill>
                  <a:srgbClr val="FF0000"/>
                </a:solidFill>
                <a:latin typeface="Times New Roman" pitchFamily="18" charset="0"/>
                <a:cs typeface="Times New Roman" pitchFamily="18" charset="0"/>
              </a:rPr>
              <a:t>V1</a:t>
            </a:r>
          </a:p>
        </p:txBody>
      </p:sp>
      <p:sp>
        <p:nvSpPr>
          <p:cNvPr id="14" name="TextBox 13"/>
          <p:cNvSpPr txBox="1"/>
          <p:nvPr/>
        </p:nvSpPr>
        <p:spPr>
          <a:xfrm>
            <a:off x="7942618" y="1933699"/>
            <a:ext cx="498855" cy="400110"/>
          </a:xfrm>
          <a:prstGeom prst="rect">
            <a:avLst/>
          </a:prstGeom>
          <a:noFill/>
        </p:spPr>
        <p:txBody>
          <a:bodyPr wrap="none" rtlCol="0">
            <a:spAutoFit/>
          </a:bodyPr>
          <a:lstStyle/>
          <a:p>
            <a:r>
              <a:rPr lang="en-US" sz="2000" b="1" dirty="0">
                <a:solidFill>
                  <a:srgbClr val="FF0000"/>
                </a:solidFill>
                <a:latin typeface="Times New Roman" pitchFamily="18" charset="0"/>
                <a:cs typeface="Times New Roman" pitchFamily="18" charset="0"/>
              </a:rPr>
              <a:t>C2</a:t>
            </a:r>
          </a:p>
        </p:txBody>
      </p:sp>
      <p:sp>
        <p:nvSpPr>
          <p:cNvPr id="16" name="TextBox 15"/>
          <p:cNvSpPr txBox="1"/>
          <p:nvPr/>
        </p:nvSpPr>
        <p:spPr>
          <a:xfrm>
            <a:off x="9460677" y="1931723"/>
            <a:ext cx="498855" cy="400110"/>
          </a:xfrm>
          <a:prstGeom prst="rect">
            <a:avLst/>
          </a:prstGeom>
          <a:noFill/>
        </p:spPr>
        <p:txBody>
          <a:bodyPr wrap="none" rtlCol="0">
            <a:spAutoFit/>
          </a:bodyPr>
          <a:lstStyle/>
          <a:p>
            <a:r>
              <a:rPr lang="en-US" sz="2000" b="1" dirty="0">
                <a:solidFill>
                  <a:srgbClr val="FF0000"/>
                </a:solidFill>
                <a:latin typeface="Times New Roman" pitchFamily="18" charset="0"/>
                <a:cs typeface="Times New Roman" pitchFamily="18" charset="0"/>
              </a:rPr>
              <a:t>V2</a:t>
            </a:r>
          </a:p>
        </p:txBody>
      </p:sp>
      <p:cxnSp>
        <p:nvCxnSpPr>
          <p:cNvPr id="22" name="Straight Connector 21"/>
          <p:cNvCxnSpPr/>
          <p:nvPr/>
        </p:nvCxnSpPr>
        <p:spPr>
          <a:xfrm>
            <a:off x="8063345" y="1900050"/>
            <a:ext cx="403761"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rot="5400000">
            <a:off x="4019796" y="1514108"/>
            <a:ext cx="267198" cy="20128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3881260" y="2634344"/>
            <a:ext cx="556563" cy="400110"/>
          </a:xfrm>
          <a:prstGeom prst="rect">
            <a:avLst/>
          </a:prstGeom>
          <a:noFill/>
        </p:spPr>
        <p:txBody>
          <a:bodyPr wrap="none" rtlCol="0">
            <a:spAutoFit/>
          </a:bodyPr>
          <a:lstStyle/>
          <a:p>
            <a:r>
              <a:rPr lang="en-US" sz="2000" b="1" dirty="0">
                <a:solidFill>
                  <a:srgbClr val="FF0000"/>
                </a:solidFill>
                <a:latin typeface="Times New Roman" pitchFamily="18" charset="0"/>
                <a:cs typeface="Times New Roman" pitchFamily="18" charset="0"/>
              </a:rPr>
              <a:t>CN</a:t>
            </a:r>
          </a:p>
        </p:txBody>
      </p:sp>
      <p:sp>
        <p:nvSpPr>
          <p:cNvPr id="26" name="Right Brace 25"/>
          <p:cNvSpPr/>
          <p:nvPr/>
        </p:nvSpPr>
        <p:spPr>
          <a:xfrm rot="5400000">
            <a:off x="8874828" y="1714006"/>
            <a:ext cx="239482" cy="14863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8736288" y="2608615"/>
            <a:ext cx="556563" cy="400110"/>
          </a:xfrm>
          <a:prstGeom prst="rect">
            <a:avLst/>
          </a:prstGeom>
          <a:noFill/>
        </p:spPr>
        <p:txBody>
          <a:bodyPr wrap="none" rtlCol="0">
            <a:spAutoFit/>
          </a:bodyPr>
          <a:lstStyle/>
          <a:p>
            <a:r>
              <a:rPr lang="en-US" sz="2000" b="1" dirty="0">
                <a:solidFill>
                  <a:srgbClr val="FF0000"/>
                </a:solidFill>
                <a:latin typeface="Times New Roman" pitchFamily="18" charset="0"/>
                <a:cs typeface="Times New Roman" pitchFamily="18" charset="0"/>
              </a:rPr>
              <a:t>VN</a:t>
            </a:r>
          </a:p>
        </p:txBody>
      </p:sp>
      <p:sp>
        <p:nvSpPr>
          <p:cNvPr id="28" name="TextBox 27"/>
          <p:cNvSpPr txBox="1"/>
          <p:nvPr/>
        </p:nvSpPr>
        <p:spPr>
          <a:xfrm>
            <a:off x="2503718" y="4308765"/>
            <a:ext cx="3860288"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sym typeface="Wingdings" pitchFamily="2" charset="2"/>
              </a:rPr>
              <a:t> </a:t>
            </a:r>
            <a:r>
              <a:rPr lang="en-US" sz="2800" b="1" dirty="0">
                <a:solidFill>
                  <a:srgbClr val="FF0000"/>
                </a:solidFill>
                <a:latin typeface="Times New Roman" pitchFamily="18" charset="0"/>
                <a:cs typeface="Times New Roman" pitchFamily="18" charset="0"/>
              </a:rPr>
              <a:t>C1 – V1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ngữ</a:t>
            </a:r>
            <a:endParaRPr lang="en-US" sz="2800" b="1" dirty="0">
              <a:latin typeface="Times New Roman" pitchFamily="18" charset="0"/>
              <a:cs typeface="Times New Roman" pitchFamily="18" charset="0"/>
            </a:endParaRPr>
          </a:p>
        </p:txBody>
      </p:sp>
      <p:sp>
        <p:nvSpPr>
          <p:cNvPr id="29" name="TextBox 28"/>
          <p:cNvSpPr txBox="1"/>
          <p:nvPr/>
        </p:nvSpPr>
        <p:spPr>
          <a:xfrm>
            <a:off x="2513618" y="4983665"/>
            <a:ext cx="6768135"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sym typeface="Wingdings" pitchFamily="2" charset="2"/>
              </a:rPr>
              <a:t> </a:t>
            </a:r>
            <a:r>
              <a:rPr lang="en-US" sz="2800" b="1" dirty="0">
                <a:solidFill>
                  <a:srgbClr val="FF0000"/>
                </a:solidFill>
                <a:latin typeface="Times New Roman" pitchFamily="18" charset="0"/>
                <a:cs typeface="Times New Roman" pitchFamily="18" charset="0"/>
              </a:rPr>
              <a:t>C2 – V2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cụm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endParaRPr lang="en-US" sz="28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ppt_x</p:attrName>
                                        </p:attrNameLst>
                                      </p:cBhvr>
                                      <p:tavLst>
                                        <p:tav tm="0">
                                          <p:val>
                                            <p:strVal val="#ppt_x-.2"/>
                                          </p:val>
                                        </p:tav>
                                        <p:tav tm="100000">
                                          <p:val>
                                            <p:strVal val="#ppt_x"/>
                                          </p:val>
                                        </p:tav>
                                      </p:tavLst>
                                    </p:anim>
                                    <p:anim calcmode="lin" valueType="num">
                                      <p:cBhvr>
                                        <p:cTn id="1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1000" fill="hold"/>
                                        <p:tgtEl>
                                          <p:spTgt spid="28"/>
                                        </p:tgtEl>
                                        <p:attrNameLst>
                                          <p:attrName>ppt_x</p:attrName>
                                        </p:attrNameLst>
                                      </p:cBhvr>
                                      <p:tavLst>
                                        <p:tav tm="0">
                                          <p:val>
                                            <p:strVal val="#ppt_x-.2"/>
                                          </p:val>
                                        </p:tav>
                                        <p:tav tm="100000">
                                          <p:val>
                                            <p:strVal val="#ppt_x"/>
                                          </p:val>
                                        </p:tav>
                                      </p:tavLst>
                                    </p:anim>
                                    <p:anim calcmode="lin" valueType="num">
                                      <p:cBhvr>
                                        <p:cTn id="82"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1000" fill="hold"/>
                                        <p:tgtEl>
                                          <p:spTgt spid="29"/>
                                        </p:tgtEl>
                                        <p:attrNameLst>
                                          <p:attrName>ppt_x</p:attrName>
                                        </p:attrNameLst>
                                      </p:cBhvr>
                                      <p:tavLst>
                                        <p:tav tm="0">
                                          <p:val>
                                            <p:strVal val="#ppt_x-.2"/>
                                          </p:val>
                                        </p:tav>
                                        <p:tav tm="100000">
                                          <p:val>
                                            <p:strVal val="#ppt_x"/>
                                          </p:val>
                                        </p:tav>
                                      </p:tavLst>
                                    </p:anim>
                                    <p:anim calcmode="lin" valueType="num">
                                      <p:cBhvr>
                                        <p:cTn id="89"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P spid="12" grpId="0"/>
      <p:bldP spid="14" grpId="0"/>
      <p:bldP spid="16" grpId="0"/>
      <p:bldP spid="24" grpId="0" animBg="1"/>
      <p:bldP spid="25" grpId="0"/>
      <p:bldP spid="26" grpId="0" animBg="1"/>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tranh thủy mặc&quot;"/>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ounded Rectangle 2"/>
          <p:cNvSpPr/>
          <p:nvPr/>
        </p:nvSpPr>
        <p:spPr>
          <a:xfrm>
            <a:off x="605642" y="641267"/>
            <a:ext cx="10782794" cy="554577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831273" y="335019"/>
            <a:ext cx="10497785" cy="5376215"/>
          </a:xfrm>
          <a:prstGeom prst="rect">
            <a:avLst/>
          </a:prstGeom>
        </p:spPr>
        <p:txBody>
          <a:bodyPr wrap="square">
            <a:spAutoFit/>
          </a:bodyPr>
          <a:lstStyle/>
          <a:p>
            <a:pPr>
              <a:lnSpc>
                <a:spcPct val="300000"/>
              </a:lnSpc>
            </a:pPr>
            <a:r>
              <a:rPr lang="en-US" sz="3000" dirty="0">
                <a:latin typeface="Times New Roman" panose="02020603050405020304" pitchFamily="18" charset="0"/>
                <a:cs typeface="Times New Roman" panose="02020603050405020304" pitchFamily="18" charset="0"/>
              </a:rPr>
              <a:t>b. </a:t>
            </a:r>
            <a:r>
              <a:rPr lang="vi-VN" sz="3000" dirty="0">
                <a:latin typeface="+mj-lt"/>
              </a:rPr>
              <a:t>Có kẻ</a:t>
            </a:r>
            <a:r>
              <a:rPr lang="en-US" sz="3000" dirty="0">
                <a:solidFill>
                  <a:srgbClr val="FF0000"/>
                </a:solidFill>
                <a:latin typeface="+mj-lt"/>
              </a:rPr>
              <a:t> //</a:t>
            </a:r>
            <a:r>
              <a:rPr lang="vi-VN" sz="3000" dirty="0">
                <a:solidFill>
                  <a:srgbClr val="FF0000"/>
                </a:solidFill>
                <a:latin typeface="+mj-lt"/>
              </a:rPr>
              <a:t> </a:t>
            </a:r>
            <a:r>
              <a:rPr lang="vi-VN" sz="3000" dirty="0">
                <a:latin typeface="+mj-lt"/>
              </a:rPr>
              <a:t>nói từ khi các </a:t>
            </a:r>
            <a:r>
              <a:rPr lang="vi-VN" sz="3000" dirty="0">
                <a:solidFill>
                  <a:srgbClr val="FF0000"/>
                </a:solidFill>
                <a:latin typeface="+mj-lt"/>
              </a:rPr>
              <a:t>thi sĩ</a:t>
            </a:r>
            <a:r>
              <a:rPr lang="vi-VN" sz="3000" dirty="0">
                <a:latin typeface="+mj-lt"/>
              </a:rPr>
              <a:t> </a:t>
            </a:r>
            <a:r>
              <a:rPr lang="vi-VN" sz="3000" dirty="0">
                <a:solidFill>
                  <a:srgbClr val="00B050"/>
                </a:solidFill>
                <a:latin typeface="+mj-lt"/>
              </a:rPr>
              <a:t>ca tụng cảnh núi non, hoa cỏ</a:t>
            </a:r>
            <a:r>
              <a:rPr lang="vi-VN" sz="3000" dirty="0">
                <a:latin typeface="+mj-lt"/>
              </a:rPr>
              <a:t>, </a:t>
            </a:r>
            <a:r>
              <a:rPr lang="vi-VN" sz="3000" dirty="0">
                <a:solidFill>
                  <a:srgbClr val="FF0000"/>
                </a:solidFill>
                <a:latin typeface="+mj-lt"/>
              </a:rPr>
              <a:t>núi non, hoa cỏ </a:t>
            </a:r>
            <a:r>
              <a:rPr lang="vi-VN" sz="3000" dirty="0">
                <a:solidFill>
                  <a:srgbClr val="00B050"/>
                </a:solidFill>
                <a:latin typeface="+mj-lt"/>
              </a:rPr>
              <a:t>trông mới đẹp</a:t>
            </a:r>
            <a:r>
              <a:rPr lang="vi-VN" sz="3000" dirty="0">
                <a:latin typeface="+mj-lt"/>
              </a:rPr>
              <a:t>; từ khi </a:t>
            </a:r>
            <a:r>
              <a:rPr lang="vi-VN" sz="3000" dirty="0">
                <a:solidFill>
                  <a:srgbClr val="FF0000"/>
                </a:solidFill>
                <a:latin typeface="+mj-lt"/>
              </a:rPr>
              <a:t>có người </a:t>
            </a:r>
            <a:r>
              <a:rPr lang="vi-VN" sz="3000" dirty="0">
                <a:solidFill>
                  <a:srgbClr val="00B050"/>
                </a:solidFill>
                <a:latin typeface="+mj-lt"/>
              </a:rPr>
              <a:t>lấy tiếng chim kêu, tiếng suối chảy làm đề ngâm vịnh</a:t>
            </a:r>
            <a:r>
              <a:rPr lang="vi-VN" sz="3000" dirty="0">
                <a:latin typeface="+mj-lt"/>
              </a:rPr>
              <a:t>, </a:t>
            </a:r>
            <a:r>
              <a:rPr lang="vi-VN" sz="3000" dirty="0">
                <a:solidFill>
                  <a:srgbClr val="FF0000"/>
                </a:solidFill>
                <a:latin typeface="+mj-lt"/>
              </a:rPr>
              <a:t>tiếng chim, tiếng suối </a:t>
            </a:r>
            <a:r>
              <a:rPr lang="vi-VN" sz="3000" dirty="0">
                <a:solidFill>
                  <a:srgbClr val="00B050"/>
                </a:solidFill>
                <a:latin typeface="+mj-lt"/>
              </a:rPr>
              <a:t>nghe mới hay.</a:t>
            </a:r>
          </a:p>
        </p:txBody>
      </p:sp>
      <p:cxnSp>
        <p:nvCxnSpPr>
          <p:cNvPr id="5" name="Straight Connector 4"/>
          <p:cNvCxnSpPr/>
          <p:nvPr/>
        </p:nvCxnSpPr>
        <p:spPr>
          <a:xfrm>
            <a:off x="2254333" y="1494321"/>
            <a:ext cx="8777844" cy="197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51812" y="1731817"/>
            <a:ext cx="630301"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CN</a:t>
            </a:r>
          </a:p>
        </p:txBody>
      </p:sp>
      <p:sp>
        <p:nvSpPr>
          <p:cNvPr id="7" name="TextBox 6"/>
          <p:cNvSpPr txBox="1"/>
          <p:nvPr/>
        </p:nvSpPr>
        <p:spPr>
          <a:xfrm>
            <a:off x="6206838" y="1753592"/>
            <a:ext cx="784189"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VN1</a:t>
            </a:r>
          </a:p>
        </p:txBody>
      </p:sp>
      <p:cxnSp>
        <p:nvCxnSpPr>
          <p:cNvPr id="8" name="Straight Connector 7"/>
          <p:cNvCxnSpPr/>
          <p:nvPr/>
        </p:nvCxnSpPr>
        <p:spPr>
          <a:xfrm>
            <a:off x="1425039" y="1496289"/>
            <a:ext cx="403761"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10441" y="2838202"/>
            <a:ext cx="3305299" cy="792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66162" y="2822378"/>
            <a:ext cx="6179126" cy="1582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0442" y="4188040"/>
            <a:ext cx="9943605" cy="277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85508" y="3081651"/>
            <a:ext cx="784189"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VN2</a:t>
            </a:r>
          </a:p>
        </p:txBody>
      </p:sp>
      <p:sp>
        <p:nvSpPr>
          <p:cNvPr id="19" name="TextBox 18"/>
          <p:cNvSpPr txBox="1"/>
          <p:nvPr/>
        </p:nvSpPr>
        <p:spPr>
          <a:xfrm>
            <a:off x="2513618" y="4983665"/>
            <a:ext cx="7058214"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Cụm</a:t>
            </a:r>
            <a:r>
              <a:rPr lang="en-US" sz="2800" b="1" dirty="0">
                <a:solidFill>
                  <a:srgbClr val="FF0000"/>
                </a:solidFill>
                <a:latin typeface="Times New Roman" pitchFamily="18" charset="0"/>
                <a:cs typeface="Times New Roman" pitchFamily="18" charset="0"/>
                <a:sym typeface="Wingdings" pitchFamily="2" charset="2"/>
              </a:rPr>
              <a:t> </a:t>
            </a:r>
            <a:r>
              <a:rPr lang="en-US" sz="2800" b="1" dirty="0">
                <a:solidFill>
                  <a:srgbClr val="FF0000"/>
                </a:solidFill>
                <a:latin typeface="Times New Roman" pitchFamily="18" charset="0"/>
                <a:cs typeface="Times New Roman" pitchFamily="18" charset="0"/>
              </a:rPr>
              <a:t>C – V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cụm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endParaRPr lang="en-US" sz="28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ppt_x</p:attrName>
                                        </p:attrNameLst>
                                      </p:cBhvr>
                                      <p:tavLst>
                                        <p:tav tm="0">
                                          <p:val>
                                            <p:strVal val="#ppt_x-.2"/>
                                          </p:val>
                                        </p:tav>
                                        <p:tav tm="100000">
                                          <p:val>
                                            <p:strVal val="#ppt_x"/>
                                          </p:val>
                                        </p:tav>
                                      </p:tavLst>
                                    </p:anim>
                                    <p:anim calcmode="lin" valueType="num">
                                      <p:cBhvr>
                                        <p:cTn id="56"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Kết quả hình ảnh cho hồng cốm&quot;"/>
          <p:cNvPicPr>
            <a:picLocks noChangeAspect="1" noChangeArrowheads="1"/>
          </p:cNvPicPr>
          <p:nvPr/>
        </p:nvPicPr>
        <p:blipFill>
          <a:blip r:embed="rId2"/>
          <a:srcRect/>
          <a:stretch>
            <a:fillRect/>
          </a:stretch>
        </p:blipFill>
        <p:spPr bwMode="auto">
          <a:xfrm>
            <a:off x="-1" y="8965"/>
            <a:ext cx="12192001" cy="6858000"/>
          </a:xfrm>
          <a:prstGeom prst="rect">
            <a:avLst/>
          </a:prstGeom>
          <a:noFill/>
        </p:spPr>
      </p:pic>
      <p:sp>
        <p:nvSpPr>
          <p:cNvPr id="3" name="Rounded Rectangle 2"/>
          <p:cNvSpPr/>
          <p:nvPr/>
        </p:nvSpPr>
        <p:spPr>
          <a:xfrm>
            <a:off x="605642" y="641267"/>
            <a:ext cx="10782794" cy="554577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878773" y="335019"/>
            <a:ext cx="10497785" cy="3991221"/>
          </a:xfrm>
          <a:prstGeom prst="rect">
            <a:avLst/>
          </a:prstGeom>
        </p:spPr>
        <p:txBody>
          <a:bodyPr wrap="square">
            <a:spAutoFit/>
          </a:bodyPr>
          <a:lstStyle/>
          <a:p>
            <a:pPr>
              <a:lnSpc>
                <a:spcPct val="300000"/>
              </a:lnSpc>
            </a:pPr>
            <a:r>
              <a:rPr lang="en-US" sz="3000" dirty="0">
                <a:latin typeface="Times New Roman" panose="02020603050405020304" pitchFamily="18" charset="0"/>
                <a:cs typeface="Times New Roman" panose="02020603050405020304" pitchFamily="18" charset="0"/>
              </a:rPr>
              <a:t>c. </a:t>
            </a:r>
            <a:r>
              <a:rPr lang="vi-VN" sz="3000" dirty="0">
                <a:latin typeface="+mj-lt"/>
              </a:rPr>
              <a:t>Thật đáng tiếc khi chúng ta </a:t>
            </a:r>
            <a:r>
              <a:rPr lang="vi-VN" sz="3000" b="1" dirty="0">
                <a:latin typeface="+mj-lt"/>
              </a:rPr>
              <a:t>thấy</a:t>
            </a:r>
            <a:r>
              <a:rPr lang="vi-VN" sz="3000" dirty="0">
                <a:latin typeface="+mj-lt"/>
              </a:rPr>
              <a:t> </a:t>
            </a:r>
            <a:r>
              <a:rPr lang="vi-VN" sz="3000" dirty="0">
                <a:solidFill>
                  <a:srgbClr val="FF0000"/>
                </a:solidFill>
                <a:latin typeface="+mj-lt"/>
              </a:rPr>
              <a:t>những tục lệ tốt đẹp ấy </a:t>
            </a:r>
            <a:r>
              <a:rPr lang="vi-VN" sz="3000" dirty="0">
                <a:solidFill>
                  <a:srgbClr val="00B050"/>
                </a:solidFill>
                <a:latin typeface="+mj-lt"/>
              </a:rPr>
              <a:t>mất dần</a:t>
            </a:r>
            <a:r>
              <a:rPr lang="vi-VN" sz="3000" dirty="0">
                <a:latin typeface="+mj-lt"/>
              </a:rPr>
              <a:t>, và </a:t>
            </a:r>
            <a:r>
              <a:rPr lang="vi-VN" sz="3000" dirty="0">
                <a:solidFill>
                  <a:srgbClr val="FF0000"/>
                </a:solidFill>
                <a:latin typeface="+mj-lt"/>
              </a:rPr>
              <a:t>những thức quý của đất mình</a:t>
            </a:r>
            <a:r>
              <a:rPr lang="vi-VN" sz="3000" dirty="0">
                <a:latin typeface="+mj-lt"/>
              </a:rPr>
              <a:t> </a:t>
            </a:r>
            <a:r>
              <a:rPr lang="vi-VN" sz="3000" dirty="0">
                <a:solidFill>
                  <a:srgbClr val="00B050"/>
                </a:solidFill>
                <a:latin typeface="+mj-lt"/>
              </a:rPr>
              <a:t>thay dần bằng những thức bóng bẩy hào nhoáng và thô kệch bắt chước người nước ngoài </a:t>
            </a:r>
            <a:r>
              <a:rPr lang="vi-VN" sz="3000" dirty="0">
                <a:latin typeface="+mj-lt"/>
              </a:rPr>
              <a:t>[...].</a:t>
            </a:r>
          </a:p>
        </p:txBody>
      </p:sp>
      <p:cxnSp>
        <p:nvCxnSpPr>
          <p:cNvPr id="5" name="Straight Connector 4"/>
          <p:cNvCxnSpPr/>
          <p:nvPr/>
        </p:nvCxnSpPr>
        <p:spPr>
          <a:xfrm>
            <a:off x="5272644" y="1496291"/>
            <a:ext cx="5759533"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30638" y="1708065"/>
            <a:ext cx="630301"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CN</a:t>
            </a:r>
          </a:p>
        </p:txBody>
      </p:sp>
      <p:sp>
        <p:nvSpPr>
          <p:cNvPr id="7" name="TextBox 6"/>
          <p:cNvSpPr txBox="1"/>
          <p:nvPr/>
        </p:nvSpPr>
        <p:spPr>
          <a:xfrm>
            <a:off x="7631877" y="1789218"/>
            <a:ext cx="630301"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VN</a:t>
            </a:r>
          </a:p>
        </p:txBody>
      </p:sp>
      <p:cxnSp>
        <p:nvCxnSpPr>
          <p:cNvPr id="8" name="Straight Connector 7"/>
          <p:cNvCxnSpPr/>
          <p:nvPr/>
        </p:nvCxnSpPr>
        <p:spPr>
          <a:xfrm>
            <a:off x="3823855" y="1508164"/>
            <a:ext cx="1353787" cy="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10441" y="2838203"/>
            <a:ext cx="9896104" cy="792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8567" y="4199915"/>
            <a:ext cx="9385464" cy="39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13618" y="4983665"/>
            <a:ext cx="7526291"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Cụm</a:t>
            </a:r>
            <a:r>
              <a:rPr lang="en-US" sz="2800" b="1" dirty="0">
                <a:solidFill>
                  <a:srgbClr val="FF0000"/>
                </a:solidFill>
                <a:latin typeface="Times New Roman" pitchFamily="18" charset="0"/>
                <a:cs typeface="Times New Roman" pitchFamily="18" charset="0"/>
                <a:sym typeface="Wingdings" pitchFamily="2" charset="2"/>
              </a:rPr>
              <a:t> </a:t>
            </a:r>
            <a:r>
              <a:rPr lang="en-US" sz="2800" b="1" dirty="0">
                <a:solidFill>
                  <a:srgbClr val="FF0000"/>
                </a:solidFill>
                <a:latin typeface="Times New Roman" pitchFamily="18" charset="0"/>
                <a:cs typeface="Times New Roman" pitchFamily="18" charset="0"/>
              </a:rPr>
              <a:t>C – V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ppt_x</p:attrName>
                                        </p:attrNameLst>
                                      </p:cBhvr>
                                      <p:tavLst>
                                        <p:tav tm="0">
                                          <p:val>
                                            <p:strVal val="#ppt_x-.2"/>
                                          </p:val>
                                        </p:tav>
                                        <p:tav tm="100000">
                                          <p:val>
                                            <p:strVal val="#ppt_x"/>
                                          </p:val>
                                        </p:tav>
                                      </p:tavLst>
                                    </p:anim>
                                    <p:anim calcmode="lin" valueType="num">
                                      <p:cBhvr>
                                        <p:cTn id="4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3" name="PA_库_图片 9"/>
          <p:cNvPicPr>
            <a:picLocks noChangeAspect="1"/>
          </p:cNvPicPr>
          <p:nvPr>
            <p:custDataLst>
              <p:tags r:id="rId1"/>
            </p:custDataLst>
          </p:nvPr>
        </p:nvPicPr>
        <p:blipFill>
          <a:blip r:embed="rId4"/>
          <a:stretch>
            <a:fillRect/>
          </a:stretch>
        </p:blipFill>
        <p:spPr>
          <a:xfrm>
            <a:off x="0" y="-2836864"/>
            <a:ext cx="12191999" cy="12554860"/>
          </a:xfrm>
          <a:prstGeom prst="rect">
            <a:avLst/>
          </a:prstGeom>
        </p:spPr>
      </p:pic>
      <p:pic>
        <p:nvPicPr>
          <p:cNvPr id="10" name="图片 9" descr="18"/>
          <p:cNvPicPr>
            <a:picLocks noChangeAspect="1"/>
          </p:cNvPicPr>
          <p:nvPr/>
        </p:nvPicPr>
        <p:blipFill>
          <a:blip r:embed="rId5"/>
          <a:stretch>
            <a:fillRect/>
          </a:stretch>
        </p:blipFill>
        <p:spPr>
          <a:xfrm>
            <a:off x="2481942" y="415645"/>
            <a:ext cx="7736015" cy="5962137"/>
          </a:xfrm>
          <a:prstGeom prst="rect">
            <a:avLst/>
          </a:prstGeom>
          <a:noFill/>
          <a:ln w="9525">
            <a:noFill/>
          </a:ln>
        </p:spPr>
      </p:pic>
      <p:pic>
        <p:nvPicPr>
          <p:cNvPr id="13" name="图片 12"/>
          <p:cNvPicPr>
            <a:picLocks noChangeAspect="1"/>
          </p:cNvPicPr>
          <p:nvPr/>
        </p:nvPicPr>
        <p:blipFill>
          <a:blip r:embed="rId6"/>
          <a:stretch>
            <a:fillRect/>
          </a:stretch>
        </p:blipFill>
        <p:spPr>
          <a:xfrm>
            <a:off x="9107893" y="722169"/>
            <a:ext cx="1167249" cy="3149187"/>
          </a:xfrm>
          <a:prstGeom prst="rect">
            <a:avLst/>
          </a:prstGeom>
        </p:spPr>
      </p:pic>
      <p:pic>
        <p:nvPicPr>
          <p:cNvPr id="15" name="图片 14"/>
          <p:cNvPicPr>
            <a:picLocks noChangeAspect="1"/>
          </p:cNvPicPr>
          <p:nvPr/>
        </p:nvPicPr>
        <p:blipFill>
          <a:blip r:embed="rId7"/>
          <a:stretch>
            <a:fillRect/>
          </a:stretch>
        </p:blipFill>
        <p:spPr>
          <a:xfrm>
            <a:off x="10027335" y="2076596"/>
            <a:ext cx="281051" cy="768877"/>
          </a:xfrm>
          <a:prstGeom prst="rect">
            <a:avLst/>
          </a:prstGeom>
        </p:spPr>
      </p:pic>
      <p:pic>
        <p:nvPicPr>
          <p:cNvPr id="16" name="图片 15"/>
          <p:cNvPicPr>
            <a:picLocks noChangeAspect="1"/>
          </p:cNvPicPr>
          <p:nvPr/>
        </p:nvPicPr>
        <p:blipFill>
          <a:blip r:embed="rId8"/>
          <a:stretch>
            <a:fillRect/>
          </a:stretch>
        </p:blipFill>
        <p:spPr>
          <a:xfrm>
            <a:off x="9399384" y="2474841"/>
            <a:ext cx="241528" cy="878717"/>
          </a:xfrm>
          <a:prstGeom prst="rect">
            <a:avLst/>
          </a:prstGeom>
        </p:spPr>
      </p:pic>
      <p:pic>
        <p:nvPicPr>
          <p:cNvPr id="18" name="图片 19"/>
          <p:cNvPicPr>
            <a:picLocks noChangeAspect="1"/>
          </p:cNvPicPr>
          <p:nvPr/>
        </p:nvPicPr>
        <p:blipFill>
          <a:blip r:embed="rId9"/>
          <a:stretch>
            <a:fillRect/>
          </a:stretch>
        </p:blipFill>
        <p:spPr>
          <a:xfrm flipH="1">
            <a:off x="166603" y="2456592"/>
            <a:ext cx="2345471" cy="3427632"/>
          </a:xfrm>
          <a:prstGeom prst="rect">
            <a:avLst/>
          </a:prstGeom>
        </p:spPr>
      </p:pic>
      <p:sp>
        <p:nvSpPr>
          <p:cNvPr id="19" name="Rectangle 18"/>
          <p:cNvSpPr/>
          <p:nvPr/>
        </p:nvSpPr>
        <p:spPr>
          <a:xfrm>
            <a:off x="3431970" y="1906834"/>
            <a:ext cx="5842659" cy="2308324"/>
          </a:xfrm>
          <a:prstGeom prst="rect">
            <a:avLst/>
          </a:prstGeom>
        </p:spPr>
        <p:txBody>
          <a:bodyPr wrap="square">
            <a:spAutoFit/>
          </a:bodyPr>
          <a:lstStyle/>
          <a:p>
            <a:pPr algn="just">
              <a:buFont typeface="Wingdings" pitchFamily="2" charset="2"/>
              <a:buChar char="v"/>
            </a:pPr>
            <a:r>
              <a:rPr lang="en-US" sz="2400" dirty="0">
                <a:latin typeface="+mj-lt"/>
              </a:rPr>
              <a:t> </a:t>
            </a:r>
            <a:r>
              <a:rPr lang="vi-VN" sz="2400" dirty="0">
                <a:latin typeface="+mj-lt"/>
              </a:rPr>
              <a:t>Muốn xác định cụm C – V làm thành phần trước hết phải xác định hai thành phần chính của câu là </a:t>
            </a:r>
            <a:r>
              <a:rPr lang="en-US" sz="2400" dirty="0">
                <a:latin typeface="Times New Roman" pitchFamily="18" charset="0"/>
                <a:cs typeface="Times New Roman" pitchFamily="18" charset="0"/>
              </a:rPr>
              <a:t>CN</a:t>
            </a:r>
            <a:r>
              <a:rPr lang="en-US" sz="2400" dirty="0">
                <a:latin typeface="+mj-lt"/>
              </a:rPr>
              <a:t> </a:t>
            </a:r>
            <a:r>
              <a:rPr lang="vi-VN" sz="2400" dirty="0">
                <a:latin typeface="+mj-lt"/>
              </a:rPr>
              <a:t>và </a:t>
            </a:r>
            <a:r>
              <a:rPr lang="en-US" sz="2400" dirty="0">
                <a:latin typeface="Times New Roman" pitchFamily="18" charset="0"/>
                <a:cs typeface="Times New Roman" pitchFamily="18" charset="0"/>
              </a:rPr>
              <a:t>VN</a:t>
            </a:r>
            <a:r>
              <a:rPr lang="vi-VN" sz="2400" dirty="0">
                <a:latin typeface="+mj-lt"/>
              </a:rPr>
              <a:t> và các </a:t>
            </a:r>
            <a:r>
              <a:rPr lang="en-US" sz="2400" dirty="0">
                <a:latin typeface="Times New Roman" pitchFamily="18" charset="0"/>
                <a:cs typeface="Times New Roman" pitchFamily="18" charset="0"/>
              </a:rPr>
              <a:t>CDT, CĐT, CTT</a:t>
            </a:r>
            <a:r>
              <a:rPr lang="vi-VN" sz="2400" dirty="0">
                <a:latin typeface="Times New Roman" pitchFamily="18" charset="0"/>
                <a:cs typeface="Times New Roman" pitchFamily="18" charset="0"/>
              </a:rPr>
              <a:t> </a:t>
            </a:r>
            <a:r>
              <a:rPr lang="vi-VN" sz="2400" dirty="0">
                <a:latin typeface="+mj-lt"/>
              </a:rPr>
              <a:t>trong câu. Tiếp theo, phân tích cấu tạo của các thành phần đó và kết luận cụm C - V đó thuộc thành phần nào.</a:t>
            </a:r>
            <a:endParaRPr lang="en-US" sz="2400" dirty="0">
              <a:latin typeface="+mj-lt"/>
            </a:endParaRPr>
          </a:p>
        </p:txBody>
      </p:sp>
      <p:sp>
        <p:nvSpPr>
          <p:cNvPr id="21" name="Rectangle 20"/>
          <p:cNvSpPr/>
          <p:nvPr/>
        </p:nvSpPr>
        <p:spPr>
          <a:xfrm>
            <a:off x="3726873" y="4372603"/>
            <a:ext cx="5203372" cy="830997"/>
          </a:xfrm>
          <a:prstGeom prst="rect">
            <a:avLst/>
          </a:prstGeom>
        </p:spPr>
        <p:txBody>
          <a:bodyPr wrap="square">
            <a:spAutoFit/>
          </a:bodyPr>
          <a:lstStyle/>
          <a:p>
            <a:pPr algn="just">
              <a:buFont typeface="Wingdings" pitchFamily="2" charset="2"/>
              <a:buChar char="v"/>
            </a:pPr>
            <a:r>
              <a:rPr lang="en-US" sz="2400" dirty="0">
                <a:latin typeface="+mj-lt"/>
              </a:rPr>
              <a:t> </a:t>
            </a:r>
            <a:r>
              <a:rPr lang="vi-VN" sz="2400" dirty="0">
                <a:latin typeface="+mj-lt"/>
              </a:rPr>
              <a:t>Một câu có thể được mở rộng bằng một hoặc nhiều cụm C – V nối tiếp nhau.</a:t>
            </a:r>
            <a:endParaRPr lang="en-US" sz="2400" dirty="0">
              <a:latin typeface="+mj-lt"/>
            </a:endParaRPr>
          </a:p>
        </p:txBody>
      </p:sp>
      <p:sp>
        <p:nvSpPr>
          <p:cNvPr id="2" name="TextBox 1">
            <a:extLst>
              <a:ext uri="{FF2B5EF4-FFF2-40B4-BE49-F238E27FC236}">
                <a16:creationId xmlns:a16="http://schemas.microsoft.com/office/drawing/2014/main" id="{16D2BB24-B67C-4046-8F91-94F487BEA84E}"/>
              </a:ext>
            </a:extLst>
          </p:cNvPr>
          <p:cNvSpPr txBox="1"/>
          <p:nvPr/>
        </p:nvSpPr>
        <p:spPr>
          <a:xfrm>
            <a:off x="5764306" y="1008069"/>
            <a:ext cx="2357717"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Lưu</a:t>
            </a:r>
            <a:r>
              <a:rPr lang="en-US" sz="3600" b="1" dirty="0">
                <a:solidFill>
                  <a:srgbClr val="C00000"/>
                </a:solidFill>
                <a:latin typeface="Times New Roman" panose="02020603050405020304" pitchFamily="18" charset="0"/>
                <a:cs typeface="Times New Roman" panose="02020603050405020304" pitchFamily="18" charset="0"/>
              </a:rPr>
              <a:t> 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par>
                                <p:cTn id="21" presetID="9"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par>
                          <p:cTn id="27" fill="hold">
                            <p:stCondLst>
                              <p:cond delay="500"/>
                            </p:stCondLst>
                            <p:childTnLst>
                              <p:par>
                                <p:cTn id="28" presetID="15"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ppt_x</p:attrName>
                                        </p:attrNameLst>
                                      </p:cBhvr>
                                      <p:tavLst>
                                        <p:tav tm="0">
                                          <p:val>
                                            <p:strVal val="#ppt_x-.2"/>
                                          </p:val>
                                        </p:tav>
                                        <p:tav tm="100000">
                                          <p:val>
                                            <p:strVal val="#ppt_x"/>
                                          </p:val>
                                        </p:tav>
                                      </p:tavLst>
                                    </p:anim>
                                    <p:anim calcmode="lin" valueType="num">
                                      <p:cBhvr>
                                        <p:cTn id="3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ppt_x</p:attrName>
                                        </p:attrNameLst>
                                      </p:cBhvr>
                                      <p:tavLst>
                                        <p:tav tm="0">
                                          <p:val>
                                            <p:strVal val="#ppt_x-.2"/>
                                          </p:val>
                                        </p:tav>
                                        <p:tav tm="100000">
                                          <p:val>
                                            <p:strVal val="#ppt_x"/>
                                          </p:val>
                                        </p:tav>
                                      </p:tavLst>
                                    </p:anim>
                                    <p:anim calcmode="lin" valueType="num">
                                      <p:cBhvr>
                                        <p:cTn id="4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55871"/>
            <a:ext cx="12192000" cy="6858000"/>
          </a:xfrm>
          <a:prstGeom prst="rect">
            <a:avLst/>
          </a:prstGeom>
          <a:noFill/>
          <a:ln w="9525">
            <a:noFill/>
            <a:miter lim="800000"/>
            <a:headEnd/>
            <a:tailEnd/>
          </a:ln>
          <a:effectLst/>
        </p:spPr>
      </p:pic>
      <p:pic>
        <p:nvPicPr>
          <p:cNvPr id="11"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002" y="1950104"/>
            <a:ext cx="735553" cy="691794"/>
          </a:xfrm>
          <a:prstGeom prst="rect">
            <a:avLst/>
          </a:prstGeom>
        </p:spPr>
      </p:pic>
      <p:pic>
        <p:nvPicPr>
          <p:cNvPr id="20" name="图片 12">
            <a:extLst>
              <a:ext uri="{FF2B5EF4-FFF2-40B4-BE49-F238E27FC236}">
                <a16:creationId xmlns:a16="http://schemas.microsoft.com/office/drawing/2014/main" id="{C6E77285-8B26-44ED-9044-09BEB8D83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997" y="385530"/>
            <a:ext cx="1358092" cy="910539"/>
          </a:xfrm>
          <a:prstGeom prst="rect">
            <a:avLst/>
          </a:prstGeom>
        </p:spPr>
      </p:pic>
      <p:grpSp>
        <p:nvGrpSpPr>
          <p:cNvPr id="21" name="组合 31">
            <a:extLst>
              <a:ext uri="{FF2B5EF4-FFF2-40B4-BE49-F238E27FC236}">
                <a16:creationId xmlns:a16="http://schemas.microsoft.com/office/drawing/2014/main" id="{B9AE6F91-2E5A-4890-A657-52E9992A0D92}"/>
              </a:ext>
            </a:extLst>
          </p:cNvPr>
          <p:cNvGrpSpPr/>
          <p:nvPr/>
        </p:nvGrpSpPr>
        <p:grpSpPr>
          <a:xfrm>
            <a:off x="2570148" y="2303927"/>
            <a:ext cx="7793052" cy="1266573"/>
            <a:chOff x="2184281" y="2031274"/>
            <a:chExt cx="4218905" cy="848311"/>
          </a:xfrm>
        </p:grpSpPr>
        <p:pic>
          <p:nvPicPr>
            <p:cNvPr id="22" name="图片 32">
              <a:extLst>
                <a:ext uri="{FF2B5EF4-FFF2-40B4-BE49-F238E27FC236}">
                  <a16:creationId xmlns:a16="http://schemas.microsoft.com/office/drawing/2014/main" id="{A4C8D206-77FF-411D-9859-0B6A9B3822E1}"/>
                </a:ext>
              </a:extLst>
            </p:cNvPr>
            <p:cNvPicPr>
              <a:picLocks noChangeAspect="1"/>
            </p:cNvPicPr>
            <p:nvPr/>
          </p:nvPicPr>
          <p:blipFill>
            <a:blip r:embed="rId5"/>
            <a:stretch>
              <a:fillRect/>
            </a:stretch>
          </p:blipFill>
          <p:spPr>
            <a:xfrm>
              <a:off x="2184281" y="2031274"/>
              <a:ext cx="4218905" cy="848311"/>
            </a:xfrm>
            <a:prstGeom prst="rect">
              <a:avLst/>
            </a:prstGeom>
          </p:spPr>
        </p:pic>
        <p:sp>
          <p:nvSpPr>
            <p:cNvPr id="23" name="文本框 33">
              <a:extLst>
                <a:ext uri="{FF2B5EF4-FFF2-40B4-BE49-F238E27FC236}">
                  <a16:creationId xmlns:a16="http://schemas.microsoft.com/office/drawing/2014/main" id="{EED6947F-3266-4370-96CE-84254ECDB3BC}"/>
                </a:ext>
              </a:extLst>
            </p:cNvPr>
            <p:cNvSpPr txBox="1"/>
            <p:nvPr/>
          </p:nvSpPr>
          <p:spPr>
            <a:xfrm>
              <a:off x="3212078" y="2201066"/>
              <a:ext cx="2356392" cy="432892"/>
            </a:xfrm>
            <a:prstGeom prst="rect">
              <a:avLst/>
            </a:prstGeom>
            <a:noFill/>
          </p:spPr>
          <p:txBody>
            <a:bodyPr wrap="none" rtlCol="0">
              <a:spAutoFit/>
            </a:bodyPr>
            <a:lstStyle/>
            <a:p>
              <a:r>
                <a:rPr lang="en-US" altLang="zh-CN" sz="3600" dirty="0">
                  <a:solidFill>
                    <a:srgbClr val="FF0000"/>
                  </a:solidFill>
                  <a:latin typeface="Times New Roman" pitchFamily="18" charset="0"/>
                  <a:ea typeface="华康娃娃体W5" panose="040B0509000000000000" pitchFamily="81" charset="-122"/>
                  <a:cs typeface="Times New Roman" pitchFamily="18" charset="0"/>
                </a:rPr>
                <a:t>BÀI TẬP 2: (SGK/97)</a:t>
              </a:r>
              <a:endParaRPr lang="zh-CN" altLang="en-US" sz="3600" dirty="0">
                <a:solidFill>
                  <a:srgbClr val="FF0000"/>
                </a:solidFill>
                <a:latin typeface="Times New Roman" pitchFamily="18" charset="0"/>
                <a:ea typeface="华康娃娃体W5" panose="040B0509000000000000" pitchFamily="81" charset="-122"/>
                <a:cs typeface="Times New Roman" pitchFamily="18" charset="0"/>
              </a:endParaRPr>
            </a:p>
          </p:txBody>
        </p:sp>
      </p:grpSp>
      <p:pic>
        <p:nvPicPr>
          <p:cNvPr id="25"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027" y="3373129"/>
            <a:ext cx="735553" cy="691794"/>
          </a:xfrm>
          <a:prstGeom prst="rect">
            <a:avLst/>
          </a:prstGeom>
        </p:spPr>
      </p:pic>
      <p:pic>
        <p:nvPicPr>
          <p:cNvPr id="27"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689" y="4914920"/>
            <a:ext cx="735553" cy="6917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A994BD-F37A-42F1-8592-150595686B71}"/>
              </a:ext>
            </a:extLst>
          </p:cNvPr>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pic>
        <p:nvPicPr>
          <p:cNvPr id="3" name="图片 12">
            <a:extLst>
              <a:ext uri="{FF2B5EF4-FFF2-40B4-BE49-F238E27FC236}">
                <a16:creationId xmlns:a16="http://schemas.microsoft.com/office/drawing/2014/main" id="{E32E26B6-5859-4CF2-ACF9-627695375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10" y="5970941"/>
            <a:ext cx="1358092" cy="910539"/>
          </a:xfrm>
          <a:prstGeom prst="rect">
            <a:avLst/>
          </a:prstGeom>
        </p:spPr>
      </p:pic>
      <p:pic>
        <p:nvPicPr>
          <p:cNvPr id="4" name="图片 12">
            <a:extLst>
              <a:ext uri="{FF2B5EF4-FFF2-40B4-BE49-F238E27FC236}">
                <a16:creationId xmlns:a16="http://schemas.microsoft.com/office/drawing/2014/main" id="{CEFF98AE-2C0E-44EE-9B2A-0887A7FEE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661" y="167550"/>
            <a:ext cx="1358092" cy="910539"/>
          </a:xfrm>
          <a:prstGeom prst="rect">
            <a:avLst/>
          </a:prstGeom>
        </p:spPr>
      </p:pic>
      <p:pic>
        <p:nvPicPr>
          <p:cNvPr id="5" name="图片 1">
            <a:extLst>
              <a:ext uri="{FF2B5EF4-FFF2-40B4-BE49-F238E27FC236}">
                <a16:creationId xmlns:a16="http://schemas.microsoft.com/office/drawing/2014/main" id="{779C6CF1-4AF6-4CBB-847E-024820A3239F}"/>
              </a:ext>
            </a:extLst>
          </p:cNvPr>
          <p:cNvPicPr>
            <a:picLocks noChangeAspect="1"/>
          </p:cNvPicPr>
          <p:nvPr/>
        </p:nvPicPr>
        <p:blipFill>
          <a:blip r:embed="rId4"/>
          <a:stretch>
            <a:fillRect/>
          </a:stretch>
        </p:blipFill>
        <p:spPr>
          <a:xfrm>
            <a:off x="11177584" y="5297214"/>
            <a:ext cx="1014416" cy="1560786"/>
          </a:xfrm>
          <a:prstGeom prst="rect">
            <a:avLst/>
          </a:prstGeom>
        </p:spPr>
      </p:pic>
      <p:sp>
        <p:nvSpPr>
          <p:cNvPr id="6" name="Rectangle 5">
            <a:extLst>
              <a:ext uri="{FF2B5EF4-FFF2-40B4-BE49-F238E27FC236}">
                <a16:creationId xmlns:a16="http://schemas.microsoft.com/office/drawing/2014/main" id="{B0039930-B36D-481F-A5D7-CCB9B16FF731}"/>
              </a:ext>
            </a:extLst>
          </p:cNvPr>
          <p:cNvSpPr/>
          <p:nvPr/>
        </p:nvSpPr>
        <p:spPr>
          <a:xfrm>
            <a:off x="610491" y="234120"/>
            <a:ext cx="10567093" cy="4343497"/>
          </a:xfrm>
          <a:prstGeom prst="rect">
            <a:avLst/>
          </a:prstGeom>
        </p:spPr>
        <p:txBody>
          <a:bodyPr wrap="square">
            <a:spAutoFit/>
          </a:bodyPr>
          <a:lstStyle/>
          <a:p>
            <a:pPr algn="just">
              <a:lnSpc>
                <a:spcPct val="150000"/>
              </a:lnSpc>
            </a:pPr>
            <a:r>
              <a:rPr lang="vi-VN" sz="3200" b="1" dirty="0">
                <a:latin typeface="+mj-lt"/>
              </a:rPr>
              <a:t>Bài 2: </a:t>
            </a:r>
            <a:endParaRPr lang="en-US" sz="3200" b="1" dirty="0">
              <a:latin typeface="+mj-lt"/>
            </a:endParaRPr>
          </a:p>
          <a:p>
            <a:pPr algn="just">
              <a:lnSpc>
                <a:spcPct val="150000"/>
              </a:lnSpc>
            </a:pPr>
            <a:r>
              <a:rPr lang="en-US" sz="3200" b="1" dirty="0">
                <a:latin typeface="+mj-lt"/>
              </a:rPr>
              <a:t>a. </a:t>
            </a:r>
            <a:r>
              <a:rPr lang="vi-VN" sz="3200" b="1" dirty="0">
                <a:latin typeface="+mj-lt"/>
              </a:rPr>
              <a:t>Chúng em học giỏi. Cha mẹ và thầy cô vui lòng.</a:t>
            </a:r>
          </a:p>
          <a:p>
            <a:pPr marL="457200" indent="-457200" algn="just">
              <a:lnSpc>
                <a:spcPct val="150000"/>
              </a:lnSpc>
              <a:buFontTx/>
              <a:buAutoNum type="alphaLcPeriod"/>
            </a:pPr>
            <a:endParaRPr lang="vi-VN" sz="3200" b="1" dirty="0">
              <a:latin typeface="+mj-lt"/>
            </a:endParaRPr>
          </a:p>
          <a:p>
            <a:pPr algn="just">
              <a:lnSpc>
                <a:spcPct val="150000"/>
              </a:lnSpc>
            </a:pPr>
            <a:endParaRPr lang="vi-VN" sz="3200" b="1" dirty="0">
              <a:latin typeface="+mj-lt"/>
            </a:endParaRPr>
          </a:p>
          <a:p>
            <a:pPr algn="just">
              <a:lnSpc>
                <a:spcPct val="150000"/>
              </a:lnSpc>
            </a:pPr>
            <a:endParaRPr lang="vi-VN" sz="2800" b="1" dirty="0">
              <a:latin typeface="+mj-lt"/>
            </a:endParaRPr>
          </a:p>
          <a:p>
            <a:pPr algn="just">
              <a:lnSpc>
                <a:spcPct val="150000"/>
              </a:lnSpc>
            </a:pPr>
            <a:r>
              <a:rPr lang="vi-VN" sz="3200" b="1" dirty="0">
                <a:latin typeface="+mj-lt"/>
              </a:rPr>
              <a:t>b. Nhà văn Hoài Thanh khẳng định: «Cái đẹp là cái có ích».</a:t>
            </a:r>
          </a:p>
        </p:txBody>
      </p:sp>
      <p:cxnSp>
        <p:nvCxnSpPr>
          <p:cNvPr id="7" name="Straight Connector 6">
            <a:extLst>
              <a:ext uri="{FF2B5EF4-FFF2-40B4-BE49-F238E27FC236}">
                <a16:creationId xmlns:a16="http://schemas.microsoft.com/office/drawing/2014/main" id="{8BD35AF3-ABF5-43A5-A6A3-6AD4E887DD95}"/>
              </a:ext>
            </a:extLst>
          </p:cNvPr>
          <p:cNvCxnSpPr/>
          <p:nvPr/>
        </p:nvCxnSpPr>
        <p:spPr>
          <a:xfrm>
            <a:off x="10695279" y="4455614"/>
            <a:ext cx="32481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F4D42A2-9361-41FF-9CE2-F45097FC2FA4}"/>
              </a:ext>
            </a:extLst>
          </p:cNvPr>
          <p:cNvCxnSpPr/>
          <p:nvPr/>
        </p:nvCxnSpPr>
        <p:spPr>
          <a:xfrm>
            <a:off x="6906300" y="4455614"/>
            <a:ext cx="39313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595C40D-9FE0-4910-A237-410E702B3B4D}"/>
              </a:ext>
            </a:extLst>
          </p:cNvPr>
          <p:cNvGrpSpPr/>
          <p:nvPr/>
        </p:nvGrpSpPr>
        <p:grpSpPr>
          <a:xfrm>
            <a:off x="4622558" y="1688207"/>
            <a:ext cx="366323" cy="672637"/>
            <a:chOff x="5979007" y="2507614"/>
            <a:chExt cx="366323" cy="672637"/>
          </a:xfrm>
        </p:grpSpPr>
        <p:cxnSp>
          <p:nvCxnSpPr>
            <p:cNvPr id="10" name="Straight Connector 9">
              <a:extLst>
                <a:ext uri="{FF2B5EF4-FFF2-40B4-BE49-F238E27FC236}">
                  <a16:creationId xmlns:a16="http://schemas.microsoft.com/office/drawing/2014/main" id="{DB442621-06ED-4E3D-B8E1-92791F64B209}"/>
                </a:ext>
              </a:extLst>
            </p:cNvPr>
            <p:cNvCxnSpPr/>
            <p:nvPr/>
          </p:nvCxnSpPr>
          <p:spPr>
            <a:xfrm flipV="1">
              <a:off x="5979007" y="2507614"/>
              <a:ext cx="283174" cy="6726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9D5AB9-5418-4BD5-AFD2-8244ADDA316E}"/>
                </a:ext>
              </a:extLst>
            </p:cNvPr>
            <p:cNvCxnSpPr/>
            <p:nvPr/>
          </p:nvCxnSpPr>
          <p:spPr>
            <a:xfrm flipV="1">
              <a:off x="6062156" y="2507614"/>
              <a:ext cx="283174" cy="672637"/>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4610513-96D1-438E-AD5E-867F8EE07903}"/>
              </a:ext>
            </a:extLst>
          </p:cNvPr>
          <p:cNvGrpSpPr/>
          <p:nvPr/>
        </p:nvGrpSpPr>
        <p:grpSpPr>
          <a:xfrm>
            <a:off x="4223515" y="4624577"/>
            <a:ext cx="366323" cy="672637"/>
            <a:chOff x="5979007" y="2507614"/>
            <a:chExt cx="366323" cy="672637"/>
          </a:xfrm>
        </p:grpSpPr>
        <p:cxnSp>
          <p:nvCxnSpPr>
            <p:cNvPr id="13" name="Straight Connector 12">
              <a:extLst>
                <a:ext uri="{FF2B5EF4-FFF2-40B4-BE49-F238E27FC236}">
                  <a16:creationId xmlns:a16="http://schemas.microsoft.com/office/drawing/2014/main" id="{899C5315-79F0-44A1-8E63-F4DA7F7E5FA3}"/>
                </a:ext>
              </a:extLst>
            </p:cNvPr>
            <p:cNvCxnSpPr/>
            <p:nvPr/>
          </p:nvCxnSpPr>
          <p:spPr>
            <a:xfrm flipV="1">
              <a:off x="5979007" y="2507614"/>
              <a:ext cx="283174" cy="6726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60B103-B382-44AA-9D96-7384C72E2D20}"/>
                </a:ext>
              </a:extLst>
            </p:cNvPr>
            <p:cNvCxnSpPr/>
            <p:nvPr/>
          </p:nvCxnSpPr>
          <p:spPr>
            <a:xfrm flipV="1">
              <a:off x="6062156" y="2507614"/>
              <a:ext cx="283174" cy="67263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59B1CE4E-CD29-495E-ABC2-8382D15C03E5}"/>
              </a:ext>
            </a:extLst>
          </p:cNvPr>
          <p:cNvSpPr txBox="1"/>
          <p:nvPr/>
        </p:nvSpPr>
        <p:spPr>
          <a:xfrm>
            <a:off x="610491" y="1609028"/>
            <a:ext cx="10698485" cy="742511"/>
          </a:xfrm>
          <a:prstGeom prst="rect">
            <a:avLst/>
          </a:prstGeom>
          <a:noFill/>
        </p:spPr>
        <p:txBody>
          <a:bodyPr wrap="square" rtlCol="0">
            <a:spAutoFit/>
          </a:bodyPr>
          <a:lstStyle/>
          <a:p>
            <a:pPr marL="457200" indent="-457200" algn="just">
              <a:lnSpc>
                <a:spcPct val="150000"/>
              </a:lnSpc>
              <a:buFont typeface="Wingdings 3" panose="05040102010807070707" pitchFamily="18" charset="2"/>
              <a:buChar char="_"/>
            </a:pPr>
            <a:r>
              <a:rPr lang="vi-VN" sz="3200" b="1" u="sng" dirty="0">
                <a:latin typeface="+mj-lt"/>
              </a:rPr>
              <a:t>Chúng em</a:t>
            </a:r>
            <a:r>
              <a:rPr lang="vi-VN" sz="3200" b="1" dirty="0">
                <a:latin typeface="+mj-lt"/>
              </a:rPr>
              <a:t> / </a:t>
            </a:r>
            <a:r>
              <a:rPr lang="vi-VN" sz="3200" b="1" u="sng" dirty="0">
                <a:latin typeface="+mj-lt"/>
              </a:rPr>
              <a:t>học giỏi</a:t>
            </a:r>
            <a:r>
              <a:rPr lang="vi-VN" sz="3200" b="1" dirty="0">
                <a:latin typeface="+mj-lt"/>
              </a:rPr>
              <a:t>   </a:t>
            </a:r>
            <a:r>
              <a:rPr lang="vi-VN" sz="3200" b="1" i="1" dirty="0">
                <a:solidFill>
                  <a:srgbClr val="FF0000"/>
                </a:solidFill>
                <a:latin typeface="+mj-lt"/>
              </a:rPr>
              <a:t>để</a:t>
            </a:r>
            <a:r>
              <a:rPr lang="vi-VN" sz="3200" b="1" i="1" dirty="0">
                <a:latin typeface="+mj-lt"/>
              </a:rPr>
              <a:t> </a:t>
            </a:r>
            <a:r>
              <a:rPr lang="vi-VN" sz="3200" b="1" u="sng" dirty="0">
                <a:latin typeface="+mj-lt"/>
              </a:rPr>
              <a:t>cha mẹ và thầy cô</a:t>
            </a:r>
            <a:r>
              <a:rPr lang="vi-VN" sz="3200" b="1" dirty="0">
                <a:latin typeface="+mj-lt"/>
              </a:rPr>
              <a:t> / </a:t>
            </a:r>
            <a:r>
              <a:rPr lang="vi-VN" sz="3200" b="1" u="sng" dirty="0">
                <a:latin typeface="+mj-lt"/>
              </a:rPr>
              <a:t>vui lòng</a:t>
            </a:r>
            <a:r>
              <a:rPr lang="vi-VN" sz="3200" b="1" dirty="0">
                <a:latin typeface="+mj-lt"/>
              </a:rPr>
              <a:t>.</a:t>
            </a:r>
          </a:p>
        </p:txBody>
      </p:sp>
      <p:sp>
        <p:nvSpPr>
          <p:cNvPr id="16" name="TextBox 15">
            <a:extLst>
              <a:ext uri="{FF2B5EF4-FFF2-40B4-BE49-F238E27FC236}">
                <a16:creationId xmlns:a16="http://schemas.microsoft.com/office/drawing/2014/main" id="{D7000144-E970-4000-8A24-EE02504D23F2}"/>
              </a:ext>
            </a:extLst>
          </p:cNvPr>
          <p:cNvSpPr txBox="1"/>
          <p:nvPr/>
        </p:nvSpPr>
        <p:spPr>
          <a:xfrm>
            <a:off x="610491" y="4725794"/>
            <a:ext cx="10295000" cy="523220"/>
          </a:xfrm>
          <a:prstGeom prst="rect">
            <a:avLst/>
          </a:prstGeom>
          <a:noFill/>
        </p:spPr>
        <p:txBody>
          <a:bodyPr wrap="square" rtlCol="0">
            <a:spAutoFit/>
          </a:bodyPr>
          <a:lstStyle/>
          <a:p>
            <a:pPr algn="just"/>
            <a:r>
              <a:rPr lang="vi-VN" sz="2800" b="1" dirty="0">
                <a:latin typeface="+mj-lt"/>
                <a:sym typeface="Wingdings 3" panose="05040102010807070707" pitchFamily="18" charset="2"/>
              </a:rPr>
              <a:t></a:t>
            </a:r>
            <a:r>
              <a:rPr lang="vi-VN" sz="2800" b="1" dirty="0">
                <a:latin typeface="+mj-lt"/>
              </a:rPr>
              <a:t> Nhà văn Hoài Thanh  khẳng định </a:t>
            </a:r>
            <a:r>
              <a:rPr lang="vi-VN" sz="2800" b="1" i="1" dirty="0">
                <a:latin typeface="+mj-lt"/>
              </a:rPr>
              <a:t>rằng </a:t>
            </a:r>
            <a:r>
              <a:rPr lang="vi-VN" sz="2800" b="1" u="sng" dirty="0">
                <a:latin typeface="+mj-lt"/>
              </a:rPr>
              <a:t>cái đẹp</a:t>
            </a:r>
            <a:r>
              <a:rPr lang="vi-VN" sz="2800" b="1" dirty="0">
                <a:latin typeface="+mj-lt"/>
              </a:rPr>
              <a:t> / </a:t>
            </a:r>
            <a:r>
              <a:rPr lang="vi-VN" sz="2800" b="1" u="sng" dirty="0">
                <a:latin typeface="+mj-lt"/>
              </a:rPr>
              <a:t>là cái có ích.</a:t>
            </a:r>
          </a:p>
        </p:txBody>
      </p:sp>
      <p:sp>
        <p:nvSpPr>
          <p:cNvPr id="17" name="Right Brace 16">
            <a:extLst>
              <a:ext uri="{FF2B5EF4-FFF2-40B4-BE49-F238E27FC236}">
                <a16:creationId xmlns:a16="http://schemas.microsoft.com/office/drawing/2014/main" id="{87DF0A08-EB7A-4EAC-85BD-61C954C1F277}"/>
              </a:ext>
            </a:extLst>
          </p:cNvPr>
          <p:cNvSpPr/>
          <p:nvPr/>
        </p:nvSpPr>
        <p:spPr>
          <a:xfrm rot="5400000">
            <a:off x="2627716" y="849834"/>
            <a:ext cx="367222" cy="3622461"/>
          </a:xfrm>
          <a:prstGeom prst="rightBrace">
            <a:avLst>
              <a:gd name="adj1" fmla="val 4129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0"/>
          </a:p>
        </p:txBody>
      </p:sp>
      <p:sp>
        <p:nvSpPr>
          <p:cNvPr id="18" name="Right Brace 17">
            <a:extLst>
              <a:ext uri="{FF2B5EF4-FFF2-40B4-BE49-F238E27FC236}">
                <a16:creationId xmlns:a16="http://schemas.microsoft.com/office/drawing/2014/main" id="{C3F2EF3C-E018-436F-ABA2-39628DE10700}"/>
              </a:ext>
            </a:extLst>
          </p:cNvPr>
          <p:cNvSpPr/>
          <p:nvPr/>
        </p:nvSpPr>
        <p:spPr>
          <a:xfrm rot="5400000">
            <a:off x="7337088" y="-133649"/>
            <a:ext cx="408566" cy="5545052"/>
          </a:xfrm>
          <a:prstGeom prst="rightBrace">
            <a:avLst>
              <a:gd name="adj1" fmla="val 43044"/>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0"/>
          </a:p>
        </p:txBody>
      </p:sp>
      <p:sp>
        <p:nvSpPr>
          <p:cNvPr id="19" name="TextBox 18">
            <a:extLst>
              <a:ext uri="{FF2B5EF4-FFF2-40B4-BE49-F238E27FC236}">
                <a16:creationId xmlns:a16="http://schemas.microsoft.com/office/drawing/2014/main" id="{B62DD7DC-2A1E-4712-9BBC-F6D8818FA062}"/>
              </a:ext>
            </a:extLst>
          </p:cNvPr>
          <p:cNvSpPr txBox="1"/>
          <p:nvPr/>
        </p:nvSpPr>
        <p:spPr>
          <a:xfrm>
            <a:off x="2385569" y="2851730"/>
            <a:ext cx="704039" cy="523220"/>
          </a:xfrm>
          <a:prstGeom prst="rect">
            <a:avLst/>
          </a:prstGeom>
          <a:noFill/>
        </p:spPr>
        <p:txBody>
          <a:bodyPr wrap="none" rtlCol="0">
            <a:spAutoFit/>
          </a:bodyPr>
          <a:lstStyle/>
          <a:p>
            <a:r>
              <a:rPr lang="en-US" sz="2800" b="1" dirty="0">
                <a:latin typeface="Times New Roman" pitchFamily="18" charset="0"/>
                <a:cs typeface="Times New Roman" pitchFamily="18" charset="0"/>
              </a:rPr>
              <a:t>CN</a:t>
            </a:r>
          </a:p>
        </p:txBody>
      </p:sp>
      <p:sp>
        <p:nvSpPr>
          <p:cNvPr id="20" name="TextBox 19">
            <a:extLst>
              <a:ext uri="{FF2B5EF4-FFF2-40B4-BE49-F238E27FC236}">
                <a16:creationId xmlns:a16="http://schemas.microsoft.com/office/drawing/2014/main" id="{01FBDA18-7FFA-458E-B3A0-6D624FA5963A}"/>
              </a:ext>
            </a:extLst>
          </p:cNvPr>
          <p:cNvSpPr txBox="1"/>
          <p:nvPr/>
        </p:nvSpPr>
        <p:spPr>
          <a:xfrm>
            <a:off x="7129059" y="2879300"/>
            <a:ext cx="704039" cy="523220"/>
          </a:xfrm>
          <a:prstGeom prst="rect">
            <a:avLst/>
          </a:prstGeom>
          <a:noFill/>
        </p:spPr>
        <p:txBody>
          <a:bodyPr wrap="none" rtlCol="0">
            <a:spAutoFit/>
          </a:bodyPr>
          <a:lstStyle/>
          <a:p>
            <a:r>
              <a:rPr lang="en-US" sz="2800" b="1" dirty="0">
                <a:latin typeface="Times New Roman" pitchFamily="18" charset="0"/>
                <a:cs typeface="Times New Roman" pitchFamily="18" charset="0"/>
              </a:rPr>
              <a:t>VN</a:t>
            </a:r>
          </a:p>
        </p:txBody>
      </p:sp>
      <p:sp>
        <p:nvSpPr>
          <p:cNvPr id="21" name="TextBox 20">
            <a:extLst>
              <a:ext uri="{FF2B5EF4-FFF2-40B4-BE49-F238E27FC236}">
                <a16:creationId xmlns:a16="http://schemas.microsoft.com/office/drawing/2014/main" id="{6E20A64C-F4C5-4231-9766-525B7D17870B}"/>
              </a:ext>
            </a:extLst>
          </p:cNvPr>
          <p:cNvSpPr txBox="1"/>
          <p:nvPr/>
        </p:nvSpPr>
        <p:spPr>
          <a:xfrm>
            <a:off x="1832197" y="2208836"/>
            <a:ext cx="444352" cy="523220"/>
          </a:xfrm>
          <a:prstGeom prst="rect">
            <a:avLst/>
          </a:prstGeom>
          <a:noFill/>
        </p:spPr>
        <p:txBody>
          <a:bodyPr wrap="none" rtlCol="0">
            <a:spAutoFit/>
          </a:bodyPr>
          <a:lstStyle/>
          <a:p>
            <a:r>
              <a:rPr lang="en-US" sz="2800" b="1" dirty="0">
                <a:highlight>
                  <a:srgbClr val="FFFF00"/>
                </a:highlight>
                <a:latin typeface="Times New Roman" pitchFamily="18" charset="0"/>
                <a:cs typeface="Times New Roman" pitchFamily="18" charset="0"/>
              </a:rPr>
              <a:t>C</a:t>
            </a:r>
          </a:p>
        </p:txBody>
      </p:sp>
      <p:sp>
        <p:nvSpPr>
          <p:cNvPr id="22" name="TextBox 21">
            <a:extLst>
              <a:ext uri="{FF2B5EF4-FFF2-40B4-BE49-F238E27FC236}">
                <a16:creationId xmlns:a16="http://schemas.microsoft.com/office/drawing/2014/main" id="{8733D21F-42C1-4F2A-BC11-0CECF8E8B4C2}"/>
              </a:ext>
            </a:extLst>
          </p:cNvPr>
          <p:cNvSpPr txBox="1"/>
          <p:nvPr/>
        </p:nvSpPr>
        <p:spPr>
          <a:xfrm>
            <a:off x="3755499" y="2247617"/>
            <a:ext cx="444352" cy="523220"/>
          </a:xfrm>
          <a:prstGeom prst="rect">
            <a:avLst/>
          </a:prstGeom>
          <a:noFill/>
        </p:spPr>
        <p:txBody>
          <a:bodyPr wrap="none" rtlCol="0">
            <a:spAutoFit/>
          </a:bodyPr>
          <a:lstStyle/>
          <a:p>
            <a:r>
              <a:rPr lang="en-US" sz="2800" b="1" dirty="0">
                <a:highlight>
                  <a:srgbClr val="FFFF00"/>
                </a:highlight>
                <a:latin typeface="Times New Roman" pitchFamily="18" charset="0"/>
                <a:cs typeface="Times New Roman" pitchFamily="18" charset="0"/>
              </a:rPr>
              <a:t>V</a:t>
            </a:r>
          </a:p>
        </p:txBody>
      </p:sp>
      <p:sp>
        <p:nvSpPr>
          <p:cNvPr id="23" name="TextBox 22">
            <a:extLst>
              <a:ext uri="{FF2B5EF4-FFF2-40B4-BE49-F238E27FC236}">
                <a16:creationId xmlns:a16="http://schemas.microsoft.com/office/drawing/2014/main" id="{34FD2224-938B-4E44-8FBC-FF50AE6719B5}"/>
              </a:ext>
            </a:extLst>
          </p:cNvPr>
          <p:cNvSpPr txBox="1"/>
          <p:nvPr/>
        </p:nvSpPr>
        <p:spPr>
          <a:xfrm>
            <a:off x="6677229" y="2228070"/>
            <a:ext cx="444352" cy="523220"/>
          </a:xfrm>
          <a:prstGeom prst="rect">
            <a:avLst/>
          </a:prstGeom>
          <a:noFill/>
        </p:spPr>
        <p:txBody>
          <a:bodyPr wrap="none" rtlCol="0">
            <a:spAutoFit/>
          </a:bodyPr>
          <a:lstStyle/>
          <a:p>
            <a:r>
              <a:rPr lang="en-US" sz="2800" b="1" dirty="0">
                <a:highlight>
                  <a:srgbClr val="FFFF00"/>
                </a:highlight>
                <a:latin typeface="Times New Roman" pitchFamily="18" charset="0"/>
                <a:cs typeface="Times New Roman" pitchFamily="18" charset="0"/>
              </a:rPr>
              <a:t>C</a:t>
            </a:r>
          </a:p>
        </p:txBody>
      </p:sp>
      <p:sp>
        <p:nvSpPr>
          <p:cNvPr id="24" name="TextBox 23">
            <a:extLst>
              <a:ext uri="{FF2B5EF4-FFF2-40B4-BE49-F238E27FC236}">
                <a16:creationId xmlns:a16="http://schemas.microsoft.com/office/drawing/2014/main" id="{7D8BDA8A-C10A-4CF6-8EF1-2F1147E4D38F}"/>
              </a:ext>
            </a:extLst>
          </p:cNvPr>
          <p:cNvSpPr txBox="1"/>
          <p:nvPr/>
        </p:nvSpPr>
        <p:spPr>
          <a:xfrm>
            <a:off x="9154607" y="2243840"/>
            <a:ext cx="444352" cy="523220"/>
          </a:xfrm>
          <a:prstGeom prst="rect">
            <a:avLst/>
          </a:prstGeom>
          <a:noFill/>
        </p:spPr>
        <p:txBody>
          <a:bodyPr wrap="none" rtlCol="0">
            <a:spAutoFit/>
          </a:bodyPr>
          <a:lstStyle/>
          <a:p>
            <a:r>
              <a:rPr lang="en-US" sz="2800" b="1" dirty="0">
                <a:highlight>
                  <a:srgbClr val="FFFF00"/>
                </a:highlight>
                <a:latin typeface="Times New Roman" pitchFamily="18" charset="0"/>
                <a:cs typeface="Times New Roman" pitchFamily="18" charset="0"/>
              </a:rPr>
              <a:t>V</a:t>
            </a:r>
          </a:p>
        </p:txBody>
      </p:sp>
      <p:sp>
        <p:nvSpPr>
          <p:cNvPr id="25" name="Right Brace 24">
            <a:extLst>
              <a:ext uri="{FF2B5EF4-FFF2-40B4-BE49-F238E27FC236}">
                <a16:creationId xmlns:a16="http://schemas.microsoft.com/office/drawing/2014/main" id="{7F581468-7B7F-4310-8E33-0AD7B8DFAF92}"/>
              </a:ext>
            </a:extLst>
          </p:cNvPr>
          <p:cNvSpPr/>
          <p:nvPr/>
        </p:nvSpPr>
        <p:spPr>
          <a:xfrm rot="5400000">
            <a:off x="2494538" y="4080366"/>
            <a:ext cx="367222" cy="3043404"/>
          </a:xfrm>
          <a:prstGeom prst="rightBrace">
            <a:avLst>
              <a:gd name="adj1" fmla="val 4129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0"/>
          </a:p>
        </p:txBody>
      </p:sp>
      <p:sp>
        <p:nvSpPr>
          <p:cNvPr id="26" name="Right Brace 25">
            <a:extLst>
              <a:ext uri="{FF2B5EF4-FFF2-40B4-BE49-F238E27FC236}">
                <a16:creationId xmlns:a16="http://schemas.microsoft.com/office/drawing/2014/main" id="{33C41358-8DF5-49C5-8706-0D8AEC0CFA02}"/>
              </a:ext>
            </a:extLst>
          </p:cNvPr>
          <p:cNvSpPr/>
          <p:nvPr/>
        </p:nvSpPr>
        <p:spPr>
          <a:xfrm rot="5400000">
            <a:off x="7216119" y="2729245"/>
            <a:ext cx="408566" cy="5786989"/>
          </a:xfrm>
          <a:prstGeom prst="rightBrace">
            <a:avLst>
              <a:gd name="adj1" fmla="val 43044"/>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0"/>
          </a:p>
        </p:txBody>
      </p:sp>
      <p:sp>
        <p:nvSpPr>
          <p:cNvPr id="27" name="TextBox 26">
            <a:extLst>
              <a:ext uri="{FF2B5EF4-FFF2-40B4-BE49-F238E27FC236}">
                <a16:creationId xmlns:a16="http://schemas.microsoft.com/office/drawing/2014/main" id="{6EB6359A-D6BD-4C26-B652-B958585CCFEB}"/>
              </a:ext>
            </a:extLst>
          </p:cNvPr>
          <p:cNvSpPr txBox="1"/>
          <p:nvPr/>
        </p:nvSpPr>
        <p:spPr>
          <a:xfrm>
            <a:off x="2123413" y="5792733"/>
            <a:ext cx="704039" cy="523220"/>
          </a:xfrm>
          <a:prstGeom prst="rect">
            <a:avLst/>
          </a:prstGeom>
          <a:noFill/>
        </p:spPr>
        <p:txBody>
          <a:bodyPr wrap="none" rtlCol="0">
            <a:spAutoFit/>
          </a:bodyPr>
          <a:lstStyle/>
          <a:p>
            <a:r>
              <a:rPr lang="en-US" sz="2800" b="1" dirty="0">
                <a:latin typeface="Times New Roman" pitchFamily="18" charset="0"/>
                <a:cs typeface="Times New Roman" pitchFamily="18" charset="0"/>
              </a:rPr>
              <a:t>CN</a:t>
            </a:r>
          </a:p>
        </p:txBody>
      </p:sp>
      <p:sp>
        <p:nvSpPr>
          <p:cNvPr id="28" name="TextBox 27">
            <a:extLst>
              <a:ext uri="{FF2B5EF4-FFF2-40B4-BE49-F238E27FC236}">
                <a16:creationId xmlns:a16="http://schemas.microsoft.com/office/drawing/2014/main" id="{80FA430E-9EF7-43CA-9E13-1DFCFD6E13F2}"/>
              </a:ext>
            </a:extLst>
          </p:cNvPr>
          <p:cNvSpPr txBox="1"/>
          <p:nvPr/>
        </p:nvSpPr>
        <p:spPr>
          <a:xfrm>
            <a:off x="6866903" y="6022008"/>
            <a:ext cx="704039" cy="523220"/>
          </a:xfrm>
          <a:prstGeom prst="rect">
            <a:avLst/>
          </a:prstGeom>
          <a:noFill/>
        </p:spPr>
        <p:txBody>
          <a:bodyPr wrap="none" rtlCol="0">
            <a:spAutoFit/>
          </a:bodyPr>
          <a:lstStyle/>
          <a:p>
            <a:r>
              <a:rPr lang="en-US" sz="2800" b="1" dirty="0">
                <a:latin typeface="Times New Roman" pitchFamily="18" charset="0"/>
                <a:cs typeface="Times New Roman" pitchFamily="18" charset="0"/>
              </a:rPr>
              <a:t>VN</a:t>
            </a:r>
          </a:p>
        </p:txBody>
      </p:sp>
      <p:sp>
        <p:nvSpPr>
          <p:cNvPr id="29" name="TextBox 28">
            <a:extLst>
              <a:ext uri="{FF2B5EF4-FFF2-40B4-BE49-F238E27FC236}">
                <a16:creationId xmlns:a16="http://schemas.microsoft.com/office/drawing/2014/main" id="{A3E770B7-DA48-445B-993C-06F097EF2F77}"/>
              </a:ext>
            </a:extLst>
          </p:cNvPr>
          <p:cNvSpPr txBox="1"/>
          <p:nvPr/>
        </p:nvSpPr>
        <p:spPr>
          <a:xfrm>
            <a:off x="7285358" y="5114806"/>
            <a:ext cx="444352" cy="523220"/>
          </a:xfrm>
          <a:prstGeom prst="rect">
            <a:avLst/>
          </a:prstGeom>
          <a:noFill/>
        </p:spPr>
        <p:txBody>
          <a:bodyPr wrap="none" rtlCol="0">
            <a:spAutoFit/>
          </a:bodyPr>
          <a:lstStyle/>
          <a:p>
            <a:r>
              <a:rPr lang="en-US" sz="2800" b="1" dirty="0">
                <a:highlight>
                  <a:srgbClr val="FFFF00"/>
                </a:highlight>
                <a:latin typeface="Times New Roman" pitchFamily="18" charset="0"/>
                <a:cs typeface="Times New Roman" pitchFamily="18" charset="0"/>
              </a:rPr>
              <a:t>C</a:t>
            </a:r>
          </a:p>
        </p:txBody>
      </p:sp>
      <p:sp>
        <p:nvSpPr>
          <p:cNvPr id="30" name="TextBox 29">
            <a:extLst>
              <a:ext uri="{FF2B5EF4-FFF2-40B4-BE49-F238E27FC236}">
                <a16:creationId xmlns:a16="http://schemas.microsoft.com/office/drawing/2014/main" id="{6C49DCE0-D801-4FCC-AB52-3853DAC647C8}"/>
              </a:ext>
            </a:extLst>
          </p:cNvPr>
          <p:cNvSpPr txBox="1"/>
          <p:nvPr/>
        </p:nvSpPr>
        <p:spPr>
          <a:xfrm>
            <a:off x="9208660" y="5126693"/>
            <a:ext cx="444352" cy="523220"/>
          </a:xfrm>
          <a:prstGeom prst="rect">
            <a:avLst/>
          </a:prstGeom>
          <a:noFill/>
        </p:spPr>
        <p:txBody>
          <a:bodyPr wrap="none" rtlCol="0">
            <a:spAutoFit/>
          </a:bodyPr>
          <a:lstStyle/>
          <a:p>
            <a:r>
              <a:rPr lang="en-US" sz="2800" b="1" dirty="0">
                <a:highlight>
                  <a:srgbClr val="FFFF00"/>
                </a:highlight>
                <a:latin typeface="Times New Roman" pitchFamily="18" charset="0"/>
                <a:cs typeface="Times New Roman" pitchFamily="18" charset="0"/>
              </a:rPr>
              <a:t>V</a:t>
            </a:r>
          </a:p>
        </p:txBody>
      </p:sp>
    </p:spTree>
    <p:extLst>
      <p:ext uri="{BB962C8B-B14F-4D97-AF65-F5344CB8AC3E}">
        <p14:creationId xmlns:p14="http://schemas.microsoft.com/office/powerpoint/2010/main" val="7837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par>
                                <p:cTn id="50" presetID="6" presetClass="entr" presetSubtype="16"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inVertical)">
                                      <p:cBhvr>
                                        <p:cTn id="60" dur="500"/>
                                        <p:tgtEl>
                                          <p:spTgt spid="2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arn(inVertical)">
                                      <p:cBhvr>
                                        <p:cTn id="66" dur="500"/>
                                        <p:tgtEl>
                                          <p:spTgt spid="27"/>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arn(inVertical)">
                                      <p:cBhvr>
                                        <p:cTn id="69" dur="500"/>
                                        <p:tgtEl>
                                          <p:spTgt spid="2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arn(inVertical)">
                                      <p:cBhvr>
                                        <p:cTn id="72" dur="500"/>
                                        <p:tgtEl>
                                          <p:spTgt spid="29"/>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barn(inVertical)">
                                      <p:cBhvr>
                                        <p:cTn id="7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P spid="19" grpId="0"/>
      <p:bldP spid="20" grpId="0"/>
      <p:bldP spid="21" grpId="0"/>
      <p:bldP spid="22" grpId="0"/>
      <p:bldP spid="23" grpId="0"/>
      <p:bldP spid="24" grpId="0"/>
      <p:bldP spid="25" grpId="0" animBg="1"/>
      <p:bldP spid="26" grpId="0" animBg="1"/>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03D3C71-F8B2-4BB4-A661-97A6848BB514}"/>
              </a:ext>
            </a:extLst>
          </p:cNvPr>
          <p:cNvPicPr>
            <a:picLocks noChangeAspect="1" noChangeArrowheads="1"/>
          </p:cNvPicPr>
          <p:nvPr/>
        </p:nvPicPr>
        <p:blipFill>
          <a:blip r:embed="rId2"/>
          <a:srcRect/>
          <a:stretch>
            <a:fillRect/>
          </a:stretch>
        </p:blipFill>
        <p:spPr bwMode="auto">
          <a:xfrm>
            <a:off x="89693" y="0"/>
            <a:ext cx="12192000" cy="6858000"/>
          </a:xfrm>
          <a:prstGeom prst="rect">
            <a:avLst/>
          </a:prstGeom>
          <a:noFill/>
          <a:ln w="9525">
            <a:noFill/>
            <a:miter lim="800000"/>
            <a:headEnd/>
            <a:tailEnd/>
          </a:ln>
          <a:effectLst/>
        </p:spPr>
      </p:pic>
      <p:pic>
        <p:nvPicPr>
          <p:cNvPr id="3" name="图片 12">
            <a:extLst>
              <a:ext uri="{FF2B5EF4-FFF2-40B4-BE49-F238E27FC236}">
                <a16:creationId xmlns:a16="http://schemas.microsoft.com/office/drawing/2014/main" id="{3B29AE53-38DC-492E-B509-840FD10F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87" y="5947461"/>
            <a:ext cx="1358092" cy="910539"/>
          </a:xfrm>
          <a:prstGeom prst="rect">
            <a:avLst/>
          </a:prstGeom>
        </p:spPr>
      </p:pic>
      <p:pic>
        <p:nvPicPr>
          <p:cNvPr id="4" name="图片 12">
            <a:extLst>
              <a:ext uri="{FF2B5EF4-FFF2-40B4-BE49-F238E27FC236}">
                <a16:creationId xmlns:a16="http://schemas.microsoft.com/office/drawing/2014/main" id="{82E229A7-2E7A-4E5D-9A69-0F1561E22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0313" y="0"/>
            <a:ext cx="1358092" cy="910539"/>
          </a:xfrm>
          <a:prstGeom prst="rect">
            <a:avLst/>
          </a:prstGeom>
        </p:spPr>
      </p:pic>
      <p:pic>
        <p:nvPicPr>
          <p:cNvPr id="5" name="图片 1">
            <a:extLst>
              <a:ext uri="{FF2B5EF4-FFF2-40B4-BE49-F238E27FC236}">
                <a16:creationId xmlns:a16="http://schemas.microsoft.com/office/drawing/2014/main" id="{23A3453E-30D7-4672-A6F9-84708FB70022}"/>
              </a:ext>
            </a:extLst>
          </p:cNvPr>
          <p:cNvPicPr>
            <a:picLocks noChangeAspect="1"/>
          </p:cNvPicPr>
          <p:nvPr/>
        </p:nvPicPr>
        <p:blipFill>
          <a:blip r:embed="rId4"/>
          <a:stretch>
            <a:fillRect/>
          </a:stretch>
        </p:blipFill>
        <p:spPr>
          <a:xfrm>
            <a:off x="11177584" y="5297214"/>
            <a:ext cx="1014416" cy="1560786"/>
          </a:xfrm>
          <a:prstGeom prst="rect">
            <a:avLst/>
          </a:prstGeom>
        </p:spPr>
      </p:pic>
      <p:sp>
        <p:nvSpPr>
          <p:cNvPr id="6" name="Rectangle 5">
            <a:extLst>
              <a:ext uri="{FF2B5EF4-FFF2-40B4-BE49-F238E27FC236}">
                <a16:creationId xmlns:a16="http://schemas.microsoft.com/office/drawing/2014/main" id="{ABF74192-4DFA-4FDB-8C77-33DB454571BB}"/>
              </a:ext>
            </a:extLst>
          </p:cNvPr>
          <p:cNvSpPr/>
          <p:nvPr/>
        </p:nvSpPr>
        <p:spPr>
          <a:xfrm>
            <a:off x="594725" y="732832"/>
            <a:ext cx="10582859" cy="1307089"/>
          </a:xfrm>
          <a:prstGeom prst="rect">
            <a:avLst/>
          </a:prstGeom>
          <a:solidFill>
            <a:schemeClr val="accent1">
              <a:lumMod val="75000"/>
            </a:schemeClr>
          </a:solidFill>
        </p:spPr>
        <p:txBody>
          <a:bodyPr wrap="square">
            <a:spAutoFit/>
          </a:bodyPr>
          <a:lstStyle/>
          <a:p>
            <a:pPr algn="just">
              <a:lnSpc>
                <a:spcPct val="150000"/>
              </a:lnSpc>
            </a:pPr>
            <a:r>
              <a:rPr lang="vi-VN" sz="2800" b="1" dirty="0">
                <a:solidFill>
                  <a:schemeClr val="bg1"/>
                </a:solidFill>
                <a:latin typeface="+mj-lt"/>
              </a:rPr>
              <a:t>c. Tiếng Việt rất giàu thanh điệu. Điều đó khiến lời nói của người Việt Nam ta du dương, trầm bổng như một bản nhạc.</a:t>
            </a:r>
            <a:r>
              <a:rPr lang="vi-VN" sz="2800" b="1" dirty="0">
                <a:solidFill>
                  <a:schemeClr val="bg1"/>
                </a:solidFill>
              </a:rPr>
              <a:t>	</a:t>
            </a:r>
          </a:p>
        </p:txBody>
      </p:sp>
      <p:cxnSp>
        <p:nvCxnSpPr>
          <p:cNvPr id="7" name="Straight Connector 6">
            <a:extLst>
              <a:ext uri="{FF2B5EF4-FFF2-40B4-BE49-F238E27FC236}">
                <a16:creationId xmlns:a16="http://schemas.microsoft.com/office/drawing/2014/main" id="{32D94901-26A9-44C4-B54E-1CE99F10C446}"/>
              </a:ext>
            </a:extLst>
          </p:cNvPr>
          <p:cNvCxnSpPr/>
          <p:nvPr/>
        </p:nvCxnSpPr>
        <p:spPr>
          <a:xfrm>
            <a:off x="6002892" y="1360811"/>
            <a:ext cx="141789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9C2A239-76B6-4645-84A6-DAF0F6D4C6F2}"/>
              </a:ext>
            </a:extLst>
          </p:cNvPr>
          <p:cNvGrpSpPr/>
          <p:nvPr/>
        </p:nvGrpSpPr>
        <p:grpSpPr>
          <a:xfrm>
            <a:off x="5636569" y="3116805"/>
            <a:ext cx="366323" cy="672637"/>
            <a:chOff x="5979007" y="2507614"/>
            <a:chExt cx="366323" cy="672637"/>
          </a:xfrm>
        </p:grpSpPr>
        <p:cxnSp>
          <p:nvCxnSpPr>
            <p:cNvPr id="9" name="Straight Connector 8">
              <a:extLst>
                <a:ext uri="{FF2B5EF4-FFF2-40B4-BE49-F238E27FC236}">
                  <a16:creationId xmlns:a16="http://schemas.microsoft.com/office/drawing/2014/main" id="{C786B9A2-7B1F-42B7-83EA-BBE08B0640FA}"/>
                </a:ext>
              </a:extLst>
            </p:cNvPr>
            <p:cNvCxnSpPr/>
            <p:nvPr/>
          </p:nvCxnSpPr>
          <p:spPr>
            <a:xfrm flipV="1">
              <a:off x="5979007" y="2507614"/>
              <a:ext cx="283174" cy="6726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25D504-BF2A-402B-8700-107B7B418C13}"/>
                </a:ext>
              </a:extLst>
            </p:cNvPr>
            <p:cNvCxnSpPr/>
            <p:nvPr/>
          </p:nvCxnSpPr>
          <p:spPr>
            <a:xfrm flipV="1">
              <a:off x="6062156" y="2507614"/>
              <a:ext cx="283174" cy="67263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DF8E4221-CF49-415C-A6BC-ADB71791CA72}"/>
              </a:ext>
            </a:extLst>
          </p:cNvPr>
          <p:cNvSpPr txBox="1"/>
          <p:nvPr/>
        </p:nvSpPr>
        <p:spPr>
          <a:xfrm>
            <a:off x="226160" y="3191514"/>
            <a:ext cx="11553464" cy="523220"/>
          </a:xfrm>
          <a:prstGeom prst="rect">
            <a:avLst/>
          </a:prstGeom>
          <a:noFill/>
        </p:spPr>
        <p:txBody>
          <a:bodyPr wrap="square" rtlCol="0">
            <a:spAutoFit/>
          </a:bodyPr>
          <a:lstStyle/>
          <a:p>
            <a:pPr marL="457200" indent="-457200" algn="ctr">
              <a:buFont typeface="Wingdings 3" panose="05040102010807070707" pitchFamily="18" charset="2"/>
              <a:buChar char="_"/>
            </a:pPr>
            <a:r>
              <a:rPr lang="vi-VN" sz="2800" b="1" u="sng" dirty="0">
                <a:latin typeface="+mj-lt"/>
              </a:rPr>
              <a:t>Tiếng Việt</a:t>
            </a:r>
            <a:r>
              <a:rPr lang="vi-VN" sz="2800" b="1" dirty="0">
                <a:latin typeface="+mj-lt"/>
              </a:rPr>
              <a:t> / </a:t>
            </a:r>
            <a:r>
              <a:rPr lang="vi-VN" sz="2800" b="1" u="sng" dirty="0">
                <a:latin typeface="+mj-lt"/>
              </a:rPr>
              <a:t>rất giàu thanh điệu</a:t>
            </a:r>
            <a:r>
              <a:rPr lang="vi-VN" sz="2800" b="1" dirty="0">
                <a:latin typeface="+mj-lt"/>
              </a:rPr>
              <a:t>   </a:t>
            </a:r>
            <a:r>
              <a:rPr lang="vi-VN" sz="2800" b="1" i="1" dirty="0">
                <a:latin typeface="+mj-lt"/>
              </a:rPr>
              <a:t>khiến</a:t>
            </a:r>
            <a:r>
              <a:rPr lang="vi-VN" sz="2800" b="1" dirty="0">
                <a:latin typeface="+mj-lt"/>
              </a:rPr>
              <a:t> </a:t>
            </a:r>
            <a:r>
              <a:rPr lang="vi-VN" sz="2800" b="1" u="sng" dirty="0">
                <a:latin typeface="+mj-lt"/>
              </a:rPr>
              <a:t>lời nói của người Việt Nam ta</a:t>
            </a:r>
            <a:r>
              <a:rPr lang="vi-VN" sz="2800" b="1" dirty="0">
                <a:latin typeface="+mj-lt"/>
              </a:rPr>
              <a:t> /</a:t>
            </a:r>
          </a:p>
        </p:txBody>
      </p:sp>
      <p:sp>
        <p:nvSpPr>
          <p:cNvPr id="12" name="Rectangle 11">
            <a:extLst>
              <a:ext uri="{FF2B5EF4-FFF2-40B4-BE49-F238E27FC236}">
                <a16:creationId xmlns:a16="http://schemas.microsoft.com/office/drawing/2014/main" id="{4E92E333-99D3-422A-A69B-FFEE2645F8F2}"/>
              </a:ext>
            </a:extLst>
          </p:cNvPr>
          <p:cNvSpPr/>
          <p:nvPr/>
        </p:nvSpPr>
        <p:spPr>
          <a:xfrm>
            <a:off x="724678" y="4918607"/>
            <a:ext cx="6439583" cy="523220"/>
          </a:xfrm>
          <a:prstGeom prst="rect">
            <a:avLst/>
          </a:prstGeom>
        </p:spPr>
        <p:txBody>
          <a:bodyPr wrap="none">
            <a:spAutoFit/>
          </a:bodyPr>
          <a:lstStyle/>
          <a:p>
            <a:pPr algn="ctr"/>
            <a:r>
              <a:rPr lang="vi-VN" sz="2800" b="1" u="sng" dirty="0">
                <a:latin typeface="+mj-lt"/>
              </a:rPr>
              <a:t>du dương, trầm bổng như một bản nhạc</a:t>
            </a:r>
            <a:r>
              <a:rPr lang="vi-VN" sz="2800" b="1" dirty="0">
                <a:latin typeface="+mj-lt"/>
              </a:rPr>
              <a:t>.</a:t>
            </a:r>
          </a:p>
        </p:txBody>
      </p:sp>
      <p:sp>
        <p:nvSpPr>
          <p:cNvPr id="13" name="Right Brace 12">
            <a:extLst>
              <a:ext uri="{FF2B5EF4-FFF2-40B4-BE49-F238E27FC236}">
                <a16:creationId xmlns:a16="http://schemas.microsoft.com/office/drawing/2014/main" id="{A100960D-7337-4524-9D6A-E8EB1D1D211F}"/>
              </a:ext>
            </a:extLst>
          </p:cNvPr>
          <p:cNvSpPr/>
          <p:nvPr/>
        </p:nvSpPr>
        <p:spPr>
          <a:xfrm rot="5400000">
            <a:off x="3111367" y="1727932"/>
            <a:ext cx="367222" cy="4675498"/>
          </a:xfrm>
          <a:prstGeom prst="rightBrace">
            <a:avLst>
              <a:gd name="adj1" fmla="val 4129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0"/>
          </a:p>
        </p:txBody>
      </p:sp>
      <p:sp>
        <p:nvSpPr>
          <p:cNvPr id="14" name="Right Brace 13">
            <a:extLst>
              <a:ext uri="{FF2B5EF4-FFF2-40B4-BE49-F238E27FC236}">
                <a16:creationId xmlns:a16="http://schemas.microsoft.com/office/drawing/2014/main" id="{940B0026-5EB7-47FC-84E0-FFA1268E0E39}"/>
              </a:ext>
            </a:extLst>
          </p:cNvPr>
          <p:cNvSpPr/>
          <p:nvPr/>
        </p:nvSpPr>
        <p:spPr>
          <a:xfrm rot="5400000">
            <a:off x="8487986" y="1356189"/>
            <a:ext cx="408566" cy="5545052"/>
          </a:xfrm>
          <a:prstGeom prst="rightBrace">
            <a:avLst>
              <a:gd name="adj1" fmla="val 43044"/>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0"/>
          </a:p>
        </p:txBody>
      </p:sp>
      <p:sp>
        <p:nvSpPr>
          <p:cNvPr id="15" name="TextBox 14">
            <a:extLst>
              <a:ext uri="{FF2B5EF4-FFF2-40B4-BE49-F238E27FC236}">
                <a16:creationId xmlns:a16="http://schemas.microsoft.com/office/drawing/2014/main" id="{FADCA1DC-CB47-4A67-9F4C-1E78671D3682}"/>
              </a:ext>
            </a:extLst>
          </p:cNvPr>
          <p:cNvSpPr txBox="1"/>
          <p:nvPr/>
        </p:nvSpPr>
        <p:spPr>
          <a:xfrm>
            <a:off x="2901641" y="4293294"/>
            <a:ext cx="908701" cy="523220"/>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CN</a:t>
            </a:r>
          </a:p>
        </p:txBody>
      </p:sp>
      <p:sp>
        <p:nvSpPr>
          <p:cNvPr id="16" name="TextBox 15">
            <a:extLst>
              <a:ext uri="{FF2B5EF4-FFF2-40B4-BE49-F238E27FC236}">
                <a16:creationId xmlns:a16="http://schemas.microsoft.com/office/drawing/2014/main" id="{C2EB6F9B-D4AA-4F22-8850-C16C6654B219}"/>
              </a:ext>
            </a:extLst>
          </p:cNvPr>
          <p:cNvSpPr txBox="1"/>
          <p:nvPr/>
        </p:nvSpPr>
        <p:spPr>
          <a:xfrm>
            <a:off x="8466883" y="4658102"/>
            <a:ext cx="704039" cy="523220"/>
          </a:xfrm>
          <a:prstGeom prst="rect">
            <a:avLst/>
          </a:prstGeom>
          <a:noFill/>
        </p:spPr>
        <p:txBody>
          <a:bodyPr wrap="none" rtlCol="0">
            <a:spAutoFit/>
          </a:bodyPr>
          <a:lstStyle/>
          <a:p>
            <a:r>
              <a:rPr lang="en-US" sz="2800" b="1" dirty="0">
                <a:solidFill>
                  <a:srgbClr val="C00000"/>
                </a:solidFill>
                <a:latin typeface="Times New Roman" pitchFamily="18" charset="0"/>
                <a:cs typeface="Times New Roman" pitchFamily="18" charset="0"/>
              </a:rPr>
              <a:t>VN</a:t>
            </a:r>
          </a:p>
        </p:txBody>
      </p:sp>
      <p:sp>
        <p:nvSpPr>
          <p:cNvPr id="17" name="Right Brace 16">
            <a:extLst>
              <a:ext uri="{FF2B5EF4-FFF2-40B4-BE49-F238E27FC236}">
                <a16:creationId xmlns:a16="http://schemas.microsoft.com/office/drawing/2014/main" id="{027B6070-FB81-43F8-8B8E-43C8EA617800}"/>
              </a:ext>
            </a:extLst>
          </p:cNvPr>
          <p:cNvSpPr/>
          <p:nvPr/>
        </p:nvSpPr>
        <p:spPr>
          <a:xfrm rot="5400000">
            <a:off x="3647567" y="2745594"/>
            <a:ext cx="408566" cy="6254346"/>
          </a:xfrm>
          <a:prstGeom prst="rightBrace">
            <a:avLst>
              <a:gd name="adj1" fmla="val 43044"/>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0"/>
          </a:p>
        </p:txBody>
      </p:sp>
      <p:sp>
        <p:nvSpPr>
          <p:cNvPr id="18" name="TextBox 17">
            <a:extLst>
              <a:ext uri="{FF2B5EF4-FFF2-40B4-BE49-F238E27FC236}">
                <a16:creationId xmlns:a16="http://schemas.microsoft.com/office/drawing/2014/main" id="{5755E22F-7A2D-4D38-9A5D-8EA37F5943C5}"/>
              </a:ext>
            </a:extLst>
          </p:cNvPr>
          <p:cNvSpPr txBox="1"/>
          <p:nvPr/>
        </p:nvSpPr>
        <p:spPr>
          <a:xfrm>
            <a:off x="3499830" y="6122480"/>
            <a:ext cx="704039" cy="523220"/>
          </a:xfrm>
          <a:prstGeom prst="rect">
            <a:avLst/>
          </a:prstGeom>
          <a:noFill/>
        </p:spPr>
        <p:txBody>
          <a:bodyPr wrap="none" rtlCol="0">
            <a:spAutoFit/>
          </a:bodyPr>
          <a:lstStyle/>
          <a:p>
            <a:r>
              <a:rPr lang="en-US" sz="2800" b="1" dirty="0">
                <a:solidFill>
                  <a:srgbClr val="C00000"/>
                </a:solidFill>
                <a:latin typeface="Times New Roman" pitchFamily="18" charset="0"/>
                <a:cs typeface="Times New Roman" pitchFamily="18" charset="0"/>
              </a:rPr>
              <a:t>VN</a:t>
            </a:r>
          </a:p>
        </p:txBody>
      </p:sp>
      <p:sp>
        <p:nvSpPr>
          <p:cNvPr id="19" name="TextBox 18">
            <a:extLst>
              <a:ext uri="{FF2B5EF4-FFF2-40B4-BE49-F238E27FC236}">
                <a16:creationId xmlns:a16="http://schemas.microsoft.com/office/drawing/2014/main" id="{2197A90F-6969-438D-8435-CEDD981D8F5A}"/>
              </a:ext>
            </a:extLst>
          </p:cNvPr>
          <p:cNvSpPr txBox="1"/>
          <p:nvPr/>
        </p:nvSpPr>
        <p:spPr>
          <a:xfrm>
            <a:off x="1664864" y="3571421"/>
            <a:ext cx="444352" cy="523220"/>
          </a:xfrm>
          <a:prstGeom prst="rect">
            <a:avLst/>
          </a:prstGeom>
          <a:noFill/>
        </p:spPr>
        <p:txBody>
          <a:bodyPr wrap="none" rtlCol="0">
            <a:spAutoFit/>
          </a:bodyPr>
          <a:lstStyle/>
          <a:p>
            <a:r>
              <a:rPr lang="en-US" sz="2800" b="1">
                <a:highlight>
                  <a:srgbClr val="FFFF00"/>
                </a:highlight>
                <a:latin typeface="Times New Roman" pitchFamily="18" charset="0"/>
                <a:cs typeface="Times New Roman" pitchFamily="18" charset="0"/>
              </a:rPr>
              <a:t>C</a:t>
            </a:r>
            <a:endParaRPr lang="en-US" sz="2800" b="1" dirty="0">
              <a:highlight>
                <a:srgbClr val="FFFF00"/>
              </a:highlight>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884C737B-D714-4DC2-A8A5-0E25F05B271C}"/>
              </a:ext>
            </a:extLst>
          </p:cNvPr>
          <p:cNvSpPr txBox="1"/>
          <p:nvPr/>
        </p:nvSpPr>
        <p:spPr>
          <a:xfrm>
            <a:off x="3588166" y="3583308"/>
            <a:ext cx="444352" cy="523220"/>
          </a:xfrm>
          <a:prstGeom prst="rect">
            <a:avLst/>
          </a:prstGeom>
          <a:noFill/>
        </p:spPr>
        <p:txBody>
          <a:bodyPr wrap="square" rtlCol="0">
            <a:spAutoFit/>
          </a:bodyPr>
          <a:lstStyle/>
          <a:p>
            <a:r>
              <a:rPr lang="en-US" sz="2800" b="1" dirty="0">
                <a:highlight>
                  <a:srgbClr val="FFFF00"/>
                </a:highlight>
                <a:latin typeface="Times New Roman" pitchFamily="18" charset="0"/>
                <a:cs typeface="Times New Roman" pitchFamily="18" charset="0"/>
              </a:rPr>
              <a:t>V</a:t>
            </a:r>
          </a:p>
        </p:txBody>
      </p:sp>
      <p:sp>
        <p:nvSpPr>
          <p:cNvPr id="21" name="TextBox 20">
            <a:extLst>
              <a:ext uri="{FF2B5EF4-FFF2-40B4-BE49-F238E27FC236}">
                <a16:creationId xmlns:a16="http://schemas.microsoft.com/office/drawing/2014/main" id="{EA3BE533-A48B-4E27-8EC4-CD1F769DC0A9}"/>
              </a:ext>
            </a:extLst>
          </p:cNvPr>
          <p:cNvSpPr txBox="1"/>
          <p:nvPr/>
        </p:nvSpPr>
        <p:spPr>
          <a:xfrm>
            <a:off x="9071743" y="3573502"/>
            <a:ext cx="444352" cy="523220"/>
          </a:xfrm>
          <a:prstGeom prst="rect">
            <a:avLst/>
          </a:prstGeom>
          <a:noFill/>
        </p:spPr>
        <p:txBody>
          <a:bodyPr wrap="none" rtlCol="0">
            <a:spAutoFit/>
          </a:bodyPr>
          <a:lstStyle/>
          <a:p>
            <a:r>
              <a:rPr lang="en-US" sz="2800" b="1">
                <a:highlight>
                  <a:srgbClr val="FFFF00"/>
                </a:highlight>
                <a:latin typeface="Times New Roman" pitchFamily="18" charset="0"/>
                <a:cs typeface="Times New Roman" pitchFamily="18" charset="0"/>
              </a:rPr>
              <a:t>C</a:t>
            </a:r>
            <a:endParaRPr lang="en-US" sz="2800" b="1" dirty="0">
              <a:highlight>
                <a:srgbClr val="FFFF00"/>
              </a:highlight>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889020D0-D1FD-4B94-A373-FCA9E8F1D658}"/>
              </a:ext>
            </a:extLst>
          </p:cNvPr>
          <p:cNvSpPr txBox="1"/>
          <p:nvPr/>
        </p:nvSpPr>
        <p:spPr>
          <a:xfrm>
            <a:off x="3488752" y="5282310"/>
            <a:ext cx="444352" cy="523220"/>
          </a:xfrm>
          <a:prstGeom prst="rect">
            <a:avLst/>
          </a:prstGeom>
          <a:noFill/>
        </p:spPr>
        <p:txBody>
          <a:bodyPr wrap="none" rtlCol="0">
            <a:spAutoFit/>
          </a:bodyPr>
          <a:lstStyle/>
          <a:p>
            <a:r>
              <a:rPr lang="en-US" sz="2800" b="1" dirty="0">
                <a:highlight>
                  <a:srgbClr val="FFFF00"/>
                </a:highlight>
                <a:latin typeface="Times New Roman" pitchFamily="18" charset="0"/>
                <a:cs typeface="Times New Roman" pitchFamily="18" charset="0"/>
              </a:rPr>
              <a:t>V</a:t>
            </a:r>
          </a:p>
        </p:txBody>
      </p:sp>
    </p:spTree>
    <p:extLst>
      <p:ext uri="{BB962C8B-B14F-4D97-AF65-F5344CB8AC3E}">
        <p14:creationId xmlns:p14="http://schemas.microsoft.com/office/powerpoint/2010/main" val="279386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ircle(in)">
                                      <p:cBhvr>
                                        <p:cTn id="48" dur="2000"/>
                                        <p:tgtEl>
                                          <p:spTgt spid="1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ircle(in)">
                                      <p:cBhvr>
                                        <p:cTn id="51" dur="2000"/>
                                        <p:tgtEl>
                                          <p:spTgt spid="19"/>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circle(in)">
                                      <p:cBhvr>
                                        <p:cTn id="54" dur="2000"/>
                                        <p:tgtEl>
                                          <p:spTgt spid="20"/>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circle(in)">
                                      <p:cBhvr>
                                        <p:cTn id="6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p:bldP spid="16" grpId="0"/>
      <p:bldP spid="17" grpId="0" animBg="1"/>
      <p:bldP spid="18" grpId="0"/>
      <p:bldP spid="19" grpId="0"/>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4AD44D4-C2D0-4852-B739-FFBE4B50732C}"/>
              </a:ext>
            </a:extLst>
          </p:cNvPr>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pic>
        <p:nvPicPr>
          <p:cNvPr id="3" name="图片 12">
            <a:extLst>
              <a:ext uri="{FF2B5EF4-FFF2-40B4-BE49-F238E27FC236}">
                <a16:creationId xmlns:a16="http://schemas.microsoft.com/office/drawing/2014/main" id="{45490ABC-CCFA-405D-9FD0-6042DD22B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8092" cy="910539"/>
          </a:xfrm>
          <a:prstGeom prst="rect">
            <a:avLst/>
          </a:prstGeom>
        </p:spPr>
      </p:pic>
      <p:pic>
        <p:nvPicPr>
          <p:cNvPr id="4" name="图片 12">
            <a:extLst>
              <a:ext uri="{FF2B5EF4-FFF2-40B4-BE49-F238E27FC236}">
                <a16:creationId xmlns:a16="http://schemas.microsoft.com/office/drawing/2014/main" id="{4AAF3A2D-125F-4916-9BF7-A15E7EA62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439" y="5905425"/>
            <a:ext cx="1358092" cy="910539"/>
          </a:xfrm>
          <a:prstGeom prst="rect">
            <a:avLst/>
          </a:prstGeom>
        </p:spPr>
      </p:pic>
      <p:pic>
        <p:nvPicPr>
          <p:cNvPr id="23" name="图片 1">
            <a:extLst>
              <a:ext uri="{FF2B5EF4-FFF2-40B4-BE49-F238E27FC236}">
                <a16:creationId xmlns:a16="http://schemas.microsoft.com/office/drawing/2014/main" id="{3A74F8E1-7DF0-45E3-9927-F4BEDA71292D}"/>
              </a:ext>
            </a:extLst>
          </p:cNvPr>
          <p:cNvPicPr>
            <a:picLocks noChangeAspect="1"/>
          </p:cNvPicPr>
          <p:nvPr/>
        </p:nvPicPr>
        <p:blipFill>
          <a:blip r:embed="rId4"/>
          <a:stretch>
            <a:fillRect/>
          </a:stretch>
        </p:blipFill>
        <p:spPr>
          <a:xfrm>
            <a:off x="11177584" y="5297214"/>
            <a:ext cx="1014416" cy="1560786"/>
          </a:xfrm>
          <a:prstGeom prst="rect">
            <a:avLst/>
          </a:prstGeom>
        </p:spPr>
      </p:pic>
      <p:sp>
        <p:nvSpPr>
          <p:cNvPr id="24" name="Rectangle 23">
            <a:extLst>
              <a:ext uri="{FF2B5EF4-FFF2-40B4-BE49-F238E27FC236}">
                <a16:creationId xmlns:a16="http://schemas.microsoft.com/office/drawing/2014/main" id="{6206FB5D-9DD8-4D23-AC32-9F958F5747AC}"/>
              </a:ext>
            </a:extLst>
          </p:cNvPr>
          <p:cNvSpPr/>
          <p:nvPr/>
        </p:nvSpPr>
        <p:spPr>
          <a:xfrm>
            <a:off x="594725" y="808598"/>
            <a:ext cx="10582859" cy="1480662"/>
          </a:xfrm>
          <a:prstGeom prst="rect">
            <a:avLst/>
          </a:prstGeom>
          <a:solidFill>
            <a:srgbClr val="0070C0"/>
          </a:solidFill>
        </p:spPr>
        <p:txBody>
          <a:bodyPr wrap="square">
            <a:spAutoFit/>
          </a:bodyPr>
          <a:lstStyle/>
          <a:p>
            <a:pPr algn="just">
              <a:lnSpc>
                <a:spcPct val="150000"/>
              </a:lnSpc>
            </a:pPr>
            <a:r>
              <a:rPr lang="vi-VN" sz="3200" b="1">
                <a:solidFill>
                  <a:schemeClr val="bg1"/>
                </a:solidFill>
                <a:latin typeface="+mj-lt"/>
              </a:rPr>
              <a:t>d. Cách mạng tháng Tám thành công. Từ đó, tiếng Việt có một bước phát triển mới, một số phận mới.	</a:t>
            </a:r>
            <a:r>
              <a:rPr lang="vi-VN" sz="3200" b="1">
                <a:solidFill>
                  <a:schemeClr val="bg1"/>
                </a:solidFill>
              </a:rPr>
              <a:t>	</a:t>
            </a:r>
          </a:p>
        </p:txBody>
      </p:sp>
      <p:cxnSp>
        <p:nvCxnSpPr>
          <p:cNvPr id="25" name="Straight Connector 24">
            <a:extLst>
              <a:ext uri="{FF2B5EF4-FFF2-40B4-BE49-F238E27FC236}">
                <a16:creationId xmlns:a16="http://schemas.microsoft.com/office/drawing/2014/main" id="{6F58C0CB-0EB0-4AAE-A471-2D743FBC3223}"/>
              </a:ext>
            </a:extLst>
          </p:cNvPr>
          <p:cNvCxnSpPr/>
          <p:nvPr/>
        </p:nvCxnSpPr>
        <p:spPr>
          <a:xfrm>
            <a:off x="7396309" y="1548929"/>
            <a:ext cx="128759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91A9DB6-D384-4E45-8648-0EDA94499538}"/>
              </a:ext>
            </a:extLst>
          </p:cNvPr>
          <p:cNvGrpSpPr/>
          <p:nvPr/>
        </p:nvGrpSpPr>
        <p:grpSpPr>
          <a:xfrm>
            <a:off x="7423203" y="3111640"/>
            <a:ext cx="366323" cy="672637"/>
            <a:chOff x="5979007" y="2507614"/>
            <a:chExt cx="366323" cy="672637"/>
          </a:xfrm>
        </p:grpSpPr>
        <p:cxnSp>
          <p:nvCxnSpPr>
            <p:cNvPr id="27" name="Straight Connector 26">
              <a:extLst>
                <a:ext uri="{FF2B5EF4-FFF2-40B4-BE49-F238E27FC236}">
                  <a16:creationId xmlns:a16="http://schemas.microsoft.com/office/drawing/2014/main" id="{C24A7892-1B55-4DED-8E8B-D0C37304057A}"/>
                </a:ext>
              </a:extLst>
            </p:cNvPr>
            <p:cNvCxnSpPr/>
            <p:nvPr/>
          </p:nvCxnSpPr>
          <p:spPr>
            <a:xfrm flipV="1">
              <a:off x="5979007" y="2507614"/>
              <a:ext cx="283174" cy="6726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72ABAB8-B0D9-4FE4-944C-7534B8B65E00}"/>
                </a:ext>
              </a:extLst>
            </p:cNvPr>
            <p:cNvCxnSpPr/>
            <p:nvPr/>
          </p:nvCxnSpPr>
          <p:spPr>
            <a:xfrm flipV="1">
              <a:off x="6062156" y="2507614"/>
              <a:ext cx="283174" cy="67263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C4990DCE-7FA3-4E6C-AB2D-AC472C0248EA}"/>
              </a:ext>
            </a:extLst>
          </p:cNvPr>
          <p:cNvSpPr txBox="1"/>
          <p:nvPr/>
        </p:nvSpPr>
        <p:spPr>
          <a:xfrm>
            <a:off x="552633" y="3171721"/>
            <a:ext cx="10939056" cy="584775"/>
          </a:xfrm>
          <a:prstGeom prst="rect">
            <a:avLst/>
          </a:prstGeom>
          <a:noFill/>
        </p:spPr>
        <p:txBody>
          <a:bodyPr wrap="square" rtlCol="0">
            <a:spAutoFit/>
          </a:bodyPr>
          <a:lstStyle/>
          <a:p>
            <a:pPr algn="ctr"/>
            <a:r>
              <a:rPr lang="vi-VN" sz="3200" b="1" dirty="0">
                <a:latin typeface="+mj-lt"/>
                <a:sym typeface="Wingdings 3" panose="05040102010807070707" pitchFamily="18" charset="2"/>
              </a:rPr>
              <a:t> </a:t>
            </a:r>
            <a:r>
              <a:rPr lang="vi-VN" sz="3200" b="1" u="sng" dirty="0">
                <a:latin typeface="+mj-lt"/>
              </a:rPr>
              <a:t>Cách mạng tháng Tám</a:t>
            </a:r>
            <a:r>
              <a:rPr lang="vi-VN" sz="3200" b="1" dirty="0">
                <a:latin typeface="+mj-lt"/>
              </a:rPr>
              <a:t> / </a:t>
            </a:r>
            <a:r>
              <a:rPr lang="vi-VN" sz="3200" b="1" u="sng" dirty="0">
                <a:latin typeface="+mj-lt"/>
              </a:rPr>
              <a:t>thành công</a:t>
            </a:r>
            <a:r>
              <a:rPr lang="vi-VN" sz="3200" i="1" dirty="0">
                <a:latin typeface="+mj-lt"/>
              </a:rPr>
              <a:t>  </a:t>
            </a:r>
            <a:r>
              <a:rPr lang="vi-VN" sz="3200" b="1" i="1" dirty="0">
                <a:solidFill>
                  <a:srgbClr val="FF0000"/>
                </a:solidFill>
                <a:latin typeface="+mj-lt"/>
              </a:rPr>
              <a:t>khiến cho </a:t>
            </a:r>
            <a:r>
              <a:rPr lang="vi-VN" sz="3200" b="1" u="sng" dirty="0">
                <a:latin typeface="+mj-lt"/>
              </a:rPr>
              <a:t>tiếng Việt</a:t>
            </a:r>
            <a:r>
              <a:rPr lang="vi-VN" sz="3200" b="1" dirty="0">
                <a:latin typeface="+mj-lt"/>
              </a:rPr>
              <a:t> /</a:t>
            </a:r>
            <a:endParaRPr lang="vi-VN" sz="3200" dirty="0">
              <a:latin typeface="+mj-lt"/>
            </a:endParaRPr>
          </a:p>
        </p:txBody>
      </p:sp>
      <p:sp>
        <p:nvSpPr>
          <p:cNvPr id="30" name="Rectangle 29">
            <a:extLst>
              <a:ext uri="{FF2B5EF4-FFF2-40B4-BE49-F238E27FC236}">
                <a16:creationId xmlns:a16="http://schemas.microsoft.com/office/drawing/2014/main" id="{3D915F6A-A9B7-49A1-8AF4-B1740428579A}"/>
              </a:ext>
            </a:extLst>
          </p:cNvPr>
          <p:cNvSpPr/>
          <p:nvPr/>
        </p:nvSpPr>
        <p:spPr>
          <a:xfrm>
            <a:off x="754515" y="4851598"/>
            <a:ext cx="7712368" cy="553998"/>
          </a:xfrm>
          <a:prstGeom prst="rect">
            <a:avLst/>
          </a:prstGeom>
        </p:spPr>
        <p:txBody>
          <a:bodyPr wrap="none">
            <a:spAutoFit/>
          </a:bodyPr>
          <a:lstStyle/>
          <a:p>
            <a:r>
              <a:rPr lang="vi-VN" sz="3000" b="1" u="sng" dirty="0">
                <a:latin typeface="+mj-lt"/>
              </a:rPr>
              <a:t>có một bước phát triển mới, một số phận mới</a:t>
            </a:r>
            <a:r>
              <a:rPr lang="vi-VN" sz="3000" b="1" dirty="0">
                <a:solidFill>
                  <a:schemeClr val="bg1"/>
                </a:solidFill>
                <a:latin typeface="+mj-lt"/>
              </a:rPr>
              <a:t>.</a:t>
            </a:r>
            <a:endParaRPr lang="vi-VN" sz="3000" dirty="0">
              <a:latin typeface="+mj-lt"/>
            </a:endParaRPr>
          </a:p>
        </p:txBody>
      </p:sp>
      <p:sp>
        <p:nvSpPr>
          <p:cNvPr id="31" name="Right Brace 30">
            <a:extLst>
              <a:ext uri="{FF2B5EF4-FFF2-40B4-BE49-F238E27FC236}">
                <a16:creationId xmlns:a16="http://schemas.microsoft.com/office/drawing/2014/main" id="{ED14C32F-BDE2-412D-B1F1-450AA1385A63}"/>
              </a:ext>
            </a:extLst>
          </p:cNvPr>
          <p:cNvSpPr/>
          <p:nvPr/>
        </p:nvSpPr>
        <p:spPr>
          <a:xfrm rot="5400000">
            <a:off x="3988035" y="885814"/>
            <a:ext cx="357371" cy="6243170"/>
          </a:xfrm>
          <a:prstGeom prst="rightBrace">
            <a:avLst>
              <a:gd name="adj1" fmla="val 4129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0">
              <a:solidFill>
                <a:schemeClr val="bg1"/>
              </a:solidFill>
            </a:endParaRPr>
          </a:p>
        </p:txBody>
      </p:sp>
      <p:sp>
        <p:nvSpPr>
          <p:cNvPr id="32" name="Right Brace 31">
            <a:extLst>
              <a:ext uri="{FF2B5EF4-FFF2-40B4-BE49-F238E27FC236}">
                <a16:creationId xmlns:a16="http://schemas.microsoft.com/office/drawing/2014/main" id="{AF6A0038-23C3-4C82-BF5B-1C587EA02143}"/>
              </a:ext>
            </a:extLst>
          </p:cNvPr>
          <p:cNvSpPr/>
          <p:nvPr/>
        </p:nvSpPr>
        <p:spPr>
          <a:xfrm rot="5400000">
            <a:off x="9394341" y="2096673"/>
            <a:ext cx="350946" cy="3843750"/>
          </a:xfrm>
          <a:prstGeom prst="rightBrace">
            <a:avLst>
              <a:gd name="adj1" fmla="val 43044"/>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0">
              <a:solidFill>
                <a:schemeClr val="bg1"/>
              </a:solidFill>
            </a:endParaRPr>
          </a:p>
        </p:txBody>
      </p:sp>
      <p:sp>
        <p:nvSpPr>
          <p:cNvPr id="33" name="TextBox 32">
            <a:extLst>
              <a:ext uri="{FF2B5EF4-FFF2-40B4-BE49-F238E27FC236}">
                <a16:creationId xmlns:a16="http://schemas.microsoft.com/office/drawing/2014/main" id="{30348EFF-B014-421C-AC9B-85F00F75AF0E}"/>
              </a:ext>
            </a:extLst>
          </p:cNvPr>
          <p:cNvSpPr txBox="1"/>
          <p:nvPr/>
        </p:nvSpPr>
        <p:spPr>
          <a:xfrm>
            <a:off x="3816553" y="4226234"/>
            <a:ext cx="908701" cy="523220"/>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CN</a:t>
            </a:r>
          </a:p>
        </p:txBody>
      </p:sp>
      <p:sp>
        <p:nvSpPr>
          <p:cNvPr id="34" name="TextBox 33">
            <a:extLst>
              <a:ext uri="{FF2B5EF4-FFF2-40B4-BE49-F238E27FC236}">
                <a16:creationId xmlns:a16="http://schemas.microsoft.com/office/drawing/2014/main" id="{B426AA20-202E-4F78-AE13-918196E8E808}"/>
              </a:ext>
            </a:extLst>
          </p:cNvPr>
          <p:cNvSpPr txBox="1"/>
          <p:nvPr/>
        </p:nvSpPr>
        <p:spPr>
          <a:xfrm>
            <a:off x="9217794" y="4226234"/>
            <a:ext cx="704039" cy="523220"/>
          </a:xfrm>
          <a:prstGeom prst="rect">
            <a:avLst/>
          </a:prstGeom>
          <a:noFill/>
        </p:spPr>
        <p:txBody>
          <a:bodyPr wrap="none" rtlCol="0">
            <a:spAutoFit/>
          </a:bodyPr>
          <a:lstStyle/>
          <a:p>
            <a:r>
              <a:rPr lang="en-US" sz="2800" b="1" dirty="0">
                <a:solidFill>
                  <a:srgbClr val="C00000"/>
                </a:solidFill>
                <a:latin typeface="Times New Roman" pitchFamily="18" charset="0"/>
                <a:cs typeface="Times New Roman" pitchFamily="18" charset="0"/>
              </a:rPr>
              <a:t>VN</a:t>
            </a:r>
          </a:p>
        </p:txBody>
      </p:sp>
      <p:sp>
        <p:nvSpPr>
          <p:cNvPr id="35" name="Right Brace 34">
            <a:extLst>
              <a:ext uri="{FF2B5EF4-FFF2-40B4-BE49-F238E27FC236}">
                <a16:creationId xmlns:a16="http://schemas.microsoft.com/office/drawing/2014/main" id="{43F0279D-24F5-41C3-9E67-9750D10C8E64}"/>
              </a:ext>
            </a:extLst>
          </p:cNvPr>
          <p:cNvSpPr/>
          <p:nvPr/>
        </p:nvSpPr>
        <p:spPr>
          <a:xfrm rot="5400000">
            <a:off x="4271901" y="1986076"/>
            <a:ext cx="408566" cy="7426510"/>
          </a:xfrm>
          <a:prstGeom prst="rightBrace">
            <a:avLst>
              <a:gd name="adj1" fmla="val 43044"/>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0">
              <a:solidFill>
                <a:schemeClr val="bg1"/>
              </a:solidFill>
            </a:endParaRPr>
          </a:p>
        </p:txBody>
      </p:sp>
      <p:sp>
        <p:nvSpPr>
          <p:cNvPr id="36" name="TextBox 35">
            <a:extLst>
              <a:ext uri="{FF2B5EF4-FFF2-40B4-BE49-F238E27FC236}">
                <a16:creationId xmlns:a16="http://schemas.microsoft.com/office/drawing/2014/main" id="{D8961923-C2CA-4DD1-831A-447999FFDF6F}"/>
              </a:ext>
            </a:extLst>
          </p:cNvPr>
          <p:cNvSpPr txBox="1"/>
          <p:nvPr/>
        </p:nvSpPr>
        <p:spPr>
          <a:xfrm>
            <a:off x="4139826" y="5993067"/>
            <a:ext cx="704039" cy="523220"/>
          </a:xfrm>
          <a:prstGeom prst="rect">
            <a:avLst/>
          </a:prstGeom>
          <a:noFill/>
        </p:spPr>
        <p:txBody>
          <a:bodyPr wrap="none" rtlCol="0">
            <a:spAutoFit/>
          </a:bodyPr>
          <a:lstStyle/>
          <a:p>
            <a:r>
              <a:rPr lang="en-US" sz="2800" b="1" dirty="0">
                <a:solidFill>
                  <a:srgbClr val="C00000"/>
                </a:solidFill>
                <a:latin typeface="Times New Roman" pitchFamily="18" charset="0"/>
                <a:cs typeface="Times New Roman" pitchFamily="18" charset="0"/>
              </a:rPr>
              <a:t>VN</a:t>
            </a:r>
          </a:p>
        </p:txBody>
      </p:sp>
      <p:sp>
        <p:nvSpPr>
          <p:cNvPr id="37" name="TextBox 36">
            <a:extLst>
              <a:ext uri="{FF2B5EF4-FFF2-40B4-BE49-F238E27FC236}">
                <a16:creationId xmlns:a16="http://schemas.microsoft.com/office/drawing/2014/main" id="{A9AFA7B9-A0AC-45FF-9B70-B06D3BB6FDA4}"/>
              </a:ext>
            </a:extLst>
          </p:cNvPr>
          <p:cNvSpPr txBox="1"/>
          <p:nvPr/>
        </p:nvSpPr>
        <p:spPr>
          <a:xfrm>
            <a:off x="3099097" y="3598611"/>
            <a:ext cx="444352" cy="523220"/>
          </a:xfrm>
          <a:prstGeom prst="rect">
            <a:avLst/>
          </a:prstGeom>
          <a:noFill/>
        </p:spPr>
        <p:txBody>
          <a:bodyPr wrap="none" rtlCol="0">
            <a:spAutoFit/>
          </a:bodyPr>
          <a:lstStyle/>
          <a:p>
            <a:r>
              <a:rPr lang="en-US" sz="2800" b="1" dirty="0">
                <a:highlight>
                  <a:srgbClr val="FFFF00"/>
                </a:highlight>
                <a:latin typeface="Times New Roman" pitchFamily="18" charset="0"/>
                <a:cs typeface="Times New Roman" pitchFamily="18" charset="0"/>
              </a:rPr>
              <a:t>C</a:t>
            </a:r>
          </a:p>
        </p:txBody>
      </p:sp>
      <p:sp>
        <p:nvSpPr>
          <p:cNvPr id="38" name="TextBox 37">
            <a:extLst>
              <a:ext uri="{FF2B5EF4-FFF2-40B4-BE49-F238E27FC236}">
                <a16:creationId xmlns:a16="http://schemas.microsoft.com/office/drawing/2014/main" id="{A8035E9F-3DDC-4906-86A2-A59AE289D71E}"/>
              </a:ext>
            </a:extLst>
          </p:cNvPr>
          <p:cNvSpPr txBox="1"/>
          <p:nvPr/>
        </p:nvSpPr>
        <p:spPr>
          <a:xfrm>
            <a:off x="10191843" y="3581465"/>
            <a:ext cx="444352" cy="523220"/>
          </a:xfrm>
          <a:prstGeom prst="rect">
            <a:avLst/>
          </a:prstGeom>
          <a:noFill/>
        </p:spPr>
        <p:txBody>
          <a:bodyPr wrap="none" rtlCol="0">
            <a:spAutoFit/>
          </a:bodyPr>
          <a:lstStyle/>
          <a:p>
            <a:r>
              <a:rPr lang="en-US" sz="2800" b="1" dirty="0">
                <a:highlight>
                  <a:srgbClr val="FFFF00"/>
                </a:highlight>
                <a:latin typeface="Times New Roman" pitchFamily="18" charset="0"/>
                <a:cs typeface="Times New Roman" pitchFamily="18" charset="0"/>
              </a:rPr>
              <a:t>C</a:t>
            </a:r>
          </a:p>
        </p:txBody>
      </p:sp>
      <p:sp>
        <p:nvSpPr>
          <p:cNvPr id="39" name="TextBox 38">
            <a:extLst>
              <a:ext uri="{FF2B5EF4-FFF2-40B4-BE49-F238E27FC236}">
                <a16:creationId xmlns:a16="http://schemas.microsoft.com/office/drawing/2014/main" id="{7A5EB345-1D56-4FA9-BA7D-57D4DAF30942}"/>
              </a:ext>
            </a:extLst>
          </p:cNvPr>
          <p:cNvSpPr txBox="1"/>
          <p:nvPr/>
        </p:nvSpPr>
        <p:spPr>
          <a:xfrm>
            <a:off x="6103585" y="3581465"/>
            <a:ext cx="444352" cy="523220"/>
          </a:xfrm>
          <a:prstGeom prst="rect">
            <a:avLst/>
          </a:prstGeom>
          <a:noFill/>
        </p:spPr>
        <p:txBody>
          <a:bodyPr wrap="none" rtlCol="0">
            <a:spAutoFit/>
          </a:bodyPr>
          <a:lstStyle/>
          <a:p>
            <a:r>
              <a:rPr lang="en-US" sz="2800" b="1" dirty="0">
                <a:highlight>
                  <a:srgbClr val="FFFF00"/>
                </a:highlight>
                <a:latin typeface="Times New Roman" pitchFamily="18" charset="0"/>
                <a:cs typeface="Times New Roman" pitchFamily="18" charset="0"/>
              </a:rPr>
              <a:t>V</a:t>
            </a:r>
          </a:p>
        </p:txBody>
      </p:sp>
      <p:sp>
        <p:nvSpPr>
          <p:cNvPr id="40" name="TextBox 39">
            <a:extLst>
              <a:ext uri="{FF2B5EF4-FFF2-40B4-BE49-F238E27FC236}">
                <a16:creationId xmlns:a16="http://schemas.microsoft.com/office/drawing/2014/main" id="{6E786EA2-BF3C-4C6E-8B48-CC96849ED380}"/>
              </a:ext>
            </a:extLst>
          </p:cNvPr>
          <p:cNvSpPr txBox="1"/>
          <p:nvPr/>
        </p:nvSpPr>
        <p:spPr>
          <a:xfrm>
            <a:off x="4254008" y="5307553"/>
            <a:ext cx="444352" cy="523220"/>
          </a:xfrm>
          <a:prstGeom prst="rect">
            <a:avLst/>
          </a:prstGeom>
          <a:noFill/>
        </p:spPr>
        <p:txBody>
          <a:bodyPr wrap="none" rtlCol="0">
            <a:spAutoFit/>
          </a:bodyPr>
          <a:lstStyle/>
          <a:p>
            <a:r>
              <a:rPr lang="en-US" sz="2800" b="1" dirty="0">
                <a:highlight>
                  <a:srgbClr val="FFFF00"/>
                </a:highlight>
                <a:latin typeface="Times New Roman" pitchFamily="18" charset="0"/>
                <a:cs typeface="Times New Roman" pitchFamily="18" charset="0"/>
              </a:rPr>
              <a:t>V</a:t>
            </a:r>
          </a:p>
        </p:txBody>
      </p:sp>
    </p:spTree>
    <p:extLst>
      <p:ext uri="{BB962C8B-B14F-4D97-AF65-F5344CB8AC3E}">
        <p14:creationId xmlns:p14="http://schemas.microsoft.com/office/powerpoint/2010/main" val="162068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ppt_x"/>
                                          </p:val>
                                        </p:tav>
                                        <p:tav tm="100000">
                                          <p:val>
                                            <p:strVal val="#ppt_x"/>
                                          </p:val>
                                        </p:tav>
                                      </p:tavLst>
                                    </p:anim>
                                    <p:anim calcmode="lin" valueType="num">
                                      <p:cBhvr additive="base">
                                        <p:cTn id="45" dur="5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ppt_x"/>
                                          </p:val>
                                        </p:tav>
                                        <p:tav tm="100000">
                                          <p:val>
                                            <p:strVal val="#ppt_x"/>
                                          </p:val>
                                        </p:tav>
                                      </p:tavLst>
                                    </p:anim>
                                    <p:anim calcmode="lin" valueType="num">
                                      <p:cBhvr additive="base">
                                        <p:cTn id="53" dur="500" fill="hold"/>
                                        <p:tgtEl>
                                          <p:spTgt spid="3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ppt_x"/>
                                          </p:val>
                                        </p:tav>
                                        <p:tav tm="100000">
                                          <p:val>
                                            <p:strVal val="#ppt_x"/>
                                          </p:val>
                                        </p:tav>
                                      </p:tavLst>
                                    </p:anim>
                                    <p:anim calcmode="lin" valueType="num">
                                      <p:cBhvr additive="base">
                                        <p:cTn id="61" dur="500" fill="hold"/>
                                        <p:tgtEl>
                                          <p:spTgt spid="3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ppt_x"/>
                                          </p:val>
                                        </p:tav>
                                        <p:tav tm="100000">
                                          <p:val>
                                            <p:strVal val="#ppt_x"/>
                                          </p:val>
                                        </p:tav>
                                      </p:tavLst>
                                    </p:anim>
                                    <p:anim calcmode="lin" valueType="num">
                                      <p:cBhvr additive="base">
                                        <p:cTn id="65" dur="500" fill="hold"/>
                                        <p:tgtEl>
                                          <p:spTgt spid="3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additive="base">
                                        <p:cTn id="68" dur="500" fill="hold"/>
                                        <p:tgtEl>
                                          <p:spTgt spid="39"/>
                                        </p:tgtEl>
                                        <p:attrNameLst>
                                          <p:attrName>ppt_x</p:attrName>
                                        </p:attrNameLst>
                                      </p:cBhvr>
                                      <p:tavLst>
                                        <p:tav tm="0">
                                          <p:val>
                                            <p:strVal val="#ppt_x"/>
                                          </p:val>
                                        </p:tav>
                                        <p:tav tm="100000">
                                          <p:val>
                                            <p:strVal val="#ppt_x"/>
                                          </p:val>
                                        </p:tav>
                                      </p:tavLst>
                                    </p:anim>
                                    <p:anim calcmode="lin" valueType="num">
                                      <p:cBhvr additive="base">
                                        <p:cTn id="69" dur="500" fill="hold"/>
                                        <p:tgtEl>
                                          <p:spTgt spid="3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500" fill="hold"/>
                                        <p:tgtEl>
                                          <p:spTgt spid="40"/>
                                        </p:tgtEl>
                                        <p:attrNameLst>
                                          <p:attrName>ppt_x</p:attrName>
                                        </p:attrNameLst>
                                      </p:cBhvr>
                                      <p:tavLst>
                                        <p:tav tm="0">
                                          <p:val>
                                            <p:strVal val="#ppt_x"/>
                                          </p:val>
                                        </p:tav>
                                        <p:tav tm="100000">
                                          <p:val>
                                            <p:strVal val="#ppt_x"/>
                                          </p:val>
                                        </p:tav>
                                      </p:tavLst>
                                    </p:anim>
                                    <p:anim calcmode="lin" valueType="num">
                                      <p:cBhvr additive="base">
                                        <p:cTn id="7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P spid="32" grpId="0" animBg="1"/>
      <p:bldP spid="33" grpId="0"/>
      <p:bldP spid="34" grpId="0"/>
      <p:bldP spid="35" grpId="0" animBg="1"/>
      <p:bldP spid="36" grpId="0"/>
      <p:bldP spid="37" grpId="0"/>
      <p:bldP spid="38" grpId="0"/>
      <p:bldP spid="39"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3992ACD-C3FC-4993-B730-229C09764C7E}"/>
              </a:ext>
            </a:extLst>
          </p:cNvPr>
          <p:cNvPicPr>
            <a:picLocks noChangeAspect="1" noChangeArrowheads="1"/>
          </p:cNvPicPr>
          <p:nvPr/>
        </p:nvPicPr>
        <p:blipFill>
          <a:blip r:embed="rId2"/>
          <a:srcRect/>
          <a:stretch>
            <a:fillRect/>
          </a:stretch>
        </p:blipFill>
        <p:spPr bwMode="auto">
          <a:xfrm>
            <a:off x="0" y="-55871"/>
            <a:ext cx="12192000" cy="6858000"/>
          </a:xfrm>
          <a:prstGeom prst="rect">
            <a:avLst/>
          </a:prstGeom>
          <a:noFill/>
          <a:ln w="9525">
            <a:noFill/>
            <a:miter lim="800000"/>
            <a:headEnd/>
            <a:tailEnd/>
          </a:ln>
          <a:effectLst/>
        </p:spPr>
      </p:pic>
      <p:pic>
        <p:nvPicPr>
          <p:cNvPr id="3" name="图片 22">
            <a:extLst>
              <a:ext uri="{FF2B5EF4-FFF2-40B4-BE49-F238E27FC236}">
                <a16:creationId xmlns:a16="http://schemas.microsoft.com/office/drawing/2014/main" id="{43356332-6DFC-4CBF-9C8F-141CAE31A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002" y="1950104"/>
            <a:ext cx="735553" cy="691794"/>
          </a:xfrm>
          <a:prstGeom prst="rect">
            <a:avLst/>
          </a:prstGeom>
        </p:spPr>
      </p:pic>
      <p:pic>
        <p:nvPicPr>
          <p:cNvPr id="4" name="图片 12">
            <a:extLst>
              <a:ext uri="{FF2B5EF4-FFF2-40B4-BE49-F238E27FC236}">
                <a16:creationId xmlns:a16="http://schemas.microsoft.com/office/drawing/2014/main" id="{EC67C00E-33E9-409C-BB3F-8CA34818C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997" y="385530"/>
            <a:ext cx="1358092" cy="910539"/>
          </a:xfrm>
          <a:prstGeom prst="rect">
            <a:avLst/>
          </a:prstGeom>
        </p:spPr>
      </p:pic>
      <p:grpSp>
        <p:nvGrpSpPr>
          <p:cNvPr id="5" name="组合 31">
            <a:extLst>
              <a:ext uri="{FF2B5EF4-FFF2-40B4-BE49-F238E27FC236}">
                <a16:creationId xmlns:a16="http://schemas.microsoft.com/office/drawing/2014/main" id="{01AA3132-B3A5-43B9-A891-917BEDA18E0F}"/>
              </a:ext>
            </a:extLst>
          </p:cNvPr>
          <p:cNvGrpSpPr/>
          <p:nvPr/>
        </p:nvGrpSpPr>
        <p:grpSpPr>
          <a:xfrm>
            <a:off x="2570148" y="2303927"/>
            <a:ext cx="7793052" cy="1266573"/>
            <a:chOff x="2184281" y="2031274"/>
            <a:chExt cx="4218905" cy="848311"/>
          </a:xfrm>
        </p:grpSpPr>
        <p:pic>
          <p:nvPicPr>
            <p:cNvPr id="6" name="图片 32">
              <a:extLst>
                <a:ext uri="{FF2B5EF4-FFF2-40B4-BE49-F238E27FC236}">
                  <a16:creationId xmlns:a16="http://schemas.microsoft.com/office/drawing/2014/main" id="{B758EF4D-C225-4E3D-B86A-AFD42A523927}"/>
                </a:ext>
              </a:extLst>
            </p:cNvPr>
            <p:cNvPicPr>
              <a:picLocks noChangeAspect="1"/>
            </p:cNvPicPr>
            <p:nvPr/>
          </p:nvPicPr>
          <p:blipFill>
            <a:blip r:embed="rId5"/>
            <a:stretch>
              <a:fillRect/>
            </a:stretch>
          </p:blipFill>
          <p:spPr>
            <a:xfrm>
              <a:off x="2184281" y="2031274"/>
              <a:ext cx="4218905" cy="848311"/>
            </a:xfrm>
            <a:prstGeom prst="rect">
              <a:avLst/>
            </a:prstGeom>
          </p:spPr>
        </p:pic>
        <p:sp>
          <p:nvSpPr>
            <p:cNvPr id="7" name="文本框 33">
              <a:extLst>
                <a:ext uri="{FF2B5EF4-FFF2-40B4-BE49-F238E27FC236}">
                  <a16:creationId xmlns:a16="http://schemas.microsoft.com/office/drawing/2014/main" id="{280B0F55-3ED9-4894-B886-423B522B680A}"/>
                </a:ext>
              </a:extLst>
            </p:cNvPr>
            <p:cNvSpPr txBox="1"/>
            <p:nvPr/>
          </p:nvSpPr>
          <p:spPr>
            <a:xfrm>
              <a:off x="3212078" y="2201066"/>
              <a:ext cx="2356392" cy="432892"/>
            </a:xfrm>
            <a:prstGeom prst="rect">
              <a:avLst/>
            </a:prstGeom>
            <a:noFill/>
          </p:spPr>
          <p:txBody>
            <a:bodyPr wrap="none" rtlCol="0">
              <a:spAutoFit/>
            </a:bodyPr>
            <a:lstStyle/>
            <a:p>
              <a:r>
                <a:rPr lang="en-US" altLang="zh-CN" sz="3600" dirty="0">
                  <a:solidFill>
                    <a:srgbClr val="FF0000"/>
                  </a:solidFill>
                  <a:latin typeface="Times New Roman" pitchFamily="18" charset="0"/>
                  <a:ea typeface="华康娃娃体W5" panose="040B0509000000000000" pitchFamily="81" charset="-122"/>
                  <a:cs typeface="Times New Roman" pitchFamily="18" charset="0"/>
                </a:rPr>
                <a:t>BÀI TẬP 3: (SGK/97)</a:t>
              </a:r>
              <a:endParaRPr lang="zh-CN" altLang="en-US" sz="3600" dirty="0">
                <a:solidFill>
                  <a:srgbClr val="FF0000"/>
                </a:solidFill>
                <a:latin typeface="Times New Roman" pitchFamily="18" charset="0"/>
                <a:ea typeface="华康娃娃体W5" panose="040B0509000000000000" pitchFamily="81" charset="-122"/>
                <a:cs typeface="Times New Roman" pitchFamily="18" charset="0"/>
              </a:endParaRPr>
            </a:p>
          </p:txBody>
        </p:sp>
      </p:grpSp>
      <p:pic>
        <p:nvPicPr>
          <p:cNvPr id="8" name="图片 22">
            <a:extLst>
              <a:ext uri="{FF2B5EF4-FFF2-40B4-BE49-F238E27FC236}">
                <a16:creationId xmlns:a16="http://schemas.microsoft.com/office/drawing/2014/main" id="{F338A58A-9F44-4AB0-BA82-6DFE0A50B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027" y="3373129"/>
            <a:ext cx="735553" cy="691794"/>
          </a:xfrm>
          <a:prstGeom prst="rect">
            <a:avLst/>
          </a:prstGeom>
        </p:spPr>
      </p:pic>
      <p:pic>
        <p:nvPicPr>
          <p:cNvPr id="9" name="图片 22">
            <a:extLst>
              <a:ext uri="{FF2B5EF4-FFF2-40B4-BE49-F238E27FC236}">
                <a16:creationId xmlns:a16="http://schemas.microsoft.com/office/drawing/2014/main" id="{CC4B731F-AAD4-4BCF-9642-287D0AA9D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689" y="4914920"/>
            <a:ext cx="735553" cy="691794"/>
          </a:xfrm>
          <a:prstGeom prst="rect">
            <a:avLst/>
          </a:prstGeom>
        </p:spPr>
      </p:pic>
    </p:spTree>
    <p:extLst>
      <p:ext uri="{BB962C8B-B14F-4D97-AF65-F5344CB8AC3E}">
        <p14:creationId xmlns:p14="http://schemas.microsoft.com/office/powerpoint/2010/main" val="259227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3" name="PA_库_图片 9"/>
          <p:cNvPicPr>
            <a:picLocks noChangeAspect="1"/>
          </p:cNvPicPr>
          <p:nvPr>
            <p:custDataLst>
              <p:tags r:id="rId1"/>
            </p:custDataLst>
          </p:nvPr>
        </p:nvPicPr>
        <p:blipFill>
          <a:blip r:embed="rId4"/>
          <a:stretch>
            <a:fillRect/>
          </a:stretch>
        </p:blipFill>
        <p:spPr>
          <a:xfrm>
            <a:off x="0" y="-2836864"/>
            <a:ext cx="12191999" cy="12554860"/>
          </a:xfrm>
          <a:prstGeom prst="rect">
            <a:avLst/>
          </a:prstGeom>
        </p:spPr>
      </p:pic>
      <p:pic>
        <p:nvPicPr>
          <p:cNvPr id="11"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8876" y="279129"/>
            <a:ext cx="605631" cy="569601"/>
          </a:xfrm>
          <a:prstGeom prst="rect">
            <a:avLst/>
          </a:prstGeom>
        </p:spPr>
      </p:pic>
      <p:sp>
        <p:nvSpPr>
          <p:cNvPr id="24" name="Rectangle 23"/>
          <p:cNvSpPr/>
          <p:nvPr/>
        </p:nvSpPr>
        <p:spPr>
          <a:xfrm>
            <a:off x="2208810" y="303537"/>
            <a:ext cx="8692738" cy="492443"/>
          </a:xfrm>
          <a:prstGeom prst="rect">
            <a:avLst/>
          </a:prstGeom>
        </p:spPr>
        <p:txBody>
          <a:bodyPr wrap="square">
            <a:spAutoFit/>
          </a:bodyPr>
          <a:lstStyle/>
          <a:p>
            <a:pPr lvl="0" eaLnBrk="0" fontAlgn="base" hangingPunct="0">
              <a:spcBef>
                <a:spcPct val="0"/>
              </a:spcBef>
              <a:spcAft>
                <a:spcPct val="0"/>
              </a:spcAft>
            </a:pPr>
            <a:r>
              <a:rPr lang="en-US" sz="2600" dirty="0">
                <a:solidFill>
                  <a:srgbClr val="000000"/>
                </a:solidFill>
                <a:latin typeface="Times New Roman" pitchFamily="18" charset="0"/>
                <a:cs typeface="Times New Roman" pitchFamily="18" charset="0"/>
              </a:rPr>
              <a:t>a. Anh </a:t>
            </a:r>
            <a:r>
              <a:rPr lang="en-US" sz="2600" dirty="0" err="1">
                <a:solidFill>
                  <a:srgbClr val="000000"/>
                </a:solidFill>
                <a:latin typeface="Times New Roman" pitchFamily="18" charset="0"/>
                <a:cs typeface="Times New Roman" pitchFamily="18" charset="0"/>
              </a:rPr>
              <a:t>em</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hòa</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thuận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hai</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thân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vui</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vầy</a:t>
            </a:r>
            <a:r>
              <a:rPr lang="en-US" sz="2600" dirty="0">
                <a:solidFill>
                  <a:srgbClr val="000000"/>
                </a:solidFill>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pic>
        <p:nvPicPr>
          <p:cNvPr id="25"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0651" y="1809053"/>
            <a:ext cx="605631" cy="569601"/>
          </a:xfrm>
          <a:prstGeom prst="rect">
            <a:avLst/>
          </a:prstGeom>
        </p:spPr>
      </p:pic>
      <p:sp>
        <p:nvSpPr>
          <p:cNvPr id="26" name="Rectangle 25"/>
          <p:cNvSpPr/>
          <p:nvPr/>
        </p:nvSpPr>
        <p:spPr>
          <a:xfrm>
            <a:off x="2230589" y="1643462"/>
            <a:ext cx="8421577" cy="892552"/>
          </a:xfrm>
          <a:prstGeom prst="rect">
            <a:avLst/>
          </a:prstGeom>
        </p:spPr>
        <p:txBody>
          <a:bodyPr wrap="square">
            <a:spAutoFit/>
          </a:bodyPr>
          <a:lstStyle/>
          <a:p>
            <a:pPr lvl="0" eaLnBrk="0" fontAlgn="base" hangingPunct="0">
              <a:spcBef>
                <a:spcPct val="0"/>
              </a:spcBef>
              <a:spcAft>
                <a:spcPct val="0"/>
              </a:spcAft>
            </a:pPr>
            <a:r>
              <a:rPr lang="en-US" sz="2600" dirty="0">
                <a:solidFill>
                  <a:srgbClr val="000000"/>
                </a:solidFill>
                <a:latin typeface="Times New Roman" pitchFamily="18" charset="0"/>
                <a:cs typeface="Times New Roman" pitchFamily="18" charset="0"/>
              </a:rPr>
              <a:t>b. </a:t>
            </a:r>
            <a:r>
              <a:rPr lang="en-US" sz="2600" dirty="0" err="1">
                <a:solidFill>
                  <a:srgbClr val="000000"/>
                </a:solidFill>
                <a:latin typeface="Times New Roman" pitchFamily="18" charset="0"/>
                <a:cs typeface="Times New Roman" pitchFamily="18" charset="0"/>
              </a:rPr>
              <a:t>Đây</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là</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cảnh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một</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rừng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thông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Ngày</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ngày</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biết</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bao</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nhiêu</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người</a:t>
            </a:r>
            <a:r>
              <a:rPr lang="en-US" sz="2600" dirty="0">
                <a:solidFill>
                  <a:srgbClr val="000000"/>
                </a:solidFill>
                <a:latin typeface="Times New Roman" pitchFamily="18" charset="0"/>
                <a:cs typeface="Times New Roman" pitchFamily="18" charset="0"/>
              </a:rPr>
              <a:t> qua </a:t>
            </a:r>
            <a:r>
              <a:rPr lang="en-US" sz="2600" dirty="0" err="1">
                <a:solidFill>
                  <a:srgbClr val="000000"/>
                </a:solidFill>
                <a:latin typeface="Times New Roman" pitchFamily="18" charset="0"/>
                <a:cs typeface="Times New Roman" pitchFamily="18" charset="0"/>
              </a:rPr>
              <a:t>lại</a:t>
            </a:r>
            <a:r>
              <a:rPr lang="en-US" sz="2600" dirty="0">
                <a:solidFill>
                  <a:srgbClr val="000000"/>
                </a:solidFill>
                <a:latin typeface="Times New Roman" pitchFamily="18" charset="0"/>
                <a:cs typeface="Times New Roman" pitchFamily="18" charset="0"/>
              </a:rPr>
              <a:t>. </a:t>
            </a:r>
            <a:endParaRPr lang="en-US" sz="2600" dirty="0">
              <a:latin typeface="Times New Roman" pitchFamily="18" charset="0"/>
              <a:cs typeface="Times New Roman" pitchFamily="18" charset="0"/>
            </a:endParaRPr>
          </a:p>
        </p:txBody>
      </p:sp>
      <p:pic>
        <p:nvPicPr>
          <p:cNvPr id="27"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6803" y="4134595"/>
            <a:ext cx="605631" cy="569601"/>
          </a:xfrm>
          <a:prstGeom prst="rect">
            <a:avLst/>
          </a:prstGeom>
        </p:spPr>
      </p:pic>
      <p:sp>
        <p:nvSpPr>
          <p:cNvPr id="28" name="Rectangle 27"/>
          <p:cNvSpPr/>
          <p:nvPr/>
        </p:nvSpPr>
        <p:spPr>
          <a:xfrm>
            <a:off x="2240488" y="3767127"/>
            <a:ext cx="8692738" cy="1292662"/>
          </a:xfrm>
          <a:prstGeom prst="rect">
            <a:avLst/>
          </a:prstGeom>
        </p:spPr>
        <p:txBody>
          <a:bodyPr wrap="square">
            <a:spAutoFit/>
          </a:bodyPr>
          <a:lstStyle/>
          <a:p>
            <a:pPr lvl="0" eaLnBrk="0" fontAlgn="base" hangingPunct="0">
              <a:spcBef>
                <a:spcPct val="0"/>
              </a:spcBef>
              <a:spcAft>
                <a:spcPct val="0"/>
              </a:spcAft>
            </a:pPr>
            <a:r>
              <a:rPr lang="en-US" sz="2600" dirty="0">
                <a:solidFill>
                  <a:srgbClr val="000000"/>
                </a:solidFill>
                <a:latin typeface="Times New Roman" pitchFamily="18" charset="0"/>
                <a:cs typeface="Times New Roman" pitchFamily="18" charset="0"/>
              </a:rPr>
              <a:t>c. </a:t>
            </a:r>
            <a:r>
              <a:rPr lang="en-US" sz="2600" dirty="0" err="1">
                <a:solidFill>
                  <a:srgbClr val="000000"/>
                </a:solidFill>
                <a:latin typeface="Times New Roman" pitchFamily="18" charset="0"/>
                <a:cs typeface="Times New Roman" pitchFamily="18" charset="0"/>
              </a:rPr>
              <a:t>Hàng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loạt</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vở</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kịch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như</a:t>
            </a:r>
            <a:r>
              <a:rPr lang="en-US" sz="2600" dirty="0">
                <a:solidFill>
                  <a:srgbClr val="000000"/>
                </a:solidFill>
                <a:latin typeface="Times New Roman" pitchFamily="18" charset="0"/>
                <a:cs typeface="Times New Roman" pitchFamily="18" charset="0"/>
              </a:rPr>
              <a:t> "Tay người </a:t>
            </a:r>
            <a:r>
              <a:rPr lang="en-US" sz="2600" dirty="0" err="1">
                <a:solidFill>
                  <a:srgbClr val="000000"/>
                </a:solidFill>
                <a:latin typeface="Times New Roman" pitchFamily="18" charset="0"/>
                <a:cs typeface="Times New Roman" pitchFamily="18" charset="0"/>
              </a:rPr>
              <a:t>đàn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bà</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Giác</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ngộ</a:t>
            </a:r>
            <a:r>
              <a:rPr lang="en-US" sz="2600" dirty="0">
                <a:solidFill>
                  <a:srgbClr val="000000"/>
                </a:solidFill>
                <a:latin typeface="Times New Roman" pitchFamily="18" charset="0"/>
                <a:cs typeface="Times New Roman" pitchFamily="18" charset="0"/>
              </a:rPr>
              <a:t>", "Bên kia </a:t>
            </a:r>
            <a:r>
              <a:rPr lang="en-US" sz="2600" dirty="0" err="1">
                <a:solidFill>
                  <a:srgbClr val="000000"/>
                </a:solidFill>
                <a:latin typeface="Times New Roman" pitchFamily="18" charset="0"/>
                <a:cs typeface="Times New Roman" pitchFamily="18" charset="0"/>
              </a:rPr>
              <a:t>sông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Đuống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ra</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đời</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Sự</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ra</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đời</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của</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các</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vở</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kịch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ấy</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đã</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sưởi</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ấm</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cho</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ánh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đèn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sân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khấu</a:t>
            </a:r>
            <a:r>
              <a:rPr lang="en-US" sz="2600" dirty="0">
                <a:solidFill>
                  <a:srgbClr val="000000"/>
                </a:solidFill>
                <a:latin typeface="Times New Roman" pitchFamily="18" charset="0"/>
                <a:cs typeface="Times New Roman" pitchFamily="18" charset="0"/>
              </a:rPr>
              <a:t> ở </a:t>
            </a:r>
            <a:r>
              <a:rPr lang="en-US" sz="2600" dirty="0" err="1">
                <a:solidFill>
                  <a:srgbClr val="000000"/>
                </a:solidFill>
                <a:latin typeface="Times New Roman" pitchFamily="18" charset="0"/>
                <a:cs typeface="Times New Roman" pitchFamily="18" charset="0"/>
              </a:rPr>
              <a:t>khắp</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mọi</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miền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đất</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nước</a:t>
            </a:r>
            <a:r>
              <a:rPr lang="en-US" sz="2600" dirty="0">
                <a:solidFill>
                  <a:srgbClr val="000000"/>
                </a:solidFill>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16" name="Rectangle 15"/>
          <p:cNvSpPr/>
          <p:nvPr/>
        </p:nvSpPr>
        <p:spPr>
          <a:xfrm>
            <a:off x="2280060" y="857674"/>
            <a:ext cx="8633361" cy="523220"/>
          </a:xfrm>
          <a:prstGeom prst="rect">
            <a:avLst/>
          </a:prstGeom>
        </p:spPr>
        <p:txBody>
          <a:bodyPr wrap="square">
            <a:spAutoFit/>
          </a:bodyPr>
          <a:lstStyle/>
          <a:p>
            <a:pPr lvl="0" eaLnBrk="0" fontAlgn="base" hangingPunct="0">
              <a:spcBef>
                <a:spcPct val="0"/>
              </a:spcBef>
              <a:spcAft>
                <a:spcPct val="0"/>
              </a:spcAft>
            </a:pPr>
            <a:r>
              <a:rPr lang="en-US" sz="2600" dirty="0">
                <a:solidFill>
                  <a:srgbClr val="0070C0"/>
                </a:solidFill>
                <a:latin typeface="Times New Roman" pitchFamily="18" charset="0"/>
                <a:cs typeface="Times New Roman" pitchFamily="18" charset="0"/>
                <a:sym typeface="Wingdings" pitchFamily="2" charset="2"/>
              </a:rPr>
              <a:t> </a:t>
            </a:r>
            <a:r>
              <a:rPr lang="en-US" sz="2800" dirty="0" err="1">
                <a:solidFill>
                  <a:srgbClr val="0070C0"/>
                </a:solidFill>
                <a:latin typeface="Times New Roman" pitchFamily="18" charset="0"/>
                <a:cs typeface="Times New Roman" pitchFamily="18" charset="0"/>
              </a:rPr>
              <a:t>Anh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em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hòa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thuận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hai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thân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vui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vầy</a:t>
            </a:r>
            <a:r>
              <a:rPr lang="en-US" sz="2800" dirty="0">
                <a:solidFill>
                  <a:srgbClr val="0070C0"/>
                </a:solidFill>
                <a:latin typeface="Times New Roman" pitchFamily="18" charset="0"/>
                <a:cs typeface="Times New Roman" pitchFamily="18" charset="0"/>
              </a:rPr>
              <a:t>.</a:t>
            </a:r>
            <a:endParaRPr lang="en-US" sz="2600" dirty="0">
              <a:solidFill>
                <a:srgbClr val="0070C0"/>
              </a:solidFill>
              <a:latin typeface="Times New Roman" pitchFamily="18" charset="0"/>
              <a:cs typeface="Times New Roman" pitchFamily="18" charset="0"/>
            </a:endParaRPr>
          </a:p>
        </p:txBody>
      </p:sp>
      <p:sp>
        <p:nvSpPr>
          <p:cNvPr id="17" name="Rectangle 16"/>
          <p:cNvSpPr/>
          <p:nvPr/>
        </p:nvSpPr>
        <p:spPr>
          <a:xfrm>
            <a:off x="2220688" y="2597555"/>
            <a:ext cx="8360226" cy="892552"/>
          </a:xfrm>
          <a:prstGeom prst="rect">
            <a:avLst/>
          </a:prstGeom>
        </p:spPr>
        <p:txBody>
          <a:bodyPr wrap="square">
            <a:spAutoFit/>
          </a:bodyPr>
          <a:lstStyle/>
          <a:p>
            <a:pPr lvl="0" algn="just" eaLnBrk="0" fontAlgn="base" hangingPunct="0">
              <a:spcBef>
                <a:spcPct val="0"/>
              </a:spcBef>
              <a:spcAft>
                <a:spcPct val="0"/>
              </a:spcAft>
            </a:pPr>
            <a:r>
              <a:rPr lang="en-US" sz="2600" dirty="0">
                <a:solidFill>
                  <a:srgbClr val="0070C0"/>
                </a:solidFill>
                <a:latin typeface="Times New Roman" pitchFamily="18" charset="0"/>
                <a:cs typeface="Times New Roman" pitchFamily="18" charset="0"/>
                <a:sym typeface="Wingdings" pitchFamily="2" charset="2"/>
              </a:rPr>
              <a:t> </a:t>
            </a:r>
            <a:r>
              <a:rPr lang="en-US" sz="2600" dirty="0" err="1">
                <a:solidFill>
                  <a:srgbClr val="0070C0"/>
                </a:solidFill>
                <a:latin typeface="Times New Roman" pitchFamily="18" charset="0"/>
                <a:cs typeface="Times New Roman" pitchFamily="18" charset="0"/>
              </a:rPr>
              <a:t>Đây</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là</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cảnh</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một</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cánh</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rừng</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thông</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ngày</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ngày</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biết</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bao</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nhiêu</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người</a:t>
            </a:r>
            <a:r>
              <a:rPr lang="en-US" sz="2600" dirty="0">
                <a:solidFill>
                  <a:srgbClr val="0070C0"/>
                </a:solidFill>
                <a:latin typeface="Times New Roman" pitchFamily="18" charset="0"/>
                <a:cs typeface="Times New Roman" pitchFamily="18" charset="0"/>
              </a:rPr>
              <a:t> qua </a:t>
            </a:r>
            <a:r>
              <a:rPr lang="en-US" sz="2600" dirty="0" err="1">
                <a:solidFill>
                  <a:srgbClr val="0070C0"/>
                </a:solidFill>
                <a:latin typeface="Times New Roman" pitchFamily="18" charset="0"/>
                <a:cs typeface="Times New Roman" pitchFamily="18" charset="0"/>
              </a:rPr>
              <a:t>lại</a:t>
            </a:r>
            <a:r>
              <a:rPr lang="en-US" sz="2600" dirty="0">
                <a:solidFill>
                  <a:srgbClr val="0070C0"/>
                </a:solidFill>
                <a:latin typeface="Times New Roman" pitchFamily="18" charset="0"/>
                <a:cs typeface="Times New Roman" pitchFamily="18" charset="0"/>
              </a:rPr>
              <a:t>.</a:t>
            </a:r>
          </a:p>
        </p:txBody>
      </p:sp>
      <p:sp>
        <p:nvSpPr>
          <p:cNvPr id="18" name="Rectangle 17"/>
          <p:cNvSpPr/>
          <p:nvPr/>
        </p:nvSpPr>
        <p:spPr>
          <a:xfrm>
            <a:off x="2240477" y="5142806"/>
            <a:ext cx="8633361" cy="1292662"/>
          </a:xfrm>
          <a:prstGeom prst="rect">
            <a:avLst/>
          </a:prstGeom>
        </p:spPr>
        <p:txBody>
          <a:bodyPr wrap="square">
            <a:spAutoFit/>
          </a:bodyPr>
          <a:lstStyle/>
          <a:p>
            <a:pPr lvl="0" eaLnBrk="0" fontAlgn="base" hangingPunct="0">
              <a:spcBef>
                <a:spcPct val="0"/>
              </a:spcBef>
              <a:spcAft>
                <a:spcPct val="0"/>
              </a:spcAft>
            </a:pPr>
            <a:r>
              <a:rPr lang="en-US" sz="2600" dirty="0">
                <a:solidFill>
                  <a:srgbClr val="0070C0"/>
                </a:solidFill>
                <a:latin typeface="Times New Roman" pitchFamily="18" charset="0"/>
                <a:cs typeface="Times New Roman" pitchFamily="18" charset="0"/>
                <a:sym typeface="Wingdings" pitchFamily="2" charset="2"/>
              </a:rPr>
              <a:t> </a:t>
            </a:r>
            <a:r>
              <a:rPr lang="en-US" sz="2600" dirty="0" err="1">
                <a:solidFill>
                  <a:srgbClr val="0070C0"/>
                </a:solidFill>
                <a:latin typeface="Times New Roman" pitchFamily="18" charset="0"/>
                <a:cs typeface="Times New Roman" pitchFamily="18" charset="0"/>
              </a:rPr>
              <a:t>Hàng</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loạt</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vở</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kịch</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như</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Taỵ</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người</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đàn</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bà</a:t>
            </a:r>
            <a:r>
              <a:rPr lang="en-US" sz="2600" dirty="0">
                <a:solidFill>
                  <a:srgbClr val="0070C0"/>
                </a:solidFill>
                <a:latin typeface="Times New Roman" pitchFamily="18" charset="0"/>
                <a:cs typeface="Times New Roman" pitchFamily="18" charset="0"/>
              </a:rPr>
              <a:t>”, </a:t>
            </a:r>
            <a:r>
              <a:rPr lang="en-US" sz="2600" baseline="30000" dirty="0">
                <a:solidFill>
                  <a:srgbClr val="0070C0"/>
                </a:solidFill>
                <a:latin typeface="Times New Roman" pitchFamily="18" charset="0"/>
                <a:cs typeface="Times New Roman" pitchFamily="18" charset="0"/>
              </a:rPr>
              <a:t> </a:t>
            </a:r>
            <a:r>
              <a:rPr lang="en-US" sz="2600" dirty="0">
                <a:solidFill>
                  <a:srgbClr val="0070C0"/>
                </a:solidFill>
                <a:latin typeface="Times New Roman" pitchFamily="18" charset="0"/>
                <a:cs typeface="Times New Roman" pitchFamily="18" charset="0"/>
              </a:rPr>
              <a:t>“</a:t>
            </a:r>
            <a:r>
              <a:rPr lang="en-US" sz="2600" dirty="0" err="1">
                <a:solidFill>
                  <a:srgbClr val="0070C0"/>
                </a:solidFill>
                <a:latin typeface="Times New Roman" pitchFamily="18" charset="0"/>
                <a:cs typeface="Times New Roman" pitchFamily="18" charset="0"/>
              </a:rPr>
              <a:t>Giác</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ngộ</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Bên</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kia</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sông</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Đuống</a:t>
            </a:r>
            <a:r>
              <a:rPr lang="en-US" sz="2600" dirty="0">
                <a:solidFill>
                  <a:srgbClr val="0070C0"/>
                </a:solidFill>
                <a:latin typeface="Times New Roman" pitchFamily="18" charset="0"/>
                <a:cs typeface="Times New Roman" pitchFamily="18" charset="0"/>
              </a:rPr>
              <a:t> ”,... </a:t>
            </a:r>
            <a:r>
              <a:rPr lang="en-US" sz="2600" dirty="0" err="1">
                <a:solidFill>
                  <a:srgbClr val="0070C0"/>
                </a:solidFill>
                <a:latin typeface="Times New Roman" pitchFamily="18" charset="0"/>
                <a:cs typeface="Times New Roman" pitchFamily="18" charset="0"/>
              </a:rPr>
              <a:t>ra</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đời</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đã</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sưởi</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ấm</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cho</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ánh</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đèn</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sân</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khấu</a:t>
            </a:r>
            <a:r>
              <a:rPr lang="en-US" sz="2600" dirty="0">
                <a:solidFill>
                  <a:srgbClr val="0070C0"/>
                </a:solidFill>
                <a:latin typeface="Times New Roman" pitchFamily="18" charset="0"/>
                <a:cs typeface="Times New Roman" pitchFamily="18" charset="0"/>
              </a:rPr>
              <a:t> ở  </a:t>
            </a:r>
            <a:r>
              <a:rPr lang="en-US" sz="2600" dirty="0" err="1">
                <a:solidFill>
                  <a:srgbClr val="0070C0"/>
                </a:solidFill>
                <a:latin typeface="Times New Roman" pitchFamily="18" charset="0"/>
                <a:cs typeface="Times New Roman" pitchFamily="18" charset="0"/>
              </a:rPr>
              <a:t>khắp</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mọi</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miền</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đất</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nước</a:t>
            </a:r>
            <a:r>
              <a:rPr lang="en-US" sz="2600" dirty="0">
                <a:solidFill>
                  <a:srgbClr val="0070C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dissolve">
                                      <p:cBhvr>
                                        <p:cTn id="23" dur="500"/>
                                        <p:tgtEl>
                                          <p:spTgt spid="26"/>
                                        </p:tgtEl>
                                      </p:cBhvr>
                                    </p:animEffect>
                                  </p:childTnLst>
                                </p:cTn>
                              </p:par>
                              <p:par>
                                <p:cTn id="24" presetID="9"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dissolve">
                                      <p:cBhvr>
                                        <p:cTn id="31" dur="500"/>
                                        <p:tgtEl>
                                          <p:spTgt spid="28"/>
                                        </p:tgtEl>
                                      </p:cBhvr>
                                    </p:animEffect>
                                  </p:childTnLst>
                                </p:cTn>
                              </p:par>
                              <p:par>
                                <p:cTn id="32" presetID="9"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from="(-#ppt_w/2)" to="(#ppt_x)" calcmode="lin" valueType="num">
                                      <p:cBhvr>
                                        <p:cTn id="39" dur="600" fill="hold">
                                          <p:stCondLst>
                                            <p:cond delay="0"/>
                                          </p:stCondLst>
                                        </p:cTn>
                                        <p:tgtEl>
                                          <p:spTgt spid="16"/>
                                        </p:tgtEl>
                                        <p:attrNameLst>
                                          <p:attrName>ppt_x</p:attrName>
                                        </p:attrNameLst>
                                      </p:cBhvr>
                                    </p:anim>
                                    <p:anim from="0" to="-1.0" calcmode="lin" valueType="num">
                                      <p:cBhvr>
                                        <p:cTn id="40" dur="200" decel="50000" autoRev="1" fill="hold">
                                          <p:stCondLst>
                                            <p:cond delay="600"/>
                                          </p:stCondLst>
                                        </p:cTn>
                                        <p:tgtEl>
                                          <p:spTgt spid="16"/>
                                        </p:tgtEl>
                                        <p:attrNameLst>
                                          <p:attrName>xshear</p:attrName>
                                        </p:attrNameLst>
                                      </p:cBhvr>
                                    </p:anim>
                                    <p:animScale>
                                      <p:cBhvr>
                                        <p:cTn id="41" dur="200" decel="100000" autoRev="1" fill="hold">
                                          <p:stCondLst>
                                            <p:cond delay="600"/>
                                          </p:stCondLst>
                                        </p:cTn>
                                        <p:tgtEl>
                                          <p:spTgt spid="16"/>
                                        </p:tgtEl>
                                      </p:cBhvr>
                                      <p:from x="100000" y="100000"/>
                                      <p:to x="80000" y="100000"/>
                                    </p:animScale>
                                    <p:anim by="(#ppt_h/3+#ppt_w*0.1)" calcmode="lin" valueType="num">
                                      <p:cBhvr additive="sum">
                                        <p:cTn id="42" dur="200" decel="100000" autoRev="1" fill="hold">
                                          <p:stCondLst>
                                            <p:cond delay="600"/>
                                          </p:stCondLst>
                                        </p:cTn>
                                        <p:tgtEl>
                                          <p:spTgt spid="16"/>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from="(-#ppt_w/2)" to="(#ppt_x)" calcmode="lin" valueType="num">
                                      <p:cBhvr>
                                        <p:cTn id="47" dur="600" fill="hold">
                                          <p:stCondLst>
                                            <p:cond delay="0"/>
                                          </p:stCondLst>
                                        </p:cTn>
                                        <p:tgtEl>
                                          <p:spTgt spid="17"/>
                                        </p:tgtEl>
                                        <p:attrNameLst>
                                          <p:attrName>ppt_x</p:attrName>
                                        </p:attrNameLst>
                                      </p:cBhvr>
                                    </p:anim>
                                    <p:anim from="0" to="-1.0" calcmode="lin" valueType="num">
                                      <p:cBhvr>
                                        <p:cTn id="48" dur="200" decel="50000" autoRev="1" fill="hold">
                                          <p:stCondLst>
                                            <p:cond delay="600"/>
                                          </p:stCondLst>
                                        </p:cTn>
                                        <p:tgtEl>
                                          <p:spTgt spid="17"/>
                                        </p:tgtEl>
                                        <p:attrNameLst>
                                          <p:attrName>xshear</p:attrName>
                                        </p:attrNameLst>
                                      </p:cBhvr>
                                    </p:anim>
                                    <p:animScale>
                                      <p:cBhvr>
                                        <p:cTn id="49" dur="200" decel="100000" autoRev="1" fill="hold">
                                          <p:stCondLst>
                                            <p:cond delay="600"/>
                                          </p:stCondLst>
                                        </p:cTn>
                                        <p:tgtEl>
                                          <p:spTgt spid="17"/>
                                        </p:tgtEl>
                                      </p:cBhvr>
                                      <p:from x="100000" y="100000"/>
                                      <p:to x="80000" y="100000"/>
                                    </p:animScale>
                                    <p:anim by="(#ppt_h/3+#ppt_w*0.1)" calcmode="lin" valueType="num">
                                      <p:cBhvr additive="sum">
                                        <p:cTn id="50" dur="200" decel="100000" autoRev="1" fill="hold">
                                          <p:stCondLst>
                                            <p:cond delay="600"/>
                                          </p:stCondLst>
                                        </p:cTn>
                                        <p:tgtEl>
                                          <p:spTgt spid="17"/>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from="(-#ppt_w/2)" to="(#ppt_x)" calcmode="lin" valueType="num">
                                      <p:cBhvr>
                                        <p:cTn id="55" dur="600" fill="hold">
                                          <p:stCondLst>
                                            <p:cond delay="0"/>
                                          </p:stCondLst>
                                        </p:cTn>
                                        <p:tgtEl>
                                          <p:spTgt spid="18"/>
                                        </p:tgtEl>
                                        <p:attrNameLst>
                                          <p:attrName>ppt_x</p:attrName>
                                        </p:attrNameLst>
                                      </p:cBhvr>
                                    </p:anim>
                                    <p:anim from="0" to="-1.0" calcmode="lin" valueType="num">
                                      <p:cBhvr>
                                        <p:cTn id="56" dur="200" decel="50000" autoRev="1" fill="hold">
                                          <p:stCondLst>
                                            <p:cond delay="600"/>
                                          </p:stCondLst>
                                        </p:cTn>
                                        <p:tgtEl>
                                          <p:spTgt spid="18"/>
                                        </p:tgtEl>
                                        <p:attrNameLst>
                                          <p:attrName>xshear</p:attrName>
                                        </p:attrNameLst>
                                      </p:cBhvr>
                                    </p:anim>
                                    <p:animScale>
                                      <p:cBhvr>
                                        <p:cTn id="57" dur="200" decel="100000" autoRev="1" fill="hold">
                                          <p:stCondLst>
                                            <p:cond delay="600"/>
                                          </p:stCondLst>
                                        </p:cTn>
                                        <p:tgtEl>
                                          <p:spTgt spid="18"/>
                                        </p:tgtEl>
                                      </p:cBhvr>
                                      <p:from x="100000" y="100000"/>
                                      <p:to x="80000" y="100000"/>
                                    </p:animScale>
                                    <p:anim by="(#ppt_h/3+#ppt_w*0.1)" calcmode="lin" valueType="num">
                                      <p:cBhvr additive="sum">
                                        <p:cTn id="58" dur="200" decel="100000" autoRev="1" fill="hold">
                                          <p:stCondLst>
                                            <p:cond delay="600"/>
                                          </p:stCondLst>
                                        </p:cTn>
                                        <p:tgtEl>
                                          <p:spTgt spid="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lang="en-US" sz="3200" b="1" dirty="0" err="1">
                <a:solidFill>
                  <a:prstClr val="white"/>
                </a:solidFill>
                <a:latin typeface="Times New Roman" panose="02020603050405020304" pitchFamily="18" charset="0"/>
                <a:cs typeface="Times New Roman" panose="02020603050405020304" pitchFamily="18" charset="0"/>
              </a:rPr>
              <a:t>Trời</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mưa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làm</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cho</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em</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phải</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nghỉ</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học</a:t>
            </a:r>
            <a:r>
              <a:rPr lang="en-US" sz="3200" b="1" dirty="0">
                <a:solidFill>
                  <a:prstClr val="white"/>
                </a:solidFill>
                <a:latin typeface="Times New Roman" panose="02020603050405020304" pitchFamily="18" charset="0"/>
                <a:cs typeface="Times New Roman" panose="02020603050405020304" pitchFamily="18" charset="0"/>
              </a:rPr>
              <a:t>.</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lvl="7" algn="ctr">
              <a:defRPr/>
            </a:pPr>
            <a:r>
              <a:rPr lang="vi-VN" sz="4000" b="1" dirty="0">
                <a:solidFill>
                  <a:srgbClr val="FF0000"/>
                </a:solidFill>
                <a:latin typeface="+mj-lt"/>
              </a:rPr>
              <a:t>Trong các câu sau, câu nào không dùng </a:t>
            </a:r>
            <a:endParaRPr lang="en-US" sz="4000" b="1" dirty="0">
              <a:solidFill>
                <a:srgbClr val="FF0000"/>
              </a:solidFill>
              <a:latin typeface="+mj-lt"/>
            </a:endParaRPr>
          </a:p>
          <a:p>
            <a:pPr marL="55563" lvl="7" algn="ctr">
              <a:defRPr/>
            </a:pPr>
            <a:r>
              <a:rPr lang="vi-VN" sz="4000" b="1" dirty="0">
                <a:solidFill>
                  <a:srgbClr val="FF0000"/>
                </a:solidFill>
                <a:latin typeface="+mj-lt"/>
              </a:rPr>
              <a:t>cụm C – V làm thành phần câu </a:t>
            </a:r>
            <a:endParaRPr lang="en-US" sz="4000" b="1" dirty="0">
              <a:solidFill>
                <a:srgbClr val="FF0000"/>
              </a:solidFill>
              <a:latin typeface="+mj-lt"/>
            </a:endParaRPr>
          </a:p>
          <a:p>
            <a:pPr marL="55563" lvl="7" algn="ctr">
              <a:defRPr/>
            </a:pPr>
            <a:r>
              <a:rPr lang="vi-VN" sz="4000" b="1" dirty="0">
                <a:solidFill>
                  <a:srgbClr val="FF0000"/>
                </a:solidFill>
                <a:latin typeface="+mj-lt"/>
              </a:rPr>
              <a:t>hoặc thành phần cụm từ?</a:t>
            </a:r>
            <a:endParaRPr kumimoji="0" lang="en-US" sz="4000" b="1" i="0"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white"/>
                </a:solidFill>
                <a:latin typeface="Times New Roman" panose="02020603050405020304" pitchFamily="18" charset="0"/>
                <a:cs typeface="Times New Roman" panose="02020603050405020304" pitchFamily="18" charset="0"/>
              </a:rPr>
              <a:t>B. </a:t>
            </a:r>
            <a:r>
              <a:rPr lang="en-US" sz="3200" b="1" dirty="0" err="1">
                <a:solidFill>
                  <a:prstClr val="white"/>
                </a:solidFill>
                <a:latin typeface="Times New Roman" panose="02020603050405020304" pitchFamily="18" charset="0"/>
                <a:cs typeface="Times New Roman" panose="02020603050405020304" pitchFamily="18" charset="0"/>
              </a:rPr>
              <a:t>Hôm</a:t>
            </a:r>
            <a:r>
              <a:rPr lang="en-US" sz="3200" b="1" dirty="0">
                <a:solidFill>
                  <a:prstClr val="white"/>
                </a:solidFill>
                <a:latin typeface="Times New Roman" panose="02020603050405020304" pitchFamily="18" charset="0"/>
                <a:cs typeface="Times New Roman" panose="02020603050405020304" pitchFamily="18" charset="0"/>
              </a:rPr>
              <a:t> nay </a:t>
            </a:r>
            <a:r>
              <a:rPr lang="en-US" sz="3200" b="1" dirty="0" err="1">
                <a:solidFill>
                  <a:prstClr val="white"/>
                </a:solidFill>
                <a:latin typeface="Times New Roman" panose="02020603050405020304" pitchFamily="18" charset="0"/>
                <a:cs typeface="Times New Roman" panose="02020603050405020304" pitchFamily="18" charset="0"/>
              </a:rPr>
              <a:t>tôi</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rất</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buồn</a:t>
            </a:r>
            <a:r>
              <a:rPr lang="en-US" sz="3200" b="1" dirty="0">
                <a:solidFill>
                  <a:prstClr val="white"/>
                </a:solidFill>
                <a:latin typeface="Times New Roman" panose="02020603050405020304" pitchFamily="18" charset="0"/>
                <a:cs typeface="Times New Roman" panose="02020603050405020304" pitchFamily="18" charset="0"/>
              </a:rPr>
              <a:t>.</a:t>
            </a: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a:t>
            </a:r>
            <a:r>
              <a:rPr lang="en-US" sz="3200" b="1" dirty="0" err="1">
                <a:solidFill>
                  <a:prstClr val="white"/>
                </a:solidFill>
                <a:latin typeface="Times New Roman" panose="02020603050405020304" pitchFamily="18" charset="0"/>
                <a:cs typeface="Times New Roman" panose="02020603050405020304" pitchFamily="18" charset="0"/>
              </a:rPr>
              <a:t>Tôi</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đã</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làm</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xong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việc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mẹ</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giao</a:t>
            </a:r>
            <a:r>
              <a:rPr lang="en-US" sz="3200" b="1" dirty="0">
                <a:solidFill>
                  <a:prstClr val="white"/>
                </a:solidFill>
                <a:latin typeface="Times New Roman" panose="02020603050405020304" pitchFamily="18" charset="0"/>
                <a:cs typeface="Times New Roman" panose="02020603050405020304" pitchFamily="18" charset="0"/>
              </a:rPr>
              <a:t>.</a:t>
            </a: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Gió</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thổi</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mạnh</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làm</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cây</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đổ</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rạp</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70464" y="807445"/>
            <a:ext cx="1564105" cy="1545336"/>
          </a:xfrm>
          <a:prstGeom prst="rect">
            <a:avLst/>
          </a:prstGeom>
        </p:spPr>
      </p:pic>
    </p:spTree>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32431 " pathEditMode="relative" rAng="0" ptsTypes="AA">
                                      <p:cBhvr>
                                        <p:cTn id="69" dur="2000" fill="hold"/>
                                        <p:tgtEl>
                                          <p:spTgt spid="10"/>
                                        </p:tgtEl>
                                        <p:attrNameLst>
                                          <p:attrName>ppt_x</p:attrName>
                                          <p:attrName>ppt_y</p:attrName>
                                        </p:attrNameLst>
                                      </p:cBhvr>
                                      <p:rCtr x="-20326" y="1620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4" name="图片 7"/>
          <p:cNvPicPr>
            <a:picLocks noChangeAspect="1"/>
          </p:cNvPicPr>
          <p:nvPr/>
        </p:nvPicPr>
        <p:blipFill>
          <a:blip r:embed="rId4"/>
          <a:stretch>
            <a:fillRect/>
          </a:stretch>
        </p:blipFill>
        <p:spPr>
          <a:xfrm>
            <a:off x="3824325" y="-1"/>
            <a:ext cx="4565817" cy="6858000"/>
          </a:xfrm>
          <a:prstGeom prst="rect">
            <a:avLst/>
          </a:prstGeom>
        </p:spPr>
      </p:pic>
      <p:pic>
        <p:nvPicPr>
          <p:cNvPr id="5" name="PA_库_图片 9"/>
          <p:cNvPicPr>
            <a:picLocks noChangeAspect="1"/>
          </p:cNvPicPr>
          <p:nvPr>
            <p:custDataLst>
              <p:tags r:id="rId1"/>
            </p:custDataLst>
          </p:nvPr>
        </p:nvPicPr>
        <p:blipFill>
          <a:blip r:embed="rId5"/>
          <a:stretch>
            <a:fillRect/>
          </a:stretch>
        </p:blipFill>
        <p:spPr>
          <a:xfrm>
            <a:off x="-1" y="11404"/>
            <a:ext cx="12191999" cy="6846596"/>
          </a:xfrm>
          <a:prstGeom prst="rect">
            <a:avLst/>
          </a:prstGeom>
        </p:spPr>
      </p:pic>
      <p:sp>
        <p:nvSpPr>
          <p:cNvPr id="7" name="Rectangle 6"/>
          <p:cNvSpPr/>
          <p:nvPr/>
        </p:nvSpPr>
        <p:spPr>
          <a:xfrm>
            <a:off x="1601069" y="857826"/>
            <a:ext cx="9012327" cy="3170099"/>
          </a:xfrm>
          <a:prstGeom prst="rect">
            <a:avLst/>
          </a:prstGeom>
        </p:spPr>
        <p:txBody>
          <a:bodyPr wrap="square">
            <a:spAutoFit/>
          </a:bodyPr>
          <a:lstStyle/>
          <a:p>
            <a:pPr algn="just">
              <a:buFontTx/>
              <a:buChar char="-"/>
            </a:pPr>
            <a:r>
              <a:rPr lang="en-US" sz="4000" dirty="0">
                <a:solidFill>
                  <a:srgbClr val="FF0000"/>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Cách mở rộng câu: </a:t>
            </a:r>
            <a:r>
              <a:rPr lang="vi-VN" sz="4000" dirty="0">
                <a:latin typeface="Times New Roman" panose="02020603050405020304" pitchFamily="18" charset="0"/>
                <a:cs typeface="Times New Roman" panose="02020603050405020304" pitchFamily="18" charset="0"/>
              </a:rPr>
              <a:t>Từ một câu đơn bình thường, từ hai vế trong một câu, hoặc từ hai câu đơn ta có thể tạo thành một câu có dùng cụm C – V để mở rộng bằng cách thêm, bớt những từ ngữ thích hợp.</a:t>
            </a:r>
            <a:endParaRPr lang="en-US" sz="4000" dirty="0">
              <a:latin typeface="Times New Roman" panose="02020603050405020304" pitchFamily="18" charset="0"/>
              <a:cs typeface="Times New Roman" panose="02020603050405020304" pitchFamily="18" charset="0"/>
            </a:endParaRPr>
          </a:p>
        </p:txBody>
      </p:sp>
      <p:sp>
        <p:nvSpPr>
          <p:cNvPr id="8" name="Rectangle 7"/>
          <p:cNvSpPr/>
          <p:nvPr/>
        </p:nvSpPr>
        <p:spPr>
          <a:xfrm>
            <a:off x="1601069" y="4224278"/>
            <a:ext cx="9291520" cy="1323439"/>
          </a:xfrm>
          <a:prstGeom prst="rect">
            <a:avLst/>
          </a:prstGeom>
        </p:spPr>
        <p:txBody>
          <a:bodyPr wrap="square">
            <a:spAutoFit/>
          </a:bodyPr>
          <a:lstStyle/>
          <a:p>
            <a:pPr algn="just"/>
            <a:r>
              <a:rPr lang="vi-VN" sz="4000" dirty="0">
                <a:latin typeface="Times New Roman" panose="02020603050405020304" pitchFamily="18" charset="0"/>
                <a:cs typeface="Times New Roman" panose="02020603050405020304" pitchFamily="18" charset="0"/>
              </a:rPr>
              <a:t>- Cách mở rộng câu phụ thuộc vào mối quan hệ giữa các câu và mục đích của người nói</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0" y="-11404"/>
            <a:ext cx="12192000" cy="6858000"/>
          </a:xfrm>
          <a:prstGeom prst="rect">
            <a:avLst/>
          </a:prstGeom>
          <a:noFill/>
          <a:ln w="9525">
            <a:noFill/>
            <a:miter lim="800000"/>
            <a:headEnd/>
            <a:tailEnd/>
          </a:ln>
          <a:effectLst/>
        </p:spPr>
      </p:pic>
      <p:pic>
        <p:nvPicPr>
          <p:cNvPr id="4" name="图片 7"/>
          <p:cNvPicPr>
            <a:picLocks noChangeAspect="1"/>
          </p:cNvPicPr>
          <p:nvPr/>
        </p:nvPicPr>
        <p:blipFill>
          <a:blip r:embed="rId4"/>
          <a:stretch>
            <a:fillRect/>
          </a:stretch>
        </p:blipFill>
        <p:spPr>
          <a:xfrm>
            <a:off x="3824325" y="-1"/>
            <a:ext cx="4565817" cy="6858000"/>
          </a:xfrm>
          <a:prstGeom prst="rect">
            <a:avLst/>
          </a:prstGeom>
        </p:spPr>
      </p:pic>
      <p:pic>
        <p:nvPicPr>
          <p:cNvPr id="5" name="PA_库_图片 9"/>
          <p:cNvPicPr>
            <a:picLocks noChangeAspect="1"/>
          </p:cNvPicPr>
          <p:nvPr>
            <p:custDataLst>
              <p:tags r:id="rId1"/>
            </p:custDataLst>
          </p:nvPr>
        </p:nvPicPr>
        <p:blipFill>
          <a:blip r:embed="rId5"/>
          <a:stretch>
            <a:fillRect/>
          </a:stretch>
        </p:blipFill>
        <p:spPr>
          <a:xfrm>
            <a:off x="-224589" y="11404"/>
            <a:ext cx="12416589" cy="6846596"/>
          </a:xfrm>
          <a:prstGeom prst="rect">
            <a:avLst/>
          </a:prstGeom>
        </p:spPr>
      </p:pic>
      <p:sp>
        <p:nvSpPr>
          <p:cNvPr id="7" name="Rectangle 6"/>
          <p:cNvSpPr/>
          <p:nvPr/>
        </p:nvSpPr>
        <p:spPr>
          <a:xfrm>
            <a:off x="1475873" y="1091184"/>
            <a:ext cx="8791073" cy="1077218"/>
          </a:xfrm>
          <a:prstGeom prst="rect">
            <a:avLst/>
          </a:prstGeom>
        </p:spPr>
        <p:txBody>
          <a:bodyPr wrap="square">
            <a:spAutoFit/>
          </a:bodyPr>
          <a:lstStyle/>
          <a:p>
            <a:r>
              <a:rPr lang="vi-VN" sz="3200" dirty="0">
                <a:latin typeface="+mj-lt"/>
              </a:rPr>
              <a:t>- Dùng cụm C – V để mở rộng câu làm cho câu diễn đạt ngắn gọn, dễ hiểu, tránh lặp từ.</a:t>
            </a:r>
            <a:endParaRPr lang="en-US" sz="3200" dirty="0">
              <a:latin typeface="+mj-lt"/>
            </a:endParaRPr>
          </a:p>
        </p:txBody>
      </p:sp>
      <p:sp>
        <p:nvSpPr>
          <p:cNvPr id="8" name="Rectangle 7"/>
          <p:cNvSpPr/>
          <p:nvPr/>
        </p:nvSpPr>
        <p:spPr>
          <a:xfrm>
            <a:off x="1475873" y="2146113"/>
            <a:ext cx="9432759" cy="1077218"/>
          </a:xfrm>
          <a:prstGeom prst="rect">
            <a:avLst/>
          </a:prstGeom>
        </p:spPr>
        <p:txBody>
          <a:bodyPr wrap="square">
            <a:spAutoFit/>
          </a:bodyPr>
          <a:lstStyle/>
          <a:p>
            <a:pPr algn="just"/>
            <a:r>
              <a:rPr lang="vi-VN" sz="3200" dirty="0">
                <a:latin typeface="+mj-lt"/>
              </a:rPr>
              <a:t>- Câu dùng cụm C – V để mở rộng được sử dụng rộng rãi trong văn chương và trong giao tiếp hàng ngày.</a:t>
            </a:r>
            <a:endParaRPr lang="en-US" sz="3200" dirty="0">
              <a:latin typeface="+mj-lt"/>
            </a:endParaRPr>
          </a:p>
        </p:txBody>
      </p:sp>
      <p:sp>
        <p:nvSpPr>
          <p:cNvPr id="9" name="Rectangle 8"/>
          <p:cNvSpPr/>
          <p:nvPr/>
        </p:nvSpPr>
        <p:spPr>
          <a:xfrm>
            <a:off x="1475873" y="3253097"/>
            <a:ext cx="9160043" cy="2554545"/>
          </a:xfrm>
          <a:prstGeom prst="rect">
            <a:avLst/>
          </a:prstGeom>
        </p:spPr>
        <p:txBody>
          <a:bodyPr wrap="square">
            <a:spAutoFit/>
          </a:bodyPr>
          <a:lstStyle/>
          <a:p>
            <a:pPr algn="just"/>
            <a:r>
              <a:rPr lang="vi-VN" sz="3200" dirty="0">
                <a:latin typeface="Times New Roman (Headings)"/>
              </a:rPr>
              <a:t>- Các phụ ngữ của </a:t>
            </a:r>
            <a:r>
              <a:rPr lang="en-US" sz="3200" dirty="0">
                <a:latin typeface="Times New Roman (Headings)"/>
                <a:cs typeface="Times New Roman" pitchFamily="18" charset="0"/>
              </a:rPr>
              <a:t>ĐT</a:t>
            </a:r>
            <a:r>
              <a:rPr lang="en-US" sz="3200" dirty="0">
                <a:latin typeface="Times New Roman (Headings)"/>
              </a:rPr>
              <a:t> </a:t>
            </a:r>
            <a:r>
              <a:rPr lang="vi-VN" sz="3200" dirty="0">
                <a:latin typeface="Times New Roman (Headings)"/>
              </a:rPr>
              <a:t>cảm nghĩ</a:t>
            </a:r>
            <a:r>
              <a:rPr lang="en-US" sz="3200" dirty="0">
                <a:latin typeface="Times New Roman (Headings)"/>
              </a:rPr>
              <a:t> </a:t>
            </a:r>
            <a:r>
              <a:rPr lang="vi-VN" sz="3200" dirty="0">
                <a:latin typeface="Times New Roman (Headings)"/>
              </a:rPr>
              <a:t>(biết, biết rằng, tin, tin rằng, nghĩ…), </a:t>
            </a:r>
            <a:r>
              <a:rPr lang="en-US" sz="3200" dirty="0">
                <a:latin typeface="Times New Roman (Headings)"/>
                <a:cs typeface="Times New Roman" pitchFamily="18" charset="0"/>
              </a:rPr>
              <a:t>ĐT</a:t>
            </a:r>
            <a:r>
              <a:rPr lang="en-US" sz="3200" dirty="0">
                <a:latin typeface="Times New Roman (Headings)"/>
              </a:rPr>
              <a:t> </a:t>
            </a:r>
            <a:r>
              <a:rPr lang="vi-VN" sz="3200" dirty="0">
                <a:latin typeface="Times New Roman (Headings)"/>
              </a:rPr>
              <a:t>gây khiến</a:t>
            </a:r>
            <a:r>
              <a:rPr lang="en-US" sz="3200" dirty="0">
                <a:latin typeface="Times New Roman (Headings)"/>
              </a:rPr>
              <a:t> </a:t>
            </a:r>
            <a:r>
              <a:rPr lang="vi-VN" sz="3200" dirty="0">
                <a:latin typeface="Times New Roman (Headings)"/>
              </a:rPr>
              <a:t>(khiến, khiến cho, làm cho…), </a:t>
            </a:r>
            <a:r>
              <a:rPr lang="en-US" sz="3200" dirty="0">
                <a:latin typeface="Times New Roman (Headings)"/>
                <a:cs typeface="Times New Roman" pitchFamily="18" charset="0"/>
              </a:rPr>
              <a:t>ĐT</a:t>
            </a:r>
            <a:r>
              <a:rPr lang="en-US" sz="3200" dirty="0">
                <a:latin typeface="Times New Roman (Headings)"/>
              </a:rPr>
              <a:t> </a:t>
            </a:r>
            <a:r>
              <a:rPr lang="vi-VN" sz="3200" dirty="0">
                <a:latin typeface="Times New Roman (Headings)"/>
              </a:rPr>
              <a:t>khả năng</a:t>
            </a:r>
            <a:r>
              <a:rPr lang="en-US" sz="3200" dirty="0">
                <a:latin typeface="Times New Roman (Headings)"/>
              </a:rPr>
              <a:t> </a:t>
            </a:r>
            <a:r>
              <a:rPr lang="vi-VN" sz="3200" dirty="0">
                <a:latin typeface="Times New Roman (Headings)"/>
              </a:rPr>
              <a:t>(muốn, định…), </a:t>
            </a:r>
            <a:r>
              <a:rPr lang="en-US" sz="3200" dirty="0">
                <a:latin typeface="Times New Roman (Headings)"/>
                <a:cs typeface="Times New Roman" pitchFamily="18" charset="0"/>
              </a:rPr>
              <a:t>ĐT </a:t>
            </a:r>
            <a:r>
              <a:rPr lang="vi-VN" sz="3200" dirty="0">
                <a:latin typeface="Times New Roman (Headings)"/>
              </a:rPr>
              <a:t>bị động (bị, được,</a:t>
            </a:r>
            <a:r>
              <a:rPr lang="en-US" sz="3200" dirty="0">
                <a:latin typeface="Times New Roman (Headings)"/>
              </a:rPr>
              <a:t> </a:t>
            </a:r>
            <a:r>
              <a:rPr lang="vi-VN" sz="3200" dirty="0">
                <a:latin typeface="Times New Roman (Headings)"/>
              </a:rPr>
              <a:t>chịu, mắc phải…) thường được mở rộng thành cụm C-V.</a:t>
            </a:r>
            <a:endParaRPr lang="en-US" sz="3200" dirty="0">
              <a:latin typeface="Times New Roman (Heading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3" name="PA_库_图片 9"/>
          <p:cNvPicPr>
            <a:picLocks noChangeAspect="1"/>
          </p:cNvPicPr>
          <p:nvPr>
            <p:custDataLst>
              <p:tags r:id="rId1"/>
            </p:custDataLst>
          </p:nvPr>
        </p:nvPicPr>
        <p:blipFill>
          <a:blip r:embed="rId4"/>
          <a:stretch>
            <a:fillRect/>
          </a:stretch>
        </p:blipFill>
        <p:spPr>
          <a:xfrm>
            <a:off x="0" y="-2836864"/>
            <a:ext cx="12191999" cy="12554860"/>
          </a:xfrm>
          <a:prstGeom prst="rect">
            <a:avLst/>
          </a:prstGeom>
        </p:spPr>
      </p:pic>
      <p:pic>
        <p:nvPicPr>
          <p:cNvPr id="14" name="图片 16"/>
          <p:cNvPicPr>
            <a:picLocks noChangeAspect="1"/>
          </p:cNvPicPr>
          <p:nvPr/>
        </p:nvPicPr>
        <p:blipFill>
          <a:blip r:embed="rId5"/>
          <a:stretch>
            <a:fillRect/>
          </a:stretch>
        </p:blipFill>
        <p:spPr>
          <a:xfrm>
            <a:off x="1858919" y="641526"/>
            <a:ext cx="1026784" cy="605379"/>
          </a:xfrm>
          <a:prstGeom prst="rect">
            <a:avLst/>
          </a:prstGeom>
        </p:spPr>
      </p:pic>
      <p:sp>
        <p:nvSpPr>
          <p:cNvPr id="9" name="TextBox 8"/>
          <p:cNvSpPr txBox="1"/>
          <p:nvPr/>
        </p:nvSpPr>
        <p:spPr>
          <a:xfrm>
            <a:off x="3348843" y="558140"/>
            <a:ext cx="4453463" cy="523220"/>
          </a:xfrm>
          <a:prstGeom prst="rect">
            <a:avLst/>
          </a:prstGeom>
          <a:noFill/>
        </p:spPr>
        <p:txBody>
          <a:bodyPr wrap="none" rtlCol="0">
            <a:spAutoFit/>
          </a:bodyPr>
          <a:lstStyle/>
          <a:p>
            <a:r>
              <a:rPr lang="vi-VN" sz="2800" dirty="0">
                <a:latin typeface="+mj-lt"/>
              </a:rPr>
              <a:t>Bà nội chia quà cho các cháu.</a:t>
            </a:r>
            <a:endParaRPr lang="en-US" sz="2800" dirty="0">
              <a:latin typeface="+mj-lt"/>
              <a:cs typeface="Times New Roman" pitchFamily="18" charset="0"/>
            </a:endParaRPr>
          </a:p>
        </p:txBody>
      </p:sp>
      <p:pic>
        <p:nvPicPr>
          <p:cNvPr id="10" name="图片 16"/>
          <p:cNvPicPr>
            <a:picLocks noChangeAspect="1"/>
          </p:cNvPicPr>
          <p:nvPr/>
        </p:nvPicPr>
        <p:blipFill>
          <a:blip r:embed="rId5"/>
          <a:stretch>
            <a:fillRect/>
          </a:stretch>
        </p:blipFill>
        <p:spPr>
          <a:xfrm>
            <a:off x="1904441" y="2135843"/>
            <a:ext cx="1026784" cy="605379"/>
          </a:xfrm>
          <a:prstGeom prst="rect">
            <a:avLst/>
          </a:prstGeom>
        </p:spPr>
      </p:pic>
      <p:sp>
        <p:nvSpPr>
          <p:cNvPr id="11" name="TextBox 10"/>
          <p:cNvSpPr txBox="1"/>
          <p:nvPr/>
        </p:nvSpPr>
        <p:spPr>
          <a:xfrm>
            <a:off x="3394365" y="2135590"/>
            <a:ext cx="6960919" cy="523220"/>
          </a:xfrm>
          <a:prstGeom prst="rect">
            <a:avLst/>
          </a:prstGeom>
          <a:noFill/>
        </p:spPr>
        <p:txBody>
          <a:bodyPr wrap="square" rtlCol="0">
            <a:spAutoFit/>
          </a:bodyPr>
          <a:lstStyle/>
          <a:p>
            <a:r>
              <a:rPr lang="vi-VN" sz="2800" dirty="0">
                <a:latin typeface="+mj-lt"/>
              </a:rPr>
              <a:t>Tôi đã gặp bạn ấy.</a:t>
            </a:r>
            <a:endParaRPr lang="en-US" sz="2800" dirty="0">
              <a:latin typeface="+mj-lt"/>
              <a:cs typeface="Times New Roman" pitchFamily="18" charset="0"/>
            </a:endParaRPr>
          </a:p>
        </p:txBody>
      </p:sp>
      <p:pic>
        <p:nvPicPr>
          <p:cNvPr id="12" name="图片 16"/>
          <p:cNvPicPr>
            <a:picLocks noChangeAspect="1"/>
          </p:cNvPicPr>
          <p:nvPr/>
        </p:nvPicPr>
        <p:blipFill>
          <a:blip r:embed="rId5"/>
          <a:stretch>
            <a:fillRect/>
          </a:stretch>
        </p:blipFill>
        <p:spPr>
          <a:xfrm>
            <a:off x="1914338" y="3618285"/>
            <a:ext cx="1026784" cy="605379"/>
          </a:xfrm>
          <a:prstGeom prst="rect">
            <a:avLst/>
          </a:prstGeom>
        </p:spPr>
      </p:pic>
      <p:sp>
        <p:nvSpPr>
          <p:cNvPr id="13" name="TextBox 12"/>
          <p:cNvSpPr txBox="1"/>
          <p:nvPr/>
        </p:nvSpPr>
        <p:spPr>
          <a:xfrm>
            <a:off x="3428012" y="3606149"/>
            <a:ext cx="6960919" cy="523220"/>
          </a:xfrm>
          <a:prstGeom prst="rect">
            <a:avLst/>
          </a:prstGeom>
          <a:noFill/>
        </p:spPr>
        <p:txBody>
          <a:bodyPr wrap="square" rtlCol="0">
            <a:spAutoFit/>
          </a:bodyPr>
          <a:lstStyle/>
          <a:p>
            <a:r>
              <a:rPr lang="vi-VN" sz="2800" dirty="0">
                <a:latin typeface="+mj-lt"/>
              </a:rPr>
              <a:t>Quyển sách rất hay.</a:t>
            </a:r>
            <a:endParaRPr lang="en-US" sz="2800" dirty="0">
              <a:latin typeface="+mj-lt"/>
              <a:cs typeface="Times New Roman" pitchFamily="18" charset="0"/>
            </a:endParaRPr>
          </a:p>
        </p:txBody>
      </p:sp>
      <p:pic>
        <p:nvPicPr>
          <p:cNvPr id="15" name="图片 16"/>
          <p:cNvPicPr>
            <a:picLocks noChangeAspect="1"/>
          </p:cNvPicPr>
          <p:nvPr/>
        </p:nvPicPr>
        <p:blipFill>
          <a:blip r:embed="rId5"/>
          <a:stretch>
            <a:fillRect/>
          </a:stretch>
        </p:blipFill>
        <p:spPr>
          <a:xfrm>
            <a:off x="1959862" y="5183850"/>
            <a:ext cx="1026784" cy="605379"/>
          </a:xfrm>
          <a:prstGeom prst="rect">
            <a:avLst/>
          </a:prstGeom>
        </p:spPr>
      </p:pic>
      <p:sp>
        <p:nvSpPr>
          <p:cNvPr id="16" name="TextBox 15"/>
          <p:cNvSpPr txBox="1"/>
          <p:nvPr/>
        </p:nvSpPr>
        <p:spPr>
          <a:xfrm>
            <a:off x="3473536" y="5171714"/>
            <a:ext cx="6960919" cy="523220"/>
          </a:xfrm>
          <a:prstGeom prst="rect">
            <a:avLst/>
          </a:prstGeom>
          <a:noFill/>
        </p:spPr>
        <p:txBody>
          <a:bodyPr wrap="square" rtlCol="0">
            <a:spAutoFit/>
          </a:bodyPr>
          <a:lstStyle/>
          <a:p>
            <a:r>
              <a:rPr lang="vi-VN" sz="2800" dirty="0">
                <a:latin typeface="+mj-lt"/>
              </a:rPr>
              <a:t>Cả lớp đã làm xong bài tập.</a:t>
            </a:r>
            <a:endParaRPr lang="en-US" sz="2800" dirty="0">
              <a:latin typeface="+mj-lt"/>
              <a:cs typeface="Times New Roman" pitchFamily="18" charset="0"/>
            </a:endParaRPr>
          </a:p>
        </p:txBody>
      </p:sp>
      <p:sp>
        <p:nvSpPr>
          <p:cNvPr id="17" name="Rectangle 16"/>
          <p:cNvSpPr/>
          <p:nvPr/>
        </p:nvSpPr>
        <p:spPr>
          <a:xfrm>
            <a:off x="3214255" y="1300923"/>
            <a:ext cx="7390410" cy="523220"/>
          </a:xfrm>
          <a:prstGeom prst="rect">
            <a:avLst/>
          </a:prstGeom>
        </p:spPr>
        <p:txBody>
          <a:bodyPr wrap="square">
            <a:spAutoFit/>
          </a:bodyPr>
          <a:lstStyle/>
          <a:p>
            <a:r>
              <a:rPr lang="en-US" sz="2800" dirty="0">
                <a:latin typeface="Times New Roman" pitchFamily="18" charset="0"/>
                <a:cs typeface="Times New Roman" pitchFamily="18" charset="0"/>
                <a:sym typeface="Wingdings" pitchFamily="2" charset="2"/>
              </a:rPr>
              <a:t> </a:t>
            </a:r>
            <a:r>
              <a:rPr lang="vi-VN" sz="2800" dirty="0">
                <a:solidFill>
                  <a:srgbClr val="0070C0"/>
                </a:solidFill>
                <a:latin typeface="Times New Roman" pitchFamily="18" charset="0"/>
                <a:cs typeface="Times New Roman" pitchFamily="18" charset="0"/>
              </a:rPr>
              <a:t>Bà nội đi chợ về </a:t>
            </a:r>
            <a:r>
              <a:rPr lang="vi-VN" sz="2800" dirty="0">
                <a:latin typeface="Times New Roman" pitchFamily="18" charset="0"/>
                <a:cs typeface="Times New Roman" pitchFamily="18" charset="0"/>
              </a:rPr>
              <a:t>chia quà cho các cháu.</a:t>
            </a:r>
            <a:endParaRPr lang="en-US" sz="2800" dirty="0">
              <a:latin typeface="Times New Roman" pitchFamily="18" charset="0"/>
              <a:cs typeface="Times New Roman" pitchFamily="18" charset="0"/>
            </a:endParaRPr>
          </a:p>
        </p:txBody>
      </p:sp>
      <p:sp>
        <p:nvSpPr>
          <p:cNvPr id="18" name="Rectangle 17"/>
          <p:cNvSpPr/>
          <p:nvPr/>
        </p:nvSpPr>
        <p:spPr>
          <a:xfrm>
            <a:off x="3271652" y="2795233"/>
            <a:ext cx="7390410" cy="523220"/>
          </a:xfrm>
          <a:prstGeom prst="rect">
            <a:avLst/>
          </a:prstGeom>
        </p:spPr>
        <p:txBody>
          <a:bodyPr wrap="square">
            <a:spAutoFit/>
          </a:bodyPr>
          <a:lstStyle/>
          <a:p>
            <a:r>
              <a:rPr lang="en-US" sz="2800" dirty="0">
                <a:latin typeface="Times New Roman" pitchFamily="18" charset="0"/>
                <a:cs typeface="Times New Roman" pitchFamily="18" charset="0"/>
                <a:sym typeface="Wingdings" pitchFamily="2" charset="2"/>
              </a:rPr>
              <a:t> </a:t>
            </a:r>
            <a:r>
              <a:rPr lang="vi-VN" sz="2800" dirty="0">
                <a:latin typeface="Times New Roman" pitchFamily="18" charset="0"/>
                <a:cs typeface="Times New Roman" pitchFamily="18" charset="0"/>
              </a:rPr>
              <a:t>Tôi đã gặp </a:t>
            </a:r>
            <a:r>
              <a:rPr lang="vi-VN" sz="2800" dirty="0">
                <a:solidFill>
                  <a:srgbClr val="0070C0"/>
                </a:solidFill>
                <a:latin typeface="Times New Roman" pitchFamily="18" charset="0"/>
                <a:cs typeface="Times New Roman" pitchFamily="18" charset="0"/>
              </a:rPr>
              <a:t>bạn ấy đi học về</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9" name="Rectangle 18"/>
          <p:cNvSpPr/>
          <p:nvPr/>
        </p:nvSpPr>
        <p:spPr>
          <a:xfrm>
            <a:off x="3329049" y="4348922"/>
            <a:ext cx="7390410" cy="523220"/>
          </a:xfrm>
          <a:prstGeom prst="rect">
            <a:avLst/>
          </a:prstGeom>
        </p:spPr>
        <p:txBody>
          <a:bodyPr wrap="square">
            <a:spAutoFit/>
          </a:bodyPr>
          <a:lstStyle/>
          <a:p>
            <a:r>
              <a:rPr lang="en-US" sz="2800" dirty="0">
                <a:latin typeface="Times New Roman" pitchFamily="18" charset="0"/>
                <a:cs typeface="Times New Roman" pitchFamily="18" charset="0"/>
                <a:sym typeface="Wingdings" pitchFamily="2" charset="2"/>
              </a:rPr>
              <a:t> </a:t>
            </a:r>
            <a:r>
              <a:rPr lang="vi-VN" sz="2800" dirty="0">
                <a:solidFill>
                  <a:srgbClr val="0070C0"/>
                </a:solidFill>
                <a:latin typeface="Times New Roman" pitchFamily="18" charset="0"/>
                <a:cs typeface="Times New Roman" pitchFamily="18" charset="0"/>
              </a:rPr>
              <a:t>Quyển sách bạn cho mượn </a:t>
            </a:r>
            <a:r>
              <a:rPr lang="vi-VN" sz="2800" dirty="0">
                <a:latin typeface="Times New Roman" pitchFamily="18" charset="0"/>
                <a:cs typeface="Times New Roman" pitchFamily="18" charset="0"/>
              </a:rPr>
              <a:t>rất hay.</a:t>
            </a:r>
            <a:endParaRPr lang="en-US" sz="2800" dirty="0">
              <a:latin typeface="Times New Roman" pitchFamily="18" charset="0"/>
              <a:cs typeface="Times New Roman" pitchFamily="18" charset="0"/>
            </a:endParaRPr>
          </a:p>
        </p:txBody>
      </p:sp>
      <p:sp>
        <p:nvSpPr>
          <p:cNvPr id="21" name="Rectangle 20"/>
          <p:cNvSpPr/>
          <p:nvPr/>
        </p:nvSpPr>
        <p:spPr>
          <a:xfrm>
            <a:off x="3374571" y="5926361"/>
            <a:ext cx="7390410" cy="523220"/>
          </a:xfrm>
          <a:prstGeom prst="rect">
            <a:avLst/>
          </a:prstGeom>
        </p:spPr>
        <p:txBody>
          <a:bodyPr wrap="square">
            <a:spAutoFit/>
          </a:bodyPr>
          <a:lstStyle/>
          <a:p>
            <a:r>
              <a:rPr lang="en-US" sz="2800" dirty="0">
                <a:latin typeface="Times New Roman" pitchFamily="18" charset="0"/>
                <a:cs typeface="Times New Roman" pitchFamily="18" charset="0"/>
                <a:sym typeface="Wingdings" pitchFamily="2" charset="2"/>
              </a:rPr>
              <a:t> </a:t>
            </a:r>
            <a:r>
              <a:rPr lang="vi-VN" sz="2800" dirty="0">
                <a:latin typeface="Times New Roman" pitchFamily="18" charset="0"/>
                <a:cs typeface="Times New Roman" pitchFamily="18" charset="0"/>
              </a:rPr>
              <a:t>Cả lớp đã làm xong </a:t>
            </a:r>
            <a:r>
              <a:rPr lang="vi-VN" sz="2800" dirty="0">
                <a:solidFill>
                  <a:srgbClr val="0070C0"/>
                </a:solidFill>
                <a:latin typeface="Times New Roman" pitchFamily="18" charset="0"/>
                <a:cs typeface="Times New Roman" pitchFamily="18" charset="0"/>
              </a:rPr>
              <a:t>bài tập thầy giáo ra.</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from="(-#ppt_w/2)" to="(#ppt_x)" calcmode="lin" valueType="num">
                                      <p:cBhvr>
                                        <p:cTn id="47" dur="600" fill="hold">
                                          <p:stCondLst>
                                            <p:cond delay="0"/>
                                          </p:stCondLst>
                                        </p:cTn>
                                        <p:tgtEl>
                                          <p:spTgt spid="17"/>
                                        </p:tgtEl>
                                        <p:attrNameLst>
                                          <p:attrName>ppt_x</p:attrName>
                                        </p:attrNameLst>
                                      </p:cBhvr>
                                    </p:anim>
                                    <p:anim from="0" to="-1.0" calcmode="lin" valueType="num">
                                      <p:cBhvr>
                                        <p:cTn id="48" dur="200" decel="50000" autoRev="1" fill="hold">
                                          <p:stCondLst>
                                            <p:cond delay="600"/>
                                          </p:stCondLst>
                                        </p:cTn>
                                        <p:tgtEl>
                                          <p:spTgt spid="17"/>
                                        </p:tgtEl>
                                        <p:attrNameLst>
                                          <p:attrName>xshear</p:attrName>
                                        </p:attrNameLst>
                                      </p:cBhvr>
                                    </p:anim>
                                    <p:animScale>
                                      <p:cBhvr>
                                        <p:cTn id="49" dur="200" decel="100000" autoRev="1" fill="hold">
                                          <p:stCondLst>
                                            <p:cond delay="600"/>
                                          </p:stCondLst>
                                        </p:cTn>
                                        <p:tgtEl>
                                          <p:spTgt spid="17"/>
                                        </p:tgtEl>
                                      </p:cBhvr>
                                      <p:from x="100000" y="100000"/>
                                      <p:to x="80000" y="100000"/>
                                    </p:animScale>
                                    <p:anim by="(#ppt_h/3+#ppt_w*0.1)" calcmode="lin" valueType="num">
                                      <p:cBhvr additive="sum">
                                        <p:cTn id="50" dur="200" decel="100000" autoRev="1" fill="hold">
                                          <p:stCondLst>
                                            <p:cond delay="600"/>
                                          </p:stCondLst>
                                        </p:cTn>
                                        <p:tgtEl>
                                          <p:spTgt spid="17"/>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from="(-#ppt_w/2)" to="(#ppt_x)" calcmode="lin" valueType="num">
                                      <p:cBhvr>
                                        <p:cTn id="55" dur="600" fill="hold">
                                          <p:stCondLst>
                                            <p:cond delay="0"/>
                                          </p:stCondLst>
                                        </p:cTn>
                                        <p:tgtEl>
                                          <p:spTgt spid="18"/>
                                        </p:tgtEl>
                                        <p:attrNameLst>
                                          <p:attrName>ppt_x</p:attrName>
                                        </p:attrNameLst>
                                      </p:cBhvr>
                                    </p:anim>
                                    <p:anim from="0" to="-1.0" calcmode="lin" valueType="num">
                                      <p:cBhvr>
                                        <p:cTn id="56" dur="200" decel="50000" autoRev="1" fill="hold">
                                          <p:stCondLst>
                                            <p:cond delay="600"/>
                                          </p:stCondLst>
                                        </p:cTn>
                                        <p:tgtEl>
                                          <p:spTgt spid="18"/>
                                        </p:tgtEl>
                                        <p:attrNameLst>
                                          <p:attrName>xshear</p:attrName>
                                        </p:attrNameLst>
                                      </p:cBhvr>
                                    </p:anim>
                                    <p:animScale>
                                      <p:cBhvr>
                                        <p:cTn id="57" dur="200" decel="100000" autoRev="1" fill="hold">
                                          <p:stCondLst>
                                            <p:cond delay="600"/>
                                          </p:stCondLst>
                                        </p:cTn>
                                        <p:tgtEl>
                                          <p:spTgt spid="18"/>
                                        </p:tgtEl>
                                      </p:cBhvr>
                                      <p:from x="100000" y="100000"/>
                                      <p:to x="80000" y="100000"/>
                                    </p:animScale>
                                    <p:anim by="(#ppt_h/3+#ppt_w*0.1)" calcmode="lin" valueType="num">
                                      <p:cBhvr additive="sum">
                                        <p:cTn id="58" dur="200" decel="100000" autoRev="1" fill="hold">
                                          <p:stCondLst>
                                            <p:cond delay="600"/>
                                          </p:stCondLst>
                                        </p:cTn>
                                        <p:tgtEl>
                                          <p:spTgt spid="18"/>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from="(-#ppt_w/2)" to="(#ppt_x)" calcmode="lin" valueType="num">
                                      <p:cBhvr>
                                        <p:cTn id="63" dur="600" fill="hold">
                                          <p:stCondLst>
                                            <p:cond delay="0"/>
                                          </p:stCondLst>
                                        </p:cTn>
                                        <p:tgtEl>
                                          <p:spTgt spid="19"/>
                                        </p:tgtEl>
                                        <p:attrNameLst>
                                          <p:attrName>ppt_x</p:attrName>
                                        </p:attrNameLst>
                                      </p:cBhvr>
                                    </p:anim>
                                    <p:anim from="0" to="-1.0" calcmode="lin" valueType="num">
                                      <p:cBhvr>
                                        <p:cTn id="64" dur="200" decel="50000" autoRev="1" fill="hold">
                                          <p:stCondLst>
                                            <p:cond delay="600"/>
                                          </p:stCondLst>
                                        </p:cTn>
                                        <p:tgtEl>
                                          <p:spTgt spid="19"/>
                                        </p:tgtEl>
                                        <p:attrNameLst>
                                          <p:attrName>xshear</p:attrName>
                                        </p:attrNameLst>
                                      </p:cBhvr>
                                    </p:anim>
                                    <p:animScale>
                                      <p:cBhvr>
                                        <p:cTn id="65" dur="200" decel="100000" autoRev="1" fill="hold">
                                          <p:stCondLst>
                                            <p:cond delay="600"/>
                                          </p:stCondLst>
                                        </p:cTn>
                                        <p:tgtEl>
                                          <p:spTgt spid="19"/>
                                        </p:tgtEl>
                                      </p:cBhvr>
                                      <p:from x="100000" y="100000"/>
                                      <p:to x="80000" y="100000"/>
                                    </p:animScale>
                                    <p:anim by="(#ppt_h/3+#ppt_w*0.1)" calcmode="lin" valueType="num">
                                      <p:cBhvr additive="sum">
                                        <p:cTn id="66" dur="200" decel="100000" autoRev="1" fill="hold">
                                          <p:stCondLst>
                                            <p:cond delay="600"/>
                                          </p:stCondLst>
                                        </p:cTn>
                                        <p:tgtEl>
                                          <p:spTgt spid="19"/>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from="(-#ppt_w/2)" to="(#ppt_x)" calcmode="lin" valueType="num">
                                      <p:cBhvr>
                                        <p:cTn id="71" dur="600" fill="hold">
                                          <p:stCondLst>
                                            <p:cond delay="0"/>
                                          </p:stCondLst>
                                        </p:cTn>
                                        <p:tgtEl>
                                          <p:spTgt spid="21"/>
                                        </p:tgtEl>
                                        <p:attrNameLst>
                                          <p:attrName>ppt_x</p:attrName>
                                        </p:attrNameLst>
                                      </p:cBhvr>
                                    </p:anim>
                                    <p:anim from="0" to="-1.0" calcmode="lin" valueType="num">
                                      <p:cBhvr>
                                        <p:cTn id="72" dur="200" decel="50000" autoRev="1" fill="hold">
                                          <p:stCondLst>
                                            <p:cond delay="600"/>
                                          </p:stCondLst>
                                        </p:cTn>
                                        <p:tgtEl>
                                          <p:spTgt spid="21"/>
                                        </p:tgtEl>
                                        <p:attrNameLst>
                                          <p:attrName>xshear</p:attrName>
                                        </p:attrNameLst>
                                      </p:cBhvr>
                                    </p:anim>
                                    <p:animScale>
                                      <p:cBhvr>
                                        <p:cTn id="73" dur="200" decel="100000" autoRev="1" fill="hold">
                                          <p:stCondLst>
                                            <p:cond delay="600"/>
                                          </p:stCondLst>
                                        </p:cTn>
                                        <p:tgtEl>
                                          <p:spTgt spid="21"/>
                                        </p:tgtEl>
                                      </p:cBhvr>
                                      <p:from x="100000" y="100000"/>
                                      <p:to x="80000" y="100000"/>
                                    </p:animScale>
                                    <p:anim by="(#ppt_h/3+#ppt_w*0.1)" calcmode="lin" valueType="num">
                                      <p:cBhvr additive="sum">
                                        <p:cTn id="74" dur="200" decel="100000" autoRev="1" fill="hold">
                                          <p:stCondLst>
                                            <p:cond delay="600"/>
                                          </p:stCondLst>
                                        </p:cTn>
                                        <p:tgtEl>
                                          <p:spTgt spid="2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6" grpId="0"/>
      <p:bldP spid="17" grpId="0"/>
      <p:bldP spid="18" grpId="0"/>
      <p:bldP spid="19"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a:effectLst/>
        </p:spPr>
      </p:pic>
      <p:pic>
        <p:nvPicPr>
          <p:cNvPr id="3" name="PA_库_图片 9"/>
          <p:cNvPicPr>
            <a:picLocks noChangeAspect="1"/>
          </p:cNvPicPr>
          <p:nvPr>
            <p:custDataLst>
              <p:tags r:id="rId1"/>
            </p:custDataLst>
          </p:nvPr>
        </p:nvPicPr>
        <p:blipFill>
          <a:blip r:embed="rId4"/>
          <a:stretch>
            <a:fillRect/>
          </a:stretch>
        </p:blipFill>
        <p:spPr>
          <a:xfrm>
            <a:off x="0" y="-2836864"/>
            <a:ext cx="12191999" cy="12554860"/>
          </a:xfrm>
          <a:prstGeom prst="rect">
            <a:avLst/>
          </a:prstGeom>
        </p:spPr>
      </p:pic>
      <p:pic>
        <p:nvPicPr>
          <p:cNvPr id="4" name="图片 3"/>
          <p:cNvPicPr>
            <a:picLocks noChangeAspect="1"/>
          </p:cNvPicPr>
          <p:nvPr/>
        </p:nvPicPr>
        <p:blipFill>
          <a:blip r:embed="rId5"/>
          <a:stretch>
            <a:fillRect/>
          </a:stretch>
        </p:blipFill>
        <p:spPr>
          <a:xfrm flipH="1">
            <a:off x="8644377" y="242857"/>
            <a:ext cx="717597" cy="716897"/>
          </a:xfrm>
          <a:prstGeom prst="rect">
            <a:avLst/>
          </a:prstGeom>
        </p:spPr>
      </p:pic>
      <p:grpSp>
        <p:nvGrpSpPr>
          <p:cNvPr id="5" name="组合 4"/>
          <p:cNvGrpSpPr/>
          <p:nvPr/>
        </p:nvGrpSpPr>
        <p:grpSpPr>
          <a:xfrm>
            <a:off x="4091941" y="360473"/>
            <a:ext cx="4274819" cy="716145"/>
            <a:chOff x="2378646" y="5359277"/>
            <a:chExt cx="5585732" cy="716145"/>
          </a:xfrm>
        </p:grpSpPr>
        <p:sp>
          <p:nvSpPr>
            <p:cNvPr id="6" name="圆角矩形 5"/>
            <p:cNvSpPr/>
            <p:nvPr/>
          </p:nvSpPr>
          <p:spPr>
            <a:xfrm>
              <a:off x="2378646" y="5359277"/>
              <a:ext cx="5585732" cy="716145"/>
            </a:xfrm>
            <a:prstGeom prst="roundRect">
              <a:avLst>
                <a:gd name="adj" fmla="val 49943"/>
              </a:avLst>
            </a:prstGeom>
            <a:solidFill>
              <a:schemeClr val="bg1"/>
            </a:solidFill>
            <a:ln w="25400">
              <a:solidFill>
                <a:srgbClr val="363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utura-Condensed-Normal" pitchFamily="2" charset="0"/>
                <a:ea typeface="华康娃娃体W5" panose="040B0509000000000000" pitchFamily="81" charset="-122"/>
              </a:endParaRPr>
            </a:p>
          </p:txBody>
        </p:sp>
        <p:sp>
          <p:nvSpPr>
            <p:cNvPr id="7" name="文本框 6"/>
            <p:cNvSpPr txBox="1"/>
            <p:nvPr/>
          </p:nvSpPr>
          <p:spPr>
            <a:xfrm>
              <a:off x="2542933" y="5379688"/>
              <a:ext cx="5255010" cy="646331"/>
            </a:xfrm>
            <a:prstGeom prst="rect">
              <a:avLst/>
            </a:prstGeom>
            <a:noFill/>
          </p:spPr>
          <p:txBody>
            <a:bodyPr wrap="square" rtlCol="0" anchor="ctr">
              <a:spAutoFit/>
            </a:bodyPr>
            <a:lstStyle/>
            <a:p>
              <a:pPr algn="ctr"/>
              <a:r>
                <a:rPr lang="en-US" altLang="zh-CN" sz="3600" b="1" dirty="0" err="1">
                  <a:ln w="6350">
                    <a:noFill/>
                  </a:ln>
                  <a:solidFill>
                    <a:srgbClr val="FF9C18"/>
                  </a:solidFill>
                  <a:latin typeface="Times New Roman" pitchFamily="18" charset="0"/>
                  <a:ea typeface="华康娃娃体W5" panose="040B0509000000000000" pitchFamily="81" charset="-122"/>
                  <a:cs typeface="Times New Roman" pitchFamily="18" charset="0"/>
                </a:rPr>
                <a:t>Hướng</a:t>
              </a:r>
              <a:r>
                <a:rPr lang="en-US" altLang="zh-CN" sz="3600" b="1" dirty="0">
                  <a:ln w="6350">
                    <a:noFill/>
                  </a:ln>
                  <a:solidFill>
                    <a:srgbClr val="FF9C18"/>
                  </a:solidFill>
                  <a:latin typeface="Times New Roman" pitchFamily="18" charset="0"/>
                  <a:ea typeface="华康娃娃体W5" panose="040B0509000000000000" pitchFamily="81" charset="-122"/>
                  <a:cs typeface="Times New Roman" pitchFamily="18" charset="0"/>
                </a:rPr>
                <a:t> </a:t>
              </a:r>
              <a:r>
                <a:rPr lang="en-US" altLang="zh-CN" sz="3600" b="1" dirty="0" err="1">
                  <a:ln w="6350">
                    <a:noFill/>
                  </a:ln>
                  <a:solidFill>
                    <a:srgbClr val="FF9C18"/>
                  </a:solidFill>
                  <a:latin typeface="Times New Roman" pitchFamily="18" charset="0"/>
                  <a:ea typeface="华康娃娃体W5" panose="040B0509000000000000" pitchFamily="81" charset="-122"/>
                  <a:cs typeface="Times New Roman" pitchFamily="18" charset="0"/>
                </a:rPr>
                <a:t>dẫn</a:t>
              </a:r>
              <a:r>
                <a:rPr lang="en-US" altLang="zh-CN" sz="3600" b="1" dirty="0">
                  <a:ln w="6350">
                    <a:noFill/>
                  </a:ln>
                  <a:solidFill>
                    <a:srgbClr val="FF9C18"/>
                  </a:solidFill>
                  <a:latin typeface="Times New Roman" pitchFamily="18" charset="0"/>
                  <a:ea typeface="华康娃娃体W5" panose="040B0509000000000000" pitchFamily="81" charset="-122"/>
                  <a:cs typeface="Times New Roman" pitchFamily="18" charset="0"/>
                </a:rPr>
                <a:t> </a:t>
              </a:r>
              <a:r>
                <a:rPr lang="en-US" altLang="zh-CN" sz="3600" b="1" dirty="0" err="1">
                  <a:ln w="6350">
                    <a:noFill/>
                  </a:ln>
                  <a:solidFill>
                    <a:srgbClr val="FF9C18"/>
                  </a:solidFill>
                  <a:latin typeface="Times New Roman" pitchFamily="18" charset="0"/>
                  <a:ea typeface="华康娃娃体W5" panose="040B0509000000000000" pitchFamily="81" charset="-122"/>
                  <a:cs typeface="Times New Roman" pitchFamily="18" charset="0"/>
                </a:rPr>
                <a:t>tự</a:t>
              </a:r>
              <a:r>
                <a:rPr lang="en-US" altLang="zh-CN" sz="3600" b="1" dirty="0">
                  <a:ln w="6350">
                    <a:noFill/>
                  </a:ln>
                  <a:solidFill>
                    <a:srgbClr val="FF9C18"/>
                  </a:solidFill>
                  <a:latin typeface="Times New Roman" pitchFamily="18" charset="0"/>
                  <a:ea typeface="华康娃娃体W5" panose="040B0509000000000000" pitchFamily="81" charset="-122"/>
                  <a:cs typeface="Times New Roman" pitchFamily="18" charset="0"/>
                </a:rPr>
                <a:t> </a:t>
              </a:r>
              <a:r>
                <a:rPr lang="en-US" altLang="zh-CN" sz="3600" b="1" dirty="0" err="1">
                  <a:ln w="6350">
                    <a:noFill/>
                  </a:ln>
                  <a:solidFill>
                    <a:srgbClr val="FF9C18"/>
                  </a:solidFill>
                  <a:latin typeface="Times New Roman" pitchFamily="18" charset="0"/>
                  <a:ea typeface="华康娃娃体W5" panose="040B0509000000000000" pitchFamily="81" charset="-122"/>
                  <a:cs typeface="Times New Roman" pitchFamily="18" charset="0"/>
                </a:rPr>
                <a:t>học</a:t>
              </a:r>
              <a:endParaRPr lang="zh-CN" altLang="en-US" sz="3600" b="1" dirty="0">
                <a:ln w="6350">
                  <a:noFill/>
                </a:ln>
                <a:solidFill>
                  <a:srgbClr val="FF9C18"/>
                </a:solidFill>
                <a:latin typeface="Times New Roman" pitchFamily="18" charset="0"/>
                <a:ea typeface="华康娃娃体W5" panose="040B0509000000000000" pitchFamily="81" charset="-122"/>
                <a:cs typeface="Times New Roman" pitchFamily="18" charset="0"/>
              </a:endParaRPr>
            </a:p>
          </p:txBody>
        </p:sp>
      </p:grpSp>
      <p:pic>
        <p:nvPicPr>
          <p:cNvPr id="8" name="图片 7"/>
          <p:cNvPicPr>
            <a:picLocks noChangeAspect="1"/>
          </p:cNvPicPr>
          <p:nvPr/>
        </p:nvPicPr>
        <p:blipFill>
          <a:blip r:embed="rId5"/>
          <a:stretch>
            <a:fillRect/>
          </a:stretch>
        </p:blipFill>
        <p:spPr>
          <a:xfrm>
            <a:off x="3007569" y="440088"/>
            <a:ext cx="799500" cy="798720"/>
          </a:xfrm>
          <a:prstGeom prst="rect">
            <a:avLst/>
          </a:prstGeom>
        </p:spPr>
      </p:pic>
      <p:pic>
        <p:nvPicPr>
          <p:cNvPr id="9" name="图片 8"/>
          <p:cNvPicPr>
            <a:picLocks noChangeAspect="1"/>
          </p:cNvPicPr>
          <p:nvPr/>
        </p:nvPicPr>
        <p:blipFill>
          <a:blip r:embed="rId5"/>
          <a:stretch>
            <a:fillRect/>
          </a:stretch>
        </p:blipFill>
        <p:spPr>
          <a:xfrm flipH="1">
            <a:off x="2854444" y="0"/>
            <a:ext cx="424180" cy="423766"/>
          </a:xfrm>
          <a:prstGeom prst="rect">
            <a:avLst/>
          </a:prstGeom>
        </p:spPr>
      </p:pic>
      <p:sp>
        <p:nvSpPr>
          <p:cNvPr id="10" name="圆角矩形 14"/>
          <p:cNvSpPr/>
          <p:nvPr/>
        </p:nvSpPr>
        <p:spPr>
          <a:xfrm>
            <a:off x="1097280" y="1581976"/>
            <a:ext cx="9909810" cy="4581318"/>
          </a:xfrm>
          <a:prstGeom prst="roundRect">
            <a:avLst>
              <a:gd name="adj" fmla="val 30588"/>
            </a:avLst>
          </a:prstGeom>
          <a:solidFill>
            <a:schemeClr val="bg1"/>
          </a:solidFill>
          <a:ln w="63500">
            <a:solidFill>
              <a:srgbClr val="363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utura-Condensed-Normal" pitchFamily="2" charset="0"/>
              <a:ea typeface="华康娃娃体W5" panose="040B0509000000000000" pitchFamily="81" charset="-122"/>
            </a:endParaRPr>
          </a:p>
        </p:txBody>
      </p:sp>
      <p:pic>
        <p:nvPicPr>
          <p:cNvPr id="11" name="图片 16"/>
          <p:cNvPicPr>
            <a:picLocks noChangeAspect="1"/>
          </p:cNvPicPr>
          <p:nvPr/>
        </p:nvPicPr>
        <p:blipFill>
          <a:blip r:embed="rId6"/>
          <a:stretch>
            <a:fillRect/>
          </a:stretch>
        </p:blipFill>
        <p:spPr>
          <a:xfrm>
            <a:off x="9757207" y="5195755"/>
            <a:ext cx="1308825" cy="1326706"/>
          </a:xfrm>
          <a:prstGeom prst="rect">
            <a:avLst/>
          </a:prstGeom>
        </p:spPr>
      </p:pic>
      <p:pic>
        <p:nvPicPr>
          <p:cNvPr id="12" name="图片 17"/>
          <p:cNvPicPr>
            <a:picLocks noChangeAspect="1"/>
          </p:cNvPicPr>
          <p:nvPr/>
        </p:nvPicPr>
        <p:blipFill>
          <a:blip r:embed="rId7"/>
          <a:stretch>
            <a:fillRect/>
          </a:stretch>
        </p:blipFill>
        <p:spPr>
          <a:xfrm>
            <a:off x="1483441" y="1245803"/>
            <a:ext cx="738000" cy="808960"/>
          </a:xfrm>
          <a:prstGeom prst="rect">
            <a:avLst/>
          </a:prstGeom>
        </p:spPr>
      </p:pic>
      <p:sp>
        <p:nvSpPr>
          <p:cNvPr id="13" name="Rectangle 12"/>
          <p:cNvSpPr/>
          <p:nvPr/>
        </p:nvSpPr>
        <p:spPr>
          <a:xfrm>
            <a:off x="2113808" y="2203310"/>
            <a:ext cx="8039595" cy="954107"/>
          </a:xfrm>
          <a:prstGeom prst="rect">
            <a:avLst/>
          </a:prstGeom>
        </p:spPr>
        <p:txBody>
          <a:bodyPr wrap="square">
            <a:spAutoFit/>
          </a:bodyPr>
          <a:lstStyle/>
          <a:p>
            <a:pPr algn="just">
              <a:buFont typeface="Wingdings" pitchFamily="2" charset="2"/>
              <a:buChar char="v"/>
            </a:pPr>
            <a:r>
              <a:rPr lang="en-US" sz="2800" dirty="0">
                <a:latin typeface="+mj-lt"/>
              </a:rPr>
              <a:t> </a:t>
            </a:r>
            <a:r>
              <a:rPr lang="vi-VN" sz="2800" dirty="0">
                <a:latin typeface="+mj-lt"/>
              </a:rPr>
              <a:t>Viết đoạn văn nghị luận bàn về lợi ích của việc đọc sách trong đó có sử dụng câu C - V làm thành phần.</a:t>
            </a:r>
            <a:endParaRPr lang="en-US" sz="2800" dirty="0">
              <a:latin typeface="+mj-lt"/>
            </a:endParaRPr>
          </a:p>
        </p:txBody>
      </p:sp>
      <p:sp>
        <p:nvSpPr>
          <p:cNvPr id="14" name="Rectangle 13"/>
          <p:cNvSpPr/>
          <p:nvPr/>
        </p:nvSpPr>
        <p:spPr>
          <a:xfrm>
            <a:off x="2135583" y="3365085"/>
            <a:ext cx="8039595" cy="954107"/>
          </a:xfrm>
          <a:prstGeom prst="rect">
            <a:avLst/>
          </a:prstGeom>
        </p:spPr>
        <p:txBody>
          <a:bodyPr wrap="square">
            <a:spAutoFit/>
          </a:bodyPr>
          <a:lstStyle/>
          <a:p>
            <a:pPr algn="just">
              <a:buFont typeface="Wingdings" pitchFamily="2" charset="2"/>
              <a:buChar char="v"/>
            </a:pPr>
            <a:r>
              <a:rPr lang="en-US" sz="2800" dirty="0">
                <a:latin typeface="+mj-lt"/>
              </a:rPr>
              <a:t> </a:t>
            </a:r>
            <a:r>
              <a:rPr lang="vi-VN" sz="2800" dirty="0">
                <a:latin typeface="+mj-lt"/>
              </a:rPr>
              <a:t>Viết đoạn văn nghị luận bàn về lợi ích của việc đọc sách trong đó có sử dụng câu C - V làm thành phần.</a:t>
            </a:r>
            <a:endParaRPr lang="en-US" sz="2800" dirty="0">
              <a:latin typeface="+mj-lt"/>
            </a:endParaRPr>
          </a:p>
        </p:txBody>
      </p:sp>
      <p:sp>
        <p:nvSpPr>
          <p:cNvPr id="15" name="Rectangle 14"/>
          <p:cNvSpPr/>
          <p:nvPr/>
        </p:nvSpPr>
        <p:spPr>
          <a:xfrm>
            <a:off x="2181106" y="4550642"/>
            <a:ext cx="8039595" cy="954107"/>
          </a:xfrm>
          <a:prstGeom prst="rect">
            <a:avLst/>
          </a:prstGeom>
        </p:spPr>
        <p:txBody>
          <a:bodyPr wrap="square">
            <a:spAutoFit/>
          </a:bodyPr>
          <a:lstStyle/>
          <a:p>
            <a:pPr algn="just">
              <a:buFont typeface="Wingdings" pitchFamily="2" charset="2"/>
              <a:buChar char="v"/>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a:t>
            </a:r>
          </a:p>
          <a:p>
            <a:pPr algn="ct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video…)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75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ppt_x</p:attrName>
                                        </p:attrNameLst>
                                      </p:cBhvr>
                                      <p:tavLst>
                                        <p:tav tm="0">
                                          <p:val>
                                            <p:strVal val="#ppt_x-.2"/>
                                          </p:val>
                                        </p:tav>
                                        <p:tav tm="100000">
                                          <p:val>
                                            <p:strVal val="#ppt_x"/>
                                          </p:val>
                                        </p:tav>
                                      </p:tavLst>
                                    </p:anim>
                                    <p:anim calcmode="lin" valueType="num">
                                      <p:cBhvr>
                                        <p:cTn id="3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ppt_x</p:attrName>
                                        </p:attrNameLst>
                                      </p:cBhvr>
                                      <p:tavLst>
                                        <p:tav tm="0">
                                          <p:val>
                                            <p:strVal val="#ppt_x-.2"/>
                                          </p:val>
                                        </p:tav>
                                        <p:tav tm="100000">
                                          <p:val>
                                            <p:strVal val="#ppt_x"/>
                                          </p:val>
                                        </p:tav>
                                      </p:tavLst>
                                    </p:anim>
                                    <p:anim calcmode="lin" valueType="num">
                                      <p:cBhvr>
                                        <p:cTn id="3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ppt_x</p:attrName>
                                        </p:attrNameLst>
                                      </p:cBhvr>
                                      <p:tavLst>
                                        <p:tav tm="0">
                                          <p:val>
                                            <p:strVal val="#ppt_x-.2"/>
                                          </p:val>
                                        </p:tav>
                                        <p:tav tm="100000">
                                          <p:val>
                                            <p:strVal val="#ppt_x"/>
                                          </p:val>
                                        </p:tav>
                                      </p:tavLst>
                                    </p:anim>
                                    <p:anim calcmode="lin" valueType="num">
                                      <p:cBhvr>
                                        <p:cTn id="4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lang="en-US" sz="3200" b="1" dirty="0" err="1">
                <a:solidFill>
                  <a:prstClr val="white"/>
                </a:solidFill>
                <a:latin typeface="Times New Roman" panose="02020603050405020304" pitchFamily="18" charset="0"/>
                <a:cs typeface="Times New Roman" panose="02020603050405020304" pitchFamily="18" charset="0"/>
              </a:rPr>
              <a:t>Hai</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Câu “Mai học giỏi khiến cha mẹ vui lòng” dùng mấy cụm </a:t>
            </a:r>
            <a:r>
              <a:rPr lang="en-US" sz="4400" b="1" dirty="0">
                <a:solidFill>
                  <a:srgbClr val="FF0000"/>
                </a:solidFill>
                <a:latin typeface="Times New Roman" pitchFamily="18" charset="0"/>
                <a:cs typeface="Times New Roman" pitchFamily="18" charset="0"/>
              </a:rPr>
              <a:t>C-V</a:t>
            </a:r>
            <a:r>
              <a:rPr lang="vi-VN" sz="4400" b="1" dirty="0">
                <a:solidFill>
                  <a:srgbClr val="FF0000"/>
                </a:solidFill>
                <a:latin typeface="+mj-lt"/>
              </a:rPr>
              <a:t> để mở rộng câu? </a:t>
            </a:r>
            <a:endParaRPr lang="en-US" sz="4400" b="1" i="1" dirty="0">
              <a:solidFill>
                <a:srgbClr val="FF0000"/>
              </a:solidFill>
              <a:latin typeface="+mj-lt"/>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Một</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Bốn</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Ba</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7591" y="877928"/>
            <a:ext cx="1589852" cy="1404369"/>
          </a:xfrm>
          <a:prstGeom prst="rect">
            <a:avLst/>
          </a:prstGeom>
        </p:spPr>
      </p:pic>
    </p:spTree>
    <p:extLst>
      <p:ext uri="{BB962C8B-B14F-4D97-AF65-F5344CB8AC3E}">
        <p14:creationId xmlns:p14="http://schemas.microsoft.com/office/powerpoint/2010/main" val="22221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A. </a:t>
            </a:r>
            <a:r>
              <a:rPr lang="vi-VN" sz="3200" b="1" dirty="0">
                <a:latin typeface="Times New Roman" pitchFamily="18" charset="0"/>
                <a:cs typeface="Times New Roman" pitchFamily="18" charset="0"/>
              </a:rPr>
              <a:t>Phụ trước </a:t>
            </a:r>
            <a:endParaRPr lang="en-US" sz="4800" b="1" dirty="0">
              <a:solidFill>
                <a:prstClr val="white"/>
              </a:solidFill>
              <a:latin typeface="Times New Roman" pitchFamily="18" charset="0"/>
              <a:cs typeface="Times New Roman"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800" b="1" dirty="0">
                <a:solidFill>
                  <a:srgbClr val="FF0000"/>
                </a:solidFill>
                <a:latin typeface="+mj-lt"/>
              </a:rPr>
              <a:t>Trong cụm từ, phần nào có thể </a:t>
            </a:r>
            <a:endParaRPr lang="en-US" sz="4800" b="1" dirty="0">
              <a:solidFill>
                <a:srgbClr val="FF0000"/>
              </a:solidFill>
              <a:latin typeface="+mj-lt"/>
            </a:endParaRPr>
          </a:p>
          <a:p>
            <a:pPr lvl="0" algn="ctr">
              <a:defRPr/>
            </a:pPr>
            <a:r>
              <a:rPr lang="vi-VN" sz="4800" b="1" dirty="0">
                <a:solidFill>
                  <a:srgbClr val="FF0000"/>
                </a:solidFill>
                <a:latin typeface="+mj-lt"/>
              </a:rPr>
              <a:t>lược bỏ đi được?</a:t>
            </a:r>
            <a:endParaRPr kumimoji="0" lang="en-US" sz="4800" b="1" i="0"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white"/>
                </a:solidFill>
                <a:latin typeface="Times New Roman" pitchFamily="18" charset="0"/>
                <a:cs typeface="Times New Roman" pitchFamily="18" charset="0"/>
              </a:rPr>
              <a:t>B. </a:t>
            </a:r>
            <a:r>
              <a:rPr lang="vi-VN" sz="3200" b="1" dirty="0">
                <a:latin typeface="Times New Roman" pitchFamily="18" charset="0"/>
                <a:cs typeface="Times New Roman" pitchFamily="18" charset="0"/>
              </a:rPr>
              <a:t>Ph</a:t>
            </a:r>
            <a:r>
              <a:rPr lang="en-US" sz="3200" b="1" dirty="0">
                <a:latin typeface="Times New Roman" pitchFamily="18" charset="0"/>
                <a:cs typeface="Times New Roman" pitchFamily="18" charset="0"/>
              </a:rPr>
              <a:t>ầ</a:t>
            </a:r>
            <a:r>
              <a:rPr lang="vi-VN" sz="3200" b="1" dirty="0">
                <a:latin typeface="Times New Roman" pitchFamily="18" charset="0"/>
                <a:cs typeface="Times New Roman" pitchFamily="18" charset="0"/>
              </a:rPr>
              <a:t>n trung tâm</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 </a:t>
            </a:r>
            <a:r>
              <a:rPr lang="vi-VN" sz="3200" b="1" dirty="0">
                <a:latin typeface="Times New Roman" pitchFamily="18" charset="0"/>
                <a:cs typeface="Times New Roman" pitchFamily="18" charset="0"/>
              </a:rPr>
              <a:t>Phụ trước và phụ sau</a:t>
            </a:r>
            <a:endParaRPr lang="en-US" sz="4800" b="1" dirty="0">
              <a:solidFill>
                <a:prstClr val="white"/>
              </a:solidFill>
              <a:latin typeface="Times New Roman" pitchFamily="18" charset="0"/>
              <a:cs typeface="Times New Roman"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D.</a:t>
            </a:r>
            <a:r>
              <a:rPr kumimoji="0" lang="en-US" sz="3200" b="1"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lang="vi-VN" sz="3200" b="1" dirty="0">
                <a:latin typeface="Times New Roman" pitchFamily="18" charset="0"/>
                <a:cs typeface="Times New Roman" pitchFamily="18" charset="0"/>
              </a:rPr>
              <a:t>Không thể bỏ được phần nào</a:t>
            </a:r>
            <a:endParaRPr lang="en-US" sz="4800" b="1" dirty="0">
              <a:solidFill>
                <a:prstClr val="white"/>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39364" y="992712"/>
            <a:ext cx="1226306" cy="1174802"/>
          </a:xfrm>
          <a:prstGeom prst="rect">
            <a:avLst/>
          </a:prstGeom>
        </p:spPr>
      </p:pic>
    </p:spTree>
    <p:extLst>
      <p:ext uri="{BB962C8B-B14F-4D97-AF65-F5344CB8AC3E}">
        <p14:creationId xmlns:p14="http://schemas.microsoft.com/office/powerpoint/2010/main" val="21722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92D05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50926 " pathEditMode="relative" rAng="0" ptsTypes="AA">
                                      <p:cBhvr>
                                        <p:cTn id="69" dur="2000" fill="hold"/>
                                        <p:tgtEl>
                                          <p:spTgt spid="10"/>
                                        </p:tgtEl>
                                        <p:attrNameLst>
                                          <p:attrName>ppt_x</p:attrName>
                                          <p:attrName>ppt_y</p:attrName>
                                        </p:attrNameLst>
                                      </p:cBhvr>
                                      <p:rCtr x="-20326" y="25463"/>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8"/>
                                        </p:tgtEl>
                                        <p:attrNameLst>
                                          <p:attrName>fillcolor</p:attrName>
                                        </p:attrNameLst>
                                      </p:cBhvr>
                                      <p:to>
                                        <a:srgbClr val="92D050"/>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A. </a:t>
            </a:r>
            <a:r>
              <a:rPr lang="vi-VN" sz="3200" b="1" dirty="0">
                <a:latin typeface="Times New Roman" pitchFamily="18" charset="0"/>
                <a:cs typeface="Times New Roman" pitchFamily="18" charset="0"/>
              </a:rPr>
              <a:t>Lan học giỏi.</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800" b="1" dirty="0">
                <a:solidFill>
                  <a:srgbClr val="FF0000"/>
                </a:solidFill>
                <a:latin typeface="+mj-lt"/>
              </a:rPr>
              <a:t>Trong các câu sau, câu nào là </a:t>
            </a:r>
            <a:endParaRPr lang="en-US" sz="4800" b="1" dirty="0">
              <a:solidFill>
                <a:srgbClr val="FF0000"/>
              </a:solidFill>
              <a:latin typeface="+mj-lt"/>
            </a:endParaRPr>
          </a:p>
          <a:p>
            <a:pPr lvl="0" algn="ctr">
              <a:defRPr/>
            </a:pPr>
            <a:r>
              <a:rPr lang="vi-VN" sz="4800" b="1" dirty="0">
                <a:solidFill>
                  <a:srgbClr val="FF0000"/>
                </a:solidFill>
                <a:latin typeface="+mj-lt"/>
              </a:rPr>
              <a:t>câu được mở rộng?</a:t>
            </a:r>
            <a:endParaRPr kumimoji="0" lang="en-US" sz="4800" b="1" i="0"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B. </a:t>
            </a:r>
            <a:r>
              <a:rPr lang="vi-VN" sz="3200" b="1" dirty="0">
                <a:latin typeface="Times New Roman" pitchFamily="18" charset="0"/>
                <a:cs typeface="Times New Roman" pitchFamily="18" charset="0"/>
              </a:rPr>
              <a:t>Năm nay, Lan học giỏi.</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white"/>
                </a:solidFill>
                <a:latin typeface="Times New Roman" pitchFamily="18" charset="0"/>
                <a:cs typeface="Times New Roman" pitchFamily="18" charset="0"/>
              </a:rPr>
              <a:t>C. </a:t>
            </a:r>
            <a:r>
              <a:rPr lang="vi-VN" sz="3200" b="1" dirty="0">
                <a:latin typeface="Times New Roman" pitchFamily="18" charset="0"/>
                <a:cs typeface="Times New Roman" pitchFamily="18" charset="0"/>
              </a:rPr>
              <a:t>Lan học giỏi khiến cha mẹ vui lòng</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a:solidFill>
                  <a:prstClr val="white"/>
                </a:solidFill>
                <a:latin typeface="Times New Roman" pitchFamily="18" charset="0"/>
                <a:cs typeface="Times New Roman" pitchFamily="18" charset="0"/>
              </a:rPr>
              <a:t>D. </a:t>
            </a:r>
            <a:r>
              <a:rPr lang="vi-VN" sz="3200" b="1" dirty="0">
                <a:latin typeface="Times New Roman" pitchFamily="18" charset="0"/>
                <a:cs typeface="Times New Roman" pitchFamily="18" charset="0"/>
              </a:rPr>
              <a:t>Câu B và câu C</a:t>
            </a:r>
            <a:endParaRPr lang="en-US" sz="3200" b="1" dirty="0">
              <a:solidFill>
                <a:prstClr val="white"/>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811233" flipH="1">
            <a:off x="10395696" y="992712"/>
            <a:ext cx="1313642" cy="1174802"/>
          </a:xfrm>
          <a:prstGeom prst="rect">
            <a:avLst/>
          </a:prstGeom>
        </p:spPr>
      </p:pic>
    </p:spTree>
    <p:extLst>
      <p:ext uri="{BB962C8B-B14F-4D97-AF65-F5344CB8AC3E}">
        <p14:creationId xmlns:p14="http://schemas.microsoft.com/office/powerpoint/2010/main" val="19258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128 0.68172 " pathEditMode="relative" rAng="0" ptsTypes="AA">
                                      <p:cBhvr>
                                        <p:cTn id="69" dur="2000" fill="hold"/>
                                        <p:tgtEl>
                                          <p:spTgt spid="10"/>
                                        </p:tgtEl>
                                        <p:attrNameLst>
                                          <p:attrName>ppt_x</p:attrName>
                                          <p:attrName>ppt_y</p:attrName>
                                        </p:attrNameLst>
                                      </p:cBhvr>
                                      <p:rCtr x="-19570" y="3407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8410282"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A. </a:t>
            </a:r>
            <a:r>
              <a:rPr lang="vi-VN" sz="3200" b="1" dirty="0">
                <a:latin typeface="Times New Roman" pitchFamily="18" charset="0"/>
                <a:cs typeface="Times New Roman" pitchFamily="18" charset="0"/>
              </a:rPr>
              <a:t>Mẹ về làm tôi thêm vững tâm.</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FF0000"/>
                </a:solidFill>
                <a:latin typeface="+mj-lt"/>
              </a:rPr>
              <a:t>Trong các câu sau, câu nào không dùng cụm </a:t>
            </a:r>
            <a:endParaRPr lang="en-US" sz="3600" b="1" dirty="0">
              <a:solidFill>
                <a:srgbClr val="FF0000"/>
              </a:solidFill>
              <a:latin typeface="+mj-lt"/>
            </a:endParaRPr>
          </a:p>
          <a:p>
            <a:pPr lvl="0" algn="ctr">
              <a:defRPr/>
            </a:pPr>
            <a:r>
              <a:rPr lang="vi-VN" sz="3600" b="1" dirty="0">
                <a:solidFill>
                  <a:srgbClr val="FF0000"/>
                </a:solidFill>
                <a:latin typeface="+mj-lt"/>
              </a:rPr>
              <a:t>C – V làm thành phần câu hoặc</a:t>
            </a:r>
            <a:endParaRPr lang="en-US" sz="3600" b="1" dirty="0">
              <a:solidFill>
                <a:srgbClr val="FF0000"/>
              </a:solidFill>
              <a:latin typeface="+mj-lt"/>
            </a:endParaRPr>
          </a:p>
          <a:p>
            <a:pPr lvl="0" algn="ctr">
              <a:defRPr/>
            </a:pPr>
            <a:r>
              <a:rPr lang="vi-VN" sz="3600" b="1" dirty="0">
                <a:solidFill>
                  <a:srgbClr val="FF0000"/>
                </a:solidFill>
                <a:latin typeface="+mj-lt"/>
              </a:rPr>
              <a:t> thành phần cụm từ?</a:t>
            </a:r>
            <a:endParaRPr kumimoji="0" lang="en-US" sz="3600" b="1" i="0"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8410282"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B. </a:t>
            </a:r>
            <a:r>
              <a:rPr lang="vi-VN" sz="3200" b="1" dirty="0">
                <a:latin typeface="Times New Roman" pitchFamily="18" charset="0"/>
                <a:cs typeface="Times New Roman" pitchFamily="18" charset="0"/>
              </a:rPr>
              <a:t>Ông tôi luôn dậy sớm</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8410282"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 </a:t>
            </a:r>
            <a:r>
              <a:rPr lang="vi-VN" sz="3200" b="1" dirty="0">
                <a:latin typeface="Times New Roman" pitchFamily="18" charset="0"/>
                <a:cs typeface="Times New Roman" pitchFamily="18" charset="0"/>
              </a:rPr>
              <a:t>Chúng tôi đã làm xong bài tập thầy giáo r</a:t>
            </a:r>
            <a:r>
              <a:rPr lang="en-US" sz="3200" b="1" dirty="0">
                <a:latin typeface="Times New Roman" pitchFamily="18" charset="0"/>
                <a:cs typeface="Times New Roman" pitchFamily="18" charset="0"/>
              </a:rPr>
              <a:t>a. </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8410282"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D. </a:t>
            </a:r>
            <a:r>
              <a:rPr lang="vi-VN" sz="3200" b="1" dirty="0">
                <a:latin typeface="Times New Roman" pitchFamily="18" charset="0"/>
                <a:cs typeface="Times New Roman" pitchFamily="18" charset="0"/>
              </a:rPr>
              <a:t>Tôi luôn nghĩ rằng bạn ấy rất tốt.</a:t>
            </a:r>
            <a:endParaRPr lang="en-US" sz="3200" b="1" dirty="0">
              <a:solidFill>
                <a:prstClr val="white"/>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39364" y="992712"/>
            <a:ext cx="1226306" cy="1174802"/>
          </a:xfrm>
          <a:prstGeom prst="rect">
            <a:avLst/>
          </a:prstGeom>
        </p:spPr>
      </p:pic>
    </p:spTree>
    <p:extLst>
      <p:ext uri="{BB962C8B-B14F-4D97-AF65-F5344CB8AC3E}">
        <p14:creationId xmlns:p14="http://schemas.microsoft.com/office/powerpoint/2010/main" val="13286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36135 " pathEditMode="relative" rAng="0" ptsTypes="AA">
                                      <p:cBhvr>
                                        <p:cTn id="69" dur="2000" fill="hold"/>
                                        <p:tgtEl>
                                          <p:spTgt spid="10"/>
                                        </p:tgtEl>
                                        <p:attrNameLst>
                                          <p:attrName>ppt_x</p:attrName>
                                          <p:attrName>ppt_y</p:attrName>
                                        </p:attrNameLst>
                                      </p:cBhvr>
                                      <p:rCtr x="-20326" y="18056"/>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A. </a:t>
            </a:r>
            <a:r>
              <a:rPr lang="vi-VN" sz="3200" b="1" dirty="0">
                <a:latin typeface="Times New Roman" pitchFamily="18" charset="0"/>
                <a:cs typeface="Times New Roman" pitchFamily="18" charset="0"/>
              </a:rPr>
              <a:t>Chủ ngữ.</a:t>
            </a:r>
            <a:endParaRPr lang="en-US" sz="3200" b="1" dirty="0">
              <a:latin typeface="Times New Roman" pitchFamily="18" charset="0"/>
              <a:cs typeface="Times New Roman"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0000"/>
                </a:solidFill>
                <a:latin typeface="+mj-lt"/>
              </a:rPr>
              <a:t>Cụm C – V được in đậm trong câu: </a:t>
            </a:r>
            <a:endParaRPr lang="en-US" sz="4000" b="1" dirty="0">
              <a:solidFill>
                <a:srgbClr val="FF0000"/>
              </a:solidFill>
              <a:latin typeface="+mj-lt"/>
            </a:endParaRPr>
          </a:p>
          <a:p>
            <a:pPr lvl="0" algn="ctr">
              <a:defRPr/>
            </a:pPr>
            <a:r>
              <a:rPr lang="en-US" sz="4000" b="1" i="1" dirty="0">
                <a:solidFill>
                  <a:srgbClr val="FF0000"/>
                </a:solidFill>
                <a:latin typeface="Times New Roman" pitchFamily="18" charset="0"/>
                <a:cs typeface="Times New Roman" pitchFamily="18" charset="0"/>
              </a:rPr>
              <a:t>“</a:t>
            </a:r>
            <a:r>
              <a:rPr lang="vi-VN" sz="4000" b="1" i="1" dirty="0">
                <a:solidFill>
                  <a:srgbClr val="FF0000"/>
                </a:solidFill>
                <a:latin typeface="Times New Roman" pitchFamily="18" charset="0"/>
                <a:cs typeface="Times New Roman" pitchFamily="18" charset="0"/>
              </a:rPr>
              <a:t>Con được bố tha thứ</a:t>
            </a:r>
            <a:r>
              <a:rPr lang="en-US" sz="4000" b="1" i="1" dirty="0">
                <a:solidFill>
                  <a:srgbClr val="FF0000"/>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 Làm thành </a:t>
            </a:r>
            <a:endParaRPr lang="en-US" sz="4000" b="1" dirty="0">
              <a:solidFill>
                <a:srgbClr val="FF0000"/>
              </a:solidFill>
              <a:latin typeface="Times New Roman" pitchFamily="18" charset="0"/>
              <a:cs typeface="Times New Roman" pitchFamily="18" charset="0"/>
            </a:endParaRPr>
          </a:p>
          <a:p>
            <a:pPr lvl="0" algn="ctr">
              <a:defRPr/>
            </a:pPr>
            <a:r>
              <a:rPr lang="vi-VN" sz="4000" b="1" dirty="0">
                <a:solidFill>
                  <a:srgbClr val="FF0000"/>
                </a:solidFill>
                <a:latin typeface="+mj-lt"/>
              </a:rPr>
              <a:t>phần gì trong câu?</a:t>
            </a:r>
            <a:endParaRPr kumimoji="0" lang="en-US" sz="4000" b="1" i="0"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B. </a:t>
            </a:r>
            <a:r>
              <a:rPr lang="vi-VN" sz="3200" b="1" dirty="0">
                <a:latin typeface="Times New Roman" pitchFamily="18" charset="0"/>
                <a:cs typeface="Times New Roman" pitchFamily="18" charset="0"/>
              </a:rPr>
              <a:t>Vị ngữ.</a:t>
            </a:r>
            <a:endParaRPr kumimoji="0" lang="en-US" sz="4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 </a:t>
            </a:r>
            <a:r>
              <a:rPr lang="vi-VN" sz="3200" b="1" dirty="0">
                <a:latin typeface="Times New Roman" pitchFamily="18" charset="0"/>
                <a:cs typeface="Times New Roman" pitchFamily="18" charset="0"/>
              </a:rPr>
              <a:t>Phụ ngữ trong cum danh từ.</a:t>
            </a:r>
            <a:endParaRPr lang="en-US" sz="3200" b="1" dirty="0">
              <a:latin typeface="Times New Roman" pitchFamily="18" charset="0"/>
              <a:cs typeface="Times New Roman"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D. </a:t>
            </a:r>
            <a:r>
              <a:rPr lang="vi-VN" sz="3200" b="1" dirty="0">
                <a:latin typeface="Times New Roman" pitchFamily="18" charset="0"/>
                <a:cs typeface="Times New Roman" pitchFamily="18" charset="0"/>
              </a:rPr>
              <a:t>Phụ ngữ trong cụm động từ.</a:t>
            </a:r>
            <a:endParaRPr lang="en-US" sz="3200" b="1" dirty="0">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24952" y="992712"/>
            <a:ext cx="1255130" cy="1174802"/>
          </a:xfrm>
          <a:prstGeom prst="rect">
            <a:avLst/>
          </a:prstGeom>
        </p:spPr>
      </p:pic>
    </p:spTree>
    <p:extLst>
      <p:ext uri="{BB962C8B-B14F-4D97-AF65-F5344CB8AC3E}">
        <p14:creationId xmlns:p14="http://schemas.microsoft.com/office/powerpoint/2010/main" val="342006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792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Phụ</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CĐT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srgbClr val="FF0000"/>
                </a:solidFill>
                <a:latin typeface="+mj-lt"/>
              </a:rPr>
              <a:t>Cụm </a:t>
            </a:r>
            <a:r>
              <a:rPr lang="en-US" sz="4000" b="1" dirty="0">
                <a:solidFill>
                  <a:srgbClr val="FF0000"/>
                </a:solidFill>
                <a:latin typeface="Times New Roman" pitchFamily="18" charset="0"/>
                <a:cs typeface="Times New Roman" pitchFamily="18" charset="0"/>
              </a:rPr>
              <a:t>C-V</a:t>
            </a:r>
            <a:r>
              <a:rPr lang="en-US" sz="4000" b="1" dirty="0">
                <a:solidFill>
                  <a:srgbClr val="FF0000"/>
                </a:solidFill>
                <a:latin typeface="+mj-lt"/>
                <a:cs typeface="Times New Roman" pitchFamily="18" charset="0"/>
              </a:rPr>
              <a:t> </a:t>
            </a:r>
            <a:r>
              <a:rPr lang="vi-VN" sz="4000" b="1" dirty="0">
                <a:solidFill>
                  <a:srgbClr val="FF0000"/>
                </a:solidFill>
                <a:latin typeface="+mj-lt"/>
              </a:rPr>
              <a:t>được in đậm trong câu “</a:t>
            </a:r>
            <a:r>
              <a:rPr lang="en-US" sz="4000" b="1" dirty="0" err="1">
                <a:solidFill>
                  <a:srgbClr val="FF0000"/>
                </a:solidFill>
                <a:latin typeface="Times New Roman" pitchFamily="18" charset="0"/>
                <a:cs typeface="Times New Roman" pitchFamily="18" charset="0"/>
              </a:rPr>
              <a:t>Nhi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cảm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thấy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tay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mẹ</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chặt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tay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vi-VN" sz="4000" b="1" dirty="0">
                <a:solidFill>
                  <a:srgbClr val="FF0000"/>
                </a:solidFill>
                <a:latin typeface="+mj-lt"/>
              </a:rPr>
              <a:t>” làm thành</a:t>
            </a:r>
            <a:r>
              <a:rPr lang="en-US" sz="4000" b="1" dirty="0">
                <a:solidFill>
                  <a:srgbClr val="FF0000"/>
                </a:solidFill>
                <a:latin typeface="+mj-lt"/>
              </a:rPr>
              <a:t> </a:t>
            </a:r>
            <a:r>
              <a:rPr lang="vi-VN" sz="4000" b="1" dirty="0">
                <a:solidFill>
                  <a:srgbClr val="FF0000"/>
                </a:solidFill>
                <a:latin typeface="+mj-lt"/>
              </a:rPr>
              <a:t>phần gì?</a:t>
            </a:r>
            <a:endParaRPr lang="en-US" sz="4000" b="1" dirty="0">
              <a:solidFill>
                <a:srgbClr val="FF0000"/>
              </a:solidFill>
              <a:latin typeface="+mj-lt"/>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Chủ</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Vị</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 </a:t>
            </a:r>
            <a:r>
              <a:rPr lang="en-US" sz="3200" b="1" dirty="0" err="1">
                <a:solidFill>
                  <a:prstClr val="white"/>
                </a:solidFill>
                <a:latin typeface="Times New Roman" panose="02020603050405020304" pitchFamily="18" charset="0"/>
                <a:cs typeface="Times New Roman" panose="02020603050405020304" pitchFamily="18" charset="0"/>
              </a:rPr>
              <a:t>Phụ</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ngữ</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của</a:t>
            </a:r>
            <a:r>
              <a:rPr lang="en-US" sz="3200" b="1" dirty="0">
                <a:solidFill>
                  <a:prstClr val="white"/>
                </a:solidFill>
                <a:latin typeface="Times New Roman" panose="02020603050405020304" pitchFamily="18" charset="0"/>
                <a:cs typeface="Times New Roman" panose="02020603050405020304" pitchFamily="18" charset="0"/>
              </a:rPr>
              <a:t> CDT</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367880">
            <a:off x="10311625" y="807445"/>
            <a:ext cx="1481783" cy="1545336"/>
          </a:xfrm>
          <a:prstGeom prst="rect">
            <a:avLst/>
          </a:prstGeom>
        </p:spPr>
      </p:pic>
    </p:spTree>
    <p:extLst>
      <p:ext uri="{BB962C8B-B14F-4D97-AF65-F5344CB8AC3E}">
        <p14:creationId xmlns:p14="http://schemas.microsoft.com/office/powerpoint/2010/main" val="315551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534 0.20718 " pathEditMode="relative" rAng="0" ptsTypes="AA">
                                      <p:cBhvr>
                                        <p:cTn id="69" dur="2000" fill="hold"/>
                                        <p:tgtEl>
                                          <p:spTgt spid="10"/>
                                        </p:tgtEl>
                                        <p:attrNameLst>
                                          <p:attrName>ppt_x</p:attrName>
                                          <p:attrName>ppt_y</p:attrName>
                                        </p:attrNameLst>
                                      </p:cBhvr>
                                      <p:rCtr x="-22773" y="10347"/>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TotalTime>
  <Words>1865</Words>
  <Application>Microsoft Office PowerPoint</Application>
  <PresentationFormat>Widescreen</PresentationFormat>
  <Paragraphs>185</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Wingdings</vt:lpstr>
      <vt:lpstr>Calibri Light</vt:lpstr>
      <vt:lpstr>Times New Roman (Headings)</vt:lpstr>
      <vt:lpstr>Times New Roman</vt:lpstr>
      <vt:lpstr>Futura-Condensed-Normal</vt:lpstr>
      <vt:lpstr>Wingdings 3</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honganhanan1999@gmail.com</cp:lastModifiedBy>
  <cp:revision>279</cp:revision>
  <dcterms:created xsi:type="dcterms:W3CDTF">2018-05-10T00:06:18Z</dcterms:created>
  <dcterms:modified xsi:type="dcterms:W3CDTF">2022-03-24T01:17:20Z</dcterms:modified>
</cp:coreProperties>
</file>