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6"/>
  </p:notesMasterIdLst>
  <p:sldIdLst>
    <p:sldId id="342" r:id="rId3"/>
    <p:sldId id="301" r:id="rId4"/>
    <p:sldId id="328" r:id="rId5"/>
    <p:sldId id="329" r:id="rId6"/>
    <p:sldId id="339" r:id="rId7"/>
    <p:sldId id="340" r:id="rId8"/>
    <p:sldId id="330" r:id="rId9"/>
    <p:sldId id="331" r:id="rId10"/>
    <p:sldId id="333" r:id="rId11"/>
    <p:sldId id="334" r:id="rId12"/>
    <p:sldId id="335" r:id="rId13"/>
    <p:sldId id="336" r:id="rId14"/>
    <p:sldId id="337" r:id="rId15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F82"/>
    <a:srgbClr val="3333FF"/>
    <a:srgbClr val="0000FF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291" autoAdjust="0"/>
  </p:normalViewPr>
  <p:slideViewPr>
    <p:cSldViewPr>
      <p:cViewPr varScale="1">
        <p:scale>
          <a:sx n="32" d="100"/>
          <a:sy n="32" d="100"/>
        </p:scale>
        <p:origin x="732" y="3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33589" y="559266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6" y="572869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401105" y="39503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24.png"/><Relationship Id="rId7" Type="http://schemas.openxmlformats.org/officeDocument/2006/relationships/image" Target="../media/image23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09489" y="1613291"/>
            <a:ext cx="3578162" cy="15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 &amp;</a:t>
            </a:r>
          </a:p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GIẢI TÍCH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81894" y="1600216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0" y="1538055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264787"/>
              </p:ext>
            </p:extLst>
          </p:nvPr>
        </p:nvGraphicFramePr>
        <p:xfrm>
          <a:off x="457200" y="3429000"/>
          <a:ext cx="2339340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723900" y="5410200"/>
            <a:ext cx="17526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1)</a:t>
            </a:r>
            <a:endParaRPr lang="en-US" sz="8000" b="1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3"/>
              <p:cNvSpPr txBox="1">
                <a:spLocks/>
              </p:cNvSpPr>
              <p:nvPr/>
            </p:nvSpPr>
            <p:spPr>
              <a:xfrm>
                <a:off x="2514600" y="5715000"/>
                <a:ext cx="3225800" cy="1219200"/>
              </a:xfrm>
              <a:prstGeom prst="rect">
                <a:avLst/>
              </a:prstGeom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5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6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66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6600" b="1">
                    <a:latin typeface="+mj-lt"/>
                  </a:rPr>
                  <a:t>=</a:t>
                </a:r>
                <a:endParaRPr lang="en-US" sz="6600" b="1">
                  <a:latin typeface="+mj-lt"/>
                </a:endParaRPr>
              </a:p>
            </p:txBody>
          </p:sp>
        </mc:Choice>
        <mc:Fallback xmlns="">
          <p:sp>
            <p:nvSpPr>
              <p:cNvPr id="3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715000"/>
                <a:ext cx="3225800" cy="1219200"/>
              </a:xfrm>
              <a:prstGeom prst="rect">
                <a:avLst/>
              </a:prstGeom>
              <a:blipFill rotWithShape="1">
                <a:blip r:embed="rId5"/>
                <a:stretch>
                  <a:fillRect t="-21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30"/>
          <p:cNvSpPr/>
          <p:nvPr/>
        </p:nvSpPr>
        <p:spPr>
          <a:xfrm>
            <a:off x="723900" y="7467600"/>
            <a:ext cx="17526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2)</a:t>
            </a:r>
            <a:endParaRPr lang="en-US" sz="8000" b="1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49300" y="9448800"/>
            <a:ext cx="17526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3)</a:t>
            </a:r>
            <a:endParaRPr lang="en-US" sz="8000" b="1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49300" y="11506200"/>
            <a:ext cx="17526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4)</a:t>
            </a:r>
            <a:endParaRPr lang="en-US" sz="8000" b="1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2501900" y="7267172"/>
                <a:ext cx="3594100" cy="172442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6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6000" b="1">
                    <a:solidFill>
                      <a:schemeClr val="tx1"/>
                    </a:solidFill>
                    <a:latin typeface="+mj-lt"/>
                  </a:rPr>
                  <a:t>=</a:t>
                </a:r>
                <a:endParaRPr lang="en-US" sz="6000" b="1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00" y="7267172"/>
                <a:ext cx="3594100" cy="1724428"/>
              </a:xfrm>
              <a:prstGeom prst="roundRect">
                <a:avLst/>
              </a:prstGeom>
              <a:blipFill rotWithShape="1">
                <a:blip r:embed="rId6"/>
                <a:stretch>
                  <a:fillRect b="-6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6"/>
              <p:cNvSpPr txBox="1">
                <a:spLocks/>
              </p:cNvSpPr>
              <p:nvPr/>
            </p:nvSpPr>
            <p:spPr>
              <a:xfrm>
                <a:off x="2057401" y="9712728"/>
                <a:ext cx="4876800" cy="1488672"/>
              </a:xfrm>
              <a:prstGeom prst="rect">
                <a:avLst/>
              </a:prstGeom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5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6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6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66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6600" b="1"/>
              </a:p>
            </p:txBody>
          </p:sp>
        </mc:Choice>
        <mc:Fallback xmlns="">
          <p:sp>
            <p:nvSpPr>
              <p:cNvPr id="35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9712728"/>
                <a:ext cx="4876800" cy="14886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2209800" y="11467898"/>
                <a:ext cx="2971800" cy="172442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5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5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1467898"/>
                <a:ext cx="2971800" cy="1724428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"/>
              <p:cNvSpPr txBox="1">
                <a:spLocks/>
              </p:cNvSpPr>
              <p:nvPr/>
            </p:nvSpPr>
            <p:spPr>
              <a:xfrm>
                <a:off x="15089351" y="9342538"/>
                <a:ext cx="8636000" cy="2015924"/>
              </a:xfrm>
              <a:prstGeom prst="rect">
                <a:avLst/>
              </a:prstGeom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5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5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 sz="5400" b="1">
                  <a:latin typeface="+mj-lt"/>
                </a:endParaRPr>
              </a:p>
            </p:txBody>
          </p:sp>
        </mc:Choice>
        <mc:Fallback xmlns="">
          <p:sp>
            <p:nvSpPr>
              <p:cNvPr id="3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9351" y="9342538"/>
                <a:ext cx="8636000" cy="201592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6"/>
              <p:cNvSpPr txBox="1">
                <a:spLocks/>
              </p:cNvSpPr>
              <p:nvPr/>
            </p:nvSpPr>
            <p:spPr>
              <a:xfrm>
                <a:off x="15773400" y="5626100"/>
                <a:ext cx="3987800" cy="1346200"/>
              </a:xfrm>
              <a:prstGeom prst="rect">
                <a:avLst/>
              </a:prstGeom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5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66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6600" b="1"/>
              </a:p>
            </p:txBody>
          </p:sp>
        </mc:Choice>
        <mc:Fallback xmlns="">
          <p:sp>
            <p:nvSpPr>
              <p:cNvPr id="38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3400" y="5626100"/>
                <a:ext cx="3987800" cy="13462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6037443" y="11370456"/>
                <a:ext cx="4473770" cy="172442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7443" y="11370456"/>
                <a:ext cx="4473770" cy="1724428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4949196" y="7518400"/>
                <a:ext cx="8112643" cy="14478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vi-VN" sz="5400" b="1">
                    <a:solidFill>
                      <a:schemeClr val="tx1"/>
                    </a:solidFill>
                  </a:rPr>
                  <a:t>,</a:t>
                </a:r>
                <a:r>
                  <a:rPr lang="en-US" sz="5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sz="540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54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5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196" y="7518400"/>
                <a:ext cx="8112643" cy="1447800"/>
              </a:xfrm>
              <a:prstGeom prst="roundRect">
                <a:avLst/>
              </a:prstGeom>
              <a:blipFill rotWithShape="1">
                <a:blip r:embed="rId12"/>
                <a:stretch>
                  <a:fillRect b="-67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/>
          <p:cNvSpPr/>
          <p:nvPr/>
        </p:nvSpPr>
        <p:spPr>
          <a:xfrm>
            <a:off x="13311351" y="5486400"/>
            <a:ext cx="17526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</a:t>
            </a:r>
            <a:endParaRPr lang="en-US" sz="8000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3360400" y="7467600"/>
            <a:ext cx="17526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b)</a:t>
            </a:r>
            <a:endParaRPr lang="en-US" sz="8000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3411200" y="9588500"/>
            <a:ext cx="17526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c)</a:t>
            </a:r>
            <a:endParaRPr lang="en-US" sz="8000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411200" y="11568112"/>
            <a:ext cx="17526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d)</a:t>
            </a:r>
            <a:endParaRPr lang="en-US" sz="8000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95801" y="3581400"/>
            <a:ext cx="3200399" cy="1447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7200" b="1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6992600" y="3581400"/>
            <a:ext cx="3200399" cy="1447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7200" b="1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029200" y="6705600"/>
            <a:ext cx="14478000" cy="2393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KIỂM TRA BÀI CŨ</a:t>
            </a:r>
            <a:endParaRPr lang="en-US" sz="7200" b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1167039" y="1403118"/>
            <a:ext cx="21515161" cy="194968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lIns="217709" tIns="108855" rIns="217709" bIns="108855" anchor="ctr"/>
          <a:lstStyle/>
          <a:p>
            <a:pPr algn="just"/>
            <a:r>
              <a:rPr lang="en-US" sz="5700" b="1" i="1"/>
              <a:t>Hãy kết nối biểu thức trong </a:t>
            </a:r>
            <a:r>
              <a:rPr lang="en-US" sz="5700" b="1" i="1">
                <a:solidFill>
                  <a:srgbClr val="FF0000"/>
                </a:solidFill>
              </a:rPr>
              <a:t>cột B</a:t>
            </a:r>
            <a:r>
              <a:rPr lang="en-US" sz="5700" b="1" i="1"/>
              <a:t> vào </a:t>
            </a:r>
            <a:r>
              <a:rPr lang="en-US" sz="5700" b="1" i="1">
                <a:solidFill>
                  <a:srgbClr val="FF0000"/>
                </a:solidFill>
              </a:rPr>
              <a:t>cột A</a:t>
            </a:r>
            <a:r>
              <a:rPr lang="en-US" sz="5700" b="1" i="1"/>
              <a:t> để được kết quả đúng</a:t>
            </a:r>
          </a:p>
        </p:txBody>
      </p:sp>
    </p:spTree>
    <p:extLst>
      <p:ext uri="{BB962C8B-B14F-4D97-AF65-F5344CB8AC3E}">
        <p14:creationId xmlns:p14="http://schemas.microsoft.com/office/powerpoint/2010/main" val="19475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41693 -0.15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25E-6 -2.40741E-6 L -0.43691 -0.2917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" y="-14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39115 0.296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25E-6 3.7037E-7 L -0.42402 0.1620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4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8" grpId="0"/>
      <p:bldP spid="38" grpId="1"/>
      <p:bldP spid="4" grpId="0"/>
      <p:bldP spid="4" grpId="1"/>
      <p:bldP spid="6" grpId="0"/>
      <p:bldP spid="6" grpId="1"/>
      <p:bldP spid="41" grpId="0"/>
      <p:bldP spid="42" grpId="0"/>
      <p:bldP spid="43" grpId="0"/>
      <p:bldP spid="44" grpId="0"/>
      <p:bldP spid="11" grpId="0" animBg="1"/>
      <p:bldP spid="48" grpId="0" animBg="1"/>
      <p:bldP spid="49" grpId="0" animBg="1"/>
      <p:bldP spid="4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30786" y="7727312"/>
            <a:ext cx="22122427" cy="4393933"/>
            <a:chOff x="1220788" y="7162800"/>
            <a:chExt cx="22124987" cy="439444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413869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76052" y="3481735"/>
            <a:ext cx="22175897" cy="4062065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90427" cy="896426"/>
              <a:chOff x="1175570" y="1834705"/>
              <a:chExt cx="3480167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722770" y="879575"/>
                <a:ext cx="836967" cy="30289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619359" y="3505200"/>
                <a:ext cx="21175001" cy="14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vi-VN" sz="4400" b="1" i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𝟕</m:t>
                    </m:r>
                    <m:r>
                      <a:rPr lang="vi-VN" sz="4400" b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359" y="3505200"/>
                <a:ext cx="21175001" cy="1450975"/>
              </a:xfrm>
              <a:prstGeom prst="rect">
                <a:avLst/>
              </a:prstGeom>
              <a:blipFill>
                <a:blip r:embed="rId2"/>
                <a:stretch>
                  <a:fillRect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93689" y="4876800"/>
                <a:ext cx="20914259" cy="2309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960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09600" algn="l"/>
                    <a:tab pos="2133600" algn="l"/>
                    <a:tab pos="365760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i="0" dirty="0" smtClean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vi-VN" sz="4400" b="1">
                        <a:solidFill>
                          <a:srgbClr val="0000FF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400" b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′=</m:t>
                    </m:r>
                    <m:r>
                      <a:rPr lang="en-US" sz="4400" b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0960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09600" algn="l"/>
                    <a:tab pos="2133600" algn="l"/>
                    <a:tab pos="3657600" algn="l"/>
                    <a:tab pos="5029200" algn="l"/>
                  </a:tabLst>
                </a:pP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nl-NL" sz="4400" b="1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/>
                  <a:t>.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nl-NL" sz="4400" b="1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689" y="4876800"/>
                <a:ext cx="20914259" cy="2309478"/>
              </a:xfrm>
              <a:prstGeom prst="rect">
                <a:avLst/>
              </a:prstGeom>
              <a:blipFill>
                <a:blip r:embed="rId3"/>
                <a:stretch>
                  <a:fillRect b="-5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F9FA10-5CA7-4B45-B3C0-3DD0B8544F00}"/>
                  </a:ext>
                </a:extLst>
              </p:cNvPr>
              <p:cNvSpPr/>
              <p:nvPr/>
            </p:nvSpPr>
            <p:spPr>
              <a:xfrm>
                <a:off x="7684436" y="8710382"/>
                <a:ext cx="9159127" cy="1378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</m:t>
                      </m:r>
                      <m:r>
                        <a:rPr lang="vi-VN" sz="44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r>
                        <a:rPr lang="nl-NL" sz="4400" b="1" i="1">
                          <a:latin typeface="Cambria Math"/>
                        </a:rPr>
                        <m:t>𝒚</m:t>
                      </m:r>
                      <m:r>
                        <a:rPr lang="nl-NL" sz="4400" b="1" i="1">
                          <a:latin typeface="Cambria Math"/>
                        </a:rPr>
                        <m:t>′=</m:t>
                      </m:r>
                      <m:r>
                        <a:rPr lang="nl-NL" sz="4400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nl-NL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nl-NL" sz="4400" b="1" i="1">
                          <a:latin typeface="Cambria Math"/>
                        </a:rPr>
                        <m:t>−</m:t>
                      </m:r>
                      <m:r>
                        <a:rPr lang="nl-NL" sz="4400" b="1" i="1">
                          <a:latin typeface="Cambria Math"/>
                        </a:rPr>
                        <m:t>𝟒</m:t>
                      </m:r>
                      <m:r>
                        <a:rPr lang="nl-NL" sz="4400" b="1" i="1">
                          <a:latin typeface="Cambria Math"/>
                        </a:rPr>
                        <m:t>𝒙</m:t>
                      </m:r>
                      <m:r>
                        <a:rPr lang="nl-NL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400" b="1" i="1">
                              <a:latin typeface="Cambria Math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nl-NL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nl-NL" sz="4400" b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F9FA10-5CA7-4B45-B3C0-3DD0B854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436" y="8710382"/>
                <a:ext cx="9159127" cy="13781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8C18BC5A-5529-47E9-A1A8-AA889D8BCFAC}"/>
              </a:ext>
            </a:extLst>
          </p:cNvPr>
          <p:cNvGrpSpPr/>
          <p:nvPr/>
        </p:nvGrpSpPr>
        <p:grpSpPr>
          <a:xfrm>
            <a:off x="991869" y="2133600"/>
            <a:ext cx="18591531" cy="830901"/>
            <a:chOff x="775781" y="1892299"/>
            <a:chExt cx="18594894" cy="830900"/>
          </a:xfrm>
        </p:grpSpPr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id="{49EE82ED-68F1-42FA-8D6E-79AA5D0363A0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A4611A0-4F93-4BB6-94A2-8E91FDE17B69}"/>
                </a:ext>
              </a:extLst>
            </p:cNvPr>
            <p:cNvSpPr txBox="1"/>
            <p:nvPr/>
          </p:nvSpPr>
          <p:spPr>
            <a:xfrm>
              <a:off x="1082675" y="1922269"/>
              <a:ext cx="1071321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C3C2D27-80CB-46B7-B436-91147FE1082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0DEECA86-0DEF-4F3F-A8F1-17EE03257156}"/>
              </a:ext>
            </a:extLst>
          </p:cNvPr>
          <p:cNvSpPr/>
          <p:nvPr/>
        </p:nvSpPr>
        <p:spPr>
          <a:xfrm>
            <a:off x="12841101" y="606417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9377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8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31013" y="7569467"/>
            <a:ext cx="23424386" cy="5765533"/>
            <a:chOff x="1220788" y="7162800"/>
            <a:chExt cx="23427097" cy="439444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3425399" cy="413869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685800" y="3481735"/>
            <a:ext cx="23469600" cy="3757265"/>
            <a:chOff x="1175570" y="2468560"/>
            <a:chExt cx="23472316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3472316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90427" cy="896426"/>
              <a:chOff x="1175570" y="1834705"/>
              <a:chExt cx="3480167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722770" y="879575"/>
                <a:ext cx="836967" cy="30289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81348" y="3733800"/>
                <a:ext cx="21836348" cy="1559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Cho hàm số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400" b="1"/>
                  <a:t>. </a:t>
                </a:r>
                <a:r>
                  <a:rPr lang="pt-B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pt-BR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pt-BR" sz="4400" b="1"/>
                  <a:t>?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48" y="3733800"/>
                <a:ext cx="21836348" cy="1559401"/>
              </a:xfrm>
              <a:prstGeom prst="rect">
                <a:avLst/>
              </a:prstGeom>
              <a:blipFill>
                <a:blip r:embed="rId2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18852" y="5717625"/>
                <a:ext cx="22031896" cy="1213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   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52" y="5717625"/>
                <a:ext cx="22031896" cy="1213666"/>
              </a:xfrm>
              <a:prstGeom prst="rect">
                <a:avLst/>
              </a:prstGeom>
              <a:blipFill>
                <a:blip r:embed="rId3"/>
                <a:stretch>
                  <a:fillRect b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77148" y="8074222"/>
                <a:ext cx="14325600" cy="4774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>
                            <a:latin typeface="Cambria Math"/>
                          </a:rPr>
                          <m:t>.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4800" b="1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4800" b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/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148" y="8074222"/>
                <a:ext cx="14325600" cy="4774384"/>
              </a:xfrm>
              <a:prstGeom prst="rect">
                <a:avLst/>
              </a:prstGeom>
              <a:blipFill>
                <a:blip r:embed="rId4"/>
                <a:stretch>
                  <a:fillRect l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25842F8-2529-42F4-AFFF-94EC743157CB}"/>
              </a:ext>
            </a:extLst>
          </p:cNvPr>
          <p:cNvGrpSpPr/>
          <p:nvPr/>
        </p:nvGrpSpPr>
        <p:grpSpPr>
          <a:xfrm>
            <a:off x="1068069" y="2133600"/>
            <a:ext cx="18591531" cy="830901"/>
            <a:chOff x="775781" y="1892299"/>
            <a:chExt cx="18594894" cy="830900"/>
          </a:xfrm>
        </p:grpSpPr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id="{6FAA91CA-576C-40A9-BB38-C7014ED56DB1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B92781-8868-43C5-8D7B-CC23B4733D9A}"/>
                </a:ext>
              </a:extLst>
            </p:cNvPr>
            <p:cNvSpPr txBox="1"/>
            <p:nvPr/>
          </p:nvSpPr>
          <p:spPr>
            <a:xfrm>
              <a:off x="1082675" y="1922269"/>
              <a:ext cx="1071321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9ED465F-C422-404A-A53C-40DE6B6D283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F03EC0F2-14C8-4FBE-8F0B-0C2E00E809DC}"/>
              </a:ext>
            </a:extLst>
          </p:cNvPr>
          <p:cNvSpPr/>
          <p:nvPr/>
        </p:nvSpPr>
        <p:spPr>
          <a:xfrm>
            <a:off x="1020984" y="5796217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87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7188467"/>
            <a:ext cx="22122427" cy="5765533"/>
            <a:chOff x="1220788" y="7162800"/>
            <a:chExt cx="22124987" cy="5766201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551045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76052" y="3481735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90427" cy="896426"/>
              <a:chOff x="1175570" y="1834705"/>
              <a:chExt cx="3480167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722770" y="879575"/>
                <a:ext cx="836967" cy="30289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67379" y="4010737"/>
                <a:ext cx="22031896" cy="1465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Tính đạo hàm của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/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 điểm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=−</m:t>
                    </m:r>
                    <m:r>
                      <a:rPr lang="vi-VN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379" y="4010737"/>
                <a:ext cx="22031896" cy="1465209"/>
              </a:xfrm>
              <a:prstGeom prst="rect">
                <a:avLst/>
              </a:prstGeom>
              <a:blipFill rotWithShape="1">
                <a:blip r:embed="rId2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88184" y="5794330"/>
                <a:ext cx="20126896" cy="7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400" b="1" dirty="0"/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𝟐𝟕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𝟐𝟕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b="1" dirty="0"/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𝟖𝟏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vi-VN" sz="4400" b="1" dirty="0"/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𝟖𝟏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184" y="5794330"/>
                <a:ext cx="20126896" cy="761875"/>
              </a:xfrm>
              <a:prstGeom prst="rect">
                <a:avLst/>
              </a:prstGeom>
              <a:blipFill>
                <a:blip r:embed="rId3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772400" y="7891590"/>
                <a:ext cx="11506200" cy="1922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7891590"/>
                <a:ext cx="11506200" cy="1922834"/>
              </a:xfrm>
              <a:prstGeom prst="rect">
                <a:avLst/>
              </a:prstGeom>
              <a:blipFill>
                <a:blip r:embed="rId4"/>
                <a:stretch>
                  <a:fillRect l="-211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F9FA10-5CA7-4B45-B3C0-3DD0B8544F00}"/>
                  </a:ext>
                </a:extLst>
              </p:cNvPr>
              <p:cNvSpPr/>
              <p:nvPr/>
            </p:nvSpPr>
            <p:spPr>
              <a:xfrm>
                <a:off x="7772400" y="10204967"/>
                <a:ext cx="7391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/>
                      </a:rPr>
                      <m:t> </m:t>
                    </m:r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=−</m:t>
                    </m:r>
                    <m:r>
                      <a:rPr lang="vi-VN" sz="4400" b="1" i="1">
                        <a:latin typeface="Cambria Math"/>
                      </a:rPr>
                      <m:t>𝟖𝟏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F9FA10-5CA7-4B45-B3C0-3DD0B854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0204967"/>
                <a:ext cx="7391400" cy="769441"/>
              </a:xfrm>
              <a:prstGeom prst="rect">
                <a:avLst/>
              </a:prstGeom>
              <a:blipFill>
                <a:blip r:embed="rId5"/>
                <a:stretch>
                  <a:fillRect l="-3298" t="-1904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25842F8-2529-42F4-AFFF-94EC743157CB}"/>
              </a:ext>
            </a:extLst>
          </p:cNvPr>
          <p:cNvGrpSpPr/>
          <p:nvPr/>
        </p:nvGrpSpPr>
        <p:grpSpPr>
          <a:xfrm>
            <a:off x="1068069" y="2133600"/>
            <a:ext cx="18591531" cy="830901"/>
            <a:chOff x="775781" y="1892299"/>
            <a:chExt cx="18594894" cy="830900"/>
          </a:xfrm>
        </p:grpSpPr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id="{6FAA91CA-576C-40A9-BB38-C7014ED56DB1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B92781-8868-43C5-8D7B-CC23B4733D9A}"/>
                </a:ext>
              </a:extLst>
            </p:cNvPr>
            <p:cNvSpPr txBox="1"/>
            <p:nvPr/>
          </p:nvSpPr>
          <p:spPr>
            <a:xfrm>
              <a:off x="1082675" y="1922269"/>
              <a:ext cx="1071321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9ED465F-C422-404A-A53C-40DE6B6D283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0631D46B-217A-4E09-B195-A8AF6918B95F}"/>
              </a:ext>
            </a:extLst>
          </p:cNvPr>
          <p:cNvSpPr/>
          <p:nvPr/>
        </p:nvSpPr>
        <p:spPr>
          <a:xfrm>
            <a:off x="19115264" y="567500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4132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38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03467" y="6858001"/>
            <a:ext cx="22532245" cy="6781799"/>
            <a:chOff x="1220788" y="7162800"/>
            <a:chExt cx="22534852" cy="4851695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533154" cy="45959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677401" y="3194898"/>
            <a:ext cx="22530547" cy="3663104"/>
            <a:chOff x="1175570" y="2344265"/>
            <a:chExt cx="22533155" cy="5572712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533155" cy="504438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344265"/>
              <a:ext cx="3369208" cy="1184032"/>
              <a:chOff x="1175570" y="1699121"/>
              <a:chExt cx="3675184" cy="1291560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758283" y="898209"/>
                <a:ext cx="1155976" cy="30289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74073" y="1699121"/>
                <a:ext cx="2078244" cy="1291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00759" y="3657600"/>
                <a:ext cx="22311641" cy="1650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indent="-61214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Cho hai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Đạo hàm của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59" y="3657600"/>
                <a:ext cx="22311641" cy="1650965"/>
              </a:xfrm>
              <a:prstGeom prst="rect">
                <a:avLst/>
              </a:prstGeom>
              <a:blipFill rotWithShape="1">
                <a:blip r:embed="rId2"/>
                <a:stretch>
                  <a:fillRect t="-7749" r="-1093" b="-1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880961" y="5450872"/>
                <a:ext cx="20855844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vi-VN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vi-VN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/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vi-VN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vi-VN" sz="4400"/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961" y="5450872"/>
                <a:ext cx="20855844" cy="816827"/>
              </a:xfrm>
              <a:prstGeom prst="rect">
                <a:avLst/>
              </a:prstGeom>
              <a:blipFill rotWithShape="1">
                <a:blip r:embed="rId3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39550" y="8077200"/>
                <a:ext cx="21845211" cy="1620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u="sng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 1.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′=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𝒇</m:t>
                    </m:r>
                    <m:r>
                      <a:rPr lang="vi-VN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>
                        <a:latin typeface="Cambria Math"/>
                      </a:rPr>
                      <m:t>.</m:t>
                    </m:r>
                    <m:r>
                      <a:rPr lang="vi-VN" sz="4400" b="1" i="1">
                        <a:latin typeface="Cambria Math"/>
                      </a:rPr>
                      <m:t>𝒈</m:t>
                    </m:r>
                    <m:r>
                      <a:rPr lang="vi-VN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𝒇</m:t>
                    </m:r>
                    <m:r>
                      <a:rPr lang="vi-VN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𝒈</m:t>
                    </m:r>
                    <m:r>
                      <a:rPr lang="vi-VN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50" y="8077200"/>
                <a:ext cx="21845211" cy="1620124"/>
              </a:xfrm>
              <a:prstGeom prst="rect">
                <a:avLst/>
              </a:prstGeom>
              <a:blipFill rotWithShape="1">
                <a:blip r:embed="rId4"/>
                <a:stretch>
                  <a:fillRect l="-1116" t="-7519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F9FA10-5CA7-4B45-B3C0-3DD0B8544F00}"/>
                  </a:ext>
                </a:extLst>
              </p:cNvPr>
              <p:cNvSpPr/>
              <p:nvPr/>
            </p:nvSpPr>
            <p:spPr>
              <a:xfrm>
                <a:off x="990600" y="10639915"/>
                <a:ext cx="2018179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u="sng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 2.</a:t>
                </a:r>
                <a:r>
                  <a:rPr lang="vi-VN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F9FA10-5CA7-4B45-B3C0-3DD0B854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0639915"/>
                <a:ext cx="20181790" cy="784767"/>
              </a:xfrm>
              <a:prstGeom prst="rect">
                <a:avLst/>
              </a:prstGeom>
              <a:blipFill rotWithShape="1">
                <a:blip r:embed="rId5"/>
                <a:stretch>
                  <a:fillRect l="-1239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25842F8-2529-42F4-AFFF-94EC743157CB}"/>
              </a:ext>
            </a:extLst>
          </p:cNvPr>
          <p:cNvGrpSpPr/>
          <p:nvPr/>
        </p:nvGrpSpPr>
        <p:grpSpPr>
          <a:xfrm>
            <a:off x="569418" y="1981200"/>
            <a:ext cx="18591531" cy="830901"/>
            <a:chOff x="775781" y="1892299"/>
            <a:chExt cx="18594894" cy="830900"/>
          </a:xfrm>
        </p:grpSpPr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id="{6FAA91CA-576C-40A9-BB38-C7014ED56DB1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B92781-8868-43C5-8D7B-CC23B4733D9A}"/>
                </a:ext>
              </a:extLst>
            </p:cNvPr>
            <p:cNvSpPr txBox="1"/>
            <p:nvPr/>
          </p:nvSpPr>
          <p:spPr>
            <a:xfrm>
              <a:off x="1082675" y="1922269"/>
              <a:ext cx="906181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9ED465F-C422-404A-A53C-40DE6B6D283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64950" y="9669959"/>
                <a:ext cx="21845211" cy="856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Thay</a:t>
                </a:r>
                <a:r>
                  <a:rPr lang="vi-VN" sz="4400"/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/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𝒈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𝒈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0" y="9669959"/>
                <a:ext cx="21845211" cy="856581"/>
              </a:xfrm>
              <a:prstGeom prst="rect">
                <a:avLst/>
              </a:prstGeom>
              <a:blipFill rotWithShape="1">
                <a:blip r:embed="rId6"/>
                <a:stretch>
                  <a:fillRect l="-1116" t="-11348" b="-29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DF9FA10-5CA7-4B45-B3C0-3DD0B8544F00}"/>
                  </a:ext>
                </a:extLst>
              </p:cNvPr>
              <p:cNvSpPr/>
              <p:nvPr/>
            </p:nvSpPr>
            <p:spPr>
              <a:xfrm>
                <a:off x="1078010" y="11483433"/>
                <a:ext cx="20181790" cy="856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F9FA10-5CA7-4B45-B3C0-3DD0B854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10" y="11483433"/>
                <a:ext cx="20181790" cy="856581"/>
              </a:xfrm>
              <a:prstGeom prst="rect">
                <a:avLst/>
              </a:prstGeom>
              <a:blipFill rotWithShape="1">
                <a:blip r:embed="rId7"/>
                <a:stretch>
                  <a:fillRect l="-1238" t="-11429" b="-2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DF9FA10-5CA7-4B45-B3C0-3DD0B8544F00}"/>
                  </a:ext>
                </a:extLst>
              </p:cNvPr>
              <p:cNvSpPr/>
              <p:nvPr/>
            </p:nvSpPr>
            <p:spPr>
              <a:xfrm>
                <a:off x="1078010" y="12413159"/>
                <a:ext cx="2018179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 hàm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vi-VN" sz="4400" b="1" i="1"/>
                  <a:t>	</a:t>
                </a:r>
                <a:r>
                  <a:rPr lang="vi-VN" sz="4400" b="1"/>
                  <a:t> </a:t>
                </a:r>
                <a:endParaRPr lang="en-US" sz="440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F9FA10-5CA7-4B45-B3C0-3DD0B854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10" y="12413159"/>
                <a:ext cx="20181790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1238" t="-188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33BD1699-188A-4587-A218-FABC2386F946}"/>
              </a:ext>
            </a:extLst>
          </p:cNvPr>
          <p:cNvSpPr/>
          <p:nvPr/>
        </p:nvSpPr>
        <p:spPr>
          <a:xfrm>
            <a:off x="2097508" y="532063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0969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38" grpId="0"/>
      <p:bldP spid="40" grpId="0"/>
      <p:bldP spid="40" grpId="1"/>
      <p:bldP spid="42" grpId="0"/>
      <p:bldP spid="44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4293" y="4865914"/>
            <a:ext cx="18746907" cy="83928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09489" y="1613291"/>
            <a:ext cx="3578162" cy="15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 &amp;</a:t>
            </a:r>
          </a:p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3346883"/>
            <a:ext cx="231050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vi-VN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 HÀM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43598" y="4446052"/>
            <a:ext cx="10883622" cy="1862018"/>
            <a:chOff x="5747658" y="4446051"/>
            <a:chExt cx="13634209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82924" y="4446051"/>
              <a:ext cx="13498943" cy="18620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vi-VN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vi-VN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 TẮC TÍNH ĐẠO HÀM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481894" y="1600216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0" y="1538055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" name="Group 67"/>
          <p:cNvGrpSpPr/>
          <p:nvPr/>
        </p:nvGrpSpPr>
        <p:grpSpPr>
          <a:xfrm>
            <a:off x="2133600" y="10003577"/>
            <a:ext cx="10477648" cy="996845"/>
            <a:chOff x="7459670" y="8524495"/>
            <a:chExt cx="10478853" cy="996960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8846067" cy="882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0215">
                <a:lnSpc>
                  <a:spcPct val="107000"/>
                </a:lnSpc>
                <a:spcAft>
                  <a:spcPts val="800"/>
                </a:spcAft>
              </a:pPr>
              <a:r>
                <a:rPr lang="vi-VN" sz="48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SÁCH GIÁO KHOA</a:t>
              </a:r>
              <a:endParaRPr lang="en-US" sz="4800" b="1" dirty="0">
                <a:solidFill>
                  <a:srgbClr val="135F8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97761" y="7688759"/>
                  <a:ext cx="42960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166730" y="11109906"/>
            <a:ext cx="8848659" cy="942109"/>
            <a:chOff x="7459670" y="9982200"/>
            <a:chExt cx="8849680" cy="942218"/>
          </a:xfrm>
        </p:grpSpPr>
        <p:sp>
          <p:nvSpPr>
            <p:cNvPr id="82" name="Rectangle 81"/>
            <p:cNvSpPr/>
            <p:nvPr/>
          </p:nvSpPr>
          <p:spPr>
            <a:xfrm>
              <a:off x="9471433" y="10108716"/>
              <a:ext cx="683791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700" b="1" i="0" u="none" strike="noStrike" kern="1200" cap="none" spc="-15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vi-VN" sz="4700" b="1" i="0" u="none" strike="noStrike" kern="1200" cap="none" spc="-150" normalizeH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TẬP TRẮC NGHIỆM</a:t>
              </a:r>
              <a:endParaRPr kumimoji="0" lang="en-US" sz="4700" b="1" i="0" u="none" strike="noStrike" kern="1200" cap="none" spc="-15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74541" y="7688759"/>
                  <a:ext cx="67604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6E9C3E9-2F25-4361-AF70-3180FCEC5EAF}"/>
              </a:ext>
            </a:extLst>
          </p:cNvPr>
          <p:cNvSpPr txBox="1"/>
          <p:nvPr/>
        </p:nvSpPr>
        <p:spPr>
          <a:xfrm>
            <a:off x="9753600" y="6553200"/>
            <a:ext cx="5562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68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62000" y="6920365"/>
            <a:ext cx="22441984" cy="6414635"/>
            <a:chOff x="1220788" y="7162800"/>
            <a:chExt cx="22444581" cy="6415378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442883" cy="615963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685800" y="3505200"/>
            <a:ext cx="22518184" cy="3343423"/>
            <a:chOff x="1175570" y="2468560"/>
            <a:chExt cx="22520791" cy="3343810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520791" cy="293977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5258406" cy="896426"/>
              <a:chOff x="1175570" y="1834705"/>
              <a:chExt cx="5735950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684402" y="-82059"/>
                <a:ext cx="836967" cy="495223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53938" y="1936514"/>
                <a:ext cx="4857582" cy="839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2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163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874558" y="4420818"/>
            <a:ext cx="22032362" cy="208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400" b="1">
                <a:latin typeface="Tahoma" pitchFamily="34" charset="0"/>
                <a:ea typeface="Tahoma" pitchFamily="34" charset="0"/>
                <a:cs typeface="Tahoma" pitchFamily="34" charset="0"/>
              </a:rPr>
              <a:t>Tìm đạo hàm của các hàm số sau</a:t>
            </a:r>
            <a:endParaRPr lang="en-US" sz="4400" b="1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333516" y="5511693"/>
                <a:ext cx="16945084" cy="910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d)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𝟖</m:t>
                        </m:r>
                        <m:r>
                          <a:rPr lang="vi-VN" sz="4400" b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516" y="5511693"/>
                <a:ext cx="16945084" cy="910057"/>
              </a:xfrm>
              <a:prstGeom prst="rect">
                <a:avLst/>
              </a:prstGeom>
              <a:blipFill rotWithShape="1">
                <a:blip r:embed="rId2"/>
                <a:stretch>
                  <a:fillRect l="-1475" t="-7383" b="-2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87693" y="8153400"/>
                <a:ext cx="21343707" cy="943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vi-VN" sz="4400" dirty="0"/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>
                        <a:latin typeface="Cambria Math"/>
                      </a:rPr>
                      <m:t>′=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vi-VN" sz="4400" b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vi-VN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𝟓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𝟏𝟐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93" y="8153400"/>
                <a:ext cx="21343707" cy="943015"/>
              </a:xfrm>
              <a:prstGeom prst="rect">
                <a:avLst/>
              </a:prstGeom>
              <a:blipFill>
                <a:blip r:embed="rId3"/>
                <a:stretch>
                  <a:fillRect l="-1142" t="-1948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E8EA93E7-50DC-4D55-A0D7-905184331C4B}"/>
              </a:ext>
            </a:extLst>
          </p:cNvPr>
          <p:cNvGrpSpPr/>
          <p:nvPr/>
        </p:nvGrpSpPr>
        <p:grpSpPr>
          <a:xfrm>
            <a:off x="687069" y="2420299"/>
            <a:ext cx="18591531" cy="830901"/>
            <a:chOff x="775781" y="1892299"/>
            <a:chExt cx="18594894" cy="830900"/>
          </a:xfrm>
        </p:grpSpPr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5D583631-C4FB-4691-A4E0-35C52A6EAFAB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6CA2655-168E-4C1F-AAB2-701D9975B74E}"/>
                </a:ext>
              </a:extLst>
            </p:cNvPr>
            <p:cNvSpPr txBox="1"/>
            <p:nvPr/>
          </p:nvSpPr>
          <p:spPr>
            <a:xfrm>
              <a:off x="1082675" y="1922269"/>
              <a:ext cx="457259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170A810-851D-4DF8-8379-996B49A3E5B8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SÁCH GIÁO KHOA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38425" y="10219592"/>
                <a:ext cx="20251507" cy="1620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𝟐𝟒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⇒</m:t>
                    </m:r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′=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𝟐𝟒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𝟕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𝟐𝟒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𝟓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𝟕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=−</m:t>
                    </m:r>
                    <m:r>
                      <a:rPr lang="vi-VN" sz="4400" b="1" i="1">
                        <a:latin typeface="Cambria Math"/>
                      </a:rPr>
                      <m:t>𝟔𝟑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𝟏𝟐𝟎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en-US" sz="4400" b="1" i="1" dirty="0"/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425" y="10219592"/>
                <a:ext cx="20251507" cy="1620124"/>
              </a:xfrm>
              <a:prstGeom prst="rect">
                <a:avLst/>
              </a:prstGeom>
              <a:blipFill rotWithShape="1">
                <a:blip r:embed="rId4"/>
                <a:stretch>
                  <a:fillRect l="-1204" t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5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09600" y="8116156"/>
            <a:ext cx="22441984" cy="5371240"/>
            <a:chOff x="1220788" y="7052327"/>
            <a:chExt cx="22444581" cy="6678269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442883" cy="63120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052327"/>
              <a:ext cx="3305492" cy="1056890"/>
              <a:chOff x="1224542" y="6188639"/>
              <a:chExt cx="3305492" cy="1122431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01929" y="5382965"/>
                <a:ext cx="11224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07332" y="6241853"/>
                <a:ext cx="2438471" cy="1016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685800" y="3505199"/>
            <a:ext cx="22518184" cy="4610955"/>
            <a:chOff x="1175570" y="2468560"/>
            <a:chExt cx="22520791" cy="308711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615903"/>
              <a:ext cx="22520791" cy="293977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5334616" cy="914390"/>
              <a:chOff x="1175570" y="1834704"/>
              <a:chExt cx="5819081" cy="997431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973166" y="-370822"/>
                <a:ext cx="675088" cy="536788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53549" y="1992720"/>
                <a:ext cx="4471985" cy="839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3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163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4"/>
                <a:ext cx="995083" cy="8091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6172200" y="3677651"/>
            <a:ext cx="16277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400" b="1">
                <a:latin typeface="Tahoma" pitchFamily="34" charset="0"/>
                <a:ea typeface="Tahoma" pitchFamily="34" charset="0"/>
                <a:cs typeface="Tahoma" pitchFamily="34" charset="0"/>
              </a:rPr>
              <a:t>  Tìm đạo hàm của các hàm số sau</a:t>
            </a:r>
            <a:r>
              <a:rPr lang="vi-VN" sz="4400" b="1" u="none" strike="noStrike" spc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876316" y="5234131"/>
                <a:ext cx="20678884" cy="2420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/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𝟕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vi-VN" sz="4400" b="1" i="1" smtClean="0">
                        <a:latin typeface="Cambria Math"/>
                      </a:rPr>
                      <m:t>     </m:t>
                    </m:r>
                  </m:oMath>
                </a14:m>
                <a:endParaRPr lang="vi-VN" sz="4400" b="1" i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400" b="1" i="1"/>
                  <a:t> 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/>
                                  </a:rPr>
                                  <m:t>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i="1"/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𝒎</m:t>
                    </m:r>
                    <m:r>
                      <a:rPr lang="vi-VN" sz="4400" b="1" i="1">
                        <a:latin typeface="Cambria Math"/>
                      </a:rPr>
                      <m:t>;</m:t>
                    </m:r>
                    <m:r>
                      <a:rPr lang="vi-VN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vi-VN" sz="4400" b="1" i="1"/>
                  <a:t> </a:t>
                </a:r>
                <a:r>
                  <a:rPr lang="vi-VN" sz="4400" b="1"/>
                  <a:t>là các hằng số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316" y="5234131"/>
                <a:ext cx="20678884" cy="2420086"/>
              </a:xfrm>
              <a:prstGeom prst="rect">
                <a:avLst/>
              </a:prstGeom>
              <a:blipFill rotWithShape="1">
                <a:blip r:embed="rId2"/>
                <a:stretch>
                  <a:fillRect l="-442" b="-2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64037" y="12094158"/>
                <a:ext cx="14900163" cy="1533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/>
                        </a:rPr>
                        <m:t>=−</m:t>
                      </m:r>
                      <m:r>
                        <a:rPr lang="vi-VN" sz="4400" b="1" i="1">
                          <a:latin typeface="Cambria Math"/>
                        </a:rPr>
                        <m:t>𝟏𝟐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vi-VN" sz="4400" b="1" i="1">
                          <a:latin typeface="Cambria Math"/>
                        </a:rPr>
                        <m:t>+</m:t>
                      </m:r>
                      <m:r>
                        <a:rPr lang="vi-VN" sz="4400" b="1" i="1">
                          <a:latin typeface="Cambria Math"/>
                        </a:rPr>
                        <m:t>𝟒</m:t>
                      </m:r>
                      <m:r>
                        <a:rPr lang="vi-VN" sz="4400" b="1" i="1">
                          <a:latin typeface="Cambria Math"/>
                        </a:rPr>
                        <m:t>𝒙</m:t>
                      </m:r>
                      <m:r>
                        <a:rPr lang="vi-VN" sz="4400" b="1" i="1">
                          <a:latin typeface="Cambria Math"/>
                        </a:rPr>
                        <m:t>=−</m:t>
                      </m:r>
                      <m:r>
                        <a:rPr lang="vi-VN" sz="4400" b="1" i="1">
                          <a:latin typeface="Cambria Math"/>
                        </a:rPr>
                        <m:t>𝟒</m:t>
                      </m:r>
                      <m:r>
                        <a:rPr lang="vi-VN" sz="4400" b="1" i="1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/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037" y="12094158"/>
                <a:ext cx="14900163" cy="15336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057400" y="10998200"/>
                <a:ext cx="20269200" cy="1045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′=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vi-VN" sz="4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𝟓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0998200"/>
                <a:ext cx="20269200" cy="1045158"/>
              </a:xfrm>
              <a:prstGeom prst="rect">
                <a:avLst/>
              </a:prstGeom>
              <a:blipFill rotWithShape="1">
                <a:blip r:embed="rId4"/>
                <a:stretch>
                  <a:fillRect l="-1233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649B10E3-98BE-4531-8CFA-27749E44E62F}"/>
              </a:ext>
            </a:extLst>
          </p:cNvPr>
          <p:cNvGrpSpPr/>
          <p:nvPr/>
        </p:nvGrpSpPr>
        <p:grpSpPr>
          <a:xfrm>
            <a:off x="687069" y="2286000"/>
            <a:ext cx="18591531" cy="830901"/>
            <a:chOff x="775781" y="1892299"/>
            <a:chExt cx="18594894" cy="830900"/>
          </a:xfrm>
        </p:grpSpPr>
        <p:sp>
          <p:nvSpPr>
            <p:cNvPr id="48" name="Rounded Rectangle 2">
              <a:extLst>
                <a:ext uri="{FF2B5EF4-FFF2-40B4-BE49-F238E27FC236}">
                  <a16:creationId xmlns:a16="http://schemas.microsoft.com/office/drawing/2014/main" id="{6B3A9224-CE03-40C1-A2DA-30A66ED5E403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912B5B-5B5C-4D18-91D3-10E857A815C2}"/>
                </a:ext>
              </a:extLst>
            </p:cNvPr>
            <p:cNvSpPr txBox="1"/>
            <p:nvPr/>
          </p:nvSpPr>
          <p:spPr>
            <a:xfrm>
              <a:off x="1082675" y="1922269"/>
              <a:ext cx="633622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435C10B-B4B1-4490-B4C1-9425BE536DF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SÁCH GIÁO KHOA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057400" y="8925897"/>
                <a:ext cx="18051422" cy="1045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vi-VN" sz="4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4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𝟕</m:t>
                                  </m:r>
                                </m:sup>
                              </m:sSup>
                              <m:r>
                                <a:rPr lang="vi-VN" sz="44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vi-VN" sz="44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44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𝟕</m:t>
                                  </m:r>
                                </m:sup>
                              </m:sSup>
                              <m:r>
                                <a:rPr lang="vi-VN" sz="44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vi-VN" sz="44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44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vi-VN" sz="4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4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𝟕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4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𝟔</m:t>
                              </m:r>
                            </m:sup>
                          </m:sSup>
                          <m:r>
                            <a:rPr lang="vi-VN" sz="44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vi-VN" sz="44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𝟏𝟎</m:t>
                          </m:r>
                          <m:r>
                            <a:rPr lang="vi-VN" sz="44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𝟕</m:t>
                                  </m:r>
                                </m:sup>
                              </m:sSup>
                              <m:r>
                                <a:rPr lang="vi-VN" sz="44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vi-VN" sz="44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44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925897"/>
                <a:ext cx="18051422" cy="10451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116178" y="9927642"/>
                <a:ext cx="18051422" cy="1007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0" i="0" smtClean="0">
                          <a:latin typeface="Cambria Math"/>
                        </a:rPr>
                        <m:t>          </m:t>
                      </m:r>
                      <m:r>
                        <a:rPr lang="vi-VN" sz="4400" b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𝟓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/>
                            </a:rPr>
                            <m:t>𝟕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  <m:r>
                            <a:rPr lang="vi-VN" sz="4400" b="1">
                              <a:latin typeface="Cambria Math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𝟏𝟎</m:t>
                          </m:r>
                        </m:e>
                      </m:d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vi-VN" sz="4400" b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178" y="9927642"/>
                <a:ext cx="18051422" cy="10075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17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09600" y="8116156"/>
            <a:ext cx="22441984" cy="5371240"/>
            <a:chOff x="1220788" y="7052327"/>
            <a:chExt cx="22444581" cy="6678269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442883" cy="63120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052327"/>
              <a:ext cx="3305492" cy="1056890"/>
              <a:chOff x="1224542" y="6188639"/>
              <a:chExt cx="3305492" cy="1122431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01929" y="5382965"/>
                <a:ext cx="11224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07332" y="6241853"/>
                <a:ext cx="2438471" cy="1016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685800" y="3505201"/>
            <a:ext cx="22518184" cy="4610954"/>
            <a:chOff x="1175570" y="2468561"/>
            <a:chExt cx="22520791" cy="308711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615903"/>
              <a:ext cx="22520791" cy="293977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1"/>
              <a:ext cx="5334617" cy="914389"/>
              <a:chOff x="1175570" y="1834705"/>
              <a:chExt cx="5819082" cy="997430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892227" y="-289883"/>
                <a:ext cx="836967" cy="536788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53549" y="1992720"/>
                <a:ext cx="4471985" cy="839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3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163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6172200" y="3677651"/>
            <a:ext cx="16277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400" b="1">
                <a:latin typeface="Tahoma" pitchFamily="34" charset="0"/>
                <a:ea typeface="Tahoma" pitchFamily="34" charset="0"/>
                <a:cs typeface="Tahoma" pitchFamily="34" charset="0"/>
              </a:rPr>
              <a:t>  Tìm đạo hàm của các hàm số sau</a:t>
            </a:r>
            <a:r>
              <a:rPr lang="vi-VN" sz="4400" b="1" u="none" strike="noStrike" spc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876316" y="5234131"/>
                <a:ext cx="20678884" cy="2420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/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𝟕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b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vi-VN" sz="4400" b="1" i="1" smtClean="0">
                        <a:latin typeface="Cambria Math"/>
                      </a:rPr>
                      <m:t>     </m:t>
                    </m:r>
                  </m:oMath>
                </a14:m>
                <a:endParaRPr lang="vi-VN" sz="4400" b="1" i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400" b="1" i="1"/>
                  <a:t> 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/>
                                  </a:rPr>
                                  <m:t>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i="1"/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𝒎</m:t>
                    </m:r>
                    <m:r>
                      <a:rPr lang="vi-VN" sz="4400" b="1" i="1">
                        <a:latin typeface="Cambria Math"/>
                      </a:rPr>
                      <m:t>;</m:t>
                    </m:r>
                    <m:r>
                      <a:rPr lang="vi-VN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vi-VN" sz="4400" b="1" i="1"/>
                  <a:t> </a:t>
                </a:r>
                <a:r>
                  <a:rPr lang="vi-VN" sz="4400" b="1"/>
                  <a:t>là các hằng số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316" y="5234131"/>
                <a:ext cx="20678884" cy="2420086"/>
              </a:xfrm>
              <a:prstGeom prst="rect">
                <a:avLst/>
              </a:prstGeom>
              <a:blipFill rotWithShape="1">
                <a:blip r:embed="rId2"/>
                <a:stretch>
                  <a:fillRect l="-442" b="-2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649B10E3-98BE-4531-8CFA-27749E44E62F}"/>
              </a:ext>
            </a:extLst>
          </p:cNvPr>
          <p:cNvGrpSpPr/>
          <p:nvPr/>
        </p:nvGrpSpPr>
        <p:grpSpPr>
          <a:xfrm>
            <a:off x="687069" y="2274955"/>
            <a:ext cx="18591531" cy="1005390"/>
            <a:chOff x="775781" y="1892299"/>
            <a:chExt cx="18594894" cy="830900"/>
          </a:xfrm>
        </p:grpSpPr>
        <p:sp>
          <p:nvSpPr>
            <p:cNvPr id="48" name="Rounded Rectangle 2">
              <a:extLst>
                <a:ext uri="{FF2B5EF4-FFF2-40B4-BE49-F238E27FC236}">
                  <a16:creationId xmlns:a16="http://schemas.microsoft.com/office/drawing/2014/main" id="{6B3A9224-CE03-40C1-A2DA-30A66ED5E403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912B5B-5B5C-4D18-91D3-10E857A815C2}"/>
                </a:ext>
              </a:extLst>
            </p:cNvPr>
            <p:cNvSpPr txBox="1"/>
            <p:nvPr/>
          </p:nvSpPr>
          <p:spPr>
            <a:xfrm>
              <a:off x="1082675" y="1922269"/>
              <a:ext cx="798761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 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435C10B-B4B1-4490-B4C1-9425BE536DF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SÁCH GIÁO KHOA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057400" y="8697297"/>
                <a:ext cx="18051422" cy="1773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vi-VN" sz="44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vi-VN" sz="4400" b="1" i="1">
                          <a:latin typeface="Cambria Math"/>
                        </a:rPr>
                        <m:t>𝒚</m:t>
                      </m:r>
                      <m:r>
                        <a:rPr lang="vi-VN" sz="4400" b="1" i="1">
                          <a:latin typeface="Cambria Math"/>
                        </a:rPr>
                        <m:t>′=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697297"/>
                <a:ext cx="18051422" cy="17738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116178" y="10931468"/>
                <a:ext cx="18051422" cy="1585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0" i="0" smtClean="0">
                          <a:latin typeface="Cambria Math"/>
                        </a:rPr>
                        <m:t>          </m:t>
                      </m:r>
                      <m:r>
                        <a:rPr lang="vi-VN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𝟓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𝟔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𝒙</m:t>
                          </m:r>
                          <m:r>
                            <a:rPr lang="vi-VN" sz="4400" b="1" i="1">
                              <a:latin typeface="Cambria Math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178" y="10931468"/>
                <a:ext cx="18051422" cy="15853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6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09600" y="7973281"/>
            <a:ext cx="22441984" cy="5371240"/>
            <a:chOff x="1220788" y="7052327"/>
            <a:chExt cx="22444581" cy="6678269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442883" cy="63120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052327"/>
              <a:ext cx="3305492" cy="1056890"/>
              <a:chOff x="1224542" y="6188639"/>
              <a:chExt cx="3305492" cy="1122431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01929" y="5382965"/>
                <a:ext cx="11224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07332" y="6241853"/>
                <a:ext cx="2438471" cy="1016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685800" y="3505201"/>
            <a:ext cx="22518184" cy="4610954"/>
            <a:chOff x="1175570" y="2468561"/>
            <a:chExt cx="22520791" cy="308711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615903"/>
              <a:ext cx="22520791" cy="293977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1"/>
              <a:ext cx="5334617" cy="914389"/>
              <a:chOff x="1175570" y="1834705"/>
              <a:chExt cx="5819082" cy="997430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892227" y="-289883"/>
                <a:ext cx="836967" cy="536788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53549" y="1992720"/>
                <a:ext cx="4471985" cy="839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3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163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6172200" y="3677651"/>
            <a:ext cx="16277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400" b="1">
                <a:latin typeface="Tahoma" pitchFamily="34" charset="0"/>
                <a:ea typeface="Tahoma" pitchFamily="34" charset="0"/>
                <a:cs typeface="Tahoma" pitchFamily="34" charset="0"/>
              </a:rPr>
              <a:t>  Tìm đạo hàm của các hàm số sau</a:t>
            </a:r>
            <a:r>
              <a:rPr lang="vi-VN" sz="4400" b="1" u="none" strike="noStrike" spc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876316" y="5234131"/>
                <a:ext cx="20678884" cy="2420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/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𝟕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vi-VN" sz="4400" b="1" i="1" smtClean="0">
                        <a:latin typeface="Cambria Math"/>
                      </a:rPr>
                      <m:t>     </m:t>
                    </m:r>
                  </m:oMath>
                </a14:m>
                <a:endParaRPr lang="vi-VN" sz="4400" b="1" i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400" b="1"/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/>
                                  </a:rPr>
                                  <m:t>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i="1"/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𝒎</m:t>
                    </m:r>
                    <m:r>
                      <a:rPr lang="vi-VN" sz="4400" b="1" i="1">
                        <a:latin typeface="Cambria Math"/>
                      </a:rPr>
                      <m:t>;</m:t>
                    </m:r>
                    <m:r>
                      <a:rPr lang="vi-VN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vi-VN" sz="4400" b="1" i="1"/>
                  <a:t> </a:t>
                </a:r>
                <a:r>
                  <a:rPr lang="vi-VN" sz="4400" b="1"/>
                  <a:t>là các hằng số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316" y="5234131"/>
                <a:ext cx="20678884" cy="2420086"/>
              </a:xfrm>
              <a:prstGeom prst="rect">
                <a:avLst/>
              </a:prstGeom>
              <a:blipFill rotWithShape="1">
                <a:blip r:embed="rId2"/>
                <a:stretch>
                  <a:fillRect l="-442" b="-2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649B10E3-98BE-4531-8CFA-27749E44E62F}"/>
              </a:ext>
            </a:extLst>
          </p:cNvPr>
          <p:cNvGrpSpPr/>
          <p:nvPr/>
        </p:nvGrpSpPr>
        <p:grpSpPr>
          <a:xfrm>
            <a:off x="609600" y="2286000"/>
            <a:ext cx="18591531" cy="830901"/>
            <a:chOff x="775781" y="1892299"/>
            <a:chExt cx="18594894" cy="830900"/>
          </a:xfrm>
        </p:grpSpPr>
        <p:sp>
          <p:nvSpPr>
            <p:cNvPr id="48" name="Rounded Rectangle 2">
              <a:extLst>
                <a:ext uri="{FF2B5EF4-FFF2-40B4-BE49-F238E27FC236}">
                  <a16:creationId xmlns:a16="http://schemas.microsoft.com/office/drawing/2014/main" id="{6B3A9224-CE03-40C1-A2DA-30A66ED5E403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912B5B-5B5C-4D18-91D3-10E857A815C2}"/>
                </a:ext>
              </a:extLst>
            </p:cNvPr>
            <p:cNvSpPr txBox="1"/>
            <p:nvPr/>
          </p:nvSpPr>
          <p:spPr>
            <a:xfrm>
              <a:off x="1082675" y="1922269"/>
              <a:ext cx="633622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435C10B-B4B1-4490-B4C1-9425BE536DF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SÁCH GIÁO KHOA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057400" y="8697297"/>
                <a:ext cx="8610600" cy="14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400" b="1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4400" b="1" i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4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697297"/>
                <a:ext cx="8610600" cy="1412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C024293-0F1E-411F-A21C-4C52B7F89D94}"/>
                  </a:ext>
                </a:extLst>
              </p:cNvPr>
              <p:cNvSpPr/>
              <p:nvPr/>
            </p:nvSpPr>
            <p:spPr>
              <a:xfrm>
                <a:off x="9720595" y="8783022"/>
                <a:ext cx="8915400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b="1" i="1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vi-VN" sz="4400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vi-VN" sz="4400" b="1" i="1" smtClean="0">
                          <a:latin typeface="Cambria Math"/>
                        </a:rPr>
                        <m:t>      </m:t>
                      </m:r>
                    </m:oMath>
                  </m:oMathPara>
                </a14:m>
                <a:endParaRPr lang="vi-VN" sz="4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C024293-0F1E-411F-A21C-4C52B7F89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595" y="8783022"/>
                <a:ext cx="8915400" cy="16137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A8932CE-0FD3-479F-B912-A8CF7FD44A6D}"/>
                  </a:ext>
                </a:extLst>
              </p:cNvPr>
              <p:cNvSpPr/>
              <p:nvPr/>
            </p:nvSpPr>
            <p:spPr>
              <a:xfrm>
                <a:off x="9677400" y="10363200"/>
                <a:ext cx="8915400" cy="14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/>
                            </a:rPr>
                            <m:t>𝟔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i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A8932CE-0FD3-479F-B912-A8CF7FD44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10363200"/>
                <a:ext cx="8915400" cy="1412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9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62000" y="6920365"/>
            <a:ext cx="22441984" cy="6567035"/>
            <a:chOff x="1220788" y="7162800"/>
            <a:chExt cx="22444581" cy="6567796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442883" cy="63120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0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815702"/>
              <a:chOff x="1224542" y="6305967"/>
              <a:chExt cx="3305491" cy="86628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7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19532" cy="866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7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7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700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700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685800" y="3505201"/>
            <a:ext cx="22518184" cy="3343422"/>
            <a:chOff x="1175570" y="2468561"/>
            <a:chExt cx="22520791" cy="3343809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520791" cy="293977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1"/>
              <a:ext cx="4974414" cy="914506"/>
              <a:chOff x="1175570" y="1834705"/>
              <a:chExt cx="5426166" cy="99755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646497" y="-44152"/>
                <a:ext cx="836967" cy="48764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129750" y="1992847"/>
                <a:ext cx="447198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4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163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1818238" y="4236400"/>
            <a:ext cx="22032362" cy="208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đạo hàm của các hàm số sau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09800" y="5252909"/>
                <a:ext cx="19459684" cy="919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vi-VN" sz="47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4700" b="1" i="1">
                        <a:latin typeface="Cambria Math"/>
                      </a:rPr>
                      <m:t>𝒚</m:t>
                    </m:r>
                    <m:r>
                      <a:rPr lang="vi-VN" sz="47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7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7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700" b="1" i="1">
                        <a:latin typeface="Cambria Math"/>
                      </a:rPr>
                      <m:t>−</m:t>
                    </m:r>
                    <m:r>
                      <a:rPr lang="vi-VN" sz="4700" b="1" i="1">
                        <a:latin typeface="Cambria Math"/>
                      </a:rPr>
                      <m:t>𝒙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700" b="1" i="1">
                            <a:latin typeface="Cambria Math"/>
                          </a:rPr>
                          <m:t>𝒙</m:t>
                        </m:r>
                      </m:e>
                    </m:rad>
                    <m:r>
                      <a:rPr lang="vi-VN" sz="4700" b="1" i="1">
                        <a:latin typeface="Cambria Math"/>
                      </a:rPr>
                      <m:t>+</m:t>
                    </m:r>
                    <m:r>
                      <a:rPr lang="vi-VN" sz="4700" b="1" i="1">
                        <a:latin typeface="Cambria Math"/>
                      </a:rPr>
                      <m:t>𝟏</m:t>
                    </m:r>
                  </m:oMath>
                </a14:m>
                <a:r>
                  <a:rPr lang="vi-VN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vi-VN" sz="47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vi-VN" sz="4700"/>
                  <a:t> </a:t>
                </a:r>
                <a14:m>
                  <m:oMath xmlns:m="http://schemas.openxmlformats.org/officeDocument/2006/math">
                    <m:r>
                      <a:rPr lang="vi-VN" sz="4700" b="1" i="1">
                        <a:latin typeface="Cambria Math"/>
                      </a:rPr>
                      <m:t>𝒚</m:t>
                    </m:r>
                    <m:r>
                      <a:rPr lang="vi-VN" sz="47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700" b="1" i="1">
                            <a:latin typeface="Cambria Math"/>
                          </a:rPr>
                          <m:t>𝟐</m:t>
                        </m:r>
                        <m:r>
                          <a:rPr lang="vi-VN" sz="4700" b="1" i="1">
                            <a:latin typeface="Cambria Math"/>
                          </a:rPr>
                          <m:t>−</m:t>
                        </m:r>
                        <m:r>
                          <a:rPr lang="vi-VN" sz="4700" b="1" i="1">
                            <a:latin typeface="Cambria Math"/>
                          </a:rPr>
                          <m:t>𝟓</m:t>
                        </m:r>
                        <m:r>
                          <a:rPr lang="vi-VN" sz="4700" b="1" i="1">
                            <a:latin typeface="Cambria Math"/>
                          </a:rPr>
                          <m:t>𝒙</m:t>
                        </m:r>
                        <m:r>
                          <a:rPr lang="vi-VN" sz="47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7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7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252909"/>
                <a:ext cx="19459684" cy="919291"/>
              </a:xfrm>
              <a:prstGeom prst="rect">
                <a:avLst/>
              </a:prstGeom>
              <a:blipFill rotWithShape="1">
                <a:blip r:embed="rId2"/>
                <a:stretch>
                  <a:fillRect l="-1410" t="-5298" b="-3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57400" y="7924800"/>
                <a:ext cx="8077200" cy="1001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7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7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7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7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7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7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7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700" b="1" i="1">
                                <a:latin typeface="Cambria Math"/>
                              </a:rPr>
                              <m:t>𝒙</m:t>
                            </m:r>
                            <m:rad>
                              <m:radPr>
                                <m:degHide m:val="on"/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7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47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7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7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700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7924800"/>
                <a:ext cx="8077200" cy="1001108"/>
              </a:xfrm>
              <a:prstGeom prst="rect">
                <a:avLst/>
              </a:prstGeom>
              <a:blipFill>
                <a:blip r:embed="rId3"/>
                <a:stretch>
                  <a:fillRect l="-1208" t="-2439" b="-23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267548" y="10134599"/>
                <a:ext cx="13258800" cy="1804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7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7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vi-VN" sz="4700" b="0" i="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700" b="1" i="1">
                          <a:latin typeface="Cambria Math"/>
                        </a:rPr>
                        <m:t>𝐲</m:t>
                      </m:r>
                      <m:r>
                        <a:rPr lang="vi-VN" sz="4700" b="1">
                          <a:latin typeface="Cambria Math"/>
                        </a:rPr>
                        <m:t>′=</m:t>
                      </m:r>
                      <m:f>
                        <m:fPr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7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7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vi-VN" sz="4700" b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vi-VN" sz="4700" b="1" i="1">
                                      <a:latin typeface="Cambria Math"/>
                                    </a:rPr>
                                    <m:t>𝟓𝐱</m:t>
                                  </m:r>
                                  <m:r>
                                    <a:rPr lang="vi-VN" sz="4700" b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7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7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vi-VN" sz="4700" b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vi-VN" sz="4700" b="1" i="1"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7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4700" b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700" b="1" i="1">
                                  <a:latin typeface="Cambria Math"/>
                                </a:rPr>
                                <m:t>𝟓𝐱</m:t>
                              </m:r>
                              <m:r>
                                <a:rPr lang="vi-VN" sz="4700" b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7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7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7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548" y="10134599"/>
                <a:ext cx="13258800" cy="18046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4A726BA1-F464-4C72-B778-7D1528FF7B66}"/>
              </a:ext>
            </a:extLst>
          </p:cNvPr>
          <p:cNvGrpSpPr/>
          <p:nvPr/>
        </p:nvGrpSpPr>
        <p:grpSpPr>
          <a:xfrm>
            <a:off x="687069" y="2133600"/>
            <a:ext cx="18591531" cy="830901"/>
            <a:chOff x="775781" y="1892299"/>
            <a:chExt cx="18594894" cy="830900"/>
          </a:xfrm>
        </p:grpSpPr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7C514E9A-278D-496B-AD3B-5165FDDE380F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48CD157-4F13-4CC1-BB06-76CB40207CE7}"/>
                </a:ext>
              </a:extLst>
            </p:cNvPr>
            <p:cNvSpPr txBox="1"/>
            <p:nvPr/>
          </p:nvSpPr>
          <p:spPr>
            <a:xfrm>
              <a:off x="1082675" y="1922269"/>
              <a:ext cx="633622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0763F11-1591-4230-9029-82944A8B73FD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SÁCH GIÁO KHOA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C52CBFF-3C68-42E1-B622-182B4B4E2AE0}"/>
                  </a:ext>
                </a:extLst>
              </p:cNvPr>
              <p:cNvSpPr/>
              <p:nvPr/>
            </p:nvSpPr>
            <p:spPr>
              <a:xfrm>
                <a:off x="9753600" y="7678482"/>
                <a:ext cx="10134600" cy="1694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700" b="1" i="1">
                          <a:latin typeface="Cambria Math"/>
                        </a:rPr>
                        <m:t>=</m:t>
                      </m:r>
                      <m:r>
                        <a:rPr lang="vi-VN" sz="4700" b="1" i="1">
                          <a:latin typeface="Cambria Math"/>
                        </a:rPr>
                        <m:t>𝟐</m:t>
                      </m:r>
                      <m:r>
                        <a:rPr lang="vi-VN" sz="4700" b="1" i="1">
                          <a:latin typeface="Cambria Math"/>
                        </a:rPr>
                        <m:t>𝒙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700" b="1" i="1">
                              <a:latin typeface="Cambria Math"/>
                            </a:rPr>
                            <m:t>𝒙</m:t>
                          </m:r>
                        </m:e>
                      </m:ra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700" b="1" i="1">
                          <a:latin typeface="Cambria Math"/>
                        </a:rPr>
                        <m:t>𝒙</m:t>
                      </m:r>
                      <m:r>
                        <a:rPr lang="vi-VN" sz="4700" b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7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vi-VN" sz="4700" b="1" i="1"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700" b="1" i="1">
                                  <a:latin typeface="Cambria Math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  <m:r>
                        <a:rPr lang="vi-VN" sz="4700" b="1" i="1">
                          <a:latin typeface="Cambria Math"/>
                        </a:rPr>
                        <m:t>=</m:t>
                      </m:r>
                      <m:r>
                        <a:rPr lang="vi-VN" sz="4700" b="1" i="1">
                          <a:latin typeface="Cambria Math"/>
                        </a:rPr>
                        <m:t>𝟐</m:t>
                      </m:r>
                      <m:r>
                        <a:rPr lang="vi-VN" sz="4700" b="1" i="1">
                          <a:latin typeface="Cambria Math"/>
                        </a:rPr>
                        <m:t>𝒙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700" b="1" i="1">
                              <a:latin typeface="Cambria Math"/>
                            </a:rPr>
                            <m:t>𝒙</m:t>
                          </m:r>
                        </m:e>
                      </m:ra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700" b="1" i="1">
                                  <a:latin typeface="Cambria Math"/>
                                </a:rPr>
                                <m:t>𝒙</m:t>
                              </m:r>
                            </m:e>
                          </m:rad>
                        </m:num>
                        <m:den>
                          <m:r>
                            <a:rPr lang="vi-VN" sz="47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C52CBFF-3C68-42E1-B622-182B4B4E2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7678482"/>
                <a:ext cx="10134600" cy="1694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82BE0A8-2AB4-474D-8D29-E4819209526B}"/>
                  </a:ext>
                </a:extLst>
              </p:cNvPr>
              <p:cNvSpPr/>
              <p:nvPr/>
            </p:nvSpPr>
            <p:spPr>
              <a:xfrm>
                <a:off x="19431000" y="7665992"/>
                <a:ext cx="3733800" cy="1554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700" b="1" i="1">
                          <a:latin typeface="Cambria Math"/>
                        </a:rPr>
                        <m:t>=</m:t>
                      </m:r>
                      <m:r>
                        <a:rPr lang="vi-VN" sz="4700" b="1" i="1">
                          <a:latin typeface="Cambria Math"/>
                        </a:rPr>
                        <m:t>𝟐</m:t>
                      </m:r>
                      <m:r>
                        <a:rPr lang="vi-VN" sz="4700" b="1" i="1">
                          <a:latin typeface="Cambria Math"/>
                        </a:rPr>
                        <m:t>𝒙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700" b="1" i="1">
                              <a:latin typeface="Cambria Math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700" b="1" i="1">
                                  <a:latin typeface="Cambria Math"/>
                                </a:rPr>
                                <m:t>𝒙</m:t>
                              </m:r>
                            </m:e>
                          </m:rad>
                        </m:num>
                        <m:den>
                          <m:r>
                            <a:rPr lang="vi-VN" sz="47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82BE0A8-2AB4-474D-8D29-E481920952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0" y="7665992"/>
                <a:ext cx="3733800" cy="15542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7332A68-37FA-4D89-93FF-936EF2071B6D}"/>
                  </a:ext>
                </a:extLst>
              </p:cNvPr>
              <p:cNvSpPr/>
              <p:nvPr/>
            </p:nvSpPr>
            <p:spPr>
              <a:xfrm>
                <a:off x="8610600" y="10362384"/>
                <a:ext cx="4724400" cy="1601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7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700" b="1">
                              <a:latin typeface="Cambria Math"/>
                            </a:rPr>
                            <m:t>−</m:t>
                          </m:r>
                          <m:r>
                            <a:rPr lang="vi-VN" sz="4700" b="1" i="1">
                              <a:latin typeface="Cambria Math"/>
                            </a:rPr>
                            <m:t>𝟐𝐱</m:t>
                          </m:r>
                          <m:r>
                            <a:rPr lang="vi-VN" sz="4700" b="1">
                              <a:latin typeface="Cambria Math"/>
                            </a:rPr>
                            <m:t>−</m:t>
                          </m:r>
                          <m:r>
                            <a:rPr lang="vi-VN" sz="4700" b="1" i="1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vi-VN" sz="4700" b="1" i="1"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7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4700" b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700" b="1" i="1">
                                  <a:latin typeface="Cambria Math"/>
                                </a:rPr>
                                <m:t>𝟓𝐱</m:t>
                              </m:r>
                              <m:r>
                                <a:rPr lang="vi-VN" sz="4700" b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7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7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7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7332A68-37FA-4D89-93FF-936EF2071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10362384"/>
                <a:ext cx="4724400" cy="1601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16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27" grpId="0"/>
      <p:bldP spid="37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066800" y="7021965"/>
            <a:ext cx="22441984" cy="6567035"/>
            <a:chOff x="1220788" y="7162800"/>
            <a:chExt cx="22444581" cy="6567796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442883" cy="63120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990600" y="3454402"/>
            <a:ext cx="22518184" cy="3431010"/>
            <a:chOff x="1175570" y="2427045"/>
            <a:chExt cx="22520791" cy="338532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597704"/>
              <a:ext cx="22520791" cy="321466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27045"/>
              <a:ext cx="4974414" cy="914506"/>
              <a:chOff x="1175570" y="1789417"/>
              <a:chExt cx="5426166" cy="99755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646497" y="-134728"/>
                <a:ext cx="836967" cy="48764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129750" y="1947559"/>
                <a:ext cx="447198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5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163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789417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248400" y="3530191"/>
                <a:ext cx="11016181" cy="996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/>
                      </a:rPr>
                      <m:t> </m:t>
                    </m:r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vi-VN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530191"/>
                <a:ext cx="11016181" cy="996748"/>
              </a:xfrm>
              <a:prstGeom prst="rect">
                <a:avLst/>
              </a:prstGeom>
              <a:blipFill>
                <a:blip r:embed="rId2"/>
                <a:stretch>
                  <a:fillRect l="-2214" b="-27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409716" y="4598771"/>
                <a:ext cx="19459684" cy="2816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để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𝐲</m:t>
                    </m:r>
                    <m:r>
                      <a:rPr lang="vi-VN" sz="4400" b="1">
                        <a:latin typeface="Cambria Math"/>
                      </a:rPr>
                      <m:t>′&gt;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  <m:r>
                      <a:rPr lang="vi-VN" sz="4400" b="1" i="1">
                        <a:latin typeface="Cambria Math"/>
                      </a:rPr>
                      <m:t> 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Viết phương trình tiếp tuyến của đồ thị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vi-VN" sz="4400" b="1" i="1"/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 tiếp tuyến có hệ số góc 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𝒌</m:t>
                    </m:r>
                    <m:r>
                      <a:rPr lang="vi-VN" sz="4400" b="1" i="1">
                        <a:latin typeface="Cambria Math"/>
                      </a:rPr>
                      <m:t>=−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</m:oMath>
                </a14:m>
                <a:endParaRPr lang="en-US" sz="4400" b="1" i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716" y="4598771"/>
                <a:ext cx="19459684" cy="2816092"/>
              </a:xfrm>
              <a:prstGeom prst="rect">
                <a:avLst/>
              </a:prstGeom>
              <a:blipFill>
                <a:blip r:embed="rId3"/>
                <a:stretch>
                  <a:fillRect l="-1284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19816" y="11685781"/>
                <a:ext cx="20221683" cy="2871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𝒐</m:t>
                        </m:r>
                      </m:sub>
                    </m:sSub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𝟏</m:t>
                    </m:r>
                    <m:r>
                      <a:rPr lang="vi-VN" sz="4400" b="1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𝒐</m:t>
                        </m:r>
                      </m:sub>
                    </m:sSub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tiếp tuyến của đồ thị hàm số tại điểm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  <m:r>
                          <a:rPr lang="vi-VN" sz="4400" b="1" i="1">
                            <a:latin typeface="Cambria Math"/>
                          </a:rPr>
                          <m:t>;</m:t>
                        </m:r>
                        <m:r>
                          <a:rPr lang="vi-VN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</m:oMath>
                </a14:m>
                <a:endParaRPr lang="en-US" sz="4400" b="1" i="1" dirty="0"/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816" y="11685781"/>
                <a:ext cx="20221683" cy="2871555"/>
              </a:xfrm>
              <a:prstGeom prst="rect">
                <a:avLst/>
              </a:prstGeom>
              <a:blipFill>
                <a:blip r:embed="rId4"/>
                <a:stretch>
                  <a:fillRect l="-1236" t="-4671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23290" y="9562084"/>
                <a:ext cx="20408909" cy="203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Gọi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  <m:r>
                          <a:rPr lang="vi-VN" sz="4400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tiếp điểm. Do tiếp tuyến cần tìm có hệ số góc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/>
                      </a:rPr>
                      <m:t>𝐤</m:t>
                    </m:r>
                    <m:r>
                      <a:rPr lang="vi-VN" sz="4400" b="1" i="0">
                        <a:latin typeface="Cambria Math"/>
                      </a:rPr>
                      <m:t>=−</m:t>
                    </m:r>
                    <m:r>
                      <a:rPr lang="vi-VN" sz="4400" b="1" i="0">
                        <a:latin typeface="Cambria Math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𝐲</m:t>
                    </m:r>
                    <m:r>
                      <a:rPr lang="vi-VN" sz="4400" b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vi-VN" sz="4400" b="1">
                        <a:latin typeface="Cambria Math"/>
                      </a:rPr>
                      <m:t>=−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r>
                      <a:rPr lang="vi-VN" sz="4400" b="1">
                        <a:latin typeface="Cambria Math"/>
                      </a:rPr>
                      <m:t>⇔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𝒐</m:t>
                        </m:r>
                      </m:sub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vi-VN" sz="4400" b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𝒐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=−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r>
                      <a:rPr lang="vi-VN" sz="4400" b="1">
                        <a:latin typeface="Cambria Math"/>
                      </a:rPr>
                      <m:t>⇔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𝒐</m:t>
                        </m:r>
                      </m:sub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vi-VN" sz="4400" b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𝒐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  <m:r>
                      <a:rPr lang="vi-VN" sz="4400" b="1">
                        <a:latin typeface="Cambria Math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𝒐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𝟏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290" y="9562084"/>
                <a:ext cx="20408909" cy="2031069"/>
              </a:xfrm>
              <a:prstGeom prst="rect">
                <a:avLst/>
              </a:prstGeom>
              <a:blipFill>
                <a:blip r:embed="rId5"/>
                <a:stretch>
                  <a:fillRect l="-1195" b="-1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193390" y="7318847"/>
                <a:ext cx="19126200" cy="1919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vi-VN" sz="4400" b="1" i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4400" b="1" i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/>
                        </a:rPr>
                        <m:t>−</m:t>
                      </m:r>
                      <m:r>
                        <a:rPr lang="vi-VN" sz="4400" b="1" i="1">
                          <a:latin typeface="Cambria Math"/>
                        </a:rPr>
                        <m:t>𝟔</m:t>
                      </m:r>
                      <m:r>
                        <a:rPr lang="vi-VN" sz="4400" b="1" i="1">
                          <a:latin typeface="Cambria Math"/>
                        </a:rPr>
                        <m:t>𝒙</m:t>
                      </m:r>
                      <m:r>
                        <m:rPr>
                          <m:nor/>
                        </m:rPr>
                        <a:rPr lang="vi-VN" sz="4400" b="1" i="1"/>
                        <m:t>; </m:t>
                      </m:r>
                    </m:oMath>
                  </m:oMathPara>
                </a14:m>
                <a:endParaRPr lang="vi-VN" sz="4400" b="1" i="1" dirty="0"/>
              </a:p>
              <a:p>
                <a:r>
                  <a:rPr lang="vi-VN" sz="4400" b="1" i="1" dirty="0"/>
                  <a:t>               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′&gt;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  <m:r>
                      <a:rPr lang="vi-VN" sz="4400" b="1" i="1">
                        <a:latin typeface="Cambria Math"/>
                      </a:rPr>
                      <m:t>⇔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&gt;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  <m:r>
                      <a:rPr lang="vi-VN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i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390" y="7318847"/>
                <a:ext cx="19126200" cy="19193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F5CE6356-35D3-430F-BAB8-867625B36036}"/>
              </a:ext>
            </a:extLst>
          </p:cNvPr>
          <p:cNvGrpSpPr/>
          <p:nvPr/>
        </p:nvGrpSpPr>
        <p:grpSpPr>
          <a:xfrm>
            <a:off x="687069" y="2209800"/>
            <a:ext cx="18591531" cy="830901"/>
            <a:chOff x="775781" y="1892299"/>
            <a:chExt cx="18594894" cy="830900"/>
          </a:xfrm>
        </p:grpSpPr>
        <p:sp>
          <p:nvSpPr>
            <p:cNvPr id="48" name="Rounded Rectangle 2">
              <a:extLst>
                <a:ext uri="{FF2B5EF4-FFF2-40B4-BE49-F238E27FC236}">
                  <a16:creationId xmlns:a16="http://schemas.microsoft.com/office/drawing/2014/main" id="{D6DC2BF0-7334-4702-9BCB-234F88EAD629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4B00ABF-46DC-4648-BB5F-38DC96FF26FB}"/>
                </a:ext>
              </a:extLst>
            </p:cNvPr>
            <p:cNvSpPr txBox="1"/>
            <p:nvPr/>
          </p:nvSpPr>
          <p:spPr>
            <a:xfrm>
              <a:off x="1082675" y="1922269"/>
              <a:ext cx="633622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F62A733-579F-4C84-802C-430CA1937F5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SÁCH GIÁO KHOA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984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7188467"/>
            <a:ext cx="22122427" cy="4393933"/>
            <a:chOff x="1220788" y="7162800"/>
            <a:chExt cx="22124987" cy="439444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413869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76052" y="3481735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90427" cy="896426"/>
              <a:chOff x="1175570" y="1834705"/>
              <a:chExt cx="3480167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722770" y="879575"/>
                <a:ext cx="836967" cy="30289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429000" y="3835401"/>
                <a:ext cx="18584482" cy="996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𝟓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tại 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835401"/>
                <a:ext cx="18584482" cy="996748"/>
              </a:xfrm>
              <a:prstGeom prst="rect">
                <a:avLst/>
              </a:prstGeom>
              <a:blipFill>
                <a:blip r:embed="rId2"/>
                <a:stretch>
                  <a:fillRect b="-27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211358" y="5224960"/>
                <a:ext cx="1665804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	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358" y="5224960"/>
                <a:ext cx="16658042" cy="1446550"/>
              </a:xfrm>
              <a:prstGeom prst="rect">
                <a:avLst/>
              </a:prstGeom>
              <a:blipFill>
                <a:blip r:embed="rId3"/>
                <a:stretch>
                  <a:fillRect l="-1500" t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434810" y="8534400"/>
                <a:ext cx="1591999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810" y="8534400"/>
                <a:ext cx="15919990" cy="784767"/>
              </a:xfrm>
              <a:prstGeom prst="rect">
                <a:avLst/>
              </a:prstGeom>
              <a:blipFill>
                <a:blip r:embed="rId4"/>
                <a:stretch>
                  <a:fillRect l="-1531" t="-1705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3CCE7A57-EBC8-4F75-8EEB-FF03BEE5ACB8}"/>
              </a:ext>
            </a:extLst>
          </p:cNvPr>
          <p:cNvGrpSpPr/>
          <p:nvPr/>
        </p:nvGrpSpPr>
        <p:grpSpPr>
          <a:xfrm>
            <a:off x="763269" y="2057400"/>
            <a:ext cx="18591531" cy="830901"/>
            <a:chOff x="775781" y="1892299"/>
            <a:chExt cx="18594894" cy="830900"/>
          </a:xfrm>
        </p:grpSpPr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2077DFCC-3D6D-4290-A51E-6B55FB918EC3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806DCC1-5EC6-4392-9120-FB4649ED2546}"/>
                </a:ext>
              </a:extLst>
            </p:cNvPr>
            <p:cNvSpPr txBox="1"/>
            <p:nvPr/>
          </p:nvSpPr>
          <p:spPr>
            <a:xfrm>
              <a:off x="1082675" y="1922269"/>
              <a:ext cx="729819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E0A668C-C603-409A-92EF-E60ACEAEFCA6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10882A88-6A65-4C34-A593-4A2B1D98DFDD}"/>
              </a:ext>
            </a:extLst>
          </p:cNvPr>
          <p:cNvSpPr/>
          <p:nvPr/>
        </p:nvSpPr>
        <p:spPr>
          <a:xfrm>
            <a:off x="17983200" y="518095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6586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2636</TotalTime>
  <Words>1198</Words>
  <PresentationFormat>Custom</PresentationFormat>
  <Paragraphs>148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2021-10-12T09:06:55Z</dcterms:modified>
</cp:coreProperties>
</file>