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34" r:id="rId2"/>
    <p:sldId id="256" r:id="rId3"/>
    <p:sldId id="302" r:id="rId4"/>
    <p:sldId id="279" r:id="rId5"/>
    <p:sldId id="316" r:id="rId6"/>
    <p:sldId id="331" r:id="rId7"/>
    <p:sldId id="332" r:id="rId8"/>
    <p:sldId id="333" r:id="rId9"/>
    <p:sldId id="276" r:id="rId10"/>
    <p:sldId id="298" r:id="rId11"/>
    <p:sldId id="327" r:id="rId12"/>
    <p:sldId id="325" r:id="rId13"/>
    <p:sldId id="313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004"/>
    <a:srgbClr val="FDE2AB"/>
    <a:srgbClr val="E9CF9D"/>
    <a:srgbClr val="D0EAE8"/>
    <a:srgbClr val="03708F"/>
    <a:srgbClr val="EF4B66"/>
    <a:srgbClr val="FBCDCD"/>
    <a:srgbClr val="F7A5A5"/>
    <a:srgbClr val="7192A9"/>
    <a:srgbClr val="F37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2" autoAdjust="0"/>
    <p:restoredTop sz="94650"/>
  </p:normalViewPr>
  <p:slideViewPr>
    <p:cSldViewPr snapToGrid="0" showGuides="1">
      <p:cViewPr varScale="1">
        <p:scale>
          <a:sx n="109" d="100"/>
          <a:sy n="109" d="100"/>
        </p:scale>
        <p:origin x="7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69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9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9061" y="136015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Circle the correct preposition in each sentence.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965399"/>
            <a:ext cx="11478581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Let’s get ready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by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on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for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10 a.m. We are meeting Dr Saito at 10:15. </a:t>
            </a:r>
            <a:endParaRPr lang="en-US" sz="3200" dirty="0"/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The first camera phone appeared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on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at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in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May 1999 in Japan. </a:t>
            </a:r>
            <a:endParaRPr lang="en-US" sz="3200" dirty="0"/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We will be away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on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for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by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two weeks.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In the UK, supermarkets always close early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in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by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on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Sundays.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I think language barriers will disappear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in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for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by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30 years. </a:t>
            </a:r>
            <a:endParaRPr lang="en-US" sz="3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58C099-BB68-14C0-5539-A0F12D2CD259}"/>
              </a:ext>
            </a:extLst>
          </p:cNvPr>
          <p:cNvSpPr/>
          <p:nvPr/>
        </p:nvSpPr>
        <p:spPr>
          <a:xfrm>
            <a:off x="3491140" y="2158312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90C1B6-2D36-86B3-05E3-DEE905B29434}"/>
              </a:ext>
            </a:extLst>
          </p:cNvPr>
          <p:cNvSpPr/>
          <p:nvPr/>
        </p:nvSpPr>
        <p:spPr>
          <a:xfrm>
            <a:off x="7957918" y="3626088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20CA56-4C45-633D-0C18-CE8A07004B2D}"/>
              </a:ext>
            </a:extLst>
          </p:cNvPr>
          <p:cNvSpPr/>
          <p:nvPr/>
        </p:nvSpPr>
        <p:spPr>
          <a:xfrm>
            <a:off x="4577231" y="4324462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F4E0C3-6B87-480F-ED8E-79EAE413E1B6}"/>
              </a:ext>
            </a:extLst>
          </p:cNvPr>
          <p:cNvSpPr/>
          <p:nvPr/>
        </p:nvSpPr>
        <p:spPr>
          <a:xfrm>
            <a:off x="9540398" y="5081925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ADBC03-89A0-B989-02B3-11C37E1E2EC2}"/>
              </a:ext>
            </a:extLst>
          </p:cNvPr>
          <p:cNvSpPr/>
          <p:nvPr/>
        </p:nvSpPr>
        <p:spPr>
          <a:xfrm>
            <a:off x="7452090" y="5822520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221115"/>
            <a:ext cx="1001133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Complete the text with the prepositions from the box. Use each preposition only ONCE.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79039" y="2925219"/>
            <a:ext cx="1163011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effectLst/>
              </a:rPr>
              <a:t>I think smartphones will change a lot (1)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the near future. They will be much thinner. (2)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2035, we might be able to roll a phone like a sheet of paper. They will become much smarter, too. They will be able to charge their battery automatically when we are (3)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home. They might check the latest news (4)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the Internet. We won’t have to wait (5)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a long time for these super smartphones. </a:t>
            </a:r>
            <a:endParaRPr lang="en-US" sz="32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41D087-485D-BEC2-A10A-B7C6035E5012}"/>
              </a:ext>
            </a:extLst>
          </p:cNvPr>
          <p:cNvSpPr/>
          <p:nvPr/>
        </p:nvSpPr>
        <p:spPr>
          <a:xfrm>
            <a:off x="2049528" y="2118550"/>
            <a:ext cx="8242789" cy="5453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ChronicaPro"/>
              </a:rPr>
              <a:t>in 		on 		at 		for 		by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9BEDA3-D30F-D28E-4465-86D0B7F915C1}"/>
              </a:ext>
            </a:extLst>
          </p:cNvPr>
          <p:cNvSpPr txBox="1"/>
          <p:nvPr/>
        </p:nvSpPr>
        <p:spPr>
          <a:xfrm>
            <a:off x="7951284" y="2782306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824E7-1E2C-AB18-A7D1-8CCD2126F763}"/>
              </a:ext>
            </a:extLst>
          </p:cNvPr>
          <p:cNvSpPr txBox="1"/>
          <p:nvPr/>
        </p:nvSpPr>
        <p:spPr>
          <a:xfrm>
            <a:off x="5706118" y="3249146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By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6161E-BF2D-66C3-57E9-0F193BFCC6B9}"/>
              </a:ext>
            </a:extLst>
          </p:cNvPr>
          <p:cNvSpPr txBox="1"/>
          <p:nvPr/>
        </p:nvSpPr>
        <p:spPr>
          <a:xfrm>
            <a:off x="1273574" y="4694934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E539F-DE25-13A9-4A4F-41ED8B8ADCFD}"/>
              </a:ext>
            </a:extLst>
          </p:cNvPr>
          <p:cNvSpPr txBox="1"/>
          <p:nvPr/>
        </p:nvSpPr>
        <p:spPr>
          <a:xfrm>
            <a:off x="10134109" y="4705567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63CB70-6067-C79E-B571-89F84CFD3A18}"/>
              </a:ext>
            </a:extLst>
          </p:cNvPr>
          <p:cNvSpPr txBox="1"/>
          <p:nvPr/>
        </p:nvSpPr>
        <p:spPr>
          <a:xfrm>
            <a:off x="7036625" y="5217006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93308"/>
            <a:ext cx="108681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Complete the second sentence so that it has the same meaning as the first sentence.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628983" y="11672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10645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EA81E-2B16-63F5-1717-6C60B6D3196E}"/>
              </a:ext>
            </a:extLst>
          </p:cNvPr>
          <p:cNvSpPr txBox="1"/>
          <p:nvPr/>
        </p:nvSpPr>
        <p:spPr>
          <a:xfrm>
            <a:off x="628983" y="1763067"/>
            <a:ext cx="1142577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Jack is one of her cousins.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effectLst/>
              </a:rPr>
              <a:t>Jack is a ______________________.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Is this one of his tablets?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Is this a _______________________?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Can I borrow a pencil of yours?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Can I borrow ___________________?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You look like Nick and Peter. Are you one of their relatives? 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effectLst/>
              </a:rPr>
              <a:t>You look like Nick and Peter. Are you 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Last year, two of our classmates won scholarships to the US. 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effectLst/>
              </a:rPr>
              <a:t>Last year, _____________________ won scholarships to the US.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A76BE-455B-1632-C917-FFC1C8925096}"/>
              </a:ext>
            </a:extLst>
          </p:cNvPr>
          <p:cNvSpPr txBox="1"/>
          <p:nvPr/>
        </p:nvSpPr>
        <p:spPr>
          <a:xfrm>
            <a:off x="2171269" y="2059482"/>
            <a:ext cx="2809386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cousin of 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81DBB-075E-C894-4146-F60EAFE3AA57}"/>
              </a:ext>
            </a:extLst>
          </p:cNvPr>
          <p:cNvSpPr txBox="1"/>
          <p:nvPr/>
        </p:nvSpPr>
        <p:spPr>
          <a:xfrm>
            <a:off x="2171269" y="3034123"/>
            <a:ext cx="244849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tablet of his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DA194-817E-19A6-3251-A499A527950A}"/>
              </a:ext>
            </a:extLst>
          </p:cNvPr>
          <p:cNvSpPr txBox="1"/>
          <p:nvPr/>
        </p:nvSpPr>
        <p:spPr>
          <a:xfrm>
            <a:off x="2910315" y="4025155"/>
            <a:ext cx="3437322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one of your pencils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B0046-1CB1-83CE-E01A-9D97C9D0E0F7}"/>
              </a:ext>
            </a:extLst>
          </p:cNvPr>
          <p:cNvSpPr txBox="1"/>
          <p:nvPr/>
        </p:nvSpPr>
        <p:spPr>
          <a:xfrm>
            <a:off x="6808381" y="4998045"/>
            <a:ext cx="3270746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a relative of theirs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08577-E47C-A6C7-027D-77BA333261BC}"/>
              </a:ext>
            </a:extLst>
          </p:cNvPr>
          <p:cNvSpPr txBox="1"/>
          <p:nvPr/>
        </p:nvSpPr>
        <p:spPr>
          <a:xfrm>
            <a:off x="2360693" y="6000080"/>
            <a:ext cx="398694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two classmates of ours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56915"/>
            <a:ext cx="1028740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Tell each other whether you agree or disagree with the following ideas</a:t>
            </a:r>
            <a:r>
              <a:rPr lang="en-US" sz="2800" b="1" dirty="0"/>
              <a:t>: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380001" y="2339205"/>
            <a:ext cx="96850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3600" dirty="0">
                <a:effectLst/>
                <a:latin typeface="ChronicaPro"/>
              </a:rPr>
              <a:t> We should not use our smartphones for more than a few hours every day.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3600" dirty="0">
                <a:effectLst/>
                <a:latin typeface="ChronicaPro"/>
              </a:rPr>
              <a:t> By 2050, the way people communicate with each other will be different from now.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82" y="132167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026018" y="2568848"/>
            <a:ext cx="977022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prepositions of place and time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possessive pronouns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15175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3638" y="2442733"/>
            <a:ext cx="6537396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the exercise in the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72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7843" y="109060"/>
            <a:ext cx="80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098" name="Picture 2" descr="Preposition Positional Word Clip art by A Sketchy Guy | TPT">
            <a:extLst>
              <a:ext uri="{FF2B5EF4-FFF2-40B4-BE49-F238E27FC236}">
                <a16:creationId xmlns:a16="http://schemas.microsoft.com/office/drawing/2014/main" id="{4F89EBD9-A1EA-965C-5E52-B4939AC5C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02" y="2623656"/>
            <a:ext cx="3829587" cy="382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Where is it?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020176"/>
            <a:ext cx="5740800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Prepositions of place and time</a:t>
            </a:r>
          </a:p>
          <a:p>
            <a:r>
              <a:rPr lang="en-US" dirty="0">
                <a:solidFill>
                  <a:schemeClr val="tx1"/>
                </a:solidFill>
              </a:rPr>
              <a:t>Possessive pronouns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796371"/>
            <a:ext cx="5740800" cy="215225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Complete the sentences with 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at, in, in front of, on, opposite,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or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under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Circle the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correct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preposition.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3. Complete the text with the prepositions from the box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endParaRPr lang="en-US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just"/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5: Complete the second sentence so that it has the same meaning as the first sentence.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090339"/>
            <a:ext cx="5743692" cy="7041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Work in pairs. Tell each other whether you agree or disagree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with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the ideas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935843" y="1153437"/>
            <a:ext cx="70697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Answer the questions: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1. Where is teacher’s smartphone?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2. What </a:t>
            </a:r>
            <a:r>
              <a:rPr lang="en-US" sz="3600"/>
              <a:t>will </a:t>
            </a:r>
            <a:r>
              <a:rPr lang="en-US" sz="3600" smtClean="0"/>
              <a:t>smartphones </a:t>
            </a:r>
            <a:r>
              <a:rPr lang="en-US" sz="3600" dirty="0"/>
              <a:t>be like at the end of 2023?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 What </a:t>
            </a:r>
            <a:r>
              <a:rPr lang="en-US" sz="3600"/>
              <a:t>will </a:t>
            </a:r>
            <a:r>
              <a:rPr lang="en-US" sz="3600" smtClean="0"/>
              <a:t>smartphones </a:t>
            </a:r>
            <a:r>
              <a:rPr lang="en-US" sz="3600" dirty="0"/>
              <a:t>be like in 10 years</a:t>
            </a:r>
            <a:r>
              <a:rPr lang="en-US" sz="28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86361" y="3275937"/>
            <a:ext cx="4285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it?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BE194-C7E7-8E46-C432-E8B8E98E2FCC}"/>
              </a:ext>
            </a:extLst>
          </p:cNvPr>
          <p:cNvSpPr txBox="1"/>
          <p:nvPr/>
        </p:nvSpPr>
        <p:spPr>
          <a:xfrm>
            <a:off x="1177792" y="1110122"/>
            <a:ext cx="92962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Prepositions of place</a:t>
            </a:r>
            <a:endParaRPr lang="en-US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Premium Vector | Preposition of place with cartoon girl and a table">
            <a:extLst>
              <a:ext uri="{FF2B5EF4-FFF2-40B4-BE49-F238E27FC236}">
                <a16:creationId xmlns:a16="http://schemas.microsoft.com/office/drawing/2014/main" id="{55248B6B-33AE-2B3A-4B2D-57DE2DA99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6"/>
          <a:stretch/>
        </p:blipFill>
        <p:spPr bwMode="auto">
          <a:xfrm>
            <a:off x="4725784" y="1915160"/>
            <a:ext cx="2220500" cy="15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eposition of place with cartoon girl and a box 6198956 Vector Art at  Vecteezy">
            <a:extLst>
              <a:ext uri="{FF2B5EF4-FFF2-40B4-BE49-F238E27FC236}">
                <a16:creationId xmlns:a16="http://schemas.microsoft.com/office/drawing/2014/main" id="{7DE0955B-EF44-137E-21EB-2772D8549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6"/>
          <a:stretch/>
        </p:blipFill>
        <p:spPr bwMode="auto">
          <a:xfrm>
            <a:off x="1440831" y="1821994"/>
            <a:ext cx="1323000" cy="15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remium Vector | Preposition of place with cartoon girl and a box">
            <a:extLst>
              <a:ext uri="{FF2B5EF4-FFF2-40B4-BE49-F238E27FC236}">
                <a16:creationId xmlns:a16="http://schemas.microsoft.com/office/drawing/2014/main" id="{F25AE2C2-0383-341B-A1CE-20663DFEE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6"/>
          <a:stretch/>
        </p:blipFill>
        <p:spPr bwMode="auto">
          <a:xfrm>
            <a:off x="8705014" y="4321564"/>
            <a:ext cx="1915272" cy="152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age 4 | Preposition Images - Free Download on Freepik">
            <a:extLst>
              <a:ext uri="{FF2B5EF4-FFF2-40B4-BE49-F238E27FC236}">
                <a16:creationId xmlns:a16="http://schemas.microsoft.com/office/drawing/2014/main" id="{8C950C37-1C43-360F-5B43-BC62BC2B5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1"/>
          <a:stretch/>
        </p:blipFill>
        <p:spPr bwMode="auto">
          <a:xfrm>
            <a:off x="5063598" y="4343403"/>
            <a:ext cx="1437500" cy="160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giới thiệu địa điểm với cô gái hoạt hình và một hộp - preposition place with cartoon girl a box hình minh họa sẵn có">
            <a:extLst>
              <a:ext uri="{FF2B5EF4-FFF2-40B4-BE49-F238E27FC236}">
                <a16:creationId xmlns:a16="http://schemas.microsoft.com/office/drawing/2014/main" id="{29C60097-282E-0D7D-3C54-BFB193439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2"/>
          <a:stretch/>
        </p:blipFill>
        <p:spPr bwMode="auto">
          <a:xfrm>
            <a:off x="1472452" y="4199287"/>
            <a:ext cx="1461001" cy="170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Premium Vector | Preposition of place with cartoon girl and a box">
            <a:extLst>
              <a:ext uri="{FF2B5EF4-FFF2-40B4-BE49-F238E27FC236}">
                <a16:creationId xmlns:a16="http://schemas.microsoft.com/office/drawing/2014/main" id="{6F2A066F-8408-71C2-9489-BA9CFA134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94"/>
          <a:stretch/>
        </p:blipFill>
        <p:spPr bwMode="auto">
          <a:xfrm>
            <a:off x="8475272" y="1756453"/>
            <a:ext cx="2077000" cy="160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E9AE72A-B983-0996-AF49-2DAA7E91A41C}"/>
              </a:ext>
            </a:extLst>
          </p:cNvPr>
          <p:cNvGrpSpPr/>
          <p:nvPr/>
        </p:nvGrpSpPr>
        <p:grpSpPr>
          <a:xfrm>
            <a:off x="8297192" y="3324077"/>
            <a:ext cx="2447654" cy="659735"/>
            <a:chOff x="6306655" y="3599999"/>
            <a:chExt cx="2447654" cy="659735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BB00C93A-0533-BA20-5DF3-BE9DC51BB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655" y="3599999"/>
              <a:ext cx="2447654" cy="65973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7AFD63-2BDD-8344-973A-C513766449D4}"/>
                </a:ext>
              </a:extLst>
            </p:cNvPr>
            <p:cNvSpPr/>
            <p:nvPr/>
          </p:nvSpPr>
          <p:spPr>
            <a:xfrm>
              <a:off x="6527227" y="3725744"/>
              <a:ext cx="1992016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3708F"/>
                  </a:solidFill>
                </a:rPr>
                <a:t>opposite</a:t>
              </a:r>
              <a:endParaRPr lang="en-VN" sz="2400" dirty="0">
                <a:solidFill>
                  <a:srgbClr val="03708F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29BF0F-41C6-7CA0-3B32-CBD991A79764}"/>
              </a:ext>
            </a:extLst>
          </p:cNvPr>
          <p:cNvGrpSpPr/>
          <p:nvPr/>
        </p:nvGrpSpPr>
        <p:grpSpPr>
          <a:xfrm>
            <a:off x="4983513" y="3462734"/>
            <a:ext cx="1597671" cy="659735"/>
            <a:chOff x="7389906" y="3547781"/>
            <a:chExt cx="1597671" cy="659735"/>
          </a:xfrm>
        </p:grpSpPr>
        <p:pic>
          <p:nvPicPr>
            <p:cNvPr id="18" name="Picture 17" descr="Logo&#10;&#10;Description automatically generated">
              <a:extLst>
                <a:ext uri="{FF2B5EF4-FFF2-40B4-BE49-F238E27FC236}">
                  <a16:creationId xmlns:a16="http://schemas.microsoft.com/office/drawing/2014/main" id="{8F6ED22D-BED0-1ED3-4450-75C8B5DF4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B08036-6663-F0AE-FBDE-F4BF98DCD0BD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under</a:t>
              </a:r>
              <a:endParaRPr lang="en-VN" sz="2400" dirty="0">
                <a:solidFill>
                  <a:srgbClr val="03708F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A7A8D9-5AE9-334A-B1E6-7F55F1F0280F}"/>
              </a:ext>
            </a:extLst>
          </p:cNvPr>
          <p:cNvGrpSpPr/>
          <p:nvPr/>
        </p:nvGrpSpPr>
        <p:grpSpPr>
          <a:xfrm>
            <a:off x="1303496" y="3327879"/>
            <a:ext cx="1597671" cy="659735"/>
            <a:chOff x="7389906" y="3547781"/>
            <a:chExt cx="1597671" cy="659735"/>
          </a:xfrm>
        </p:grpSpPr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4DBFA9E1-3055-1422-BA2C-8777243BE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3D7AA4-F52F-91D5-FD60-EF4522E0750F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on</a:t>
              </a:r>
              <a:endParaRPr lang="en-VN" sz="2800" dirty="0">
                <a:solidFill>
                  <a:srgbClr val="03708F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346530C-3999-976B-AC54-5569031385B6}"/>
              </a:ext>
            </a:extLst>
          </p:cNvPr>
          <p:cNvGrpSpPr/>
          <p:nvPr/>
        </p:nvGrpSpPr>
        <p:grpSpPr>
          <a:xfrm>
            <a:off x="925598" y="5931170"/>
            <a:ext cx="2694779" cy="659735"/>
            <a:chOff x="1018313" y="5815619"/>
            <a:chExt cx="2694779" cy="659735"/>
          </a:xfrm>
        </p:grpSpPr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4A63CF94-0E4A-E889-C75C-B4025CBFB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13" y="5815619"/>
              <a:ext cx="2694779" cy="65973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8B2F065-EE30-7D70-47EC-98549A124C3F}"/>
                </a:ext>
              </a:extLst>
            </p:cNvPr>
            <p:cNvSpPr/>
            <p:nvPr/>
          </p:nvSpPr>
          <p:spPr>
            <a:xfrm>
              <a:off x="1251303" y="5944579"/>
              <a:ext cx="2231291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in front of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171CB0-8F3C-AA7D-CFB6-F299D8359B47}"/>
              </a:ext>
            </a:extLst>
          </p:cNvPr>
          <p:cNvGrpSpPr/>
          <p:nvPr/>
        </p:nvGrpSpPr>
        <p:grpSpPr>
          <a:xfrm>
            <a:off x="5020398" y="5905052"/>
            <a:ext cx="1597671" cy="659735"/>
            <a:chOff x="7389906" y="3547781"/>
            <a:chExt cx="1597671" cy="659735"/>
          </a:xfrm>
        </p:grpSpPr>
        <p:pic>
          <p:nvPicPr>
            <p:cNvPr id="31" name="Picture 30" descr="Logo&#10;&#10;Description automatically generated">
              <a:extLst>
                <a:ext uri="{FF2B5EF4-FFF2-40B4-BE49-F238E27FC236}">
                  <a16:creationId xmlns:a16="http://schemas.microsoft.com/office/drawing/2014/main" id="{0B8C9DD6-6B6B-E4DC-4ED1-41B0BC77B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CC8404-ED48-0979-A094-7C0FE1E5BC8A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in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60A0710-7486-1B96-6C30-DC5E0F9E3875}"/>
              </a:ext>
            </a:extLst>
          </p:cNvPr>
          <p:cNvGrpSpPr/>
          <p:nvPr/>
        </p:nvGrpSpPr>
        <p:grpSpPr>
          <a:xfrm>
            <a:off x="8776205" y="5877424"/>
            <a:ext cx="1597671" cy="659735"/>
            <a:chOff x="7389906" y="3547781"/>
            <a:chExt cx="1597671" cy="659735"/>
          </a:xfrm>
        </p:grpSpPr>
        <p:pic>
          <p:nvPicPr>
            <p:cNvPr id="34" name="Picture 33" descr="Logo&#10;&#10;Description automatically generated">
              <a:extLst>
                <a:ext uri="{FF2B5EF4-FFF2-40B4-BE49-F238E27FC236}">
                  <a16:creationId xmlns:a16="http://schemas.microsoft.com/office/drawing/2014/main" id="{8B540A85-09E8-26E9-2885-464A197FD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8B20A48-34DC-D968-093F-C1F179599EF5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7" y="3262244"/>
            <a:ext cx="3165989" cy="29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4177207" y="1665821"/>
            <a:ext cx="7667464" cy="504211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“in + a length of time” </a:t>
            </a:r>
            <a:r>
              <a:rPr lang="en-US" sz="3200" dirty="0">
                <a:solidFill>
                  <a:schemeClr val="tx1"/>
                </a:solidFill>
              </a:rPr>
              <a:t>can express future meaning.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 </a:t>
            </a:r>
            <a:r>
              <a:rPr lang="en-US" sz="3200" i="1" dirty="0">
                <a:solidFill>
                  <a:schemeClr val="tx1"/>
                </a:solidFill>
              </a:rPr>
              <a:t>Robots will replace human shop assistants in ten years.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“for + a length of time” </a:t>
            </a:r>
            <a:r>
              <a:rPr lang="en-US" sz="3200" dirty="0">
                <a:solidFill>
                  <a:schemeClr val="tx1"/>
                </a:solidFill>
              </a:rPr>
              <a:t>says how long something goes on for.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It rained for three hours yesterday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“by + a specific time”</a:t>
            </a:r>
            <a:r>
              <a:rPr lang="en-US" sz="3200" dirty="0">
                <a:solidFill>
                  <a:schemeClr val="tx1"/>
                </a:solidFill>
              </a:rPr>
              <a:t> means “not later than that time”.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We’ll be there by 6 p.m.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347329" y="1228830"/>
            <a:ext cx="2894086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a typeface="Calibri" panose="020F0502020204030204" pitchFamily="34" charset="0"/>
                <a:cs typeface="Calibri" panose="020F0502020204030204" pitchFamily="34" charset="0"/>
              </a:rPr>
              <a:t>Prepositions of time</a:t>
            </a:r>
            <a:endParaRPr lang="en-US" sz="4000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696467" y="1364209"/>
            <a:ext cx="562704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ChronicaPro"/>
              </a:rPr>
              <a:t>Possessive pronouns </a:t>
            </a:r>
            <a:endParaRPr lang="en-US" sz="4000" dirty="0"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5EFAE6-42C4-959E-93C4-BDB258B48623}"/>
              </a:ext>
            </a:extLst>
          </p:cNvPr>
          <p:cNvGrpSpPr/>
          <p:nvPr/>
        </p:nvGrpSpPr>
        <p:grpSpPr>
          <a:xfrm>
            <a:off x="1474164" y="2210370"/>
            <a:ext cx="8637399" cy="3871453"/>
            <a:chOff x="2413577" y="1990000"/>
            <a:chExt cx="6925774" cy="29006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245818-08B0-E032-0A9A-953046BF0A77}"/>
                </a:ext>
              </a:extLst>
            </p:cNvPr>
            <p:cNvSpPr/>
            <p:nvPr/>
          </p:nvSpPr>
          <p:spPr>
            <a:xfrm>
              <a:off x="2671039" y="2335474"/>
              <a:ext cx="6668312" cy="2555175"/>
            </a:xfrm>
            <a:prstGeom prst="rect">
              <a:avLst/>
            </a:prstGeom>
            <a:solidFill>
              <a:srgbClr val="FDE2A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</a:rPr>
                <a:t>We can use possessive pronouns after </a:t>
              </a:r>
              <a:r>
                <a:rPr lang="en-US" sz="3600" b="1" i="1" dirty="0">
                  <a:solidFill>
                    <a:schemeClr val="tx1"/>
                  </a:solidFill>
                </a:rPr>
                <a:t>of</a:t>
              </a:r>
              <a:r>
                <a:rPr lang="en-US" sz="3600" dirty="0">
                  <a:solidFill>
                    <a:schemeClr val="tx1"/>
                  </a:solidFill>
                </a:rPr>
                <a:t>. </a:t>
              </a:r>
            </a:p>
            <a:p>
              <a:r>
                <a:rPr lang="en-US" sz="3600" dirty="0">
                  <a:solidFill>
                    <a:schemeClr val="accent1"/>
                  </a:solidFill>
                </a:rPr>
                <a:t>Example: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sz="3600" dirty="0">
                  <a:solidFill>
                    <a:schemeClr val="tx1"/>
                  </a:solidFill>
                </a:rPr>
                <a:t>	Mi is one of my friends. </a:t>
              </a:r>
            </a:p>
            <a:p>
              <a:r>
                <a:rPr lang="en-US" sz="3600" dirty="0">
                  <a:solidFill>
                    <a:schemeClr val="tx1"/>
                  </a:solidFill>
                </a:rPr>
                <a:t>	Mi is a friend of </a:t>
              </a:r>
              <a:r>
                <a:rPr lang="en-US" sz="3600" b="1" dirty="0">
                  <a:solidFill>
                    <a:schemeClr val="tx1"/>
                  </a:solidFill>
                </a:rPr>
                <a:t>mine</a:t>
              </a:r>
              <a:r>
                <a:rPr lang="en-US" sz="3600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6D31FD2-9CF3-3AE5-D3F0-82676549E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577" y="1990000"/>
              <a:ext cx="2654300" cy="7239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AD8B3FF-9D4E-8B37-397F-2C6E80270D73}"/>
                </a:ext>
              </a:extLst>
            </p:cNvPr>
            <p:cNvCxnSpPr>
              <a:cxnSpLocks/>
            </p:cNvCxnSpPr>
            <p:nvPr/>
          </p:nvCxnSpPr>
          <p:spPr>
            <a:xfrm>
              <a:off x="2780507" y="4253345"/>
              <a:ext cx="67887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17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CFEE89-061A-F4E6-FFB3-B89DC1C2359D}"/>
              </a:ext>
            </a:extLst>
          </p:cNvPr>
          <p:cNvGrpSpPr/>
          <p:nvPr/>
        </p:nvGrpSpPr>
        <p:grpSpPr>
          <a:xfrm>
            <a:off x="3326290" y="1131146"/>
            <a:ext cx="5453060" cy="5634351"/>
            <a:chOff x="3326290" y="1131146"/>
            <a:chExt cx="5453060" cy="5634351"/>
          </a:xfrm>
        </p:grpSpPr>
        <p:pic>
          <p:nvPicPr>
            <p:cNvPr id="10242" name="Picture 2" descr="What Is A Possessive Pronoun? List and Examples of Possessive Pronouns •  7ESL | Possessive pronoun, English vocabulary words, Learn english words">
              <a:extLst>
                <a:ext uri="{FF2B5EF4-FFF2-40B4-BE49-F238E27FC236}">
                  <a16:creationId xmlns:a16="http://schemas.microsoft.com/office/drawing/2014/main" id="{3E1D4D40-38A4-98AA-7D3B-1580DE0AF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290" y="1131146"/>
              <a:ext cx="5453060" cy="56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340ABE-30EB-37C1-3A4A-6BAF61E17274}"/>
                </a:ext>
              </a:extLst>
            </p:cNvPr>
            <p:cNvSpPr/>
            <p:nvPr/>
          </p:nvSpPr>
          <p:spPr>
            <a:xfrm>
              <a:off x="7307384" y="6533663"/>
              <a:ext cx="1180123" cy="216204"/>
            </a:xfrm>
            <a:prstGeom prst="rect">
              <a:avLst/>
            </a:prstGeom>
            <a:solidFill>
              <a:srgbClr val="0A80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756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53243"/>
            <a:ext cx="1100426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Complete the sentences with </a:t>
            </a:r>
            <a:r>
              <a:rPr lang="en-US" sz="2800" b="1" i="1" dirty="0">
                <a:effectLst/>
              </a:rPr>
              <a:t>at, in, in front of, on, opposite, </a:t>
            </a:r>
            <a:r>
              <a:rPr lang="en-US" sz="2800" b="1" dirty="0">
                <a:effectLst/>
              </a:rPr>
              <a:t>or</a:t>
            </a:r>
            <a:r>
              <a:rPr lang="en-US" sz="2800" b="1" i="1" dirty="0">
                <a:effectLst/>
              </a:rPr>
              <a:t> under. </a:t>
            </a:r>
            <a:endParaRPr lang="en-US" sz="2800" i="1" dirty="0"/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Picture 1" descr="page11image43239664">
            <a:extLst>
              <a:ext uri="{FF2B5EF4-FFF2-40B4-BE49-F238E27FC236}">
                <a16:creationId xmlns:a16="http://schemas.microsoft.com/office/drawing/2014/main" id="{646EEEBD-28B0-8845-011E-B6D19B534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>
            <a:extLst>
              <a:ext uri="{FF2B5EF4-FFF2-40B4-BE49-F238E27FC236}">
                <a16:creationId xmlns:a16="http://schemas.microsoft.com/office/drawing/2014/main" id="{A15C5A7C-79D1-6DF6-B486-749967DD0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5FAFDD-2EC0-4D74-6607-DA016DDC6FBC}"/>
              </a:ext>
            </a:extLst>
          </p:cNvPr>
          <p:cNvSpPr txBox="1"/>
          <p:nvPr/>
        </p:nvSpPr>
        <p:spPr>
          <a:xfrm>
            <a:off x="487067" y="2064447"/>
            <a:ext cx="114528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1. </a:t>
            </a:r>
            <a:r>
              <a:rPr lang="en-US" sz="3200" dirty="0">
                <a:effectLst/>
                <a:latin typeface="ChronicaPro"/>
              </a:rPr>
              <a:t>Lily’s house is ______ the end of this street.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2. </a:t>
            </a:r>
            <a:r>
              <a:rPr lang="en-US" sz="3200" dirty="0">
                <a:effectLst/>
                <a:latin typeface="ChronicaPro"/>
              </a:rPr>
              <a:t>Players always sit _________ each other in a chess game.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3. </a:t>
            </a:r>
            <a:r>
              <a:rPr lang="en-US" sz="3200" dirty="0">
                <a:effectLst/>
                <a:latin typeface="ChronicaPro"/>
              </a:rPr>
              <a:t>She looked ______ the table and finally found her smartwatch.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4. </a:t>
            </a:r>
            <a:r>
              <a:rPr lang="en-US" sz="3200" dirty="0">
                <a:effectLst/>
                <a:latin typeface="ChronicaPro"/>
              </a:rPr>
              <a:t>Don’t walk ______ the street. Walk ______ the pavement.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5. </a:t>
            </a:r>
            <a:r>
              <a:rPr lang="en-US" sz="3200" dirty="0">
                <a:effectLst/>
                <a:latin typeface="ChronicaPro"/>
              </a:rPr>
              <a:t>Ann stood _________ me in a line to get on the bus.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E5F7D-4DA7-97B8-BF26-BF50410444F4}"/>
              </a:ext>
            </a:extLst>
          </p:cNvPr>
          <p:cNvSpPr txBox="1"/>
          <p:nvPr/>
        </p:nvSpPr>
        <p:spPr>
          <a:xfrm>
            <a:off x="4249236" y="2081612"/>
            <a:ext cx="58034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82B5D-E953-BA18-9F2A-398E3BF24502}"/>
              </a:ext>
            </a:extLst>
          </p:cNvPr>
          <p:cNvSpPr txBox="1"/>
          <p:nvPr/>
        </p:nvSpPr>
        <p:spPr>
          <a:xfrm>
            <a:off x="4619763" y="2831217"/>
            <a:ext cx="1719285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opposite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E5A75-C65A-9CEA-EC08-3AA3748B25E4}"/>
              </a:ext>
            </a:extLst>
          </p:cNvPr>
          <p:cNvSpPr txBox="1"/>
          <p:nvPr/>
        </p:nvSpPr>
        <p:spPr>
          <a:xfrm>
            <a:off x="3262970" y="3560326"/>
            <a:ext cx="1276438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under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47A25-FF68-99BD-F0F9-FCFA26E540DA}"/>
              </a:ext>
            </a:extLst>
          </p:cNvPr>
          <p:cNvSpPr txBox="1"/>
          <p:nvPr/>
        </p:nvSpPr>
        <p:spPr>
          <a:xfrm>
            <a:off x="3482457" y="5007141"/>
            <a:ext cx="530129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AE581-E205-C2A2-51A1-D573135FEE9D}"/>
              </a:ext>
            </a:extLst>
          </p:cNvPr>
          <p:cNvSpPr txBox="1"/>
          <p:nvPr/>
        </p:nvSpPr>
        <p:spPr>
          <a:xfrm>
            <a:off x="7592500" y="5039040"/>
            <a:ext cx="736905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B2CE8A-6266-F0C2-64AF-31075DBA8AD8}"/>
              </a:ext>
            </a:extLst>
          </p:cNvPr>
          <p:cNvSpPr txBox="1"/>
          <p:nvPr/>
        </p:nvSpPr>
        <p:spPr>
          <a:xfrm>
            <a:off x="3019669" y="5718145"/>
            <a:ext cx="2040229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in front of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4239</TotalTime>
  <Words>737</Words>
  <PresentationFormat>Widescreen</PresentationFormat>
  <Paragraphs>127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ChronicaPro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2023-09-08T03:38:17Z</dcterms:modified>
</cp:coreProperties>
</file>