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Default Extension="wav" ContentType="audio/x-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10" r:id="rId2"/>
  </p:sldMasterIdLst>
  <p:notesMasterIdLst>
    <p:notesMasterId r:id="rId27"/>
  </p:notesMasterIdLst>
  <p:sldIdLst>
    <p:sldId id="259" r:id="rId3"/>
    <p:sldId id="348" r:id="rId4"/>
    <p:sldId id="349" r:id="rId5"/>
    <p:sldId id="352" r:id="rId6"/>
    <p:sldId id="353" r:id="rId7"/>
    <p:sldId id="354" r:id="rId8"/>
    <p:sldId id="350" r:id="rId9"/>
    <p:sldId id="351" r:id="rId10"/>
    <p:sldId id="264" r:id="rId11"/>
    <p:sldId id="356" r:id="rId12"/>
    <p:sldId id="357" r:id="rId13"/>
    <p:sldId id="358" r:id="rId14"/>
    <p:sldId id="362" r:id="rId15"/>
    <p:sldId id="363" r:id="rId16"/>
    <p:sldId id="359" r:id="rId17"/>
    <p:sldId id="364" r:id="rId18"/>
    <p:sldId id="365" r:id="rId19"/>
    <p:sldId id="360" r:id="rId20"/>
    <p:sldId id="366" r:id="rId21"/>
    <p:sldId id="368" r:id="rId22"/>
    <p:sldId id="361" r:id="rId23"/>
    <p:sldId id="367" r:id="rId24"/>
    <p:sldId id="369" r:id="rId25"/>
    <p:sldId id="318" r:id="rId26"/>
  </p:sldIdLst>
  <p:sldSz cx="10691813" cy="7561263"/>
  <p:notesSz cx="6858000" cy="9144000"/>
  <p:embeddedFontLs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Cambria Math" pitchFamily="18" charset="0"/>
      <p:regular r:id="rId32"/>
    </p:embeddedFont>
  </p:embeddedFontLst>
  <p:defaultTextStyle>
    <a:defPPr>
      <a:defRPr lang="en-US"/>
    </a:defPPr>
    <a:lvl1pPr marL="0" algn="l" defTabSz="10429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82" algn="l" defTabSz="10429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965" algn="l" defTabSz="10429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447" algn="l" defTabSz="10429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929" algn="l" defTabSz="10429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412" algn="l" defTabSz="10429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894" algn="l" defTabSz="10429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376" algn="l" defTabSz="10429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859" algn="l" defTabSz="10429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hư viện 03" initials="tv0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158" y="-348"/>
      </p:cViewPr>
      <p:guideLst>
        <p:guide orient="horz" pos="2382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1ADF2-368A-44C3-B5D1-39DDAA94AE5A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FCB8A-5BA3-4625-A3F1-530709778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9218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9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82" algn="l" defTabSz="10429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965" algn="l" defTabSz="10429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447" algn="l" defTabSz="10429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929" algn="l" defTabSz="10429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412" algn="l" defTabSz="10429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894" algn="l" defTabSz="10429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376" algn="l" defTabSz="10429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859" algn="l" defTabSz="10429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2348915"/>
            <a:ext cx="9088041" cy="16207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772" y="4284716"/>
            <a:ext cx="7484269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1564" y="302824"/>
            <a:ext cx="2405658" cy="64515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591" y="302824"/>
            <a:ext cx="7038777" cy="64515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2348893"/>
            <a:ext cx="9088041" cy="16207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772" y="4284716"/>
            <a:ext cx="7484269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9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8325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80" y="4858812"/>
            <a:ext cx="9088041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580" y="3204786"/>
            <a:ext cx="9088041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8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9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4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9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4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3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8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6571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1" y="1764295"/>
            <a:ext cx="4722217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005" y="1764295"/>
            <a:ext cx="4722217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28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591" y="1692533"/>
            <a:ext cx="4724074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82" indent="0">
              <a:buNone/>
              <a:defRPr sz="2300" b="1"/>
            </a:lvl2pPr>
            <a:lvl3pPr marL="1042965" indent="0">
              <a:buNone/>
              <a:defRPr sz="2100" b="1"/>
            </a:lvl3pPr>
            <a:lvl4pPr marL="1564447" indent="0">
              <a:buNone/>
              <a:defRPr sz="1800" b="1"/>
            </a:lvl4pPr>
            <a:lvl5pPr marL="2085929" indent="0">
              <a:buNone/>
              <a:defRPr sz="1800" b="1"/>
            </a:lvl5pPr>
            <a:lvl6pPr marL="2607412" indent="0">
              <a:buNone/>
              <a:defRPr sz="1800" b="1"/>
            </a:lvl6pPr>
            <a:lvl7pPr marL="3128894" indent="0">
              <a:buNone/>
              <a:defRPr sz="1800" b="1"/>
            </a:lvl7pPr>
            <a:lvl8pPr marL="3650376" indent="0">
              <a:buNone/>
              <a:defRPr sz="1800" b="1"/>
            </a:lvl8pPr>
            <a:lvl9pPr marL="417185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591" y="2397901"/>
            <a:ext cx="4724074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1293" y="1692533"/>
            <a:ext cx="4725930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82" indent="0">
              <a:buNone/>
              <a:defRPr sz="2300" b="1"/>
            </a:lvl2pPr>
            <a:lvl3pPr marL="1042965" indent="0">
              <a:buNone/>
              <a:defRPr sz="2100" b="1"/>
            </a:lvl3pPr>
            <a:lvl4pPr marL="1564447" indent="0">
              <a:buNone/>
              <a:defRPr sz="1800" b="1"/>
            </a:lvl4pPr>
            <a:lvl5pPr marL="2085929" indent="0">
              <a:buNone/>
              <a:defRPr sz="1800" b="1"/>
            </a:lvl5pPr>
            <a:lvl6pPr marL="2607412" indent="0">
              <a:buNone/>
              <a:defRPr sz="1800" b="1"/>
            </a:lvl6pPr>
            <a:lvl7pPr marL="3128894" indent="0">
              <a:buNone/>
              <a:defRPr sz="1800" b="1"/>
            </a:lvl7pPr>
            <a:lvl8pPr marL="3650376" indent="0">
              <a:buNone/>
              <a:defRPr sz="1800" b="1"/>
            </a:lvl8pPr>
            <a:lvl9pPr marL="417185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1293" y="2397901"/>
            <a:ext cx="4725930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0551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7959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25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1" y="301050"/>
            <a:ext cx="3517533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202" y="301051"/>
            <a:ext cx="5977020" cy="6453328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591" y="1582265"/>
            <a:ext cx="3517533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482" indent="0">
              <a:buNone/>
              <a:defRPr sz="1400"/>
            </a:lvl2pPr>
            <a:lvl3pPr marL="1042965" indent="0">
              <a:buNone/>
              <a:defRPr sz="1100"/>
            </a:lvl3pPr>
            <a:lvl4pPr marL="1564447" indent="0">
              <a:buNone/>
              <a:defRPr sz="1000"/>
            </a:lvl4pPr>
            <a:lvl5pPr marL="2085929" indent="0">
              <a:buNone/>
              <a:defRPr sz="1000"/>
            </a:lvl5pPr>
            <a:lvl6pPr marL="2607412" indent="0">
              <a:buNone/>
              <a:defRPr sz="1000"/>
            </a:lvl6pPr>
            <a:lvl7pPr marL="3128894" indent="0">
              <a:buNone/>
              <a:defRPr sz="1000"/>
            </a:lvl7pPr>
            <a:lvl8pPr marL="3650376" indent="0">
              <a:buNone/>
              <a:defRPr sz="1000"/>
            </a:lvl8pPr>
            <a:lvl9pPr marL="41718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0019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670" y="5292884"/>
            <a:ext cx="6415088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670" y="675613"/>
            <a:ext cx="6415088" cy="4536758"/>
          </a:xfrm>
        </p:spPr>
        <p:txBody>
          <a:bodyPr/>
          <a:lstStyle>
            <a:lvl1pPr marL="0" indent="0">
              <a:buNone/>
              <a:defRPr sz="3600"/>
            </a:lvl1pPr>
            <a:lvl2pPr marL="521482" indent="0">
              <a:buNone/>
              <a:defRPr sz="3200"/>
            </a:lvl2pPr>
            <a:lvl3pPr marL="1042965" indent="0">
              <a:buNone/>
              <a:defRPr sz="2700"/>
            </a:lvl3pPr>
            <a:lvl4pPr marL="1564447" indent="0">
              <a:buNone/>
              <a:defRPr sz="2300"/>
            </a:lvl4pPr>
            <a:lvl5pPr marL="2085929" indent="0">
              <a:buNone/>
              <a:defRPr sz="2300"/>
            </a:lvl5pPr>
            <a:lvl6pPr marL="2607412" indent="0">
              <a:buNone/>
              <a:defRPr sz="2300"/>
            </a:lvl6pPr>
            <a:lvl7pPr marL="3128894" indent="0">
              <a:buNone/>
              <a:defRPr sz="2300"/>
            </a:lvl7pPr>
            <a:lvl8pPr marL="3650376" indent="0">
              <a:buNone/>
              <a:defRPr sz="2300"/>
            </a:lvl8pPr>
            <a:lvl9pPr marL="4171859" indent="0">
              <a:buNone/>
              <a:defRPr sz="2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670" y="5917739"/>
            <a:ext cx="6415088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482" indent="0">
              <a:buNone/>
              <a:defRPr sz="1400"/>
            </a:lvl2pPr>
            <a:lvl3pPr marL="1042965" indent="0">
              <a:buNone/>
              <a:defRPr sz="1100"/>
            </a:lvl3pPr>
            <a:lvl4pPr marL="1564447" indent="0">
              <a:buNone/>
              <a:defRPr sz="1000"/>
            </a:lvl4pPr>
            <a:lvl5pPr marL="2085929" indent="0">
              <a:buNone/>
              <a:defRPr sz="1000"/>
            </a:lvl5pPr>
            <a:lvl6pPr marL="2607412" indent="0">
              <a:buNone/>
              <a:defRPr sz="1000"/>
            </a:lvl6pPr>
            <a:lvl7pPr marL="3128894" indent="0">
              <a:buNone/>
              <a:defRPr sz="1000"/>
            </a:lvl7pPr>
            <a:lvl8pPr marL="3650376" indent="0">
              <a:buNone/>
              <a:defRPr sz="1000"/>
            </a:lvl8pPr>
            <a:lvl9pPr marL="41718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7217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6527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1564" y="302802"/>
            <a:ext cx="2405658" cy="64515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591" y="302802"/>
            <a:ext cx="7038777" cy="64515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0963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17886" y="113770"/>
            <a:ext cx="9639337" cy="14492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4591" y="1764295"/>
            <a:ext cx="4722217" cy="237164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35005" y="1764295"/>
            <a:ext cx="4722217" cy="237164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34591" y="4303970"/>
            <a:ext cx="4722217" cy="237339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5005" y="4303970"/>
            <a:ext cx="4722217" cy="237339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34591" y="6883901"/>
            <a:ext cx="2494756" cy="504084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53036" y="6889151"/>
            <a:ext cx="3385741" cy="504084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62466" y="6883901"/>
            <a:ext cx="2494756" cy="504084"/>
          </a:xfrm>
        </p:spPr>
        <p:txBody>
          <a:bodyPr/>
          <a:lstStyle>
            <a:lvl1pPr>
              <a:defRPr/>
            </a:lvl1pPr>
          </a:lstStyle>
          <a:p>
            <a:fld id="{9A646782-C30E-43CF-B785-7CDCB1A76E2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066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80" y="4858834"/>
            <a:ext cx="9088041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580" y="3204786"/>
            <a:ext cx="9088041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8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9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4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9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4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3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8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1" y="1764302"/>
            <a:ext cx="4722217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005" y="1764302"/>
            <a:ext cx="4722217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591" y="1692533"/>
            <a:ext cx="4724074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82" indent="0">
              <a:buNone/>
              <a:defRPr sz="2300" b="1"/>
            </a:lvl2pPr>
            <a:lvl3pPr marL="1042965" indent="0">
              <a:buNone/>
              <a:defRPr sz="2100" b="1"/>
            </a:lvl3pPr>
            <a:lvl4pPr marL="1564447" indent="0">
              <a:buNone/>
              <a:defRPr sz="1800" b="1"/>
            </a:lvl4pPr>
            <a:lvl5pPr marL="2085929" indent="0">
              <a:buNone/>
              <a:defRPr sz="1800" b="1"/>
            </a:lvl5pPr>
            <a:lvl6pPr marL="2607412" indent="0">
              <a:buNone/>
              <a:defRPr sz="1800" b="1"/>
            </a:lvl6pPr>
            <a:lvl7pPr marL="3128894" indent="0">
              <a:buNone/>
              <a:defRPr sz="1800" b="1"/>
            </a:lvl7pPr>
            <a:lvl8pPr marL="3650376" indent="0">
              <a:buNone/>
              <a:defRPr sz="1800" b="1"/>
            </a:lvl8pPr>
            <a:lvl9pPr marL="4171859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591" y="2397901"/>
            <a:ext cx="4724074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1305" y="1692533"/>
            <a:ext cx="4725930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82" indent="0">
              <a:buNone/>
              <a:defRPr sz="2300" b="1"/>
            </a:lvl2pPr>
            <a:lvl3pPr marL="1042965" indent="0">
              <a:buNone/>
              <a:defRPr sz="2100" b="1"/>
            </a:lvl3pPr>
            <a:lvl4pPr marL="1564447" indent="0">
              <a:buNone/>
              <a:defRPr sz="1800" b="1"/>
            </a:lvl4pPr>
            <a:lvl5pPr marL="2085929" indent="0">
              <a:buNone/>
              <a:defRPr sz="1800" b="1"/>
            </a:lvl5pPr>
            <a:lvl6pPr marL="2607412" indent="0">
              <a:buNone/>
              <a:defRPr sz="1800" b="1"/>
            </a:lvl6pPr>
            <a:lvl7pPr marL="3128894" indent="0">
              <a:buNone/>
              <a:defRPr sz="1800" b="1"/>
            </a:lvl7pPr>
            <a:lvl8pPr marL="3650376" indent="0">
              <a:buNone/>
              <a:defRPr sz="1800" b="1"/>
            </a:lvl8pPr>
            <a:lvl9pPr marL="4171859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1305" y="2397901"/>
            <a:ext cx="4725930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3" y="301050"/>
            <a:ext cx="3517533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202" y="301073"/>
            <a:ext cx="5977020" cy="6453328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593" y="1582268"/>
            <a:ext cx="3517533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482" indent="0">
              <a:buNone/>
              <a:defRPr sz="1400"/>
            </a:lvl2pPr>
            <a:lvl3pPr marL="1042965" indent="0">
              <a:buNone/>
              <a:defRPr sz="1100"/>
            </a:lvl3pPr>
            <a:lvl4pPr marL="1564447" indent="0">
              <a:buNone/>
              <a:defRPr sz="1000"/>
            </a:lvl4pPr>
            <a:lvl5pPr marL="2085929" indent="0">
              <a:buNone/>
              <a:defRPr sz="1000"/>
            </a:lvl5pPr>
            <a:lvl6pPr marL="2607412" indent="0">
              <a:buNone/>
              <a:defRPr sz="1000"/>
            </a:lvl6pPr>
            <a:lvl7pPr marL="3128894" indent="0">
              <a:buNone/>
              <a:defRPr sz="1000"/>
            </a:lvl7pPr>
            <a:lvl8pPr marL="3650376" indent="0">
              <a:buNone/>
              <a:defRPr sz="1000"/>
            </a:lvl8pPr>
            <a:lvl9pPr marL="417185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670" y="5292884"/>
            <a:ext cx="6415088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670" y="675613"/>
            <a:ext cx="6415088" cy="4536758"/>
          </a:xfrm>
        </p:spPr>
        <p:txBody>
          <a:bodyPr/>
          <a:lstStyle>
            <a:lvl1pPr marL="0" indent="0">
              <a:buNone/>
              <a:defRPr sz="3600"/>
            </a:lvl1pPr>
            <a:lvl2pPr marL="521482" indent="0">
              <a:buNone/>
              <a:defRPr sz="3200"/>
            </a:lvl2pPr>
            <a:lvl3pPr marL="1042965" indent="0">
              <a:buNone/>
              <a:defRPr sz="2700"/>
            </a:lvl3pPr>
            <a:lvl4pPr marL="1564447" indent="0">
              <a:buNone/>
              <a:defRPr sz="2300"/>
            </a:lvl4pPr>
            <a:lvl5pPr marL="2085929" indent="0">
              <a:buNone/>
              <a:defRPr sz="2300"/>
            </a:lvl5pPr>
            <a:lvl6pPr marL="2607412" indent="0">
              <a:buNone/>
              <a:defRPr sz="2300"/>
            </a:lvl6pPr>
            <a:lvl7pPr marL="3128894" indent="0">
              <a:buNone/>
              <a:defRPr sz="2300"/>
            </a:lvl7pPr>
            <a:lvl8pPr marL="3650376" indent="0">
              <a:buNone/>
              <a:defRPr sz="2300"/>
            </a:lvl8pPr>
            <a:lvl9pPr marL="4171859" indent="0">
              <a:buNone/>
              <a:defRPr sz="2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670" y="5917739"/>
            <a:ext cx="6415088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482" indent="0">
              <a:buNone/>
              <a:defRPr sz="1400"/>
            </a:lvl2pPr>
            <a:lvl3pPr marL="1042965" indent="0">
              <a:buNone/>
              <a:defRPr sz="1100"/>
            </a:lvl3pPr>
            <a:lvl4pPr marL="1564447" indent="0">
              <a:buNone/>
              <a:defRPr sz="1000"/>
            </a:lvl4pPr>
            <a:lvl5pPr marL="2085929" indent="0">
              <a:buNone/>
              <a:defRPr sz="1000"/>
            </a:lvl5pPr>
            <a:lvl6pPr marL="2607412" indent="0">
              <a:buNone/>
              <a:defRPr sz="1000"/>
            </a:lvl6pPr>
            <a:lvl7pPr marL="3128894" indent="0">
              <a:buNone/>
              <a:defRPr sz="1000"/>
            </a:lvl7pPr>
            <a:lvl8pPr marL="3650376" indent="0">
              <a:buNone/>
              <a:defRPr sz="1000"/>
            </a:lvl8pPr>
            <a:lvl9pPr marL="417185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591" y="302801"/>
            <a:ext cx="9622632" cy="1260211"/>
          </a:xfrm>
          <a:prstGeom prst="rect">
            <a:avLst/>
          </a:prstGeom>
        </p:spPr>
        <p:txBody>
          <a:bodyPr vert="horz" lIns="104296" tIns="52148" rIns="104296" bIns="5214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591" y="1764302"/>
            <a:ext cx="9622632" cy="4990084"/>
          </a:xfrm>
          <a:prstGeom prst="rect">
            <a:avLst/>
          </a:prstGeom>
        </p:spPr>
        <p:txBody>
          <a:bodyPr vert="horz" lIns="104296" tIns="52148" rIns="104296" bIns="5214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591" y="7008193"/>
            <a:ext cx="2494756" cy="402567"/>
          </a:xfrm>
          <a:prstGeom prst="rect">
            <a:avLst/>
          </a:prstGeom>
        </p:spPr>
        <p:txBody>
          <a:bodyPr vert="horz" lIns="104296" tIns="52148" rIns="104296" bIns="5214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3036" y="7008193"/>
            <a:ext cx="3385741" cy="402567"/>
          </a:xfrm>
          <a:prstGeom prst="rect">
            <a:avLst/>
          </a:prstGeom>
        </p:spPr>
        <p:txBody>
          <a:bodyPr vert="horz" lIns="104296" tIns="52148" rIns="104296" bIns="52148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2466" y="7008193"/>
            <a:ext cx="2494756" cy="402567"/>
          </a:xfrm>
          <a:prstGeom prst="rect">
            <a:avLst/>
          </a:prstGeom>
        </p:spPr>
        <p:txBody>
          <a:bodyPr vert="horz" lIns="104296" tIns="52148" rIns="104296" bIns="52148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2965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12" indent="-391112" algn="l" defTabSz="104296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09" indent="-325926" algn="l" defTabSz="1042965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706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188" indent="-260741" algn="l" defTabSz="1042965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670" indent="-260741" algn="l" defTabSz="1042965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153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635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117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600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82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965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447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929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412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894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376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859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591" y="302801"/>
            <a:ext cx="9622632" cy="1260211"/>
          </a:xfrm>
          <a:prstGeom prst="rect">
            <a:avLst/>
          </a:prstGeom>
        </p:spPr>
        <p:txBody>
          <a:bodyPr vert="horz" lIns="104296" tIns="52148" rIns="104296" bIns="5214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591" y="1764295"/>
            <a:ext cx="9622632" cy="4990084"/>
          </a:xfrm>
          <a:prstGeom prst="rect">
            <a:avLst/>
          </a:prstGeom>
        </p:spPr>
        <p:txBody>
          <a:bodyPr vert="horz" lIns="104296" tIns="52148" rIns="104296" bIns="5214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591" y="7008171"/>
            <a:ext cx="2494756" cy="402567"/>
          </a:xfrm>
          <a:prstGeom prst="rect">
            <a:avLst/>
          </a:prstGeom>
        </p:spPr>
        <p:txBody>
          <a:bodyPr vert="horz" lIns="104296" tIns="52148" rIns="104296" bIns="5214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3036" y="7008171"/>
            <a:ext cx="3385741" cy="402567"/>
          </a:xfrm>
          <a:prstGeom prst="rect">
            <a:avLst/>
          </a:prstGeom>
        </p:spPr>
        <p:txBody>
          <a:bodyPr vert="horz" lIns="104296" tIns="52148" rIns="104296" bIns="52148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2466" y="7008171"/>
            <a:ext cx="2494756" cy="402567"/>
          </a:xfrm>
          <a:prstGeom prst="rect">
            <a:avLst/>
          </a:prstGeom>
        </p:spPr>
        <p:txBody>
          <a:bodyPr vert="horz" lIns="104296" tIns="52148" rIns="104296" bIns="52148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1400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defTabSz="1042965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12" indent="-391112" algn="l" defTabSz="104296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09" indent="-325926" algn="l" defTabSz="1042965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706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188" indent="-260741" algn="l" defTabSz="1042965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670" indent="-260741" algn="l" defTabSz="1042965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153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635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117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600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82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965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447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929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412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894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376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859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2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1.png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5.bin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11" Type="http://schemas.microsoft.com/office/2007/relationships/media" Target="../media/media2.MP3"/><Relationship Id="rId5" Type="http://schemas.openxmlformats.org/officeDocument/2006/relationships/image" Target="../media/image5.png"/><Relationship Id="rId10" Type="http://schemas.microsoft.com/office/2007/relationships/hdphoto" Target="../media/hdphoto13.wdp"/><Relationship Id="rId4" Type="http://schemas.openxmlformats.org/officeDocument/2006/relationships/image" Target="../media/image4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oleObject19.bin"/><Relationship Id="rId4" Type="http://schemas.openxmlformats.org/officeDocument/2006/relationships/oleObject" Target="../embeddings/oleObject18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oleObject" Target="../embeddings/oleObject21.bin"/><Relationship Id="rId4" Type="http://schemas.openxmlformats.org/officeDocument/2006/relationships/oleObject" Target="../embeddings/oleObject20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oleObject" Target="../embeddings/oleObject23.bin"/><Relationship Id="rId4" Type="http://schemas.openxmlformats.org/officeDocument/2006/relationships/oleObject" Target="../embeddings/oleObject2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media" Target="../media/media3.wav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12" Type="http://schemas.microsoft.com/office/2007/relationships/hdphoto" Target="../media/hdphoto15.wdp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microsoft.com/office/2007/relationships/hdphoto" Target="../media/hdphoto16.wdp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3.png"/><Relationship Id="rId1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jpe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jpe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0" Type="http://schemas.openxmlformats.org/officeDocument/2006/relationships/image" Target="../media/image14.png"/><Relationship Id="rId4" Type="http://schemas.openxmlformats.org/officeDocument/2006/relationships/image" Target="../media/image19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14.png"/><Relationship Id="rId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image" Target="../media/image22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microsoft.com/office/2007/relationships/media" Target="../media/media3.wav"/><Relationship Id="rId3" Type="http://schemas.openxmlformats.org/officeDocument/2006/relationships/image" Target="../media/image25.jpeg"/><Relationship Id="rId7" Type="http://schemas.openxmlformats.org/officeDocument/2006/relationships/image" Target="../media/image5.png"/><Relationship Id="rId12" Type="http://schemas.microsoft.com/office/2007/relationships/hdphoto" Target="../media/hdphoto16.wdp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15.png"/><Relationship Id="rId5" Type="http://schemas.openxmlformats.org/officeDocument/2006/relationships/image" Target="../media/image26.png"/><Relationship Id="rId15" Type="http://schemas.microsoft.com/office/2007/relationships/hdphoto" Target="../media/hdphoto18.wdp"/><Relationship Id="rId10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.png"/><Relationship Id="rId14" Type="http://schemas.microsoft.com/office/2007/relationships/hdphoto" Target="../media/hdphoto1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png"/><Relationship Id="rId18" Type="http://schemas.microsoft.com/office/2007/relationships/hdphoto" Target="../media/hdphoto19.wdp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12" Type="http://schemas.openxmlformats.org/officeDocument/2006/relationships/image" Target="../media/image14.png"/><Relationship Id="rId17" Type="http://schemas.microsoft.com/office/2007/relationships/media" Target="../media/media3.wav"/><Relationship Id="rId2" Type="http://schemas.openxmlformats.org/officeDocument/2006/relationships/slideLayout" Target="../slideLayouts/slideLayout1.xml"/><Relationship Id="rId20" Type="http://schemas.microsoft.com/office/2007/relationships/hdphoto" Target="../media/hdphoto21.wdp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3.png"/><Relationship Id="rId5" Type="http://schemas.openxmlformats.org/officeDocument/2006/relationships/image" Target="../media/image30.png"/><Relationship Id="rId15" Type="http://schemas.microsoft.com/office/2007/relationships/hdphoto" Target="../media/hdphoto22.wdp"/><Relationship Id="rId10" Type="http://schemas.openxmlformats.org/officeDocument/2006/relationships/image" Target="../media/image13.png"/><Relationship Id="rId19" Type="http://schemas.microsoft.com/office/2007/relationships/hdphoto" Target="../media/hdphoto16.wdp"/><Relationship Id="rId4" Type="http://schemas.openxmlformats.org/officeDocument/2006/relationships/image" Target="../media/image29.png"/><Relationship Id="rId9" Type="http://schemas.openxmlformats.org/officeDocument/2006/relationships/image" Target="../media/image12.jpeg"/><Relationship Id="rId14" Type="http://schemas.microsoft.com/office/2007/relationships/hdphoto" Target="../media/hdphoto2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4014"/>
            <a:ext cx="10691813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798" y="420070"/>
            <a:ext cx="9177141" cy="579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37098" y="2268379"/>
            <a:ext cx="9177141" cy="2198195"/>
          </a:xfrm>
          <a:prstGeom prst="rect">
            <a:avLst/>
          </a:prstGeom>
        </p:spPr>
        <p:txBody>
          <a:bodyPr wrap="square" lIns="104296" tIns="52148" rIns="104296" bIns="52148">
            <a:spAutoFit/>
          </a:bodyPr>
          <a:lstStyle/>
          <a:p>
            <a:pPr algn="ctr"/>
            <a:r>
              <a:rPr lang="en-US" sz="6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 TẬP </a:t>
            </a:r>
          </a:p>
          <a:p>
            <a:pPr algn="ctr"/>
            <a:r>
              <a:rPr lang="en-US" sz="6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CUỐI CHƯƠNG 6</a:t>
            </a:r>
            <a:endParaRPr lang="en-US" sz="6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40906" y="4491256"/>
            <a:ext cx="3974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2"/>
                </a:solidFill>
              </a:rPr>
              <a:t>GV </a:t>
            </a:r>
            <a:r>
              <a:rPr lang="en-US" sz="3200" b="1" dirty="0" err="1" smtClean="0">
                <a:solidFill>
                  <a:schemeClr val="accent2"/>
                </a:solidFill>
              </a:rPr>
              <a:t>soạn</a:t>
            </a:r>
            <a:r>
              <a:rPr lang="en-US" sz="3200" b="1" dirty="0" smtClean="0">
                <a:solidFill>
                  <a:schemeClr val="accent2"/>
                </a:solidFill>
              </a:rPr>
              <a:t>: </a:t>
            </a:r>
            <a:r>
              <a:rPr lang="en-US" sz="3200" b="1" dirty="0" err="1" smtClean="0">
                <a:solidFill>
                  <a:schemeClr val="accent2"/>
                </a:solidFill>
              </a:rPr>
              <a:t>NguyenLan</a:t>
            </a:r>
            <a:endParaRPr lang="en-US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6835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9" dur="100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FB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100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FB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00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9" dur="1000" autoRev="1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FB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1000" autoRev="1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FB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1000" autoRev="1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4014"/>
            <a:ext cx="10691813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651" y="1152666"/>
            <a:ext cx="3797508" cy="597757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TỰ LUẬN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Bevel 6"/>
          <p:cNvSpPr/>
          <p:nvPr/>
        </p:nvSpPr>
        <p:spPr>
          <a:xfrm>
            <a:off x="819540" y="504084"/>
            <a:ext cx="9070386" cy="695643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pPr lvl="0" algn="ctr"/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 TẬP CUỐI CHƯƠNG 6</a:t>
            </a:r>
            <a:endParaRPr lang="vi-VN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81909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267295" y="4620772"/>
            <a:ext cx="51520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/>
              <a:t>   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71079" y="4116687"/>
            <a:ext cx="901524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/>
              <a:t>Ví dụ: </a:t>
            </a:r>
          </a:p>
        </p:txBody>
      </p:sp>
      <p:pic>
        <p:nvPicPr>
          <p:cNvPr id="8224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652" y="1878968"/>
            <a:ext cx="9013688" cy="568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Flowchart: Alternate Process 22"/>
          <p:cNvSpPr/>
          <p:nvPr/>
        </p:nvSpPr>
        <p:spPr>
          <a:xfrm>
            <a:off x="2542990" y="2553021"/>
            <a:ext cx="5897063" cy="542941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8 SGK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41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138863" y="3192534"/>
          <a:ext cx="4792126" cy="2243875"/>
        </p:xfrm>
        <a:graphic>
          <a:graphicData uri="http://schemas.openxmlformats.org/presentationml/2006/ole">
            <p:oleObj spid="_x0000_s88066" name="Equation" r:id="rId5" imgW="1892160" imgH="939600" progId="Equation.DSMT4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47569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4014"/>
            <a:ext cx="10691813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651" y="1152666"/>
            <a:ext cx="3797508" cy="597757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TỰ LUẬN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Bevel 6"/>
          <p:cNvSpPr/>
          <p:nvPr/>
        </p:nvSpPr>
        <p:spPr>
          <a:xfrm>
            <a:off x="819540" y="504084"/>
            <a:ext cx="9070386" cy="695643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pPr lvl="0" algn="ctr"/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 TẬP CUỐI CHƯƠNG 6</a:t>
            </a:r>
            <a:endParaRPr lang="vi-VN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81909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267295" y="4620772"/>
            <a:ext cx="51520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/>
              <a:t>   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71079" y="4116687"/>
            <a:ext cx="901524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/>
              <a:t>Ví dụ: </a:t>
            </a:r>
          </a:p>
        </p:txBody>
      </p:sp>
      <p:pic>
        <p:nvPicPr>
          <p:cNvPr id="8224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652" y="1878968"/>
            <a:ext cx="9013688" cy="568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Flowchart: Alternate Process 22"/>
          <p:cNvSpPr/>
          <p:nvPr/>
        </p:nvSpPr>
        <p:spPr>
          <a:xfrm>
            <a:off x="2542990" y="2553021"/>
            <a:ext cx="5897063" cy="542941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9 SGK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41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666031" y="3144786"/>
          <a:ext cx="3729140" cy="3660351"/>
        </p:xfrm>
        <a:graphic>
          <a:graphicData uri="http://schemas.openxmlformats.org/presentationml/2006/ole">
            <p:oleObj spid="_x0000_s89090" name="Equation" r:id="rId5" imgW="1562040" imgH="1625400" progId="Equation.DSMT4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47569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4014"/>
            <a:ext cx="10691813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651" y="1152666"/>
            <a:ext cx="3797508" cy="597757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TỰ LUẬN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Bevel 6"/>
          <p:cNvSpPr/>
          <p:nvPr/>
        </p:nvSpPr>
        <p:spPr>
          <a:xfrm>
            <a:off x="819540" y="504084"/>
            <a:ext cx="9070386" cy="695643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pPr lvl="0" algn="ctr"/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 TẬP CUỐI CHƯƠNG 6</a:t>
            </a:r>
            <a:endParaRPr lang="vi-VN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81909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267295" y="4620772"/>
            <a:ext cx="51520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/>
              <a:t>     </a:t>
            </a:r>
          </a:p>
        </p:txBody>
      </p:sp>
      <p:sp>
        <p:nvSpPr>
          <p:cNvPr id="23" name="Flowchart: Alternate Process 22"/>
          <p:cNvSpPr/>
          <p:nvPr/>
        </p:nvSpPr>
        <p:spPr>
          <a:xfrm>
            <a:off x="980083" y="1848309"/>
            <a:ext cx="5897063" cy="542941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10 SGK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42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0083" y="2688449"/>
            <a:ext cx="8642549" cy="3429301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just"/>
            <a:r>
              <a:rPr lang="en-US" sz="3600" dirty="0" err="1" smtClean="0"/>
              <a:t>Một</a:t>
            </a:r>
            <a:r>
              <a:rPr lang="en-US" sz="3600" dirty="0" smtClean="0"/>
              <a:t> </a:t>
            </a:r>
            <a:r>
              <a:rPr lang="en-US" sz="3600" dirty="0" err="1" smtClean="0"/>
              <a:t>tổ</a:t>
            </a:r>
            <a:r>
              <a:rPr lang="en-US" sz="3600" dirty="0" smtClean="0"/>
              <a:t> may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kế</a:t>
            </a:r>
            <a:r>
              <a:rPr lang="en-US" sz="3600" dirty="0" smtClean="0"/>
              <a:t> </a:t>
            </a:r>
            <a:r>
              <a:rPr lang="en-US" sz="3600" dirty="0" err="1" smtClean="0"/>
              <a:t>hoạch</a:t>
            </a:r>
            <a:r>
              <a:rPr lang="en-US" sz="3600" dirty="0" smtClean="0"/>
              <a:t> </a:t>
            </a:r>
            <a:r>
              <a:rPr lang="en-US" sz="3600" dirty="0" err="1" smtClean="0"/>
              <a:t>mỗi</a:t>
            </a:r>
            <a:r>
              <a:rPr lang="en-US" sz="3600" dirty="0" smtClean="0"/>
              <a:t> </a:t>
            </a:r>
            <a:r>
              <a:rPr lang="en-US" sz="3600" dirty="0" err="1" smtClean="0"/>
              <a:t>ngày</a:t>
            </a:r>
            <a:r>
              <a:rPr lang="en-US" sz="3600" dirty="0" smtClean="0"/>
              <a:t> </a:t>
            </a:r>
            <a:r>
              <a:rPr lang="en-US" sz="3600" dirty="0" err="1" smtClean="0"/>
              <a:t>phải</a:t>
            </a:r>
            <a:r>
              <a:rPr lang="en-US" sz="3600" dirty="0" smtClean="0"/>
              <a:t> may 30 </a:t>
            </a:r>
            <a:r>
              <a:rPr lang="en-US" sz="3600" dirty="0" err="1" smtClean="0"/>
              <a:t>chiếc</a:t>
            </a:r>
            <a:r>
              <a:rPr lang="en-US" sz="3600" dirty="0" smtClean="0"/>
              <a:t> </a:t>
            </a:r>
            <a:r>
              <a:rPr lang="en-US" sz="3600" dirty="0" err="1" smtClean="0"/>
              <a:t>áo</a:t>
            </a:r>
            <a:r>
              <a:rPr lang="en-US" sz="3600" dirty="0" smtClean="0"/>
              <a:t>. </a:t>
            </a:r>
            <a:r>
              <a:rPr lang="en-US" sz="3600" dirty="0" err="1" smtClean="0"/>
              <a:t>Trong</a:t>
            </a:r>
            <a:r>
              <a:rPr lang="en-US" sz="3600" dirty="0" smtClean="0"/>
              <a:t> </a:t>
            </a:r>
            <a:r>
              <a:rPr lang="en-US" sz="3600" dirty="0" err="1" smtClean="0"/>
              <a:t>thực</a:t>
            </a:r>
            <a:r>
              <a:rPr lang="en-US" sz="3600" dirty="0" smtClean="0"/>
              <a:t> </a:t>
            </a:r>
            <a:r>
              <a:rPr lang="en-US" sz="3600" dirty="0" err="1" smtClean="0"/>
              <a:t>tế</a:t>
            </a:r>
            <a:r>
              <a:rPr lang="en-US" sz="3600" dirty="0" smtClean="0"/>
              <a:t> </a:t>
            </a:r>
            <a:r>
              <a:rPr lang="en-US" sz="3600" dirty="0" err="1" smtClean="0"/>
              <a:t>mỗi</a:t>
            </a:r>
            <a:r>
              <a:rPr lang="en-US" sz="3600" dirty="0" smtClean="0"/>
              <a:t> </a:t>
            </a:r>
            <a:r>
              <a:rPr lang="en-US" sz="3600" dirty="0" err="1" smtClean="0"/>
              <a:t>ngày</a:t>
            </a:r>
            <a:r>
              <a:rPr lang="en-US" sz="3600" dirty="0" smtClean="0"/>
              <a:t> </a:t>
            </a:r>
            <a:r>
              <a:rPr lang="en-US" sz="3600" dirty="0" err="1" smtClean="0"/>
              <a:t>tổ</a:t>
            </a:r>
            <a:r>
              <a:rPr lang="en-US" sz="3600" dirty="0" smtClean="0"/>
              <a:t> </a:t>
            </a:r>
            <a:r>
              <a:rPr lang="en-US" sz="3600" dirty="0" err="1" smtClean="0"/>
              <a:t>đã</a:t>
            </a:r>
            <a:r>
              <a:rPr lang="en-US" sz="3600" dirty="0" smtClean="0"/>
              <a:t> may </a:t>
            </a:r>
            <a:r>
              <a:rPr lang="en-US" sz="3600" dirty="0" err="1" smtClean="0"/>
              <a:t>được</a:t>
            </a:r>
            <a:r>
              <a:rPr lang="en-US" sz="3600" dirty="0" smtClean="0"/>
              <a:t> 40 </a:t>
            </a:r>
            <a:r>
              <a:rPr lang="en-US" sz="3600" dirty="0" err="1" smtClean="0"/>
              <a:t>chiếc</a:t>
            </a:r>
            <a:r>
              <a:rPr lang="en-US" sz="3600" dirty="0" smtClean="0"/>
              <a:t> </a:t>
            </a:r>
            <a:r>
              <a:rPr lang="en-US" sz="3600" dirty="0" err="1" smtClean="0"/>
              <a:t>áo</a:t>
            </a:r>
            <a:r>
              <a:rPr lang="en-US" sz="3600" dirty="0" smtClean="0"/>
              <a:t>. Do </a:t>
            </a:r>
            <a:r>
              <a:rPr lang="en-US" sz="3600" dirty="0" err="1" smtClean="0"/>
              <a:t>đó</a:t>
            </a:r>
            <a:r>
              <a:rPr lang="en-US" sz="3600" dirty="0" smtClean="0"/>
              <a:t> </a:t>
            </a:r>
            <a:r>
              <a:rPr lang="en-US" sz="3600" dirty="0" err="1" smtClean="0"/>
              <a:t>xưởng</a:t>
            </a:r>
            <a:r>
              <a:rPr lang="en-US" sz="3600" dirty="0" smtClean="0"/>
              <a:t> </a:t>
            </a:r>
            <a:r>
              <a:rPr lang="en-US" sz="3600" dirty="0" err="1" smtClean="0"/>
              <a:t>đã</a:t>
            </a:r>
            <a:r>
              <a:rPr lang="en-US" sz="3600" dirty="0" smtClean="0"/>
              <a:t> </a:t>
            </a:r>
            <a:r>
              <a:rPr lang="en-US" sz="3600" dirty="0" err="1" smtClean="0"/>
              <a:t>hoàn</a:t>
            </a:r>
            <a:r>
              <a:rPr lang="en-US" sz="3600" dirty="0" smtClean="0"/>
              <a:t> </a:t>
            </a:r>
            <a:r>
              <a:rPr lang="en-US" sz="3600" dirty="0" err="1" smtClean="0"/>
              <a:t>thành</a:t>
            </a:r>
            <a:r>
              <a:rPr lang="en-US" sz="3600" dirty="0" smtClean="0"/>
              <a:t> </a:t>
            </a:r>
            <a:r>
              <a:rPr lang="en-US" sz="3600" dirty="0" err="1" smtClean="0"/>
              <a:t>kế</a:t>
            </a:r>
            <a:r>
              <a:rPr lang="en-US" sz="3600" dirty="0" smtClean="0"/>
              <a:t> </a:t>
            </a:r>
            <a:r>
              <a:rPr lang="en-US" sz="3600" dirty="0" err="1" smtClean="0"/>
              <a:t>hoạch</a:t>
            </a:r>
            <a:r>
              <a:rPr lang="en-US" sz="3600" dirty="0" smtClean="0"/>
              <a:t> </a:t>
            </a:r>
            <a:r>
              <a:rPr lang="en-US" sz="3600" dirty="0" err="1" smtClean="0"/>
              <a:t>sớm</a:t>
            </a:r>
            <a:r>
              <a:rPr lang="en-US" sz="3600" dirty="0" smtClean="0"/>
              <a:t> </a:t>
            </a:r>
            <a:r>
              <a:rPr lang="en-US" sz="3600" dirty="0" err="1" smtClean="0"/>
              <a:t>hơn</a:t>
            </a:r>
            <a:r>
              <a:rPr lang="en-US" sz="3600" dirty="0" smtClean="0"/>
              <a:t> 3 </a:t>
            </a:r>
            <a:r>
              <a:rPr lang="en-US" sz="3600" dirty="0" err="1" smtClean="0"/>
              <a:t>ngày</a:t>
            </a:r>
            <a:r>
              <a:rPr lang="en-US" sz="3600" dirty="0" smtClean="0"/>
              <a:t> </a:t>
            </a:r>
            <a:r>
              <a:rPr lang="en-US" sz="3600" dirty="0" err="1" smtClean="0"/>
              <a:t>và</a:t>
            </a:r>
            <a:r>
              <a:rPr lang="en-US" sz="3600" dirty="0" smtClean="0"/>
              <a:t> may </a:t>
            </a:r>
            <a:r>
              <a:rPr lang="en-US" sz="3600" dirty="0" err="1" smtClean="0"/>
              <a:t>thêm</a:t>
            </a:r>
            <a:r>
              <a:rPr lang="en-US" sz="3600" dirty="0" smtClean="0"/>
              <a:t> </a:t>
            </a:r>
            <a:r>
              <a:rPr lang="en-US" sz="3600" dirty="0" err="1" smtClean="0"/>
              <a:t>được</a:t>
            </a:r>
            <a:r>
              <a:rPr lang="en-US" sz="3600" dirty="0" smtClean="0"/>
              <a:t> 20 </a:t>
            </a:r>
            <a:r>
              <a:rPr lang="en-US" sz="3600" dirty="0" err="1" smtClean="0"/>
              <a:t>chiếc</a:t>
            </a:r>
            <a:r>
              <a:rPr lang="en-US" sz="3600" dirty="0" smtClean="0"/>
              <a:t> </a:t>
            </a:r>
            <a:r>
              <a:rPr lang="en-US" sz="3600" dirty="0" err="1" smtClean="0"/>
              <a:t>áo</a:t>
            </a:r>
            <a:r>
              <a:rPr lang="en-US" sz="3600" dirty="0" smtClean="0"/>
              <a:t> </a:t>
            </a:r>
            <a:r>
              <a:rPr lang="en-US" sz="3600" dirty="0" err="1" smtClean="0"/>
              <a:t>nữa</a:t>
            </a:r>
            <a:r>
              <a:rPr lang="en-US" sz="3600" dirty="0" smtClean="0"/>
              <a:t>. </a:t>
            </a:r>
            <a:r>
              <a:rPr lang="en-US" sz="3600" dirty="0" err="1" smtClean="0"/>
              <a:t>Tính</a:t>
            </a:r>
            <a:r>
              <a:rPr lang="en-US" sz="3600" dirty="0" smtClean="0"/>
              <a:t> </a:t>
            </a:r>
            <a:r>
              <a:rPr lang="en-US" sz="3600" dirty="0" err="1" smtClean="0"/>
              <a:t>số</a:t>
            </a:r>
            <a:r>
              <a:rPr lang="en-US" sz="3600" dirty="0" smtClean="0"/>
              <a:t> </a:t>
            </a:r>
            <a:r>
              <a:rPr lang="en-US" sz="3600" dirty="0" err="1" smtClean="0"/>
              <a:t>áo</a:t>
            </a:r>
            <a:r>
              <a:rPr lang="en-US" sz="3600" dirty="0" smtClean="0"/>
              <a:t> </a:t>
            </a:r>
            <a:r>
              <a:rPr lang="en-US" sz="3600" dirty="0" err="1" smtClean="0"/>
              <a:t>mà</a:t>
            </a:r>
            <a:r>
              <a:rPr lang="en-US" sz="3600" dirty="0" smtClean="0"/>
              <a:t> </a:t>
            </a:r>
            <a:r>
              <a:rPr lang="en-US" sz="3600" dirty="0" err="1" smtClean="0"/>
              <a:t>tổ</a:t>
            </a:r>
            <a:r>
              <a:rPr lang="en-US" sz="3600" dirty="0" smtClean="0"/>
              <a:t> </a:t>
            </a:r>
            <a:r>
              <a:rPr lang="en-US" sz="3600" dirty="0" err="1" smtClean="0"/>
              <a:t>phải</a:t>
            </a:r>
            <a:r>
              <a:rPr lang="en-US" sz="3600" dirty="0" smtClean="0"/>
              <a:t> may </a:t>
            </a:r>
            <a:r>
              <a:rPr lang="en-US" sz="3600" dirty="0" err="1" smtClean="0"/>
              <a:t>theo</a:t>
            </a:r>
            <a:r>
              <a:rPr lang="en-US" sz="3600" dirty="0" smtClean="0"/>
              <a:t> </a:t>
            </a:r>
            <a:r>
              <a:rPr lang="en-US" sz="3600" dirty="0" err="1" smtClean="0"/>
              <a:t>kế</a:t>
            </a:r>
            <a:r>
              <a:rPr lang="en-US" sz="3600" dirty="0" smtClean="0"/>
              <a:t> </a:t>
            </a:r>
            <a:r>
              <a:rPr lang="en-US" sz="3600" dirty="0" err="1" smtClean="0"/>
              <a:t>hoạch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347569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Bevel 6"/>
          <p:cNvSpPr/>
          <p:nvPr/>
        </p:nvSpPr>
        <p:spPr>
          <a:xfrm>
            <a:off x="819540" y="504084"/>
            <a:ext cx="9070386" cy="695643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pPr lvl="0" algn="ctr"/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 TẬP CUỐI CHƯƠNG 6</a:t>
            </a:r>
            <a:endParaRPr lang="vi-VN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81909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267295" y="4620772"/>
            <a:ext cx="51520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/>
              <a:t>     </a:t>
            </a:r>
          </a:p>
        </p:txBody>
      </p:sp>
      <p:sp>
        <p:nvSpPr>
          <p:cNvPr id="23" name="Flowchart: Alternate Process 22"/>
          <p:cNvSpPr/>
          <p:nvPr/>
        </p:nvSpPr>
        <p:spPr>
          <a:xfrm>
            <a:off x="850106" y="1418431"/>
            <a:ext cx="5897063" cy="542941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10 SGK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42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980083" y="2520421"/>
          <a:ext cx="8642549" cy="2998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637"/>
                <a:gridCol w="2205186"/>
                <a:gridCol w="2316559"/>
                <a:gridCol w="1960167"/>
              </a:tblGrid>
              <a:tr h="907352"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06918" marR="106918" marT="50408" marB="50408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/>
                    </a:p>
                  </a:txBody>
                  <a:tcPr marL="106918" marR="106918" marT="50408" marB="50408"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/>
                    </a:p>
                  </a:txBody>
                  <a:tcPr marL="106918" marR="106918" marT="50408" marB="50408"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 smtClean="0"/>
                    </a:p>
                    <a:p>
                      <a:pPr algn="ctr"/>
                      <a:endParaRPr lang="en-US" sz="2600" dirty="0"/>
                    </a:p>
                  </a:txBody>
                  <a:tcPr marL="106918" marR="106918" marT="50408" marB="50408"/>
                </a:tc>
              </a:tr>
              <a:tr h="1041774"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06918" marR="106918" marT="50408" marB="50408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100" dirty="0" smtClean="0"/>
                    </a:p>
                    <a:p>
                      <a:pPr algn="ctr"/>
                      <a:endParaRPr lang="en-US" sz="3100" dirty="0"/>
                    </a:p>
                  </a:txBody>
                  <a:tcPr marL="106918" marR="106918" marT="50408" marB="504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06918" marR="106918" marT="50408" marB="50408"/>
                </a:tc>
                <a:tc>
                  <a:txBody>
                    <a:bodyPr/>
                    <a:lstStyle/>
                    <a:p>
                      <a:pPr algn="ctr"/>
                      <a:endParaRPr lang="en-US" sz="3100" dirty="0"/>
                    </a:p>
                  </a:txBody>
                  <a:tcPr marL="106918" marR="106918" marT="50408" marB="50408"/>
                </a:tc>
              </a:tr>
              <a:tr h="1041774"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06918" marR="106918" marT="50408" marB="50408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100" dirty="0" smtClean="0"/>
                    </a:p>
                    <a:p>
                      <a:pPr algn="ctr"/>
                      <a:endParaRPr lang="en-US" sz="3100" dirty="0"/>
                    </a:p>
                  </a:txBody>
                  <a:tcPr marL="106918" marR="106918" marT="50408" marB="50408"/>
                </a:tc>
                <a:tc>
                  <a:txBody>
                    <a:bodyPr/>
                    <a:lstStyle/>
                    <a:p>
                      <a:pPr algn="ctr"/>
                      <a:endParaRPr lang="en-US" sz="3100" dirty="0"/>
                    </a:p>
                  </a:txBody>
                  <a:tcPr marL="106918" marR="106918" marT="50408" marB="50408"/>
                </a:tc>
                <a:tc>
                  <a:txBody>
                    <a:bodyPr/>
                    <a:lstStyle/>
                    <a:p>
                      <a:pPr algn="ctr"/>
                      <a:endParaRPr lang="en-US" sz="3100" dirty="0"/>
                    </a:p>
                  </a:txBody>
                  <a:tcPr marL="106918" marR="106918" marT="50408" marB="50408"/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3150551" y="2481550"/>
            <a:ext cx="2180014" cy="1028644"/>
          </a:xfrm>
          <a:prstGeom prst="rect">
            <a:avLst/>
          </a:prstGeom>
        </p:spPr>
        <p:txBody>
          <a:bodyPr wrap="none" lIns="104296" tIns="52148" rIns="104296" bIns="52148">
            <a:spAutoFit/>
          </a:bodyPr>
          <a:lstStyle/>
          <a:p>
            <a:pPr algn="ctr"/>
            <a:r>
              <a:rPr lang="en-US" sz="3000" dirty="0" err="1" smtClean="0">
                <a:solidFill>
                  <a:schemeClr val="bg1"/>
                </a:solidFill>
              </a:rPr>
              <a:t>Số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áo</a:t>
            </a:r>
            <a:r>
              <a:rPr lang="en-US" sz="3000" dirty="0" smtClean="0">
                <a:solidFill>
                  <a:schemeClr val="bg1"/>
                </a:solidFill>
              </a:rPr>
              <a:t> may 1 </a:t>
            </a:r>
          </a:p>
          <a:p>
            <a:pPr algn="ctr"/>
            <a:r>
              <a:rPr lang="en-US" sz="3000" dirty="0" err="1" smtClean="0">
                <a:solidFill>
                  <a:schemeClr val="bg1"/>
                </a:solidFill>
              </a:rPr>
              <a:t>ngày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99196" y="2466502"/>
            <a:ext cx="1897886" cy="1028644"/>
          </a:xfrm>
          <a:prstGeom prst="rect">
            <a:avLst/>
          </a:prstGeom>
        </p:spPr>
        <p:txBody>
          <a:bodyPr wrap="none" lIns="104296" tIns="52148" rIns="104296" bIns="52148">
            <a:spAutoFit/>
          </a:bodyPr>
          <a:lstStyle/>
          <a:p>
            <a:pPr algn="ctr"/>
            <a:r>
              <a:rPr lang="en-US" sz="3000" dirty="0" err="1" smtClean="0">
                <a:solidFill>
                  <a:schemeClr val="bg1"/>
                </a:solidFill>
              </a:rPr>
              <a:t>Số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áo</a:t>
            </a:r>
            <a:r>
              <a:rPr lang="en-US" sz="3000" dirty="0" smtClean="0">
                <a:solidFill>
                  <a:schemeClr val="bg1"/>
                </a:solidFill>
              </a:rPr>
              <a:t> may </a:t>
            </a:r>
          </a:p>
          <a:p>
            <a:pPr algn="ctr"/>
            <a:r>
              <a:rPr lang="en-US" sz="3000" dirty="0" err="1" smtClean="0">
                <a:solidFill>
                  <a:schemeClr val="bg1"/>
                </a:solidFill>
              </a:rPr>
              <a:t>được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34012" y="2466502"/>
            <a:ext cx="1704629" cy="1028644"/>
          </a:xfrm>
          <a:prstGeom prst="rect">
            <a:avLst/>
          </a:prstGeom>
        </p:spPr>
        <p:txBody>
          <a:bodyPr wrap="none" lIns="104296" tIns="52148" rIns="104296" bIns="52148">
            <a:spAutoFit/>
          </a:bodyPr>
          <a:lstStyle/>
          <a:p>
            <a:pPr algn="ctr"/>
            <a:r>
              <a:rPr lang="en-US" sz="3000" dirty="0" err="1" smtClean="0">
                <a:solidFill>
                  <a:schemeClr val="bg1"/>
                </a:solidFill>
              </a:rPr>
              <a:t>Số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ngày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3000" dirty="0" err="1" smtClean="0">
                <a:solidFill>
                  <a:schemeClr val="bg1"/>
                </a:solidFill>
              </a:rPr>
              <a:t>thực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hiện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47379" y="3640074"/>
            <a:ext cx="1732457" cy="597757"/>
          </a:xfrm>
          <a:prstGeom prst="rect">
            <a:avLst/>
          </a:prstGeom>
        </p:spPr>
        <p:txBody>
          <a:bodyPr wrap="none" lIns="104296" tIns="52148" rIns="104296" bIns="52148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Kế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hoạch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47379" y="4620772"/>
            <a:ext cx="1477387" cy="597757"/>
          </a:xfrm>
          <a:prstGeom prst="rect">
            <a:avLst/>
          </a:prstGeom>
        </p:spPr>
        <p:txBody>
          <a:bodyPr wrap="none" lIns="104296" tIns="52148" rIns="104296" bIns="52148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Thực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tế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20332" y="3640074"/>
            <a:ext cx="627410" cy="597757"/>
          </a:xfrm>
          <a:prstGeom prst="rect">
            <a:avLst/>
          </a:prstGeom>
        </p:spPr>
        <p:txBody>
          <a:bodyPr wrap="none" lIns="104296" tIns="52148" rIns="104296" bIns="52148">
            <a:spAutoFit/>
          </a:bodyPr>
          <a:lstStyle/>
          <a:p>
            <a:pPr algn="ctr"/>
            <a:r>
              <a:rPr lang="en-US" sz="3200" dirty="0" smtClean="0"/>
              <a:t>30</a:t>
            </a:r>
            <a:endParaRPr lang="en-US" sz="3200" dirty="0"/>
          </a:p>
        </p:txBody>
      </p:sp>
      <p:sp>
        <p:nvSpPr>
          <p:cNvPr id="19" name="Rectangle 18"/>
          <p:cNvSpPr/>
          <p:nvPr/>
        </p:nvSpPr>
        <p:spPr>
          <a:xfrm>
            <a:off x="3920332" y="4716010"/>
            <a:ext cx="627410" cy="597757"/>
          </a:xfrm>
          <a:prstGeom prst="rect">
            <a:avLst/>
          </a:prstGeom>
        </p:spPr>
        <p:txBody>
          <a:bodyPr wrap="none" lIns="104296" tIns="52148" rIns="104296" bIns="52148">
            <a:spAutoFit/>
          </a:bodyPr>
          <a:lstStyle/>
          <a:p>
            <a:pPr algn="ctr"/>
            <a:r>
              <a:rPr lang="en-US" sz="3200" dirty="0" smtClean="0"/>
              <a:t>40</a:t>
            </a:r>
            <a:endParaRPr lang="en-US" sz="3200" dirty="0"/>
          </a:p>
        </p:txBody>
      </p:sp>
      <p:sp>
        <p:nvSpPr>
          <p:cNvPr id="20" name="Rectangle 19"/>
          <p:cNvSpPr/>
          <p:nvPr/>
        </p:nvSpPr>
        <p:spPr>
          <a:xfrm>
            <a:off x="6236891" y="3414480"/>
            <a:ext cx="388563" cy="597757"/>
          </a:xfrm>
          <a:prstGeom prst="rect">
            <a:avLst/>
          </a:prstGeom>
        </p:spPr>
        <p:txBody>
          <a:bodyPr wrap="none" lIns="104296" tIns="52148" rIns="104296" bIns="52148">
            <a:spAutoFit/>
          </a:bodyPr>
          <a:lstStyle/>
          <a:p>
            <a:pPr algn="ctr"/>
            <a:r>
              <a:rPr lang="en-US" sz="3200" dirty="0" smtClean="0"/>
              <a:t>x</a:t>
            </a:r>
            <a:endParaRPr lang="en-US" sz="3200" dirty="0"/>
          </a:p>
        </p:txBody>
      </p:sp>
      <p:sp>
        <p:nvSpPr>
          <p:cNvPr id="21" name="Rectangle 20"/>
          <p:cNvSpPr/>
          <p:nvPr/>
        </p:nvSpPr>
        <p:spPr>
          <a:xfrm>
            <a:off x="5812581" y="4704786"/>
            <a:ext cx="1196475" cy="597757"/>
          </a:xfrm>
          <a:prstGeom prst="rect">
            <a:avLst/>
          </a:prstGeom>
        </p:spPr>
        <p:txBody>
          <a:bodyPr wrap="none" lIns="104296" tIns="52148" rIns="104296" bIns="52148">
            <a:spAutoFit/>
          </a:bodyPr>
          <a:lstStyle/>
          <a:p>
            <a:pPr algn="ctr"/>
            <a:r>
              <a:rPr lang="en-US" sz="3200" dirty="0" smtClean="0"/>
              <a:t>x + 20</a:t>
            </a:r>
            <a:endParaRPr lang="en-US" sz="3200" dirty="0"/>
          </a:p>
        </p:txBody>
      </p:sp>
      <p:sp>
        <p:nvSpPr>
          <p:cNvPr id="22" name="Rectangle 21"/>
          <p:cNvSpPr/>
          <p:nvPr/>
        </p:nvSpPr>
        <p:spPr>
          <a:xfrm>
            <a:off x="5702300" y="3959884"/>
            <a:ext cx="1517077" cy="597757"/>
          </a:xfrm>
          <a:prstGeom prst="rect">
            <a:avLst/>
          </a:prstGeom>
        </p:spPr>
        <p:txBody>
          <a:bodyPr wrap="none" lIns="104296" tIns="52148" rIns="104296" bIns="52148">
            <a:spAutoFit/>
          </a:bodyPr>
          <a:lstStyle/>
          <a:p>
            <a:pPr algn="ctr"/>
            <a:r>
              <a:rPr lang="en-US" sz="3200" dirty="0" smtClean="0"/>
              <a:t>(x </a:t>
            </a:r>
            <a:r>
              <a:rPr lang="el-GR" sz="3200" dirty="0" smtClean="0"/>
              <a:t>ϵ</a:t>
            </a:r>
            <a:r>
              <a:rPr lang="en-US" sz="3200" dirty="0" smtClean="0"/>
              <a:t> </a:t>
            </a:r>
            <a:r>
              <a:rPr lang="el-GR" sz="3200" dirty="0" smtClean="0">
                <a:latin typeface="Cambria Math"/>
                <a:ea typeface="Cambria Math"/>
              </a:rPr>
              <a:t>ℕ</a:t>
            </a:r>
            <a:r>
              <a:rPr lang="en-US" sz="3200" dirty="0" smtClean="0">
                <a:latin typeface="Cambria Math"/>
                <a:ea typeface="Cambria Math"/>
              </a:rPr>
              <a:t>*)</a:t>
            </a:r>
            <a:endParaRPr lang="en-US" sz="3200" dirty="0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8375253" y="3528590"/>
          <a:ext cx="534591" cy="845121"/>
        </p:xfrm>
        <a:graphic>
          <a:graphicData uri="http://schemas.openxmlformats.org/presentationml/2006/ole">
            <p:oleObj spid="_x0000_s143362" name="Equation" r:id="rId4" imgW="215640" imgH="393480" progId="Equation.DSMT4">
              <p:embed/>
            </p:oleObj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8107958" y="4620772"/>
          <a:ext cx="1063433" cy="840140"/>
        </p:xfrm>
        <a:graphic>
          <a:graphicData uri="http://schemas.openxmlformats.org/presentationml/2006/ole">
            <p:oleObj spid="_x0000_s143363" name="Equation" r:id="rId5" imgW="469800" imgH="393480" progId="Equation.DSMT4">
              <p:embed/>
            </p:oleObj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929481" y="5533231"/>
            <a:ext cx="9979025" cy="597757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dirty="0" err="1" smtClean="0"/>
              <a:t>Gọi</a:t>
            </a:r>
            <a:r>
              <a:rPr lang="en-US" sz="3200" dirty="0" smtClean="0"/>
              <a:t> x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áo</a:t>
            </a:r>
            <a:r>
              <a:rPr lang="en-US" sz="3200" dirty="0" smtClean="0"/>
              <a:t> </a:t>
            </a:r>
            <a:r>
              <a:rPr lang="en-US" sz="3200" dirty="0" err="1" smtClean="0"/>
              <a:t>tổ</a:t>
            </a:r>
            <a:r>
              <a:rPr lang="en-US" sz="3200" dirty="0" smtClean="0"/>
              <a:t> </a:t>
            </a:r>
            <a:r>
              <a:rPr lang="en-US" sz="3200" dirty="0" err="1" smtClean="0"/>
              <a:t>phải</a:t>
            </a:r>
            <a:r>
              <a:rPr lang="en-US" sz="3200" dirty="0" smtClean="0"/>
              <a:t> may </a:t>
            </a:r>
            <a:r>
              <a:rPr lang="en-US" sz="3200" dirty="0" err="1" smtClean="0"/>
              <a:t>theo</a:t>
            </a:r>
            <a:r>
              <a:rPr lang="en-US" sz="3200" dirty="0" smtClean="0"/>
              <a:t> </a:t>
            </a:r>
            <a:r>
              <a:rPr lang="en-US" sz="3200" dirty="0" err="1" smtClean="0"/>
              <a:t>kế</a:t>
            </a:r>
            <a:r>
              <a:rPr lang="en-US" sz="3200" dirty="0" smtClean="0"/>
              <a:t> </a:t>
            </a:r>
            <a:r>
              <a:rPr lang="en-US" sz="3200" dirty="0" err="1" smtClean="0"/>
              <a:t>hoạch</a:t>
            </a:r>
            <a:r>
              <a:rPr lang="en-US" sz="3200" dirty="0" smtClean="0"/>
              <a:t>.( x </a:t>
            </a:r>
            <a:r>
              <a:rPr lang="el-GR" sz="3200" dirty="0" smtClean="0"/>
              <a:t>ϵ</a:t>
            </a:r>
            <a:r>
              <a:rPr lang="en-US" sz="3200" dirty="0" smtClean="0"/>
              <a:t> </a:t>
            </a:r>
            <a:r>
              <a:rPr lang="el-GR" sz="3200" dirty="0" smtClean="0">
                <a:latin typeface="Cambria Math"/>
                <a:ea typeface="Cambria Math"/>
              </a:rPr>
              <a:t>ℕ</a:t>
            </a:r>
            <a:r>
              <a:rPr lang="en-US" sz="3200" dirty="0" smtClean="0">
                <a:latin typeface="Cambria Math"/>
                <a:ea typeface="Cambria Math"/>
              </a:rPr>
              <a:t>*)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47569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Bevel 6"/>
          <p:cNvSpPr/>
          <p:nvPr/>
        </p:nvSpPr>
        <p:spPr>
          <a:xfrm>
            <a:off x="819540" y="504084"/>
            <a:ext cx="9070386" cy="695643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pPr lvl="0" algn="ctr"/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 TẬP CUỐI CHƯƠNG 6</a:t>
            </a:r>
            <a:endParaRPr lang="vi-VN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81909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267295" y="4620772"/>
            <a:ext cx="51520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/>
              <a:t>     </a:t>
            </a:r>
          </a:p>
        </p:txBody>
      </p:sp>
      <p:sp>
        <p:nvSpPr>
          <p:cNvPr id="23" name="Flowchart: Alternate Process 22"/>
          <p:cNvSpPr/>
          <p:nvPr/>
        </p:nvSpPr>
        <p:spPr>
          <a:xfrm>
            <a:off x="926306" y="1418431"/>
            <a:ext cx="5897063" cy="542941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10 SGK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42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4790898" y="2814856"/>
          <a:ext cx="2549525" cy="846137"/>
        </p:xfrm>
        <a:graphic>
          <a:graphicData uri="http://schemas.openxmlformats.org/presentationml/2006/ole">
            <p:oleObj spid="_x0000_s153602" name="Equation" r:id="rId4" imgW="1028520" imgH="393480" progId="Equation.DSMT4">
              <p:embed/>
            </p:oleObj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4409898" y="3765768"/>
          <a:ext cx="3276600" cy="1411288"/>
        </p:xfrm>
        <a:graphic>
          <a:graphicData uri="http://schemas.openxmlformats.org/presentationml/2006/ole">
            <p:oleObj spid="_x0000_s153603" name="Equation" r:id="rId5" imgW="1447560" imgH="660240" progId="Equation.DSMT4">
              <p:embed/>
            </p:oleObj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929481" y="2104231"/>
            <a:ext cx="9979025" cy="597757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dirty="0" err="1" smtClean="0"/>
              <a:t>Gọi</a:t>
            </a:r>
            <a:r>
              <a:rPr lang="en-US" sz="3200" dirty="0" smtClean="0"/>
              <a:t> x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áo</a:t>
            </a:r>
            <a:r>
              <a:rPr lang="en-US" sz="3200" dirty="0" smtClean="0"/>
              <a:t> </a:t>
            </a:r>
            <a:r>
              <a:rPr lang="en-US" sz="3200" dirty="0" err="1" smtClean="0"/>
              <a:t>tổ</a:t>
            </a:r>
            <a:r>
              <a:rPr lang="en-US" sz="3200" dirty="0" smtClean="0"/>
              <a:t> </a:t>
            </a:r>
            <a:r>
              <a:rPr lang="en-US" sz="3200" dirty="0" err="1" smtClean="0"/>
              <a:t>phải</a:t>
            </a:r>
            <a:r>
              <a:rPr lang="en-US" sz="3200" dirty="0" smtClean="0"/>
              <a:t> may </a:t>
            </a:r>
            <a:r>
              <a:rPr lang="en-US" sz="3200" dirty="0" err="1" smtClean="0"/>
              <a:t>theo</a:t>
            </a:r>
            <a:r>
              <a:rPr lang="en-US" sz="3200" dirty="0" smtClean="0"/>
              <a:t> </a:t>
            </a:r>
            <a:r>
              <a:rPr lang="en-US" sz="3200" dirty="0" err="1" smtClean="0"/>
              <a:t>kế</a:t>
            </a:r>
            <a:r>
              <a:rPr lang="en-US" sz="3200" dirty="0" smtClean="0"/>
              <a:t> </a:t>
            </a:r>
            <a:r>
              <a:rPr lang="en-US" sz="3200" dirty="0" err="1" smtClean="0"/>
              <a:t>hoạch</a:t>
            </a:r>
            <a:r>
              <a:rPr lang="en-US" sz="3200" dirty="0" smtClean="0"/>
              <a:t>.( x </a:t>
            </a:r>
            <a:r>
              <a:rPr lang="el-GR" sz="3200" dirty="0" smtClean="0"/>
              <a:t>ϵ</a:t>
            </a:r>
            <a:r>
              <a:rPr lang="en-US" sz="3200" dirty="0" smtClean="0"/>
              <a:t> </a:t>
            </a:r>
            <a:r>
              <a:rPr lang="el-GR" sz="3200" dirty="0" smtClean="0">
                <a:latin typeface="Cambria Math"/>
                <a:ea typeface="Cambria Math"/>
              </a:rPr>
              <a:t>ℕ</a:t>
            </a:r>
            <a:r>
              <a:rPr lang="en-US" sz="3200" dirty="0" smtClean="0">
                <a:latin typeface="Cambria Math"/>
                <a:ea typeface="Cambria Math"/>
              </a:rPr>
              <a:t>*)</a:t>
            </a:r>
            <a:endParaRPr lang="en-US" sz="3200" dirty="0"/>
          </a:p>
        </p:txBody>
      </p:sp>
      <p:sp>
        <p:nvSpPr>
          <p:cNvPr id="27" name="TextBox 26"/>
          <p:cNvSpPr txBox="1"/>
          <p:nvPr/>
        </p:nvSpPr>
        <p:spPr>
          <a:xfrm>
            <a:off x="980898" y="2814856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Ta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phương</a:t>
            </a:r>
            <a:r>
              <a:rPr lang="en-US" sz="3200" dirty="0" smtClean="0"/>
              <a:t> </a:t>
            </a:r>
            <a:r>
              <a:rPr lang="en-US" sz="3200" dirty="0" err="1" smtClean="0"/>
              <a:t>trình</a:t>
            </a:r>
            <a:r>
              <a:rPr lang="en-US" sz="3200" dirty="0" smtClean="0"/>
              <a:t>: </a:t>
            </a:r>
            <a:endParaRPr lang="en-US" sz="3200" dirty="0"/>
          </a:p>
        </p:txBody>
      </p:sp>
      <p:sp>
        <p:nvSpPr>
          <p:cNvPr id="28" name="TextBox 27"/>
          <p:cNvSpPr txBox="1"/>
          <p:nvPr/>
        </p:nvSpPr>
        <p:spPr>
          <a:xfrm>
            <a:off x="6946106" y="4643656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</a:t>
            </a:r>
            <a:r>
              <a:rPr lang="en-US" sz="2800" dirty="0" err="1" smtClean="0"/>
              <a:t>thỏa</a:t>
            </a:r>
            <a:r>
              <a:rPr lang="en-US" sz="2800" dirty="0" smtClean="0"/>
              <a:t> </a:t>
            </a:r>
            <a:r>
              <a:rPr lang="en-US" sz="2800" dirty="0" err="1" smtClean="0"/>
              <a:t>điều</a:t>
            </a:r>
            <a:r>
              <a:rPr lang="en-US" sz="2800" dirty="0" smtClean="0"/>
              <a:t> </a:t>
            </a:r>
            <a:r>
              <a:rPr lang="en-US" sz="2800" dirty="0" err="1" smtClean="0"/>
              <a:t>kiện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1002506" y="5329456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Vậy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áo</a:t>
            </a:r>
            <a:r>
              <a:rPr lang="en-US" sz="3200" dirty="0" smtClean="0"/>
              <a:t> </a:t>
            </a:r>
            <a:r>
              <a:rPr lang="en-US" sz="3200" dirty="0" err="1" smtClean="0"/>
              <a:t>phải</a:t>
            </a:r>
            <a:r>
              <a:rPr lang="en-US" sz="3200" dirty="0" smtClean="0"/>
              <a:t> may </a:t>
            </a:r>
            <a:r>
              <a:rPr lang="en-US" sz="3200" dirty="0" err="1" smtClean="0"/>
              <a:t>theo</a:t>
            </a:r>
            <a:r>
              <a:rPr lang="en-US" sz="3200" dirty="0" smtClean="0"/>
              <a:t> </a:t>
            </a:r>
            <a:r>
              <a:rPr lang="en-US" sz="3200" dirty="0" err="1" smtClean="0"/>
              <a:t>kế</a:t>
            </a:r>
            <a:r>
              <a:rPr lang="en-US" sz="3200" dirty="0" smtClean="0"/>
              <a:t> </a:t>
            </a:r>
            <a:r>
              <a:rPr lang="en-US" sz="3200" dirty="0" err="1" smtClean="0"/>
              <a:t>hoạch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420 </a:t>
            </a:r>
            <a:r>
              <a:rPr lang="en-US" sz="3200" dirty="0" err="1" smtClean="0"/>
              <a:t>chiếc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47569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4014"/>
            <a:ext cx="10691813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651" y="1152666"/>
            <a:ext cx="3797508" cy="597757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TỰ LUẬN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Bevel 6"/>
          <p:cNvSpPr/>
          <p:nvPr/>
        </p:nvSpPr>
        <p:spPr>
          <a:xfrm>
            <a:off x="819540" y="504084"/>
            <a:ext cx="9070386" cy="695643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pPr lvl="0" algn="ctr"/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 TẬP CUỐI CHƯƠNG 6</a:t>
            </a:r>
            <a:endParaRPr lang="vi-VN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81909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267295" y="4620772"/>
            <a:ext cx="51520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/>
              <a:t>   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64125" y="2688449"/>
            <a:ext cx="8642549" cy="3429301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just"/>
            <a:r>
              <a:rPr lang="en-US" sz="3600" dirty="0" err="1" smtClean="0"/>
              <a:t>Trong</a:t>
            </a:r>
            <a:r>
              <a:rPr lang="en-US" sz="3600" dirty="0" smtClean="0"/>
              <a:t> </a:t>
            </a:r>
            <a:r>
              <a:rPr lang="en-US" sz="3600" dirty="0" err="1" smtClean="0"/>
              <a:t>một</a:t>
            </a:r>
            <a:r>
              <a:rPr lang="en-US" sz="3600" dirty="0" smtClean="0"/>
              <a:t> </a:t>
            </a:r>
            <a:r>
              <a:rPr lang="en-US" sz="3600" dirty="0" err="1" smtClean="0"/>
              <a:t>cuộc</a:t>
            </a:r>
            <a:r>
              <a:rPr lang="en-US" sz="3600" dirty="0" smtClean="0"/>
              <a:t> </a:t>
            </a:r>
            <a:r>
              <a:rPr lang="en-US" sz="3600" dirty="0" err="1" smtClean="0"/>
              <a:t>thi</a:t>
            </a:r>
            <a:r>
              <a:rPr lang="en-US" sz="3600" dirty="0" smtClean="0"/>
              <a:t>, </a:t>
            </a:r>
            <a:r>
              <a:rPr lang="en-US" sz="3600" dirty="0" err="1" smtClean="0"/>
              <a:t>học</a:t>
            </a:r>
            <a:r>
              <a:rPr lang="en-US" sz="3600" dirty="0" smtClean="0"/>
              <a:t> </a:t>
            </a:r>
            <a:r>
              <a:rPr lang="en-US" sz="3600" dirty="0" err="1" smtClean="0"/>
              <a:t>sinh</a:t>
            </a:r>
            <a:r>
              <a:rPr lang="en-US" sz="3600" dirty="0" smtClean="0"/>
              <a:t> </a:t>
            </a:r>
            <a:r>
              <a:rPr lang="en-US" sz="3600" dirty="0" err="1" smtClean="0"/>
              <a:t>cần</a:t>
            </a:r>
            <a:r>
              <a:rPr lang="en-US" sz="3600" dirty="0" smtClean="0"/>
              <a:t> </a:t>
            </a:r>
            <a:r>
              <a:rPr lang="en-US" sz="3600" dirty="0" err="1" smtClean="0"/>
              <a:t>trả</a:t>
            </a:r>
            <a:r>
              <a:rPr lang="en-US" sz="3600" dirty="0" smtClean="0"/>
              <a:t> </a:t>
            </a:r>
            <a:r>
              <a:rPr lang="en-US" sz="3600" dirty="0" err="1" smtClean="0"/>
              <a:t>lời</a:t>
            </a:r>
            <a:r>
              <a:rPr lang="en-US" sz="3600" dirty="0" smtClean="0"/>
              <a:t> 50 </a:t>
            </a:r>
            <a:r>
              <a:rPr lang="en-US" sz="3600" dirty="0" err="1" smtClean="0"/>
              <a:t>câu</a:t>
            </a:r>
            <a:r>
              <a:rPr lang="en-US" sz="3600" dirty="0" smtClean="0"/>
              <a:t> </a:t>
            </a:r>
            <a:r>
              <a:rPr lang="en-US" sz="3600" dirty="0" err="1" smtClean="0"/>
              <a:t>hỏi</a:t>
            </a:r>
            <a:r>
              <a:rPr lang="en-US" sz="3600" dirty="0" smtClean="0"/>
              <a:t> </a:t>
            </a:r>
            <a:r>
              <a:rPr lang="en-US" sz="3600" dirty="0" err="1" smtClean="0"/>
              <a:t>trắc</a:t>
            </a:r>
            <a:r>
              <a:rPr lang="en-US" sz="3600" dirty="0" smtClean="0"/>
              <a:t> </a:t>
            </a:r>
            <a:r>
              <a:rPr lang="en-US" sz="3600" dirty="0" err="1" smtClean="0"/>
              <a:t>nghiệm</a:t>
            </a:r>
            <a:r>
              <a:rPr lang="en-US" sz="3600" dirty="0" smtClean="0"/>
              <a:t>, </a:t>
            </a:r>
            <a:r>
              <a:rPr lang="en-US" sz="3600" dirty="0" err="1" smtClean="0"/>
              <a:t>mỗi</a:t>
            </a:r>
            <a:r>
              <a:rPr lang="en-US" sz="3600" dirty="0" smtClean="0"/>
              <a:t> </a:t>
            </a:r>
            <a:r>
              <a:rPr lang="en-US" sz="3600" dirty="0" err="1" smtClean="0"/>
              <a:t>câu</a:t>
            </a:r>
            <a:r>
              <a:rPr lang="en-US" sz="3600" dirty="0" smtClean="0"/>
              <a:t> </a:t>
            </a:r>
            <a:r>
              <a:rPr lang="en-US" sz="3600" dirty="0" err="1" smtClean="0"/>
              <a:t>trả</a:t>
            </a:r>
            <a:r>
              <a:rPr lang="en-US" sz="3600" dirty="0" smtClean="0"/>
              <a:t> </a:t>
            </a:r>
            <a:r>
              <a:rPr lang="en-US" sz="3600" dirty="0" err="1" smtClean="0"/>
              <a:t>lời</a:t>
            </a:r>
            <a:r>
              <a:rPr lang="en-US" sz="3600" dirty="0" smtClean="0"/>
              <a:t> </a:t>
            </a:r>
            <a:r>
              <a:rPr lang="en-US" sz="3600" dirty="0" err="1" smtClean="0"/>
              <a:t>đúng</a:t>
            </a:r>
            <a:r>
              <a:rPr lang="en-US" sz="3600" dirty="0" smtClean="0"/>
              <a:t> </a:t>
            </a:r>
            <a:r>
              <a:rPr lang="en-US" sz="3600" dirty="0" err="1" smtClean="0"/>
              <a:t>được</a:t>
            </a:r>
            <a:r>
              <a:rPr lang="en-US" sz="3600" dirty="0" smtClean="0"/>
              <a:t> 5 </a:t>
            </a:r>
            <a:r>
              <a:rPr lang="en-US" sz="3600" dirty="0" err="1" smtClean="0"/>
              <a:t>điểm</a:t>
            </a:r>
            <a:r>
              <a:rPr lang="en-US" sz="3600" dirty="0" smtClean="0"/>
              <a:t>, </a:t>
            </a:r>
            <a:r>
              <a:rPr lang="en-US" sz="3600" dirty="0" err="1" smtClean="0"/>
              <a:t>mỗi</a:t>
            </a:r>
            <a:r>
              <a:rPr lang="en-US" sz="3600" dirty="0" smtClean="0"/>
              <a:t> </a:t>
            </a:r>
            <a:r>
              <a:rPr lang="en-US" sz="3600" dirty="0" err="1" smtClean="0"/>
              <a:t>câu</a:t>
            </a:r>
            <a:r>
              <a:rPr lang="en-US" sz="3600" dirty="0" smtClean="0"/>
              <a:t> </a:t>
            </a:r>
            <a:r>
              <a:rPr lang="en-US" sz="3600" dirty="0" err="1" smtClean="0"/>
              <a:t>trả</a:t>
            </a:r>
            <a:r>
              <a:rPr lang="en-US" sz="3600" dirty="0" smtClean="0"/>
              <a:t> </a:t>
            </a:r>
            <a:r>
              <a:rPr lang="en-US" sz="3600" dirty="0" err="1" smtClean="0"/>
              <a:t>lời</a:t>
            </a:r>
            <a:r>
              <a:rPr lang="en-US" sz="3600" dirty="0" smtClean="0"/>
              <a:t> </a:t>
            </a:r>
            <a:r>
              <a:rPr lang="en-US" sz="3600" dirty="0" err="1" smtClean="0"/>
              <a:t>sai</a:t>
            </a:r>
            <a:r>
              <a:rPr lang="en-US" sz="3600" dirty="0" smtClean="0"/>
              <a:t> (</a:t>
            </a:r>
            <a:r>
              <a:rPr lang="en-US" sz="3600" dirty="0" err="1" smtClean="0"/>
              <a:t>hoặc</a:t>
            </a:r>
            <a:r>
              <a:rPr lang="en-US" sz="3600" dirty="0" smtClean="0"/>
              <a:t> </a:t>
            </a:r>
            <a:r>
              <a:rPr lang="en-US" sz="3600" dirty="0" err="1" smtClean="0"/>
              <a:t>không</a:t>
            </a:r>
            <a:r>
              <a:rPr lang="en-US" sz="3600" dirty="0" smtClean="0"/>
              <a:t> </a:t>
            </a:r>
            <a:r>
              <a:rPr lang="en-US" sz="3600" dirty="0" err="1" smtClean="0"/>
              <a:t>trả</a:t>
            </a:r>
            <a:r>
              <a:rPr lang="en-US" sz="3600" dirty="0" smtClean="0"/>
              <a:t> </a:t>
            </a:r>
            <a:r>
              <a:rPr lang="en-US" sz="3600" dirty="0" err="1" smtClean="0"/>
              <a:t>lời</a:t>
            </a:r>
            <a:r>
              <a:rPr lang="en-US" sz="3600" dirty="0" smtClean="0"/>
              <a:t>) </a:t>
            </a:r>
            <a:r>
              <a:rPr lang="en-US" sz="3600" dirty="0" err="1" smtClean="0"/>
              <a:t>bị</a:t>
            </a:r>
            <a:r>
              <a:rPr lang="en-US" sz="3600" dirty="0" smtClean="0"/>
              <a:t> </a:t>
            </a:r>
            <a:r>
              <a:rPr lang="en-US" sz="3600" dirty="0" err="1" smtClean="0"/>
              <a:t>trừ</a:t>
            </a:r>
            <a:r>
              <a:rPr lang="en-US" sz="3600" dirty="0" smtClean="0"/>
              <a:t> 2 </a:t>
            </a:r>
            <a:r>
              <a:rPr lang="en-US" sz="3600" dirty="0" err="1" smtClean="0"/>
              <a:t>điểm</a:t>
            </a:r>
            <a:r>
              <a:rPr lang="en-US" sz="3600" dirty="0" smtClean="0"/>
              <a:t>. An </a:t>
            </a:r>
            <a:r>
              <a:rPr lang="en-US" sz="3600" dirty="0" err="1" smtClean="0"/>
              <a:t>đã</a:t>
            </a:r>
            <a:r>
              <a:rPr lang="en-US" sz="3600" dirty="0" smtClean="0"/>
              <a:t> </a:t>
            </a:r>
            <a:r>
              <a:rPr lang="en-US" sz="3600" dirty="0" err="1" smtClean="0"/>
              <a:t>tham</a:t>
            </a:r>
            <a:r>
              <a:rPr lang="en-US" sz="3600" dirty="0" smtClean="0"/>
              <a:t> </a:t>
            </a:r>
            <a:r>
              <a:rPr lang="en-US" sz="3600" dirty="0" err="1" smtClean="0"/>
              <a:t>gia</a:t>
            </a:r>
            <a:r>
              <a:rPr lang="en-US" sz="3600" dirty="0" smtClean="0"/>
              <a:t> </a:t>
            </a:r>
            <a:r>
              <a:rPr lang="en-US" sz="3600" dirty="0" err="1" smtClean="0"/>
              <a:t>cuộc</a:t>
            </a:r>
            <a:r>
              <a:rPr lang="en-US" sz="3600" dirty="0" smtClean="0"/>
              <a:t> </a:t>
            </a:r>
            <a:r>
              <a:rPr lang="en-US" sz="3600" dirty="0" err="1" smtClean="0"/>
              <a:t>thi</a:t>
            </a:r>
            <a:r>
              <a:rPr lang="en-US" sz="3600" dirty="0" smtClean="0"/>
              <a:t> </a:t>
            </a:r>
            <a:r>
              <a:rPr lang="en-US" sz="3600" dirty="0" err="1" smtClean="0"/>
              <a:t>trên</a:t>
            </a:r>
            <a:r>
              <a:rPr lang="en-US" sz="3600" dirty="0" smtClean="0"/>
              <a:t> </a:t>
            </a:r>
            <a:r>
              <a:rPr lang="en-US" sz="3600" dirty="0" err="1" smtClean="0"/>
              <a:t>và</a:t>
            </a:r>
            <a:r>
              <a:rPr lang="en-US" sz="3600" dirty="0" smtClean="0"/>
              <a:t> </a:t>
            </a:r>
            <a:r>
              <a:rPr lang="en-US" sz="3600" dirty="0" err="1" smtClean="0"/>
              <a:t>đã</a:t>
            </a:r>
            <a:r>
              <a:rPr lang="en-US" sz="3600" dirty="0" smtClean="0"/>
              <a:t> </a:t>
            </a:r>
            <a:r>
              <a:rPr lang="en-US" sz="3600" dirty="0" err="1" smtClean="0"/>
              <a:t>ghi</a:t>
            </a:r>
            <a:r>
              <a:rPr lang="en-US" sz="3600" dirty="0" smtClean="0"/>
              <a:t> </a:t>
            </a:r>
            <a:r>
              <a:rPr lang="en-US" sz="3600" dirty="0" err="1" smtClean="0"/>
              <a:t>được</a:t>
            </a:r>
            <a:r>
              <a:rPr lang="en-US" sz="3600" dirty="0" smtClean="0"/>
              <a:t> </a:t>
            </a:r>
            <a:r>
              <a:rPr lang="en-US" sz="3600" dirty="0" err="1" smtClean="0"/>
              <a:t>tổng</a:t>
            </a:r>
            <a:r>
              <a:rPr lang="en-US" sz="3600" dirty="0" smtClean="0"/>
              <a:t> </a:t>
            </a:r>
            <a:r>
              <a:rPr lang="en-US" sz="3600" dirty="0" err="1" smtClean="0"/>
              <a:t>cộng</a:t>
            </a:r>
            <a:r>
              <a:rPr lang="en-US" sz="3600" dirty="0" smtClean="0"/>
              <a:t> </a:t>
            </a:r>
            <a:r>
              <a:rPr lang="en-US" sz="3600" dirty="0" err="1" smtClean="0"/>
              <a:t>là</a:t>
            </a:r>
            <a:r>
              <a:rPr lang="en-US" sz="3600" dirty="0" smtClean="0"/>
              <a:t> 194 </a:t>
            </a:r>
            <a:r>
              <a:rPr lang="en-US" sz="3600" dirty="0" err="1" smtClean="0"/>
              <a:t>điểm</a:t>
            </a:r>
            <a:r>
              <a:rPr lang="en-US" sz="3600" dirty="0" smtClean="0"/>
              <a:t>. </a:t>
            </a:r>
            <a:r>
              <a:rPr lang="en-US" sz="3600" dirty="0" err="1" smtClean="0"/>
              <a:t>Hỏi</a:t>
            </a:r>
            <a:r>
              <a:rPr lang="en-US" sz="3600" dirty="0" smtClean="0"/>
              <a:t> An </a:t>
            </a:r>
            <a:r>
              <a:rPr lang="en-US" sz="3600" dirty="0" err="1" smtClean="0"/>
              <a:t>trả</a:t>
            </a:r>
            <a:r>
              <a:rPr lang="en-US" sz="3600" dirty="0" smtClean="0"/>
              <a:t> </a:t>
            </a:r>
            <a:r>
              <a:rPr lang="en-US" sz="3600" dirty="0" err="1" smtClean="0"/>
              <a:t>lời</a:t>
            </a:r>
            <a:r>
              <a:rPr lang="en-US" sz="3600" dirty="0" smtClean="0"/>
              <a:t> </a:t>
            </a:r>
            <a:r>
              <a:rPr lang="en-US" sz="3600" dirty="0" err="1" smtClean="0"/>
              <a:t>đúng</a:t>
            </a:r>
            <a:r>
              <a:rPr lang="en-US" sz="3600" dirty="0" smtClean="0"/>
              <a:t> </a:t>
            </a:r>
            <a:r>
              <a:rPr lang="en-US" sz="3600" dirty="0" err="1" smtClean="0"/>
              <a:t>mấy</a:t>
            </a:r>
            <a:r>
              <a:rPr lang="en-US" sz="3600" dirty="0" smtClean="0"/>
              <a:t> </a:t>
            </a:r>
            <a:r>
              <a:rPr lang="en-US" sz="3600" dirty="0" err="1" smtClean="0"/>
              <a:t>câu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23" name="Flowchart: Alternate Process 22"/>
          <p:cNvSpPr/>
          <p:nvPr/>
        </p:nvSpPr>
        <p:spPr>
          <a:xfrm>
            <a:off x="801886" y="1764295"/>
            <a:ext cx="5897063" cy="5429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11 SGK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42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69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Bevel 6"/>
          <p:cNvSpPr/>
          <p:nvPr/>
        </p:nvSpPr>
        <p:spPr>
          <a:xfrm>
            <a:off x="819540" y="504084"/>
            <a:ext cx="9070386" cy="695643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pPr lvl="0" algn="ctr"/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 TẬP CUỐI CHƯƠNG 6</a:t>
            </a:r>
            <a:endParaRPr lang="vi-VN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81909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267295" y="4620772"/>
            <a:ext cx="51520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/>
              <a:t>     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208682" y="2485231"/>
          <a:ext cx="8252024" cy="2998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3224"/>
                <a:gridCol w="2971800"/>
                <a:gridCol w="2667000"/>
              </a:tblGrid>
              <a:tr h="907352"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06918" marR="106918" marT="50408" marB="50408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/>
                    </a:p>
                  </a:txBody>
                  <a:tcPr marL="106918" marR="106918" marT="50408" marB="50408"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/>
                    </a:p>
                  </a:txBody>
                  <a:tcPr marL="106918" marR="106918" marT="50408" marB="50408"/>
                </a:tc>
              </a:tr>
              <a:tr h="1041774"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06918" marR="106918" marT="50408" marB="50408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100" dirty="0" smtClean="0"/>
                    </a:p>
                    <a:p>
                      <a:pPr algn="ctr"/>
                      <a:endParaRPr lang="en-US" sz="3100" dirty="0"/>
                    </a:p>
                  </a:txBody>
                  <a:tcPr marL="106918" marR="106918" marT="50408" marB="504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06918" marR="106918" marT="50408" marB="50408"/>
                </a:tc>
              </a:tr>
              <a:tr h="1041774"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06918" marR="106918" marT="50408" marB="50408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100" dirty="0" smtClean="0"/>
                    </a:p>
                    <a:p>
                      <a:pPr algn="ctr"/>
                      <a:endParaRPr lang="en-US" sz="3100" dirty="0"/>
                    </a:p>
                  </a:txBody>
                  <a:tcPr marL="106918" marR="106918" marT="50408" marB="50408"/>
                </a:tc>
                <a:tc>
                  <a:txBody>
                    <a:bodyPr/>
                    <a:lstStyle/>
                    <a:p>
                      <a:pPr algn="ctr"/>
                      <a:endParaRPr lang="en-US" sz="3100" dirty="0"/>
                    </a:p>
                  </a:txBody>
                  <a:tcPr marL="106918" marR="106918" marT="50408" marB="50408"/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4493650" y="2538084"/>
            <a:ext cx="1309456" cy="597757"/>
          </a:xfrm>
          <a:prstGeom prst="rect">
            <a:avLst/>
          </a:prstGeom>
        </p:spPr>
        <p:txBody>
          <a:bodyPr wrap="none" lIns="104296" tIns="52148" rIns="104296" bIns="52148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</a:rPr>
              <a:t>Số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câu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11087" y="2595234"/>
            <a:ext cx="1592419" cy="597757"/>
          </a:xfrm>
          <a:prstGeom prst="rect">
            <a:avLst/>
          </a:prstGeom>
        </p:spPr>
        <p:txBody>
          <a:bodyPr wrap="none" lIns="104296" tIns="52148" rIns="104296" bIns="52148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</a:rPr>
              <a:t>Điểm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số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75979" y="3528684"/>
            <a:ext cx="2193527" cy="597757"/>
          </a:xfrm>
          <a:prstGeom prst="rect">
            <a:avLst/>
          </a:prstGeom>
        </p:spPr>
        <p:txBody>
          <a:bodyPr wrap="square" lIns="104296" tIns="52148" rIns="104296" bIns="52148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Trả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lời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đúng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83326" y="4671684"/>
            <a:ext cx="1781380" cy="597757"/>
          </a:xfrm>
          <a:prstGeom prst="rect">
            <a:avLst/>
          </a:prstGeom>
        </p:spPr>
        <p:txBody>
          <a:bodyPr wrap="none" lIns="104296" tIns="52148" rIns="104296" bIns="52148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Trả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lời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sai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94697" y="3288241"/>
            <a:ext cx="388563" cy="597757"/>
          </a:xfrm>
          <a:prstGeom prst="rect">
            <a:avLst/>
          </a:prstGeom>
        </p:spPr>
        <p:txBody>
          <a:bodyPr wrap="none" lIns="104296" tIns="52148" rIns="104296" bIns="52148">
            <a:spAutoFit/>
          </a:bodyPr>
          <a:lstStyle/>
          <a:p>
            <a:pPr algn="ctr"/>
            <a:r>
              <a:rPr lang="en-US" sz="3200" dirty="0" smtClean="0"/>
              <a:t>x</a:t>
            </a:r>
            <a:endParaRPr lang="en-US" sz="3200" dirty="0"/>
          </a:p>
        </p:txBody>
      </p:sp>
      <p:sp>
        <p:nvSpPr>
          <p:cNvPr id="21" name="Rectangle 20"/>
          <p:cNvSpPr/>
          <p:nvPr/>
        </p:nvSpPr>
        <p:spPr>
          <a:xfrm>
            <a:off x="4583906" y="4736041"/>
            <a:ext cx="1289451" cy="597757"/>
          </a:xfrm>
          <a:prstGeom prst="rect">
            <a:avLst/>
          </a:prstGeom>
        </p:spPr>
        <p:txBody>
          <a:bodyPr wrap="none" lIns="104296" tIns="52148" rIns="104296" bIns="52148">
            <a:spAutoFit/>
          </a:bodyPr>
          <a:lstStyle/>
          <a:p>
            <a:pPr algn="ctr"/>
            <a:r>
              <a:rPr lang="en-US" sz="3200" dirty="0" smtClean="0"/>
              <a:t>50 – x </a:t>
            </a:r>
            <a:endParaRPr lang="en-US" sz="3200" dirty="0"/>
          </a:p>
        </p:txBody>
      </p:sp>
      <p:sp>
        <p:nvSpPr>
          <p:cNvPr id="22" name="Rectangle 21"/>
          <p:cNvSpPr/>
          <p:nvPr/>
        </p:nvSpPr>
        <p:spPr>
          <a:xfrm>
            <a:off x="4431506" y="3833645"/>
            <a:ext cx="2090952" cy="597757"/>
          </a:xfrm>
          <a:prstGeom prst="rect">
            <a:avLst/>
          </a:prstGeom>
        </p:spPr>
        <p:txBody>
          <a:bodyPr wrap="none" lIns="104296" tIns="52148" rIns="104296" bIns="52148">
            <a:spAutoFit/>
          </a:bodyPr>
          <a:lstStyle/>
          <a:p>
            <a:pPr algn="ctr"/>
            <a:r>
              <a:rPr lang="en-US" sz="3200" dirty="0" smtClean="0"/>
              <a:t>(0 &lt; x &lt; 50</a:t>
            </a:r>
            <a:r>
              <a:rPr lang="en-US" sz="3200" dirty="0" smtClean="0">
                <a:latin typeface="Cambria Math"/>
                <a:ea typeface="Cambria Math"/>
              </a:rPr>
              <a:t>)</a:t>
            </a:r>
            <a:endParaRPr lang="en-US" sz="3200" dirty="0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7943850" y="3695436"/>
          <a:ext cx="503237" cy="382587"/>
        </p:xfrm>
        <a:graphic>
          <a:graphicData uri="http://schemas.openxmlformats.org/presentationml/2006/ole">
            <p:oleObj spid="_x0000_s154626" name="Equation" r:id="rId4" imgW="203040" imgH="177480" progId="Equation.DSMT4">
              <p:embed/>
            </p:oleObj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7471568" y="4759854"/>
          <a:ext cx="1379538" cy="433387"/>
        </p:xfrm>
        <a:graphic>
          <a:graphicData uri="http://schemas.openxmlformats.org/presentationml/2006/ole">
            <p:oleObj spid="_x0000_s154627" name="Equation" r:id="rId5" imgW="609480" imgH="203040" progId="Equation.DSMT4">
              <p:embed/>
            </p:oleObj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929481" y="5621274"/>
            <a:ext cx="9979025" cy="597757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dirty="0" err="1" smtClean="0"/>
              <a:t>Gọi</a:t>
            </a:r>
            <a:r>
              <a:rPr lang="en-US" sz="3200" dirty="0" smtClean="0"/>
              <a:t> x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câu</a:t>
            </a:r>
            <a:r>
              <a:rPr lang="en-US" sz="3200" dirty="0" smtClean="0"/>
              <a:t> </a:t>
            </a:r>
            <a:r>
              <a:rPr lang="en-US" sz="3200" dirty="0" err="1" smtClean="0"/>
              <a:t>trả</a:t>
            </a:r>
            <a:r>
              <a:rPr lang="en-US" sz="3200" dirty="0" smtClean="0"/>
              <a:t> </a:t>
            </a:r>
            <a:r>
              <a:rPr lang="en-US" sz="3200" dirty="0" err="1" smtClean="0"/>
              <a:t>lời</a:t>
            </a:r>
            <a:r>
              <a:rPr lang="en-US" sz="3200" dirty="0" smtClean="0"/>
              <a:t> </a:t>
            </a:r>
            <a:r>
              <a:rPr lang="en-US" sz="3200" dirty="0" err="1" smtClean="0"/>
              <a:t>đúng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An.( 0 &lt; x &lt; 50</a:t>
            </a:r>
            <a:r>
              <a:rPr lang="en-US" sz="3200" dirty="0" smtClean="0">
                <a:latin typeface="Cambria Math"/>
                <a:ea typeface="Cambria Math"/>
              </a:rPr>
              <a:t>)</a:t>
            </a:r>
            <a:endParaRPr lang="en-US" sz="3200" dirty="0"/>
          </a:p>
        </p:txBody>
      </p:sp>
      <p:sp>
        <p:nvSpPr>
          <p:cNvPr id="27" name="Flowchart: Alternate Process 26"/>
          <p:cNvSpPr/>
          <p:nvPr/>
        </p:nvSpPr>
        <p:spPr>
          <a:xfrm>
            <a:off x="801886" y="1408890"/>
            <a:ext cx="5897063" cy="5429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11 SGK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42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69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6" grpId="0"/>
      <p:bldP spid="17" grpId="0"/>
      <p:bldP spid="20" grpId="0"/>
      <p:bldP spid="21" grpId="0"/>
      <p:bldP spid="22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4014"/>
            <a:ext cx="10691813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Bevel 6"/>
          <p:cNvSpPr/>
          <p:nvPr/>
        </p:nvSpPr>
        <p:spPr>
          <a:xfrm>
            <a:off x="819540" y="504084"/>
            <a:ext cx="9070386" cy="695643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pPr lvl="0" algn="ctr"/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 TẬP CUỐI CHƯƠNG 6</a:t>
            </a:r>
            <a:endParaRPr lang="vi-VN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81909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267295" y="4620772"/>
            <a:ext cx="51520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/>
              <a:t>     </a:t>
            </a: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2907506" y="3552031"/>
          <a:ext cx="3240088" cy="436562"/>
        </p:xfrm>
        <a:graphic>
          <a:graphicData uri="http://schemas.openxmlformats.org/presentationml/2006/ole">
            <p:oleObj spid="_x0000_s155650" name="Equation" r:id="rId4" imgW="1307880" imgH="203040" progId="Equation.DSMT4">
              <p:embed/>
            </p:oleObj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3202781" y="4085431"/>
          <a:ext cx="2905125" cy="1409700"/>
        </p:xfrm>
        <a:graphic>
          <a:graphicData uri="http://schemas.openxmlformats.org/presentationml/2006/ole">
            <p:oleObj spid="_x0000_s155651" name="Equation" r:id="rId5" imgW="1282680" imgH="660240" progId="Equation.DSMT4">
              <p:embed/>
            </p:oleObj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926306" y="2180431"/>
            <a:ext cx="9979025" cy="597757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dirty="0" err="1" smtClean="0"/>
              <a:t>Gọi</a:t>
            </a:r>
            <a:r>
              <a:rPr lang="en-US" sz="3200" dirty="0" smtClean="0"/>
              <a:t> x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câu</a:t>
            </a:r>
            <a:r>
              <a:rPr lang="en-US" sz="3200" dirty="0" smtClean="0"/>
              <a:t> </a:t>
            </a:r>
            <a:r>
              <a:rPr lang="en-US" sz="3200" dirty="0" err="1" smtClean="0"/>
              <a:t>trả</a:t>
            </a:r>
            <a:r>
              <a:rPr lang="en-US" sz="3200" dirty="0" smtClean="0"/>
              <a:t> </a:t>
            </a:r>
            <a:r>
              <a:rPr lang="en-US" sz="3200" dirty="0" err="1" smtClean="0"/>
              <a:t>lời</a:t>
            </a:r>
            <a:r>
              <a:rPr lang="en-US" sz="3200" dirty="0" smtClean="0"/>
              <a:t> </a:t>
            </a:r>
            <a:r>
              <a:rPr lang="en-US" sz="3200" dirty="0" err="1" smtClean="0"/>
              <a:t>đúng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An.( 0 &lt; x &lt; 50</a:t>
            </a:r>
            <a:r>
              <a:rPr lang="en-US" sz="3200" dirty="0" smtClean="0">
                <a:latin typeface="Cambria Math"/>
                <a:ea typeface="Cambria Math"/>
              </a:rPr>
              <a:t>)</a:t>
            </a:r>
            <a:endParaRPr lang="en-US" sz="3200" dirty="0"/>
          </a:p>
        </p:txBody>
      </p:sp>
      <p:sp>
        <p:nvSpPr>
          <p:cNvPr id="27" name="Flowchart: Alternate Process 26"/>
          <p:cNvSpPr/>
          <p:nvPr/>
        </p:nvSpPr>
        <p:spPr>
          <a:xfrm>
            <a:off x="801886" y="1408890"/>
            <a:ext cx="5897063" cy="5429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11 SGK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42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26306" y="2790031"/>
            <a:ext cx="9979025" cy="597757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dirty="0" smtClean="0"/>
              <a:t>Ta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phương</a:t>
            </a:r>
            <a:r>
              <a:rPr lang="en-US" sz="3200" dirty="0" smtClean="0"/>
              <a:t> </a:t>
            </a:r>
            <a:r>
              <a:rPr lang="en-US" sz="3200" dirty="0" err="1" smtClean="0"/>
              <a:t>trình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1002506" y="5609431"/>
            <a:ext cx="9979025" cy="597757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dirty="0" err="1" smtClean="0"/>
              <a:t>Vậy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câu</a:t>
            </a:r>
            <a:r>
              <a:rPr lang="en-US" sz="3200" dirty="0" smtClean="0"/>
              <a:t> </a:t>
            </a:r>
            <a:r>
              <a:rPr lang="en-US" sz="3200" dirty="0" err="1" smtClean="0"/>
              <a:t>trả</a:t>
            </a:r>
            <a:r>
              <a:rPr lang="en-US" sz="3200" dirty="0" smtClean="0"/>
              <a:t> </a:t>
            </a:r>
            <a:r>
              <a:rPr lang="en-US" sz="3200" dirty="0" err="1" smtClean="0"/>
              <a:t>lời</a:t>
            </a:r>
            <a:r>
              <a:rPr lang="en-US" sz="3200" dirty="0" smtClean="0"/>
              <a:t> </a:t>
            </a:r>
            <a:r>
              <a:rPr lang="en-US" sz="3200" dirty="0" err="1" smtClean="0"/>
              <a:t>đúng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42 </a:t>
            </a:r>
            <a:r>
              <a:rPr lang="en-US" sz="3200" dirty="0" err="1" smtClean="0"/>
              <a:t>câu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28" name="TextBox 27"/>
          <p:cNvSpPr txBox="1"/>
          <p:nvPr/>
        </p:nvSpPr>
        <p:spPr>
          <a:xfrm>
            <a:off x="5879306" y="4997029"/>
            <a:ext cx="2667000" cy="536202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2800" dirty="0" smtClean="0"/>
              <a:t>(</a:t>
            </a:r>
            <a:r>
              <a:rPr lang="en-US" sz="2800" dirty="0" err="1" smtClean="0"/>
              <a:t>thỏa</a:t>
            </a:r>
            <a:r>
              <a:rPr lang="en-US" sz="2800" dirty="0" smtClean="0"/>
              <a:t> </a:t>
            </a:r>
            <a:r>
              <a:rPr lang="en-US" sz="2800" dirty="0" err="1" smtClean="0"/>
              <a:t>điều</a:t>
            </a:r>
            <a:r>
              <a:rPr lang="en-US" sz="2800" dirty="0" smtClean="0"/>
              <a:t> </a:t>
            </a:r>
            <a:r>
              <a:rPr lang="en-US" sz="2800" dirty="0" err="1" smtClean="0"/>
              <a:t>kiện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47569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4014"/>
            <a:ext cx="10691813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651" y="1152666"/>
            <a:ext cx="3797508" cy="597757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TỰ LUẬN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Bevel 6"/>
          <p:cNvSpPr/>
          <p:nvPr/>
        </p:nvSpPr>
        <p:spPr>
          <a:xfrm>
            <a:off x="819540" y="504084"/>
            <a:ext cx="9070386" cy="695643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pPr lvl="0" algn="ctr"/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 TẬP CUỐI CHƯƠNG 6</a:t>
            </a:r>
            <a:endParaRPr lang="vi-VN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81909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267295" y="4620772"/>
            <a:ext cx="51520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/>
              <a:t>     </a:t>
            </a:r>
          </a:p>
        </p:txBody>
      </p:sp>
      <p:sp>
        <p:nvSpPr>
          <p:cNvPr id="23" name="Flowchart: Alternate Process 22"/>
          <p:cNvSpPr/>
          <p:nvPr/>
        </p:nvSpPr>
        <p:spPr>
          <a:xfrm>
            <a:off x="890985" y="1764295"/>
            <a:ext cx="5897063" cy="542941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13 SGK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42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80083" y="2604435"/>
            <a:ext cx="8731647" cy="3416320"/>
            <a:chOff x="838200" y="2362200"/>
            <a:chExt cx="7467600" cy="3098573"/>
          </a:xfrm>
        </p:grpSpPr>
        <p:sp>
          <p:nvSpPr>
            <p:cNvPr id="20" name="TextBox 19"/>
            <p:cNvSpPr txBox="1"/>
            <p:nvPr/>
          </p:nvSpPr>
          <p:spPr>
            <a:xfrm>
              <a:off x="838200" y="2362200"/>
              <a:ext cx="7467600" cy="3098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 smtClean="0"/>
                <a:t>Một</a:t>
              </a:r>
              <a:r>
                <a:rPr lang="en-US" sz="3600" dirty="0" smtClean="0"/>
                <a:t> ô </a:t>
              </a:r>
              <a:r>
                <a:rPr lang="en-US" sz="3600" dirty="0" err="1" smtClean="0"/>
                <a:t>tô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dự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định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đi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từ</a:t>
              </a:r>
              <a:r>
                <a:rPr lang="en-US" sz="3600" dirty="0" smtClean="0"/>
                <a:t> A </a:t>
              </a:r>
              <a:r>
                <a:rPr lang="en-US" sz="3600" dirty="0" err="1" smtClean="0"/>
                <a:t>đến</a:t>
              </a:r>
              <a:r>
                <a:rPr lang="en-US" sz="3600" dirty="0" smtClean="0"/>
                <a:t> B </a:t>
              </a:r>
              <a:r>
                <a:rPr lang="en-US" sz="3600" dirty="0" err="1" smtClean="0"/>
                <a:t>với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vận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tốc</a:t>
              </a:r>
              <a:r>
                <a:rPr lang="en-US" sz="3600" dirty="0" smtClean="0"/>
                <a:t> 50km/h. </a:t>
              </a:r>
              <a:r>
                <a:rPr lang="en-US" sz="3600" dirty="0" err="1" smtClean="0"/>
                <a:t>Sau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khi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đi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được</a:t>
              </a:r>
              <a:r>
                <a:rPr lang="en-US" sz="3600" dirty="0" smtClean="0"/>
                <a:t>    </a:t>
              </a:r>
              <a:r>
                <a:rPr lang="en-US" sz="3600" dirty="0" err="1" smtClean="0"/>
                <a:t>quãng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đường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với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vận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tốc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đó</a:t>
              </a:r>
              <a:r>
                <a:rPr lang="en-US" sz="3600" dirty="0" smtClean="0"/>
                <a:t>, </a:t>
              </a:r>
              <a:r>
                <a:rPr lang="en-US" sz="3600" dirty="0" err="1" smtClean="0"/>
                <a:t>vì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đường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xấu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nên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người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lái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xe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phải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giảm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tốc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độ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còn</a:t>
              </a:r>
              <a:r>
                <a:rPr lang="en-US" sz="3600" dirty="0" smtClean="0"/>
                <a:t> 40 km/h </a:t>
              </a:r>
              <a:r>
                <a:rPr lang="en-US" sz="3600" dirty="0" err="1" smtClean="0"/>
                <a:t>trên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quãng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đường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còn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lại</a:t>
              </a:r>
              <a:r>
                <a:rPr lang="en-US" sz="3600" dirty="0" smtClean="0"/>
                <a:t>. </a:t>
              </a:r>
              <a:r>
                <a:rPr lang="en-US" sz="3600" dirty="0" err="1" smtClean="0"/>
                <a:t>Vì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thế</a:t>
              </a:r>
              <a:r>
                <a:rPr lang="en-US" sz="3600" dirty="0" smtClean="0"/>
                <a:t> ô </a:t>
              </a:r>
              <a:r>
                <a:rPr lang="en-US" sz="3600" dirty="0" err="1" smtClean="0"/>
                <a:t>tô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đã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đến</a:t>
              </a:r>
              <a:r>
                <a:rPr lang="en-US" sz="3600" dirty="0" smtClean="0"/>
                <a:t> B </a:t>
              </a:r>
              <a:r>
                <a:rPr lang="en-US" sz="3600" dirty="0" err="1" smtClean="0"/>
                <a:t>chậm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hơn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dự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định</a:t>
              </a:r>
              <a:r>
                <a:rPr lang="en-US" sz="3600" dirty="0" smtClean="0"/>
                <a:t> 30 </a:t>
              </a:r>
              <a:r>
                <a:rPr lang="en-US" sz="3600" dirty="0" err="1" smtClean="0"/>
                <a:t>phút</a:t>
              </a:r>
              <a:r>
                <a:rPr lang="en-US" sz="3600" dirty="0" smtClean="0"/>
                <a:t>. </a:t>
              </a:r>
              <a:r>
                <a:rPr lang="en-US" sz="3600" dirty="0" err="1" smtClean="0"/>
                <a:t>Tính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quãng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đường</a:t>
              </a:r>
              <a:r>
                <a:rPr lang="en-US" sz="3600" dirty="0" smtClean="0"/>
                <a:t> AB.</a:t>
              </a:r>
              <a:endParaRPr lang="en-US" sz="3600" dirty="0"/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/>
          </p:nvGraphicFramePr>
          <p:xfrm>
            <a:off x="5105400" y="2833048"/>
            <a:ext cx="304800" cy="740392"/>
          </p:xfrm>
          <a:graphic>
            <a:graphicData uri="http://schemas.openxmlformats.org/presentationml/2006/ole">
              <p:oleObj spid="_x0000_s92163" name="Equation" r:id="rId4" imgW="152280" imgH="393480" progId="Equation.DSMT4">
                <p:embed/>
              </p:oleObj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xmlns="" val="347569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Bevel 6"/>
          <p:cNvSpPr/>
          <p:nvPr/>
        </p:nvSpPr>
        <p:spPr>
          <a:xfrm>
            <a:off x="819540" y="504084"/>
            <a:ext cx="9070386" cy="695643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pPr lvl="0" algn="ctr"/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 TẬP CUỐI CHƯƠNG 6</a:t>
            </a:r>
            <a:endParaRPr lang="vi-VN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81909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267295" y="4620772"/>
            <a:ext cx="51520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/>
              <a:t>     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926306" y="1951831"/>
          <a:ext cx="8861623" cy="4040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885"/>
                <a:gridCol w="2265815"/>
                <a:gridCol w="2656472"/>
                <a:gridCol w="2197451"/>
              </a:tblGrid>
              <a:tr h="907352"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06918" marR="106918" marT="50408" marB="50408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/>
                    </a:p>
                  </a:txBody>
                  <a:tcPr marL="106918" marR="106918" marT="50408" marB="50408"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/>
                    </a:p>
                  </a:txBody>
                  <a:tcPr marL="106918" marR="106918" marT="50408" marB="50408"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 smtClean="0"/>
                    </a:p>
                    <a:p>
                      <a:pPr algn="ctr"/>
                      <a:endParaRPr lang="en-US" sz="2600" dirty="0"/>
                    </a:p>
                  </a:txBody>
                  <a:tcPr marL="106918" marR="106918" marT="50408" marB="50408"/>
                </a:tc>
              </a:tr>
              <a:tr h="1041774"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06918" marR="106918" marT="50408" marB="50408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100" dirty="0" smtClean="0"/>
                    </a:p>
                    <a:p>
                      <a:pPr algn="ctr"/>
                      <a:endParaRPr lang="en-US" sz="3100" dirty="0"/>
                    </a:p>
                  </a:txBody>
                  <a:tcPr marL="106918" marR="106918" marT="50408" marB="504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06918" marR="106918" marT="50408" marB="50408"/>
                </a:tc>
                <a:tc>
                  <a:txBody>
                    <a:bodyPr/>
                    <a:lstStyle/>
                    <a:p>
                      <a:pPr algn="ctr"/>
                      <a:endParaRPr lang="en-US" sz="3100" dirty="0"/>
                    </a:p>
                  </a:txBody>
                  <a:tcPr marL="106918" marR="106918" marT="50408" marB="50408"/>
                </a:tc>
              </a:tr>
              <a:tr h="1041774">
                <a:tc rowSpan="2"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06918" marR="106918" marT="50408" marB="50408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100" dirty="0" smtClean="0"/>
                    </a:p>
                    <a:p>
                      <a:pPr algn="ctr"/>
                      <a:endParaRPr lang="en-US" sz="3100" dirty="0"/>
                    </a:p>
                  </a:txBody>
                  <a:tcPr marL="106918" marR="106918" marT="50408" marB="50408"/>
                </a:tc>
                <a:tc>
                  <a:txBody>
                    <a:bodyPr/>
                    <a:lstStyle/>
                    <a:p>
                      <a:pPr algn="ctr"/>
                      <a:endParaRPr lang="en-US" sz="3100" dirty="0"/>
                    </a:p>
                  </a:txBody>
                  <a:tcPr marL="106918" marR="106918" marT="50408" marB="50408"/>
                </a:tc>
                <a:tc>
                  <a:txBody>
                    <a:bodyPr/>
                    <a:lstStyle/>
                    <a:p>
                      <a:pPr algn="ctr"/>
                      <a:endParaRPr lang="en-US" sz="3100" dirty="0"/>
                    </a:p>
                  </a:txBody>
                  <a:tcPr marL="106918" marR="106918" marT="50408" marB="50408"/>
                </a:tc>
              </a:tr>
              <a:tr h="1041774">
                <a:tc vMerge="1"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06918" marR="106918" marT="50408" marB="50408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100" dirty="0"/>
                    </a:p>
                  </a:txBody>
                  <a:tcPr marL="106918" marR="106918" marT="50408" marB="50408"/>
                </a:tc>
                <a:tc>
                  <a:txBody>
                    <a:bodyPr/>
                    <a:lstStyle/>
                    <a:p>
                      <a:pPr algn="ctr"/>
                      <a:endParaRPr lang="en-US" sz="3100" dirty="0"/>
                    </a:p>
                  </a:txBody>
                  <a:tcPr marL="106918" marR="106918" marT="50408" marB="50408"/>
                </a:tc>
                <a:tc>
                  <a:txBody>
                    <a:bodyPr/>
                    <a:lstStyle/>
                    <a:p>
                      <a:pPr algn="ctr"/>
                      <a:endParaRPr lang="en-US" sz="3100" dirty="0"/>
                    </a:p>
                  </a:txBody>
                  <a:tcPr marL="106918" marR="106918" marT="50408" marB="50408"/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998151" y="1890679"/>
            <a:ext cx="1370049" cy="1028644"/>
          </a:xfrm>
          <a:prstGeom prst="rect">
            <a:avLst/>
          </a:prstGeom>
        </p:spPr>
        <p:txBody>
          <a:bodyPr wrap="none" lIns="104296" tIns="52148" rIns="104296" bIns="52148">
            <a:spAutoFit/>
          </a:bodyPr>
          <a:lstStyle/>
          <a:p>
            <a:pPr algn="ctr"/>
            <a:r>
              <a:rPr lang="en-US" sz="3000" dirty="0" err="1" smtClean="0">
                <a:solidFill>
                  <a:schemeClr val="bg1"/>
                </a:solidFill>
              </a:rPr>
              <a:t>Vận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tốc</a:t>
            </a:r>
            <a:endParaRPr lang="en-US" sz="3000" dirty="0" smtClean="0">
              <a:solidFill>
                <a:schemeClr val="bg1"/>
              </a:solidFill>
            </a:endParaRPr>
          </a:p>
          <a:p>
            <a:pPr algn="ctr"/>
            <a:r>
              <a:rPr lang="en-US" sz="3000" dirty="0" smtClean="0">
                <a:solidFill>
                  <a:schemeClr val="bg1"/>
                </a:solidFill>
              </a:rPr>
              <a:t>(km/h)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41106" y="1875631"/>
            <a:ext cx="2374683" cy="1028644"/>
          </a:xfrm>
          <a:prstGeom prst="rect">
            <a:avLst/>
          </a:prstGeom>
        </p:spPr>
        <p:txBody>
          <a:bodyPr wrap="none" lIns="104296" tIns="52148" rIns="104296" bIns="52148">
            <a:spAutoFit/>
          </a:bodyPr>
          <a:lstStyle/>
          <a:p>
            <a:pPr algn="ctr"/>
            <a:r>
              <a:rPr lang="en-US" sz="3000" dirty="0" err="1" smtClean="0">
                <a:solidFill>
                  <a:schemeClr val="bg1"/>
                </a:solidFill>
              </a:rPr>
              <a:t>Quãng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đường</a:t>
            </a:r>
            <a:endParaRPr lang="en-US" sz="3000" dirty="0" smtClean="0">
              <a:solidFill>
                <a:schemeClr val="bg1"/>
              </a:solidFill>
            </a:endParaRPr>
          </a:p>
          <a:p>
            <a:pPr algn="ctr"/>
            <a:r>
              <a:rPr lang="en-US" sz="3000" dirty="0" smtClean="0">
                <a:solidFill>
                  <a:schemeClr val="bg1"/>
                </a:solidFill>
              </a:rPr>
              <a:t>(km)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32277" y="1875631"/>
            <a:ext cx="1704629" cy="1028644"/>
          </a:xfrm>
          <a:prstGeom prst="rect">
            <a:avLst/>
          </a:prstGeom>
        </p:spPr>
        <p:txBody>
          <a:bodyPr wrap="none" lIns="104296" tIns="52148" rIns="104296" bIns="52148">
            <a:spAutoFit/>
          </a:bodyPr>
          <a:lstStyle/>
          <a:p>
            <a:pPr algn="ctr"/>
            <a:r>
              <a:rPr lang="en-US" sz="3000" dirty="0" err="1" smtClean="0">
                <a:solidFill>
                  <a:schemeClr val="bg1"/>
                </a:solidFill>
              </a:rPr>
              <a:t>Thời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</a:rPr>
              <a:t>gian</a:t>
            </a:r>
            <a:endParaRPr lang="en-US" sz="3000" dirty="0" smtClean="0">
              <a:solidFill>
                <a:schemeClr val="bg1"/>
              </a:solidFill>
            </a:endParaRPr>
          </a:p>
          <a:p>
            <a:pPr algn="ctr"/>
            <a:r>
              <a:rPr lang="en-US" sz="3000" dirty="0" smtClean="0">
                <a:solidFill>
                  <a:schemeClr val="bg1"/>
                </a:solidFill>
              </a:rPr>
              <a:t>(</a:t>
            </a:r>
            <a:r>
              <a:rPr lang="en-US" sz="3000" dirty="0" err="1" smtClean="0">
                <a:solidFill>
                  <a:schemeClr val="bg1"/>
                </a:solidFill>
              </a:rPr>
              <a:t>giờ</a:t>
            </a:r>
            <a:r>
              <a:rPr lang="en-US" sz="3000" dirty="0" smtClean="0">
                <a:solidFill>
                  <a:schemeClr val="bg1"/>
                </a:solidFill>
              </a:rPr>
              <a:t>)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71179" y="2770660"/>
            <a:ext cx="964040" cy="1090200"/>
          </a:xfrm>
          <a:prstGeom prst="rect">
            <a:avLst/>
          </a:prstGeom>
        </p:spPr>
        <p:txBody>
          <a:bodyPr wrap="none" lIns="104296" tIns="52148" rIns="104296" bIns="52148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Dự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định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02506" y="4542631"/>
            <a:ext cx="1477387" cy="597757"/>
          </a:xfrm>
          <a:prstGeom prst="rect">
            <a:avLst/>
          </a:prstGeom>
        </p:spPr>
        <p:txBody>
          <a:bodyPr wrap="none" lIns="104296" tIns="52148" rIns="104296" bIns="52148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Thực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tế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40906" y="3094831"/>
            <a:ext cx="627410" cy="597757"/>
          </a:xfrm>
          <a:prstGeom prst="rect">
            <a:avLst/>
          </a:prstGeom>
        </p:spPr>
        <p:txBody>
          <a:bodyPr wrap="none" lIns="104296" tIns="52148" rIns="104296" bIns="52148">
            <a:spAutoFit/>
          </a:bodyPr>
          <a:lstStyle/>
          <a:p>
            <a:pPr algn="ctr"/>
            <a:r>
              <a:rPr lang="en-US" sz="3200" dirty="0" smtClean="0"/>
              <a:t>50</a:t>
            </a:r>
            <a:endParaRPr lang="en-US" sz="3200" dirty="0"/>
          </a:p>
        </p:txBody>
      </p:sp>
      <p:sp>
        <p:nvSpPr>
          <p:cNvPr id="19" name="Rectangle 18"/>
          <p:cNvSpPr/>
          <p:nvPr/>
        </p:nvSpPr>
        <p:spPr>
          <a:xfrm>
            <a:off x="3440906" y="4161631"/>
            <a:ext cx="627410" cy="597757"/>
          </a:xfrm>
          <a:prstGeom prst="rect">
            <a:avLst/>
          </a:prstGeom>
        </p:spPr>
        <p:txBody>
          <a:bodyPr wrap="none" lIns="104296" tIns="52148" rIns="104296" bIns="52148">
            <a:spAutoFit/>
          </a:bodyPr>
          <a:lstStyle/>
          <a:p>
            <a:pPr algn="ctr"/>
            <a:r>
              <a:rPr lang="en-US" sz="3200" dirty="0" smtClean="0"/>
              <a:t>50</a:t>
            </a:r>
            <a:endParaRPr lang="en-US" sz="3200" dirty="0"/>
          </a:p>
        </p:txBody>
      </p:sp>
      <p:sp>
        <p:nvSpPr>
          <p:cNvPr id="20" name="Rectangle 19"/>
          <p:cNvSpPr/>
          <p:nvPr/>
        </p:nvSpPr>
        <p:spPr>
          <a:xfrm>
            <a:off x="5955506" y="2790031"/>
            <a:ext cx="388563" cy="597757"/>
          </a:xfrm>
          <a:prstGeom prst="rect">
            <a:avLst/>
          </a:prstGeom>
        </p:spPr>
        <p:txBody>
          <a:bodyPr wrap="none" lIns="104296" tIns="52148" rIns="104296" bIns="52148">
            <a:spAutoFit/>
          </a:bodyPr>
          <a:lstStyle/>
          <a:p>
            <a:pPr algn="ctr"/>
            <a:r>
              <a:rPr lang="en-US" sz="3200" dirty="0" smtClean="0"/>
              <a:t>x</a:t>
            </a:r>
            <a:endParaRPr lang="en-US" sz="3200" dirty="0"/>
          </a:p>
        </p:txBody>
      </p:sp>
      <p:sp>
        <p:nvSpPr>
          <p:cNvPr id="22" name="Rectangle 21"/>
          <p:cNvSpPr/>
          <p:nvPr/>
        </p:nvSpPr>
        <p:spPr>
          <a:xfrm>
            <a:off x="5498306" y="3399631"/>
            <a:ext cx="1283038" cy="597757"/>
          </a:xfrm>
          <a:prstGeom prst="rect">
            <a:avLst/>
          </a:prstGeom>
        </p:spPr>
        <p:txBody>
          <a:bodyPr wrap="none" lIns="104296" tIns="52148" rIns="104296" bIns="52148">
            <a:spAutoFit/>
          </a:bodyPr>
          <a:lstStyle/>
          <a:p>
            <a:pPr algn="ctr"/>
            <a:r>
              <a:rPr lang="en-US" sz="3200" dirty="0" smtClean="0"/>
              <a:t>(x &gt; 0</a:t>
            </a:r>
            <a:r>
              <a:rPr lang="en-US" sz="3200" dirty="0" smtClean="0">
                <a:latin typeface="Cambria Math"/>
                <a:ea typeface="Cambria Math"/>
              </a:rPr>
              <a:t>)</a:t>
            </a:r>
            <a:endParaRPr lang="en-US" sz="3200" dirty="0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8374856" y="2885281"/>
          <a:ext cx="609600" cy="963701"/>
        </p:xfrm>
        <a:graphic>
          <a:graphicData uri="http://schemas.openxmlformats.org/presentationml/2006/ole">
            <p:oleObj spid="_x0000_s156674" name="Equation" r:id="rId4" imgW="215640" imgH="393480" progId="Equation.DSMT4">
              <p:embed/>
            </p:oleObj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8393906" y="3876768"/>
          <a:ext cx="565150" cy="970663"/>
        </p:xfrm>
        <a:graphic>
          <a:graphicData uri="http://schemas.openxmlformats.org/presentationml/2006/ole">
            <p:oleObj spid="_x0000_s156675" name="Equation" r:id="rId5" imgW="215640" imgH="393480" progId="Equation.DSMT4">
              <p:embed/>
            </p:oleObj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926306" y="6066631"/>
            <a:ext cx="9979025" cy="597757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dirty="0" err="1" smtClean="0"/>
              <a:t>Gọi</a:t>
            </a:r>
            <a:r>
              <a:rPr lang="en-US" sz="3200" dirty="0" smtClean="0"/>
              <a:t> x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quãng</a:t>
            </a:r>
            <a:r>
              <a:rPr lang="en-US" sz="3200" dirty="0" smtClean="0"/>
              <a:t> </a:t>
            </a:r>
            <a:r>
              <a:rPr lang="en-US" sz="3200" dirty="0" err="1" smtClean="0"/>
              <a:t>đường</a:t>
            </a:r>
            <a:r>
              <a:rPr lang="en-US" sz="3200" dirty="0" smtClean="0"/>
              <a:t> AB.( </a:t>
            </a:r>
            <a:r>
              <a:rPr lang="en-US" sz="3200" dirty="0" smtClean="0"/>
              <a:t>x </a:t>
            </a:r>
            <a:r>
              <a:rPr lang="en-US" sz="3200" dirty="0" smtClean="0"/>
              <a:t>&gt; 0</a:t>
            </a:r>
            <a:r>
              <a:rPr lang="en-US" sz="3200" dirty="0" smtClean="0">
                <a:latin typeface="Cambria Math"/>
                <a:ea typeface="Cambria Math"/>
              </a:rPr>
              <a:t>)</a:t>
            </a:r>
            <a:endParaRPr lang="en-US" sz="3200" dirty="0"/>
          </a:p>
        </p:txBody>
      </p:sp>
      <p:sp>
        <p:nvSpPr>
          <p:cNvPr id="27" name="Flowchart: Alternate Process 26"/>
          <p:cNvSpPr/>
          <p:nvPr/>
        </p:nvSpPr>
        <p:spPr>
          <a:xfrm>
            <a:off x="926306" y="1342231"/>
            <a:ext cx="4953000" cy="542941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13 SGK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42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40906" y="5152231"/>
            <a:ext cx="627410" cy="597757"/>
          </a:xfrm>
          <a:prstGeom prst="rect">
            <a:avLst/>
          </a:prstGeom>
        </p:spPr>
        <p:txBody>
          <a:bodyPr wrap="none" lIns="104296" tIns="52148" rIns="104296" bIns="52148">
            <a:spAutoFit/>
          </a:bodyPr>
          <a:lstStyle/>
          <a:p>
            <a:pPr algn="ctr"/>
            <a:r>
              <a:rPr lang="en-US" sz="3200" dirty="0" smtClean="0"/>
              <a:t>40</a:t>
            </a:r>
            <a:endParaRPr lang="en-US" sz="3200" dirty="0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5969000" y="4009231"/>
          <a:ext cx="596106" cy="923964"/>
        </p:xfrm>
        <a:graphic>
          <a:graphicData uri="http://schemas.openxmlformats.org/presentationml/2006/ole">
            <p:oleObj spid="_x0000_s156676" name="Equation" r:id="rId6" imgW="253800" imgH="393480" progId="Equation.DSMT4">
              <p:embed/>
            </p:oleObj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5991225" y="4999038"/>
          <a:ext cx="384175" cy="995362"/>
        </p:xfrm>
        <a:graphic>
          <a:graphicData uri="http://schemas.openxmlformats.org/presentationml/2006/ole">
            <p:oleObj spid="_x0000_s156677" name="Equation" r:id="rId7" imgW="152280" imgH="393480" progId="Equation.DSMT4">
              <p:embed/>
            </p:oleObj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8288671" y="4923631"/>
          <a:ext cx="714835" cy="1007268"/>
        </p:xfrm>
        <a:graphic>
          <a:graphicData uri="http://schemas.openxmlformats.org/presentationml/2006/ole">
            <p:oleObj spid="_x0000_s156678" name="Equation" r:id="rId8" imgW="279360" imgH="393480" progId="Equation.DSMT4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47569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2" grpId="0"/>
      <p:bldP spid="26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11315502" y="6665113"/>
            <a:ext cx="712788" cy="89615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691813" cy="7561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00700"/>
            <a:ext cx="10691813" cy="118739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103181"/>
            <a:ext cx="6325989" cy="28933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81767" y="672113"/>
            <a:ext cx="3693955" cy="1521087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pPr algn="ctr"/>
            <a:r>
              <a:rPr lang="en-US" sz="46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46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  <a:endParaRPr lang="en-US" sz="46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316" y="6615773"/>
            <a:ext cx="1250708" cy="8609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92870" y="3864646"/>
            <a:ext cx="7573368" cy="1767308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</p:spPr>
        <p:txBody>
          <a:bodyPr wrap="square" lIns="104296" tIns="52148" rIns="104296" bIns="52148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813086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8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4014"/>
            <a:ext cx="10691813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Bevel 6"/>
          <p:cNvSpPr/>
          <p:nvPr/>
        </p:nvSpPr>
        <p:spPr>
          <a:xfrm>
            <a:off x="819540" y="504084"/>
            <a:ext cx="9070386" cy="695643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pPr lvl="0" algn="ctr"/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 TẬP CUỐI CHƯƠNG 6</a:t>
            </a:r>
            <a:endParaRPr lang="vi-VN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81909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267295" y="4620772"/>
            <a:ext cx="51520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/>
              <a:t>     </a:t>
            </a: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4431506" y="2713831"/>
          <a:ext cx="2989263" cy="846138"/>
        </p:xfrm>
        <a:graphic>
          <a:graphicData uri="http://schemas.openxmlformats.org/presentationml/2006/ole">
            <p:oleObj spid="_x0000_s161794" name="Equation" r:id="rId4" imgW="1206360" imgH="393480" progId="Equation.DSMT4">
              <p:embed/>
            </p:oleObj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5022056" y="3818731"/>
          <a:ext cx="1449705" cy="457200"/>
        </p:xfrm>
        <a:graphic>
          <a:graphicData uri="http://schemas.openxmlformats.org/presentationml/2006/ole">
            <p:oleObj spid="_x0000_s161795" name="Equation" r:id="rId5" imgW="533160" imgH="177480" progId="Equation.DSMT4">
              <p:embed/>
            </p:oleObj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926306" y="2180431"/>
            <a:ext cx="9979025" cy="597757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dirty="0" err="1" smtClean="0"/>
              <a:t>Gọi</a:t>
            </a:r>
            <a:r>
              <a:rPr lang="en-US" sz="3200" dirty="0" smtClean="0"/>
              <a:t> x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quãng</a:t>
            </a:r>
            <a:r>
              <a:rPr lang="en-US" sz="3200" dirty="0" smtClean="0"/>
              <a:t> </a:t>
            </a:r>
            <a:r>
              <a:rPr lang="en-US" sz="3200" dirty="0" err="1" smtClean="0"/>
              <a:t>đường</a:t>
            </a:r>
            <a:r>
              <a:rPr lang="en-US" sz="3200" dirty="0" smtClean="0"/>
              <a:t> AB.( x &gt; 0</a:t>
            </a:r>
            <a:r>
              <a:rPr lang="en-US" sz="3200" dirty="0" smtClean="0">
                <a:latin typeface="Cambria Math"/>
                <a:ea typeface="Cambria Math"/>
              </a:rPr>
              <a:t>)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926306" y="2790031"/>
            <a:ext cx="9979025" cy="597757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dirty="0" smtClean="0"/>
              <a:t>Ta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phương</a:t>
            </a:r>
            <a:r>
              <a:rPr lang="en-US" sz="3200" dirty="0" smtClean="0"/>
              <a:t> </a:t>
            </a:r>
            <a:r>
              <a:rPr lang="en-US" sz="3200" dirty="0" err="1" smtClean="0"/>
              <a:t>trình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1002506" y="4466431"/>
            <a:ext cx="9979025" cy="597757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dirty="0" err="1" smtClean="0"/>
              <a:t>Vậy</a:t>
            </a:r>
            <a:r>
              <a:rPr lang="en-US" sz="3200" dirty="0" smtClean="0"/>
              <a:t> </a:t>
            </a:r>
            <a:r>
              <a:rPr lang="en-US" sz="3200" dirty="0" err="1" smtClean="0"/>
              <a:t>quãng</a:t>
            </a:r>
            <a:r>
              <a:rPr lang="en-US" sz="3200" dirty="0" smtClean="0"/>
              <a:t> </a:t>
            </a:r>
            <a:r>
              <a:rPr lang="en-US" sz="3200" dirty="0" err="1" smtClean="0"/>
              <a:t>đường</a:t>
            </a:r>
            <a:r>
              <a:rPr lang="en-US" sz="3200" dirty="0" smtClean="0"/>
              <a:t> AB </a:t>
            </a:r>
            <a:r>
              <a:rPr lang="en-US" sz="3200" dirty="0" err="1" smtClean="0"/>
              <a:t>dài</a:t>
            </a:r>
            <a:r>
              <a:rPr lang="en-US" sz="3200" dirty="0" smtClean="0"/>
              <a:t> 300 km.</a:t>
            </a:r>
            <a:endParaRPr lang="en-US" sz="3200" dirty="0"/>
          </a:p>
        </p:txBody>
      </p:sp>
      <p:sp>
        <p:nvSpPr>
          <p:cNvPr id="28" name="TextBox 27"/>
          <p:cNvSpPr txBox="1"/>
          <p:nvPr/>
        </p:nvSpPr>
        <p:spPr>
          <a:xfrm>
            <a:off x="6412706" y="3780631"/>
            <a:ext cx="2667000" cy="536202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2800" dirty="0" smtClean="0"/>
              <a:t>(</a:t>
            </a:r>
            <a:r>
              <a:rPr lang="en-US" sz="2800" dirty="0" err="1" smtClean="0"/>
              <a:t>thỏa</a:t>
            </a:r>
            <a:r>
              <a:rPr lang="en-US" sz="2800" dirty="0" smtClean="0"/>
              <a:t> </a:t>
            </a:r>
            <a:r>
              <a:rPr lang="en-US" sz="2800" dirty="0" err="1" smtClean="0"/>
              <a:t>điều</a:t>
            </a:r>
            <a:r>
              <a:rPr lang="en-US" sz="2800" dirty="0" smtClean="0"/>
              <a:t> </a:t>
            </a:r>
            <a:r>
              <a:rPr lang="en-US" sz="2800" dirty="0" err="1" smtClean="0"/>
              <a:t>kiện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13" name="Flowchart: Alternate Process 12"/>
          <p:cNvSpPr/>
          <p:nvPr/>
        </p:nvSpPr>
        <p:spPr>
          <a:xfrm>
            <a:off x="926306" y="1342231"/>
            <a:ext cx="4953000" cy="542941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13 SGK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42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69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4014"/>
            <a:ext cx="10691813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651" y="1152666"/>
            <a:ext cx="3797508" cy="597757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TỰ LUẬN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Bevel 6"/>
          <p:cNvSpPr/>
          <p:nvPr/>
        </p:nvSpPr>
        <p:spPr>
          <a:xfrm>
            <a:off x="819540" y="504084"/>
            <a:ext cx="9070386" cy="695643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pPr lvl="0" algn="ctr"/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 TẬP CUỐI CHƯƠNG 6</a:t>
            </a:r>
            <a:endParaRPr lang="vi-VN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81909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267295" y="4620772"/>
            <a:ext cx="51520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/>
              <a:t>   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80083" y="2520422"/>
            <a:ext cx="8820746" cy="2875304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just"/>
            <a:r>
              <a:rPr lang="en-US" sz="3600" dirty="0" err="1" smtClean="0"/>
              <a:t>Một</a:t>
            </a:r>
            <a:r>
              <a:rPr lang="en-US" sz="3600" dirty="0" smtClean="0"/>
              <a:t> </a:t>
            </a:r>
            <a:r>
              <a:rPr lang="en-US" sz="3600" dirty="0" err="1" smtClean="0"/>
              <a:t>hình</a:t>
            </a:r>
            <a:r>
              <a:rPr lang="en-US" sz="3600" dirty="0" smtClean="0"/>
              <a:t> </a:t>
            </a:r>
            <a:r>
              <a:rPr lang="en-US" sz="3600" dirty="0" err="1" smtClean="0"/>
              <a:t>chữ</a:t>
            </a:r>
            <a:r>
              <a:rPr lang="en-US" sz="3600" dirty="0" smtClean="0"/>
              <a:t> </a:t>
            </a:r>
            <a:r>
              <a:rPr lang="en-US" sz="3600" dirty="0" err="1" smtClean="0"/>
              <a:t>nhật</a:t>
            </a:r>
            <a:r>
              <a:rPr lang="en-US" sz="3600" dirty="0" smtClean="0"/>
              <a:t>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chiều</a:t>
            </a:r>
            <a:r>
              <a:rPr lang="en-US" sz="3600" dirty="0" smtClean="0"/>
              <a:t> </a:t>
            </a:r>
            <a:r>
              <a:rPr lang="en-US" sz="3600" dirty="0" err="1" smtClean="0"/>
              <a:t>dài</a:t>
            </a:r>
            <a:r>
              <a:rPr lang="en-US" sz="3600" dirty="0" smtClean="0"/>
              <a:t> </a:t>
            </a:r>
            <a:r>
              <a:rPr lang="en-US" sz="3600" dirty="0" err="1" smtClean="0"/>
              <a:t>gấp</a:t>
            </a:r>
            <a:r>
              <a:rPr lang="en-US" sz="3600" dirty="0" smtClean="0"/>
              <a:t> 3 </a:t>
            </a:r>
            <a:r>
              <a:rPr lang="en-US" sz="3600" dirty="0" err="1" smtClean="0"/>
              <a:t>lần</a:t>
            </a:r>
            <a:r>
              <a:rPr lang="en-US" sz="3600" dirty="0" smtClean="0"/>
              <a:t> </a:t>
            </a:r>
            <a:r>
              <a:rPr lang="en-US" sz="3600" dirty="0" err="1" smtClean="0"/>
              <a:t>chiều</a:t>
            </a:r>
            <a:r>
              <a:rPr lang="en-US" sz="3600" dirty="0" smtClean="0"/>
              <a:t> </a:t>
            </a:r>
            <a:r>
              <a:rPr lang="en-US" sz="3600" dirty="0" err="1" smtClean="0"/>
              <a:t>rộng</a:t>
            </a:r>
            <a:r>
              <a:rPr lang="en-US" sz="3600" dirty="0" smtClean="0"/>
              <a:t>. </a:t>
            </a:r>
            <a:r>
              <a:rPr lang="en-US" sz="3600" dirty="0" err="1" smtClean="0"/>
              <a:t>Nếu</a:t>
            </a:r>
            <a:r>
              <a:rPr lang="en-US" sz="3600" dirty="0" smtClean="0"/>
              <a:t> </a:t>
            </a:r>
            <a:r>
              <a:rPr lang="en-US" sz="3600" dirty="0" err="1" smtClean="0"/>
              <a:t>tăng</a:t>
            </a:r>
            <a:r>
              <a:rPr lang="en-US" sz="3600" dirty="0" smtClean="0"/>
              <a:t> </a:t>
            </a:r>
            <a:r>
              <a:rPr lang="en-US" sz="3600" dirty="0" err="1" smtClean="0"/>
              <a:t>chiều</a:t>
            </a:r>
            <a:r>
              <a:rPr lang="en-US" sz="3600" dirty="0" smtClean="0"/>
              <a:t> </a:t>
            </a:r>
            <a:r>
              <a:rPr lang="en-US" sz="3600" dirty="0" err="1" smtClean="0"/>
              <a:t>dài</a:t>
            </a:r>
            <a:r>
              <a:rPr lang="en-US" sz="3600" dirty="0" smtClean="0"/>
              <a:t> </a:t>
            </a:r>
            <a:r>
              <a:rPr lang="en-US" sz="3600" dirty="0" err="1" smtClean="0"/>
              <a:t>thêm</a:t>
            </a:r>
            <a:r>
              <a:rPr lang="en-US" sz="3600" dirty="0" smtClean="0"/>
              <a:t> 3 m </a:t>
            </a:r>
            <a:r>
              <a:rPr lang="en-US" sz="3600" dirty="0" err="1" smtClean="0"/>
              <a:t>và</a:t>
            </a:r>
            <a:r>
              <a:rPr lang="en-US" sz="3600" dirty="0" smtClean="0"/>
              <a:t> </a:t>
            </a:r>
            <a:r>
              <a:rPr lang="en-US" sz="3600" dirty="0" err="1" smtClean="0"/>
              <a:t>giảm</a:t>
            </a:r>
            <a:r>
              <a:rPr lang="en-US" sz="3600" dirty="0" smtClean="0"/>
              <a:t> </a:t>
            </a:r>
            <a:r>
              <a:rPr lang="en-US" sz="3600" dirty="0" err="1" smtClean="0"/>
              <a:t>chiều</a:t>
            </a:r>
            <a:r>
              <a:rPr lang="en-US" sz="3600" dirty="0" smtClean="0"/>
              <a:t> </a:t>
            </a:r>
            <a:r>
              <a:rPr lang="en-US" sz="3600" dirty="0" err="1" smtClean="0"/>
              <a:t>rộng</a:t>
            </a:r>
            <a:r>
              <a:rPr lang="en-US" sz="3600" dirty="0" smtClean="0"/>
              <a:t> 2 m </a:t>
            </a:r>
            <a:r>
              <a:rPr lang="en-US" sz="3600" dirty="0" err="1" smtClean="0"/>
              <a:t>thì</a:t>
            </a:r>
            <a:r>
              <a:rPr lang="en-US" sz="3600" dirty="0" smtClean="0"/>
              <a:t> </a:t>
            </a:r>
            <a:r>
              <a:rPr lang="en-US" sz="3600" dirty="0" err="1" smtClean="0"/>
              <a:t>diện</a:t>
            </a:r>
            <a:r>
              <a:rPr lang="en-US" sz="3600" dirty="0" smtClean="0"/>
              <a:t> </a:t>
            </a:r>
            <a:r>
              <a:rPr lang="en-US" sz="3600" dirty="0" err="1" smtClean="0"/>
              <a:t>tích</a:t>
            </a:r>
            <a:r>
              <a:rPr lang="en-US" sz="3600" dirty="0" smtClean="0"/>
              <a:t> </a:t>
            </a:r>
            <a:r>
              <a:rPr lang="en-US" sz="3600" dirty="0" err="1" smtClean="0"/>
              <a:t>giảm</a:t>
            </a:r>
            <a:r>
              <a:rPr lang="en-US" sz="3600" dirty="0" smtClean="0"/>
              <a:t> 90 m</a:t>
            </a:r>
            <a:r>
              <a:rPr lang="en-US" sz="3600" baseline="30000" dirty="0" smtClean="0"/>
              <a:t>2</a:t>
            </a:r>
            <a:r>
              <a:rPr lang="en-US" sz="3600" dirty="0" smtClean="0"/>
              <a:t>. </a:t>
            </a:r>
            <a:r>
              <a:rPr lang="en-US" sz="3600" dirty="0" err="1" smtClean="0"/>
              <a:t>Tính</a:t>
            </a:r>
            <a:r>
              <a:rPr lang="en-US" sz="3600" dirty="0" smtClean="0"/>
              <a:t> </a:t>
            </a:r>
            <a:r>
              <a:rPr lang="en-US" sz="3600" dirty="0" err="1" smtClean="0"/>
              <a:t>chiều</a:t>
            </a:r>
            <a:r>
              <a:rPr lang="en-US" sz="3600" dirty="0" smtClean="0"/>
              <a:t> </a:t>
            </a:r>
            <a:r>
              <a:rPr lang="en-US" sz="3600" dirty="0" err="1" smtClean="0"/>
              <a:t>dài</a:t>
            </a:r>
            <a:r>
              <a:rPr lang="en-US" sz="3600" dirty="0" smtClean="0"/>
              <a:t> </a:t>
            </a:r>
            <a:r>
              <a:rPr lang="en-US" sz="3600" dirty="0" err="1" smtClean="0"/>
              <a:t>và</a:t>
            </a:r>
            <a:r>
              <a:rPr lang="en-US" sz="3600" dirty="0" smtClean="0"/>
              <a:t> </a:t>
            </a:r>
            <a:r>
              <a:rPr lang="en-US" sz="3600" dirty="0" err="1" smtClean="0"/>
              <a:t>chiều</a:t>
            </a:r>
            <a:r>
              <a:rPr lang="en-US" sz="3600" dirty="0" smtClean="0"/>
              <a:t> </a:t>
            </a:r>
            <a:r>
              <a:rPr lang="en-US" sz="3600" dirty="0" err="1" smtClean="0"/>
              <a:t>rộng</a:t>
            </a:r>
            <a:r>
              <a:rPr lang="en-US" sz="3600" dirty="0" smtClean="0"/>
              <a:t> </a:t>
            </a:r>
            <a:r>
              <a:rPr lang="en-US" sz="3600" dirty="0" err="1" smtClean="0"/>
              <a:t>của</a:t>
            </a:r>
            <a:r>
              <a:rPr lang="en-US" sz="3600" dirty="0" smtClean="0"/>
              <a:t> </a:t>
            </a:r>
            <a:r>
              <a:rPr lang="en-US" sz="3600" dirty="0" err="1" smtClean="0"/>
              <a:t>hình</a:t>
            </a:r>
            <a:r>
              <a:rPr lang="en-US" sz="3600" dirty="0" smtClean="0"/>
              <a:t> </a:t>
            </a:r>
            <a:r>
              <a:rPr lang="en-US" sz="3600" dirty="0" err="1" smtClean="0"/>
              <a:t>chữ</a:t>
            </a:r>
            <a:r>
              <a:rPr lang="en-US" sz="3600" dirty="0" smtClean="0"/>
              <a:t> </a:t>
            </a:r>
            <a:r>
              <a:rPr lang="en-US" sz="3600" dirty="0" err="1" smtClean="0"/>
              <a:t>nhật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23" name="Flowchart: Alternate Process 22"/>
          <p:cNvSpPr/>
          <p:nvPr/>
        </p:nvSpPr>
        <p:spPr>
          <a:xfrm>
            <a:off x="890985" y="1764295"/>
            <a:ext cx="5897063" cy="542941"/>
          </a:xfrm>
          <a:prstGeom prst="flowChartAlternateProces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14 SGK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42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69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Bevel 6"/>
          <p:cNvSpPr/>
          <p:nvPr/>
        </p:nvSpPr>
        <p:spPr>
          <a:xfrm>
            <a:off x="819540" y="504084"/>
            <a:ext cx="9070386" cy="695643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pPr lvl="0" algn="ctr"/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 TẬP CUỐI CHƯƠNG 6</a:t>
            </a:r>
            <a:endParaRPr lang="vi-VN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81909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267295" y="4620772"/>
            <a:ext cx="51520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/>
              <a:t>     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208682" y="2485231"/>
          <a:ext cx="8252024" cy="2998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3224"/>
                <a:gridCol w="2971800"/>
                <a:gridCol w="2667000"/>
              </a:tblGrid>
              <a:tr h="907352"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06918" marR="106918" marT="50408" marB="50408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/>
                    </a:p>
                  </a:txBody>
                  <a:tcPr marL="106918" marR="106918" marT="50408" marB="50408"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/>
                    </a:p>
                  </a:txBody>
                  <a:tcPr marL="106918" marR="106918" marT="50408" marB="50408"/>
                </a:tc>
              </a:tr>
              <a:tr h="1041774"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06918" marR="106918" marT="50408" marB="50408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100" dirty="0" smtClean="0"/>
                    </a:p>
                    <a:p>
                      <a:pPr algn="ctr"/>
                      <a:endParaRPr lang="en-US" sz="3100" dirty="0"/>
                    </a:p>
                  </a:txBody>
                  <a:tcPr marL="106918" marR="106918" marT="50408" marB="504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1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06918" marR="106918" marT="50408" marB="50408"/>
                </a:tc>
              </a:tr>
              <a:tr h="1041774"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06918" marR="106918" marT="50408" marB="50408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100" dirty="0" smtClean="0"/>
                    </a:p>
                    <a:p>
                      <a:pPr algn="ctr"/>
                      <a:endParaRPr lang="en-US" sz="3100" dirty="0"/>
                    </a:p>
                  </a:txBody>
                  <a:tcPr marL="106918" marR="106918" marT="50408" marB="50408"/>
                </a:tc>
                <a:tc>
                  <a:txBody>
                    <a:bodyPr/>
                    <a:lstStyle/>
                    <a:p>
                      <a:pPr algn="ctr"/>
                      <a:endParaRPr lang="en-US" sz="3100" dirty="0"/>
                    </a:p>
                  </a:txBody>
                  <a:tcPr marL="106918" marR="106918" marT="50408" marB="50408"/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4493650" y="2538084"/>
            <a:ext cx="1611654" cy="597757"/>
          </a:xfrm>
          <a:prstGeom prst="rect">
            <a:avLst/>
          </a:prstGeom>
        </p:spPr>
        <p:txBody>
          <a:bodyPr wrap="none" lIns="104296" tIns="52148" rIns="104296" bIns="52148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Ban </a:t>
            </a:r>
            <a:r>
              <a:rPr lang="en-US" sz="3200" b="1" dirty="0" err="1" smtClean="0">
                <a:solidFill>
                  <a:schemeClr val="bg1"/>
                </a:solidFill>
              </a:rPr>
              <a:t>đầu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11087" y="2595234"/>
            <a:ext cx="1452957" cy="597757"/>
          </a:xfrm>
          <a:prstGeom prst="rect">
            <a:avLst/>
          </a:prstGeom>
        </p:spPr>
        <p:txBody>
          <a:bodyPr wrap="none" lIns="104296" tIns="52148" rIns="104296" bIns="52148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</a:rPr>
              <a:t>Lúc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sau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75979" y="3528684"/>
            <a:ext cx="2193527" cy="597757"/>
          </a:xfrm>
          <a:prstGeom prst="rect">
            <a:avLst/>
          </a:prstGeom>
        </p:spPr>
        <p:txBody>
          <a:bodyPr wrap="square" lIns="104296" tIns="52148" rIns="104296" bIns="52148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Chiều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rộng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83326" y="4671684"/>
            <a:ext cx="1762336" cy="597757"/>
          </a:xfrm>
          <a:prstGeom prst="rect">
            <a:avLst/>
          </a:prstGeom>
        </p:spPr>
        <p:txBody>
          <a:bodyPr wrap="none" lIns="104296" tIns="52148" rIns="104296" bIns="52148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Chiều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dài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94697" y="3288241"/>
            <a:ext cx="388563" cy="597757"/>
          </a:xfrm>
          <a:prstGeom prst="rect">
            <a:avLst/>
          </a:prstGeom>
        </p:spPr>
        <p:txBody>
          <a:bodyPr wrap="none" lIns="104296" tIns="52148" rIns="104296" bIns="52148">
            <a:spAutoFit/>
          </a:bodyPr>
          <a:lstStyle/>
          <a:p>
            <a:pPr algn="ctr"/>
            <a:r>
              <a:rPr lang="en-US" sz="3200" dirty="0" smtClean="0"/>
              <a:t>x</a:t>
            </a:r>
            <a:endParaRPr lang="en-US" sz="3200" dirty="0"/>
          </a:p>
        </p:txBody>
      </p:sp>
      <p:sp>
        <p:nvSpPr>
          <p:cNvPr id="21" name="Rectangle 20"/>
          <p:cNvSpPr/>
          <p:nvPr/>
        </p:nvSpPr>
        <p:spPr>
          <a:xfrm>
            <a:off x="4884579" y="4736042"/>
            <a:ext cx="689927" cy="597757"/>
          </a:xfrm>
          <a:prstGeom prst="rect">
            <a:avLst/>
          </a:prstGeom>
        </p:spPr>
        <p:txBody>
          <a:bodyPr wrap="square" lIns="104296" tIns="52148" rIns="104296" bIns="52148">
            <a:spAutoFit/>
          </a:bodyPr>
          <a:lstStyle/>
          <a:p>
            <a:pPr algn="ctr"/>
            <a:r>
              <a:rPr lang="en-US" sz="3200" dirty="0" smtClean="0"/>
              <a:t>3</a:t>
            </a:r>
            <a:r>
              <a:rPr lang="en-US" sz="3200" dirty="0" smtClean="0"/>
              <a:t>x </a:t>
            </a:r>
            <a:endParaRPr lang="en-US" sz="3200" dirty="0"/>
          </a:p>
        </p:txBody>
      </p:sp>
      <p:sp>
        <p:nvSpPr>
          <p:cNvPr id="22" name="Rectangle 21"/>
          <p:cNvSpPr/>
          <p:nvPr/>
        </p:nvSpPr>
        <p:spPr>
          <a:xfrm>
            <a:off x="4748668" y="3833645"/>
            <a:ext cx="1283038" cy="597757"/>
          </a:xfrm>
          <a:prstGeom prst="rect">
            <a:avLst/>
          </a:prstGeom>
        </p:spPr>
        <p:txBody>
          <a:bodyPr wrap="none" lIns="104296" tIns="52148" rIns="104296" bIns="52148">
            <a:spAutoFit/>
          </a:bodyPr>
          <a:lstStyle/>
          <a:p>
            <a:pPr algn="ctr"/>
            <a:r>
              <a:rPr lang="en-US" sz="3200" dirty="0" smtClean="0"/>
              <a:t>(x &gt; 2</a:t>
            </a:r>
            <a:r>
              <a:rPr lang="en-US" sz="3200" dirty="0" smtClean="0">
                <a:latin typeface="Cambria Math"/>
                <a:ea typeface="Cambria Math"/>
              </a:rPr>
              <a:t>)</a:t>
            </a:r>
            <a:endParaRPr lang="en-US" sz="3200" dirty="0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7754938" y="3708400"/>
          <a:ext cx="881062" cy="355600"/>
        </p:xfrm>
        <a:graphic>
          <a:graphicData uri="http://schemas.openxmlformats.org/presentationml/2006/ole">
            <p:oleObj spid="_x0000_s157698" name="Equation" r:id="rId4" imgW="355320" imgH="164880" progId="Equation.DSMT4">
              <p:embed/>
            </p:oleObj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7670800" y="4786313"/>
          <a:ext cx="977900" cy="379412"/>
        </p:xfrm>
        <a:graphic>
          <a:graphicData uri="http://schemas.openxmlformats.org/presentationml/2006/ole">
            <p:oleObj spid="_x0000_s157699" name="Equation" r:id="rId5" imgW="431640" imgH="177480" progId="Equation.DSMT4">
              <p:embed/>
            </p:oleObj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929481" y="5621274"/>
            <a:ext cx="9979025" cy="597757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dirty="0" err="1" smtClean="0"/>
              <a:t>Gọi</a:t>
            </a:r>
            <a:r>
              <a:rPr lang="en-US" sz="3200" dirty="0" smtClean="0"/>
              <a:t> x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chiều</a:t>
            </a:r>
            <a:r>
              <a:rPr lang="en-US" sz="3200" dirty="0" smtClean="0"/>
              <a:t> </a:t>
            </a:r>
            <a:r>
              <a:rPr lang="en-US" sz="3200" dirty="0" err="1" smtClean="0"/>
              <a:t>rộng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chữ</a:t>
            </a:r>
            <a:r>
              <a:rPr lang="en-US" sz="3200" dirty="0" smtClean="0"/>
              <a:t> </a:t>
            </a:r>
            <a:r>
              <a:rPr lang="en-US" sz="3200" dirty="0" err="1" smtClean="0"/>
              <a:t>nhật</a:t>
            </a:r>
            <a:r>
              <a:rPr lang="en-US" sz="3200" dirty="0" smtClean="0"/>
              <a:t>. (x &gt; 2)</a:t>
            </a:r>
            <a:endParaRPr lang="en-US" sz="3200" dirty="0"/>
          </a:p>
        </p:txBody>
      </p:sp>
      <p:sp>
        <p:nvSpPr>
          <p:cNvPr id="19" name="Flowchart: Alternate Process 18"/>
          <p:cNvSpPr/>
          <p:nvPr/>
        </p:nvSpPr>
        <p:spPr>
          <a:xfrm>
            <a:off x="850106" y="1342231"/>
            <a:ext cx="5897063" cy="542941"/>
          </a:xfrm>
          <a:prstGeom prst="flowChartAlternateProces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14 SGK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42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69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6" grpId="0"/>
      <p:bldP spid="17" grpId="0"/>
      <p:bldP spid="20" grpId="0"/>
      <p:bldP spid="21" grpId="0"/>
      <p:bldP spid="22" grpId="0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4014"/>
            <a:ext cx="10691813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Bevel 6"/>
          <p:cNvSpPr/>
          <p:nvPr/>
        </p:nvSpPr>
        <p:spPr>
          <a:xfrm>
            <a:off x="819540" y="504084"/>
            <a:ext cx="9070386" cy="695643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pPr lvl="0" algn="ctr"/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 TẬP CUỐI CHƯƠNG 6</a:t>
            </a:r>
            <a:endParaRPr lang="vi-VN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81909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267295" y="4620772"/>
            <a:ext cx="51520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/>
              <a:t>     </a:t>
            </a: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2497138" y="3524250"/>
          <a:ext cx="4060825" cy="490538"/>
        </p:xfrm>
        <a:graphic>
          <a:graphicData uri="http://schemas.openxmlformats.org/presentationml/2006/ole">
            <p:oleObj spid="_x0000_s162818" name="Equation" r:id="rId4" imgW="1638000" imgH="228600" progId="Equation.DSMT4">
              <p:embed/>
            </p:oleObj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3974306" y="4161631"/>
          <a:ext cx="1035050" cy="379412"/>
        </p:xfrm>
        <a:graphic>
          <a:graphicData uri="http://schemas.openxmlformats.org/presentationml/2006/ole">
            <p:oleObj spid="_x0000_s162819" name="Equation" r:id="rId5" imgW="457200" imgH="177480" progId="Equation.DSMT4">
              <p:embed/>
            </p:oleObj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926306" y="2180431"/>
            <a:ext cx="9979025" cy="597757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dirty="0" err="1" smtClean="0"/>
              <a:t>Gọi</a:t>
            </a:r>
            <a:r>
              <a:rPr lang="en-US" sz="3200" dirty="0" smtClean="0"/>
              <a:t> x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chiều</a:t>
            </a:r>
            <a:r>
              <a:rPr lang="en-US" sz="3200" dirty="0" smtClean="0"/>
              <a:t> </a:t>
            </a:r>
            <a:r>
              <a:rPr lang="en-US" sz="3200" dirty="0" err="1" smtClean="0"/>
              <a:t>rộng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chữ</a:t>
            </a:r>
            <a:r>
              <a:rPr lang="en-US" sz="3200" dirty="0" smtClean="0"/>
              <a:t> </a:t>
            </a:r>
            <a:r>
              <a:rPr lang="en-US" sz="3200" dirty="0" err="1" smtClean="0"/>
              <a:t>nhật</a:t>
            </a:r>
            <a:r>
              <a:rPr lang="en-US" sz="3200" dirty="0" smtClean="0"/>
              <a:t>. (x &gt; 2)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926306" y="2790031"/>
            <a:ext cx="9979025" cy="597757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dirty="0" smtClean="0"/>
              <a:t>Ta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phương</a:t>
            </a:r>
            <a:r>
              <a:rPr lang="en-US" sz="3200" dirty="0" smtClean="0"/>
              <a:t> </a:t>
            </a:r>
            <a:r>
              <a:rPr lang="en-US" sz="3200" dirty="0" err="1" smtClean="0"/>
              <a:t>trình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1002506" y="4847431"/>
            <a:ext cx="9979025" cy="1090200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3200" dirty="0" err="1" smtClean="0"/>
              <a:t>Vậy</a:t>
            </a:r>
            <a:r>
              <a:rPr lang="en-US" sz="3200" dirty="0" smtClean="0"/>
              <a:t> </a:t>
            </a:r>
            <a:r>
              <a:rPr lang="en-US" sz="3200" dirty="0" err="1" smtClean="0"/>
              <a:t>chiều</a:t>
            </a:r>
            <a:r>
              <a:rPr lang="en-US" sz="3200" dirty="0" smtClean="0"/>
              <a:t> </a:t>
            </a:r>
            <a:r>
              <a:rPr lang="en-US" sz="3200" dirty="0" err="1" smtClean="0"/>
              <a:t>rộng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chữ</a:t>
            </a:r>
            <a:r>
              <a:rPr lang="en-US" sz="3200" dirty="0" smtClean="0"/>
              <a:t> </a:t>
            </a:r>
            <a:r>
              <a:rPr lang="en-US" sz="3200" dirty="0" err="1" smtClean="0"/>
              <a:t>nhật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28 m.</a:t>
            </a:r>
          </a:p>
          <a:p>
            <a:r>
              <a:rPr lang="en-US" sz="3200" dirty="0" smtClean="0"/>
              <a:t> </a:t>
            </a:r>
            <a:r>
              <a:rPr lang="en-US" sz="3200" dirty="0" smtClean="0"/>
              <a:t>      </a:t>
            </a:r>
            <a:r>
              <a:rPr lang="en-US" sz="3200" dirty="0" err="1" smtClean="0"/>
              <a:t>C</a:t>
            </a:r>
            <a:r>
              <a:rPr lang="en-US" sz="3200" dirty="0" err="1" smtClean="0"/>
              <a:t>hiều</a:t>
            </a:r>
            <a:r>
              <a:rPr lang="en-US" sz="3200" dirty="0" smtClean="0"/>
              <a:t> </a:t>
            </a:r>
            <a:r>
              <a:rPr lang="en-US" sz="3200" dirty="0" err="1" smtClean="0"/>
              <a:t>dài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chữ</a:t>
            </a:r>
            <a:r>
              <a:rPr lang="en-US" sz="3200" dirty="0" smtClean="0"/>
              <a:t> </a:t>
            </a:r>
            <a:r>
              <a:rPr lang="en-US" sz="3200" dirty="0" err="1" smtClean="0"/>
              <a:t>nhật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84 m.</a:t>
            </a:r>
            <a:endParaRPr lang="en-US" sz="3200" dirty="0"/>
          </a:p>
        </p:txBody>
      </p:sp>
      <p:sp>
        <p:nvSpPr>
          <p:cNvPr id="28" name="TextBox 27"/>
          <p:cNvSpPr txBox="1"/>
          <p:nvPr/>
        </p:nvSpPr>
        <p:spPr>
          <a:xfrm>
            <a:off x="5022056" y="4066381"/>
            <a:ext cx="2667000" cy="536202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en-US" sz="2800" dirty="0" smtClean="0"/>
              <a:t>(</a:t>
            </a:r>
            <a:r>
              <a:rPr lang="en-US" sz="2800" dirty="0" err="1" smtClean="0"/>
              <a:t>thỏa</a:t>
            </a:r>
            <a:r>
              <a:rPr lang="en-US" sz="2800" dirty="0" smtClean="0"/>
              <a:t> </a:t>
            </a:r>
            <a:r>
              <a:rPr lang="en-US" sz="2800" dirty="0" err="1" smtClean="0"/>
              <a:t>điều</a:t>
            </a:r>
            <a:r>
              <a:rPr lang="en-US" sz="2800" dirty="0" smtClean="0"/>
              <a:t> </a:t>
            </a:r>
            <a:r>
              <a:rPr lang="en-US" sz="2800" dirty="0" err="1" smtClean="0"/>
              <a:t>kiện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13" name="Flowchart: Alternate Process 12"/>
          <p:cNvSpPr/>
          <p:nvPr/>
        </p:nvSpPr>
        <p:spPr>
          <a:xfrm>
            <a:off x="850106" y="1342231"/>
            <a:ext cx="5897063" cy="542941"/>
          </a:xfrm>
          <a:prstGeom prst="flowChartAlternateProces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14 SGK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42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69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723" y="-16803"/>
            <a:ext cx="10691813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0" name="AutoShape 2"/>
          <p:cNvSpPr>
            <a:spLocks noChangeArrowheads="1"/>
          </p:cNvSpPr>
          <p:nvPr/>
        </p:nvSpPr>
        <p:spPr bwMode="auto">
          <a:xfrm>
            <a:off x="773883" y="1596267"/>
            <a:ext cx="8909844" cy="4704786"/>
          </a:xfrm>
          <a:prstGeom prst="horizontalScroll">
            <a:avLst>
              <a:gd name="adj" fmla="val 6324"/>
            </a:avLst>
          </a:prstGeom>
          <a:gradFill rotWithShape="1">
            <a:gsLst>
              <a:gs pos="0">
                <a:srgbClr val="DDDDDD"/>
              </a:gs>
              <a:gs pos="100000">
                <a:srgbClr val="00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lIns="104296" tIns="52148" rIns="104296" bIns="52148" anchor="ctr"/>
          <a:lstStyle/>
          <a:p>
            <a:endParaRPr lang="vi-VN" dirty="0"/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154906" y="2262283"/>
            <a:ext cx="6553200" cy="379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296" tIns="52148" rIns="104296" bIns="52148">
            <a:spAutoFit/>
          </a:bodyPr>
          <a:lstStyle>
            <a:lvl1pPr eaLnBrk="0" hangingPunct="0"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3200" b="0" dirty="0" smtClean="0">
                <a:latin typeface="+mn-lt"/>
              </a:rPr>
              <a:t>- </a:t>
            </a:r>
            <a:r>
              <a:rPr lang="en-US" sz="3200" b="0" dirty="0" err="1" smtClean="0">
                <a:latin typeface="+mn-lt"/>
              </a:rPr>
              <a:t>Ôn</a:t>
            </a:r>
            <a:r>
              <a:rPr lang="en-US" sz="3200" b="0" dirty="0" smtClean="0">
                <a:latin typeface="+mn-lt"/>
              </a:rPr>
              <a:t> </a:t>
            </a:r>
            <a:r>
              <a:rPr lang="en-US" sz="3200" b="0" dirty="0" err="1" smtClean="0">
                <a:latin typeface="+mn-lt"/>
              </a:rPr>
              <a:t>kiến</a:t>
            </a:r>
            <a:r>
              <a:rPr lang="en-US" sz="3200" b="0" dirty="0" smtClean="0">
                <a:latin typeface="+mn-lt"/>
              </a:rPr>
              <a:t> </a:t>
            </a:r>
            <a:r>
              <a:rPr lang="en-US" sz="3200" b="0" dirty="0" err="1" smtClean="0">
                <a:latin typeface="+mn-lt"/>
              </a:rPr>
              <a:t>thức</a:t>
            </a:r>
            <a:r>
              <a:rPr lang="en-US" sz="3200" b="0" dirty="0" smtClean="0">
                <a:latin typeface="+mn-lt"/>
              </a:rPr>
              <a:t> </a:t>
            </a:r>
            <a:r>
              <a:rPr lang="en-US" sz="3200" b="0" dirty="0" err="1" smtClean="0">
                <a:latin typeface="+mn-lt"/>
              </a:rPr>
              <a:t>chương</a:t>
            </a:r>
            <a:r>
              <a:rPr lang="en-US" sz="3200" b="0" dirty="0" smtClean="0">
                <a:latin typeface="+mn-lt"/>
              </a:rPr>
              <a:t> 6.</a:t>
            </a:r>
          </a:p>
          <a:p>
            <a:pPr eaLnBrk="1" hangingPunct="1">
              <a:lnSpc>
                <a:spcPct val="150000"/>
              </a:lnSpc>
            </a:pPr>
            <a:r>
              <a:rPr lang="en-US" sz="3200" b="0" dirty="0" smtClean="0">
                <a:latin typeface="+mn-lt"/>
              </a:rPr>
              <a:t>- </a:t>
            </a:r>
            <a:r>
              <a:rPr lang="en-US" sz="3200" b="0" dirty="0" err="1" smtClean="0">
                <a:latin typeface="+mn-lt"/>
              </a:rPr>
              <a:t>Làm</a:t>
            </a:r>
            <a:r>
              <a:rPr lang="en-US" sz="3200" b="0" dirty="0" smtClean="0">
                <a:latin typeface="+mn-lt"/>
              </a:rPr>
              <a:t> </a:t>
            </a:r>
            <a:r>
              <a:rPr lang="en-US" sz="3200" b="0" dirty="0" err="1" smtClean="0">
                <a:latin typeface="+mn-lt"/>
              </a:rPr>
              <a:t>bài</a:t>
            </a:r>
            <a:r>
              <a:rPr lang="en-US" sz="3200" b="0" dirty="0" smtClean="0">
                <a:latin typeface="+mn-lt"/>
              </a:rPr>
              <a:t> </a:t>
            </a:r>
            <a:r>
              <a:rPr lang="en-US" sz="3200" b="0" dirty="0" err="1" smtClean="0">
                <a:latin typeface="+mn-lt"/>
              </a:rPr>
              <a:t>tập</a:t>
            </a:r>
            <a:r>
              <a:rPr lang="en-US" sz="3200" b="0" dirty="0" smtClean="0">
                <a:latin typeface="+mn-lt"/>
              </a:rPr>
              <a:t> 12, 15, 16 SGK </a:t>
            </a:r>
            <a:r>
              <a:rPr lang="en-US" sz="3200" b="0" dirty="0" err="1" smtClean="0">
                <a:latin typeface="+mn-lt"/>
              </a:rPr>
              <a:t>trang</a:t>
            </a:r>
            <a:r>
              <a:rPr lang="en-US" sz="3200" b="0" dirty="0" smtClean="0">
                <a:latin typeface="+mn-lt"/>
              </a:rPr>
              <a:t> 42</a:t>
            </a:r>
          </a:p>
          <a:p>
            <a:pPr eaLnBrk="1" hangingPunct="1">
              <a:lnSpc>
                <a:spcPct val="150000"/>
              </a:lnSpc>
              <a:buFontTx/>
              <a:buChar char="-"/>
            </a:pPr>
            <a:r>
              <a:rPr lang="en-US" sz="3200" b="0" dirty="0" smtClean="0">
                <a:latin typeface="+mn-lt"/>
              </a:rPr>
              <a:t> </a:t>
            </a:r>
            <a:r>
              <a:rPr lang="en-US" sz="3200" b="0" dirty="0" err="1" smtClean="0">
                <a:latin typeface="+mn-lt"/>
              </a:rPr>
              <a:t>Chuẩn</a:t>
            </a:r>
            <a:r>
              <a:rPr lang="en-US" sz="3200" b="0" dirty="0" smtClean="0">
                <a:latin typeface="+mn-lt"/>
              </a:rPr>
              <a:t> </a:t>
            </a:r>
            <a:r>
              <a:rPr lang="en-US" sz="3200" b="0" dirty="0" err="1" smtClean="0">
                <a:latin typeface="+mn-lt"/>
              </a:rPr>
              <a:t>bị</a:t>
            </a:r>
            <a:r>
              <a:rPr lang="en-US" sz="3200" b="0" dirty="0" smtClean="0">
                <a:latin typeface="+mn-lt"/>
              </a:rPr>
              <a:t> </a:t>
            </a:r>
            <a:r>
              <a:rPr lang="en-US" sz="3200" b="0" dirty="0" err="1" smtClean="0">
                <a:latin typeface="+mn-lt"/>
              </a:rPr>
              <a:t>bài</a:t>
            </a:r>
            <a:r>
              <a:rPr lang="en-US" sz="3200" b="0" dirty="0" smtClean="0">
                <a:latin typeface="+mn-lt"/>
              </a:rPr>
              <a:t> “ </a:t>
            </a:r>
            <a:r>
              <a:rPr lang="en-US" sz="3200" b="0" dirty="0" err="1" smtClean="0">
                <a:latin typeface="+mn-lt"/>
              </a:rPr>
              <a:t>M</a:t>
            </a:r>
            <a:r>
              <a:rPr lang="en-US" sz="3200" b="0" dirty="0" err="1" smtClean="0">
                <a:latin typeface="+mn-lt"/>
              </a:rPr>
              <a:t>ô</a:t>
            </a:r>
            <a:r>
              <a:rPr lang="en-US" sz="3200" b="0" dirty="0" smtClean="0">
                <a:latin typeface="+mn-lt"/>
              </a:rPr>
              <a:t> </a:t>
            </a:r>
            <a:r>
              <a:rPr lang="en-US" sz="3200" b="0" dirty="0" err="1" smtClean="0">
                <a:latin typeface="+mn-lt"/>
              </a:rPr>
              <a:t>tả</a:t>
            </a:r>
            <a:r>
              <a:rPr lang="en-US" sz="3200" b="0" dirty="0" smtClean="0">
                <a:latin typeface="+mn-lt"/>
              </a:rPr>
              <a:t> </a:t>
            </a:r>
            <a:r>
              <a:rPr lang="en-US" sz="3200" b="0" dirty="0" err="1" smtClean="0">
                <a:latin typeface="+mn-lt"/>
              </a:rPr>
              <a:t>xác</a:t>
            </a:r>
            <a:r>
              <a:rPr lang="en-US" sz="3200" b="0" dirty="0" smtClean="0">
                <a:latin typeface="+mn-lt"/>
              </a:rPr>
              <a:t> </a:t>
            </a:r>
            <a:r>
              <a:rPr lang="en-US" sz="3200" b="0" dirty="0" err="1" smtClean="0">
                <a:latin typeface="+mn-lt"/>
              </a:rPr>
              <a:t>suất</a:t>
            </a:r>
            <a:r>
              <a:rPr lang="en-US" sz="3200" b="0" dirty="0" smtClean="0">
                <a:latin typeface="+mn-lt"/>
              </a:rPr>
              <a:t> </a:t>
            </a:r>
            <a:r>
              <a:rPr lang="en-US" sz="3200" b="0" dirty="0" err="1" smtClean="0">
                <a:latin typeface="+mn-lt"/>
              </a:rPr>
              <a:t>bằng</a:t>
            </a:r>
            <a:endParaRPr lang="en-US" sz="3200" b="0" dirty="0" smtClean="0">
              <a:latin typeface="+mn-lt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3200" b="0" dirty="0" smtClean="0">
                <a:latin typeface="+mn-lt"/>
              </a:rPr>
              <a:t> </a:t>
            </a:r>
            <a:r>
              <a:rPr lang="en-US" sz="3200" b="0" dirty="0" err="1" smtClean="0">
                <a:latin typeface="+mn-lt"/>
              </a:rPr>
              <a:t>tỉ</a:t>
            </a:r>
            <a:r>
              <a:rPr lang="en-US" sz="3200" b="0" dirty="0" smtClean="0">
                <a:latin typeface="+mn-lt"/>
              </a:rPr>
              <a:t> </a:t>
            </a:r>
            <a:r>
              <a:rPr lang="en-US" sz="3200" b="0" dirty="0" err="1" smtClean="0">
                <a:latin typeface="+mn-lt"/>
              </a:rPr>
              <a:t>số</a:t>
            </a:r>
            <a:r>
              <a:rPr lang="en-US" sz="3200" b="0" dirty="0" smtClean="0">
                <a:latin typeface="+mn-lt"/>
              </a:rPr>
              <a:t>”</a:t>
            </a:r>
          </a:p>
          <a:p>
            <a:pPr lvl="1" eaLnBrk="1" hangingPunct="1">
              <a:spcBef>
                <a:spcPct val="50000"/>
              </a:spcBef>
            </a:pPr>
            <a:endParaRPr lang="en-US" sz="3200" b="0" dirty="0">
              <a:latin typeface="+mn-lt"/>
            </a:endParaRPr>
          </a:p>
        </p:txBody>
      </p:sp>
      <p:sp>
        <p:nvSpPr>
          <p:cNvPr id="22533" name="Text Box 58"/>
          <p:cNvSpPr txBox="1">
            <a:spLocks noChangeArrowheads="1"/>
          </p:cNvSpPr>
          <p:nvPr/>
        </p:nvSpPr>
        <p:spPr bwMode="auto">
          <a:xfrm>
            <a:off x="2831306" y="808831"/>
            <a:ext cx="4996458" cy="84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296" tIns="52148" rIns="104296" bIns="52148">
            <a:spAutoFit/>
          </a:bodyPr>
          <a:lstStyle>
            <a:lvl1pPr eaLnBrk="0" hangingPunct="0"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0" dirty="0">
                <a:solidFill>
                  <a:srgbClr val="0000FF"/>
                </a:solidFill>
                <a:latin typeface="+mj-lt"/>
              </a:rPr>
              <a:t> Hướng dẫn về</a:t>
            </a:r>
            <a:r>
              <a:rPr lang="en-US" sz="4800" b="0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4800" b="0" dirty="0">
                <a:solidFill>
                  <a:srgbClr val="0000FF"/>
                </a:solidFill>
                <a:latin typeface="+mj-lt"/>
              </a:rPr>
              <a:t>nhà</a:t>
            </a:r>
          </a:p>
        </p:txBody>
      </p:sp>
      <p:pic>
        <p:nvPicPr>
          <p:cNvPr id="7" name="Picture 6" descr="BÉ GÁI HỌC BÀ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306" y="2332831"/>
            <a:ext cx="3048000" cy="309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4353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endSnd/>
        </p:sndAc>
      </p:transition>
    </mc:Choice>
    <mc:Fallback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561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090" y="5211316"/>
            <a:ext cx="1356210" cy="13697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2934979" y="4265616"/>
            <a:ext cx="2463290" cy="26391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" y="-2828472"/>
            <a:ext cx="6804893" cy="131061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461" y="0"/>
            <a:ext cx="7038777" cy="3024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3029347" y="672112"/>
            <a:ext cx="5435005" cy="1767308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33CC"/>
                </a:solidFill>
              </a:rPr>
              <a:t>1. </a:t>
            </a:r>
            <a:r>
              <a:rPr lang="en-US" sz="3600" dirty="0" err="1" smtClean="0">
                <a:solidFill>
                  <a:srgbClr val="0033CC"/>
                </a:solidFill>
              </a:rPr>
              <a:t>Phương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trình</a:t>
            </a:r>
            <a:r>
              <a:rPr lang="en-US" sz="3600" dirty="0" smtClean="0">
                <a:solidFill>
                  <a:srgbClr val="0033CC"/>
                </a:solidFill>
              </a:rPr>
              <a:t> ax + b = 0 </a:t>
            </a:r>
            <a:r>
              <a:rPr lang="en-US" sz="3600" dirty="0" err="1" smtClean="0">
                <a:solidFill>
                  <a:srgbClr val="0033CC"/>
                </a:solidFill>
              </a:rPr>
              <a:t>là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phương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trình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bậc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nhất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một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ẩn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nếu</a:t>
            </a:r>
            <a:endParaRPr lang="en-US" sz="3600" dirty="0">
              <a:solidFill>
                <a:srgbClr val="0033CC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8197" y="3315220"/>
            <a:ext cx="2316559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 smtClean="0">
                <a:solidFill>
                  <a:srgbClr val="0033CC"/>
                </a:solidFill>
              </a:rPr>
              <a:t>A.</a:t>
            </a:r>
            <a:r>
              <a:rPr lang="vi-VN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smtClean="0">
                <a:solidFill>
                  <a:srgbClr val="0033CC"/>
                </a:solidFill>
              </a:rPr>
              <a:t>a = 0</a:t>
            </a:r>
            <a:endParaRPr lang="en-US" sz="3600" dirty="0">
              <a:solidFill>
                <a:srgbClr val="0033CC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826114" y="3315220"/>
            <a:ext cx="2519794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 smtClean="0">
                <a:solidFill>
                  <a:srgbClr val="0033CC"/>
                </a:solidFill>
              </a:rPr>
              <a:t>B.</a:t>
            </a:r>
            <a:r>
              <a:rPr lang="vi-VN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smtClean="0">
                <a:solidFill>
                  <a:srgbClr val="0033CC"/>
                </a:solidFill>
              </a:rPr>
              <a:t>b </a:t>
            </a:r>
            <a:r>
              <a:rPr lang="en-US" sz="3600" dirty="0" smtClean="0">
                <a:solidFill>
                  <a:srgbClr val="0033CC"/>
                </a:solidFill>
                <a:ea typeface="Cambria Math"/>
              </a:rPr>
              <a:t>≠ 0</a:t>
            </a:r>
            <a:endParaRPr lang="en-US" sz="3600" dirty="0">
              <a:solidFill>
                <a:srgbClr val="0033CC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504371" y="3332557"/>
            <a:ext cx="2425392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 smtClean="0">
                <a:solidFill>
                  <a:srgbClr val="0033CC"/>
                </a:solidFill>
              </a:rPr>
              <a:t>C.</a:t>
            </a:r>
            <a:r>
              <a:rPr lang="vi-VN" sz="3600" dirty="0" smtClean="0">
                <a:solidFill>
                  <a:srgbClr val="0033CC"/>
                </a:solidFill>
              </a:rPr>
              <a:t>  </a:t>
            </a:r>
            <a:r>
              <a:rPr lang="en-US" sz="3600" dirty="0" smtClean="0">
                <a:solidFill>
                  <a:srgbClr val="0033CC"/>
                </a:solidFill>
              </a:rPr>
              <a:t>b = </a:t>
            </a:r>
            <a:r>
              <a:rPr lang="vi-VN" sz="3600" dirty="0" smtClean="0">
                <a:solidFill>
                  <a:srgbClr val="0033CC"/>
                </a:solidFill>
              </a:rPr>
              <a:t>0</a:t>
            </a:r>
            <a:endParaRPr lang="en-US" sz="3600" dirty="0">
              <a:solidFill>
                <a:srgbClr val="0033CC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197057" y="3315220"/>
            <a:ext cx="2316559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 smtClean="0">
                <a:solidFill>
                  <a:srgbClr val="0033CC"/>
                </a:solidFill>
              </a:rPr>
              <a:t>D.</a:t>
            </a:r>
            <a:r>
              <a:rPr lang="vi-VN" sz="3600" dirty="0">
                <a:solidFill>
                  <a:srgbClr val="0033CC"/>
                </a:solidFill>
              </a:rPr>
              <a:t> </a:t>
            </a:r>
            <a:r>
              <a:rPr lang="en-US" sz="3600" dirty="0" smtClean="0">
                <a:solidFill>
                  <a:srgbClr val="0033CC"/>
                </a:solidFill>
              </a:rPr>
              <a:t>a </a:t>
            </a:r>
            <a:r>
              <a:rPr lang="en-US" sz="3600" dirty="0" smtClean="0">
                <a:solidFill>
                  <a:srgbClr val="0033CC"/>
                </a:solidFill>
                <a:ea typeface="Cambria Math"/>
              </a:rPr>
              <a:t>≠ 0</a:t>
            </a:r>
            <a:endParaRPr lang="en-US" sz="3600" dirty="0">
              <a:solidFill>
                <a:srgbClr val="0033CC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845" y="5572932"/>
            <a:ext cx="1591970" cy="19743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1582797" y="4254044"/>
            <a:ext cx="712788" cy="89615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12272"/>
            <a:ext cx="919559" cy="12880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times up"/>
          <p:cNvGrpSpPr/>
          <p:nvPr/>
        </p:nvGrpSpPr>
        <p:grpSpPr>
          <a:xfrm>
            <a:off x="687583" y="196033"/>
            <a:ext cx="885236" cy="551367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3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3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13" y="1059149"/>
            <a:ext cx="747141" cy="9393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1218" y="1042054"/>
            <a:ext cx="105520" cy="112207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" name="Group 5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2792" y="1853968"/>
            <a:ext cx="105520" cy="112207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" name="Group 6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40107" y="1472810"/>
            <a:ext cx="105520" cy="112207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9" name="Group 6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773933" y="1509470"/>
            <a:ext cx="105520" cy="112207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104357" y="1468579"/>
            <a:ext cx="79270" cy="8444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" name="Explosion 2 76"/>
          <p:cNvSpPr/>
          <p:nvPr/>
        </p:nvSpPr>
        <p:spPr>
          <a:xfrm>
            <a:off x="1391632" y="3482886"/>
            <a:ext cx="2762052" cy="228672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pPr algn="ctr"/>
            <a:r>
              <a:rPr lang="en-US" sz="2700" dirty="0" smtClean="0">
                <a:solidFill>
                  <a:srgbClr val="0000FF"/>
                </a:solidFill>
              </a:rPr>
              <a:t>HẾT GIỜ</a:t>
            </a:r>
            <a:endParaRPr lang="en-US" sz="27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274956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2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252042"/>
            <a:ext cx="10691812" cy="91855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380" y="3564388"/>
            <a:ext cx="7081045" cy="40248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40491"/>
            <a:ext cx="10424518" cy="118739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273224" y="3977168"/>
            <a:ext cx="3468911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200" dirty="0" smtClean="0">
                <a:solidFill>
                  <a:srgbClr val="0033CC"/>
                </a:solidFill>
              </a:rPr>
              <a:t>A. 3x + 2y – 6 = 0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73224" y="5811098"/>
            <a:ext cx="3558009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200" dirty="0" smtClean="0">
                <a:solidFill>
                  <a:srgbClr val="0033CC"/>
                </a:solidFill>
              </a:rPr>
              <a:t>B.</a:t>
            </a:r>
            <a:r>
              <a:rPr lang="vi-VN" sz="3200" dirty="0" smtClean="0">
                <a:solidFill>
                  <a:srgbClr val="0033CC"/>
                </a:solidFill>
              </a:rPr>
              <a:t> </a:t>
            </a:r>
            <a:r>
              <a:rPr lang="en-US" sz="3200" dirty="0" smtClean="0">
                <a:solidFill>
                  <a:srgbClr val="0033CC"/>
                </a:solidFill>
              </a:rPr>
              <a:t>x</a:t>
            </a:r>
            <a:r>
              <a:rPr lang="en-US" sz="3200" baseline="30000" dirty="0" smtClean="0">
                <a:solidFill>
                  <a:srgbClr val="0033CC"/>
                </a:solidFill>
              </a:rPr>
              <a:t>2</a:t>
            </a:r>
            <a:r>
              <a:rPr lang="en-US" sz="3200" dirty="0" smtClean="0">
                <a:solidFill>
                  <a:srgbClr val="0033CC"/>
                </a:solidFill>
              </a:rPr>
              <a:t> = 4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058694" y="5723848"/>
            <a:ext cx="4098528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D</a:t>
            </a:r>
            <a:r>
              <a:rPr lang="en-US" sz="3200" dirty="0" smtClean="0">
                <a:solidFill>
                  <a:srgbClr val="0033CC"/>
                </a:solidFill>
              </a:rPr>
              <a:t>.</a:t>
            </a:r>
            <a:r>
              <a:rPr lang="vi-VN" sz="3200" dirty="0" smtClean="0">
                <a:solidFill>
                  <a:srgbClr val="0033CC"/>
                </a:solidFill>
              </a:rPr>
              <a:t> </a:t>
            </a:r>
            <a:r>
              <a:rPr lang="en-US" sz="3200" dirty="0" smtClean="0">
                <a:solidFill>
                  <a:srgbClr val="0033CC"/>
                </a:solidFill>
              </a:rPr>
              <a:t>y</a:t>
            </a:r>
            <a:r>
              <a:rPr lang="en-US" sz="3200" baseline="30000" dirty="0" smtClean="0">
                <a:solidFill>
                  <a:srgbClr val="0033CC"/>
                </a:solidFill>
              </a:rPr>
              <a:t>2</a:t>
            </a:r>
            <a:r>
              <a:rPr lang="en-US" sz="3200" dirty="0" smtClean="0">
                <a:solidFill>
                  <a:srgbClr val="0033CC"/>
                </a:solidFill>
              </a:rPr>
              <a:t> – x + 1 = 0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117129" y="3912099"/>
            <a:ext cx="4040093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C</a:t>
            </a:r>
            <a:r>
              <a:rPr lang="en-US" sz="3200" dirty="0" smtClean="0">
                <a:solidFill>
                  <a:srgbClr val="0033CC"/>
                </a:solidFill>
              </a:rPr>
              <a:t>. 3x + 6 = 0</a:t>
            </a:r>
            <a:endParaRPr lang="en-US" sz="3200" dirty="0">
              <a:solidFill>
                <a:srgbClr val="0033CC"/>
              </a:solidFill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166" y="84014"/>
            <a:ext cx="7038777" cy="3024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0" name="TextBox 29"/>
          <p:cNvSpPr txBox="1"/>
          <p:nvPr/>
        </p:nvSpPr>
        <p:spPr>
          <a:xfrm>
            <a:off x="3029347" y="672112"/>
            <a:ext cx="4900414" cy="1767308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33CC"/>
                </a:solidFill>
              </a:rPr>
              <a:t>2. </a:t>
            </a:r>
            <a:r>
              <a:rPr lang="en-US" sz="3600" dirty="0" err="1" smtClean="0">
                <a:solidFill>
                  <a:srgbClr val="0033CC"/>
                </a:solidFill>
              </a:rPr>
              <a:t>Phương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trình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nào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sau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đây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là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phương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trình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bậc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nhất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một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ẩn</a:t>
            </a:r>
            <a:r>
              <a:rPr lang="en-US" sz="3600" dirty="0" smtClean="0">
                <a:solidFill>
                  <a:srgbClr val="0033CC"/>
                </a:solidFill>
              </a:rPr>
              <a:t>?</a:t>
            </a:r>
            <a:endParaRPr lang="en-US" sz="3600" dirty="0">
              <a:solidFill>
                <a:srgbClr val="0033CC"/>
              </a:solidFill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041" y="5754962"/>
            <a:ext cx="1591970" cy="19743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582797" y="4254044"/>
            <a:ext cx="712788" cy="89615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12272"/>
            <a:ext cx="919559" cy="12880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times up"/>
          <p:cNvGrpSpPr/>
          <p:nvPr/>
        </p:nvGrpSpPr>
        <p:grpSpPr>
          <a:xfrm>
            <a:off x="687583" y="196033"/>
            <a:ext cx="885236" cy="551367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3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3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13" y="1059149"/>
            <a:ext cx="747141" cy="9393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1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1218" y="1042054"/>
            <a:ext cx="105520" cy="112207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" name="Group 3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2792" y="1853968"/>
            <a:ext cx="105520" cy="112207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" name="Group 3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40107" y="1472810"/>
            <a:ext cx="105520" cy="112207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" name="Group 4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773933" y="1509470"/>
            <a:ext cx="105520" cy="112207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104357" y="1468579"/>
            <a:ext cx="79270" cy="8444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Explosion 2 50"/>
          <p:cNvSpPr/>
          <p:nvPr/>
        </p:nvSpPr>
        <p:spPr>
          <a:xfrm>
            <a:off x="2776014" y="3669697"/>
            <a:ext cx="2762052" cy="228672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pPr algn="ctr"/>
            <a:r>
              <a:rPr lang="en-US" sz="2700" dirty="0" smtClean="0">
                <a:solidFill>
                  <a:srgbClr val="0000FF"/>
                </a:solidFill>
              </a:rPr>
              <a:t>HẾT GIỜ</a:t>
            </a:r>
            <a:endParaRPr lang="en-US" sz="27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84004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2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561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6170067" y="3906918"/>
            <a:ext cx="2822388" cy="36931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583952" y="3114005"/>
            <a:ext cx="4027908" cy="47297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5509584" y="1664311"/>
            <a:ext cx="4854102" cy="76291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5709417" y="3775851"/>
            <a:ext cx="3390499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 smtClean="0">
                <a:solidFill>
                  <a:srgbClr val="0033CC"/>
                </a:solidFill>
              </a:rPr>
              <a:t>C.</a:t>
            </a:r>
            <a:r>
              <a:rPr lang="vi-VN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smtClean="0">
                <a:solidFill>
                  <a:srgbClr val="0033CC"/>
                </a:solidFill>
              </a:rPr>
              <a:t>3x + 6 = 0 </a:t>
            </a:r>
            <a:endParaRPr lang="en-US" sz="3600" dirty="0">
              <a:solidFill>
                <a:srgbClr val="0033CC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60124" y="5657268"/>
            <a:ext cx="3382011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 smtClean="0">
                <a:solidFill>
                  <a:srgbClr val="0033CC"/>
                </a:solidFill>
              </a:rPr>
              <a:t>B.</a:t>
            </a:r>
            <a:r>
              <a:rPr lang="vi-VN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smtClean="0">
                <a:solidFill>
                  <a:srgbClr val="0033CC"/>
                </a:solidFill>
              </a:rPr>
              <a:t>2x + 3 = 1 + x</a:t>
            </a:r>
            <a:endParaRPr lang="en-US" sz="3600" dirty="0">
              <a:solidFill>
                <a:srgbClr val="0033CC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709418" y="5535365"/>
            <a:ext cx="3483812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</a:rPr>
              <a:t>D</a:t>
            </a:r>
            <a:r>
              <a:rPr lang="en-US" sz="3600" dirty="0" smtClean="0">
                <a:solidFill>
                  <a:srgbClr val="0033CC"/>
                </a:solidFill>
              </a:rPr>
              <a:t>.</a:t>
            </a:r>
            <a:r>
              <a:rPr lang="vi-VN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smtClean="0">
                <a:solidFill>
                  <a:srgbClr val="0033CC"/>
                </a:solidFill>
              </a:rPr>
              <a:t>x + 2 = 4 + x</a:t>
            </a:r>
            <a:endParaRPr lang="en-US" sz="3600" dirty="0">
              <a:solidFill>
                <a:srgbClr val="0033CC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45492" y="3775851"/>
            <a:ext cx="3386439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</a:rPr>
              <a:t>A</a:t>
            </a:r>
            <a:r>
              <a:rPr lang="en-US" sz="3600" dirty="0" smtClean="0">
                <a:solidFill>
                  <a:srgbClr val="0033CC"/>
                </a:solidFill>
              </a:rPr>
              <a:t>. 2x – 4 = 0</a:t>
            </a:r>
            <a:endParaRPr lang="en-US" sz="3600" dirty="0">
              <a:solidFill>
                <a:srgbClr val="0033CC"/>
              </a:solidFill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518" y="0"/>
            <a:ext cx="8865295" cy="2436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2" name="TextBox 21"/>
          <p:cNvSpPr txBox="1"/>
          <p:nvPr/>
        </p:nvSpPr>
        <p:spPr>
          <a:xfrm>
            <a:off x="2405659" y="576612"/>
            <a:ext cx="7414261" cy="1213310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cs typeface="Times New Roman" pitchFamily="18" charset="0"/>
              </a:rPr>
              <a:t>3. </a:t>
            </a:r>
            <a:r>
              <a:rPr lang="en-US" sz="3600" dirty="0" err="1" smtClean="0">
                <a:solidFill>
                  <a:srgbClr val="0070C0"/>
                </a:solidFill>
                <a:cs typeface="Times New Roman" pitchFamily="18" charset="0"/>
              </a:rPr>
              <a:t>Phương</a:t>
            </a:r>
            <a:r>
              <a:rPr lang="en-US" sz="3600" dirty="0" smtClean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cs typeface="Times New Roman" pitchFamily="18" charset="0"/>
              </a:rPr>
              <a:t>trình</a:t>
            </a:r>
            <a:r>
              <a:rPr lang="en-US" sz="3600" dirty="0" smtClean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cs typeface="Times New Roman" pitchFamily="18" charset="0"/>
              </a:rPr>
              <a:t>nào</a:t>
            </a:r>
            <a:r>
              <a:rPr lang="en-US" sz="3600" dirty="0" smtClean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cs typeface="Times New Roman" pitchFamily="18" charset="0"/>
              </a:rPr>
              <a:t>sau</a:t>
            </a:r>
            <a:r>
              <a:rPr lang="en-US" sz="3600" dirty="0" smtClean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cs typeface="Times New Roman" pitchFamily="18" charset="0"/>
              </a:rPr>
              <a:t>đây</a:t>
            </a:r>
            <a:r>
              <a:rPr lang="en-US" sz="3600" dirty="0" smtClean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cs typeface="Times New Roman" pitchFamily="18" charset="0"/>
              </a:rPr>
              <a:t>nhận</a:t>
            </a:r>
            <a:r>
              <a:rPr lang="en-US" sz="3600" dirty="0" smtClean="0">
                <a:solidFill>
                  <a:srgbClr val="0070C0"/>
                </a:solidFill>
                <a:cs typeface="Times New Roman" pitchFamily="18" charset="0"/>
              </a:rPr>
              <a:t> </a:t>
            </a:r>
          </a:p>
          <a:p>
            <a:pPr algn="ctr"/>
            <a:r>
              <a:rPr lang="en-US" sz="3600" dirty="0" smtClean="0">
                <a:solidFill>
                  <a:srgbClr val="0070C0"/>
                </a:solidFill>
                <a:cs typeface="Times New Roman" pitchFamily="18" charset="0"/>
              </a:rPr>
              <a:t>x = 2 </a:t>
            </a:r>
            <a:r>
              <a:rPr lang="en-US" sz="3600" dirty="0" err="1" smtClean="0">
                <a:solidFill>
                  <a:srgbClr val="0070C0"/>
                </a:solidFill>
                <a:cs typeface="Times New Roman" pitchFamily="18" charset="0"/>
              </a:rPr>
              <a:t>là</a:t>
            </a:r>
            <a:r>
              <a:rPr lang="en-US" sz="3600" dirty="0" smtClean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cs typeface="Times New Roman" pitchFamily="18" charset="0"/>
              </a:rPr>
              <a:t>nghiệm</a:t>
            </a:r>
            <a:r>
              <a:rPr lang="en-US" sz="3600" dirty="0" smtClean="0">
                <a:solidFill>
                  <a:srgbClr val="0070C0"/>
                </a:solidFill>
                <a:cs typeface="Times New Roman" pitchFamily="18" charset="0"/>
              </a:rPr>
              <a:t>?</a:t>
            </a:r>
            <a:endParaRPr lang="en-US" sz="3600" dirty="0">
              <a:solidFill>
                <a:srgbClr val="0070C0"/>
              </a:solidFill>
              <a:cs typeface="Times New Roman" pitchFamily="18" charset="0"/>
            </a:endParaRP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141" y="5641454"/>
            <a:ext cx="1591970" cy="19743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1582797" y="4254044"/>
            <a:ext cx="712788" cy="89615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12272"/>
            <a:ext cx="919559" cy="12880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times up"/>
          <p:cNvGrpSpPr/>
          <p:nvPr/>
        </p:nvGrpSpPr>
        <p:grpSpPr>
          <a:xfrm>
            <a:off x="687583" y="196033"/>
            <a:ext cx="885236" cy="551367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3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3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13" y="1059149"/>
            <a:ext cx="747141" cy="9393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4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1218" y="1042054"/>
            <a:ext cx="105520" cy="112207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" name="Group 3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2792" y="1853968"/>
            <a:ext cx="105520" cy="112207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" name="Group 3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40107" y="1472810"/>
            <a:ext cx="105520" cy="112207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" name="Group 4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773933" y="1509470"/>
            <a:ext cx="105520" cy="112207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104357" y="1468579"/>
            <a:ext cx="79270" cy="8444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Explosion 2 50"/>
          <p:cNvSpPr/>
          <p:nvPr/>
        </p:nvSpPr>
        <p:spPr>
          <a:xfrm>
            <a:off x="2753495" y="3897754"/>
            <a:ext cx="2762052" cy="228672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pPr algn="ctr"/>
            <a:r>
              <a:rPr lang="en-US" sz="2700" dirty="0" smtClean="0">
                <a:solidFill>
                  <a:srgbClr val="0000FF"/>
                </a:solidFill>
              </a:rPr>
              <a:t>HẾT GIỜ</a:t>
            </a:r>
            <a:endParaRPr lang="en-US" sz="27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887878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8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561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286" y="5325711"/>
            <a:ext cx="1871067" cy="20001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443961" y="5164539"/>
            <a:ext cx="2133038" cy="21275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317" y="5375438"/>
            <a:ext cx="1960166" cy="19070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4598269" y="3521493"/>
            <a:ext cx="4854102" cy="58621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509554" y="2688449"/>
            <a:ext cx="2787089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 smtClean="0">
                <a:solidFill>
                  <a:srgbClr val="0033CC"/>
                </a:solidFill>
              </a:rPr>
              <a:t>A.</a:t>
            </a:r>
            <a:r>
              <a:rPr lang="vi-VN" sz="3600" dirty="0">
                <a:solidFill>
                  <a:srgbClr val="0033CC"/>
                </a:solidFill>
              </a:rPr>
              <a:t> </a:t>
            </a:r>
            <a:r>
              <a:rPr lang="en-US" sz="3600" dirty="0" smtClean="0">
                <a:solidFill>
                  <a:srgbClr val="0033CC"/>
                </a:solidFill>
              </a:rPr>
              <a:t>x = – 3  </a:t>
            </a:r>
            <a:endParaRPr lang="en-US" sz="3600" dirty="0">
              <a:solidFill>
                <a:srgbClr val="0033CC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55136" y="3948660"/>
            <a:ext cx="2841506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 smtClean="0">
                <a:solidFill>
                  <a:srgbClr val="0033CC"/>
                </a:solidFill>
              </a:rPr>
              <a:t>B.</a:t>
            </a:r>
            <a:r>
              <a:rPr lang="vi-VN" sz="3600" dirty="0">
                <a:solidFill>
                  <a:srgbClr val="0033CC"/>
                </a:solidFill>
              </a:rPr>
              <a:t> </a:t>
            </a:r>
            <a:r>
              <a:rPr lang="en-US" sz="3600" dirty="0" smtClean="0">
                <a:solidFill>
                  <a:srgbClr val="0033CC"/>
                </a:solidFill>
              </a:rPr>
              <a:t>x = 5</a:t>
            </a:r>
            <a:endParaRPr lang="en-US" sz="3600" dirty="0">
              <a:solidFill>
                <a:srgbClr val="0033CC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887441" y="3996843"/>
            <a:ext cx="2735191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 smtClean="0">
                <a:solidFill>
                  <a:srgbClr val="0033CC"/>
                </a:solidFill>
              </a:rPr>
              <a:t>D.</a:t>
            </a:r>
            <a:r>
              <a:rPr lang="vi-VN" sz="3600" dirty="0">
                <a:solidFill>
                  <a:srgbClr val="0033CC"/>
                </a:solidFill>
              </a:rPr>
              <a:t> </a:t>
            </a:r>
            <a:r>
              <a:rPr lang="en-US" sz="3600" dirty="0" smtClean="0">
                <a:solidFill>
                  <a:srgbClr val="0033CC"/>
                </a:solidFill>
              </a:rPr>
              <a:t>x = – 5 </a:t>
            </a:r>
            <a:endParaRPr lang="en-US" sz="3600" dirty="0">
              <a:solidFill>
                <a:srgbClr val="0033CC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937074" y="2824599"/>
            <a:ext cx="2685558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</a:rPr>
              <a:t>C</a:t>
            </a:r>
            <a:r>
              <a:rPr lang="en-US" sz="3600" dirty="0" smtClean="0">
                <a:solidFill>
                  <a:srgbClr val="0033CC"/>
                </a:solidFill>
              </a:rPr>
              <a:t>. x = 3</a:t>
            </a:r>
            <a:endParaRPr lang="en-US" sz="3600" dirty="0">
              <a:solidFill>
                <a:srgbClr val="0033CC"/>
              </a:solidFill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2" y="84014"/>
            <a:ext cx="8018860" cy="2436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0" name="TextBox 29"/>
          <p:cNvSpPr txBox="1"/>
          <p:nvPr/>
        </p:nvSpPr>
        <p:spPr>
          <a:xfrm>
            <a:off x="3034653" y="492598"/>
            <a:ext cx="6142487" cy="1213310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cs typeface="Times New Roman" pitchFamily="18" charset="0"/>
              </a:rPr>
              <a:t>4. </a:t>
            </a:r>
            <a:r>
              <a:rPr lang="en-US" sz="3600" dirty="0" err="1" smtClean="0">
                <a:solidFill>
                  <a:srgbClr val="0070C0"/>
                </a:solidFill>
                <a:cs typeface="Times New Roman" pitchFamily="18" charset="0"/>
              </a:rPr>
              <a:t>Nghiệm</a:t>
            </a:r>
            <a:r>
              <a:rPr lang="en-US" sz="3600" dirty="0" smtClean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cs typeface="Times New Roman" pitchFamily="18" charset="0"/>
              </a:rPr>
              <a:t>phương</a:t>
            </a:r>
            <a:r>
              <a:rPr lang="en-US" sz="3600" dirty="0" smtClean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cs typeface="Times New Roman" pitchFamily="18" charset="0"/>
              </a:rPr>
              <a:t>trình</a:t>
            </a:r>
            <a:r>
              <a:rPr lang="en-US" sz="3600" dirty="0" smtClean="0">
                <a:solidFill>
                  <a:srgbClr val="0070C0"/>
                </a:solidFill>
                <a:cs typeface="Times New Roman" pitchFamily="18" charset="0"/>
              </a:rPr>
              <a:t>  </a:t>
            </a:r>
          </a:p>
          <a:p>
            <a:pPr algn="ctr"/>
            <a:r>
              <a:rPr lang="en-US" sz="3600" dirty="0" smtClean="0">
                <a:solidFill>
                  <a:srgbClr val="0070C0"/>
                </a:solidFill>
                <a:cs typeface="Times New Roman" pitchFamily="18" charset="0"/>
              </a:rPr>
              <a:t>5x + 3 = 18 </a:t>
            </a:r>
            <a:r>
              <a:rPr lang="en-US" sz="3600" dirty="0" err="1" smtClean="0">
                <a:solidFill>
                  <a:srgbClr val="0070C0"/>
                </a:solidFill>
                <a:cs typeface="Times New Roman" pitchFamily="18" charset="0"/>
              </a:rPr>
              <a:t>là</a:t>
            </a:r>
            <a:endParaRPr lang="en-US" sz="3600" dirty="0">
              <a:solidFill>
                <a:srgbClr val="0070C0"/>
              </a:solidFill>
              <a:cs typeface="Times New Roman" pitchFamily="18" charset="0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845" y="5586934"/>
            <a:ext cx="1591970" cy="19743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582797" y="4254044"/>
            <a:ext cx="712788" cy="89615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12272"/>
            <a:ext cx="919559" cy="12880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times up"/>
          <p:cNvGrpSpPr/>
          <p:nvPr/>
        </p:nvGrpSpPr>
        <p:grpSpPr>
          <a:xfrm>
            <a:off x="687583" y="196033"/>
            <a:ext cx="885236" cy="551367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3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3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13" y="1059149"/>
            <a:ext cx="747141" cy="9393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1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1218" y="1042054"/>
            <a:ext cx="105520" cy="112207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" name="Group 3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2792" y="1853968"/>
            <a:ext cx="105520" cy="112207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" name="Group 3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40107" y="1472810"/>
            <a:ext cx="105520" cy="112207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" name="Group 4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773933" y="1509470"/>
            <a:ext cx="105520" cy="112207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104357" y="1468579"/>
            <a:ext cx="79270" cy="8444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" name="Explosion 2 52"/>
          <p:cNvSpPr/>
          <p:nvPr/>
        </p:nvSpPr>
        <p:spPr>
          <a:xfrm>
            <a:off x="3075980" y="3778571"/>
            <a:ext cx="2762052" cy="228672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pPr algn="ctr"/>
            <a:r>
              <a:rPr lang="en-US" sz="2700" dirty="0" smtClean="0">
                <a:solidFill>
                  <a:srgbClr val="0000FF"/>
                </a:solidFill>
              </a:rPr>
              <a:t>HẾT GIỜ</a:t>
            </a:r>
            <a:endParaRPr lang="en-US" sz="27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070326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84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1" y="21004"/>
            <a:ext cx="10697714" cy="75402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041" y="5754962"/>
            <a:ext cx="1591970" cy="19743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4890" y="2715414"/>
            <a:ext cx="6199192" cy="50735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153" y="4186702"/>
            <a:ext cx="2903124" cy="25447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099" y="-3948660"/>
            <a:ext cx="7306073" cy="148984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84014"/>
            <a:ext cx="7038777" cy="3024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" name="TextBox 19"/>
          <p:cNvSpPr txBox="1"/>
          <p:nvPr/>
        </p:nvSpPr>
        <p:spPr>
          <a:xfrm>
            <a:off x="2583855" y="828654"/>
            <a:ext cx="5880497" cy="1213310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33CC"/>
                </a:solidFill>
              </a:rPr>
              <a:t>5. </a:t>
            </a:r>
            <a:r>
              <a:rPr lang="en-US" sz="3600" dirty="0" err="1" smtClean="0">
                <a:solidFill>
                  <a:srgbClr val="0033CC"/>
                </a:solidFill>
              </a:rPr>
              <a:t>Phương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trình</a:t>
            </a:r>
            <a:r>
              <a:rPr lang="en-US" sz="3600" dirty="0" smtClean="0">
                <a:solidFill>
                  <a:srgbClr val="0033CC"/>
                </a:solidFill>
              </a:rPr>
              <a:t> x – 4 = 10 – x </a:t>
            </a:r>
            <a:r>
              <a:rPr lang="en-US" sz="3600" dirty="0" err="1" smtClean="0">
                <a:solidFill>
                  <a:srgbClr val="0033CC"/>
                </a:solidFill>
              </a:rPr>
              <a:t>có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nghiệm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là</a:t>
            </a:r>
            <a:endParaRPr lang="en-US" sz="3600" dirty="0">
              <a:solidFill>
                <a:srgbClr val="0033CC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78197" y="3315220"/>
            <a:ext cx="2316559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 smtClean="0">
                <a:solidFill>
                  <a:srgbClr val="0033CC"/>
                </a:solidFill>
              </a:rPr>
              <a:t>A.</a:t>
            </a:r>
            <a:r>
              <a:rPr lang="vi-VN" sz="3600" dirty="0" smtClean="0">
                <a:solidFill>
                  <a:srgbClr val="0033CC"/>
                </a:solidFill>
              </a:rPr>
              <a:t>   </a:t>
            </a:r>
            <a:r>
              <a:rPr lang="en-US" sz="3600" dirty="0" smtClean="0">
                <a:solidFill>
                  <a:srgbClr val="0033CC"/>
                </a:solidFill>
              </a:rPr>
              <a:t>3</a:t>
            </a:r>
            <a:endParaRPr lang="en-US" sz="3600" dirty="0">
              <a:solidFill>
                <a:srgbClr val="0033CC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107960" y="3315220"/>
            <a:ext cx="2519794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</a:rPr>
              <a:t>D</a:t>
            </a:r>
            <a:r>
              <a:rPr lang="en-US" sz="3600" dirty="0" smtClean="0">
                <a:solidFill>
                  <a:srgbClr val="0033CC"/>
                </a:solidFill>
              </a:rPr>
              <a:t>.</a:t>
            </a:r>
            <a:r>
              <a:rPr lang="vi-VN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smtClean="0">
                <a:solidFill>
                  <a:srgbClr val="0033CC"/>
                </a:solidFill>
              </a:rPr>
              <a:t>    – 7 </a:t>
            </a:r>
            <a:endParaRPr lang="en-US" sz="3600" dirty="0">
              <a:solidFill>
                <a:srgbClr val="0033CC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435007" y="3332557"/>
            <a:ext cx="2425392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 smtClean="0">
                <a:solidFill>
                  <a:srgbClr val="0033CC"/>
                </a:solidFill>
              </a:rPr>
              <a:t>C.</a:t>
            </a:r>
            <a:r>
              <a:rPr lang="vi-VN" sz="3600" dirty="0" smtClean="0">
                <a:solidFill>
                  <a:srgbClr val="0033CC"/>
                </a:solidFill>
              </a:rPr>
              <a:t>   </a:t>
            </a:r>
            <a:r>
              <a:rPr lang="en-US" sz="3600" dirty="0" smtClean="0">
                <a:solidFill>
                  <a:srgbClr val="0033CC"/>
                </a:solidFill>
              </a:rPr>
              <a:t>14</a:t>
            </a:r>
            <a:endParaRPr lang="en-US" sz="3600" dirty="0">
              <a:solidFill>
                <a:srgbClr val="0033CC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762052" y="3315220"/>
            <a:ext cx="2405658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 smtClean="0">
                <a:solidFill>
                  <a:srgbClr val="0033CC"/>
                </a:solidFill>
              </a:rPr>
              <a:t>B.</a:t>
            </a:r>
            <a:r>
              <a:rPr lang="vi-VN" sz="3600" dirty="0">
                <a:solidFill>
                  <a:srgbClr val="0033CC"/>
                </a:solidFill>
              </a:rPr>
              <a:t> </a:t>
            </a:r>
            <a:r>
              <a:rPr lang="vi-VN" sz="3600" dirty="0" smtClean="0">
                <a:solidFill>
                  <a:srgbClr val="0033CC"/>
                </a:solidFill>
              </a:rPr>
              <a:t>   </a:t>
            </a:r>
            <a:r>
              <a:rPr lang="en-US" sz="3600" dirty="0" smtClean="0">
                <a:solidFill>
                  <a:srgbClr val="0033CC"/>
                </a:solidFill>
              </a:rPr>
              <a:t>7</a:t>
            </a:r>
            <a:endParaRPr lang="en-US" sz="3600" dirty="0">
              <a:solidFill>
                <a:srgbClr val="0033CC"/>
              </a:solidFill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1582797" y="4254044"/>
            <a:ext cx="712788" cy="89615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12272"/>
            <a:ext cx="919559" cy="12880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times up"/>
          <p:cNvGrpSpPr/>
          <p:nvPr/>
        </p:nvGrpSpPr>
        <p:grpSpPr>
          <a:xfrm>
            <a:off x="687583" y="196033"/>
            <a:ext cx="885236" cy="551367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3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3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13" y="1059149"/>
            <a:ext cx="747141" cy="9393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6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1218" y="1042054"/>
            <a:ext cx="105520" cy="112207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" name="Group 32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2792" y="1853968"/>
            <a:ext cx="105520" cy="112207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" name="Group 38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40107" y="1472810"/>
            <a:ext cx="105520" cy="112207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" name="Group 44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773933" y="1509470"/>
            <a:ext cx="105520" cy="112207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104357" y="1468579"/>
            <a:ext cx="79270" cy="8444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Explosion 2 51"/>
          <p:cNvSpPr/>
          <p:nvPr/>
        </p:nvSpPr>
        <p:spPr>
          <a:xfrm>
            <a:off x="267295" y="4452744"/>
            <a:ext cx="2762052" cy="228672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pPr algn="ctr"/>
            <a:r>
              <a:rPr lang="en-US" sz="2700" dirty="0" smtClean="0">
                <a:solidFill>
                  <a:srgbClr val="0000FF"/>
                </a:solidFill>
              </a:rPr>
              <a:t>HẾT GIỜ</a:t>
            </a:r>
            <a:endParaRPr lang="en-US" sz="27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976196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8939"/>
            <a:ext cx="10691813" cy="8978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337" y="4487500"/>
            <a:ext cx="1483556" cy="28777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53160" y="3315220"/>
            <a:ext cx="2316559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 smtClean="0">
                <a:solidFill>
                  <a:srgbClr val="0033CC"/>
                </a:solidFill>
              </a:rPr>
              <a:t>A.</a:t>
            </a:r>
            <a:r>
              <a:rPr lang="vi-VN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smtClean="0">
                <a:solidFill>
                  <a:srgbClr val="0033CC"/>
                </a:solidFill>
              </a:rPr>
              <a:t>  – 3 </a:t>
            </a:r>
            <a:endParaRPr lang="en-US" sz="3600" dirty="0">
              <a:solidFill>
                <a:srgbClr val="0033CC"/>
              </a:solidFill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83855" y="4788800"/>
            <a:ext cx="841926" cy="2016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2672955" y="3332557"/>
            <a:ext cx="2425392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 smtClean="0">
                <a:solidFill>
                  <a:srgbClr val="0033CC"/>
                </a:solidFill>
              </a:rPr>
              <a:t>B.</a:t>
            </a:r>
            <a:r>
              <a:rPr lang="vi-VN" sz="3600" dirty="0" smtClean="0">
                <a:solidFill>
                  <a:srgbClr val="0033CC"/>
                </a:solidFill>
              </a:rPr>
              <a:t>   </a:t>
            </a:r>
            <a:r>
              <a:rPr lang="en-US" sz="3600" dirty="0" smtClean="0">
                <a:solidFill>
                  <a:srgbClr val="0033CC"/>
                </a:solidFill>
              </a:rPr>
              <a:t>  1</a:t>
            </a:r>
            <a:endParaRPr lang="en-US" sz="3600" dirty="0">
              <a:solidFill>
                <a:srgbClr val="0033CC"/>
              </a:solidFill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240" y="4066514"/>
            <a:ext cx="2267369" cy="28506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784" y="5223600"/>
            <a:ext cx="1313831" cy="23656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6725" y="-3164528"/>
            <a:ext cx="7484269" cy="118739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8082923" y="3315220"/>
            <a:ext cx="2430694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</a:rPr>
              <a:t>D</a:t>
            </a:r>
            <a:r>
              <a:rPr lang="en-US" sz="3600" dirty="0" smtClean="0">
                <a:solidFill>
                  <a:srgbClr val="0033CC"/>
                </a:solidFill>
              </a:rPr>
              <a:t>.</a:t>
            </a:r>
            <a:r>
              <a:rPr lang="vi-VN" sz="3600" dirty="0" smtClean="0">
                <a:solidFill>
                  <a:srgbClr val="0033CC"/>
                </a:solidFill>
              </a:rPr>
              <a:t>      </a:t>
            </a:r>
            <a:r>
              <a:rPr lang="en-US" sz="3600" dirty="0" smtClean="0">
                <a:solidFill>
                  <a:srgbClr val="0033CC"/>
                </a:solidFill>
              </a:rPr>
              <a:t>6</a:t>
            </a:r>
            <a:endParaRPr lang="en-US" sz="3600" dirty="0">
              <a:solidFill>
                <a:srgbClr val="0033CC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5345906" y="3332557"/>
            <a:ext cx="2405658" cy="10081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</a:rPr>
              <a:t>C</a:t>
            </a:r>
            <a:r>
              <a:rPr lang="en-US" sz="3600" dirty="0" smtClean="0">
                <a:solidFill>
                  <a:srgbClr val="0033CC"/>
                </a:solidFill>
              </a:rPr>
              <a:t>.     0</a:t>
            </a:r>
            <a:endParaRPr lang="en-US" sz="3600" dirty="0">
              <a:solidFill>
                <a:srgbClr val="0033CC"/>
              </a:solidFill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325" y="84014"/>
            <a:ext cx="7038777" cy="3024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1" name="TextBox 40"/>
          <p:cNvSpPr txBox="1"/>
          <p:nvPr/>
        </p:nvSpPr>
        <p:spPr>
          <a:xfrm>
            <a:off x="2672954" y="789798"/>
            <a:ext cx="5702299" cy="1767308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33CC"/>
                </a:solidFill>
              </a:rPr>
              <a:t>6. Cho </a:t>
            </a:r>
            <a:r>
              <a:rPr lang="en-US" sz="3600" dirty="0" err="1" smtClean="0">
                <a:solidFill>
                  <a:srgbClr val="0033CC"/>
                </a:solidFill>
              </a:rPr>
              <a:t>biết</a:t>
            </a:r>
            <a:r>
              <a:rPr lang="en-US" sz="3600" dirty="0" smtClean="0">
                <a:solidFill>
                  <a:srgbClr val="0033CC"/>
                </a:solidFill>
              </a:rPr>
              <a:t> 3x – 9 = 0. </a:t>
            </a:r>
            <a:r>
              <a:rPr lang="en-US" sz="3600" dirty="0" err="1" smtClean="0">
                <a:solidFill>
                  <a:srgbClr val="0033CC"/>
                </a:solidFill>
              </a:rPr>
              <a:t>Khi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đó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giá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trị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của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biểu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</a:rPr>
              <a:t>thức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en-US" sz="3600" dirty="0" smtClean="0">
                <a:solidFill>
                  <a:srgbClr val="0033CC"/>
                </a:solidFill>
              </a:rPr>
              <a:t>x</a:t>
            </a:r>
            <a:r>
              <a:rPr lang="en-US" sz="3600" baseline="30000" dirty="0" smtClean="0">
                <a:solidFill>
                  <a:srgbClr val="0033CC"/>
                </a:solidFill>
              </a:rPr>
              <a:t>2</a:t>
            </a:r>
            <a:r>
              <a:rPr lang="en-US" sz="3600" dirty="0" smtClean="0">
                <a:solidFill>
                  <a:srgbClr val="0033CC"/>
                </a:solidFill>
              </a:rPr>
              <a:t> – 2x – 3 </a:t>
            </a:r>
            <a:r>
              <a:rPr lang="en-US" sz="3600" dirty="0" err="1" smtClean="0">
                <a:solidFill>
                  <a:srgbClr val="0033CC"/>
                </a:solidFill>
              </a:rPr>
              <a:t>là</a:t>
            </a:r>
            <a:endParaRPr lang="en-US" sz="3600" dirty="0">
              <a:solidFill>
                <a:srgbClr val="0033CC"/>
              </a:solidFill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141" y="5908988"/>
            <a:ext cx="1591970" cy="19743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1582797" y="4254044"/>
            <a:ext cx="712788" cy="89615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12272"/>
            <a:ext cx="919559" cy="12880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times up"/>
          <p:cNvGrpSpPr/>
          <p:nvPr/>
        </p:nvGrpSpPr>
        <p:grpSpPr>
          <a:xfrm>
            <a:off x="687583" y="196033"/>
            <a:ext cx="885236" cy="551367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3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3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13" y="1059149"/>
            <a:ext cx="747141" cy="9393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0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1218" y="1042054"/>
            <a:ext cx="105520" cy="112207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" name="Group 26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2792" y="1853968"/>
            <a:ext cx="105520" cy="112207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" name="Group 4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40107" y="1472810"/>
            <a:ext cx="105520" cy="112207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" name="Group 4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773933" y="1509470"/>
            <a:ext cx="105520" cy="112207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104357" y="1468579"/>
            <a:ext cx="79270" cy="8444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" name="Explosion 2 56"/>
          <p:cNvSpPr/>
          <p:nvPr/>
        </p:nvSpPr>
        <p:spPr>
          <a:xfrm>
            <a:off x="1391632" y="3482886"/>
            <a:ext cx="2762052" cy="228672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pPr algn="ctr"/>
            <a:r>
              <a:rPr lang="en-US" sz="2700" dirty="0" smtClean="0">
                <a:solidFill>
                  <a:srgbClr val="0000FF"/>
                </a:solidFill>
              </a:rPr>
              <a:t>HẾT GIỜ</a:t>
            </a:r>
            <a:endParaRPr lang="en-US" sz="27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554068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8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4014"/>
            <a:ext cx="10691813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651" y="1152666"/>
            <a:ext cx="3797508" cy="597757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TỰ LUẬN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Bevel 6"/>
          <p:cNvSpPr/>
          <p:nvPr/>
        </p:nvSpPr>
        <p:spPr>
          <a:xfrm>
            <a:off x="819540" y="504084"/>
            <a:ext cx="9070386" cy="695643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pPr lvl="0" algn="ctr"/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 TẬP CUỐI CHƯƠNG 6</a:t>
            </a:r>
            <a:endParaRPr lang="vi-VN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81909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267295" y="4620772"/>
            <a:ext cx="51520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/>
              <a:t>   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71079" y="4116687"/>
            <a:ext cx="901524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/>
              <a:t>Ví dụ: </a:t>
            </a:r>
          </a:p>
        </p:txBody>
      </p:sp>
      <p:pic>
        <p:nvPicPr>
          <p:cNvPr id="8224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652" y="1878968"/>
            <a:ext cx="9013688" cy="568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Flowchart: Alternate Process 22"/>
          <p:cNvSpPr/>
          <p:nvPr/>
        </p:nvSpPr>
        <p:spPr>
          <a:xfrm>
            <a:off x="2542990" y="2553021"/>
            <a:ext cx="5897063" cy="542941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7 SGK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41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831233" y="3444575"/>
          <a:ext cx="2940249" cy="2860014"/>
        </p:xfrm>
        <a:graphic>
          <a:graphicData uri="http://schemas.openxmlformats.org/presentationml/2006/ole">
            <p:oleObj spid="_x0000_s69633" name="Equation" r:id="rId5" imgW="1206360" imgH="1244520" progId="Equation.DSMT4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47569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1419</TotalTime>
  <Words>1076</Words>
  <PresentationFormat>Custom</PresentationFormat>
  <Paragraphs>177</Paragraphs>
  <Slides>24</Slides>
  <Notes>0</Notes>
  <HiddenSlides>0</HiddenSlides>
  <MMClips>7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Times New Roman</vt:lpstr>
      <vt:lpstr>Cambria Math</vt:lpstr>
      <vt:lpstr>Office Theme</vt:lpstr>
      <vt:lpstr>5_Office Theme</vt:lpstr>
      <vt:lpstr>Equation</vt:lpstr>
      <vt:lpstr>MathType 7.0 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2023-06-23T14:51:03Z</dcterms:modified>
</cp:coreProperties>
</file>