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330" r:id="rId5"/>
    <p:sldId id="315" r:id="rId6"/>
    <p:sldId id="316" r:id="rId7"/>
    <p:sldId id="310" r:id="rId8"/>
    <p:sldId id="325" r:id="rId9"/>
    <p:sldId id="311" r:id="rId10"/>
    <p:sldId id="326" r:id="rId11"/>
    <p:sldId id="312" r:id="rId12"/>
    <p:sldId id="327" r:id="rId13"/>
    <p:sldId id="313" r:id="rId14"/>
    <p:sldId id="328" r:id="rId15"/>
    <p:sldId id="314" r:id="rId16"/>
    <p:sldId id="317" r:id="rId17"/>
    <p:sldId id="318" r:id="rId18"/>
    <p:sldId id="319" r:id="rId19"/>
    <p:sldId id="329" r:id="rId20"/>
    <p:sldId id="320" r:id="rId21"/>
    <p:sldId id="321" r:id="rId22"/>
    <p:sldId id="322" r:id="rId23"/>
    <p:sldId id="323" r:id="rId24"/>
    <p:sldId id="32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0AF6"/>
    <a:srgbClr val="0601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7/19/2022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22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7/19/2022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201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7/19/2022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040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7/19/2022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223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7/19/2022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677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7/19/2022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226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7/19/2022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072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7/19/2022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118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7/19/2022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439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7/19/2022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070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7280" y="758952"/>
            <a:ext cx="10058400" cy="2279670"/>
          </a:xfrm>
        </p:spPr>
        <p:txBody>
          <a:bodyPr>
            <a:normAutofit/>
          </a:bodyPr>
          <a:lstStyle/>
          <a:p>
            <a:r>
              <a:rPr lang="en-US" sz="7000" dirty="0" smtClean="0">
                <a:solidFill>
                  <a:srgbClr val="FF0000"/>
                </a:solidFill>
                <a:latin typeface="Times New Roman" panose="02020603050405020304" pitchFamily="18" charset="0"/>
                <a:cs typeface="Times New Roman" panose="02020603050405020304" pitchFamily="18" charset="0"/>
              </a:rPr>
              <a:t>BÀI 5: DỮ LIỆU LOGIC</a:t>
            </a:r>
            <a:endParaRPr lang="en-US" sz="7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1241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1959" y="1799517"/>
            <a:ext cx="10953921" cy="2123658"/>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Trong một biểu thức lôgic, phép toán đặt trong dấu ngoặc có độ ưu tiên cao nhất. </a:t>
            </a:r>
            <a:r>
              <a:rPr lang="vi-VN" sz="2800">
                <a:latin typeface="Times New Roman" panose="02020603050405020304" pitchFamily="18" charset="0"/>
                <a:ea typeface="Times New Roman" panose="02020603050405020304" pitchFamily="18" charset="0"/>
                <a:cs typeface="Times New Roman" panose="02020603050405020304" pitchFamily="18" charset="0"/>
              </a:rPr>
              <a:t>Nếu không có dấu ngoặc thì phép phủ định được thực hiện trước.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Các phép toán lôgic ˄ và ˅ có độ ưu tiên ngang nhau, được thực hiện tuần tự từ trái sang phải</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98187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1959" y="325559"/>
            <a:ext cx="10953921" cy="1538883"/>
          </a:xfrm>
          <a:prstGeom prst="rect">
            <a:avLst/>
          </a:prstGeom>
        </p:spPr>
        <p:txBody>
          <a:bodyPr wrap="square">
            <a:spAutoFit/>
          </a:bodyPr>
          <a:lstStyle/>
          <a:p>
            <a:pPr marL="457200" indent="-457200" algn="just">
              <a:spcBef>
                <a:spcPts val="600"/>
              </a:spcBef>
              <a:spcAft>
                <a:spcPts val="600"/>
              </a:spcAft>
              <a:buFontTx/>
              <a:buChar char="-"/>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Các </a:t>
            </a:r>
            <a:r>
              <a:rPr lang="vi-VN" sz="2800">
                <a:latin typeface="Times New Roman" panose="02020603050405020304" pitchFamily="18" charset="0"/>
                <a:ea typeface="Times New Roman" panose="02020603050405020304" pitchFamily="18" charset="0"/>
                <a:cs typeface="Times New Roman" panose="02020603050405020304" pitchFamily="18" charset="0"/>
              </a:rPr>
              <a:t>phép toán lôgic cũng được mở rộng cho các dãy bit.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Bef>
                <a:spcPts val="600"/>
              </a:spcBef>
              <a:spcAft>
                <a:spcPts val="600"/>
              </a:spcAft>
              <a:buFontTx/>
              <a:buChar char="-"/>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Ví </a:t>
            </a:r>
            <a:r>
              <a:rPr lang="vi-VN" sz="2800">
                <a:latin typeface="Times New Roman" panose="02020603050405020304" pitchFamily="18" charset="0"/>
                <a:ea typeface="Times New Roman" panose="02020603050405020304" pitchFamily="18" charset="0"/>
                <a:cs typeface="Times New Roman" panose="02020603050405020304" pitchFamily="18" charset="0"/>
              </a:rPr>
              <a:t>dụ, phép cộng lôgic 2 byte sẽ cộng từng cặp bit tương ứng của 2 byte đó như trong ví dụ Hình5.3.</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8" name="Picture 7"/>
          <p:cNvPicPr/>
          <p:nvPr/>
        </p:nvPicPr>
        <p:blipFill rotWithShape="1">
          <a:blip r:embed="rId2"/>
          <a:srcRect l="67391" t="40504" r="15992" b="45813"/>
          <a:stretch/>
        </p:blipFill>
        <p:spPr bwMode="auto">
          <a:xfrm>
            <a:off x="3072690" y="2780709"/>
            <a:ext cx="5692457" cy="25890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031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22020" y="1236382"/>
            <a:ext cx="10576560" cy="3908762"/>
          </a:xfrm>
          <a:prstGeom prst="rect">
            <a:avLst/>
          </a:prstGeom>
        </p:spPr>
        <p:txBody>
          <a:bodyPr wrap="square">
            <a:spAutoFit/>
          </a:bodyPr>
          <a:lstStyle/>
          <a:p>
            <a:pPr algn="just">
              <a:spcBef>
                <a:spcPts val="1200"/>
              </a:spcBef>
              <a:spcAft>
                <a:spcPts val="1200"/>
              </a:spcAft>
            </a:pPr>
            <a:r>
              <a:rPr lang="en-US"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Các giá trị logic gồm “Đúng” và “Sai”, được thể hiện tương ứng bởi 1 và 0 trong đại số lôgic.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 p AND q chỉ đúng khi cả p và q đều đúng.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p OR q là đúng khi ít nhất một trong p hoặc q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đúng.</a:t>
            </a:r>
          </a:p>
          <a:p>
            <a:pPr marL="342900" marR="0" lvl="0" indent="-342900" algn="just">
              <a:spcBef>
                <a:spcPts val="1200"/>
              </a:spcBef>
              <a:spcAft>
                <a:spcPts val="1200"/>
              </a:spcAft>
              <a:buFont typeface="Symbol" panose="05050102010706020507" pitchFamily="18" charset="2"/>
              <a:buChar char=""/>
            </a:pPr>
            <a:r>
              <a:rPr lang="en-US" sz="2800" smtClean="0">
                <a:latin typeface="Times New Roman" panose="02020603050405020304" pitchFamily="18" charset="0"/>
                <a:ea typeface="Times New Roman" panose="02020603050405020304" pitchFamily="18" charset="0"/>
              </a:rPr>
              <a:t>NOT </a:t>
            </a:r>
            <a:r>
              <a:rPr lang="en-US" sz="2800">
                <a:latin typeface="Times New Roman" panose="02020603050405020304" pitchFamily="18" charset="0"/>
                <a:ea typeface="Times New Roman" panose="02020603050405020304" pitchFamily="18" charset="0"/>
              </a:rPr>
              <a:t>p cho giá trị đúng nếu p sai và cho giá trị sai nếu p đúng.</a:t>
            </a:r>
            <a:endParaRPr lang="en-US" sz="2800"/>
          </a:p>
        </p:txBody>
      </p:sp>
    </p:spTree>
    <p:extLst>
      <p:ext uri="{BB962C8B-B14F-4D97-AF65-F5344CB8AC3E}">
        <p14:creationId xmlns:p14="http://schemas.microsoft.com/office/powerpoint/2010/main" val="336168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579119" y="44450"/>
            <a:ext cx="10988040" cy="4666369"/>
          </a:xfrm>
          <a:prstGeom prst="cloudCallout">
            <a:avLst>
              <a:gd name="adj1" fmla="val -31443"/>
              <a:gd name="adj2" fmla="val 59561"/>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1. Cho mệnh đề p là “Hùng khéo tay”, q là “Hùng chăm chỉ”. Em hay diễn giải bằng lời các mệnh đề “p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AND NOT </a:t>
            </a:r>
            <a:r>
              <a:rPr lang="en-US" sz="2800">
                <a:latin typeface="Times New Roman" panose="02020603050405020304" pitchFamily="18" charset="0"/>
                <a:ea typeface="Times New Roman" panose="02020603050405020304" pitchFamily="18" charset="0"/>
                <a:cs typeface="Times New Roman" panose="02020603050405020304" pitchFamily="18" charset="0"/>
              </a:rPr>
              <a:t>q”; “p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OR</a:t>
            </a:r>
            <a:r>
              <a:rPr lang="en-US" sz="2800">
                <a:latin typeface="Times New Roman" panose="02020603050405020304" pitchFamily="18" charset="0"/>
                <a:ea typeface="Times New Roman" panose="02020603050405020304" pitchFamily="18" charset="0"/>
                <a:cs typeface="Times New Roman" panose="02020603050405020304" pitchFamily="18" charset="0"/>
              </a:rPr>
              <a:t> q” và đề xuất một hoàn cảnh thích hợp để phát biểu các mệnh đề đó. Ví dụ, mệnh đề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NOT</a:t>
            </a:r>
            <a:r>
              <a:rPr lang="en-US" sz="2800">
                <a:latin typeface="Times New Roman" panose="02020603050405020304" pitchFamily="18" charset="0"/>
                <a:ea typeface="Times New Roman" panose="02020603050405020304" pitchFamily="18" charset="0"/>
                <a:cs typeface="Times New Roman" panose="02020603050405020304" pitchFamily="18" charset="0"/>
              </a:rPr>
              <a:t> p” nghĩa là “Hùng không khéo tay”. </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28164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419099" y="391902"/>
            <a:ext cx="10988040" cy="1649159"/>
          </a:xfrm>
          <a:prstGeom prst="cloudCallout">
            <a:avLst>
              <a:gd name="adj1" fmla="val -35812"/>
              <a:gd name="adj2" fmla="val 66658"/>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15000"/>
              </a:lnSpc>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Cho bảng 5.3 như sau. Phương án nào có kết quả sai?</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3163007" y="2501448"/>
                <a:ext cx="5500224" cy="523220"/>
              </a:xfrm>
              <a:prstGeom prst="rect">
                <a:avLst/>
              </a:prstGeom>
            </p:spPr>
            <p:txBody>
              <a:bodyPr wrap="none">
                <a:spAutoFit/>
              </a:bodyPr>
              <a:lstStyle/>
              <a:p>
                <a:r>
                  <a:rPr lang="en-US" sz="2800" b="1">
                    <a:solidFill>
                      <a:srgbClr val="000000"/>
                    </a:solidFill>
                    <a:latin typeface="Times New Roman" panose="02020603050405020304" pitchFamily="18" charset="0"/>
                    <a:ea typeface="Times New Roman" panose="02020603050405020304" pitchFamily="18" charset="0"/>
                  </a:rPr>
                  <a:t>Bảng 5.3</a:t>
                </a:r>
                <a:r>
                  <a:rPr lang="en-US" sz="2800">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Giá trị của biểu thức p ˄ </a:t>
                </a:r>
                <a14:m>
                  <m:oMath xmlns:m="http://schemas.openxmlformats.org/officeDocument/2006/math">
                    <m:acc>
                      <m:accPr>
                        <m:chr m:val="̅"/>
                        <m:ctrlPr>
                          <a:rPr lang="en-US" sz="2800" i="1">
                            <a:solidFill>
                              <a:srgbClr val="000000"/>
                            </a:solidFill>
                            <a:latin typeface="Cambria Math" panose="02040503050406030204" pitchFamily="18" charset="0"/>
                            <a:cs typeface="Times New Roman" panose="02020603050405020304" pitchFamily="18" charset="0"/>
                          </a:rPr>
                        </m:ctrlPr>
                      </m:accPr>
                      <m:e>
                        <m:r>
                          <m:rPr>
                            <m:sty m:val="p"/>
                          </m:rPr>
                          <a:rPr lang="fr-FR" sz="28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q</m:t>
                        </m:r>
                      </m:e>
                    </m:acc>
                  </m:oMath>
                </a14:m>
                <a:endParaRPr lang="en-US" sz="2800"/>
              </a:p>
            </p:txBody>
          </p:sp>
        </mc:Choice>
        <mc:Fallback xmlns="">
          <p:sp>
            <p:nvSpPr>
              <p:cNvPr id="3" name="Rectangle 2"/>
              <p:cNvSpPr>
                <a:spLocks noRot="1" noChangeAspect="1" noMove="1" noResize="1" noEditPoints="1" noAdjustHandles="1" noChangeArrowheads="1" noChangeShapeType="1" noTextEdit="1"/>
              </p:cNvSpPr>
              <p:nvPr/>
            </p:nvSpPr>
            <p:spPr>
              <a:xfrm>
                <a:off x="3163007" y="2501448"/>
                <a:ext cx="5500224" cy="523220"/>
              </a:xfrm>
              <a:prstGeom prst="rect">
                <a:avLst/>
              </a:prstGeom>
              <a:blipFill>
                <a:blip r:embed="rId2"/>
                <a:stretch>
                  <a:fillRect l="-2328" t="-11628" b="-31395"/>
                </a:stretch>
              </a:blipFill>
            </p:spPr>
            <p:txBody>
              <a:bodyPr/>
              <a:lstStyle/>
              <a:p>
                <a:r>
                  <a:rPr lang="en-US">
                    <a:noFill/>
                  </a:rPr>
                  <a:t> </a:t>
                </a:r>
              </a:p>
            </p:txBody>
          </p:sp>
        </mc:Fallback>
      </mc:AlternateContent>
      <p:pic>
        <p:nvPicPr>
          <p:cNvPr id="5122" name="Picture 2" descr="Dấu Hỏi GIF - Dấu Hỏi Xong Quesition Mark - Discover &amp; Share GIF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2041060"/>
            <a:ext cx="2095316" cy="11696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534754309"/>
                  </p:ext>
                </p:extLst>
              </p:nvPr>
            </p:nvGraphicFramePr>
            <p:xfrm>
              <a:off x="1737361" y="3210736"/>
              <a:ext cx="8892538" cy="2903342"/>
            </p:xfrm>
            <a:graphic>
              <a:graphicData uri="http://schemas.openxmlformats.org/drawingml/2006/table">
                <a:tbl>
                  <a:tblPr firstRow="1" firstCol="1" bandRow="1">
                    <a:tableStyleId>{5C22544A-7EE6-4342-B048-85BDC9FD1C3A}</a:tableStyleId>
                  </a:tblPr>
                  <a:tblGrid>
                    <a:gridCol w="2294877">
                      <a:extLst>
                        <a:ext uri="{9D8B030D-6E8A-4147-A177-3AD203B41FA5}">
                          <a16:colId xmlns:a16="http://schemas.microsoft.com/office/drawing/2014/main" val="1578863093"/>
                        </a:ext>
                      </a:extLst>
                    </a:gridCol>
                    <a:gridCol w="1065053">
                      <a:extLst>
                        <a:ext uri="{9D8B030D-6E8A-4147-A177-3AD203B41FA5}">
                          <a16:colId xmlns:a16="http://schemas.microsoft.com/office/drawing/2014/main" val="848457005"/>
                        </a:ext>
                      </a:extLst>
                    </a:gridCol>
                    <a:gridCol w="2766304">
                      <a:extLst>
                        <a:ext uri="{9D8B030D-6E8A-4147-A177-3AD203B41FA5}">
                          <a16:colId xmlns:a16="http://schemas.microsoft.com/office/drawing/2014/main" val="3202383509"/>
                        </a:ext>
                      </a:extLst>
                    </a:gridCol>
                    <a:gridCol w="2766304">
                      <a:extLst>
                        <a:ext uri="{9D8B030D-6E8A-4147-A177-3AD203B41FA5}">
                          <a16:colId xmlns:a16="http://schemas.microsoft.com/office/drawing/2014/main" val="2775919333"/>
                        </a:ext>
                      </a:extLst>
                    </a:gridCol>
                  </a:tblGrid>
                  <a:tr h="940430">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Phương 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dirty="0">
                              <a:effectLst/>
                              <a:latin typeface="Times New Roman" panose="02020603050405020304" pitchFamily="18" charset="0"/>
                              <a:cs typeface="Times New Roman" panose="02020603050405020304" pitchFamily="18" charset="0"/>
                            </a:rPr>
                            <a:t>q</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p ˄  </a:t>
                          </a:r>
                          <a14:m>
                            <m:oMath xmlns:m="http://schemas.openxmlformats.org/officeDocument/2006/math">
                              <m:acc>
                                <m:accPr>
                                  <m:chr m:val="̅"/>
                                  <m:ctrlPr>
                                    <a:rPr lang="en-US" sz="2800" i="1">
                                      <a:effectLst/>
                                      <a:latin typeface="Cambria Math" panose="02040503050406030204" pitchFamily="18" charset="0"/>
                                    </a:rPr>
                                  </m:ctrlPr>
                                </m:accPr>
                                <m:e>
                                  <m:r>
                                    <a:rPr lang="fr-FR" sz="2800">
                                      <a:effectLst/>
                                      <a:latin typeface="Cambria Math" panose="02040503050406030204" pitchFamily="18" charset="0"/>
                                    </a:rPr>
                                    <m:t>𝐪</m:t>
                                  </m:r>
                                </m:e>
                              </m:acc>
                            </m:oMath>
                          </a14:m>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2133878"/>
                      </a:ext>
                    </a:extLst>
                  </a:tr>
                  <a:tr h="436524">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7431106"/>
                      </a:ext>
                    </a:extLst>
                  </a:tr>
                  <a:tr h="436524">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3910993"/>
                      </a:ext>
                    </a:extLst>
                  </a:tr>
                  <a:tr h="436524">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40801096"/>
                      </a:ext>
                    </a:extLst>
                  </a:tr>
                  <a:tr h="436524">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dirty="0">
                              <a:effectLst/>
                              <a:latin typeface="Times New Roman" panose="02020603050405020304" pitchFamily="18" charset="0"/>
                              <a:cs typeface="Times New Roman" panose="02020603050405020304" pitchFamily="18" charset="0"/>
                            </a:rPr>
                            <a:t>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95620093"/>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534754309"/>
                  </p:ext>
                </p:extLst>
              </p:nvPr>
            </p:nvGraphicFramePr>
            <p:xfrm>
              <a:off x="1737361" y="3210736"/>
              <a:ext cx="8892538" cy="2903342"/>
            </p:xfrm>
            <a:graphic>
              <a:graphicData uri="http://schemas.openxmlformats.org/drawingml/2006/table">
                <a:tbl>
                  <a:tblPr firstRow="1" firstCol="1" bandRow="1">
                    <a:tableStyleId>{5C22544A-7EE6-4342-B048-85BDC9FD1C3A}</a:tableStyleId>
                  </a:tblPr>
                  <a:tblGrid>
                    <a:gridCol w="2294877">
                      <a:extLst>
                        <a:ext uri="{9D8B030D-6E8A-4147-A177-3AD203B41FA5}">
                          <a16:colId xmlns:a16="http://schemas.microsoft.com/office/drawing/2014/main" val="1578863093"/>
                        </a:ext>
                      </a:extLst>
                    </a:gridCol>
                    <a:gridCol w="1065053">
                      <a:extLst>
                        <a:ext uri="{9D8B030D-6E8A-4147-A177-3AD203B41FA5}">
                          <a16:colId xmlns:a16="http://schemas.microsoft.com/office/drawing/2014/main" val="848457005"/>
                        </a:ext>
                      </a:extLst>
                    </a:gridCol>
                    <a:gridCol w="2766304">
                      <a:extLst>
                        <a:ext uri="{9D8B030D-6E8A-4147-A177-3AD203B41FA5}">
                          <a16:colId xmlns:a16="http://schemas.microsoft.com/office/drawing/2014/main" val="3202383509"/>
                        </a:ext>
                      </a:extLst>
                    </a:gridCol>
                    <a:gridCol w="2766304">
                      <a:extLst>
                        <a:ext uri="{9D8B030D-6E8A-4147-A177-3AD203B41FA5}">
                          <a16:colId xmlns:a16="http://schemas.microsoft.com/office/drawing/2014/main" val="2775919333"/>
                        </a:ext>
                      </a:extLst>
                    </a:gridCol>
                  </a:tblGrid>
                  <a:tr h="940430">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Phương 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dirty="0">
                              <a:effectLst/>
                              <a:latin typeface="Times New Roman" panose="02020603050405020304" pitchFamily="18" charset="0"/>
                              <a:cs typeface="Times New Roman" panose="02020603050405020304" pitchFamily="18" charset="0"/>
                            </a:rPr>
                            <a:t>q</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4"/>
                          <a:stretch>
                            <a:fillRect l="-221806" t="-645" r="-881" b="-228387"/>
                          </a:stretch>
                        </a:blipFill>
                      </a:tcPr>
                    </a:tc>
                    <a:extLst>
                      <a:ext uri="{0D108BD9-81ED-4DB2-BD59-A6C34878D82A}">
                        <a16:rowId xmlns:a16="http://schemas.microsoft.com/office/drawing/2014/main" val="1282133878"/>
                      </a:ext>
                    </a:extLst>
                  </a:tr>
                  <a:tr h="490728">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7431106"/>
                      </a:ext>
                    </a:extLst>
                  </a:tr>
                  <a:tr h="490728">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3910993"/>
                      </a:ext>
                    </a:extLst>
                  </a:tr>
                  <a:tr h="490728">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40801096"/>
                      </a:ext>
                    </a:extLst>
                  </a:tr>
                  <a:tr h="490728">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dirty="0">
                              <a:effectLst/>
                              <a:latin typeface="Times New Roman" panose="02020603050405020304" pitchFamily="18" charset="0"/>
                              <a:cs typeface="Times New Roman" panose="02020603050405020304" pitchFamily="18" charset="0"/>
                            </a:rPr>
                            <a:t>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95620093"/>
                      </a:ext>
                    </a:extLst>
                  </a:tr>
                </a:tbl>
              </a:graphicData>
            </a:graphic>
          </p:graphicFrame>
        </mc:Fallback>
      </mc:AlternateContent>
    </p:spTree>
    <p:extLst>
      <p:ext uri="{BB962C8B-B14F-4D97-AF65-F5344CB8AC3E}">
        <p14:creationId xmlns:p14="http://schemas.microsoft.com/office/powerpoint/2010/main" val="1314714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893" y="1141229"/>
            <a:ext cx="10877266" cy="2185214"/>
          </a:xfrm>
          <a:prstGeom prst="rect">
            <a:avLst/>
          </a:prstGeom>
        </p:spPr>
        <p:txBody>
          <a:bodyPr wrap="square">
            <a:spAutoFit/>
          </a:bodyPr>
          <a:lstStyle/>
          <a:p>
            <a:pPr algn="just">
              <a:spcBef>
                <a:spcPts val="1200"/>
              </a:spcBef>
              <a:spcAft>
                <a:spcPts val="1200"/>
              </a:spcAft>
            </a:pPr>
            <a:r>
              <a:rPr lang="en-US" sz="3200" b="1" dirty="0">
                <a:solidFill>
                  <a:srgbClr val="1B0AF6"/>
                </a:solidFill>
                <a:latin typeface="Times New Roman" panose="02020603050405020304" pitchFamily="18" charset="0"/>
                <a:ea typeface="Times New Roman" panose="02020603050405020304" pitchFamily="18" charset="0"/>
                <a:cs typeface="Times New Roman" panose="02020603050405020304" pitchFamily="18" charset="0"/>
              </a:rPr>
              <a:t>2. BIỂU DIỄN DỮ LIỆU LÔGIC </a:t>
            </a:r>
            <a:endParaRPr lang="en-US" sz="2800" dirty="0" smtClean="0">
              <a:solidFill>
                <a:srgbClr val="1B0AF6"/>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coi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lôgic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/Sai</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Rectangle 3"/>
          <p:cNvSpPr/>
          <p:nvPr/>
        </p:nvSpPr>
        <p:spPr>
          <a:xfrm>
            <a:off x="1744275" y="178184"/>
            <a:ext cx="7906161" cy="707886"/>
          </a:xfrm>
          <a:prstGeom prst="rect">
            <a:avLst/>
          </a:prstGeom>
        </p:spPr>
        <p:txBody>
          <a:bodyPr wrap="square">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BÀI 5: DỮ LIỆU LOGIC</a:t>
            </a:r>
            <a:endParaRPr lang="en-US" sz="4000" b="1" dirty="0"/>
          </a:p>
        </p:txBody>
      </p:sp>
    </p:spTree>
    <p:extLst>
      <p:ext uri="{BB962C8B-B14F-4D97-AF65-F5344CB8AC3E}">
        <p14:creationId xmlns:p14="http://schemas.microsoft.com/office/powerpoint/2010/main" val="305346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240" y="488561"/>
            <a:ext cx="11399520" cy="4770537"/>
          </a:xfrm>
          <a:prstGeom prst="rect">
            <a:avLst/>
          </a:prstGeom>
        </p:spPr>
        <p:txBody>
          <a:bodyPr wrap="square">
            <a:spAutoFit/>
          </a:bodyPr>
          <a:lstStyle/>
          <a:p>
            <a:pPr marL="457200" indent="-457200" algn="just">
              <a:spcBef>
                <a:spcPts val="1200"/>
              </a:spcBef>
              <a:spcAft>
                <a:spcPts val="1200"/>
              </a:spcAft>
              <a:buFontTx/>
              <a:buChar char="-"/>
            </a:pP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tin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quy</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0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“Sai”. </a:t>
            </a:r>
            <a:endParaRPr lang="en-US"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Bef>
                <a:spcPts val="1200"/>
              </a:spcBef>
              <a:spcAft>
                <a:spcPts val="1200"/>
              </a:spcAft>
              <a:buFontTx/>
              <a:buChar char="-"/>
            </a:pP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Tuy</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lôgic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1 bit. </a:t>
            </a:r>
            <a:endParaRPr lang="en-US"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Bef>
                <a:spcPts val="1200"/>
              </a:spcBef>
              <a:spcAft>
                <a:spcPts val="1200"/>
              </a:spcAft>
              <a:buFontTx/>
              <a:buChar char="-"/>
            </a:pP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Chẳng</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1200"/>
              </a:spcBef>
              <a:spcAft>
                <a:spcPts val="1200"/>
              </a:spcAft>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Python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coi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0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Sai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0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True,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False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ngay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“F”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lôgic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97220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1464" y="987997"/>
            <a:ext cx="9959340" cy="2862322"/>
          </a:xfrm>
          <a:prstGeom prst="rect">
            <a:avLst/>
          </a:prstGeom>
        </p:spPr>
        <p:txBody>
          <a:bodyPr wrap="square">
            <a:spAutoFit/>
          </a:bodyPr>
          <a:lstStyle/>
          <a:p>
            <a:pPr algn="just">
              <a:spcBef>
                <a:spcPts val="1200"/>
              </a:spcBef>
              <a:spcAft>
                <a:spcPts val="1200"/>
              </a:spcAft>
            </a:pPr>
            <a:r>
              <a:rPr lang="en-US" sz="28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sz="28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1 bit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lôgic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bit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bit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0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sai</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342900" marR="0" lvl="0" indent="-342900" algn="just">
              <a:spcBef>
                <a:spcPts val="1200"/>
              </a:spcBef>
              <a:spcAft>
                <a:spcPts val="1200"/>
              </a:spcAft>
              <a:buFont typeface="Symbol" panose="05050102010706020507" pitchFamily="18" charset="2"/>
              <a:buChar char=""/>
            </a:pPr>
            <a:r>
              <a:rPr lang="en-US" sz="2800" dirty="0" err="1" smtClean="0">
                <a:latin typeface="Times New Roman" panose="02020603050405020304" pitchFamily="18" charset="0"/>
                <a:ea typeface="Times New Roman" panose="02020603050405020304" pitchFamily="18" charset="0"/>
              </a:rPr>
              <a:t>Trên</a:t>
            </a:r>
            <a:r>
              <a:rPr lang="en-US" sz="2800" dirty="0" smtClean="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diễn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lôgic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theo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miễn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lập</a:t>
            </a:r>
            <a:r>
              <a:rPr lang="en-US" sz="2800" dirty="0">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285162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407920" y="961165"/>
            <a:ext cx="6096000" cy="3157764"/>
          </a:xfrm>
          <a:prstGeom prst="cloudCallout">
            <a:avLst>
              <a:gd name="adj1" fmla="val 53792"/>
              <a:gd name="adj2" fmla="val 46575"/>
            </a:avLst>
          </a:prstGeom>
        </p:spPr>
        <p:style>
          <a:lnRef idx="2">
            <a:schemeClr val="accent2"/>
          </a:lnRef>
          <a:fillRef idx="1">
            <a:schemeClr val="lt1"/>
          </a:fillRef>
          <a:effectRef idx="0">
            <a:schemeClr val="accent2"/>
          </a:effectRef>
          <a:fontRef idx="minor">
            <a:schemeClr val="dk1"/>
          </a:fontRef>
        </p:style>
        <p:txBody>
          <a:bodyPr>
            <a:spAutoFit/>
          </a:bodyPr>
          <a:lstStyle/>
          <a:p>
            <a:pPr algn="ctr">
              <a:lnSpc>
                <a:spcPct val="115000"/>
              </a:lnSpc>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logic?</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46599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 y="1434930"/>
            <a:ext cx="6096000" cy="2569934"/>
          </a:xfrm>
          <a:prstGeom prst="rect">
            <a:avLst/>
          </a:prstGeom>
        </p:spPr>
        <p:txBody>
          <a:bodyPr>
            <a:spAutoFit/>
          </a:bodyPr>
          <a:lstStyle/>
          <a:p>
            <a:pPr marR="18415" algn="just">
              <a:lnSpc>
                <a:spcPct val="115000"/>
              </a:lnSpc>
            </a:pPr>
            <a:r>
              <a:rPr lang="nl-NL"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nl-NL" sz="2800">
                <a:latin typeface="Times New Roman" panose="02020603050405020304" pitchFamily="18" charset="0"/>
                <a:ea typeface="Times New Roman" panose="02020603050405020304" pitchFamily="18" charset="0"/>
                <a:cs typeface="Times New Roman" panose="02020603050405020304" pitchFamily="18" charset="0"/>
              </a:rPr>
              <a:t>Một hình tạo bởi nửa hình tròn đơn vị và một hình chữ nhật trong mặt phẳng tọa độ như minh họa trong Hình 5.4. Hãy viết biểu thức lôgic mô tả hình vẽ.</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descr="Graphical user interface, application, Word&#10;&#10;Description automatically generated"/>
          <p:cNvPicPr/>
          <p:nvPr/>
        </p:nvPicPr>
        <p:blipFill rotWithShape="1">
          <a:blip r:embed="rId2"/>
          <a:srcRect l="82931" t="45156" r="4606" b="32950"/>
          <a:stretch/>
        </p:blipFill>
        <p:spPr bwMode="auto">
          <a:xfrm>
            <a:off x="8158184" y="1568452"/>
            <a:ext cx="3168968" cy="2263136"/>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4" name="Rectangle 3"/>
              <p:cNvSpPr/>
              <p:nvPr/>
            </p:nvSpPr>
            <p:spPr>
              <a:xfrm>
                <a:off x="756251" y="4399051"/>
                <a:ext cx="6096000" cy="1083374"/>
              </a:xfrm>
              <a:prstGeom prst="rect">
                <a:avLst/>
              </a:prstGeom>
            </p:spPr>
            <p:txBody>
              <a:bodyPr>
                <a:spAutoFit/>
              </a:bodyPr>
              <a:lstStyle/>
              <a:p>
                <a:pPr algn="just">
                  <a:lnSpc>
                    <a:spcPct val="115000"/>
                  </a:lnSpc>
                </a:pPr>
                <a:r>
                  <a:rPr lang="nl-NL"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nl-NL" sz="2800">
                    <a:latin typeface="Times New Roman" panose="02020603050405020304" pitchFamily="18" charset="0"/>
                    <a:ea typeface="Times New Roman" panose="02020603050405020304" pitchFamily="18" charset="0"/>
                    <a:cs typeface="Times New Roman" panose="02020603050405020304" pitchFamily="18" charset="0"/>
                  </a:rPr>
                  <a:t>Tại sao p˄</a:t>
                </a:r>
                <a14:m>
                  <m:oMath xmlns:m="http://schemas.openxmlformats.org/officeDocument/2006/math">
                    <m:acc>
                      <m:accPr>
                        <m:chr m:val="̅"/>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a:latin typeface="Cambria Math" panose="02040503050406030204" pitchFamily="18" charset="0"/>
                            <a:ea typeface="Times New Roman" panose="02020603050405020304" pitchFamily="18" charset="0"/>
                            <a:cs typeface="Times New Roman" panose="02020603050405020304" pitchFamily="18" charset="0"/>
                          </a:rPr>
                          <m:t>𝑝</m:t>
                        </m:r>
                      </m:e>
                    </m:acc>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 luôn luôn bằng 0, còn p˅ </a:t>
                </a:r>
                <a14:m>
                  <m:oMath xmlns:m="http://schemas.openxmlformats.org/officeDocument/2006/math">
                    <m:acc>
                      <m:accPr>
                        <m:chr m:val="̅"/>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a:latin typeface="Cambria Math" panose="02040503050406030204" pitchFamily="18" charset="0"/>
                            <a:ea typeface="Times New Roman" panose="02020603050405020304" pitchFamily="18" charset="0"/>
                            <a:cs typeface="Times New Roman" panose="02020603050405020304" pitchFamily="18" charset="0"/>
                          </a:rPr>
                          <m:t>𝑝</m:t>
                        </m:r>
                      </m:e>
                    </m:acc>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 luôn luôn bằng 1?</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56251" y="4399051"/>
                <a:ext cx="6096000" cy="1083374"/>
              </a:xfrm>
              <a:prstGeom prst="rect">
                <a:avLst/>
              </a:prstGeom>
              <a:blipFill>
                <a:blip r:embed="rId3"/>
                <a:stretch>
                  <a:fillRect l="-2000" t="-3955" r="-2100" b="-11864"/>
                </a:stretch>
              </a:blipFill>
            </p:spPr>
            <p:txBody>
              <a:bodyPr/>
              <a:lstStyle/>
              <a:p>
                <a:r>
                  <a:rPr lang="en-US">
                    <a:noFill/>
                  </a:rPr>
                  <a:t> </a:t>
                </a:r>
              </a:p>
            </p:txBody>
          </p:sp>
        </mc:Fallback>
      </mc:AlternateContent>
      <p:sp>
        <p:nvSpPr>
          <p:cNvPr id="5" name="Rectangle 4"/>
          <p:cNvSpPr/>
          <p:nvPr/>
        </p:nvSpPr>
        <p:spPr>
          <a:xfrm>
            <a:off x="4429091" y="322662"/>
            <a:ext cx="2830903" cy="678327"/>
          </a:xfrm>
          <a:prstGeom prst="rect">
            <a:avLst/>
          </a:prstGeom>
        </p:spPr>
        <p:txBody>
          <a:bodyPr wrap="none">
            <a:spAutoFit/>
          </a:bodyPr>
          <a:lstStyle/>
          <a:p>
            <a:pPr algn="just">
              <a:lnSpc>
                <a:spcPct val="115000"/>
              </a:lnSpc>
            </a:pPr>
            <a:r>
              <a:rPr lang="nl-NL" sz="3600" b="1" dirty="0" smtClean="0">
                <a:latin typeface="Times New Roman" panose="02020603050405020304" pitchFamily="18" charset="0"/>
                <a:ea typeface="Times New Roman" panose="02020603050405020304" pitchFamily="18" charset="0"/>
                <a:cs typeface="Times New Roman" panose="02020603050405020304" pitchFamily="18" charset="0"/>
              </a:rPr>
              <a:t>LUYỆN TẬP</a:t>
            </a:r>
            <a:endParaRPr lang="en-US" sz="3600" b="1" dirty="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88088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51460" y="209768"/>
            <a:ext cx="11940540" cy="5420672"/>
          </a:xfrm>
          <a:prstGeom prst="cloudCallout">
            <a:avLst>
              <a:gd name="adj1" fmla="val -31937"/>
              <a:gd name="adj2" fmla="val 54487"/>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Việc thiết kế các mạch điện tử của máy tính có liên quan đến logic toán mà người có đóng góp nhiều nhất cho ngành Toán học này là nhà toán học người Anh George Boole (1815 - 1864). Ông đã xây dựng nên đại số học logic, trong đó có các phép toán liên quan đến các yếu tố “đúng”, “sai”. Vậy phép toán trên các yếu tố “đúng”, “sai” là các phép toán nào?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9954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540" y="1430176"/>
            <a:ext cx="6873240" cy="4124206"/>
          </a:xfrm>
          <a:prstGeom prst="rect">
            <a:avLst/>
          </a:prstGeom>
        </p:spPr>
        <p:txBody>
          <a:bodyPr wrap="square">
            <a:spAutoFit/>
          </a:bodyPr>
          <a:lstStyle/>
          <a:p>
            <a:pPr algn="just">
              <a:spcBef>
                <a:spcPts val="600"/>
              </a:spcBef>
              <a:spcAft>
                <a:spcPts val="600"/>
              </a:spcAft>
            </a:pPr>
            <a:r>
              <a:rPr lang="nl-NL"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nl-NL" sz="2800">
                <a:latin typeface="Times New Roman" panose="02020603050405020304" pitchFamily="18" charset="0"/>
                <a:ea typeface="Times New Roman" panose="02020603050405020304" pitchFamily="18" charset="0"/>
                <a:cs typeface="Times New Roman" panose="02020603050405020304" pitchFamily="18" charset="0"/>
              </a:rPr>
              <a:t> Trong mạch điện có các công tắc và bóng đèn, ta quy ước các công tắc đóng thể hiện giá trị lôgic 1 và công tắc mở thể hiện giá trị lôgic 0, đèn sáng thể hiện giá trị lôgic 1 còn đèn tắt thể hiện lôgic 0.</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pP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a) Cho </a:t>
            </a:r>
            <a:r>
              <a:rPr lang="nl-NL" sz="2800">
                <a:latin typeface="Times New Roman" panose="02020603050405020304" pitchFamily="18" charset="0"/>
                <a:ea typeface="Times New Roman" panose="02020603050405020304" pitchFamily="18" charset="0"/>
                <a:cs typeface="Times New Roman" panose="02020603050405020304" pitchFamily="18" charset="0"/>
              </a:rPr>
              <a:t>một mạch điện nối tiếp có hai công tắc K1 và K2, nối với một bóng đèn Như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Hình </a:t>
            </a:r>
            <a:r>
              <a:rPr lang="nl-NL" sz="2800">
                <a:latin typeface="Times New Roman" panose="02020603050405020304" pitchFamily="18" charset="0"/>
                <a:ea typeface="Times New Roman" panose="02020603050405020304" pitchFamily="18" charset="0"/>
                <a:cs typeface="Times New Roman" panose="02020603050405020304" pitchFamily="18" charset="0"/>
              </a:rPr>
              <a:t>5.5. Giá trị lôgic của đèn được tính qua giá trị lôgic của các công tắc K1 và K2 như thế nào?</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descr="Graphical user interface, application, Word&#10;&#10;Description automatically generated"/>
          <p:cNvPicPr/>
          <p:nvPr/>
        </p:nvPicPr>
        <p:blipFill rotWithShape="1">
          <a:blip r:embed="rId2"/>
          <a:srcRect l="71392" t="48713" r="15376" b="39519"/>
          <a:stretch/>
        </p:blipFill>
        <p:spPr bwMode="auto">
          <a:xfrm>
            <a:off x="8488680" y="2748719"/>
            <a:ext cx="3375660" cy="205740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9186498" y="5075219"/>
            <a:ext cx="1454244" cy="410882"/>
          </a:xfrm>
          <a:prstGeom prst="rect">
            <a:avLst/>
          </a:prstGeom>
        </p:spPr>
        <p:txBody>
          <a:bodyPr wrap="none">
            <a:spAutoFit/>
          </a:bodyPr>
          <a:lstStyle/>
          <a:p>
            <a:pPr marL="457200" marR="0" algn="ctr">
              <a:lnSpc>
                <a:spcPct val="115000"/>
              </a:lnSpc>
              <a:spcBef>
                <a:spcPts val="0"/>
              </a:spcBef>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Hình 5.5</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7" name="Rectangle 6"/>
          <p:cNvSpPr/>
          <p:nvPr/>
        </p:nvSpPr>
        <p:spPr>
          <a:xfrm>
            <a:off x="4514693" y="322662"/>
            <a:ext cx="2659702" cy="678327"/>
          </a:xfrm>
          <a:prstGeom prst="rect">
            <a:avLst/>
          </a:prstGeom>
        </p:spPr>
        <p:txBody>
          <a:bodyPr wrap="none">
            <a:spAutoFit/>
          </a:bodyPr>
          <a:lstStyle/>
          <a:p>
            <a:pPr algn="just">
              <a:lnSpc>
                <a:spcPct val="115000"/>
              </a:lnSpc>
            </a:pPr>
            <a:r>
              <a:rPr lang="nl-NL" sz="3600" b="1" dirty="0" smtClean="0">
                <a:latin typeface="Times New Roman" panose="02020603050405020304" pitchFamily="18" charset="0"/>
                <a:ea typeface="Times New Roman" panose="02020603050405020304" pitchFamily="18" charset="0"/>
                <a:cs typeface="Times New Roman" panose="02020603050405020304" pitchFamily="18" charset="0"/>
              </a:rPr>
              <a:t>VẬN DỤNG</a:t>
            </a:r>
            <a:endParaRPr lang="en-US" sz="3600" b="1" dirty="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49563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8660" y="1866012"/>
            <a:ext cx="6096000" cy="2074414"/>
          </a:xfrm>
          <a:prstGeom prst="rect">
            <a:avLst/>
          </a:prstGeom>
        </p:spPr>
        <p:txBody>
          <a:bodyPr>
            <a:spAutoFit/>
          </a:bodyPr>
          <a:lstStyle/>
          <a:p>
            <a:pPr algn="just">
              <a:lnSpc>
                <a:spcPct val="115000"/>
              </a:lnSpc>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b) Cho </a:t>
            </a:r>
            <a:r>
              <a:rPr lang="en-US" sz="2800">
                <a:latin typeface="Times New Roman" panose="02020603050405020304" pitchFamily="18" charset="0"/>
                <a:ea typeface="Times New Roman" panose="02020603050405020304" pitchFamily="18" charset="0"/>
                <a:cs typeface="Times New Roman" panose="02020603050405020304" pitchFamily="18" charset="0"/>
              </a:rPr>
              <a:t>mạch điện mắc song song như Hình 5.6. Giá trị lôgic của đèn được tính qua giá trị lôgic của các công tắc K1 và K2 như thế nào?</a:t>
            </a:r>
          </a:p>
        </p:txBody>
      </p:sp>
      <p:pic>
        <p:nvPicPr>
          <p:cNvPr id="5" name="Picture 4" descr="Graphical user interface, application, Word&#10;&#10;Description automatically generated"/>
          <p:cNvPicPr/>
          <p:nvPr/>
        </p:nvPicPr>
        <p:blipFill rotWithShape="1">
          <a:blip r:embed="rId2"/>
          <a:srcRect l="70161" t="68418" r="14760" b="17898"/>
          <a:stretch/>
        </p:blipFill>
        <p:spPr bwMode="auto">
          <a:xfrm>
            <a:off x="8126730" y="1927148"/>
            <a:ext cx="3600450" cy="1781289"/>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8957898" y="4121829"/>
            <a:ext cx="1454244" cy="385362"/>
          </a:xfrm>
          <a:prstGeom prst="rect">
            <a:avLst/>
          </a:prstGeom>
        </p:spPr>
        <p:txBody>
          <a:bodyPr wrap="none">
            <a:spAutoFit/>
          </a:bodyPr>
          <a:lstStyle/>
          <a:p>
            <a:pPr marL="457200" marR="0" algn="ctr">
              <a:lnSpc>
                <a:spcPct val="115000"/>
              </a:lnSpc>
              <a:spcBef>
                <a:spcPts val="0"/>
              </a:spcBef>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Hình </a:t>
            </a:r>
            <a:r>
              <a:rPr lang="en-US" smtClean="0">
                <a:latin typeface="Times New Roman" panose="02020603050405020304" pitchFamily="18" charset="0"/>
                <a:ea typeface="Times New Roman" panose="02020603050405020304" pitchFamily="18" charset="0"/>
                <a:cs typeface="Times New Roman" panose="02020603050405020304" pitchFamily="18" charset="0"/>
              </a:rPr>
              <a:t>5.6</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682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02844265"/>
              </p:ext>
            </p:extLst>
          </p:nvPr>
        </p:nvGraphicFramePr>
        <p:xfrm>
          <a:off x="1249680" y="3809999"/>
          <a:ext cx="9692640" cy="2453640"/>
        </p:xfrm>
        <a:graphic>
          <a:graphicData uri="http://schemas.openxmlformats.org/drawingml/2006/table">
            <a:tbl>
              <a:tblPr firstRow="1" firstCol="1" bandRow="1">
                <a:tableStyleId>{5C22544A-7EE6-4342-B048-85BDC9FD1C3A}</a:tableStyleId>
              </a:tblPr>
              <a:tblGrid>
                <a:gridCol w="3665284">
                  <a:extLst>
                    <a:ext uri="{9D8B030D-6E8A-4147-A177-3AD203B41FA5}">
                      <a16:colId xmlns:a16="http://schemas.microsoft.com/office/drawing/2014/main" val="880601053"/>
                    </a:ext>
                  </a:extLst>
                </a:gridCol>
                <a:gridCol w="3884183">
                  <a:extLst>
                    <a:ext uri="{9D8B030D-6E8A-4147-A177-3AD203B41FA5}">
                      <a16:colId xmlns:a16="http://schemas.microsoft.com/office/drawing/2014/main" val="4006986236"/>
                    </a:ext>
                  </a:extLst>
                </a:gridCol>
                <a:gridCol w="2143173">
                  <a:extLst>
                    <a:ext uri="{9D8B030D-6E8A-4147-A177-3AD203B41FA5}">
                      <a16:colId xmlns:a16="http://schemas.microsoft.com/office/drawing/2014/main" val="883653247"/>
                    </a:ext>
                  </a:extLst>
                </a:gridCol>
              </a:tblGrid>
              <a:tr h="484632">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Ngày mai trời lạnh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Ngày mai trời có mưa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Dự báo</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71760048"/>
                  </a:ext>
                </a:extLst>
              </a:tr>
              <a:tr h="484632">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68966916"/>
                  </a:ext>
                </a:extLst>
              </a:tr>
              <a:tr h="484632">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2792482"/>
                  </a:ext>
                </a:extLst>
              </a:tr>
              <a:tr h="484632">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96951485"/>
                  </a:ext>
                </a:extLst>
              </a:tr>
              <a:tr h="484632">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3020898"/>
                  </a:ext>
                </a:extLst>
              </a:tr>
            </a:tbl>
          </a:graphicData>
        </a:graphic>
      </p:graphicFrame>
      <p:sp>
        <p:nvSpPr>
          <p:cNvPr id="4" name="Cloud Callout 3"/>
          <p:cNvSpPr/>
          <p:nvPr/>
        </p:nvSpPr>
        <p:spPr>
          <a:xfrm>
            <a:off x="0" y="0"/>
            <a:ext cx="12192000" cy="3642673"/>
          </a:xfrm>
          <a:prstGeom prst="cloudCallout">
            <a:avLst>
              <a:gd name="adj1" fmla="val -42395"/>
              <a:gd name="adj2" fmla="val 46183"/>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pPr>
            <a:r>
              <a:rPr lang="vi-VN" sz="2600">
                <a:latin typeface="Times New Roman" panose="02020603050405020304" pitchFamily="18" charset="0"/>
                <a:ea typeface="Times New Roman" panose="02020603050405020304" pitchFamily="18" charset="0"/>
                <a:cs typeface="Times New Roman" panose="02020603050405020304" pitchFamily="18" charset="0"/>
              </a:rPr>
              <a:t>Dự báo thời tiết cho biết “Ngày mai trời lạnh có mưa”. Thực tế thì không phải khi nào dự báo thời tiết cũng đúng. Có bốn trường hợp có thể xảy ra như Bảng 5.1, trường hợp nào dự báo là đúng? Trường hợp nào dự báo là sai?</a:t>
            </a:r>
            <a:endParaRPr lang="en-US" sz="2600">
              <a:latin typeface="Times New Roman" panose="02020603050405020304" pitchFamily="18" charset="0"/>
              <a:ea typeface="Times New Roman" panose="02020603050405020304" pitchFamily="18" charset="0"/>
              <a:cs typeface="Arial" panose="020B0604020202020204" pitchFamily="34" charset="0"/>
            </a:endParaRPr>
          </a:p>
          <a:p>
            <a:pPr algn="ctr">
              <a:lnSpc>
                <a:spcPct val="115000"/>
              </a:lnSpc>
            </a:pPr>
            <a:r>
              <a:rPr lang="vi-VN" sz="2600">
                <a:latin typeface="Times New Roman" panose="02020603050405020304" pitchFamily="18" charset="0"/>
                <a:ea typeface="Times New Roman" panose="02020603050405020304" pitchFamily="18" charset="0"/>
                <a:cs typeface="Times New Roman" panose="02020603050405020304" pitchFamily="18" charset="0"/>
              </a:rPr>
              <a:t>Bảng 5.1. Các trường hợp dự báo</a:t>
            </a:r>
            <a:endParaRPr lang="en-US" sz="26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43261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idx="4294967295"/>
          </p:nvPr>
        </p:nvSpPr>
        <p:spPr>
          <a:xfrm>
            <a:off x="441960" y="1138347"/>
            <a:ext cx="11125200" cy="593725"/>
          </a:xfrm>
        </p:spPr>
        <p:txBody>
          <a:bodyPr>
            <a:noAutofit/>
          </a:bodyPr>
          <a:lstStyle/>
          <a:p>
            <a:r>
              <a:rPr lang="en-US" sz="3200" b="1" dirty="0" smtClean="0">
                <a:solidFill>
                  <a:srgbClr val="1B0AF6"/>
                </a:solidFill>
                <a:latin typeface="Times New Roman" panose="02020603050405020304" pitchFamily="18" charset="0"/>
                <a:cs typeface="Times New Roman" panose="02020603050405020304" pitchFamily="18" charset="0"/>
              </a:rPr>
              <a:t>1. CÁC GIÁ TRỊ CHÂN LÍ VÀ CÁC PHÉP TOÁN LÔGIC</a:t>
            </a:r>
            <a:endParaRPr lang="en-US" sz="3200" dirty="0">
              <a:solidFill>
                <a:srgbClr val="1B0AF6"/>
              </a:solidFill>
              <a:latin typeface="Times New Roman" panose="02020603050405020304" pitchFamily="18" charset="0"/>
              <a:cs typeface="Times New Roman" panose="02020603050405020304" pitchFamily="18" charset="0"/>
            </a:endParaRPr>
          </a:p>
        </p:txBody>
      </p:sp>
      <p:sp>
        <p:nvSpPr>
          <p:cNvPr id="6" name="Rectangle 5"/>
          <p:cNvSpPr/>
          <p:nvPr/>
        </p:nvSpPr>
        <p:spPr>
          <a:xfrm>
            <a:off x="441960" y="2034400"/>
            <a:ext cx="11353800" cy="2431435"/>
          </a:xfrm>
          <a:prstGeom prst="rect">
            <a:avLst/>
          </a:prstGeom>
        </p:spPr>
        <p:txBody>
          <a:bodyPr wrap="square">
            <a:spAutoFit/>
          </a:bodyPr>
          <a:lstStyle/>
          <a:p>
            <a:pPr algn="just">
              <a:spcBef>
                <a:spcPts val="1200"/>
              </a:spcBef>
              <a:spcAft>
                <a:spcPts val="120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Lôgic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mệnh</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a:t>
            </a:r>
            <a:endParaRPr lang="en-US" sz="2800" dirty="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Mệnh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28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8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đô</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mệnh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“9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mệnh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sai</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p:txBody>
      </p:sp>
      <p:sp>
        <p:nvSpPr>
          <p:cNvPr id="3" name="Rectangle 2"/>
          <p:cNvSpPr/>
          <p:nvPr/>
        </p:nvSpPr>
        <p:spPr>
          <a:xfrm>
            <a:off x="1744275" y="178184"/>
            <a:ext cx="7906161" cy="707886"/>
          </a:xfrm>
          <a:prstGeom prst="rect">
            <a:avLst/>
          </a:prstGeom>
        </p:spPr>
        <p:txBody>
          <a:bodyPr wrap="square">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BÀI 5: DỮ LIỆU LOGIC</a:t>
            </a:r>
            <a:endParaRPr lang="en-US" sz="4000" b="1" dirty="0"/>
          </a:p>
        </p:txBody>
      </p:sp>
    </p:spTree>
    <p:extLst>
      <p:ext uri="{BB962C8B-B14F-4D97-AF65-F5344CB8AC3E}">
        <p14:creationId xmlns:p14="http://schemas.microsoft.com/office/powerpoint/2010/main" val="248254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idx="4294967295"/>
          </p:nvPr>
        </p:nvSpPr>
        <p:spPr>
          <a:xfrm>
            <a:off x="441960" y="1321240"/>
            <a:ext cx="11125200" cy="593725"/>
          </a:xfrm>
        </p:spPr>
        <p:txBody>
          <a:bodyPr>
            <a:noAutofit/>
          </a:bodyPr>
          <a:lstStyle/>
          <a:p>
            <a:r>
              <a:rPr lang="en-US" sz="3200" b="1" dirty="0">
                <a:solidFill>
                  <a:srgbClr val="1B0AF6"/>
                </a:solidFill>
                <a:latin typeface="Times New Roman" panose="02020603050405020304" pitchFamily="18" charset="0"/>
                <a:cs typeface="Times New Roman" panose="02020603050405020304" pitchFamily="18" charset="0"/>
              </a:rPr>
              <a:t>1. CÁC GIÁ TRỊ CHÂN LÍ VÀ CÁC PHÉP TOÁN LÔGIC</a:t>
            </a:r>
            <a:endParaRPr lang="en-US" sz="3200" dirty="0">
              <a:solidFill>
                <a:srgbClr val="1B0AF6"/>
              </a:solidFill>
              <a:latin typeface="Times New Roman" panose="02020603050405020304" pitchFamily="18" charset="0"/>
              <a:cs typeface="Times New Roman" panose="02020603050405020304" pitchFamily="18" charset="0"/>
            </a:endParaRPr>
          </a:p>
        </p:txBody>
      </p:sp>
      <p:sp>
        <p:nvSpPr>
          <p:cNvPr id="6" name="Rectangle 5"/>
          <p:cNvSpPr/>
          <p:nvPr/>
        </p:nvSpPr>
        <p:spPr>
          <a:xfrm>
            <a:off x="441960" y="2188317"/>
            <a:ext cx="11353800" cy="3293209"/>
          </a:xfrm>
          <a:prstGeom prst="rect">
            <a:avLst/>
          </a:prstGeom>
        </p:spPr>
        <p:txBody>
          <a:bodyPr wrap="square">
            <a:spAutoFit/>
          </a:bodyPr>
          <a:lstStyle/>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Giá trị “Đúng” hay “Sai” chính là </a:t>
            </a:r>
            <a:r>
              <a:rPr lang="en-US" sz="2800">
                <a:solidFill>
                  <a:srgbClr val="EB6E19"/>
                </a:solidFill>
                <a:latin typeface="Times New Roman" panose="02020603050405020304" pitchFamily="18" charset="0"/>
                <a:ea typeface="Times New Roman" panose="02020603050405020304" pitchFamily="18" charset="0"/>
                <a:cs typeface="Times New Roman" panose="02020603050405020304" pitchFamily="18" charset="0"/>
              </a:rPr>
              <a:t>giá trị chân lí </a:t>
            </a:r>
            <a:r>
              <a:rPr lang="en-US" sz="2800">
                <a:latin typeface="Times New Roman" panose="02020603050405020304" pitchFamily="18" charset="0"/>
                <a:ea typeface="Times New Roman" panose="02020603050405020304" pitchFamily="18" charset="0"/>
                <a:cs typeface="Times New Roman" panose="02020603050405020304" pitchFamily="18" charset="0"/>
              </a:rPr>
              <a:t>của mệnh đề mà nó thể hiện. Các giá trị đó thường được gọi là các </a:t>
            </a:r>
            <a:r>
              <a:rPr lang="en-US" sz="2800">
                <a:solidFill>
                  <a:srgbClr val="EB6E19"/>
                </a:solidFill>
                <a:latin typeface="Times New Roman" panose="02020603050405020304" pitchFamily="18" charset="0"/>
                <a:ea typeface="Times New Roman" panose="02020603050405020304" pitchFamily="18" charset="0"/>
                <a:cs typeface="Times New Roman" panose="02020603050405020304" pitchFamily="18" charset="0"/>
              </a:rPr>
              <a:t>giá trị logic.</a:t>
            </a:r>
            <a:r>
              <a:rPr lang="en-US" sz="2800">
                <a:latin typeface="Times New Roman" panose="02020603050405020304" pitchFamily="18" charset="0"/>
                <a:ea typeface="Times New Roman" panose="02020603050405020304" pitchFamily="18" charset="0"/>
                <a:cs typeface="Times New Roman" panose="02020603050405020304" pitchFamily="18" charset="0"/>
              </a:rPr>
              <a:t> Các đại lượng chỉ nhận một trong hai giá trị “Đúng” hoặc “Sai” được gọi là đại lượng logic.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Ví dụ: </a:t>
            </a:r>
            <a:r>
              <a:rPr lang="en-US" sz="2800" i="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Trong </a:t>
            </a:r>
            <a:r>
              <a:rPr lang="en-US" sz="2800">
                <a:latin typeface="Times New Roman" panose="02020603050405020304" pitchFamily="18" charset="0"/>
                <a:ea typeface="Times New Roman" panose="02020603050405020304" pitchFamily="18" charset="0"/>
                <a:cs typeface="Times New Roman" panose="02020603050405020304" pitchFamily="18" charset="0"/>
              </a:rPr>
              <a:t>toán học “3&gt;5” là mệnh đề sai; “2 x 3 = 6” là mệnh đề đúng.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1257300" indent="-1257300"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Trong </a:t>
            </a:r>
            <a:r>
              <a:rPr lang="en-US" sz="2800">
                <a:latin typeface="Times New Roman" panose="02020603050405020304" pitchFamily="18" charset="0"/>
                <a:ea typeface="Times New Roman" panose="02020603050405020304" pitchFamily="18" charset="0"/>
                <a:cs typeface="Times New Roman" panose="02020603050405020304" pitchFamily="18" charset="0"/>
              </a:rPr>
              <a:t>các ngôn ngữ lập trình, các biến hay các hàm cũng có thể mang giá trị lôgic.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Rectangle 3"/>
          <p:cNvSpPr/>
          <p:nvPr/>
        </p:nvSpPr>
        <p:spPr>
          <a:xfrm>
            <a:off x="1744275" y="178184"/>
            <a:ext cx="7906161" cy="707886"/>
          </a:xfrm>
          <a:prstGeom prst="rect">
            <a:avLst/>
          </a:prstGeom>
        </p:spPr>
        <p:txBody>
          <a:bodyPr wrap="square">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BÀI 5: DỮ LIỆU LOGIC</a:t>
            </a:r>
            <a:endParaRPr lang="en-US" sz="4000" b="1" dirty="0"/>
          </a:p>
        </p:txBody>
      </p:sp>
    </p:spTree>
    <p:extLst>
      <p:ext uri="{BB962C8B-B14F-4D97-AF65-F5344CB8AC3E}">
        <p14:creationId xmlns:p14="http://schemas.microsoft.com/office/powerpoint/2010/main" val="3089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77869" y="1874432"/>
            <a:ext cx="10853382" cy="3170099"/>
          </a:xfrm>
          <a:prstGeom prst="rect">
            <a:avLst/>
          </a:prstGeom>
        </p:spPr>
        <p:txBody>
          <a:bodyPr wrap="square">
            <a:spAutoFit/>
          </a:bodyPr>
          <a:lstStyle/>
          <a:p>
            <a:pPr algn="just">
              <a:spcBef>
                <a:spcPts val="1200"/>
              </a:spcBef>
              <a:spcAft>
                <a:spcPts val="120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toán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lôgic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800" dirty="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a:p>
            <a:pPr marL="457200" indent="-457200" algn="just">
              <a:spcBef>
                <a:spcPts val="1200"/>
              </a:spcBef>
              <a:spcAft>
                <a:spcPts val="1200"/>
              </a:spcAft>
              <a:buFontTx/>
              <a:buChar char="-"/>
            </a:pPr>
            <a:r>
              <a:rPr lang="en-US" sz="28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AND</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lôgic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marL="457200" indent="-457200" algn="just">
              <a:spcBef>
                <a:spcPts val="1200"/>
              </a:spcBef>
              <a:spcAft>
                <a:spcPts val="1200"/>
              </a:spcAft>
              <a:buFontTx/>
              <a:buChar char="-"/>
            </a:pPr>
            <a:r>
              <a:rPr lang="en-US" sz="28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OR</a:t>
            </a:r>
            <a:r>
              <a:rPr lang="en-US" sz="2800" dirty="0" smtClean="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tuyển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lôgic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marL="457200" indent="-457200" algn="just">
              <a:spcBef>
                <a:spcPts val="1200"/>
              </a:spcBef>
              <a:spcAft>
                <a:spcPts val="1200"/>
              </a:spcAft>
              <a:buFontTx/>
              <a:buChar char="-"/>
            </a:pPr>
            <a:r>
              <a:rPr lang="en-US" sz="28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NOT</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phủ</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phủ</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p:txBody>
      </p:sp>
      <p:sp>
        <p:nvSpPr>
          <p:cNvPr id="3" name="Rectangle 2"/>
          <p:cNvSpPr/>
          <p:nvPr/>
        </p:nvSpPr>
        <p:spPr>
          <a:xfrm>
            <a:off x="1744275" y="178184"/>
            <a:ext cx="7906161" cy="707886"/>
          </a:xfrm>
          <a:prstGeom prst="rect">
            <a:avLst/>
          </a:prstGeom>
        </p:spPr>
        <p:txBody>
          <a:bodyPr wrap="square">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BÀI 5: DỮ LIỆU LOGIC</a:t>
            </a:r>
            <a:endParaRPr lang="en-US" sz="4000" b="1" dirty="0"/>
          </a:p>
        </p:txBody>
      </p:sp>
      <p:sp>
        <p:nvSpPr>
          <p:cNvPr id="6" name="Title 1">
            <a:extLst>
              <a:ext uri="{FF2B5EF4-FFF2-40B4-BE49-F238E27FC236}">
                <a16:creationId xmlns:a16="http://schemas.microsoft.com/office/drawing/2014/main" id="{4F76CB32-901A-4DA0-AA8A-9A7B5A88BFCD}"/>
              </a:ext>
            </a:extLst>
          </p:cNvPr>
          <p:cNvSpPr txBox="1">
            <a:spLocks/>
          </p:cNvSpPr>
          <p:nvPr/>
        </p:nvSpPr>
        <p:spPr>
          <a:xfrm>
            <a:off x="441960" y="1180560"/>
            <a:ext cx="11125200" cy="59372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b="1" smtClean="0">
                <a:solidFill>
                  <a:srgbClr val="1B0AF6"/>
                </a:solidFill>
                <a:latin typeface="Times New Roman" panose="02020603050405020304" pitchFamily="18" charset="0"/>
                <a:cs typeface="Times New Roman" panose="02020603050405020304" pitchFamily="18" charset="0"/>
              </a:rPr>
              <a:t>1. CÁC GIÁ TRỊ CHÂN LÍ VÀ CÁC PHÉP TOÁN LÔGIC</a:t>
            </a:r>
            <a:endParaRPr lang="en-US" sz="3200" dirty="0">
              <a:solidFill>
                <a:srgbClr val="1B0AF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980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5840" y="474597"/>
            <a:ext cx="11058099" cy="954107"/>
          </a:xfrm>
          <a:prstGeom prst="rect">
            <a:avLst/>
          </a:prstGeom>
        </p:spPr>
        <p:txBody>
          <a:bodyPr wrap="square">
            <a:spAutoFit/>
          </a:bodyPr>
          <a:lstStyle/>
          <a:p>
            <a:pPr algn="just">
              <a:spcBef>
                <a:spcPts val="600"/>
              </a:spcBef>
              <a:spcAft>
                <a:spcPts val="6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Giá trị lôgic của mệnh đề là kết quả của các phép toán được cho trong Bảng 5.2: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2625772246"/>
                  </p:ext>
                </p:extLst>
              </p:nvPr>
            </p:nvGraphicFramePr>
            <p:xfrm>
              <a:off x="1096961" y="2275458"/>
              <a:ext cx="10035855" cy="2709385"/>
            </p:xfrm>
            <a:graphic>
              <a:graphicData uri="http://schemas.openxmlformats.org/drawingml/2006/table">
                <a:tbl>
                  <a:tblPr firstRow="1" firstCol="1" bandRow="1">
                    <a:tableStyleId>{5C22544A-7EE6-4342-B048-85BDC9FD1C3A}</a:tableStyleId>
                  </a:tblPr>
                  <a:tblGrid>
                    <a:gridCol w="2007171">
                      <a:extLst>
                        <a:ext uri="{9D8B030D-6E8A-4147-A177-3AD203B41FA5}">
                          <a16:colId xmlns:a16="http://schemas.microsoft.com/office/drawing/2014/main" val="1742927416"/>
                        </a:ext>
                      </a:extLst>
                    </a:gridCol>
                    <a:gridCol w="2007171">
                      <a:extLst>
                        <a:ext uri="{9D8B030D-6E8A-4147-A177-3AD203B41FA5}">
                          <a16:colId xmlns:a16="http://schemas.microsoft.com/office/drawing/2014/main" val="2575860301"/>
                        </a:ext>
                      </a:extLst>
                    </a:gridCol>
                    <a:gridCol w="2007171">
                      <a:extLst>
                        <a:ext uri="{9D8B030D-6E8A-4147-A177-3AD203B41FA5}">
                          <a16:colId xmlns:a16="http://schemas.microsoft.com/office/drawing/2014/main" val="3950123125"/>
                        </a:ext>
                      </a:extLst>
                    </a:gridCol>
                    <a:gridCol w="2007171">
                      <a:extLst>
                        <a:ext uri="{9D8B030D-6E8A-4147-A177-3AD203B41FA5}">
                          <a16:colId xmlns:a16="http://schemas.microsoft.com/office/drawing/2014/main" val="3106934687"/>
                        </a:ext>
                      </a:extLst>
                    </a:gridCol>
                    <a:gridCol w="2007171">
                      <a:extLst>
                        <a:ext uri="{9D8B030D-6E8A-4147-A177-3AD203B41FA5}">
                          <a16:colId xmlns:a16="http://schemas.microsoft.com/office/drawing/2014/main" val="3870127836"/>
                        </a:ext>
                      </a:extLst>
                    </a:gridCol>
                  </a:tblGrid>
                  <a:tr h="579041">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q</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p ˄ q</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p ˅ q</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en-US" sz="2800" i="1">
                                        <a:effectLst/>
                                        <a:latin typeface="Cambria Math" panose="02040503050406030204" pitchFamily="18" charset="0"/>
                                      </a:rPr>
                                    </m:ctrlPr>
                                  </m:accPr>
                                  <m:e>
                                    <m:r>
                                      <a:rPr lang="en-US" sz="2800">
                                        <a:effectLst/>
                                        <a:latin typeface="Cambria Math" panose="02040503050406030204" pitchFamily="18" charset="0"/>
                                      </a:rPr>
                                      <m:t>𝑝</m:t>
                                    </m:r>
                                  </m:e>
                                </m:acc>
                              </m:oMath>
                            </m:oMathPara>
                          </a14:m>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53484295"/>
                      </a:ext>
                    </a:extLst>
                  </a:tr>
                  <a:tr h="532586">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42062202"/>
                      </a:ext>
                    </a:extLst>
                  </a:tr>
                  <a:tr h="532586">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65560604"/>
                      </a:ext>
                    </a:extLst>
                  </a:tr>
                  <a:tr h="532586">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27261690"/>
                      </a:ext>
                    </a:extLst>
                  </a:tr>
                  <a:tr h="532586">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28634354"/>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2625772246"/>
                  </p:ext>
                </p:extLst>
              </p:nvPr>
            </p:nvGraphicFramePr>
            <p:xfrm>
              <a:off x="1096961" y="2275458"/>
              <a:ext cx="10035855" cy="2709385"/>
            </p:xfrm>
            <a:graphic>
              <a:graphicData uri="http://schemas.openxmlformats.org/drawingml/2006/table">
                <a:tbl>
                  <a:tblPr firstRow="1" firstCol="1" bandRow="1">
                    <a:tableStyleId>{5C22544A-7EE6-4342-B048-85BDC9FD1C3A}</a:tableStyleId>
                  </a:tblPr>
                  <a:tblGrid>
                    <a:gridCol w="2007171">
                      <a:extLst>
                        <a:ext uri="{9D8B030D-6E8A-4147-A177-3AD203B41FA5}">
                          <a16:colId xmlns:a16="http://schemas.microsoft.com/office/drawing/2014/main" val="1742927416"/>
                        </a:ext>
                      </a:extLst>
                    </a:gridCol>
                    <a:gridCol w="2007171">
                      <a:extLst>
                        <a:ext uri="{9D8B030D-6E8A-4147-A177-3AD203B41FA5}">
                          <a16:colId xmlns:a16="http://schemas.microsoft.com/office/drawing/2014/main" val="2575860301"/>
                        </a:ext>
                      </a:extLst>
                    </a:gridCol>
                    <a:gridCol w="2007171">
                      <a:extLst>
                        <a:ext uri="{9D8B030D-6E8A-4147-A177-3AD203B41FA5}">
                          <a16:colId xmlns:a16="http://schemas.microsoft.com/office/drawing/2014/main" val="3950123125"/>
                        </a:ext>
                      </a:extLst>
                    </a:gridCol>
                    <a:gridCol w="2007171">
                      <a:extLst>
                        <a:ext uri="{9D8B030D-6E8A-4147-A177-3AD203B41FA5}">
                          <a16:colId xmlns:a16="http://schemas.microsoft.com/office/drawing/2014/main" val="3106934687"/>
                        </a:ext>
                      </a:extLst>
                    </a:gridCol>
                    <a:gridCol w="2007171">
                      <a:extLst>
                        <a:ext uri="{9D8B030D-6E8A-4147-A177-3AD203B41FA5}">
                          <a16:colId xmlns:a16="http://schemas.microsoft.com/office/drawing/2014/main" val="3870127836"/>
                        </a:ext>
                      </a:extLst>
                    </a:gridCol>
                  </a:tblGrid>
                  <a:tr h="579041">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q</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p ˄ q</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p ˅ q</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399697" t="-14737" r="-1212" b="-391579"/>
                          </a:stretch>
                        </a:blipFill>
                      </a:tcPr>
                    </a:tc>
                    <a:extLst>
                      <a:ext uri="{0D108BD9-81ED-4DB2-BD59-A6C34878D82A}">
                        <a16:rowId xmlns:a16="http://schemas.microsoft.com/office/drawing/2014/main" val="1653484295"/>
                      </a:ext>
                    </a:extLst>
                  </a:tr>
                  <a:tr h="532586">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42062202"/>
                      </a:ext>
                    </a:extLst>
                  </a:tr>
                  <a:tr h="532586">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65560604"/>
                      </a:ext>
                    </a:extLst>
                  </a:tr>
                  <a:tr h="532586">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27261690"/>
                      </a:ext>
                    </a:extLst>
                  </a:tr>
                  <a:tr h="532586">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28634354"/>
                      </a:ext>
                    </a:extLst>
                  </a:tr>
                </a:tbl>
              </a:graphicData>
            </a:graphic>
          </p:graphicFrame>
        </mc:Fallback>
      </mc:AlternateContent>
    </p:spTree>
    <p:extLst>
      <p:ext uri="{BB962C8B-B14F-4D97-AF65-F5344CB8AC3E}">
        <p14:creationId xmlns:p14="http://schemas.microsoft.com/office/powerpoint/2010/main" val="185309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65723" y="1775695"/>
            <a:ext cx="10721226" cy="2277547"/>
          </a:xfrm>
          <a:prstGeom prst="rect">
            <a:avLst/>
          </a:prstGeom>
        </p:spPr>
        <p:txBody>
          <a:bodyPr wrap="square">
            <a:spAutoFit/>
          </a:bodyPr>
          <a:lstStyle/>
          <a:p>
            <a:pPr marL="457200" indent="-457200" algn="just">
              <a:spcBef>
                <a:spcPts val="1800"/>
              </a:spcBef>
              <a:spcAft>
                <a:spcPts val="1800"/>
              </a:spcAft>
              <a:buFontTx/>
              <a:buChar char="-"/>
            </a:pPr>
            <a:r>
              <a:rPr lang="en-US" sz="2800" b="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Biểu </a:t>
            </a:r>
            <a:r>
              <a:rPr lang="en-US"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thức </a:t>
            </a:r>
            <a:r>
              <a:rPr lang="en-US" sz="2800" b="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logic:</a:t>
            </a:r>
          </a:p>
          <a:p>
            <a:pPr algn="just">
              <a:spcBef>
                <a:spcPts val="1800"/>
              </a:spcBef>
              <a:spcAft>
                <a:spcPts val="1800"/>
              </a:spcAft>
            </a:pPr>
            <a:r>
              <a:rPr lang="en-US"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Là </a:t>
            </a:r>
            <a:r>
              <a:rPr lang="en-US" sz="2800">
                <a:latin typeface="Times New Roman" panose="02020603050405020304" pitchFamily="18" charset="0"/>
                <a:ea typeface="Times New Roman" panose="02020603050405020304" pitchFamily="18" charset="0"/>
                <a:cs typeface="Times New Roman" panose="02020603050405020304" pitchFamily="18" charset="0"/>
              </a:rPr>
              <a:t>một dãy các đại lượng lôgic được nối với nhau bằng các phép toán lôgic, có thể có dấu ngoặc để chỉ định thứ tự ưu tiên thực hiện các phép toán. </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Title 1">
            <a:extLst>
              <a:ext uri="{FF2B5EF4-FFF2-40B4-BE49-F238E27FC236}">
                <a16:creationId xmlns:a16="http://schemas.microsoft.com/office/drawing/2014/main" id="{4F76CB32-901A-4DA0-AA8A-9A7B5A88BFCD}"/>
              </a:ext>
            </a:extLst>
          </p:cNvPr>
          <p:cNvSpPr txBox="1">
            <a:spLocks/>
          </p:cNvSpPr>
          <p:nvPr/>
        </p:nvSpPr>
        <p:spPr>
          <a:xfrm>
            <a:off x="441960" y="1138347"/>
            <a:ext cx="11125200" cy="59372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b="1" smtClean="0">
                <a:solidFill>
                  <a:srgbClr val="1B0AF6"/>
                </a:solidFill>
                <a:latin typeface="Times New Roman" panose="02020603050405020304" pitchFamily="18" charset="0"/>
                <a:cs typeface="Times New Roman" panose="02020603050405020304" pitchFamily="18" charset="0"/>
              </a:rPr>
              <a:t>1. CÁC GIÁ TRỊ CHÂN LÍ VÀ CÁC PHÉP TOÁN LÔGIC</a:t>
            </a:r>
            <a:endParaRPr lang="en-US" sz="3200" dirty="0">
              <a:solidFill>
                <a:srgbClr val="1B0AF6"/>
              </a:solidFill>
              <a:latin typeface="Times New Roman" panose="02020603050405020304" pitchFamily="18" charset="0"/>
              <a:cs typeface="Times New Roman" panose="02020603050405020304" pitchFamily="18" charset="0"/>
            </a:endParaRPr>
          </a:p>
        </p:txBody>
      </p:sp>
      <p:sp>
        <p:nvSpPr>
          <p:cNvPr id="5" name="Rectangle 4"/>
          <p:cNvSpPr/>
          <p:nvPr/>
        </p:nvSpPr>
        <p:spPr>
          <a:xfrm>
            <a:off x="1744275" y="178184"/>
            <a:ext cx="7906161" cy="707886"/>
          </a:xfrm>
          <a:prstGeom prst="rect">
            <a:avLst/>
          </a:prstGeom>
        </p:spPr>
        <p:txBody>
          <a:bodyPr wrap="square">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BÀI 5: DỮ LIỆU LOGIC</a:t>
            </a:r>
            <a:endParaRPr lang="en-US" sz="4000" b="1" dirty="0"/>
          </a:p>
        </p:txBody>
      </p:sp>
    </p:spTree>
    <p:extLst>
      <p:ext uri="{BB962C8B-B14F-4D97-AF65-F5344CB8AC3E}">
        <p14:creationId xmlns:p14="http://schemas.microsoft.com/office/powerpoint/2010/main" val="50001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9120" y="874944"/>
            <a:ext cx="5985453" cy="4585871"/>
          </a:xfrm>
          <a:prstGeom prst="rect">
            <a:avLst/>
          </a:prstGeom>
        </p:spPr>
        <p:txBody>
          <a:bodyPr wrap="square">
            <a:spAutoFit/>
          </a:bodyPr>
          <a:lstStyle/>
          <a:p>
            <a:pPr algn="just">
              <a:spcBef>
                <a:spcPts val="1200"/>
              </a:spcBef>
              <a:spcAft>
                <a:spcPts val="1200"/>
              </a:spcAft>
            </a:pPr>
            <a:r>
              <a:rPr lang="en-US" sz="2800" b="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Ví dụ:</a:t>
            </a:r>
            <a:endParaRPr lang="en-US" sz="2800" b="1">
              <a:solidFill>
                <a:srgbClr val="00B05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p ˄ (q ˅ r).</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Tập hợp tất cả các điểm có tọa độ (x, y) thỏa mãn (|x| ≤ 1) ˄ (|y| ≤ 1) là hình vuông trong mặt phẳng tọa độ có các cạnh song song với các trục tọa độ, các cạnh giao với trục tung ở các tung độ 1 và -1 và với trục hoành độ 1 và -1 (Hình 5.2).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0" name="Picture 9"/>
          <p:cNvPicPr/>
          <p:nvPr/>
        </p:nvPicPr>
        <p:blipFill rotWithShape="1">
          <a:blip r:embed="rId2"/>
          <a:srcRect l="83085" t="62123" r="4452" b="13246"/>
          <a:stretch/>
        </p:blipFill>
        <p:spPr bwMode="auto">
          <a:xfrm>
            <a:off x="8183880" y="1159510"/>
            <a:ext cx="3792855" cy="39382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884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ppt/theme/themeOverride2.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638A3B04-B0F3-4C12-A722-52B5CF6D9723}">
  <ds:schemaRefs>
    <ds:schemaRef ds:uri="http://schemas.microsoft.com/sharepoint/v3/contenttype/forms"/>
  </ds:schemaRefs>
</ds:datastoreItem>
</file>

<file path=customXml/itemProps2.xml><?xml version="1.0" encoding="utf-8"?>
<ds:datastoreItem xmlns:ds="http://schemas.openxmlformats.org/officeDocument/2006/customXml" ds:itemID="{1747A963-53E0-44AF-AF13-963FE676C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5B1FD9-3BB6-4DA9-A089-3B68C2323D4F}">
  <ds:schemaRef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{0A5D2827-C758-4BB7-BE97-579F9FA18D60}tf33845126_win32</Template>
  <TotalTime>147</TotalTime>
  <Words>1210</Words>
  <Application>Microsoft Office PowerPoint</Application>
  <PresentationFormat>Widescreen</PresentationFormat>
  <Paragraphs>121</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Bookman Old Style</vt:lpstr>
      <vt:lpstr>Calibri</vt:lpstr>
      <vt:lpstr>Cambria Math</vt:lpstr>
      <vt:lpstr>Franklin Gothic Book</vt:lpstr>
      <vt:lpstr>Symbol</vt:lpstr>
      <vt:lpstr>Times New Roman</vt:lpstr>
      <vt:lpstr>1_RetrospectVTI</vt:lpstr>
      <vt:lpstr>BÀI 5: DỮ LIỆU LOGIC</vt:lpstr>
      <vt:lpstr>PowerPoint Presentation</vt:lpstr>
      <vt:lpstr>PowerPoint Presentation</vt:lpstr>
      <vt:lpstr>1. CÁC GIÁ TRỊ CHÂN LÍ VÀ CÁC PHÉP TOÁN LÔGIC</vt:lpstr>
      <vt:lpstr>1. CÁC GIÁ TRỊ CHÂN LÍ VÀ CÁC PHÉP TOÁN LÔGIC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THỰC HÀNH  VỀ CÁC PHÉP TOÁN BIT VÀ HỆ NHỊ PHÂN</dc:title>
  <dc:creator>HoangThanh Tam</dc:creator>
  <cp:lastModifiedBy>pc</cp:lastModifiedBy>
  <cp:revision>13</cp:revision>
  <dcterms:created xsi:type="dcterms:W3CDTF">2022-01-26T07:28:09Z</dcterms:created>
  <dcterms:modified xsi:type="dcterms:W3CDTF">2022-07-19T15:02:02Z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