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5" roundtripDataSignature="AMtx7mhDNE5uxYcqzZpMo5kHArWl3UXg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slide" Target="/ppt/slides/slide2.xml"/><Relationship Id="rId6" Type="http://schemas.openxmlformats.org/officeDocument/2006/relationships/slide" Target="/ppt/slides/slide4.xml"/><Relationship Id="rId7" Type="http://schemas.openxmlformats.org/officeDocument/2006/relationships/slide" Target="/ppt/slides/slide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slide" Target="/ppt/slides/slide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gif"/><Relationship Id="rId4" Type="http://schemas.openxmlformats.org/officeDocument/2006/relationships/slide" Target="/ppt/slid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slide" Target="/ppt/slid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slide" Target="/ppt/slid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slide" Target="/ppt/slid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4577" y="0"/>
            <a:ext cx="9148577" cy="6858000"/>
          </a:xfrm>
          <a:prstGeom prst="rect">
            <a:avLst/>
          </a:prstGeom>
          <a:noFill/>
          <a:ln>
            <a:noFill/>
          </a:ln>
        </p:spPr>
      </p:pic>
      <p:sp>
        <p:nvSpPr>
          <p:cNvPr id="85" name="Google Shape;85;p1"/>
          <p:cNvSpPr/>
          <p:nvPr/>
        </p:nvSpPr>
        <p:spPr>
          <a:xfrm>
            <a:off x="4876800" y="457200"/>
            <a:ext cx="3733800" cy="2971800"/>
          </a:xfrm>
          <a:prstGeom prst="ellipse">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2800" u="none" cap="none" strike="noStrike">
                <a:solidFill>
                  <a:schemeClr val="dk1"/>
                </a:solidFill>
                <a:latin typeface="Calibri"/>
                <a:ea typeface="Calibri"/>
                <a:cs typeface="Calibri"/>
                <a:sym typeface="Calibri"/>
              </a:rPr>
              <a:t>Vàng thì thử lửa thử than/</a:t>
            </a:r>
            <a:endParaRPr/>
          </a:p>
          <a:p>
            <a:pPr indent="0" lvl="0" marL="0" marR="0" rtl="0" algn="just">
              <a:spcBef>
                <a:spcPts val="0"/>
              </a:spcBef>
              <a:spcAft>
                <a:spcPts val="0"/>
              </a:spcAft>
              <a:buNone/>
            </a:pPr>
            <a:r>
              <a:rPr b="0" i="0" lang="en-US" sz="2800" u="none" cap="none" strike="noStrike">
                <a:solidFill>
                  <a:schemeClr val="dk1"/>
                </a:solidFill>
                <a:latin typeface="Calibri"/>
                <a:ea typeface="Calibri"/>
                <a:cs typeface="Calibri"/>
                <a:sym typeface="Calibri"/>
              </a:rPr>
              <a:t>Chuông kêu thử tiếng, người ngoan thử lời</a:t>
            </a:r>
            <a:endParaRPr b="0" i="0" sz="2800" u="none" cap="none" strike="noStrike">
              <a:solidFill>
                <a:schemeClr val="dk1"/>
              </a:solidFill>
              <a:latin typeface="Calibri"/>
              <a:ea typeface="Calibri"/>
              <a:cs typeface="Calibri"/>
              <a:sym typeface="Calibri"/>
            </a:endParaRPr>
          </a:p>
        </p:txBody>
      </p:sp>
      <p:sp>
        <p:nvSpPr>
          <p:cNvPr id="86" name="Google Shape;86;p1"/>
          <p:cNvSpPr/>
          <p:nvPr/>
        </p:nvSpPr>
        <p:spPr>
          <a:xfrm>
            <a:off x="381000" y="457200"/>
            <a:ext cx="3723564" cy="2999096"/>
          </a:xfrm>
          <a:prstGeom prst="ellipse">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Hà Nội</a:t>
            </a:r>
            <a:endParaRPr b="0" i="0" sz="2800" u="none" cap="none" strike="noStrike">
              <a:solidFill>
                <a:schemeClr val="dk1"/>
              </a:solidFill>
              <a:latin typeface="Calibri"/>
              <a:ea typeface="Calibri"/>
              <a:cs typeface="Calibri"/>
              <a:sym typeface="Calibri"/>
            </a:endParaRPr>
          </a:p>
        </p:txBody>
      </p:sp>
      <p:sp>
        <p:nvSpPr>
          <p:cNvPr id="87" name="Google Shape;87;p1"/>
          <p:cNvSpPr/>
          <p:nvPr/>
        </p:nvSpPr>
        <p:spPr>
          <a:xfrm>
            <a:off x="457200" y="3589360"/>
            <a:ext cx="3615519" cy="2887639"/>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Chữ người tử tù</a:t>
            </a:r>
            <a:endParaRPr b="0" i="0" sz="2800" u="none" cap="none" strike="noStrike">
              <a:solidFill>
                <a:schemeClr val="dk1"/>
              </a:solidFill>
              <a:latin typeface="Calibri"/>
              <a:ea typeface="Calibri"/>
              <a:cs typeface="Calibri"/>
              <a:sym typeface="Calibri"/>
            </a:endParaRPr>
          </a:p>
        </p:txBody>
      </p:sp>
      <p:sp>
        <p:nvSpPr>
          <p:cNvPr id="88" name="Google Shape;88;p1"/>
          <p:cNvSpPr/>
          <p:nvPr/>
        </p:nvSpPr>
        <p:spPr>
          <a:xfrm>
            <a:off x="4876800" y="3589360"/>
            <a:ext cx="3733800" cy="3040040"/>
          </a:xfrm>
          <a:prstGeom prst="ellipse">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Bút kí </a:t>
            </a:r>
            <a:endParaRPr b="0" i="0" sz="2800" u="none" cap="none" strike="noStrike">
              <a:solidFill>
                <a:schemeClr val="dk1"/>
              </a:solidFill>
              <a:latin typeface="Calibri"/>
              <a:ea typeface="Calibri"/>
              <a:cs typeface="Calibri"/>
              <a:sym typeface="Calibri"/>
            </a:endParaRPr>
          </a:p>
        </p:txBody>
      </p:sp>
      <p:sp>
        <p:nvSpPr>
          <p:cNvPr id="89" name="Google Shape;89;p1"/>
          <p:cNvSpPr/>
          <p:nvPr/>
        </p:nvSpPr>
        <p:spPr>
          <a:xfrm>
            <a:off x="0" y="0"/>
            <a:ext cx="4569711" cy="358936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Nghe đoạn nhạc và cho biết trong bài hát nhắc tới thành phố nào của nước ta? </a:t>
            </a:r>
            <a:endParaRPr b="0" i="0" sz="2800" u="none" cap="none" strike="noStrik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838200" y="457200"/>
            <a:ext cx="609600" cy="609600"/>
          </a:xfrm>
          <a:prstGeom prst="rect">
            <a:avLst/>
          </a:prstGeom>
          <a:noFill/>
          <a:ln>
            <a:noFill/>
          </a:ln>
        </p:spPr>
      </p:pic>
      <p:sp>
        <p:nvSpPr>
          <p:cNvPr id="91" name="Google Shape;91;p1"/>
          <p:cNvSpPr/>
          <p:nvPr/>
        </p:nvSpPr>
        <p:spPr>
          <a:xfrm>
            <a:off x="4624137" y="29578"/>
            <a:ext cx="4574289" cy="3589360"/>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Xem </a:t>
            </a:r>
            <a:r>
              <a:rPr b="0" i="0" lang="en-US" sz="28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hình ảnh </a:t>
            </a:r>
            <a:r>
              <a:rPr b="0" i="0" lang="en-US" sz="2800" u="none" cap="none" strike="noStrike">
                <a:solidFill>
                  <a:schemeClr val="dk1"/>
                </a:solidFill>
                <a:latin typeface="Calibri"/>
                <a:ea typeface="Calibri"/>
                <a:cs typeface="Calibri"/>
                <a:sym typeface="Calibri"/>
              </a:rPr>
              <a:t>và cho biết đây là câu ca dao nào?</a:t>
            </a:r>
            <a:endParaRPr b="0" i="0" sz="2800" u="none" cap="none" strike="noStrike">
              <a:solidFill>
                <a:schemeClr val="dk1"/>
              </a:solidFill>
              <a:latin typeface="Calibri"/>
              <a:ea typeface="Calibri"/>
              <a:cs typeface="Calibri"/>
              <a:sym typeface="Calibri"/>
            </a:endParaRPr>
          </a:p>
        </p:txBody>
      </p:sp>
      <p:sp>
        <p:nvSpPr>
          <p:cNvPr id="92" name="Google Shape;92;p1"/>
          <p:cNvSpPr/>
          <p:nvPr/>
        </p:nvSpPr>
        <p:spPr>
          <a:xfrm>
            <a:off x="0" y="3589360"/>
            <a:ext cx="4569711" cy="326864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Xem tranh </a:t>
            </a:r>
            <a:r>
              <a:rPr b="0" i="0" lang="en-US" sz="2800" u="none" cap="none" strike="noStrike">
                <a:solidFill>
                  <a:schemeClr val="dk1"/>
                </a:solidFill>
                <a:latin typeface="Calibri"/>
                <a:ea typeface="Calibri"/>
                <a:cs typeface="Calibri"/>
                <a:sym typeface="Calibri"/>
              </a:rPr>
              <a:t>và cho biết hình ảnh khiến anh/chị liên tưởng đến tác phẩm nào?</a:t>
            </a:r>
            <a:endParaRPr b="0" i="0" sz="2800" u="none" cap="none" strike="noStrike">
              <a:solidFill>
                <a:schemeClr val="dk1"/>
              </a:solidFill>
              <a:latin typeface="Calibri"/>
              <a:ea typeface="Calibri"/>
              <a:cs typeface="Calibri"/>
              <a:sym typeface="Calibri"/>
            </a:endParaRPr>
          </a:p>
        </p:txBody>
      </p:sp>
      <p:sp>
        <p:nvSpPr>
          <p:cNvPr id="93" name="Google Shape;93;p1"/>
          <p:cNvSpPr/>
          <p:nvPr/>
        </p:nvSpPr>
        <p:spPr>
          <a:xfrm>
            <a:off x="4572000" y="3589360"/>
            <a:ext cx="4572000" cy="326864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sng" cap="none" strike="noStrike">
                <a:solidFill>
                  <a:schemeClr val="dk1"/>
                </a:solidFill>
                <a:latin typeface="Calibri"/>
                <a:ea typeface="Calibri"/>
                <a:cs typeface="Calibri"/>
                <a:sym typeface="Calibri"/>
                <a:hlinkClick action="ppaction://hlinksldjump" r:id="rId7">
                  <a:extLst>
                    <a:ext uri="{A12FA001-AC4F-418D-AE19-62706E023703}">
                      <ahyp:hlinkClr val="tx"/>
                    </a:ext>
                  </a:extLst>
                </a:hlinkClick>
              </a:rPr>
              <a:t>Xem tranh</a:t>
            </a:r>
            <a:endParaRPr b="0" i="0" sz="2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Đây là một từ gồm 2 chữ cái?</a:t>
            </a:r>
            <a:endParaRPr b="0" i="0" sz="2800" u="none" cap="none" strike="noStrike">
              <a:solidFill>
                <a:schemeClr val="dk1"/>
              </a:solidFill>
              <a:latin typeface="Calibri"/>
              <a:ea typeface="Calibri"/>
              <a:cs typeface="Calibri"/>
              <a:sym typeface="Calibri"/>
            </a:endParaRPr>
          </a:p>
        </p:txBody>
      </p:sp>
      <p:sp>
        <p:nvSpPr>
          <p:cNvPr id="94" name="Google Shape;94;p1"/>
          <p:cNvSpPr/>
          <p:nvPr/>
        </p:nvSpPr>
        <p:spPr>
          <a:xfrm>
            <a:off x="0" y="0"/>
            <a:ext cx="4572000" cy="3589360"/>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4606119" y="-6824"/>
            <a:ext cx="4572000" cy="358936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4624137" y="3609413"/>
            <a:ext cx="4572000" cy="3268640"/>
          </a:xfrm>
          <a:prstGeom prst="rect">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29925" y="3609413"/>
            <a:ext cx="4572000" cy="326864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6"/>
                                        </p:tgtEl>
                                      </p:cBhvr>
                                    </p:animEffect>
                                    <p:set>
                                      <p:cBhvr>
                                        <p:cTn dur="1" fill="hold">
                                          <p:stCondLst>
                                            <p:cond delay="2000"/>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5"/>
                                        </p:tgtEl>
                                      </p:cBhvr>
                                    </p:animEffect>
                                    <p:set>
                                      <p:cBhvr>
                                        <p:cTn dur="1" fill="hold">
                                          <p:stCondLst>
                                            <p:cond delay="2000"/>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8"/>
                                        </p:tgtEl>
                                      </p:cBhvr>
                                    </p:animEffect>
                                    <p:set>
                                      <p:cBhvr>
                                        <p:cTn dur="1" fill="hold">
                                          <p:stCondLst>
                                            <p:cond delay="2000"/>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7"/>
                                        </p:tgtEl>
                                      </p:cBhvr>
                                    </p:animEffect>
                                    <p:set>
                                      <p:cBhvr>
                                        <p:cTn dur="1" fill="hold">
                                          <p:stCondLst>
                                            <p:cond delay="2000"/>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
                                        </p:tgtEl>
                                      </p:cBhvr>
                                    </p:animEffect>
                                    <p:set>
                                      <p:cBhvr>
                                        <p:cTn dur="1" fill="hold">
                                          <p:stCondLst>
                                            <p:cond delay="500"/>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1"/>
                                        </p:tgtEl>
                                      </p:cBhvr>
                                    </p:animEffect>
                                    <p:set>
                                      <p:cBhvr>
                                        <p:cTn dur="1" fill="hold">
                                          <p:stCondLst>
                                            <p:cond delay="500"/>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3"/>
                                        </p:tgtEl>
                                      </p:cBhvr>
                                    </p:animEffect>
                                    <p:set>
                                      <p:cBhvr>
                                        <p:cTn dur="1" fill="hold">
                                          <p:stCondLst>
                                            <p:cond delay="500"/>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2"/>
                                        </p:tgtEl>
                                      </p:cBhvr>
                                    </p:animEffect>
                                    <p:set>
                                      <p:cBhvr>
                                        <p:cTn dur="1" fill="hold">
                                          <p:stCondLst>
                                            <p:cond delay="500"/>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94"/>
                                        </p:tgtEl>
                                      </p:cBhvr>
                                    </p:animEffect>
                                    <p:set>
                                      <p:cBhvr>
                                        <p:cTn dur="1" fill="hold">
                                          <p:stCondLst>
                                            <p:cond delay="2000"/>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95"/>
                                        </p:tgtEl>
                                      </p:cBhvr>
                                    </p:animEffect>
                                    <p:set>
                                      <p:cBhvr>
                                        <p:cTn dur="1" fill="hold">
                                          <p:stCondLst>
                                            <p:cond delay="2000"/>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96"/>
                                        </p:tgtEl>
                                      </p:cBhvr>
                                    </p:animEffect>
                                    <p:set>
                                      <p:cBhvr>
                                        <p:cTn dur="1" fill="hold">
                                          <p:stCondLst>
                                            <p:cond delay="2000"/>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97"/>
                                        </p:tgtEl>
                                      </p:cBhvr>
                                    </p:animEffect>
                                    <p:set>
                                      <p:cBhvr>
                                        <p:cTn dur="1" fill="hold">
                                          <p:stCondLst>
                                            <p:cond delay="2000"/>
                                          </p:stCondLst>
                                        </p:cTn>
                                        <p:tgtEl>
                                          <p:spTgt spid="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190" name="Google Shape;190;p10"/>
          <p:cNvPicPr preferRelativeResize="0"/>
          <p:nvPr>
            <p:ph idx="1" type="body"/>
          </p:nvPr>
        </p:nvPicPr>
        <p:blipFill rotWithShape="1">
          <a:blip r:embed="rId3">
            <a:alphaModFix/>
          </a:blip>
          <a:srcRect b="0" l="0" r="0" t="0"/>
          <a:stretch/>
        </p:blipFill>
        <p:spPr>
          <a:xfrm>
            <a:off x="3412" y="2667000"/>
            <a:ext cx="5543154" cy="4191000"/>
          </a:xfrm>
          <a:prstGeom prst="rect">
            <a:avLst/>
          </a:prstGeom>
          <a:noFill/>
          <a:ln>
            <a:noFill/>
          </a:ln>
        </p:spPr>
      </p:pic>
      <p:sp>
        <p:nvSpPr>
          <p:cNvPr id="191" name="Google Shape;191;p10"/>
          <p:cNvSpPr/>
          <p:nvPr/>
        </p:nvSpPr>
        <p:spPr>
          <a:xfrm>
            <a:off x="1676400" y="-228600"/>
            <a:ext cx="7467600" cy="3581400"/>
          </a:xfrm>
          <a:prstGeom prst="cloudCallout">
            <a:avLst>
              <a:gd fmla="val -20833" name="adj1"/>
              <a:gd fmla="val 62500" name="adj2"/>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Sự hung dữ của dòng chảy, mặt ghềnh, đá, hút nước, thác nước sông Đà được thể hiện qua những chi tiết, hình ảnh nào?</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Chỉ ra các biện pháp nghệ thuật?</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Cảm nhận về những chi tiết ấy? </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nvSpPr>
        <p:spPr>
          <a:xfrm>
            <a:off x="0" y="0"/>
            <a:ext cx="9144000"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sz="1800">
              <a:solidFill>
                <a:schemeClr val="dk1"/>
              </a:solidFill>
              <a:latin typeface="Calibri"/>
              <a:ea typeface="Calibri"/>
              <a:cs typeface="Calibri"/>
              <a:sym typeface="Calibri"/>
            </a:endParaRPr>
          </a:p>
        </p:txBody>
      </p:sp>
      <p:sp>
        <p:nvSpPr>
          <p:cNvPr id="197" name="Google Shape;197;p11"/>
          <p:cNvSpPr txBox="1"/>
          <p:nvPr/>
        </p:nvSpPr>
        <p:spPr>
          <a:xfrm>
            <a:off x="685800" y="1447800"/>
            <a:ext cx="3657600" cy="172354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500"/>
              <a:buFont typeface="Calibri"/>
              <a:buChar char="-"/>
            </a:pPr>
            <a:r>
              <a:rPr lang="en-US" sz="2500">
                <a:solidFill>
                  <a:srgbClr val="000000"/>
                </a:solidFill>
                <a:latin typeface="Calibri"/>
                <a:ea typeface="Calibri"/>
                <a:cs typeface="Calibri"/>
                <a:sym typeface="Calibri"/>
              </a:rPr>
              <a:t>Dòng chảy: </a:t>
            </a:r>
            <a:endParaRPr sz="2500">
              <a:solidFill>
                <a:srgbClr val="000000"/>
              </a:solidFill>
              <a:latin typeface="Calibri"/>
              <a:ea typeface="Calibri"/>
              <a:cs typeface="Calibri"/>
              <a:sym typeface="Calibri"/>
            </a:endParaRPr>
          </a:p>
          <a:p>
            <a:pPr indent="0" lvl="0" marL="0" marR="0" rtl="0" algn="l">
              <a:spcBef>
                <a:spcPts val="500"/>
              </a:spcBef>
              <a:spcAft>
                <a:spcPts val="0"/>
              </a:spcAft>
              <a:buNone/>
            </a:pPr>
            <a:r>
              <a:rPr i="1" lang="en-US" sz="2500">
                <a:solidFill>
                  <a:srgbClr val="000000"/>
                </a:solidFill>
                <a:latin typeface="Calibri"/>
                <a:ea typeface="Calibri"/>
                <a:cs typeface="Calibri"/>
                <a:sym typeface="Calibri"/>
              </a:rPr>
              <a:t>“Chúng thủy giai đông tẩu</a:t>
            </a:r>
            <a:endParaRPr i="1" sz="2500">
              <a:solidFill>
                <a:srgbClr val="000000"/>
              </a:solidFill>
              <a:latin typeface="Calibri"/>
              <a:ea typeface="Calibri"/>
              <a:cs typeface="Calibri"/>
              <a:sym typeface="Calibri"/>
            </a:endParaRPr>
          </a:p>
          <a:p>
            <a:pPr indent="0" lvl="0" marL="0" marR="0" rtl="0" algn="l">
              <a:spcBef>
                <a:spcPts val="500"/>
              </a:spcBef>
              <a:spcAft>
                <a:spcPts val="0"/>
              </a:spcAft>
              <a:buNone/>
            </a:pPr>
            <a:r>
              <a:rPr i="1" lang="en-US" sz="2500">
                <a:solidFill>
                  <a:srgbClr val="000000"/>
                </a:solidFill>
                <a:latin typeface="Calibri"/>
                <a:ea typeface="Calibri"/>
                <a:cs typeface="Calibri"/>
                <a:sym typeface="Calibri"/>
              </a:rPr>
              <a:t>  Đà giang độc bắc lưu”</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1"/>
          <p:cNvSpPr txBox="1"/>
          <p:nvPr/>
        </p:nvSpPr>
        <p:spPr>
          <a:xfrm>
            <a:off x="4495800" y="1600200"/>
            <a:ext cx="5257800" cy="1246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     =&gt; Hướng chảy khác thường</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     </a:t>
            </a:r>
            <a:endParaRPr/>
          </a:p>
        </p:txBody>
      </p:sp>
      <p:sp>
        <p:nvSpPr>
          <p:cNvPr id="199" name="Google Shape;199;p11"/>
          <p:cNvSpPr/>
          <p:nvPr/>
        </p:nvSpPr>
        <p:spPr>
          <a:xfrm>
            <a:off x="4495800" y="1447800"/>
            <a:ext cx="437864" cy="1600200"/>
          </a:xfrm>
          <a:prstGeom prst="rightBrace">
            <a:avLst>
              <a:gd fmla="val 8333" name="adj1"/>
              <a:gd fmla="val 50000" name="adj2"/>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1"/>
          <p:cNvSpPr txBox="1"/>
          <p:nvPr/>
        </p:nvSpPr>
        <p:spPr>
          <a:xfrm>
            <a:off x="685800" y="3581400"/>
            <a:ext cx="7239000" cy="212365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Sự hiểu biết của Nguyễn Tuân về kiến thức địa lí</a:t>
            </a:r>
            <a:endParaRPr sz="2400">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Con người độc đáo tìm thấy cái độc đáo: Nét tính cách ngỗ ngược của sông Đà</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500"/>
                                        <p:tgtEl>
                                          <p:spTgt spid="1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500"/>
                                        <p:tgtEl>
                                          <p:spTgt spid="1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500"/>
                                        <p:tgtEl>
                                          <p:spTgt spid="1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 calcmode="lin" valueType="num">
                                      <p:cBhvr additive="base">
                                        <p:cTn dur="500"/>
                                        <p:tgtEl>
                                          <p:spTgt spid="1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 calcmode="lin" valueType="num">
                                      <p:cBhvr additive="base">
                                        <p:cTn dur="500"/>
                                        <p:tgtEl>
                                          <p:spTgt spid="1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 calcmode="lin" valueType="num">
                                      <p:cBhvr additive="base">
                                        <p:cTn dur="500"/>
                                        <p:tgtEl>
                                          <p:spTgt spid="19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 calcmode="lin" valueType="num">
                                      <p:cBhvr additive="base">
                                        <p:cTn dur="500"/>
                                        <p:tgtEl>
                                          <p:spTgt spid="2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 calcmode="lin" valueType="num">
                                      <p:cBhvr additive="base">
                                        <p:cTn dur="500"/>
                                        <p:tgtEl>
                                          <p:spTgt spid="2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 calcmode="lin" valueType="num">
                                      <p:cBhvr additive="base">
                                        <p:cTn dur="500"/>
                                        <p:tgtEl>
                                          <p:spTgt spid="2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34118" y="4549"/>
            <a:ext cx="9109881"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sz="1800">
              <a:solidFill>
                <a:srgbClr val="000000"/>
              </a:solidFill>
            </a:endParaRPr>
          </a:p>
        </p:txBody>
      </p:sp>
      <p:sp>
        <p:nvSpPr>
          <p:cNvPr id="206" name="Google Shape;206;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50000"/>
              </a:lnSpc>
              <a:spcBef>
                <a:spcPts val="0"/>
              </a:spcBef>
              <a:spcAft>
                <a:spcPts val="0"/>
              </a:spcAft>
              <a:buClr>
                <a:srgbClr val="000000"/>
              </a:buClr>
              <a:buSzPts val="2312"/>
              <a:buFont typeface="Calibri"/>
              <a:buChar char="-"/>
            </a:pPr>
            <a:r>
              <a:rPr lang="en-US" sz="2312">
                <a:solidFill>
                  <a:srgbClr val="000000"/>
                </a:solidFill>
              </a:rPr>
              <a:t>Ghềnh, đá sông Đà:</a:t>
            </a:r>
            <a:endParaRPr sz="2312">
              <a:solidFill>
                <a:srgbClr val="000000"/>
              </a:solidFill>
            </a:endParaRPr>
          </a:p>
          <a:p>
            <a:pPr indent="0" lvl="0" marL="0" rtl="0" algn="just">
              <a:lnSpc>
                <a:spcPct val="150000"/>
              </a:lnSpc>
              <a:spcBef>
                <a:spcPts val="462"/>
              </a:spcBef>
              <a:spcAft>
                <a:spcPts val="0"/>
              </a:spcAft>
              <a:buClr>
                <a:srgbClr val="000000"/>
              </a:buClr>
              <a:buSzPts val="2312"/>
              <a:buNone/>
            </a:pPr>
            <a:r>
              <a:rPr lang="en-US" sz="2312">
                <a:solidFill>
                  <a:srgbClr val="000000"/>
                </a:solidFill>
              </a:rPr>
              <a:t>+ Mặt ghềnh Hát Loóng</a:t>
            </a:r>
            <a:r>
              <a:rPr i="1" lang="en-US" sz="2312">
                <a:solidFill>
                  <a:srgbClr val="000000"/>
                </a:solidFill>
              </a:rPr>
              <a:t>: </a:t>
            </a:r>
            <a:r>
              <a:rPr i="1" lang="en-US" sz="2312">
                <a:solidFill>
                  <a:srgbClr val="000000"/>
                </a:solidFill>
                <a:latin typeface="Calibri"/>
                <a:ea typeface="Calibri"/>
                <a:cs typeface="Calibri"/>
                <a:sym typeface="Calibri"/>
              </a:rPr>
              <a:t>“nước xô đá, đá xô sóng, sóng xô gió, cuồn cuộn gùn ghè suốt năm như lúc nào cũng đòi nợ xuýt”</a:t>
            </a:r>
            <a:r>
              <a:rPr lang="en-US" sz="2312">
                <a:solidFill>
                  <a:srgbClr val="000000"/>
                </a:solidFill>
                <a:latin typeface="Calibri"/>
                <a:ea typeface="Calibri"/>
                <a:cs typeface="Calibri"/>
                <a:sym typeface="Calibri"/>
              </a:rPr>
              <a:t> </a:t>
            </a:r>
            <a:endParaRPr sz="2312">
              <a:solidFill>
                <a:srgbClr val="000000"/>
              </a:solidFill>
              <a:latin typeface="Calibri"/>
              <a:ea typeface="Calibri"/>
              <a:cs typeface="Calibri"/>
              <a:sym typeface="Calibri"/>
            </a:endParaRPr>
          </a:p>
          <a:p>
            <a:pPr indent="-342900" lvl="0" marL="342900" rtl="0" algn="just">
              <a:lnSpc>
                <a:spcPct val="150000"/>
              </a:lnSpc>
              <a:spcBef>
                <a:spcPts val="462"/>
              </a:spcBef>
              <a:spcAft>
                <a:spcPts val="0"/>
              </a:spcAft>
              <a:buClr>
                <a:srgbClr val="000000"/>
              </a:buClr>
              <a:buSzPts val="2312"/>
              <a:buFont typeface="Noto Sans Symbols"/>
              <a:buChar char="⇒"/>
            </a:pPr>
            <a:r>
              <a:rPr lang="en-US" sz="2312">
                <a:solidFill>
                  <a:srgbClr val="000000"/>
                </a:solidFill>
              </a:rPr>
              <a:t>So sánh</a:t>
            </a:r>
            <a:r>
              <a:rPr lang="en-US" sz="2312">
                <a:solidFill>
                  <a:srgbClr val="000000"/>
                </a:solidFill>
                <a:latin typeface="Calibri"/>
                <a:ea typeface="Calibri"/>
                <a:cs typeface="Calibri"/>
                <a:sym typeface="Calibri"/>
              </a:rPr>
              <a:t>, phép điệp, nhịp câu nhanh, dồn dập tạo âm hưởng khẩn trương.</a:t>
            </a:r>
            <a:endParaRPr sz="2312">
              <a:solidFill>
                <a:srgbClr val="000000"/>
              </a:solidFill>
            </a:endParaRPr>
          </a:p>
          <a:p>
            <a:pPr indent="-342900" lvl="0" marL="342900" rtl="0" algn="just">
              <a:lnSpc>
                <a:spcPct val="150000"/>
              </a:lnSpc>
              <a:spcBef>
                <a:spcPts val="462"/>
              </a:spcBef>
              <a:spcAft>
                <a:spcPts val="0"/>
              </a:spcAft>
              <a:buClr>
                <a:srgbClr val="000000"/>
              </a:buClr>
              <a:buSzPts val="2312"/>
              <a:buFont typeface="Noto Sans Symbols"/>
              <a:buChar char="⇒"/>
            </a:pPr>
            <a:r>
              <a:rPr lang="en-US" sz="2312">
                <a:solidFill>
                  <a:srgbClr val="000000"/>
                </a:solidFill>
              </a:rPr>
              <a:t>Cả ghềnh sông sôi lên cuồn cuộn, dữ dội, hung ác.</a:t>
            </a:r>
            <a:endParaRPr/>
          </a:p>
          <a:p>
            <a:pPr indent="-342900" lvl="0" marL="342900" rtl="0" algn="just">
              <a:lnSpc>
                <a:spcPct val="150000"/>
              </a:lnSpc>
              <a:spcBef>
                <a:spcPts val="462"/>
              </a:spcBef>
              <a:spcAft>
                <a:spcPts val="0"/>
              </a:spcAft>
              <a:buClr>
                <a:srgbClr val="000000"/>
              </a:buClr>
              <a:buSzPts val="2312"/>
              <a:buFont typeface="Noto Sans Symbols"/>
              <a:buChar char="⇒"/>
            </a:pPr>
            <a:r>
              <a:rPr lang="en-US" sz="2312">
                <a:solidFill>
                  <a:srgbClr val="000000"/>
                </a:solidFill>
              </a:rPr>
              <a:t>Con sông Đà hiện ra như một con người, một kẻ đòi nợ dữ dằn.</a:t>
            </a:r>
            <a:endParaRPr sz="2312">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0" y="4549"/>
            <a:ext cx="91440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sz="1800">
              <a:solidFill>
                <a:srgbClr val="000000"/>
              </a:solidFill>
            </a:endParaRPr>
          </a:p>
        </p:txBody>
      </p:sp>
      <p:sp>
        <p:nvSpPr>
          <p:cNvPr id="212" name="Google Shape;212;p13"/>
          <p:cNvSpPr txBox="1"/>
          <p:nvPr/>
        </p:nvSpPr>
        <p:spPr>
          <a:xfrm>
            <a:off x="609600" y="1600200"/>
            <a:ext cx="8077200" cy="1246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 Đá sông Đà:               Đá bờ sông</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                                        Đá trên sông </a:t>
            </a:r>
            <a:endParaRPr sz="2500">
              <a:solidFill>
                <a:schemeClr val="dk1"/>
              </a:solidFill>
              <a:latin typeface="Calibri"/>
              <a:ea typeface="Calibri"/>
              <a:cs typeface="Calibri"/>
              <a:sym typeface="Calibri"/>
            </a:endParaRPr>
          </a:p>
        </p:txBody>
      </p:sp>
      <p:sp>
        <p:nvSpPr>
          <p:cNvPr id="213" name="Google Shape;213;p13"/>
          <p:cNvSpPr txBox="1"/>
          <p:nvPr/>
        </p:nvSpPr>
        <p:spPr>
          <a:xfrm>
            <a:off x="381000" y="3109415"/>
            <a:ext cx="8686800" cy="20159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500">
                <a:solidFill>
                  <a:schemeClr val="dk1"/>
                </a:solidFill>
                <a:latin typeface="Calibri"/>
                <a:ea typeface="Calibri"/>
                <a:cs typeface="Calibri"/>
                <a:sym typeface="Calibri"/>
              </a:rPr>
              <a:t>• Cảnh đá bờ sông:</a:t>
            </a:r>
            <a:r>
              <a:rPr i="1" lang="en-US" sz="2500">
                <a:solidFill>
                  <a:schemeClr val="dk1"/>
                </a:solidFill>
                <a:latin typeface="Calibri"/>
                <a:ea typeface="Calibri"/>
                <a:cs typeface="Calibri"/>
                <a:sym typeface="Calibri"/>
              </a:rPr>
              <a:t>“dựng thành vách”,“đúng ngọ mới có mặt trời” </a:t>
            </a:r>
            <a:endParaRPr i="1" sz="2500">
              <a:solidFill>
                <a:schemeClr val="dk1"/>
              </a:solidFill>
              <a:latin typeface="Calibri"/>
              <a:ea typeface="Calibri"/>
              <a:cs typeface="Calibri"/>
              <a:sym typeface="Calibri"/>
            </a:endParaRPr>
          </a:p>
          <a:p>
            <a:pPr indent="0" lvl="0" marL="0" marR="0" rtl="0" algn="just">
              <a:spcBef>
                <a:spcPts val="0"/>
              </a:spcBef>
              <a:spcAft>
                <a:spcPts val="0"/>
              </a:spcAft>
              <a:buNone/>
            </a:pPr>
            <a:r>
              <a:rPr i="1" lang="en-US" sz="2500">
                <a:solidFill>
                  <a:schemeClr val="dk1"/>
                </a:solidFill>
                <a:latin typeface="Calibri"/>
                <a:ea typeface="Calibri"/>
                <a:cs typeface="Calibri"/>
                <a:sym typeface="Calibri"/>
              </a:rPr>
              <a:t>                                   “vách đá chẹt lòng sông như một cái yết hầu”</a:t>
            </a:r>
            <a:endParaRPr/>
          </a:p>
          <a:p>
            <a:pPr indent="0" lvl="0" marL="0" marR="0" rtl="0" algn="just">
              <a:spcBef>
                <a:spcPts val="0"/>
              </a:spcBef>
              <a:spcAft>
                <a:spcPts val="0"/>
              </a:spcAft>
              <a:buNone/>
            </a:pPr>
            <a:r>
              <a:rPr i="1" lang="en-US" sz="2500">
                <a:solidFill>
                  <a:schemeClr val="dk1"/>
                </a:solidFill>
                <a:latin typeface="Calibri"/>
                <a:ea typeface="Calibri"/>
                <a:cs typeface="Calibri"/>
                <a:sym typeface="Calibri"/>
              </a:rPr>
              <a:t>                                   “ngồi trong khoang đò quãng ấy,đang mùa hè cũng cảm thấy lạnh […] trên cái tầng nhà thứ mấy vừa tắt phụt đèn điện”.</a:t>
            </a:r>
            <a:endParaRPr/>
          </a:p>
        </p:txBody>
      </p:sp>
      <p:sp>
        <p:nvSpPr>
          <p:cNvPr id="214" name="Google Shape;214;p13"/>
          <p:cNvSpPr txBox="1"/>
          <p:nvPr/>
        </p:nvSpPr>
        <p:spPr>
          <a:xfrm>
            <a:off x="556715" y="5257800"/>
            <a:ext cx="8115300" cy="8617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500">
                <a:solidFill>
                  <a:schemeClr val="dk1"/>
                </a:solidFill>
                <a:latin typeface="Calibri"/>
                <a:ea typeface="Calibri"/>
                <a:cs typeface="Calibri"/>
                <a:sym typeface="Calibri"/>
              </a:rPr>
              <a:t>=&gt; Thủ pháp so sánh, dùng xúc giác và thị giác để miêu tả.</a:t>
            </a:r>
            <a:endParaRPr sz="25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500">
                <a:solidFill>
                  <a:schemeClr val="dk1"/>
                </a:solidFill>
                <a:latin typeface="Calibri"/>
                <a:ea typeface="Calibri"/>
                <a:cs typeface="Calibri"/>
                <a:sym typeface="Calibri"/>
              </a:rPr>
              <a:t>=&gt;  Vách đá cao vút vừa hiểm trở vừa kì vĩ.</a:t>
            </a:r>
            <a:endParaRPr sz="2500">
              <a:solidFill>
                <a:schemeClr val="dk1"/>
              </a:solidFill>
              <a:latin typeface="Calibri"/>
              <a:ea typeface="Calibri"/>
              <a:cs typeface="Calibri"/>
              <a:sym typeface="Calibri"/>
            </a:endParaRPr>
          </a:p>
        </p:txBody>
      </p:sp>
      <p:cxnSp>
        <p:nvCxnSpPr>
          <p:cNvPr id="215" name="Google Shape;215;p13"/>
          <p:cNvCxnSpPr/>
          <p:nvPr/>
        </p:nvCxnSpPr>
        <p:spPr>
          <a:xfrm>
            <a:off x="2514600" y="1905000"/>
            <a:ext cx="914400"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16" name="Google Shape;216;p13"/>
          <p:cNvCxnSpPr/>
          <p:nvPr/>
        </p:nvCxnSpPr>
        <p:spPr>
          <a:xfrm>
            <a:off x="2514600" y="1905000"/>
            <a:ext cx="914400" cy="7620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500"/>
                                        <p:tgtEl>
                                          <p:spTgt spid="21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 calcmode="lin" valueType="num">
                                      <p:cBhvr additive="base">
                                        <p:cTn dur="500"/>
                                        <p:tgtEl>
                                          <p:spTgt spid="21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 calcmode="lin" valueType="num">
                                      <p:cBhvr additive="base">
                                        <p:cTn dur="500"/>
                                        <p:tgtEl>
                                          <p:spTgt spid="21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 calcmode="lin" valueType="num">
                                      <p:cBhvr additive="base">
                                        <p:cTn dur="500"/>
                                        <p:tgtEl>
                                          <p:spTgt spid="2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 calcmode="lin" valueType="num">
                                      <p:cBhvr additive="base">
                                        <p:cTn dur="500"/>
                                        <p:tgtEl>
                                          <p:spTgt spid="2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 calcmode="lin" valueType="num">
                                      <p:cBhvr additive="base">
                                        <p:cTn dur="500"/>
                                        <p:tgtEl>
                                          <p:spTgt spid="2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 calcmode="lin" valueType="num">
                                      <p:cBhvr additive="base">
                                        <p:cTn dur="500"/>
                                        <p:tgtEl>
                                          <p:spTgt spid="2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 calcmode="lin" valueType="num">
                                      <p:cBhvr additive="base">
                                        <p:cTn dur="500"/>
                                        <p:tgtEl>
                                          <p:spTgt spid="21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type="title"/>
          </p:nvPr>
        </p:nvSpPr>
        <p:spPr>
          <a:xfrm>
            <a:off x="1" y="0"/>
            <a:ext cx="91440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a:p>
        </p:txBody>
      </p:sp>
      <p:sp>
        <p:nvSpPr>
          <p:cNvPr id="222" name="Google Shape;222;p14"/>
          <p:cNvSpPr txBox="1"/>
          <p:nvPr>
            <p:ph idx="1" type="body"/>
          </p:nvPr>
        </p:nvSpPr>
        <p:spPr>
          <a:xfrm>
            <a:off x="691487" y="1371600"/>
            <a:ext cx="8153400" cy="19050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200"/>
              <a:buNone/>
            </a:pPr>
            <a:r>
              <a:rPr lang="en-US">
                <a:latin typeface="Calibri"/>
                <a:ea typeface="Calibri"/>
                <a:cs typeface="Calibri"/>
                <a:sym typeface="Calibri"/>
              </a:rPr>
              <a:t> </a:t>
            </a:r>
            <a:r>
              <a:rPr lang="en-US" sz="2500">
                <a:latin typeface="Calibri"/>
                <a:ea typeface="Calibri"/>
                <a:cs typeface="Calibri"/>
                <a:sym typeface="Calibri"/>
              </a:rPr>
              <a:t>• Đá trên sông: </a:t>
            </a:r>
            <a:endParaRPr/>
          </a:p>
          <a:p>
            <a:pPr indent="0" lvl="0" marL="0" rtl="0" algn="just">
              <a:lnSpc>
                <a:spcPct val="90000"/>
              </a:lnSpc>
              <a:spcBef>
                <a:spcPts val="500"/>
              </a:spcBef>
              <a:spcAft>
                <a:spcPts val="0"/>
              </a:spcAft>
              <a:buClr>
                <a:schemeClr val="dk1"/>
              </a:buClr>
              <a:buSzPts val="2500"/>
              <a:buNone/>
            </a:pPr>
            <a:r>
              <a:rPr i="1" lang="en-US" sz="2500">
                <a:latin typeface="Calibri"/>
                <a:ea typeface="Calibri"/>
                <a:cs typeface="Calibri"/>
                <a:sym typeface="Calibri"/>
              </a:rPr>
              <a:t>                   “đá hàng ngàn năm mai phục hết trong lòng sông”</a:t>
            </a:r>
            <a:endParaRPr/>
          </a:p>
          <a:p>
            <a:pPr indent="0" lvl="0" marL="0" rtl="0" algn="just">
              <a:lnSpc>
                <a:spcPct val="90000"/>
              </a:lnSpc>
              <a:spcBef>
                <a:spcPts val="500"/>
              </a:spcBef>
              <a:spcAft>
                <a:spcPts val="0"/>
              </a:spcAft>
              <a:buClr>
                <a:schemeClr val="dk1"/>
              </a:buClr>
              <a:buSzPts val="2500"/>
              <a:buNone/>
            </a:pPr>
            <a:r>
              <a:rPr i="1" lang="en-US" sz="2500">
                <a:latin typeface="Calibri"/>
                <a:ea typeface="Calibri"/>
                <a:cs typeface="Calibri"/>
                <a:sym typeface="Calibri"/>
              </a:rPr>
              <a:t>                    “mặt đá hòn nào trông cũng ngỗ ngược</a:t>
            </a:r>
            <a:endParaRPr i="1" sz="2500">
              <a:latin typeface="Calibri"/>
              <a:ea typeface="Calibri"/>
              <a:cs typeface="Calibri"/>
              <a:sym typeface="Calibri"/>
            </a:endParaRPr>
          </a:p>
          <a:p>
            <a:pPr indent="0" lvl="0" marL="0" rtl="0" algn="just">
              <a:lnSpc>
                <a:spcPct val="90000"/>
              </a:lnSpc>
              <a:spcBef>
                <a:spcPts val="500"/>
              </a:spcBef>
              <a:spcAft>
                <a:spcPts val="0"/>
              </a:spcAft>
              <a:buClr>
                <a:schemeClr val="dk1"/>
              </a:buClr>
              <a:buSzPts val="2500"/>
              <a:buNone/>
            </a:pPr>
            <a:r>
              <a:rPr i="1" lang="en-US" sz="2500">
                <a:latin typeface="Calibri"/>
                <a:ea typeface="Calibri"/>
                <a:cs typeface="Calibri"/>
                <a:sym typeface="Calibri"/>
              </a:rPr>
              <a:t>                    “đá bày </a:t>
            </a:r>
            <a:r>
              <a:rPr i="1" lang="en-US" sz="2500" u="sng">
                <a:solidFill>
                  <a:schemeClr val="hlink"/>
                </a:solidFill>
                <a:latin typeface="Calibri"/>
                <a:ea typeface="Calibri"/>
                <a:cs typeface="Calibri"/>
                <a:sym typeface="Calibri"/>
                <a:hlinkClick action="ppaction://hlinksldjump" r:id="rId3"/>
              </a:rPr>
              <a:t>thạch trận </a:t>
            </a:r>
            <a:r>
              <a:rPr i="1" lang="en-US" sz="2500">
                <a:latin typeface="Calibri"/>
                <a:ea typeface="Calibri"/>
                <a:cs typeface="Calibri"/>
                <a:sym typeface="Calibri"/>
              </a:rPr>
              <a:t>trên sông”</a:t>
            </a:r>
            <a:endParaRPr/>
          </a:p>
          <a:p>
            <a:pPr indent="0" lvl="0" marL="0" rtl="0" algn="just">
              <a:lnSpc>
                <a:spcPct val="90000"/>
              </a:lnSpc>
              <a:spcBef>
                <a:spcPts val="500"/>
              </a:spcBef>
              <a:spcAft>
                <a:spcPts val="0"/>
              </a:spcAft>
              <a:buClr>
                <a:schemeClr val="dk1"/>
              </a:buClr>
              <a:buSzPts val="2500"/>
              <a:buNone/>
            </a:pPr>
            <a:r>
              <a:t/>
            </a:r>
            <a:endParaRPr i="1" sz="2500">
              <a:latin typeface="Calibri"/>
              <a:ea typeface="Calibri"/>
              <a:cs typeface="Calibri"/>
              <a:sym typeface="Calibri"/>
            </a:endParaRPr>
          </a:p>
          <a:p>
            <a:pPr indent="0" lvl="0" marL="0" rtl="0" algn="just">
              <a:lnSpc>
                <a:spcPct val="90000"/>
              </a:lnSpc>
              <a:spcBef>
                <a:spcPts val="500"/>
              </a:spcBef>
              <a:spcAft>
                <a:spcPts val="0"/>
              </a:spcAft>
              <a:buClr>
                <a:schemeClr val="dk1"/>
              </a:buClr>
              <a:buSzPts val="2500"/>
              <a:buNone/>
            </a:pPr>
            <a:r>
              <a:t/>
            </a:r>
            <a:endParaRPr sz="2500">
              <a:latin typeface="Calibri"/>
              <a:ea typeface="Calibri"/>
              <a:cs typeface="Calibri"/>
              <a:sym typeface="Calibri"/>
            </a:endParaRPr>
          </a:p>
          <a:p>
            <a:pPr indent="0" lvl="0" marL="0" rtl="0" algn="l">
              <a:lnSpc>
                <a:spcPct val="90000"/>
              </a:lnSpc>
              <a:spcBef>
                <a:spcPts val="640"/>
              </a:spcBef>
              <a:spcAft>
                <a:spcPts val="0"/>
              </a:spcAft>
              <a:buClr>
                <a:schemeClr val="dk1"/>
              </a:buClr>
              <a:buSzPts val="3200"/>
              <a:buNone/>
            </a:pPr>
            <a:r>
              <a:t/>
            </a:r>
            <a:endParaRPr/>
          </a:p>
          <a:p>
            <a:pPr indent="0" lvl="0" marL="0" rtl="0" algn="l">
              <a:lnSpc>
                <a:spcPct val="90000"/>
              </a:lnSpc>
              <a:spcBef>
                <a:spcPts val="640"/>
              </a:spcBef>
              <a:spcAft>
                <a:spcPts val="0"/>
              </a:spcAft>
              <a:buClr>
                <a:schemeClr val="dk1"/>
              </a:buClr>
              <a:buSzPts val="3200"/>
              <a:buNone/>
            </a:pPr>
            <a:r>
              <a:t/>
            </a:r>
            <a:endParaRPr/>
          </a:p>
        </p:txBody>
      </p:sp>
      <p:sp>
        <p:nvSpPr>
          <p:cNvPr id="223" name="Google Shape;223;p14"/>
          <p:cNvSpPr txBox="1"/>
          <p:nvPr/>
        </p:nvSpPr>
        <p:spPr>
          <a:xfrm>
            <a:off x="572069" y="3581400"/>
            <a:ext cx="7924800" cy="247760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0000"/>
              </a:buClr>
              <a:buSzPts val="2500"/>
              <a:buFont typeface="Noto Sans Symbols"/>
              <a:buChar char="⇒"/>
            </a:pPr>
            <a:r>
              <a:rPr lang="en-US" sz="2500">
                <a:solidFill>
                  <a:srgbClr val="000000"/>
                </a:solidFill>
                <a:latin typeface="Calibri"/>
                <a:ea typeface="Calibri"/>
                <a:cs typeface="Calibri"/>
                <a:sym typeface="Calibri"/>
              </a:rPr>
              <a:t>Nguyễn Tuân đã miêu tả tỉ mỉ thạch trận của “lũ đá”, vận dụng kiến thức quân sự, thể thao để miêu tả.</a:t>
            </a:r>
            <a:endParaRPr sz="2500">
              <a:solidFill>
                <a:srgbClr val="000000"/>
              </a:solidFill>
              <a:latin typeface="Calibri"/>
              <a:ea typeface="Calibri"/>
              <a:cs typeface="Calibri"/>
              <a:sym typeface="Calibri"/>
            </a:endParaRPr>
          </a:p>
          <a:p>
            <a:pPr indent="-342900" lvl="0" marL="342900" marR="0" rtl="0" algn="just">
              <a:spcBef>
                <a:spcPts val="500"/>
              </a:spcBef>
              <a:spcAft>
                <a:spcPts val="0"/>
              </a:spcAft>
              <a:buClr>
                <a:srgbClr val="000000"/>
              </a:buClr>
              <a:buSzPts val="2500"/>
              <a:buFont typeface="Noto Sans Symbols"/>
              <a:buChar char="⇒"/>
            </a:pPr>
            <a:r>
              <a:rPr lang="en-US" sz="2500">
                <a:solidFill>
                  <a:srgbClr val="000000"/>
                </a:solidFill>
                <a:latin typeface="Calibri"/>
                <a:ea typeface="Calibri"/>
                <a:cs typeface="Calibri"/>
                <a:sym typeface="Calibri"/>
              </a:rPr>
              <a:t>Mỗi hòn đá, tảng đá trên sông Đà đều có hồn, có tính cách,  chúng nham hiểm, mưu mô xảo quyệt phô diễn hết sức mạnh nguy hiểm đe dọa những con thuyền đi qua.</a:t>
            </a:r>
            <a:endParaRPr sz="25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500"/>
                                        <p:tgtEl>
                                          <p:spTgt spid="2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 calcmode="lin" valueType="num">
                                      <p:cBhvr additive="base">
                                        <p:cTn dur="500"/>
                                        <p:tgtEl>
                                          <p:spTgt spid="2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 calcmode="lin" valueType="num">
                                      <p:cBhvr additive="base">
                                        <p:cTn dur="500"/>
                                        <p:tgtEl>
                                          <p:spTgt spid="2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 calcmode="lin" valueType="num">
                                      <p:cBhvr additive="base">
                                        <p:cTn dur="500"/>
                                        <p:tgtEl>
                                          <p:spTgt spid="22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 calcmode="lin" valueType="num">
                                      <p:cBhvr additive="base">
                                        <p:cTn dur="500"/>
                                        <p:tgtEl>
                                          <p:spTgt spid="22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 calcmode="lin" valueType="num">
                                      <p:cBhvr additive="base">
                                        <p:cTn dur="500"/>
                                        <p:tgtEl>
                                          <p:spTgt spid="22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 calcmode="lin" valueType="num">
                                      <p:cBhvr additive="base">
                                        <p:cTn dur="500"/>
                                        <p:tgtEl>
                                          <p:spTgt spid="22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anim calcmode="lin" valueType="num">
                                      <p:cBhvr additive="base">
                                        <p:cTn dur="500"/>
                                        <p:tgtEl>
                                          <p:spTgt spid="22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 calcmode="lin" valueType="num">
                                      <p:cBhvr additive="base">
                                        <p:cTn dur="500"/>
                                        <p:tgtEl>
                                          <p:spTgt spid="22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 calcmode="lin" valueType="num">
                                      <p:cBhvr additive="base">
                                        <p:cTn dur="500"/>
                                        <p:tgtEl>
                                          <p:spTgt spid="22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0" y="0"/>
            <a:ext cx="91440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a:p>
        </p:txBody>
      </p:sp>
      <p:sp>
        <p:nvSpPr>
          <p:cNvPr id="229" name="Google Shape;229;p15"/>
          <p:cNvSpPr txBox="1"/>
          <p:nvPr>
            <p:ph idx="1" type="body"/>
          </p:nvPr>
        </p:nvSpPr>
        <p:spPr>
          <a:xfrm>
            <a:off x="304800" y="1524000"/>
            <a:ext cx="8686800" cy="20574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125"/>
              <a:buNone/>
            </a:pPr>
            <a:r>
              <a:rPr lang="en-US" sz="2125">
                <a:latin typeface="Arial"/>
                <a:ea typeface="Arial"/>
                <a:cs typeface="Arial"/>
                <a:sym typeface="Arial"/>
              </a:rPr>
              <a:t>+ </a:t>
            </a:r>
            <a:r>
              <a:rPr lang="en-US" sz="2380">
                <a:latin typeface="Arial"/>
                <a:ea typeface="Arial"/>
                <a:cs typeface="Arial"/>
                <a:sym typeface="Arial"/>
              </a:rPr>
              <a:t>Hút nước sông Đà:</a:t>
            </a:r>
            <a:r>
              <a:rPr i="1" lang="en-US" sz="2210">
                <a:latin typeface="Arial"/>
                <a:ea typeface="Arial"/>
                <a:cs typeface="Arial"/>
                <a:sym typeface="Arial"/>
              </a:rPr>
              <a:t>“giống như giếng bê tông”</a:t>
            </a:r>
            <a:endParaRPr/>
          </a:p>
          <a:p>
            <a:pPr indent="0" lvl="0" marL="0" rtl="0" algn="just">
              <a:lnSpc>
                <a:spcPct val="90000"/>
              </a:lnSpc>
              <a:spcBef>
                <a:spcPts val="442"/>
              </a:spcBef>
              <a:spcAft>
                <a:spcPts val="0"/>
              </a:spcAft>
              <a:buClr>
                <a:schemeClr val="dk1"/>
              </a:buClr>
              <a:buSzPts val="2210"/>
              <a:buNone/>
            </a:pPr>
            <a:r>
              <a:rPr i="1" lang="en-US" sz="2210">
                <a:latin typeface="Arial"/>
                <a:ea typeface="Arial"/>
                <a:cs typeface="Arial"/>
                <a:sym typeface="Arial"/>
              </a:rPr>
              <a:t>                                    “nước thở và kêu như cái cửa cống bị sặc”</a:t>
            </a:r>
            <a:endParaRPr/>
          </a:p>
          <a:p>
            <a:pPr indent="0" lvl="0" marL="0" rtl="0" algn="just">
              <a:lnSpc>
                <a:spcPct val="90000"/>
              </a:lnSpc>
              <a:spcBef>
                <a:spcPts val="442"/>
              </a:spcBef>
              <a:spcAft>
                <a:spcPts val="0"/>
              </a:spcAft>
              <a:buClr>
                <a:schemeClr val="dk1"/>
              </a:buClr>
              <a:buSzPts val="2210"/>
              <a:buNone/>
            </a:pPr>
            <a:r>
              <a:rPr i="1" lang="en-US" sz="2210">
                <a:latin typeface="Arial"/>
                <a:ea typeface="Arial"/>
                <a:cs typeface="Arial"/>
                <a:sym typeface="Arial"/>
              </a:rPr>
              <a:t>                                    “cái hút xoáy tít đáy”</a:t>
            </a:r>
            <a:r>
              <a:rPr lang="en-US" sz="2210">
                <a:latin typeface="Arial"/>
                <a:ea typeface="Arial"/>
                <a:cs typeface="Arial"/>
                <a:sym typeface="Arial"/>
              </a:rPr>
              <a:t> </a:t>
            </a:r>
            <a:endParaRPr sz="2210">
              <a:latin typeface="Arial"/>
              <a:ea typeface="Arial"/>
              <a:cs typeface="Arial"/>
              <a:sym typeface="Arial"/>
            </a:endParaRPr>
          </a:p>
          <a:p>
            <a:pPr indent="0" lvl="0" marL="0" rtl="0" algn="just">
              <a:lnSpc>
                <a:spcPct val="90000"/>
              </a:lnSpc>
              <a:spcBef>
                <a:spcPts val="442"/>
              </a:spcBef>
              <a:spcAft>
                <a:spcPts val="0"/>
              </a:spcAft>
              <a:buClr>
                <a:schemeClr val="dk1"/>
              </a:buClr>
              <a:buSzPts val="2210"/>
              <a:buNone/>
            </a:pPr>
            <a:r>
              <a:rPr i="1" lang="en-US" sz="2210">
                <a:latin typeface="Arial"/>
                <a:ea typeface="Arial"/>
                <a:cs typeface="Arial"/>
                <a:sym typeface="Arial"/>
              </a:rPr>
              <a:t>                                   “giếng sâu nước ặc ặc lên như rỏ dầu sôi vào”</a:t>
            </a:r>
            <a:r>
              <a:rPr lang="en-US" sz="2210">
                <a:latin typeface="Arial"/>
                <a:ea typeface="Arial"/>
                <a:cs typeface="Arial"/>
                <a:sym typeface="Arial"/>
              </a:rPr>
              <a:t> </a:t>
            </a:r>
            <a:endParaRPr sz="2210">
              <a:latin typeface="Arial"/>
              <a:ea typeface="Arial"/>
              <a:cs typeface="Arial"/>
              <a:sym typeface="Arial"/>
            </a:endParaRPr>
          </a:p>
        </p:txBody>
      </p:sp>
      <p:sp>
        <p:nvSpPr>
          <p:cNvPr id="230" name="Google Shape;230;p15"/>
          <p:cNvSpPr txBox="1"/>
          <p:nvPr/>
        </p:nvSpPr>
        <p:spPr>
          <a:xfrm>
            <a:off x="609599" y="3581400"/>
            <a:ext cx="8005549" cy="12772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Calibri"/>
                <a:ea typeface="Calibri"/>
                <a:cs typeface="Calibri"/>
                <a:sym typeface="Calibri"/>
              </a:rPr>
              <a:t>=&gt; So sánh, nhân hóa, liên tưởng, </a:t>
            </a:r>
            <a:r>
              <a:rPr lang="en-US" sz="2600">
                <a:solidFill>
                  <a:schemeClr val="dk1"/>
                </a:solidFill>
                <a:latin typeface="Arial"/>
                <a:ea typeface="Arial"/>
                <a:cs typeface="Arial"/>
                <a:sym typeface="Arial"/>
              </a:rPr>
              <a:t>vận dụng kiến thức ở nhiều lĩnh vực (điện ảnh, giao vận tải, xây dựng)</a:t>
            </a:r>
            <a:endParaRPr/>
          </a:p>
          <a:p>
            <a:pPr indent="0" lvl="0" marL="0" marR="0" rtl="0" algn="just">
              <a:spcBef>
                <a:spcPts val="0"/>
              </a:spcBef>
              <a:spcAft>
                <a:spcPts val="0"/>
              </a:spcAft>
              <a:buNone/>
            </a:pPr>
            <a:r>
              <a:t/>
            </a:r>
            <a:endParaRPr sz="2500">
              <a:solidFill>
                <a:schemeClr val="dk1"/>
              </a:solidFill>
              <a:latin typeface="Arial"/>
              <a:ea typeface="Arial"/>
              <a:cs typeface="Arial"/>
              <a:sym typeface="Arial"/>
            </a:endParaRPr>
          </a:p>
        </p:txBody>
      </p:sp>
      <p:sp>
        <p:nvSpPr>
          <p:cNvPr id="231" name="Google Shape;231;p15"/>
          <p:cNvSpPr txBox="1"/>
          <p:nvPr/>
        </p:nvSpPr>
        <p:spPr>
          <a:xfrm>
            <a:off x="614148" y="4920228"/>
            <a:ext cx="8148851"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=&gt; Sông Đà như loài “thủy quái” hung dữ, ghê gớm khủng khiếp.</a:t>
            </a:r>
            <a:endParaRPr sz="2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 calcmode="lin" valueType="num">
                                      <p:cBhvr additive="base">
                                        <p:cTn dur="500"/>
                                        <p:tgtEl>
                                          <p:spTgt spid="2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 calcmode="lin" valueType="num">
                                      <p:cBhvr additive="base">
                                        <p:cTn dur="500"/>
                                        <p:tgtEl>
                                          <p:spTgt spid="22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 calcmode="lin" valueType="num">
                                      <p:cBhvr additive="base">
                                        <p:cTn dur="500"/>
                                        <p:tgtEl>
                                          <p:spTgt spid="22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anim calcmode="lin" valueType="num">
                                      <p:cBhvr additive="base">
                                        <p:cTn dur="500"/>
                                        <p:tgtEl>
                                          <p:spTgt spid="22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 calcmode="lin" valueType="num">
                                      <p:cBhvr additive="base">
                                        <p:cTn dur="500"/>
                                        <p:tgtEl>
                                          <p:spTgt spid="2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 calcmode="lin" valueType="num">
                                      <p:cBhvr additive="base">
                                        <p:cTn dur="500"/>
                                        <p:tgtEl>
                                          <p:spTgt spid="2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 calcmode="lin" valueType="num">
                                      <p:cBhvr additive="base">
                                        <p:cTn dur="500"/>
                                        <p:tgtEl>
                                          <p:spTgt spid="23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6"/>
          <p:cNvSpPr txBox="1"/>
          <p:nvPr>
            <p:ph type="title"/>
          </p:nvPr>
        </p:nvSpPr>
        <p:spPr>
          <a:xfrm>
            <a:off x="0" y="0"/>
            <a:ext cx="91440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a:p>
        </p:txBody>
      </p:sp>
      <p:sp>
        <p:nvSpPr>
          <p:cNvPr id="237" name="Google Shape;237;p16"/>
          <p:cNvSpPr txBox="1"/>
          <p:nvPr>
            <p:ph idx="1" type="body"/>
          </p:nvPr>
        </p:nvSpPr>
        <p:spPr>
          <a:xfrm>
            <a:off x="152400" y="1752600"/>
            <a:ext cx="8839200" cy="2209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500"/>
              <a:buNone/>
            </a:pPr>
            <a:r>
              <a:rPr lang="en-US" sz="2500">
                <a:latin typeface="Calibri"/>
                <a:ea typeface="Calibri"/>
                <a:cs typeface="Calibri"/>
                <a:sym typeface="Calibri"/>
              </a:rPr>
              <a:t>+ Thác nước sông Đà: </a:t>
            </a:r>
            <a:r>
              <a:rPr i="1" lang="en-US" sz="2200"/>
              <a:t>“nước réo to mãi lên” </a:t>
            </a:r>
            <a:endParaRPr i="1" sz="2200"/>
          </a:p>
          <a:p>
            <a:pPr indent="0" lvl="0" marL="0" rtl="0" algn="just">
              <a:spcBef>
                <a:spcPts val="440"/>
              </a:spcBef>
              <a:spcAft>
                <a:spcPts val="0"/>
              </a:spcAft>
              <a:buClr>
                <a:schemeClr val="dk1"/>
              </a:buClr>
              <a:buSzPts val="2200"/>
              <a:buNone/>
            </a:pPr>
            <a:r>
              <a:rPr i="1" lang="en-US" sz="2200"/>
              <a:t>                                            “nghe như oán trách rồi lại như là van xin”</a:t>
            </a:r>
            <a:endParaRPr i="1" sz="2200"/>
          </a:p>
          <a:p>
            <a:pPr indent="0" lvl="0" marL="0" rtl="0" algn="just">
              <a:spcBef>
                <a:spcPts val="440"/>
              </a:spcBef>
              <a:spcAft>
                <a:spcPts val="0"/>
              </a:spcAft>
              <a:buClr>
                <a:schemeClr val="dk1"/>
              </a:buClr>
              <a:buSzPts val="2200"/>
              <a:buNone/>
            </a:pPr>
            <a:r>
              <a:rPr i="1" lang="en-US" sz="2200"/>
              <a:t>                                           “lại như là khiêu khích, giọng gằn mà chế nhạo”</a:t>
            </a:r>
            <a:endParaRPr i="1" sz="2200"/>
          </a:p>
          <a:p>
            <a:pPr indent="0" lvl="0" marL="0" rtl="0" algn="just">
              <a:spcBef>
                <a:spcPts val="440"/>
              </a:spcBef>
              <a:spcAft>
                <a:spcPts val="0"/>
              </a:spcAft>
              <a:buClr>
                <a:schemeClr val="dk1"/>
              </a:buClr>
              <a:buSzPts val="2200"/>
              <a:buNone/>
            </a:pPr>
            <a:r>
              <a:rPr i="1" lang="en-US" sz="2200"/>
              <a:t>                                          “rống lên như tiếng một ngàn con trâu mộng </a:t>
            </a:r>
            <a:r>
              <a:rPr i="1" lang="en-US" sz="2200">
                <a:latin typeface="Arial"/>
                <a:ea typeface="Arial"/>
                <a:cs typeface="Arial"/>
                <a:sym typeface="Arial"/>
              </a:rPr>
              <a:t>đang lồng lộn giữa rừng vầu rừng tre nứa nổ lửa, đang phá tuông rừng lửa, rừng lửa cùng gầm thét với đàn trâu</a:t>
            </a:r>
            <a:r>
              <a:rPr lang="en-US" sz="2200">
                <a:latin typeface="Arial"/>
                <a:ea typeface="Arial"/>
                <a:cs typeface="Arial"/>
                <a:sym typeface="Arial"/>
              </a:rPr>
              <a:t>” </a:t>
            </a:r>
            <a:endParaRPr sz="2200">
              <a:latin typeface="Arial"/>
              <a:ea typeface="Arial"/>
              <a:cs typeface="Arial"/>
              <a:sym typeface="Arial"/>
            </a:endParaRPr>
          </a:p>
        </p:txBody>
      </p:sp>
      <p:sp>
        <p:nvSpPr>
          <p:cNvPr id="238" name="Google Shape;238;p16"/>
          <p:cNvSpPr txBox="1"/>
          <p:nvPr/>
        </p:nvSpPr>
        <p:spPr>
          <a:xfrm>
            <a:off x="0" y="4724400"/>
            <a:ext cx="9144000" cy="1953099"/>
          </a:xfrm>
          <a:prstGeom prst="rect">
            <a:avLst/>
          </a:prstGeom>
          <a:noFill/>
          <a:ln>
            <a:noFill/>
          </a:ln>
        </p:spPr>
        <p:txBody>
          <a:bodyPr anchorCtr="0" anchor="t" bIns="45700" lIns="91425" spcFirstLastPara="1" rIns="91425" wrap="square" tIns="45700">
            <a:spAutoFit/>
          </a:bodyPr>
          <a:lstStyle/>
          <a:p>
            <a:pPr indent="-342900" lvl="0" marL="1028700" marR="0" rtl="0" algn="just">
              <a:lnSpc>
                <a:spcPct val="115000"/>
              </a:lnSpc>
              <a:spcBef>
                <a:spcPts val="0"/>
              </a:spcBef>
              <a:spcAft>
                <a:spcPts val="0"/>
              </a:spcAft>
              <a:buClr>
                <a:schemeClr val="dk1"/>
              </a:buClr>
              <a:buSzPts val="2500"/>
              <a:buFont typeface="Noto Sans Symbols"/>
              <a:buChar char="⇒"/>
            </a:pPr>
            <a:r>
              <a:rPr lang="en-US" sz="2500">
                <a:solidFill>
                  <a:schemeClr val="dk1"/>
                </a:solidFill>
                <a:latin typeface="Calibri"/>
                <a:ea typeface="Calibri"/>
                <a:cs typeface="Calibri"/>
                <a:sym typeface="Calibri"/>
              </a:rPr>
              <a:t>So sánh, nhân hóa cường điệu.</a:t>
            </a:r>
            <a:endParaRPr/>
          </a:p>
          <a:p>
            <a:pPr indent="-342900" lvl="0" marL="1028700" marR="0" rtl="0" algn="just">
              <a:lnSpc>
                <a:spcPct val="115000"/>
              </a:lnSpc>
              <a:spcBef>
                <a:spcPts val="1000"/>
              </a:spcBef>
              <a:spcAft>
                <a:spcPts val="0"/>
              </a:spcAft>
              <a:buClr>
                <a:schemeClr val="dk1"/>
              </a:buClr>
              <a:buSzPts val="2500"/>
              <a:buFont typeface="Noto Sans Symbols"/>
              <a:buChar char="⇒"/>
            </a:pPr>
            <a:r>
              <a:rPr lang="en-US" sz="2500">
                <a:solidFill>
                  <a:schemeClr val="dk1"/>
                </a:solidFill>
                <a:latin typeface="Calibri"/>
                <a:ea typeface="Calibri"/>
                <a:cs typeface="Calibri"/>
                <a:sym typeface="Calibri"/>
              </a:rPr>
              <a:t> Thác nước sông Đà hiện lên với âm thanh hoang dã, có phần ghê sợ.</a:t>
            </a:r>
            <a:endParaRPr sz="2500">
              <a:solidFill>
                <a:schemeClr val="dk1"/>
              </a:solidFill>
              <a:latin typeface="Calibri"/>
              <a:ea typeface="Calibri"/>
              <a:cs typeface="Calibri"/>
              <a:sym typeface="Calibri"/>
            </a:endParaRPr>
          </a:p>
          <a:p>
            <a:pPr indent="0" lvl="0" marL="0" marR="0" rtl="0" algn="l">
              <a:spcBef>
                <a:spcPts val="10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 calcmode="lin" valueType="num">
                                      <p:cBhvr additive="base">
                                        <p:cTn dur="500"/>
                                        <p:tgtEl>
                                          <p:spTgt spid="23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 calcmode="lin" valueType="num">
                                      <p:cBhvr additive="base">
                                        <p:cTn dur="500"/>
                                        <p:tgtEl>
                                          <p:spTgt spid="23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 calcmode="lin" valueType="num">
                                      <p:cBhvr additive="base">
                                        <p:cTn dur="500"/>
                                        <p:tgtEl>
                                          <p:spTgt spid="23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anim calcmode="lin" valueType="num">
                                      <p:cBhvr additive="base">
                                        <p:cTn dur="500"/>
                                        <p:tgtEl>
                                          <p:spTgt spid="23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 calcmode="lin" valueType="num">
                                      <p:cBhvr additive="base">
                                        <p:cTn dur="500"/>
                                        <p:tgtEl>
                                          <p:spTgt spid="2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 calcmode="lin" valueType="num">
                                      <p:cBhvr additive="base">
                                        <p:cTn dur="500"/>
                                        <p:tgtEl>
                                          <p:spTgt spid="2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 calcmode="lin" valueType="num">
                                      <p:cBhvr additive="base">
                                        <p:cTn dur="500"/>
                                        <p:tgtEl>
                                          <p:spTgt spid="2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type="title"/>
          </p:nvPr>
        </p:nvSpPr>
        <p:spPr>
          <a:xfrm>
            <a:off x="0" y="18197"/>
            <a:ext cx="91440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latin typeface="Calibri"/>
                <a:ea typeface="Calibri"/>
                <a:cs typeface="Calibri"/>
                <a:sym typeface="Calibri"/>
              </a:rPr>
              <a:t>a. Hình tượng con sông Đà</a:t>
            </a:r>
            <a:br>
              <a:rPr lang="en-US" sz="2800">
                <a:solidFill>
                  <a:srgbClr val="000000"/>
                </a:solidFill>
                <a:latin typeface="Calibri"/>
                <a:ea typeface="Calibri"/>
                <a:cs typeface="Calibri"/>
                <a:sym typeface="Calibri"/>
              </a:rPr>
            </a:br>
            <a:r>
              <a:rPr i="1" lang="en-US" sz="2800" u="sng">
                <a:solidFill>
                  <a:srgbClr val="000000"/>
                </a:solidFill>
                <a:latin typeface="Calibri"/>
                <a:ea typeface="Calibri"/>
                <a:cs typeface="Calibri"/>
                <a:sym typeface="Calibri"/>
              </a:rPr>
              <a:t>* Sông Đà – con sông hung bạo của thiên nhiên Tây Bắc</a:t>
            </a:r>
            <a:endParaRPr/>
          </a:p>
        </p:txBody>
      </p:sp>
      <p:sp>
        <p:nvSpPr>
          <p:cNvPr id="244" name="Google Shape;244;p17"/>
          <p:cNvSpPr txBox="1"/>
          <p:nvPr>
            <p:ph idx="1" type="body"/>
          </p:nvPr>
        </p:nvSpPr>
        <p:spPr>
          <a:xfrm>
            <a:off x="0" y="1295400"/>
            <a:ext cx="8991600" cy="5562600"/>
          </a:xfrm>
          <a:prstGeom prst="rect">
            <a:avLst/>
          </a:prstGeom>
          <a:noFill/>
          <a:ln>
            <a:noFill/>
          </a:ln>
        </p:spPr>
        <p:txBody>
          <a:bodyPr anchorCtr="0" anchor="t" bIns="45700" lIns="91425" spcFirstLastPara="1" rIns="91425" wrap="square" tIns="45700">
            <a:noAutofit/>
          </a:bodyPr>
          <a:lstStyle/>
          <a:p>
            <a:pPr indent="0" lvl="0" marL="0" rtl="0" algn="just">
              <a:lnSpc>
                <a:spcPct val="160000"/>
              </a:lnSpc>
              <a:spcBef>
                <a:spcPts val="0"/>
              </a:spcBef>
              <a:spcAft>
                <a:spcPts val="0"/>
              </a:spcAft>
              <a:buClr>
                <a:srgbClr val="FF0000"/>
              </a:buClr>
              <a:buSzPts val="2400"/>
              <a:buNone/>
            </a:pPr>
            <a:r>
              <a:rPr lang="en-US" sz="2400" u="sng">
                <a:solidFill>
                  <a:srgbClr val="FF0000"/>
                </a:solidFill>
              </a:rPr>
              <a:t>Tiểu kết:</a:t>
            </a:r>
            <a:endParaRPr/>
          </a:p>
          <a:p>
            <a:pPr indent="0" lvl="0" marL="0" rtl="0" algn="just">
              <a:spcBef>
                <a:spcPts val="480"/>
              </a:spcBef>
              <a:spcAft>
                <a:spcPts val="0"/>
              </a:spcAft>
              <a:buClr>
                <a:schemeClr val="dk1"/>
              </a:buClr>
              <a:buSzPts val="2400"/>
              <a:buNone/>
            </a:pPr>
            <a:r>
              <a:rPr lang="en-US" sz="2400">
                <a:latin typeface="Arial"/>
                <a:ea typeface="Arial"/>
                <a:cs typeface="Arial"/>
                <a:sym typeface="Arial"/>
              </a:rPr>
              <a:t> Con sông Đà hung bạo dưới ngòi bút của Nguyễn Tuân hiện lên như một con người với nét cá tính riêng, đó là “diện mạo và tâm địa của thứ kẻ thù số 1 của con người”.</a:t>
            </a:r>
            <a:endParaRPr/>
          </a:p>
          <a:p>
            <a:pPr indent="-342900" lvl="0" marL="342900" rtl="0" algn="just">
              <a:spcBef>
                <a:spcPts val="480"/>
              </a:spcBef>
              <a:spcAft>
                <a:spcPts val="0"/>
              </a:spcAft>
              <a:buClr>
                <a:schemeClr val="dk1"/>
              </a:buClr>
              <a:buSzPts val="2400"/>
              <a:buFont typeface="Noto Sans Symbols"/>
              <a:buChar char="⇒"/>
            </a:pPr>
            <a:r>
              <a:rPr lang="en-US" sz="2400">
                <a:latin typeface="Arial"/>
                <a:ea typeface="Arial"/>
                <a:cs typeface="Arial"/>
                <a:sym typeface="Arial"/>
              </a:rPr>
              <a:t>Nguyễn Tuân đã khám phá vẻ đẹp của sông Đà:</a:t>
            </a:r>
            <a:endParaRPr/>
          </a:p>
          <a:p>
            <a:pPr indent="-342900" lvl="0" marL="342900" rtl="0" algn="just">
              <a:spcBef>
                <a:spcPts val="480"/>
              </a:spcBef>
              <a:spcAft>
                <a:spcPts val="0"/>
              </a:spcAft>
              <a:buClr>
                <a:schemeClr val="dk1"/>
              </a:buClr>
              <a:buSzPts val="2400"/>
              <a:buFont typeface="Calibri"/>
              <a:buChar char="-"/>
            </a:pPr>
            <a:r>
              <a:rPr lang="en-US" sz="2400">
                <a:latin typeface="Calibri"/>
                <a:ea typeface="Calibri"/>
                <a:cs typeface="Calibri"/>
                <a:sym typeface="Calibri"/>
              </a:rPr>
              <a:t>B</a:t>
            </a:r>
            <a:r>
              <a:rPr lang="en-US" sz="2400"/>
              <a:t>iểu tượng về sức mạnh dữ dội, hùng vĩ của thiên nhiên đất nước. </a:t>
            </a:r>
            <a:endParaRPr/>
          </a:p>
          <a:p>
            <a:pPr indent="-342900" lvl="0" marL="342900" rtl="0" algn="just">
              <a:spcBef>
                <a:spcPts val="480"/>
              </a:spcBef>
              <a:spcAft>
                <a:spcPts val="0"/>
              </a:spcAft>
              <a:buClr>
                <a:schemeClr val="dk1"/>
              </a:buClr>
              <a:buSzPts val="2400"/>
              <a:buFont typeface="Arial"/>
              <a:buChar char="-"/>
            </a:pPr>
            <a:r>
              <a:rPr lang="en-US" sz="2400">
                <a:latin typeface="Arial"/>
                <a:ea typeface="Arial"/>
                <a:cs typeface="Arial"/>
                <a:sym typeface="Arial"/>
              </a:rPr>
              <a:t>Sông Đà chứa đựng tiềm năng thủy điện to lớn phục vụ cho con người.</a:t>
            </a:r>
            <a:endParaRPr/>
          </a:p>
          <a:p>
            <a:pPr indent="-342900" lvl="0" marL="342900" rtl="0" algn="just">
              <a:spcBef>
                <a:spcPts val="48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Thấy được cái độc đáo, tài hoa, uyên bác của Nguyễn Tuân trong việc sử dụng từ ngữ và sự vận dụng tri thức ở nhiều lĩnh vực.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 calcmode="lin" valueType="num">
                                      <p:cBhvr additive="base">
                                        <p:cTn dur="500"/>
                                        <p:tgtEl>
                                          <p:spTgt spid="2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 calcmode="lin" valueType="num">
                                      <p:cBhvr additive="base">
                                        <p:cTn dur="500"/>
                                        <p:tgtEl>
                                          <p:spTgt spid="24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 calcmode="lin" valueType="num">
                                      <p:cBhvr additive="base">
                                        <p:cTn dur="500"/>
                                        <p:tgtEl>
                                          <p:spTgt spid="24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anim calcmode="lin" valueType="num">
                                      <p:cBhvr additive="base">
                                        <p:cTn dur="500"/>
                                        <p:tgtEl>
                                          <p:spTgt spid="24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anim calcmode="lin" valueType="num">
                                      <p:cBhvr additive="base">
                                        <p:cTn dur="500"/>
                                        <p:tgtEl>
                                          <p:spTgt spid="24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xEl>
                                              <p:pRg end="5" st="5"/>
                                            </p:txEl>
                                          </p:spTgt>
                                        </p:tgtEl>
                                        <p:attrNameLst>
                                          <p:attrName>style.visibility</p:attrName>
                                        </p:attrNameLst>
                                      </p:cBhvr>
                                      <p:to>
                                        <p:strVal val="visible"/>
                                      </p:to>
                                    </p:set>
                                    <p:anim calcmode="lin" valueType="num">
                                      <p:cBhvr additive="base">
                                        <p:cTn dur="500"/>
                                        <p:tgtEl>
                                          <p:spTgt spid="24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50" name="Google Shape;250;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56" name="Google Shape;256;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103" name="Google Shape;103;p2"/>
          <p:cNvPicPr preferRelativeResize="0"/>
          <p:nvPr>
            <p:ph idx="1" type="body"/>
          </p:nvPr>
        </p:nvPicPr>
        <p:blipFill rotWithShape="1">
          <a:blip r:embed="rId3">
            <a:alphaModFix/>
          </a:blip>
          <a:srcRect b="0" l="0" r="0" t="0"/>
          <a:stretch/>
        </p:blipFill>
        <p:spPr>
          <a:xfrm>
            <a:off x="0" y="0"/>
            <a:ext cx="9143999" cy="6858000"/>
          </a:xfrm>
          <a:prstGeom prst="rect">
            <a:avLst/>
          </a:prstGeom>
          <a:noFill/>
          <a:ln>
            <a:noFill/>
          </a:ln>
        </p:spPr>
      </p:pic>
      <p:sp>
        <p:nvSpPr>
          <p:cNvPr id="104" name="Google Shape;104;p2"/>
          <p:cNvSpPr txBox="1"/>
          <p:nvPr/>
        </p:nvSpPr>
        <p:spPr>
          <a:xfrm>
            <a:off x="5791200" y="6248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Calibri"/>
                <a:ea typeface="Calibri"/>
                <a:cs typeface="Calibri"/>
                <a:sym typeface="Calibri"/>
                <a:hlinkClick action="ppaction://hlinksldjump" r:id="rId4">
                  <a:extLst>
                    <a:ext uri="{A12FA001-AC4F-418D-AE19-62706E023703}">
                      <ahyp:hlinkClr val="tx"/>
                    </a:ext>
                  </a:extLst>
                </a:hlinkClick>
              </a:rPr>
              <a:t>Quay lại </a:t>
            </a:r>
            <a:endParaRPr b="1"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62" name="Google Shape;262;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68" name="Google Shape;268;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74" name="Google Shape;274;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80" name="Google Shape;280;p23"/>
          <p:cNvSpPr txBox="1"/>
          <p:nvPr>
            <p:ph idx="1" type="body"/>
          </p:nvPr>
        </p:nvSpPr>
        <p:spPr>
          <a:xfrm>
            <a:off x="152400" y="1219200"/>
            <a:ext cx="8991600" cy="49069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00B0F0"/>
              </a:buClr>
              <a:buSzPts val="5400"/>
              <a:buNone/>
            </a:pPr>
            <a:r>
              <a:rPr b="1" lang="en-US" sz="5400" cap="none">
                <a:solidFill>
                  <a:srgbClr val="00B0F0"/>
                </a:solidFill>
              </a:rPr>
              <a:t>CẢM ƠN THẦY CÔ VÀ CÁC EM ĐÃ LẮNG NGHE</a:t>
            </a:r>
            <a:endParaRPr b="1" sz="5400" cap="none">
              <a:solidFill>
                <a:srgbClr val="00B0F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rPr>
              <a:t>a. Hình tượng con sông Đà</a:t>
            </a:r>
            <a:br>
              <a:rPr lang="en-US" sz="2800">
                <a:solidFill>
                  <a:srgbClr val="000000"/>
                </a:solidFill>
              </a:rPr>
            </a:br>
            <a:r>
              <a:rPr i="1" lang="en-US" sz="2800" u="sng">
                <a:solidFill>
                  <a:srgbClr val="000000"/>
                </a:solidFill>
              </a:rPr>
              <a:t>* Sông Đà – con sông trữ tình của thiên nhiên Tây Bắc</a:t>
            </a:r>
            <a:endParaRPr/>
          </a:p>
        </p:txBody>
      </p:sp>
      <p:sp>
        <p:nvSpPr>
          <p:cNvPr id="286" name="Google Shape;286;p24"/>
          <p:cNvSpPr/>
          <p:nvPr/>
        </p:nvSpPr>
        <p:spPr>
          <a:xfrm>
            <a:off x="2743200" y="1600200"/>
            <a:ext cx="3505200" cy="106680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Sông Đà trữ tình</a:t>
            </a:r>
            <a:endParaRPr sz="2400">
              <a:solidFill>
                <a:schemeClr val="dk1"/>
              </a:solidFill>
              <a:latin typeface="Calibri"/>
              <a:ea typeface="Calibri"/>
              <a:cs typeface="Calibri"/>
              <a:sym typeface="Calibri"/>
            </a:endParaRPr>
          </a:p>
        </p:txBody>
      </p:sp>
      <p:sp>
        <p:nvSpPr>
          <p:cNvPr id="287" name="Google Shape;287;p24"/>
          <p:cNvSpPr/>
          <p:nvPr/>
        </p:nvSpPr>
        <p:spPr>
          <a:xfrm>
            <a:off x="3695700" y="3657600"/>
            <a:ext cx="1600200" cy="23622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Nhìn từ trong rừng ra</a:t>
            </a:r>
            <a:endParaRPr sz="2400">
              <a:solidFill>
                <a:schemeClr val="dk1"/>
              </a:solidFill>
              <a:latin typeface="Calibri"/>
              <a:ea typeface="Calibri"/>
              <a:cs typeface="Calibri"/>
              <a:sym typeface="Calibri"/>
            </a:endParaRPr>
          </a:p>
        </p:txBody>
      </p:sp>
      <p:sp>
        <p:nvSpPr>
          <p:cNvPr id="288" name="Google Shape;288;p24"/>
          <p:cNvSpPr/>
          <p:nvPr/>
        </p:nvSpPr>
        <p:spPr>
          <a:xfrm>
            <a:off x="1143000" y="3657600"/>
            <a:ext cx="1600200" cy="23622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Nhìn từ trên cao</a:t>
            </a:r>
            <a:endParaRPr sz="2400">
              <a:solidFill>
                <a:schemeClr val="dk1"/>
              </a:solidFill>
              <a:latin typeface="Calibri"/>
              <a:ea typeface="Calibri"/>
              <a:cs typeface="Calibri"/>
              <a:sym typeface="Calibri"/>
            </a:endParaRPr>
          </a:p>
        </p:txBody>
      </p:sp>
      <p:sp>
        <p:nvSpPr>
          <p:cNvPr id="289" name="Google Shape;289;p24"/>
          <p:cNvSpPr/>
          <p:nvPr/>
        </p:nvSpPr>
        <p:spPr>
          <a:xfrm>
            <a:off x="6436057" y="3650776"/>
            <a:ext cx="1600200" cy="23622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Nhìn từ giữa lòng sông</a:t>
            </a:r>
            <a:endParaRPr sz="2400">
              <a:solidFill>
                <a:schemeClr val="dk1"/>
              </a:solidFill>
              <a:latin typeface="Calibri"/>
              <a:ea typeface="Calibri"/>
              <a:cs typeface="Calibri"/>
              <a:sym typeface="Calibri"/>
            </a:endParaRPr>
          </a:p>
        </p:txBody>
      </p:sp>
      <p:cxnSp>
        <p:nvCxnSpPr>
          <p:cNvPr id="290" name="Google Shape;290;p24"/>
          <p:cNvCxnSpPr>
            <a:stCxn id="286" idx="2"/>
            <a:endCxn id="288" idx="0"/>
          </p:cNvCxnSpPr>
          <p:nvPr/>
        </p:nvCxnSpPr>
        <p:spPr>
          <a:xfrm flipH="1">
            <a:off x="1943100" y="2667000"/>
            <a:ext cx="2552700" cy="9906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91" name="Google Shape;291;p24"/>
          <p:cNvCxnSpPr>
            <a:stCxn id="286" idx="2"/>
          </p:cNvCxnSpPr>
          <p:nvPr/>
        </p:nvCxnSpPr>
        <p:spPr>
          <a:xfrm>
            <a:off x="4495800" y="2667000"/>
            <a:ext cx="0" cy="9906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92" name="Google Shape;292;p24"/>
          <p:cNvCxnSpPr>
            <a:stCxn id="286" idx="2"/>
          </p:cNvCxnSpPr>
          <p:nvPr/>
        </p:nvCxnSpPr>
        <p:spPr>
          <a:xfrm>
            <a:off x="4495800" y="2667000"/>
            <a:ext cx="2740500" cy="9906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rPr>
              <a:t>a. Hình tượng con sông Đà</a:t>
            </a:r>
            <a:br>
              <a:rPr lang="en-US" sz="2800">
                <a:solidFill>
                  <a:srgbClr val="000000"/>
                </a:solidFill>
              </a:rPr>
            </a:br>
            <a:r>
              <a:rPr i="1" lang="en-US" sz="2800" u="sng">
                <a:solidFill>
                  <a:srgbClr val="000000"/>
                </a:solidFill>
              </a:rPr>
              <a:t>* Sông Đà – con sông trữ tình của thiên nhiên Tây Bắc</a:t>
            </a:r>
            <a:endParaRPr/>
          </a:p>
        </p:txBody>
      </p:sp>
      <p:sp>
        <p:nvSpPr>
          <p:cNvPr id="298" name="Google Shape;298;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500"/>
              <a:buFont typeface="Calibri"/>
              <a:buChar char="-"/>
            </a:pPr>
            <a:r>
              <a:rPr lang="en-US" sz="2500"/>
              <a:t>Nhìn từ trong rừng ra: </a:t>
            </a:r>
            <a:endParaRPr/>
          </a:p>
          <a:p>
            <a:pPr indent="0" lvl="0" marL="0" rtl="0" algn="just">
              <a:spcBef>
                <a:spcPts val="500"/>
              </a:spcBef>
              <a:spcAft>
                <a:spcPts val="0"/>
              </a:spcAft>
              <a:buClr>
                <a:schemeClr val="dk1"/>
              </a:buClr>
              <a:buSzPts val="2500"/>
              <a:buNone/>
            </a:pPr>
            <a:r>
              <a:rPr lang="en-US" sz="2500"/>
              <a:t>+ sông Đà </a:t>
            </a:r>
            <a:r>
              <a:rPr i="1" lang="en-US" sz="2500"/>
              <a:t>“đằm đằm, ấm ấm như một cố nhân”, “Mặt nước loang loáng, Màu nắng tháng ba Đường thi”</a:t>
            </a:r>
            <a:endParaRPr/>
          </a:p>
          <a:p>
            <a:pPr indent="0" lvl="0" marL="0" rtl="0" algn="just">
              <a:spcBef>
                <a:spcPts val="500"/>
              </a:spcBef>
              <a:spcAft>
                <a:spcPts val="0"/>
              </a:spcAft>
              <a:buClr>
                <a:schemeClr val="dk1"/>
              </a:buClr>
              <a:buSzPts val="2500"/>
              <a:buNone/>
            </a:pPr>
            <a:r>
              <a:t/>
            </a:r>
            <a:endParaRPr i="1" sz="2500"/>
          </a:p>
          <a:p>
            <a:pPr indent="-342900" lvl="0" marL="342900" rtl="0" algn="just">
              <a:spcBef>
                <a:spcPts val="500"/>
              </a:spcBef>
              <a:spcAft>
                <a:spcPts val="0"/>
              </a:spcAft>
              <a:buClr>
                <a:schemeClr val="dk1"/>
              </a:buClr>
              <a:buSzPts val="2500"/>
              <a:buFont typeface="Noto Sans Symbols"/>
              <a:buChar char="⇒"/>
            </a:pPr>
            <a:r>
              <a:rPr i="1" lang="en-US" sz="2500"/>
              <a:t>So sánh</a:t>
            </a:r>
            <a:endParaRPr i="1" sz="2500"/>
          </a:p>
          <a:p>
            <a:pPr indent="-342900" lvl="0" marL="342900" rtl="0" algn="just">
              <a:spcBef>
                <a:spcPts val="500"/>
              </a:spcBef>
              <a:spcAft>
                <a:spcPts val="0"/>
              </a:spcAft>
              <a:buClr>
                <a:schemeClr val="dk1"/>
              </a:buClr>
              <a:buSzPts val="2500"/>
              <a:buFont typeface="Noto Sans Symbols"/>
              <a:buChar char="⇒"/>
            </a:pPr>
            <a:r>
              <a:rPr i="1" lang="en-US" sz="2500"/>
              <a:t>Con sông trở thành tri kỉ của con người, dù có lúc “dịu dàng” có lúc “gắt gỏng” nhưng luôn tạo cảm giác vui vẻ mong đợi như chờ đợi một điều gì đó thân quen.</a:t>
            </a:r>
            <a:endParaRPr i="1" sz="2500"/>
          </a:p>
          <a:p>
            <a:pPr indent="-139700" lvl="0" marL="342900" rtl="0" algn="l">
              <a:spcBef>
                <a:spcPts val="640"/>
              </a:spcBef>
              <a:spcAft>
                <a:spcPts val="0"/>
              </a:spcAft>
              <a:buClr>
                <a:schemeClr val="dk1"/>
              </a:buClr>
              <a:buSzPts val="3200"/>
              <a:buFont typeface="Calibri"/>
              <a:buNone/>
            </a:pPr>
            <a:r>
              <a:t/>
            </a:r>
            <a:endParaRPr i="1"/>
          </a:p>
          <a:p>
            <a:pPr indent="-139700" lvl="0" marL="342900" rtl="0" algn="l">
              <a:spcBef>
                <a:spcPts val="640"/>
              </a:spcBef>
              <a:spcAft>
                <a:spcPts val="0"/>
              </a:spcAft>
              <a:buClr>
                <a:schemeClr val="dk1"/>
              </a:buClr>
              <a:buSzPts val="3200"/>
              <a:buFont typeface="Calibri"/>
              <a:buNone/>
            </a:pPr>
            <a:r>
              <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rPr>
              <a:t>a. Hình tượng con sông Đà</a:t>
            </a:r>
            <a:br>
              <a:rPr lang="en-US" sz="2800">
                <a:solidFill>
                  <a:srgbClr val="000000"/>
                </a:solidFill>
              </a:rPr>
            </a:br>
            <a:r>
              <a:rPr i="1" lang="en-US" sz="2800" u="sng">
                <a:solidFill>
                  <a:srgbClr val="000000"/>
                </a:solidFill>
              </a:rPr>
              <a:t>* Sông Đà – con sông trữ tình của thiên nhiên Tây Bắc</a:t>
            </a:r>
            <a:endParaRPr/>
          </a:p>
        </p:txBody>
      </p:sp>
      <p:sp>
        <p:nvSpPr>
          <p:cNvPr id="304" name="Google Shape;304;p26"/>
          <p:cNvSpPr txBox="1"/>
          <p:nvPr>
            <p:ph idx="1" type="body"/>
          </p:nvPr>
        </p:nvSpPr>
        <p:spPr>
          <a:xfrm>
            <a:off x="457200" y="1600200"/>
            <a:ext cx="8534400" cy="45259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dk1"/>
              </a:buClr>
              <a:buSzPts val="2590"/>
              <a:buFont typeface="Calibri"/>
              <a:buChar char="-"/>
            </a:pPr>
            <a:r>
              <a:rPr lang="en-US" sz="2590"/>
              <a:t>Nhìn từ giữa lòng sông: </a:t>
            </a:r>
            <a:endParaRPr/>
          </a:p>
          <a:p>
            <a:pPr indent="0" lvl="0" marL="0" rtl="0" algn="just">
              <a:lnSpc>
                <a:spcPct val="100000"/>
              </a:lnSpc>
              <a:spcBef>
                <a:spcPts val="518"/>
              </a:spcBef>
              <a:spcAft>
                <a:spcPts val="0"/>
              </a:spcAft>
              <a:buClr>
                <a:schemeClr val="dk1"/>
              </a:buClr>
              <a:buSzPts val="2590"/>
              <a:buNone/>
            </a:pPr>
            <a:r>
              <a:rPr i="1" lang="en-US" sz="2590">
                <a:latin typeface="Times New Roman"/>
                <a:ea typeface="Times New Roman"/>
                <a:cs typeface="Times New Roman"/>
                <a:sym typeface="Times New Roman"/>
              </a:rPr>
              <a:t>+ “Bờ sông hoang dại như một bờ tiền sử” “hồn nhiên như một nỗi niềm cổ tích xưa”, </a:t>
            </a:r>
            <a:endParaRPr/>
          </a:p>
          <a:p>
            <a:pPr indent="0" lvl="0" marL="0" rtl="0" algn="just">
              <a:lnSpc>
                <a:spcPct val="100000"/>
              </a:lnSpc>
              <a:spcBef>
                <a:spcPts val="518"/>
              </a:spcBef>
              <a:spcAft>
                <a:spcPts val="0"/>
              </a:spcAft>
              <a:buClr>
                <a:schemeClr val="dk1"/>
              </a:buClr>
              <a:buSzPts val="2590"/>
              <a:buNone/>
            </a:pPr>
            <a:r>
              <a:rPr i="1" lang="en-US" sz="2590">
                <a:latin typeface="Times New Roman"/>
                <a:ea typeface="Times New Roman"/>
                <a:cs typeface="Times New Roman"/>
                <a:sym typeface="Times New Roman"/>
              </a:rPr>
              <a:t>+“con hươu thơ ngộ ngẩng đầu nhung khỏi áng cỏ sương”, “đàn cá dầm xanh quẫy vọt lên mặt sông bụng trắng như bạc rơi thoi”.</a:t>
            </a:r>
            <a:endParaRPr/>
          </a:p>
          <a:p>
            <a:pPr indent="0" lvl="0" marL="0" rtl="0" algn="just">
              <a:lnSpc>
                <a:spcPct val="100000"/>
              </a:lnSpc>
              <a:spcBef>
                <a:spcPts val="518"/>
              </a:spcBef>
              <a:spcAft>
                <a:spcPts val="0"/>
              </a:spcAft>
              <a:buClr>
                <a:schemeClr val="dk1"/>
              </a:buClr>
              <a:buSzPts val="2590"/>
              <a:buNone/>
            </a:pPr>
            <a:r>
              <a:t/>
            </a:r>
            <a:endParaRPr i="1" sz="2590">
              <a:latin typeface="Times New Roman"/>
              <a:ea typeface="Times New Roman"/>
              <a:cs typeface="Times New Roman"/>
              <a:sym typeface="Times New Roman"/>
            </a:endParaRPr>
          </a:p>
          <a:p>
            <a:pPr indent="-342900" lvl="0" marL="342900" rtl="0" algn="just">
              <a:lnSpc>
                <a:spcPct val="100000"/>
              </a:lnSpc>
              <a:spcBef>
                <a:spcPts val="518"/>
              </a:spcBef>
              <a:spcAft>
                <a:spcPts val="0"/>
              </a:spcAft>
              <a:buClr>
                <a:schemeClr val="dk1"/>
              </a:buClr>
              <a:buSzPts val="2590"/>
              <a:buFont typeface="Noto Sans Symbols"/>
              <a:buChar char="⇒"/>
            </a:pPr>
            <a:r>
              <a:rPr lang="en-US" sz="2590">
                <a:latin typeface="Times New Roman"/>
                <a:ea typeface="Times New Roman"/>
                <a:cs typeface="Times New Roman"/>
                <a:sym typeface="Times New Roman"/>
              </a:rPr>
              <a:t>So sánh, liên tưởng</a:t>
            </a:r>
            <a:endParaRPr sz="2590">
              <a:latin typeface="Times New Roman"/>
              <a:ea typeface="Times New Roman"/>
              <a:cs typeface="Times New Roman"/>
              <a:sym typeface="Times New Roman"/>
            </a:endParaRPr>
          </a:p>
          <a:p>
            <a:pPr indent="-342900" lvl="0" marL="342900" rtl="0" algn="just">
              <a:lnSpc>
                <a:spcPct val="100000"/>
              </a:lnSpc>
              <a:spcBef>
                <a:spcPts val="518"/>
              </a:spcBef>
              <a:spcAft>
                <a:spcPts val="0"/>
              </a:spcAft>
              <a:buClr>
                <a:schemeClr val="dk1"/>
              </a:buClr>
              <a:buSzPts val="2590"/>
              <a:buFont typeface="Noto Sans Symbols"/>
              <a:buChar char="⇒"/>
            </a:pPr>
            <a:r>
              <a:rPr i="1" lang="en-US" sz="2590">
                <a:latin typeface="Times New Roman"/>
                <a:ea typeface="Times New Roman"/>
                <a:cs typeface="Times New Roman"/>
                <a:sym typeface="Times New Roman"/>
              </a:rPr>
              <a:t> </a:t>
            </a:r>
            <a:r>
              <a:rPr lang="en-US" sz="2590">
                <a:latin typeface="Times New Roman"/>
                <a:ea typeface="Times New Roman"/>
                <a:cs typeface="Times New Roman"/>
                <a:sym typeface="Times New Roman"/>
              </a:rPr>
              <a:t>Vẻ đẹp được hòa quyện giữa quá khứ và hiện tại, yên ả bình lặng, cái đẹp mỡ màng,  trù phú.</a:t>
            </a:r>
            <a:endParaRPr sz="259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rPr>
              <a:t>a. Hình tượng con sông Đà</a:t>
            </a:r>
            <a:br>
              <a:rPr lang="en-US" sz="2800">
                <a:solidFill>
                  <a:srgbClr val="000000"/>
                </a:solidFill>
              </a:rPr>
            </a:br>
            <a:r>
              <a:rPr i="1" lang="en-US" sz="2800" u="sng">
                <a:solidFill>
                  <a:srgbClr val="000000"/>
                </a:solidFill>
              </a:rPr>
              <a:t>* Sông Đà – con sông trữ tình của thiên nhiên Tây Bắc</a:t>
            </a:r>
            <a:endParaRPr/>
          </a:p>
        </p:txBody>
      </p:sp>
      <p:sp>
        <p:nvSpPr>
          <p:cNvPr id="310" name="Google Shape;310;p27"/>
          <p:cNvSpPr txBox="1"/>
          <p:nvPr>
            <p:ph idx="1" type="body"/>
          </p:nvPr>
        </p:nvSpPr>
        <p:spPr>
          <a:xfrm>
            <a:off x="304800" y="1371600"/>
            <a:ext cx="8610600" cy="533399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500"/>
              <a:buFont typeface="Calibri"/>
              <a:buChar char="-"/>
            </a:pPr>
            <a:r>
              <a:rPr lang="en-US" sz="2500"/>
              <a:t>Nhìn từ trên cao: </a:t>
            </a:r>
            <a:endParaRPr/>
          </a:p>
          <a:p>
            <a:pPr indent="0" lvl="0" marL="0" rtl="0" algn="l">
              <a:spcBef>
                <a:spcPts val="500"/>
              </a:spcBef>
              <a:spcAft>
                <a:spcPts val="0"/>
              </a:spcAft>
              <a:buClr>
                <a:schemeClr val="dk1"/>
              </a:buClr>
              <a:buSzPts val="2500"/>
              <a:buNone/>
            </a:pPr>
            <a:r>
              <a:rPr lang="en-US" sz="2500"/>
              <a:t>+</a:t>
            </a:r>
            <a:r>
              <a:rPr i="1" lang="en-US" sz="2500"/>
              <a:t> </a:t>
            </a:r>
            <a:r>
              <a:rPr lang="en-US" sz="2500"/>
              <a:t>Dáng vẻ: </a:t>
            </a:r>
            <a:r>
              <a:rPr i="1" lang="en-US" sz="2500"/>
              <a:t>“sông Đà tuôn dài như một áng tóc trữ tình, đầu tóc chân tóc ẩn hiện trong mây trời Tây Bắc”</a:t>
            </a:r>
            <a:r>
              <a:rPr lang="en-US" sz="2500"/>
              <a:t> .</a:t>
            </a:r>
            <a:endParaRPr/>
          </a:p>
          <a:p>
            <a:pPr indent="0" lvl="0" marL="0" rtl="0" algn="l">
              <a:spcBef>
                <a:spcPts val="500"/>
              </a:spcBef>
              <a:spcAft>
                <a:spcPts val="0"/>
              </a:spcAft>
              <a:buClr>
                <a:schemeClr val="dk1"/>
              </a:buClr>
              <a:buSzPts val="2500"/>
              <a:buNone/>
            </a:pPr>
            <a:r>
              <a:rPr lang="en-US" sz="2500"/>
              <a:t>+ Màu sắc:  </a:t>
            </a:r>
            <a:r>
              <a:rPr lang="en-US" sz="2500">
                <a:latin typeface="Times New Roman"/>
                <a:ea typeface="Times New Roman"/>
                <a:cs typeface="Times New Roman"/>
                <a:sym typeface="Times New Roman"/>
              </a:rPr>
              <a:t>Mùa xuân: </a:t>
            </a:r>
            <a:r>
              <a:rPr i="1" lang="en-US" sz="2500">
                <a:latin typeface="Times New Roman"/>
                <a:ea typeface="Times New Roman"/>
                <a:cs typeface="Times New Roman"/>
                <a:sym typeface="Times New Roman"/>
              </a:rPr>
              <a:t>“xanh như ngọc bích”</a:t>
            </a:r>
            <a:endParaRPr sz="2500"/>
          </a:p>
          <a:p>
            <a:pPr indent="0" lvl="0" marL="342900" marR="0" rtl="0" algn="just">
              <a:lnSpc>
                <a:spcPct val="115000"/>
              </a:lnSpc>
              <a:spcBef>
                <a:spcPts val="0"/>
              </a:spcBef>
              <a:spcAft>
                <a:spcPts val="0"/>
              </a:spcAft>
              <a:buClr>
                <a:schemeClr val="dk1"/>
              </a:buClr>
              <a:buSzPts val="2500"/>
              <a:buNone/>
            </a:pPr>
            <a:r>
              <a:rPr lang="en-US" sz="2500">
                <a:latin typeface="Times New Roman"/>
                <a:ea typeface="Times New Roman"/>
                <a:cs typeface="Times New Roman"/>
                <a:sym typeface="Times New Roman"/>
              </a:rPr>
              <a:t>               Mùa thu: </a:t>
            </a:r>
            <a:r>
              <a:rPr i="1" lang="en-US" sz="2500">
                <a:latin typeface="Times New Roman"/>
                <a:ea typeface="Times New Roman"/>
                <a:cs typeface="Times New Roman"/>
                <a:sym typeface="Times New Roman"/>
              </a:rPr>
              <a:t>“lừ lừ chín đỏ” </a:t>
            </a:r>
            <a:endParaRPr/>
          </a:p>
          <a:p>
            <a:pPr indent="0" lvl="0" marL="342900" marR="0" rtl="0" algn="just">
              <a:lnSpc>
                <a:spcPct val="115000"/>
              </a:lnSpc>
              <a:spcBef>
                <a:spcPts val="0"/>
              </a:spcBef>
              <a:spcAft>
                <a:spcPts val="0"/>
              </a:spcAft>
              <a:buClr>
                <a:schemeClr val="dk1"/>
              </a:buClr>
              <a:buSzPts val="2500"/>
              <a:buNone/>
            </a:pPr>
            <a:r>
              <a:rPr lang="en-US" sz="2500">
                <a:latin typeface="Times New Roman"/>
                <a:ea typeface="Times New Roman"/>
                <a:cs typeface="Times New Roman"/>
                <a:sym typeface="Times New Roman"/>
              </a:rPr>
              <a:t>               Chưa bao giờ có màu đen như thực dân Pháp miêu tả</a:t>
            </a:r>
            <a:endParaRPr sz="2500">
              <a:latin typeface="Times New Roman"/>
              <a:ea typeface="Times New Roman"/>
              <a:cs typeface="Times New Roman"/>
              <a:sym typeface="Times New Roman"/>
            </a:endParaRPr>
          </a:p>
          <a:p>
            <a:pPr indent="0" lvl="0" marL="342900" marR="0" rtl="0" algn="just">
              <a:lnSpc>
                <a:spcPct val="115000"/>
              </a:lnSpc>
              <a:spcBef>
                <a:spcPts val="0"/>
              </a:spcBef>
              <a:spcAft>
                <a:spcPts val="0"/>
              </a:spcAft>
              <a:buClr>
                <a:schemeClr val="dk1"/>
              </a:buClr>
              <a:buSzPts val="2500"/>
              <a:buNone/>
            </a:pPr>
            <a:r>
              <a:t/>
            </a:r>
            <a:endParaRPr sz="2500">
              <a:latin typeface="Times New Roman"/>
              <a:ea typeface="Times New Roman"/>
              <a:cs typeface="Times New Roman"/>
              <a:sym typeface="Times New Roman"/>
            </a:endParaRPr>
          </a:p>
          <a:p>
            <a:pPr indent="-342900" lvl="0" marL="685800" marR="0" rtl="0" algn="just">
              <a:lnSpc>
                <a:spcPct val="115000"/>
              </a:lnSpc>
              <a:spcBef>
                <a:spcPts val="0"/>
              </a:spcBef>
              <a:spcAft>
                <a:spcPts val="0"/>
              </a:spcAft>
              <a:buClr>
                <a:schemeClr val="dk1"/>
              </a:buClr>
              <a:buSzPts val="2500"/>
              <a:buFont typeface="Noto Sans Symbols"/>
              <a:buChar char="⇒"/>
            </a:pPr>
            <a:r>
              <a:rPr lang="en-US" sz="2500">
                <a:latin typeface="Times New Roman"/>
                <a:ea typeface="Times New Roman"/>
                <a:cs typeface="Times New Roman"/>
                <a:sym typeface="Times New Roman"/>
              </a:rPr>
              <a:t>So sánh liên tưởng độc đáo </a:t>
            </a:r>
            <a:endParaRPr/>
          </a:p>
          <a:p>
            <a:pPr indent="-342900" lvl="0" marL="685800" marR="0" rtl="0" algn="just">
              <a:lnSpc>
                <a:spcPct val="115000"/>
              </a:lnSpc>
              <a:spcBef>
                <a:spcPts val="0"/>
              </a:spcBef>
              <a:spcAft>
                <a:spcPts val="0"/>
              </a:spcAft>
              <a:buClr>
                <a:schemeClr val="dk1"/>
              </a:buClr>
              <a:buSzPts val="2500"/>
              <a:buFont typeface="Noto Sans Symbols"/>
              <a:buChar char="⇒"/>
            </a:pPr>
            <a:r>
              <a:rPr lang="en-US" sz="2500">
                <a:latin typeface="Times New Roman"/>
                <a:ea typeface="Times New Roman"/>
                <a:cs typeface="Times New Roman"/>
                <a:sym typeface="Times New Roman"/>
              </a:rPr>
              <a:t>Sông Đà: </a:t>
            </a:r>
            <a:r>
              <a:rPr lang="en-US" sz="2500">
                <a:solidFill>
                  <a:srgbClr val="FF0000"/>
                </a:solidFill>
                <a:latin typeface="Times New Roman"/>
                <a:ea typeface="Times New Roman"/>
                <a:cs typeface="Times New Roman"/>
                <a:sym typeface="Times New Roman"/>
              </a:rPr>
              <a:t>Mềm mại, uyển chuyển duyên dáng </a:t>
            </a:r>
            <a:r>
              <a:rPr lang="en-US" sz="2500">
                <a:latin typeface="Times New Roman"/>
                <a:ea typeface="Times New Roman"/>
                <a:cs typeface="Times New Roman"/>
                <a:sym typeface="Times New Roman"/>
              </a:rPr>
              <a:t>như người thiếu nữ kiều diễm của núi rừng đang đang phô diễn hết vẻ đẹp với con người giữa thiên nhiên Tây Bắc, mỗi mùa mang một vẻ đẹp riêng.</a:t>
            </a:r>
            <a:endParaRPr sz="2500"/>
          </a:p>
          <a:p>
            <a:pPr indent="0" lvl="0" marL="0" rtl="0" algn="l">
              <a:spcBef>
                <a:spcPts val="500"/>
              </a:spcBef>
              <a:spcAft>
                <a:spcPts val="0"/>
              </a:spcAft>
              <a:buClr>
                <a:schemeClr val="dk1"/>
              </a:buClr>
              <a:buSzPts val="2500"/>
              <a:buNone/>
            </a:pPr>
            <a:r>
              <a:t/>
            </a:r>
            <a:endParaRPr sz="2500"/>
          </a:p>
          <a:p>
            <a:pPr indent="0" lvl="0" marL="0" rtl="0" algn="l">
              <a:spcBef>
                <a:spcPts val="500"/>
              </a:spcBef>
              <a:spcAft>
                <a:spcPts val="0"/>
              </a:spcAft>
              <a:buClr>
                <a:schemeClr val="dk1"/>
              </a:buClr>
              <a:buSzPts val="2500"/>
              <a:buNone/>
            </a:pPr>
            <a:r>
              <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BDD1F9"/>
              </a:buClr>
              <a:buSzPts val="3200"/>
              <a:buFont typeface="Calibri"/>
              <a:buNone/>
            </a:pPr>
            <a:r>
              <a:rPr b="1" lang="en-US" sz="3200">
                <a:solidFill>
                  <a:srgbClr val="BDD1F9"/>
                </a:solidFill>
              </a:rPr>
              <a:t>a. Hình tượng con sông Đà</a:t>
            </a:r>
            <a:endParaRPr/>
          </a:p>
        </p:txBody>
      </p:sp>
      <p:sp>
        <p:nvSpPr>
          <p:cNvPr id="316" name="Google Shape;316;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None/>
            </a:pPr>
            <a:r>
              <a:rPr lang="en-US">
                <a:solidFill>
                  <a:srgbClr val="000000"/>
                </a:solidFill>
                <a:latin typeface="Calibri"/>
                <a:ea typeface="Calibri"/>
                <a:cs typeface="Calibri"/>
                <a:sym typeface="Calibri"/>
              </a:rPr>
              <a:t>=&gt; Qua việc miêu tả vẻ đẹp hung bạo và trữ tình của sông Đà, thấy: </a:t>
            </a:r>
            <a:endParaRPr>
              <a:solidFill>
                <a:srgbClr val="000000"/>
              </a:solidFill>
              <a:latin typeface="Calibri"/>
              <a:ea typeface="Calibri"/>
              <a:cs typeface="Calibri"/>
              <a:sym typeface="Calibri"/>
            </a:endParaRPr>
          </a:p>
          <a:p>
            <a:pPr indent="0" lvl="0" marL="0" rtl="0" algn="just">
              <a:lnSpc>
                <a:spcPct val="90000"/>
              </a:lnSpc>
              <a:spcBef>
                <a:spcPts val="0"/>
              </a:spcBef>
              <a:spcAft>
                <a:spcPts val="0"/>
              </a:spcAft>
              <a:buClr>
                <a:srgbClr val="0000CC"/>
              </a:buClr>
              <a:buSzPts val="3200"/>
              <a:buNone/>
            </a:pPr>
            <a:r>
              <a:rPr lang="en-US">
                <a:solidFill>
                  <a:srgbClr val="0000CC"/>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 </a:t>
            </a:r>
            <a:r>
              <a:rPr lang="en-US">
                <a:latin typeface="Calibri"/>
                <a:ea typeface="Calibri"/>
                <a:cs typeface="Calibri"/>
                <a:sym typeface="Calibri"/>
              </a:rPr>
              <a:t>Sự tài hoa, uyên bác, của tác giả.</a:t>
            </a:r>
            <a:endParaRPr/>
          </a:p>
          <a:p>
            <a:pPr indent="0" lvl="0" marL="0" rtl="0" algn="just">
              <a:lnSpc>
                <a:spcPct val="90000"/>
              </a:lnSpc>
              <a:spcBef>
                <a:spcPts val="0"/>
              </a:spcBef>
              <a:spcAft>
                <a:spcPts val="0"/>
              </a:spcAft>
              <a:buClr>
                <a:schemeClr val="dk1"/>
              </a:buClr>
              <a:buSzPts val="3200"/>
              <a:buNone/>
            </a:pPr>
            <a:r>
              <a:rPr lang="en-US">
                <a:latin typeface="Calibri"/>
                <a:ea typeface="Calibri"/>
                <a:cs typeface="Calibri"/>
                <a:sym typeface="Calibri"/>
              </a:rPr>
              <a:t> - Tình yêu thiết tha đối với thiên nhiên đất nước.</a:t>
            </a:r>
            <a:endParaRPr/>
          </a:p>
          <a:p>
            <a:pPr indent="-342900" lvl="0" marL="342900" rtl="0" algn="just">
              <a:lnSpc>
                <a:spcPct val="90000"/>
              </a:lnSpc>
              <a:spcBef>
                <a:spcPts val="0"/>
              </a:spcBef>
              <a:spcAft>
                <a:spcPts val="0"/>
              </a:spcAft>
              <a:buClr>
                <a:schemeClr val="dk1"/>
              </a:buClr>
              <a:buSzPts val="3200"/>
              <a:buFont typeface="Calibri"/>
              <a:buChar char="-"/>
            </a:pPr>
            <a:r>
              <a:rPr lang="en-US">
                <a:latin typeface="Calibri"/>
                <a:ea typeface="Calibri"/>
                <a:cs typeface="Calibri"/>
                <a:sym typeface="Calibri"/>
              </a:rPr>
              <a:t>Thiên nhiên là phông nền cho sự xuất hiện và tôn vinh vẻ đẹp của người lao động trong chế độ mới.</a:t>
            </a:r>
            <a:endParaRPr>
              <a:latin typeface="Calibri"/>
              <a:ea typeface="Calibri"/>
              <a:cs typeface="Calibri"/>
              <a:sym typeface="Calibri"/>
            </a:endParaRPr>
          </a:p>
          <a:p>
            <a:pPr indent="0" lvl="0" marL="0" rtl="0" algn="just">
              <a:lnSpc>
                <a:spcPct val="90000"/>
              </a:lnSpc>
              <a:spcBef>
                <a:spcPts val="0"/>
              </a:spcBef>
              <a:spcAft>
                <a:spcPts val="0"/>
              </a:spcAft>
              <a:buClr>
                <a:schemeClr val="dk1"/>
              </a:buClr>
              <a:buSzPts val="3200"/>
              <a:buNone/>
            </a:pPr>
            <a:r>
              <a:rPr lang="en-US">
                <a:latin typeface="Calibri"/>
                <a:ea typeface="Calibri"/>
                <a:cs typeface="Calibri"/>
                <a:sym typeface="Calibri"/>
              </a:rPr>
              <a:t>=&gt; Sáng tác văn chương là quá trình lao động công phu, nghiêm túc.</a:t>
            </a:r>
            <a:endParaRPr/>
          </a:p>
          <a:p>
            <a:pPr indent="-139700" lvl="0" marL="342900" rtl="0" algn="just">
              <a:lnSpc>
                <a:spcPct val="90000"/>
              </a:lnSpc>
              <a:spcBef>
                <a:spcPts val="0"/>
              </a:spcBef>
              <a:spcAft>
                <a:spcPts val="0"/>
              </a:spcAft>
              <a:buClr>
                <a:schemeClr val="dk1"/>
              </a:buClr>
              <a:buSzPts val="3200"/>
              <a:buFont typeface="Calibri"/>
              <a:buNone/>
            </a:pPr>
            <a:r>
              <a:t/>
            </a:r>
            <a:endParaRPr>
              <a:solidFill>
                <a:srgbClr val="FF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22" name="Google Shape;322;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id="323" name="Google Shape;323;p29"/>
          <p:cNvSpPr/>
          <p:nvPr/>
        </p:nvSpPr>
        <p:spPr>
          <a:xfrm>
            <a:off x="0" y="0"/>
            <a:ext cx="1905000" cy="2286000"/>
          </a:xfrm>
          <a:prstGeom prst="ellipse">
            <a:avLst/>
          </a:prstGeom>
          <a:solidFill>
            <a:srgbClr val="92D050"/>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4 cửa tử, 1 cửa sinh phía tả ngạn</a:t>
            </a:r>
            <a:endParaRPr sz="1800">
              <a:solidFill>
                <a:schemeClr val="dk1"/>
              </a:solidFill>
              <a:latin typeface="Calibri"/>
              <a:ea typeface="Calibri"/>
              <a:cs typeface="Calibri"/>
              <a:sym typeface="Calibri"/>
            </a:endParaRPr>
          </a:p>
        </p:txBody>
      </p:sp>
      <p:sp>
        <p:nvSpPr>
          <p:cNvPr id="324" name="Google Shape;324;p29"/>
          <p:cNvSpPr/>
          <p:nvPr/>
        </p:nvSpPr>
        <p:spPr>
          <a:xfrm>
            <a:off x="6507708" y="2590800"/>
            <a:ext cx="2514600" cy="2286000"/>
          </a:xfrm>
          <a:prstGeom prst="ellipse">
            <a:avLst/>
          </a:prstGeom>
          <a:solidFill>
            <a:srgbClr val="92D050"/>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Cửa sinh lệch qua hữu ngạn</a:t>
            </a:r>
            <a:endParaRPr sz="1800">
              <a:solidFill>
                <a:schemeClr val="dk1"/>
              </a:solidFill>
              <a:latin typeface="Calibri"/>
              <a:ea typeface="Calibri"/>
              <a:cs typeface="Calibri"/>
              <a:sym typeface="Calibri"/>
            </a:endParaRPr>
          </a:p>
        </p:txBody>
      </p:sp>
      <p:sp>
        <p:nvSpPr>
          <p:cNvPr id="325" name="Google Shape;325;p29"/>
          <p:cNvSpPr/>
          <p:nvPr/>
        </p:nvSpPr>
        <p:spPr>
          <a:xfrm>
            <a:off x="3453452" y="5181600"/>
            <a:ext cx="2535072" cy="1716206"/>
          </a:xfrm>
          <a:prstGeom prst="ellipse">
            <a:avLst/>
          </a:prstGeom>
          <a:solidFill>
            <a:srgbClr val="92D050"/>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Cửa sinh ở giữa</a:t>
            </a:r>
            <a:endParaRPr sz="1800">
              <a:solidFill>
                <a:schemeClr val="dk1"/>
              </a:solidFill>
              <a:latin typeface="Calibri"/>
              <a:ea typeface="Calibri"/>
              <a:cs typeface="Calibri"/>
              <a:sym typeface="Calibri"/>
            </a:endParaRPr>
          </a:p>
        </p:txBody>
      </p:sp>
      <p:sp>
        <p:nvSpPr>
          <p:cNvPr id="326" name="Google Shape;326;p29"/>
          <p:cNvSpPr/>
          <p:nvPr/>
        </p:nvSpPr>
        <p:spPr>
          <a:xfrm>
            <a:off x="2015319" y="11373"/>
            <a:ext cx="1795818" cy="22860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Đá tảng chặn ngang đòi ăn chết cái thuyền</a:t>
            </a:r>
            <a:endParaRPr sz="1800">
              <a:solidFill>
                <a:schemeClr val="dk1"/>
              </a:solidFill>
              <a:latin typeface="Calibri"/>
              <a:ea typeface="Calibri"/>
              <a:cs typeface="Calibri"/>
              <a:sym typeface="Calibri"/>
            </a:endParaRPr>
          </a:p>
        </p:txBody>
      </p:sp>
      <p:sp>
        <p:nvSpPr>
          <p:cNvPr id="327" name="Google Shape;327;p29"/>
          <p:cNvSpPr/>
          <p:nvPr/>
        </p:nvSpPr>
        <p:spPr>
          <a:xfrm>
            <a:off x="3872552" y="64827"/>
            <a:ext cx="1696872" cy="22860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Đá tiền vệ dụ thuyền vào giữa</a:t>
            </a:r>
            <a:endParaRPr sz="1800">
              <a:solidFill>
                <a:schemeClr val="dk1"/>
              </a:solidFill>
              <a:latin typeface="Calibri"/>
              <a:ea typeface="Calibri"/>
              <a:cs typeface="Calibri"/>
              <a:sym typeface="Calibri"/>
            </a:endParaRPr>
          </a:p>
        </p:txBody>
      </p:sp>
      <p:sp>
        <p:nvSpPr>
          <p:cNvPr id="328" name="Google Shape;328;p29"/>
          <p:cNvSpPr/>
          <p:nvPr/>
        </p:nvSpPr>
        <p:spPr>
          <a:xfrm>
            <a:off x="-204148" y="2590800"/>
            <a:ext cx="3657600" cy="22860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Bố trí thêm nhiều của tử</a:t>
            </a:r>
            <a:endParaRPr sz="1800">
              <a:solidFill>
                <a:schemeClr val="dk1"/>
              </a:solidFill>
              <a:latin typeface="Calibri"/>
              <a:ea typeface="Calibri"/>
              <a:cs typeface="Calibri"/>
              <a:sym typeface="Calibri"/>
            </a:endParaRPr>
          </a:p>
        </p:txBody>
      </p:sp>
      <p:sp>
        <p:nvSpPr>
          <p:cNvPr id="329" name="Google Shape;329;p29"/>
          <p:cNvSpPr/>
          <p:nvPr/>
        </p:nvSpPr>
        <p:spPr>
          <a:xfrm>
            <a:off x="3657600" y="2590800"/>
            <a:ext cx="2535072" cy="22860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Dòng thác hùm beo tế mạnh trên sông đá</a:t>
            </a:r>
            <a:endParaRPr sz="1800">
              <a:solidFill>
                <a:schemeClr val="dk1"/>
              </a:solidFill>
              <a:latin typeface="Calibri"/>
              <a:ea typeface="Calibri"/>
              <a:cs typeface="Calibri"/>
              <a:sym typeface="Calibri"/>
            </a:endParaRPr>
          </a:p>
        </p:txBody>
      </p:sp>
      <p:sp>
        <p:nvSpPr>
          <p:cNvPr id="330" name="Google Shape;330;p29"/>
          <p:cNvSpPr/>
          <p:nvPr/>
        </p:nvSpPr>
        <p:spPr>
          <a:xfrm>
            <a:off x="469141" y="5029200"/>
            <a:ext cx="2448636" cy="18288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Ít cửa hơn</a:t>
            </a:r>
            <a:endParaRPr sz="1800">
              <a:solidFill>
                <a:schemeClr val="dk1"/>
              </a:solidFill>
              <a:latin typeface="Calibri"/>
              <a:ea typeface="Calibri"/>
              <a:cs typeface="Calibri"/>
              <a:sym typeface="Calibri"/>
            </a:endParaRPr>
          </a:p>
        </p:txBody>
      </p:sp>
      <p:sp>
        <p:nvSpPr>
          <p:cNvPr id="331" name="Google Shape;331;p29"/>
          <p:cNvSpPr/>
          <p:nvPr/>
        </p:nvSpPr>
        <p:spPr>
          <a:xfrm>
            <a:off x="6324600" y="5181600"/>
            <a:ext cx="2590800" cy="16764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 bên đều là </a:t>
            </a:r>
            <a:r>
              <a:rPr lang="en-US" sz="1800" u="sng">
                <a:solidFill>
                  <a:schemeClr val="dk1"/>
                </a:solidFill>
                <a:latin typeface="Calibri"/>
                <a:ea typeface="Calibri"/>
                <a:cs typeface="Calibri"/>
                <a:sym typeface="Calibri"/>
                <a:hlinkClick action="ppaction://hlinksldjump" r:id="rId3">
                  <a:extLst>
                    <a:ext uri="{A12FA001-AC4F-418D-AE19-62706E023703}">
                      <ahyp:hlinkClr val="tx"/>
                    </a:ext>
                  </a:extLst>
                </a:hlinkClick>
              </a:rPr>
              <a:t>luồng chết</a:t>
            </a:r>
            <a:endParaRPr sz="1800">
              <a:solidFill>
                <a:schemeClr val="dk1"/>
              </a:solidFill>
              <a:latin typeface="Calibri"/>
              <a:ea typeface="Calibri"/>
              <a:cs typeface="Calibri"/>
              <a:sym typeface="Calibri"/>
            </a:endParaRPr>
          </a:p>
        </p:txBody>
      </p:sp>
      <p:sp>
        <p:nvSpPr>
          <p:cNvPr id="332" name="Google Shape;332;p29"/>
          <p:cNvSpPr/>
          <p:nvPr/>
        </p:nvSpPr>
        <p:spPr>
          <a:xfrm>
            <a:off x="5659272" y="38669"/>
            <a:ext cx="1696872" cy="22860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Boong ke chìm, pháo đài nổi nhiệm vụ đánh tan thuyền</a:t>
            </a:r>
            <a:endParaRPr sz="1800">
              <a:solidFill>
                <a:schemeClr val="dk1"/>
              </a:solidFill>
              <a:latin typeface="Calibri"/>
              <a:ea typeface="Calibri"/>
              <a:cs typeface="Calibri"/>
              <a:sym typeface="Calibri"/>
            </a:endParaRPr>
          </a:p>
        </p:txBody>
      </p:sp>
      <p:sp>
        <p:nvSpPr>
          <p:cNvPr id="333" name="Google Shape;333;p29"/>
          <p:cNvSpPr/>
          <p:nvPr/>
        </p:nvSpPr>
        <p:spPr>
          <a:xfrm>
            <a:off x="7447128" y="11373"/>
            <a:ext cx="1696872" cy="228600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Đá trông như hất hàm, thách thức</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110" name="Google Shape;110;p3"/>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
        <p:nvSpPr>
          <p:cNvPr id="111" name="Google Shape;111;p3"/>
          <p:cNvSpPr txBox="1"/>
          <p:nvPr/>
        </p:nvSpPr>
        <p:spPr>
          <a:xfrm>
            <a:off x="7239000" y="6248400"/>
            <a:ext cx="1905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action="ppaction://hlinksldjump" r:id="rId4">
                  <a:extLst>
                    <a:ext uri="{A12FA001-AC4F-418D-AE19-62706E023703}">
                      <ahyp:hlinkClr val="tx"/>
                    </a:ext>
                  </a:extLst>
                </a:hlinkClick>
              </a:rPr>
              <a:t>Quay lại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117" name="Google Shape;117;p4"/>
          <p:cNvPicPr preferRelativeResize="0"/>
          <p:nvPr>
            <p:ph idx="1" type="body"/>
          </p:nvPr>
        </p:nvPicPr>
        <p:blipFill rotWithShape="1">
          <a:blip r:embed="rId3">
            <a:alphaModFix/>
          </a:blip>
          <a:srcRect b="0" l="0" r="0" t="0"/>
          <a:stretch/>
        </p:blipFill>
        <p:spPr>
          <a:xfrm>
            <a:off x="0" y="-22747"/>
            <a:ext cx="9144000" cy="6860275"/>
          </a:xfrm>
          <a:prstGeom prst="rect">
            <a:avLst/>
          </a:prstGeom>
          <a:noFill/>
          <a:ln>
            <a:noFill/>
          </a:ln>
        </p:spPr>
      </p:pic>
      <p:sp>
        <p:nvSpPr>
          <p:cNvPr id="118" name="Google Shape;118;p4"/>
          <p:cNvSpPr txBox="1"/>
          <p:nvPr/>
        </p:nvSpPr>
        <p:spPr>
          <a:xfrm>
            <a:off x="7239000" y="6248400"/>
            <a:ext cx="1752600" cy="36933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action="ppaction://hlinksldjump" r:id="rId4">
                  <a:extLst>
                    <a:ext uri="{A12FA001-AC4F-418D-AE19-62706E023703}">
                      <ahyp:hlinkClr val="tx"/>
                    </a:ext>
                  </a:extLst>
                </a:hlinkClick>
              </a:rPr>
              <a:t>Quay lại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5"/>
          <p:cNvSpPr txBox="1"/>
          <p:nvPr>
            <p:ph type="ctrTitle"/>
          </p:nvPr>
        </p:nvSpPr>
        <p:spPr>
          <a:xfrm>
            <a:off x="1676400" y="1371600"/>
            <a:ext cx="5486400" cy="99060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959"/>
              <a:buFont typeface="Calibri"/>
              <a:buNone/>
            </a:pPr>
            <a:r>
              <a:rPr lang="en-US" sz="3959"/>
              <a:t>Tiết 34 : Đọc văn </a:t>
            </a:r>
            <a:br>
              <a:rPr lang="en-US" sz="3959"/>
            </a:br>
            <a:br>
              <a:rPr lang="en-US" sz="3959"/>
            </a:br>
            <a:r>
              <a:rPr lang="en-US" sz="3959"/>
              <a:t> </a:t>
            </a:r>
            <a:endParaRPr sz="3959"/>
          </a:p>
        </p:txBody>
      </p:sp>
      <p:sp>
        <p:nvSpPr>
          <p:cNvPr id="124" name="Google Shape;124;p5"/>
          <p:cNvSpPr txBox="1"/>
          <p:nvPr>
            <p:ph idx="1" type="subTitle"/>
          </p:nvPr>
        </p:nvSpPr>
        <p:spPr>
          <a:xfrm>
            <a:off x="304800" y="2133600"/>
            <a:ext cx="8686800" cy="4343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F0000"/>
              </a:buClr>
              <a:buSzPts val="6600"/>
              <a:buNone/>
            </a:pPr>
            <a:r>
              <a:rPr b="1" lang="en-US" sz="6600" cap="none">
                <a:solidFill>
                  <a:srgbClr val="FF0000"/>
                </a:solidFill>
              </a:rPr>
              <a:t>NGƯỜI LÁI ĐÒ </a:t>
            </a:r>
            <a:endParaRPr/>
          </a:p>
          <a:p>
            <a:pPr indent="0" lvl="0" marL="0" rtl="0" algn="ctr">
              <a:spcBef>
                <a:spcPts val="1320"/>
              </a:spcBef>
              <a:spcAft>
                <a:spcPts val="0"/>
              </a:spcAft>
              <a:buClr>
                <a:srgbClr val="FF0000"/>
              </a:buClr>
              <a:buSzPts val="6600"/>
              <a:buNone/>
            </a:pPr>
            <a:r>
              <a:rPr b="1" lang="en-US" sz="6600" cap="none">
                <a:solidFill>
                  <a:srgbClr val="FF0000"/>
                </a:solidFill>
              </a:rPr>
              <a:t>SÔNG ĐÀ </a:t>
            </a:r>
            <a:endParaRPr/>
          </a:p>
          <a:p>
            <a:pPr indent="0" lvl="0" marL="0" rtl="0" algn="ctr">
              <a:spcBef>
                <a:spcPts val="1320"/>
              </a:spcBef>
              <a:spcAft>
                <a:spcPts val="0"/>
              </a:spcAft>
              <a:buClr>
                <a:srgbClr val="6F91C8"/>
              </a:buClr>
              <a:buSzPts val="6600"/>
              <a:buNone/>
            </a:pPr>
            <a:br>
              <a:rPr b="1" lang="en-US" sz="6600" cap="none">
                <a:solidFill>
                  <a:srgbClr val="6F91C8"/>
                </a:solidFill>
              </a:rPr>
            </a:br>
            <a:r>
              <a:rPr b="1" lang="en-US" sz="4000" cap="none">
                <a:solidFill>
                  <a:srgbClr val="6F91C8"/>
                </a:solidFill>
              </a:rPr>
              <a:t>- NGUYỄN TUÂN -</a:t>
            </a:r>
            <a:endParaRPr b="1" cap="none">
              <a:solidFill>
                <a:srgbClr val="6F91C8"/>
              </a:solidFill>
            </a:endParaRPr>
          </a:p>
        </p:txBody>
      </p:sp>
      <p:sp>
        <p:nvSpPr>
          <p:cNvPr id="125" name="Google Shape;125;p5"/>
          <p:cNvSpPr txBox="1"/>
          <p:nvPr/>
        </p:nvSpPr>
        <p:spPr>
          <a:xfrm>
            <a:off x="7239000" y="6488668"/>
            <a:ext cx="1981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GV: Bùi Bích Ngọc</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idx="1" type="body"/>
          </p:nvPr>
        </p:nvSpPr>
        <p:spPr>
          <a:xfrm>
            <a:off x="0" y="656568"/>
            <a:ext cx="8686800" cy="5469596"/>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rgbClr val="A04400"/>
              </a:buClr>
              <a:buSzPts val="3200"/>
              <a:buAutoNum type="arabicPeriod"/>
            </a:pPr>
            <a:r>
              <a:rPr b="1" lang="en-US">
                <a:solidFill>
                  <a:srgbClr val="A04400"/>
                </a:solidFill>
              </a:rPr>
              <a:t>Tác giả</a:t>
            </a:r>
            <a:endParaRPr b="1">
              <a:solidFill>
                <a:srgbClr val="A04400"/>
              </a:solidFill>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p:txBody>
      </p:sp>
      <p:sp>
        <p:nvSpPr>
          <p:cNvPr id="131" name="Google Shape;131;p6"/>
          <p:cNvSpPr/>
          <p:nvPr/>
        </p:nvSpPr>
        <p:spPr>
          <a:xfrm>
            <a:off x="0" y="2189017"/>
            <a:ext cx="1371600" cy="403860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Nguyễn Tuân</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(1910 – 1987)</a:t>
            </a:r>
            <a:endParaRPr sz="2800">
              <a:solidFill>
                <a:schemeClr val="dk1"/>
              </a:solidFill>
              <a:latin typeface="Calibri"/>
              <a:ea typeface="Calibri"/>
              <a:cs typeface="Calibri"/>
              <a:sym typeface="Calibri"/>
            </a:endParaRPr>
          </a:p>
        </p:txBody>
      </p:sp>
      <p:sp>
        <p:nvSpPr>
          <p:cNvPr id="132" name="Google Shape;132;p6"/>
          <p:cNvSpPr/>
          <p:nvPr/>
        </p:nvSpPr>
        <p:spPr>
          <a:xfrm>
            <a:off x="1371600" y="2189017"/>
            <a:ext cx="1524000" cy="1219200"/>
          </a:xfrm>
          <a:prstGeom prst="rightArrow">
            <a:avLst>
              <a:gd fmla="val 50000" name="adj1"/>
              <a:gd fmla="val 50000" name="adj2"/>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Tiểu sử</a:t>
            </a:r>
            <a:endParaRPr sz="2400">
              <a:solidFill>
                <a:schemeClr val="dk1"/>
              </a:solidFill>
              <a:latin typeface="Calibri"/>
              <a:ea typeface="Calibri"/>
              <a:cs typeface="Calibri"/>
              <a:sym typeface="Calibri"/>
            </a:endParaRPr>
          </a:p>
        </p:txBody>
      </p:sp>
      <p:sp>
        <p:nvSpPr>
          <p:cNvPr id="133" name="Google Shape;133;p6"/>
          <p:cNvSpPr/>
          <p:nvPr/>
        </p:nvSpPr>
        <p:spPr>
          <a:xfrm>
            <a:off x="1371601" y="4648200"/>
            <a:ext cx="1524000" cy="1219200"/>
          </a:xfrm>
          <a:prstGeom prst="rightArrow">
            <a:avLst>
              <a:gd fmla="val 50000" name="adj1"/>
              <a:gd fmla="val 50000" name="adj2"/>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Sự nghiệp</a:t>
            </a:r>
            <a:endParaRPr sz="2400">
              <a:solidFill>
                <a:schemeClr val="dk1"/>
              </a:solidFill>
              <a:latin typeface="Calibri"/>
              <a:ea typeface="Calibri"/>
              <a:cs typeface="Calibri"/>
              <a:sym typeface="Calibri"/>
            </a:endParaRPr>
          </a:p>
        </p:txBody>
      </p:sp>
      <p:sp>
        <p:nvSpPr>
          <p:cNvPr id="134" name="Google Shape;134;p6"/>
          <p:cNvSpPr txBox="1"/>
          <p:nvPr/>
        </p:nvSpPr>
        <p:spPr>
          <a:xfrm>
            <a:off x="-1" y="10236"/>
            <a:ext cx="9111947" cy="646331"/>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cap="none">
                <a:solidFill>
                  <a:srgbClr val="3A1A62"/>
                </a:solidFill>
                <a:latin typeface="Calibri"/>
                <a:ea typeface="Calibri"/>
                <a:cs typeface="Calibri"/>
                <a:sym typeface="Calibri"/>
              </a:rPr>
              <a:t>I. TÌM HIỂU CHUNG</a:t>
            </a:r>
            <a:endParaRPr b="1" sz="3600" cap="none">
              <a:solidFill>
                <a:srgbClr val="3A1A62"/>
              </a:solidFill>
              <a:latin typeface="Calibri"/>
              <a:ea typeface="Calibri"/>
              <a:cs typeface="Calibri"/>
              <a:sym typeface="Calibri"/>
            </a:endParaRPr>
          </a:p>
        </p:txBody>
      </p:sp>
      <p:sp>
        <p:nvSpPr>
          <p:cNvPr id="135" name="Google Shape;135;p6"/>
          <p:cNvSpPr txBox="1"/>
          <p:nvPr/>
        </p:nvSpPr>
        <p:spPr>
          <a:xfrm>
            <a:off x="2909457" y="1371600"/>
            <a:ext cx="6248400" cy="264687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91440" marR="0" rtl="0" algn="just">
              <a:lnSpc>
                <a:spcPct val="150000"/>
              </a:lnSpc>
              <a:spcBef>
                <a:spcPts val="0"/>
              </a:spcBef>
              <a:spcAft>
                <a:spcPts val="0"/>
              </a:spcAft>
              <a:buNone/>
            </a:pPr>
            <a:r>
              <a:rPr lang="en-US" sz="2400">
                <a:solidFill>
                  <a:schemeClr val="dk1"/>
                </a:solidFill>
                <a:latin typeface="Calibri"/>
                <a:ea typeface="Calibri"/>
                <a:cs typeface="Calibri"/>
                <a:sym typeface="Calibri"/>
              </a:rPr>
              <a:t>1. Gia đình: </a:t>
            </a:r>
            <a:r>
              <a:rPr lang="en-US" sz="2000">
                <a:solidFill>
                  <a:schemeClr val="dk1"/>
                </a:solidFill>
                <a:latin typeface="Calibri"/>
                <a:ea typeface="Calibri"/>
                <a:cs typeface="Calibri"/>
                <a:sym typeface="Calibri"/>
              </a:rPr>
              <a:t>Sinh ra trong gia đình nhà nho khi Hán học đã tàn.</a:t>
            </a:r>
            <a:endParaRPr sz="2000">
              <a:solidFill>
                <a:schemeClr val="dk1"/>
              </a:solidFill>
              <a:latin typeface="Calibri"/>
              <a:ea typeface="Calibri"/>
              <a:cs typeface="Calibri"/>
              <a:sym typeface="Calibri"/>
            </a:endParaRPr>
          </a:p>
          <a:p>
            <a:pPr indent="0" lvl="0" marL="91440" marR="0" rtl="0" algn="just">
              <a:lnSpc>
                <a:spcPct val="150000"/>
              </a:lnSpc>
              <a:spcBef>
                <a:spcPts val="600"/>
              </a:spcBef>
              <a:spcAft>
                <a:spcPts val="0"/>
              </a:spcAft>
              <a:buNone/>
            </a:pPr>
            <a:r>
              <a:rPr lang="en-US" sz="2000">
                <a:solidFill>
                  <a:schemeClr val="dk1"/>
                </a:solidFill>
                <a:latin typeface="Calibri"/>
                <a:ea typeface="Calibri"/>
                <a:cs typeface="Calibri"/>
                <a:sym typeface="Calibri"/>
              </a:rPr>
              <a:t>2. Quê quán: Làng Mọc, phường Nhân Chính, quân Thanh Xuân, Hà Nội.</a:t>
            </a:r>
            <a:endParaRPr sz="2000">
              <a:solidFill>
                <a:schemeClr val="dk1"/>
              </a:solidFill>
              <a:latin typeface="Calibri"/>
              <a:ea typeface="Calibri"/>
              <a:cs typeface="Calibri"/>
              <a:sym typeface="Calibri"/>
            </a:endParaRPr>
          </a:p>
          <a:p>
            <a:pPr indent="0" lvl="0" marL="91440" marR="0" rtl="0" algn="just">
              <a:lnSpc>
                <a:spcPct val="150000"/>
              </a:lnSpc>
              <a:spcBef>
                <a:spcPts val="600"/>
              </a:spcBef>
              <a:spcAft>
                <a:spcPts val="0"/>
              </a:spcAft>
              <a:buNone/>
            </a:pPr>
            <a:r>
              <a:rPr lang="en-US" sz="2000">
                <a:solidFill>
                  <a:schemeClr val="dk1"/>
                </a:solidFill>
                <a:latin typeface="Calibri"/>
                <a:ea typeface="Calibri"/>
                <a:cs typeface="Calibri"/>
                <a:sym typeface="Calibri"/>
              </a:rPr>
              <a:t>3. Con người: </a:t>
            </a:r>
            <a:r>
              <a:rPr lang="en-US" sz="2000">
                <a:solidFill>
                  <a:srgbClr val="FF0000"/>
                </a:solidFill>
                <a:latin typeface="Calibri"/>
                <a:ea typeface="Calibri"/>
                <a:cs typeface="Calibri"/>
                <a:sym typeface="Calibri"/>
              </a:rPr>
              <a:t>Cá tính độc đáo, khát khao xê dịch</a:t>
            </a:r>
            <a:endParaRPr sz="2000">
              <a:solidFill>
                <a:srgbClr val="FF0000"/>
              </a:solidFill>
              <a:latin typeface="Calibri"/>
              <a:ea typeface="Calibri"/>
              <a:cs typeface="Calibri"/>
              <a:sym typeface="Calibri"/>
            </a:endParaRPr>
          </a:p>
        </p:txBody>
      </p:sp>
      <p:sp>
        <p:nvSpPr>
          <p:cNvPr id="136" name="Google Shape;136;p6"/>
          <p:cNvSpPr txBox="1"/>
          <p:nvPr/>
        </p:nvSpPr>
        <p:spPr>
          <a:xfrm>
            <a:off x="2877404" y="4208317"/>
            <a:ext cx="6234543" cy="249299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91440" marR="0" rtl="0" algn="just">
              <a:lnSpc>
                <a:spcPct val="150000"/>
              </a:lnSpc>
              <a:spcBef>
                <a:spcPts val="0"/>
              </a:spcBef>
              <a:spcAft>
                <a:spcPts val="0"/>
              </a:spcAft>
              <a:buNone/>
            </a:pPr>
            <a:r>
              <a:rPr lang="en-US" sz="2000">
                <a:solidFill>
                  <a:schemeClr val="dk1"/>
                </a:solidFill>
                <a:latin typeface="Calibri"/>
                <a:ea typeface="Calibri"/>
                <a:cs typeface="Calibri"/>
                <a:sym typeface="Calibri"/>
              </a:rPr>
              <a:t>1. Vị trí: Quan trọng</a:t>
            </a:r>
            <a:r>
              <a:rPr lang="en-US" sz="2200">
                <a:solidFill>
                  <a:schemeClr val="dk1"/>
                </a:solidFill>
                <a:latin typeface="Arial"/>
                <a:ea typeface="Arial"/>
                <a:cs typeface="Arial"/>
                <a:sym typeface="Arial"/>
              </a:rPr>
              <a:t>: thúc đẩy thể tùy bút, bút kí đạt tới trình độ cao.</a:t>
            </a:r>
            <a:endParaRPr sz="2200">
              <a:solidFill>
                <a:schemeClr val="dk1"/>
              </a:solidFill>
              <a:latin typeface="Arial"/>
              <a:ea typeface="Arial"/>
              <a:cs typeface="Arial"/>
              <a:sym typeface="Arial"/>
            </a:endParaRPr>
          </a:p>
          <a:p>
            <a:pPr indent="0" lvl="0" marL="91440" marR="0" rtl="0" algn="just">
              <a:lnSpc>
                <a:spcPct val="150000"/>
              </a:lnSpc>
              <a:spcBef>
                <a:spcPts val="0"/>
              </a:spcBef>
              <a:spcAft>
                <a:spcPts val="0"/>
              </a:spcAft>
              <a:buNone/>
            </a:pPr>
            <a:r>
              <a:rPr lang="en-US" sz="2000">
                <a:solidFill>
                  <a:schemeClr val="dk1"/>
                </a:solidFill>
                <a:latin typeface="Calibri"/>
                <a:ea typeface="Calibri"/>
                <a:cs typeface="Calibri"/>
                <a:sym typeface="Calibri"/>
              </a:rPr>
              <a:t>2. Phong cách:  </a:t>
            </a:r>
            <a:r>
              <a:rPr lang="en-US" sz="2000">
                <a:solidFill>
                  <a:srgbClr val="FF0000"/>
                </a:solidFill>
                <a:latin typeface="Calibri"/>
                <a:ea typeface="Calibri"/>
                <a:cs typeface="Calibri"/>
                <a:sym typeface="Calibri"/>
              </a:rPr>
              <a:t>Ngông</a:t>
            </a:r>
            <a:endParaRPr/>
          </a:p>
          <a:p>
            <a:pPr indent="0" lvl="0" marL="91440" marR="0" rtl="0" algn="just">
              <a:lnSpc>
                <a:spcPct val="150000"/>
              </a:lnSpc>
              <a:spcBef>
                <a:spcPts val="0"/>
              </a:spcBef>
              <a:spcAft>
                <a:spcPts val="0"/>
              </a:spcAft>
              <a:buNone/>
            </a:pPr>
            <a:r>
              <a:rPr lang="en-US" sz="2000">
                <a:solidFill>
                  <a:schemeClr val="dk1"/>
                </a:solidFill>
                <a:latin typeface="Calibri"/>
                <a:ea typeface="Calibri"/>
                <a:cs typeface="Calibri"/>
                <a:sym typeface="Calibri"/>
              </a:rPr>
              <a:t>+ Nhân cách nghệ </a:t>
            </a:r>
            <a:r>
              <a:rPr lang="en-US" sz="2000">
                <a:solidFill>
                  <a:srgbClr val="FF0000"/>
                </a:solidFill>
                <a:latin typeface="Calibri"/>
                <a:ea typeface="Calibri"/>
                <a:cs typeface="Calibri"/>
                <a:sym typeface="Calibri"/>
              </a:rPr>
              <a:t>sĩ tài hoa, uyên bác.</a:t>
            </a:r>
            <a:endParaRPr/>
          </a:p>
          <a:p>
            <a:pPr indent="0" lvl="0" marL="91440" marR="0" rtl="0" algn="just">
              <a:lnSpc>
                <a:spcPct val="150000"/>
              </a:lnSpc>
              <a:spcBef>
                <a:spcPts val="0"/>
              </a:spcBef>
              <a:spcAft>
                <a:spcPts val="0"/>
              </a:spcAft>
              <a:buNone/>
            </a:pPr>
            <a:r>
              <a:rPr lang="en-US" sz="2000">
                <a:solidFill>
                  <a:schemeClr val="dk1"/>
                </a:solidFill>
                <a:latin typeface="Calibri"/>
                <a:ea typeface="Calibri"/>
                <a:cs typeface="Calibri"/>
                <a:sym typeface="Calibri"/>
              </a:rPr>
              <a:t>+ Văn chương phóng túng, ý thức về cái tôi cá nhân.</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 calcmode="lin" valueType="num">
                                      <p:cBhvr additive="base">
                                        <p:cTn dur="500"/>
                                        <p:tgtEl>
                                          <p:spTgt spid="1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 calcmode="lin" valueType="num">
                                      <p:cBhvr additive="base">
                                        <p:cTn dur="500"/>
                                        <p:tgtEl>
                                          <p:spTgt spid="1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 calcmode="lin" valueType="num">
                                      <p:cBhvr additive="base">
                                        <p:cTn dur="500"/>
                                        <p:tgtEl>
                                          <p:spTgt spid="1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 calcmode="lin" valueType="num">
                                      <p:cBhvr additive="base">
                                        <p:cTn dur="500"/>
                                        <p:tgtEl>
                                          <p:spTgt spid="13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 calcmode="lin" valueType="num">
                                      <p:cBhvr additive="base">
                                        <p:cTn dur="500"/>
                                        <p:tgtEl>
                                          <p:spTgt spid="13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 calcmode="lin" valueType="num">
                                      <p:cBhvr additive="base">
                                        <p:cTn dur="500"/>
                                        <p:tgtEl>
                                          <p:spTgt spid="13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1" y="-152400"/>
            <a:ext cx="910646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A04400"/>
              </a:buClr>
              <a:buSzPts val="2800"/>
              <a:buFont typeface="Calibri"/>
              <a:buNone/>
            </a:pPr>
            <a:r>
              <a:rPr b="1" lang="en-US" sz="2800">
                <a:solidFill>
                  <a:srgbClr val="A04400"/>
                </a:solidFill>
              </a:rPr>
              <a:t>2. Tác phẩm</a:t>
            </a:r>
            <a:endParaRPr b="1" sz="2800">
              <a:solidFill>
                <a:srgbClr val="A04400"/>
              </a:solidFill>
            </a:endParaRPr>
          </a:p>
        </p:txBody>
      </p:sp>
      <p:sp>
        <p:nvSpPr>
          <p:cNvPr id="142" name="Google Shape;142;p7"/>
          <p:cNvSpPr/>
          <p:nvPr/>
        </p:nvSpPr>
        <p:spPr>
          <a:xfrm>
            <a:off x="0" y="1371599"/>
            <a:ext cx="1295400" cy="5105401"/>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Người lái đò sông Đà</a:t>
            </a:r>
            <a:endParaRPr sz="2800">
              <a:solidFill>
                <a:schemeClr val="dk1"/>
              </a:solidFill>
              <a:latin typeface="Calibri"/>
              <a:ea typeface="Calibri"/>
              <a:cs typeface="Calibri"/>
              <a:sym typeface="Calibri"/>
            </a:endParaRPr>
          </a:p>
        </p:txBody>
      </p:sp>
      <p:sp>
        <p:nvSpPr>
          <p:cNvPr id="143" name="Google Shape;143;p7"/>
          <p:cNvSpPr/>
          <p:nvPr/>
        </p:nvSpPr>
        <p:spPr>
          <a:xfrm>
            <a:off x="1311322" y="1351127"/>
            <a:ext cx="1676400" cy="990600"/>
          </a:xfrm>
          <a:prstGeom prst="rightArrow">
            <a:avLst>
              <a:gd fmla="val 50000" name="adj1"/>
              <a:gd fmla="val 50000" name="adj2"/>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Xuất xứ</a:t>
            </a:r>
            <a:endParaRPr sz="1800">
              <a:solidFill>
                <a:schemeClr val="dk1"/>
              </a:solidFill>
              <a:latin typeface="Calibri"/>
              <a:ea typeface="Calibri"/>
              <a:cs typeface="Calibri"/>
              <a:sym typeface="Calibri"/>
            </a:endParaRPr>
          </a:p>
        </p:txBody>
      </p:sp>
      <p:sp>
        <p:nvSpPr>
          <p:cNvPr id="144" name="Google Shape;144;p7"/>
          <p:cNvSpPr/>
          <p:nvPr/>
        </p:nvSpPr>
        <p:spPr>
          <a:xfrm>
            <a:off x="1327244" y="3124198"/>
            <a:ext cx="1676400" cy="990600"/>
          </a:xfrm>
          <a:prstGeom prst="rightArrow">
            <a:avLst>
              <a:gd fmla="val 50000" name="adj1"/>
              <a:gd fmla="val 50000" name="adj2"/>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Hoàn cảnh sáng tác</a:t>
            </a:r>
            <a:endParaRPr sz="1800">
              <a:solidFill>
                <a:schemeClr val="dk1"/>
              </a:solidFill>
              <a:latin typeface="Calibri"/>
              <a:ea typeface="Calibri"/>
              <a:cs typeface="Calibri"/>
              <a:sym typeface="Calibri"/>
            </a:endParaRPr>
          </a:p>
        </p:txBody>
      </p:sp>
      <p:sp>
        <p:nvSpPr>
          <p:cNvPr id="145" name="Google Shape;145;p7"/>
          <p:cNvSpPr/>
          <p:nvPr/>
        </p:nvSpPr>
        <p:spPr>
          <a:xfrm>
            <a:off x="1311322" y="5219700"/>
            <a:ext cx="1676400" cy="990600"/>
          </a:xfrm>
          <a:prstGeom prst="rightArrow">
            <a:avLst>
              <a:gd fmla="val 50000" name="adj1"/>
              <a:gd fmla="val 50000" name="adj2"/>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Thể loại</a:t>
            </a:r>
            <a:endParaRPr sz="1800">
              <a:solidFill>
                <a:schemeClr val="dk1"/>
              </a:solidFill>
              <a:latin typeface="Calibri"/>
              <a:ea typeface="Calibri"/>
              <a:cs typeface="Calibri"/>
              <a:sym typeface="Calibri"/>
            </a:endParaRPr>
          </a:p>
        </p:txBody>
      </p:sp>
      <p:sp>
        <p:nvSpPr>
          <p:cNvPr id="146" name="Google Shape;146;p7"/>
          <p:cNvSpPr/>
          <p:nvPr/>
        </p:nvSpPr>
        <p:spPr>
          <a:xfrm>
            <a:off x="3034352" y="2895598"/>
            <a:ext cx="6109648" cy="1447800"/>
          </a:xfrm>
          <a:prstGeom prst="rect">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Kết quả của chuyến đi thực tế Tây Bắc cho thỏa khát khao xê dịch và để tìm “thử vàng mười đã qua thử lửa” ở tâm hồn người lao động.</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7"/>
          <p:cNvSpPr/>
          <p:nvPr/>
        </p:nvSpPr>
        <p:spPr>
          <a:xfrm>
            <a:off x="3016154" y="1219200"/>
            <a:ext cx="6127845" cy="119872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 trong tập tùy bút Sông Đà (1960)</a:t>
            </a:r>
            <a:endParaRPr sz="1800">
              <a:solidFill>
                <a:schemeClr val="lt1"/>
              </a:solidFill>
              <a:latin typeface="Calibri"/>
              <a:ea typeface="Calibri"/>
              <a:cs typeface="Calibri"/>
              <a:sym typeface="Calibri"/>
            </a:endParaRPr>
          </a:p>
        </p:txBody>
      </p:sp>
      <p:sp>
        <p:nvSpPr>
          <p:cNvPr id="148" name="Google Shape;148;p7"/>
          <p:cNvSpPr/>
          <p:nvPr/>
        </p:nvSpPr>
        <p:spPr>
          <a:xfrm>
            <a:off x="2978623" y="4686300"/>
            <a:ext cx="1367051" cy="2057400"/>
          </a:xfrm>
          <a:prstGeom prst="rect">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Tùy bút</a:t>
            </a:r>
            <a:endParaRPr sz="1800">
              <a:solidFill>
                <a:schemeClr val="lt1"/>
              </a:solidFill>
              <a:latin typeface="Calibri"/>
              <a:ea typeface="Calibri"/>
              <a:cs typeface="Calibri"/>
              <a:sym typeface="Calibri"/>
            </a:endParaRPr>
          </a:p>
        </p:txBody>
      </p:sp>
      <p:sp>
        <p:nvSpPr>
          <p:cNvPr id="149" name="Google Shape;149;p7"/>
          <p:cNvSpPr/>
          <p:nvPr/>
        </p:nvSpPr>
        <p:spPr>
          <a:xfrm>
            <a:off x="4308143" y="4686300"/>
            <a:ext cx="4798326" cy="8382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Bắt nguồn từ hiện thực </a:t>
            </a:r>
            <a:r>
              <a:rPr lang="en-US" sz="1800">
                <a:solidFill>
                  <a:schemeClr val="dk1"/>
                </a:solidFill>
                <a:latin typeface="Arial"/>
                <a:ea typeface="Arial"/>
                <a:cs typeface="Arial"/>
                <a:sym typeface="Arial"/>
              </a:rPr>
              <a:t>qua đó bộc lộ cái tôi trữ tình của người viết.</a:t>
            </a:r>
            <a:endParaRPr sz="1800">
              <a:solidFill>
                <a:schemeClr val="dk1"/>
              </a:solidFill>
              <a:latin typeface="Arial"/>
              <a:ea typeface="Arial"/>
              <a:cs typeface="Arial"/>
              <a:sym typeface="Arial"/>
            </a:endParaRPr>
          </a:p>
        </p:txBody>
      </p:sp>
      <p:sp>
        <p:nvSpPr>
          <p:cNvPr id="150" name="Google Shape;150;p7"/>
          <p:cNvSpPr/>
          <p:nvPr/>
        </p:nvSpPr>
        <p:spPr>
          <a:xfrm>
            <a:off x="4308144" y="5524500"/>
            <a:ext cx="4798326" cy="12192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Giàu tính sáng tạo, trình bày tự do, </a:t>
            </a:r>
            <a:r>
              <a:rPr lang="en-US" sz="1800">
                <a:solidFill>
                  <a:schemeClr val="dk1"/>
                </a:solidFill>
                <a:latin typeface="Calibri"/>
                <a:ea typeface="Calibri"/>
                <a:cs typeface="Calibri"/>
                <a:sym typeface="Calibri"/>
              </a:rPr>
              <a:t>giàu hình ảnh, từ ngữ phong phú, nhiều so sánh liên tưởng</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A1A62"/>
              </a:buClr>
              <a:buSzPts val="2800"/>
              <a:buFont typeface="Calibri"/>
              <a:buNone/>
            </a:pPr>
            <a:r>
              <a:rPr b="1" lang="en-US" sz="2800" cap="none">
                <a:solidFill>
                  <a:srgbClr val="3A1A62"/>
                </a:solidFill>
              </a:rPr>
              <a:t>II. ĐỌC – HIỂU VĂN BẢN</a:t>
            </a:r>
            <a:br>
              <a:rPr lang="en-US" sz="2800"/>
            </a:br>
            <a:r>
              <a:rPr b="1" lang="en-US" sz="2800">
                <a:solidFill>
                  <a:srgbClr val="A04400"/>
                </a:solidFill>
              </a:rPr>
              <a:t>1. Đọc – khái quát </a:t>
            </a:r>
            <a:endParaRPr sz="2800"/>
          </a:p>
        </p:txBody>
      </p:sp>
      <p:sp>
        <p:nvSpPr>
          <p:cNvPr id="156" name="Google Shape;156;p8"/>
          <p:cNvSpPr txBox="1"/>
          <p:nvPr/>
        </p:nvSpPr>
        <p:spPr>
          <a:xfrm>
            <a:off x="457200" y="2590800"/>
            <a:ext cx="1219200" cy="2062103"/>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Người lái đò sông Đà</a:t>
            </a:r>
            <a:endParaRPr sz="3200">
              <a:solidFill>
                <a:schemeClr val="dk1"/>
              </a:solidFill>
              <a:latin typeface="Calibri"/>
              <a:ea typeface="Calibri"/>
              <a:cs typeface="Calibri"/>
              <a:sym typeface="Calibri"/>
            </a:endParaRPr>
          </a:p>
        </p:txBody>
      </p:sp>
      <p:sp>
        <p:nvSpPr>
          <p:cNvPr id="157" name="Google Shape;157;p8"/>
          <p:cNvSpPr/>
          <p:nvPr/>
        </p:nvSpPr>
        <p:spPr>
          <a:xfrm>
            <a:off x="2209800" y="1828800"/>
            <a:ext cx="1828800" cy="16764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Con sông Đà</a:t>
            </a:r>
            <a:endParaRPr sz="2400">
              <a:solidFill>
                <a:schemeClr val="dk1"/>
              </a:solidFill>
              <a:latin typeface="Calibri"/>
              <a:ea typeface="Calibri"/>
              <a:cs typeface="Calibri"/>
              <a:sym typeface="Calibri"/>
            </a:endParaRPr>
          </a:p>
        </p:txBody>
      </p:sp>
      <p:sp>
        <p:nvSpPr>
          <p:cNvPr id="158" name="Google Shape;158;p8"/>
          <p:cNvSpPr/>
          <p:nvPr/>
        </p:nvSpPr>
        <p:spPr>
          <a:xfrm>
            <a:off x="2195945" y="4040950"/>
            <a:ext cx="1828800" cy="1752603"/>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Người lái đò  sông Đà</a:t>
            </a:r>
            <a:endParaRPr sz="2400">
              <a:solidFill>
                <a:schemeClr val="dk1"/>
              </a:solidFill>
              <a:latin typeface="Calibri"/>
              <a:ea typeface="Calibri"/>
              <a:cs typeface="Calibri"/>
              <a:sym typeface="Calibri"/>
            </a:endParaRPr>
          </a:p>
        </p:txBody>
      </p:sp>
      <p:sp>
        <p:nvSpPr>
          <p:cNvPr id="159" name="Google Shape;159;p8"/>
          <p:cNvSpPr/>
          <p:nvPr/>
        </p:nvSpPr>
        <p:spPr>
          <a:xfrm>
            <a:off x="4419600" y="1828800"/>
            <a:ext cx="4038600" cy="7620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Sông Đà – con sông hung bạo của thiên nhiên Tây Bắc</a:t>
            </a:r>
            <a:endParaRPr sz="2400">
              <a:solidFill>
                <a:schemeClr val="dk1"/>
              </a:solidFill>
              <a:latin typeface="Calibri"/>
              <a:ea typeface="Calibri"/>
              <a:cs typeface="Calibri"/>
              <a:sym typeface="Calibri"/>
            </a:endParaRPr>
          </a:p>
        </p:txBody>
      </p:sp>
      <p:sp>
        <p:nvSpPr>
          <p:cNvPr id="160" name="Google Shape;160;p8"/>
          <p:cNvSpPr/>
          <p:nvPr/>
        </p:nvSpPr>
        <p:spPr>
          <a:xfrm>
            <a:off x="4419600" y="2743200"/>
            <a:ext cx="4038600" cy="7620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Sông Đà – con sông trữ tình của thiên nhiên Tây Bắc</a:t>
            </a:r>
            <a:endParaRPr sz="2400">
              <a:solidFill>
                <a:schemeClr val="dk1"/>
              </a:solidFill>
              <a:latin typeface="Calibri"/>
              <a:ea typeface="Calibri"/>
              <a:cs typeface="Calibri"/>
              <a:sym typeface="Calibri"/>
            </a:endParaRPr>
          </a:p>
        </p:txBody>
      </p:sp>
      <p:sp>
        <p:nvSpPr>
          <p:cNvPr id="161" name="Google Shape;161;p8"/>
          <p:cNvSpPr/>
          <p:nvPr/>
        </p:nvSpPr>
        <p:spPr>
          <a:xfrm>
            <a:off x="4419600" y="4008225"/>
            <a:ext cx="4038600" cy="861774"/>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Người lái đò - con người tài hoa nghệ sĩ</a:t>
            </a:r>
            <a:endParaRPr sz="2400">
              <a:solidFill>
                <a:schemeClr val="dk1"/>
              </a:solidFill>
              <a:latin typeface="Calibri"/>
              <a:ea typeface="Calibri"/>
              <a:cs typeface="Calibri"/>
              <a:sym typeface="Calibri"/>
            </a:endParaRPr>
          </a:p>
        </p:txBody>
      </p:sp>
      <p:sp>
        <p:nvSpPr>
          <p:cNvPr id="162" name="Google Shape;162;p8"/>
          <p:cNvSpPr/>
          <p:nvPr/>
        </p:nvSpPr>
        <p:spPr>
          <a:xfrm>
            <a:off x="4419600" y="5031553"/>
            <a:ext cx="4038600" cy="7620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Người lái đò - người lao động bình thường</a:t>
            </a:r>
            <a:endParaRPr sz="2400">
              <a:solidFill>
                <a:schemeClr val="dk1"/>
              </a:solidFill>
              <a:latin typeface="Calibri"/>
              <a:ea typeface="Calibri"/>
              <a:cs typeface="Calibri"/>
              <a:sym typeface="Calibri"/>
            </a:endParaRPr>
          </a:p>
        </p:txBody>
      </p:sp>
      <p:cxnSp>
        <p:nvCxnSpPr>
          <p:cNvPr id="163" name="Google Shape;163;p8"/>
          <p:cNvCxnSpPr/>
          <p:nvPr/>
        </p:nvCxnSpPr>
        <p:spPr>
          <a:xfrm flipH="1" rot="10800000">
            <a:off x="1676400" y="2667000"/>
            <a:ext cx="519545" cy="838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64" name="Google Shape;164;p8"/>
          <p:cNvCxnSpPr>
            <a:endCxn id="158" idx="1"/>
          </p:cNvCxnSpPr>
          <p:nvPr/>
        </p:nvCxnSpPr>
        <p:spPr>
          <a:xfrm>
            <a:off x="1676345" y="3505151"/>
            <a:ext cx="519600" cy="14121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65" name="Google Shape;165;p8"/>
          <p:cNvCxnSpPr>
            <a:stCxn id="157" idx="3"/>
            <a:endCxn id="159" idx="1"/>
          </p:cNvCxnSpPr>
          <p:nvPr/>
        </p:nvCxnSpPr>
        <p:spPr>
          <a:xfrm flipH="1" rot="10800000">
            <a:off x="4038600" y="2209800"/>
            <a:ext cx="381000" cy="4572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66" name="Google Shape;166;p8"/>
          <p:cNvCxnSpPr>
            <a:stCxn id="157" idx="3"/>
            <a:endCxn id="160" idx="1"/>
          </p:cNvCxnSpPr>
          <p:nvPr/>
        </p:nvCxnSpPr>
        <p:spPr>
          <a:xfrm>
            <a:off x="4038600" y="2667000"/>
            <a:ext cx="381000" cy="4572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67" name="Google Shape;167;p8"/>
          <p:cNvCxnSpPr>
            <a:stCxn id="158" idx="3"/>
            <a:endCxn id="161" idx="1"/>
          </p:cNvCxnSpPr>
          <p:nvPr/>
        </p:nvCxnSpPr>
        <p:spPr>
          <a:xfrm flipH="1" rot="10800000">
            <a:off x="4024745" y="4439051"/>
            <a:ext cx="394800" cy="4782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68" name="Google Shape;168;p8"/>
          <p:cNvCxnSpPr>
            <a:stCxn id="158" idx="3"/>
            <a:endCxn id="162" idx="1"/>
          </p:cNvCxnSpPr>
          <p:nvPr/>
        </p:nvCxnSpPr>
        <p:spPr>
          <a:xfrm>
            <a:off x="4024745" y="4917251"/>
            <a:ext cx="394800" cy="4953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idx="1" type="body"/>
          </p:nvPr>
        </p:nvSpPr>
        <p:spPr>
          <a:xfrm>
            <a:off x="0" y="1285220"/>
            <a:ext cx="8686800" cy="4840943"/>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rgbClr val="BDD1F9"/>
              </a:buClr>
              <a:buSzPts val="3200"/>
              <a:buAutoNum type="alphaLcPeriod"/>
            </a:pPr>
            <a:r>
              <a:rPr b="1" lang="en-US">
                <a:solidFill>
                  <a:srgbClr val="BDD1F9"/>
                </a:solidFill>
              </a:rPr>
              <a:t>Hình tượng con sông Đà</a:t>
            </a:r>
            <a:endParaRPr b="1">
              <a:solidFill>
                <a:srgbClr val="BDD1F9"/>
              </a:solidFill>
            </a:endParaRPr>
          </a:p>
          <a:p>
            <a:pPr indent="0" lvl="0" marL="0" rtl="0" algn="l">
              <a:spcBef>
                <a:spcPts val="640"/>
              </a:spcBef>
              <a:spcAft>
                <a:spcPts val="0"/>
              </a:spcAft>
              <a:buClr>
                <a:schemeClr val="dk1"/>
              </a:buClr>
              <a:buSzPts val="3200"/>
              <a:buNone/>
            </a:pPr>
            <a:r>
              <a:rPr lang="en-US"/>
              <a:t>* </a:t>
            </a:r>
            <a:r>
              <a:rPr i="1" lang="en-US" sz="2800" u="sng"/>
              <a:t>Sông Đà – con sông hung bạo của thiên nhiên Tây Bắ</a:t>
            </a:r>
            <a:r>
              <a:rPr i="1" lang="en-US" sz="2800"/>
              <a:t>c</a:t>
            </a:r>
            <a:endParaRPr i="1" sz="2800"/>
          </a:p>
          <a:p>
            <a:pPr indent="0" lvl="0" marL="0" rtl="0" algn="l">
              <a:spcBef>
                <a:spcPts val="640"/>
              </a:spcBef>
              <a:spcAft>
                <a:spcPts val="0"/>
              </a:spcAft>
              <a:buClr>
                <a:schemeClr val="dk1"/>
              </a:buClr>
              <a:buSzPts val="3200"/>
              <a:buNone/>
            </a:pPr>
            <a:r>
              <a:t/>
            </a:r>
            <a:endParaRPr/>
          </a:p>
        </p:txBody>
      </p:sp>
      <p:sp>
        <p:nvSpPr>
          <p:cNvPr id="174" name="Google Shape;174;p9"/>
          <p:cNvSpPr txBox="1"/>
          <p:nvPr>
            <p:ph type="title"/>
          </p:nvPr>
        </p:nvSpPr>
        <p:spPr>
          <a:xfrm>
            <a:off x="0" y="0"/>
            <a:ext cx="9166746" cy="68580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3A1A62"/>
              </a:buClr>
              <a:buSzPts val="3200"/>
              <a:buFont typeface="Calibri"/>
              <a:buNone/>
            </a:pPr>
            <a:r>
              <a:rPr b="1" lang="en-US" sz="3200" cap="none">
                <a:solidFill>
                  <a:srgbClr val="3A1A62"/>
                </a:solidFill>
                <a:latin typeface="Calibri"/>
                <a:ea typeface="Calibri"/>
                <a:cs typeface="Calibri"/>
                <a:sym typeface="Calibri"/>
              </a:rPr>
              <a:t>II. ĐỌC – HIỂU VĂN BẢN</a:t>
            </a:r>
            <a:endParaRPr b="1" sz="3200">
              <a:solidFill>
                <a:srgbClr val="A04400"/>
              </a:solidFill>
            </a:endParaRPr>
          </a:p>
        </p:txBody>
      </p:sp>
      <p:sp>
        <p:nvSpPr>
          <p:cNvPr id="175" name="Google Shape;175;p9"/>
          <p:cNvSpPr/>
          <p:nvPr/>
        </p:nvSpPr>
        <p:spPr>
          <a:xfrm>
            <a:off x="3124200" y="2819400"/>
            <a:ext cx="2819400" cy="99060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Sông Đà hung bạo</a:t>
            </a:r>
            <a:endParaRPr sz="2400">
              <a:solidFill>
                <a:schemeClr val="dk1"/>
              </a:solidFill>
              <a:latin typeface="Calibri"/>
              <a:ea typeface="Calibri"/>
              <a:cs typeface="Calibri"/>
              <a:sym typeface="Calibri"/>
            </a:endParaRPr>
          </a:p>
        </p:txBody>
      </p:sp>
      <p:sp>
        <p:nvSpPr>
          <p:cNvPr id="176" name="Google Shape;176;p9"/>
          <p:cNvSpPr/>
          <p:nvPr/>
        </p:nvSpPr>
        <p:spPr>
          <a:xfrm>
            <a:off x="685800" y="4151194"/>
            <a:ext cx="1524000" cy="1981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Dòng chảy sông Đà</a:t>
            </a:r>
            <a:endParaRPr sz="2400">
              <a:solidFill>
                <a:schemeClr val="dk1"/>
              </a:solidFill>
              <a:latin typeface="Calibri"/>
              <a:ea typeface="Calibri"/>
              <a:cs typeface="Calibri"/>
              <a:sym typeface="Calibri"/>
            </a:endParaRPr>
          </a:p>
        </p:txBody>
      </p:sp>
      <p:sp>
        <p:nvSpPr>
          <p:cNvPr id="177" name="Google Shape;177;p9"/>
          <p:cNvSpPr/>
          <p:nvPr/>
        </p:nvSpPr>
        <p:spPr>
          <a:xfrm>
            <a:off x="2819400" y="4186451"/>
            <a:ext cx="1524000" cy="1981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Ghềnh, đá sông Đà</a:t>
            </a:r>
            <a:endParaRPr sz="2400">
              <a:solidFill>
                <a:schemeClr val="dk1"/>
              </a:solidFill>
              <a:latin typeface="Calibri"/>
              <a:ea typeface="Calibri"/>
              <a:cs typeface="Calibri"/>
              <a:sym typeface="Calibri"/>
            </a:endParaRPr>
          </a:p>
        </p:txBody>
      </p:sp>
      <p:sp>
        <p:nvSpPr>
          <p:cNvPr id="178" name="Google Shape;178;p9"/>
          <p:cNvSpPr/>
          <p:nvPr/>
        </p:nvSpPr>
        <p:spPr>
          <a:xfrm>
            <a:off x="5029200" y="4200099"/>
            <a:ext cx="1524000" cy="1981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Hút nước sông Đà</a:t>
            </a:r>
            <a:endParaRPr sz="2400">
              <a:solidFill>
                <a:schemeClr val="dk1"/>
              </a:solidFill>
              <a:latin typeface="Calibri"/>
              <a:ea typeface="Calibri"/>
              <a:cs typeface="Calibri"/>
              <a:sym typeface="Calibri"/>
            </a:endParaRPr>
          </a:p>
        </p:txBody>
      </p:sp>
      <p:sp>
        <p:nvSpPr>
          <p:cNvPr id="179" name="Google Shape;179;p9"/>
          <p:cNvSpPr/>
          <p:nvPr/>
        </p:nvSpPr>
        <p:spPr>
          <a:xfrm>
            <a:off x="7239000" y="4200099"/>
            <a:ext cx="1524000" cy="1981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Thác nước Sông Đà</a:t>
            </a:r>
            <a:endParaRPr sz="2400">
              <a:solidFill>
                <a:schemeClr val="dk1"/>
              </a:solidFill>
              <a:latin typeface="Calibri"/>
              <a:ea typeface="Calibri"/>
              <a:cs typeface="Calibri"/>
              <a:sym typeface="Calibri"/>
            </a:endParaRPr>
          </a:p>
        </p:txBody>
      </p:sp>
      <p:cxnSp>
        <p:nvCxnSpPr>
          <p:cNvPr id="180" name="Google Shape;180;p9"/>
          <p:cNvCxnSpPr>
            <a:stCxn id="175" idx="2"/>
            <a:endCxn id="176" idx="0"/>
          </p:cNvCxnSpPr>
          <p:nvPr/>
        </p:nvCxnSpPr>
        <p:spPr>
          <a:xfrm flipH="1">
            <a:off x="1447800" y="3810000"/>
            <a:ext cx="3086100" cy="3411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81" name="Google Shape;181;p9"/>
          <p:cNvCxnSpPr>
            <a:stCxn id="175" idx="2"/>
            <a:endCxn id="177" idx="0"/>
          </p:cNvCxnSpPr>
          <p:nvPr/>
        </p:nvCxnSpPr>
        <p:spPr>
          <a:xfrm flipH="1">
            <a:off x="3581400" y="3810000"/>
            <a:ext cx="952500" cy="3765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82" name="Google Shape;182;p9"/>
          <p:cNvCxnSpPr>
            <a:stCxn id="175" idx="2"/>
            <a:endCxn id="178" idx="0"/>
          </p:cNvCxnSpPr>
          <p:nvPr/>
        </p:nvCxnSpPr>
        <p:spPr>
          <a:xfrm>
            <a:off x="4533900" y="3810000"/>
            <a:ext cx="1257300" cy="3900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83" name="Google Shape;183;p9"/>
          <p:cNvCxnSpPr>
            <a:stCxn id="175" idx="2"/>
            <a:endCxn id="179" idx="0"/>
          </p:cNvCxnSpPr>
          <p:nvPr/>
        </p:nvCxnSpPr>
        <p:spPr>
          <a:xfrm>
            <a:off x="4533900" y="3810000"/>
            <a:ext cx="3467100" cy="3900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sp>
        <p:nvSpPr>
          <p:cNvPr id="184" name="Google Shape;184;p9"/>
          <p:cNvSpPr txBox="1"/>
          <p:nvPr/>
        </p:nvSpPr>
        <p:spPr>
          <a:xfrm>
            <a:off x="0" y="762000"/>
            <a:ext cx="914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A04400"/>
                </a:solidFill>
                <a:latin typeface="Calibri"/>
                <a:ea typeface="Calibri"/>
                <a:cs typeface="Calibri"/>
                <a:sym typeface="Calibri"/>
              </a:rPr>
              <a:t>2. Tìm hiểu chi tiết</a:t>
            </a:r>
            <a:endParaRPr b="1" sz="2800">
              <a:solidFill>
                <a:srgbClr val="A044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2019-11-11T07:33:51Z</dcterms:created>
  <dc:creator>Admin</dc:creator>
</cp:coreProperties>
</file>