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6858000" cx="9144000"/>
  <p:notesSz cx="6858000" cy="9144000"/>
  <p:embeddedFontLst>
    <p:embeddedFont>
      <p:font typeface="Tahoma"/>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6" roundtripDataSignature="AMtx7mg3vKzfqeB+FiEmND04hSYhHb2r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C8D617F-72F4-4932-9C53-E5AF63538A4C}">
  <a:tblStyle styleId="{CC8D617F-72F4-4932-9C53-E5AF63538A4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B9788B9C-937B-4977-B7D8-D191D78529DA}"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Tahoma-regular.fntdata"/><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font" Target="fonts/Tahoma-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8"/>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9"/>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9"/>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6" name="Google Shape;26;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 name="Google Shape;32;p2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 name="Google Shape;33;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 name="Google Shape;39;p2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 name="Google Shape;40;p2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2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7"/>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2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2.jpg"/><Relationship Id="rId4" Type="http://schemas.openxmlformats.org/officeDocument/2006/relationships/image" Target="../media/image25.jpg"/><Relationship Id="rId5" Type="http://schemas.openxmlformats.org/officeDocument/2006/relationships/image" Target="../media/image10.jpg"/><Relationship Id="rId6" Type="http://schemas.openxmlformats.org/officeDocument/2006/relationships/image" Target="../media/image2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7.jpg"/><Relationship Id="rId4" Type="http://schemas.openxmlformats.org/officeDocument/2006/relationships/image" Target="../media/image20.jpg"/><Relationship Id="rId5" Type="http://schemas.openxmlformats.org/officeDocument/2006/relationships/image" Target="../media/image29.jpg"/><Relationship Id="rId6"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21.jpg"/><Relationship Id="rId5"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1.jpg"/><Relationship Id="rId5" Type="http://schemas.openxmlformats.org/officeDocument/2006/relationships/image" Target="../media/image17.jpg"/><Relationship Id="rId6"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12.png"/><Relationship Id="rId10" Type="http://schemas.openxmlformats.org/officeDocument/2006/relationships/image" Target="../media/image14.jpg"/><Relationship Id="rId9" Type="http://schemas.openxmlformats.org/officeDocument/2006/relationships/image" Target="../media/image7.gif"/><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8.jp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9.png"/><Relationship Id="rId5"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8"/>
          <p:cNvSpPr/>
          <p:nvPr/>
        </p:nvSpPr>
        <p:spPr>
          <a:xfrm>
            <a:off x="1892300" y="38100"/>
            <a:ext cx="5029200" cy="533400"/>
          </a:xfrm>
          <a:prstGeom prst="rect">
            <a:avLst/>
          </a:prstGeom>
          <a:solidFill>
            <a:schemeClr val="accent6"/>
          </a:solidFill>
          <a:ln cap="flat" cmpd="sng" w="25400">
            <a:solidFill>
              <a:srgbClr val="B46D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chemeClr val="lt1"/>
                </a:solidFill>
                <a:latin typeface="Times New Roman"/>
                <a:ea typeface="Times New Roman"/>
                <a:cs typeface="Times New Roman"/>
                <a:sym typeface="Times New Roman"/>
              </a:rPr>
              <a:t>NGÔN NGỮ BÁO CHÍ</a:t>
            </a:r>
            <a:endParaRPr/>
          </a:p>
        </p:txBody>
      </p:sp>
      <p:cxnSp>
        <p:nvCxnSpPr>
          <p:cNvPr id="85" name="Google Shape;85;p8"/>
          <p:cNvCxnSpPr/>
          <p:nvPr/>
        </p:nvCxnSpPr>
        <p:spPr>
          <a:xfrm flipH="1">
            <a:off x="1219200" y="504825"/>
            <a:ext cx="3110523" cy="487241"/>
          </a:xfrm>
          <a:prstGeom prst="straightConnector1">
            <a:avLst/>
          </a:prstGeom>
          <a:noFill/>
          <a:ln cap="flat" cmpd="sng" w="38100">
            <a:solidFill>
              <a:schemeClr val="accent2"/>
            </a:solidFill>
            <a:prstDash val="solid"/>
            <a:round/>
            <a:headEnd len="sm" w="sm" type="none"/>
            <a:tailEnd len="med" w="med" type="stealth"/>
          </a:ln>
          <a:effectLst>
            <a:outerShdw blurRad="40000" rotWithShape="0" dir="5400000" dist="23000">
              <a:srgbClr val="000000">
                <a:alpha val="34901"/>
              </a:srgbClr>
            </a:outerShdw>
          </a:effectLst>
        </p:spPr>
      </p:cxnSp>
      <p:cxnSp>
        <p:nvCxnSpPr>
          <p:cNvPr id="86" name="Google Shape;86;p8"/>
          <p:cNvCxnSpPr/>
          <p:nvPr/>
        </p:nvCxnSpPr>
        <p:spPr>
          <a:xfrm flipH="1">
            <a:off x="3399692" y="540727"/>
            <a:ext cx="930031" cy="386373"/>
          </a:xfrm>
          <a:prstGeom prst="straightConnector1">
            <a:avLst/>
          </a:prstGeom>
          <a:noFill/>
          <a:ln cap="flat" cmpd="sng" w="38100">
            <a:solidFill>
              <a:schemeClr val="accent2"/>
            </a:solidFill>
            <a:prstDash val="solid"/>
            <a:round/>
            <a:headEnd len="sm" w="sm" type="none"/>
            <a:tailEnd len="med" w="med" type="stealth"/>
          </a:ln>
          <a:effectLst>
            <a:outerShdw blurRad="40000" rotWithShape="0" dir="5400000" dist="23000">
              <a:srgbClr val="000000">
                <a:alpha val="34901"/>
              </a:srgbClr>
            </a:outerShdw>
          </a:effectLst>
        </p:spPr>
      </p:cxnSp>
      <p:cxnSp>
        <p:nvCxnSpPr>
          <p:cNvPr id="87" name="Google Shape;87;p8"/>
          <p:cNvCxnSpPr/>
          <p:nvPr/>
        </p:nvCxnSpPr>
        <p:spPr>
          <a:xfrm>
            <a:off x="4329723" y="490904"/>
            <a:ext cx="1309077" cy="436196"/>
          </a:xfrm>
          <a:prstGeom prst="straightConnector1">
            <a:avLst/>
          </a:prstGeom>
          <a:noFill/>
          <a:ln cap="flat" cmpd="sng" w="38100">
            <a:solidFill>
              <a:schemeClr val="accent2"/>
            </a:solidFill>
            <a:prstDash val="solid"/>
            <a:round/>
            <a:headEnd len="sm" w="sm" type="none"/>
            <a:tailEnd len="med" w="med" type="stealth"/>
          </a:ln>
          <a:effectLst>
            <a:outerShdw blurRad="40000" rotWithShape="0" dir="5400000" dist="23000">
              <a:srgbClr val="000000">
                <a:alpha val="34901"/>
              </a:srgbClr>
            </a:outerShdw>
          </a:effectLst>
        </p:spPr>
      </p:cxnSp>
      <p:cxnSp>
        <p:nvCxnSpPr>
          <p:cNvPr id="88" name="Google Shape;88;p8"/>
          <p:cNvCxnSpPr/>
          <p:nvPr/>
        </p:nvCxnSpPr>
        <p:spPr>
          <a:xfrm>
            <a:off x="4401527" y="515816"/>
            <a:ext cx="3898900" cy="476250"/>
          </a:xfrm>
          <a:prstGeom prst="straightConnector1">
            <a:avLst/>
          </a:prstGeom>
          <a:noFill/>
          <a:ln cap="flat" cmpd="sng" w="38100">
            <a:solidFill>
              <a:schemeClr val="accent2"/>
            </a:solidFill>
            <a:prstDash val="solid"/>
            <a:round/>
            <a:headEnd len="sm" w="sm" type="none"/>
            <a:tailEnd len="med" w="med" type="stealth"/>
          </a:ln>
          <a:effectLst>
            <a:outerShdw blurRad="40000" rotWithShape="0" dir="5400000" dist="23000">
              <a:srgbClr val="000000">
                <a:alpha val="34901"/>
              </a:srgbClr>
            </a:outerShdw>
          </a:effectLst>
        </p:spPr>
      </p:cxnSp>
      <p:sp>
        <p:nvSpPr>
          <p:cNvPr id="89" name="Google Shape;89;p8"/>
          <p:cNvSpPr/>
          <p:nvPr/>
        </p:nvSpPr>
        <p:spPr>
          <a:xfrm>
            <a:off x="0" y="1028700"/>
            <a:ext cx="1981200" cy="647700"/>
          </a:xfrm>
          <a:prstGeom prst="ellipse">
            <a:avLst/>
          </a:prstGeom>
          <a:gradFill>
            <a:gsLst>
              <a:gs pos="0">
                <a:srgbClr val="C8B2E9"/>
              </a:gs>
              <a:gs pos="35000">
                <a:srgbClr val="D6CAED"/>
              </a:gs>
              <a:gs pos="100000">
                <a:srgbClr val="EFE8FA"/>
              </a:gs>
            </a:gsLst>
            <a:lin ang="16200000" scaled="0"/>
          </a:gradFill>
          <a:ln cap="flat" cmpd="sng" w="9525">
            <a:solidFill>
              <a:srgbClr val="7C5F9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chemeClr val="dk1"/>
                </a:solidFill>
                <a:latin typeface="Times New Roman"/>
                <a:ea typeface="Times New Roman"/>
                <a:cs typeface="Times New Roman"/>
                <a:sym typeface="Times New Roman"/>
              </a:rPr>
              <a:t>Thể loại, dạng</a:t>
            </a:r>
            <a:endParaRPr b="1" i="0" sz="2400" u="none" cap="none" strike="noStrike">
              <a:solidFill>
                <a:schemeClr val="dk1"/>
              </a:solidFill>
              <a:latin typeface="Times New Roman"/>
              <a:ea typeface="Times New Roman"/>
              <a:cs typeface="Times New Roman"/>
              <a:sym typeface="Times New Roman"/>
            </a:endParaRPr>
          </a:p>
        </p:txBody>
      </p:sp>
      <p:sp>
        <p:nvSpPr>
          <p:cNvPr id="90" name="Google Shape;90;p8"/>
          <p:cNvSpPr/>
          <p:nvPr/>
        </p:nvSpPr>
        <p:spPr>
          <a:xfrm>
            <a:off x="2273300" y="927100"/>
            <a:ext cx="2362200" cy="749300"/>
          </a:xfrm>
          <a:prstGeom prst="ellipse">
            <a:avLst/>
          </a:prstGeom>
          <a:gradFill>
            <a:gsLst>
              <a:gs pos="0">
                <a:srgbClr val="C8B2E9"/>
              </a:gs>
              <a:gs pos="35000">
                <a:srgbClr val="D6CAED"/>
              </a:gs>
              <a:gs pos="100000">
                <a:srgbClr val="EFE8FA"/>
              </a:gs>
            </a:gsLst>
            <a:lin ang="16200000" scaled="0"/>
          </a:gradFill>
          <a:ln cap="flat" cmpd="sng" w="9525">
            <a:solidFill>
              <a:srgbClr val="7C5F9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000" u="none" cap="none" strike="noStrike">
                <a:solidFill>
                  <a:schemeClr val="dk1"/>
                </a:solidFill>
                <a:latin typeface="Times New Roman"/>
                <a:ea typeface="Times New Roman"/>
                <a:cs typeface="Times New Roman"/>
                <a:sym typeface="Times New Roman"/>
              </a:rPr>
              <a:t>Y/c sử dụng ngôn ngữ</a:t>
            </a:r>
            <a:endParaRPr b="1" i="0" sz="2000" u="none" cap="none" strike="noStrike">
              <a:solidFill>
                <a:schemeClr val="dk1"/>
              </a:solidFill>
              <a:latin typeface="Times New Roman"/>
              <a:ea typeface="Times New Roman"/>
              <a:cs typeface="Times New Roman"/>
              <a:sym typeface="Times New Roman"/>
            </a:endParaRPr>
          </a:p>
        </p:txBody>
      </p:sp>
      <p:sp>
        <p:nvSpPr>
          <p:cNvPr id="91" name="Google Shape;91;p8"/>
          <p:cNvSpPr/>
          <p:nvPr/>
        </p:nvSpPr>
        <p:spPr>
          <a:xfrm>
            <a:off x="4859460" y="927100"/>
            <a:ext cx="2303340" cy="673100"/>
          </a:xfrm>
          <a:prstGeom prst="ellipse">
            <a:avLst/>
          </a:prstGeom>
          <a:gradFill>
            <a:gsLst>
              <a:gs pos="0">
                <a:srgbClr val="C8B2E9"/>
              </a:gs>
              <a:gs pos="35000">
                <a:srgbClr val="D6CAED"/>
              </a:gs>
              <a:gs pos="100000">
                <a:srgbClr val="EFE8FA"/>
              </a:gs>
            </a:gsLst>
            <a:lin ang="16200000" scaled="0"/>
          </a:gradFill>
          <a:ln cap="flat" cmpd="sng" w="9525">
            <a:solidFill>
              <a:srgbClr val="7C5F9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chemeClr val="dk1"/>
                </a:solidFill>
                <a:latin typeface="Times New Roman"/>
                <a:ea typeface="Times New Roman"/>
                <a:cs typeface="Times New Roman"/>
                <a:sym typeface="Times New Roman"/>
              </a:rPr>
              <a:t>Chức năng</a:t>
            </a:r>
            <a:endParaRPr b="1" i="0" sz="2400" u="none" cap="none" strike="noStrike">
              <a:solidFill>
                <a:schemeClr val="dk1"/>
              </a:solidFill>
              <a:latin typeface="Times New Roman"/>
              <a:ea typeface="Times New Roman"/>
              <a:cs typeface="Times New Roman"/>
              <a:sym typeface="Times New Roman"/>
            </a:endParaRPr>
          </a:p>
        </p:txBody>
      </p:sp>
      <p:sp>
        <p:nvSpPr>
          <p:cNvPr id="92" name="Google Shape;92;p8"/>
          <p:cNvSpPr/>
          <p:nvPr/>
        </p:nvSpPr>
        <p:spPr>
          <a:xfrm>
            <a:off x="7315200" y="1047751"/>
            <a:ext cx="1981200" cy="552450"/>
          </a:xfrm>
          <a:prstGeom prst="ellipse">
            <a:avLst/>
          </a:prstGeom>
          <a:gradFill>
            <a:gsLst>
              <a:gs pos="0">
                <a:srgbClr val="C8B2E9"/>
              </a:gs>
              <a:gs pos="35000">
                <a:srgbClr val="D6CAED"/>
              </a:gs>
              <a:gs pos="100000">
                <a:srgbClr val="EFE8FA"/>
              </a:gs>
            </a:gsLst>
            <a:lin ang="16200000" scaled="0"/>
          </a:gradFill>
          <a:ln cap="flat" cmpd="sng" w="9525">
            <a:solidFill>
              <a:srgbClr val="7C5F9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000" u="none" cap="none" strike="noStrike">
                <a:solidFill>
                  <a:schemeClr val="dk1"/>
                </a:solidFill>
                <a:latin typeface="Times New Roman"/>
                <a:ea typeface="Times New Roman"/>
                <a:cs typeface="Times New Roman"/>
                <a:sym typeface="Times New Roman"/>
              </a:rPr>
              <a:t>Khái niệm</a:t>
            </a:r>
            <a:endParaRPr b="1" i="0" sz="2000" u="none" cap="none" strike="noStrike">
              <a:solidFill>
                <a:schemeClr val="dk1"/>
              </a:solidFill>
              <a:latin typeface="Times New Roman"/>
              <a:ea typeface="Times New Roman"/>
              <a:cs typeface="Times New Roman"/>
              <a:sym typeface="Times New Roman"/>
            </a:endParaRPr>
          </a:p>
        </p:txBody>
      </p:sp>
      <p:sp>
        <p:nvSpPr>
          <p:cNvPr id="93" name="Google Shape;93;p8"/>
          <p:cNvSpPr/>
          <p:nvPr/>
        </p:nvSpPr>
        <p:spPr>
          <a:xfrm>
            <a:off x="869950" y="1762125"/>
            <a:ext cx="241300" cy="533400"/>
          </a:xfrm>
          <a:prstGeom prst="downArrow">
            <a:avLst>
              <a:gd fmla="val 50000" name="adj1"/>
              <a:gd fmla="val 50000" name="adj2"/>
            </a:avLst>
          </a:prstGeom>
          <a:solidFill>
            <a:schemeClr val="accent2"/>
          </a:solidFill>
          <a:ln cap="flat" cmpd="sng" w="25400">
            <a:solidFill>
              <a:srgbClr val="8C3A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 name="Google Shape;94;p8"/>
          <p:cNvSpPr/>
          <p:nvPr/>
        </p:nvSpPr>
        <p:spPr>
          <a:xfrm>
            <a:off x="3279042" y="1740388"/>
            <a:ext cx="241300" cy="533400"/>
          </a:xfrm>
          <a:prstGeom prst="downArrow">
            <a:avLst>
              <a:gd fmla="val 50000" name="adj1"/>
              <a:gd fmla="val 50000" name="adj2"/>
            </a:avLst>
          </a:prstGeom>
          <a:solidFill>
            <a:schemeClr val="accent2"/>
          </a:solidFill>
          <a:ln cap="flat" cmpd="sng" w="25400">
            <a:solidFill>
              <a:srgbClr val="8C3A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 name="Google Shape;95;p8"/>
          <p:cNvSpPr/>
          <p:nvPr/>
        </p:nvSpPr>
        <p:spPr>
          <a:xfrm>
            <a:off x="5899150" y="1676400"/>
            <a:ext cx="241300" cy="533400"/>
          </a:xfrm>
          <a:prstGeom prst="downArrow">
            <a:avLst>
              <a:gd fmla="val 50000" name="adj1"/>
              <a:gd fmla="val 50000" name="adj2"/>
            </a:avLst>
          </a:prstGeom>
          <a:solidFill>
            <a:schemeClr val="accent2"/>
          </a:solidFill>
          <a:ln cap="flat" cmpd="sng" w="25400">
            <a:solidFill>
              <a:srgbClr val="8C3A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 name="Google Shape;96;p8"/>
          <p:cNvSpPr/>
          <p:nvPr/>
        </p:nvSpPr>
        <p:spPr>
          <a:xfrm>
            <a:off x="8337550" y="1600200"/>
            <a:ext cx="241300" cy="533400"/>
          </a:xfrm>
          <a:prstGeom prst="downArrow">
            <a:avLst>
              <a:gd fmla="val 50000" name="adj1"/>
              <a:gd fmla="val 50000" name="adj2"/>
            </a:avLst>
          </a:prstGeom>
          <a:solidFill>
            <a:schemeClr val="accent2"/>
          </a:solidFill>
          <a:ln cap="flat" cmpd="sng" w="25400">
            <a:solidFill>
              <a:srgbClr val="8C3A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7" name="Google Shape;97;p8"/>
          <p:cNvSpPr/>
          <p:nvPr/>
        </p:nvSpPr>
        <p:spPr>
          <a:xfrm>
            <a:off x="-76200" y="2295525"/>
            <a:ext cx="2286000" cy="4486275"/>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1" lang="en-US" sz="2200" u="none" cap="none" strike="noStrike">
                <a:solidFill>
                  <a:schemeClr val="dk1"/>
                </a:solidFill>
                <a:latin typeface="Times New Roman"/>
                <a:ea typeface="Times New Roman"/>
                <a:cs typeface="Times New Roman"/>
                <a:sym typeface="Times New Roman"/>
              </a:rPr>
              <a:t>Thể loại </a:t>
            </a:r>
            <a:r>
              <a:rPr b="0" i="1" lang="en-US" sz="2200" u="none" cap="none" strike="noStrike">
                <a:solidFill>
                  <a:schemeClr val="dk1"/>
                </a:solidFill>
                <a:latin typeface="Times New Roman"/>
                <a:ea typeface="Times New Roman"/>
                <a:cs typeface="Times New Roman"/>
                <a:sym typeface="Times New Roman"/>
              </a:rPr>
              <a:t>: bản tin, phóng sự,tiểu phẩm, phỏng vấn, quảng cáo, thời sự…</a:t>
            </a:r>
            <a:endParaRPr/>
          </a:p>
          <a:p>
            <a:pPr indent="0" lvl="0" marL="0" marR="0" rtl="0" algn="l">
              <a:spcBef>
                <a:spcPts val="0"/>
              </a:spcBef>
              <a:spcAft>
                <a:spcPts val="0"/>
              </a:spcAft>
              <a:buNone/>
            </a:pPr>
            <a:r>
              <a:rPr b="1" i="1" lang="en-US" sz="2200" u="none" cap="none" strike="noStrike">
                <a:solidFill>
                  <a:schemeClr val="dk1"/>
                </a:solidFill>
                <a:latin typeface="Times New Roman"/>
                <a:ea typeface="Times New Roman"/>
                <a:cs typeface="Times New Roman"/>
                <a:sym typeface="Times New Roman"/>
              </a:rPr>
              <a:t>- Dạng tồn tại : </a:t>
            </a:r>
            <a:endParaRPr/>
          </a:p>
          <a:p>
            <a:pPr indent="0" lvl="0" marL="0" marR="0" rtl="0" algn="l">
              <a:spcBef>
                <a:spcPts val="0"/>
              </a:spcBef>
              <a:spcAft>
                <a:spcPts val="0"/>
              </a:spcAft>
              <a:buNone/>
            </a:pPr>
            <a:r>
              <a:rPr b="1" i="1" lang="en-US" sz="2200" u="none" cap="none" strike="noStrike">
                <a:solidFill>
                  <a:schemeClr val="dk1"/>
                </a:solidFill>
                <a:latin typeface="Times New Roman"/>
                <a:ea typeface="Times New Roman"/>
                <a:cs typeface="Times New Roman"/>
                <a:sym typeface="Times New Roman"/>
              </a:rPr>
              <a:t>+ </a:t>
            </a:r>
            <a:r>
              <a:rPr b="0" i="1" lang="en-US" sz="2200" u="none" cap="none" strike="noStrike">
                <a:solidFill>
                  <a:schemeClr val="dk1"/>
                </a:solidFill>
                <a:latin typeface="Times New Roman"/>
                <a:ea typeface="Times New Roman"/>
                <a:cs typeface="Times New Roman"/>
                <a:sym typeface="Times New Roman"/>
              </a:rPr>
              <a:t>dạng viết (báo viết)</a:t>
            </a:r>
            <a:endParaRPr/>
          </a:p>
          <a:p>
            <a:pPr indent="0" lvl="0" marL="0" marR="0" rtl="0" algn="l">
              <a:spcBef>
                <a:spcPts val="0"/>
              </a:spcBef>
              <a:spcAft>
                <a:spcPts val="0"/>
              </a:spcAft>
              <a:buNone/>
            </a:pPr>
            <a:r>
              <a:rPr b="0" i="1" lang="en-US" sz="2200" u="none" cap="none" strike="noStrike">
                <a:solidFill>
                  <a:schemeClr val="dk1"/>
                </a:solidFill>
                <a:latin typeface="Times New Roman"/>
                <a:ea typeface="Times New Roman"/>
                <a:cs typeface="Times New Roman"/>
                <a:sym typeface="Times New Roman"/>
              </a:rPr>
              <a:t>+dạng nói (báo nói)</a:t>
            </a:r>
            <a:endParaRPr/>
          </a:p>
          <a:p>
            <a:pPr indent="0" lvl="0" marL="0" marR="0" rtl="0" algn="l">
              <a:spcBef>
                <a:spcPts val="0"/>
              </a:spcBef>
              <a:spcAft>
                <a:spcPts val="0"/>
              </a:spcAft>
              <a:buNone/>
            </a:pPr>
            <a:r>
              <a:rPr b="0" i="1" lang="en-US" sz="2200" u="none" cap="none" strike="noStrike">
                <a:solidFill>
                  <a:schemeClr val="dk1"/>
                </a:solidFill>
                <a:latin typeface="Times New Roman"/>
                <a:ea typeface="Times New Roman"/>
                <a:cs typeface="Times New Roman"/>
                <a:sym typeface="Times New Roman"/>
              </a:rPr>
              <a:t> + Báo hìn</a:t>
            </a:r>
            <a:r>
              <a:rPr b="0" i="1" lang="en-US" sz="2400" u="none" cap="none" strike="noStrike">
                <a:solidFill>
                  <a:schemeClr val="dk1"/>
                </a:solidFill>
                <a:latin typeface="Times New Roman"/>
                <a:ea typeface="Times New Roman"/>
                <a:cs typeface="Times New Roman"/>
                <a:sym typeface="Times New Roman"/>
              </a:rPr>
              <a:t>h </a:t>
            </a:r>
            <a:r>
              <a:rPr b="0" i="1" lang="en-US" sz="2200" u="none" cap="none" strike="noStrike">
                <a:solidFill>
                  <a:schemeClr val="dk1"/>
                </a:solidFill>
                <a:latin typeface="Times New Roman"/>
                <a:ea typeface="Times New Roman"/>
                <a:cs typeface="Times New Roman"/>
                <a:sym typeface="Times New Roman"/>
              </a:rPr>
              <a:t>(</a:t>
            </a:r>
            <a:r>
              <a:rPr b="1" i="1" lang="en-US" sz="2200" u="none" cap="none" strike="noStrike">
                <a:solidFill>
                  <a:schemeClr val="dk1"/>
                </a:solidFill>
                <a:latin typeface="Times New Roman"/>
                <a:ea typeface="Times New Roman"/>
                <a:cs typeface="Times New Roman"/>
                <a:sym typeface="Times New Roman"/>
              </a:rPr>
              <a:t>Truyền hình, báo ảnh, báo điện tử</a:t>
            </a:r>
            <a:r>
              <a:rPr b="0" i="1" lang="en-US" sz="2200" u="none" cap="none" strike="noStrike">
                <a:solidFill>
                  <a:schemeClr val="dk1"/>
                </a:solidFill>
                <a:latin typeface="Times New Roman"/>
                <a:ea typeface="Times New Roman"/>
                <a:cs typeface="Times New Roman"/>
                <a:sym typeface="Times New Roman"/>
              </a:rPr>
              <a:t>)</a:t>
            </a:r>
            <a:endParaRPr/>
          </a:p>
        </p:txBody>
      </p:sp>
      <p:sp>
        <p:nvSpPr>
          <p:cNvPr id="98" name="Google Shape;98;p8"/>
          <p:cNvSpPr/>
          <p:nvPr/>
        </p:nvSpPr>
        <p:spPr>
          <a:xfrm>
            <a:off x="2298700" y="2273788"/>
            <a:ext cx="2336800" cy="4508012"/>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61913" lvl="0" marL="0" marR="0" rtl="0" algn="l">
              <a:lnSpc>
                <a:spcPct val="80000"/>
              </a:lnSpc>
              <a:spcBef>
                <a:spcPts val="0"/>
              </a:spcBef>
              <a:spcAft>
                <a:spcPts val="0"/>
              </a:spcAft>
              <a:buNone/>
            </a:pPr>
            <a:r>
              <a:rPr b="1" i="0" lang="en-US" sz="2200" u="none" cap="none" strike="noStrike">
                <a:solidFill>
                  <a:schemeClr val="dk1"/>
                </a:solidFill>
                <a:latin typeface="Times New Roman"/>
                <a:ea typeface="Times New Roman"/>
                <a:cs typeface="Times New Roman"/>
                <a:sym typeface="Times New Roman"/>
              </a:rPr>
              <a:t>-Mỗi thể loại có yêu cầu riêng về sử dụng ngôn ngữ</a:t>
            </a:r>
            <a:endParaRPr b="1" i="0" sz="2200" u="none" cap="none" strike="noStrike">
              <a:solidFill>
                <a:schemeClr val="dk1"/>
              </a:solidFill>
              <a:latin typeface="Times New Roman"/>
              <a:ea typeface="Times New Roman"/>
              <a:cs typeface="Times New Roman"/>
              <a:sym typeface="Times New Roman"/>
            </a:endParaRPr>
          </a:p>
          <a:p>
            <a:pPr indent="61913" lvl="0" marL="0" marR="0" rtl="0" algn="l">
              <a:lnSpc>
                <a:spcPct val="80000"/>
              </a:lnSpc>
              <a:spcBef>
                <a:spcPts val="0"/>
              </a:spcBef>
              <a:spcAft>
                <a:spcPts val="0"/>
              </a:spcAft>
              <a:buNone/>
            </a:pPr>
            <a:r>
              <a:rPr b="1" i="0" lang="en-US" sz="2200" u="none" cap="none" strike="noStrike">
                <a:solidFill>
                  <a:schemeClr val="dk1"/>
                </a:solidFill>
                <a:latin typeface="Times New Roman"/>
                <a:ea typeface="Times New Roman"/>
                <a:cs typeface="Times New Roman"/>
                <a:sym typeface="Times New Roman"/>
              </a:rPr>
              <a:t>- Ví dụ; </a:t>
            </a:r>
            <a:r>
              <a:rPr b="1" i="0" lang="en-US" sz="2200" u="none" cap="none" strike="noStrike">
                <a:solidFill>
                  <a:srgbClr val="FF0000"/>
                </a:solidFill>
                <a:latin typeface="Times New Roman"/>
                <a:ea typeface="Times New Roman"/>
                <a:cs typeface="Times New Roman"/>
                <a:sym typeface="Times New Roman"/>
              </a:rPr>
              <a:t>Bản tin </a:t>
            </a:r>
            <a:r>
              <a:rPr b="1" i="0" lang="en-US" sz="2200" u="none" cap="none" strike="noStrike">
                <a:solidFill>
                  <a:schemeClr val="dk1"/>
                </a:solidFill>
                <a:latin typeface="Times New Roman"/>
                <a:ea typeface="Times New Roman"/>
                <a:cs typeface="Times New Roman"/>
                <a:sym typeface="Times New Roman"/>
              </a:rPr>
              <a:t>ngắn gọn, cô đọng; </a:t>
            </a:r>
            <a:r>
              <a:rPr b="1" i="0" lang="en-US" sz="2200" u="none" cap="none" strike="noStrike">
                <a:solidFill>
                  <a:srgbClr val="FF0000"/>
                </a:solidFill>
                <a:latin typeface="Times New Roman"/>
                <a:ea typeface="Times New Roman"/>
                <a:cs typeface="Times New Roman"/>
                <a:sym typeface="Times New Roman"/>
              </a:rPr>
              <a:t>Phóng sự </a:t>
            </a:r>
            <a:r>
              <a:rPr b="1" i="0" lang="en-US" sz="2200" u="none" cap="none" strike="noStrike">
                <a:solidFill>
                  <a:schemeClr val="dk1"/>
                </a:solidFill>
                <a:latin typeface="Times New Roman"/>
                <a:ea typeface="Times New Roman"/>
                <a:cs typeface="Times New Roman"/>
                <a:sym typeface="Times New Roman"/>
              </a:rPr>
              <a:t>miêu tả tỉ mỉ, cặn kẽ; </a:t>
            </a:r>
            <a:r>
              <a:rPr b="1" i="0" lang="en-US" sz="2200" u="none" cap="none" strike="noStrike">
                <a:solidFill>
                  <a:srgbClr val="FF0000"/>
                </a:solidFill>
                <a:latin typeface="Times New Roman"/>
                <a:ea typeface="Times New Roman"/>
                <a:cs typeface="Times New Roman"/>
                <a:sym typeface="Times New Roman"/>
              </a:rPr>
              <a:t>Tiểu phẩm</a:t>
            </a:r>
            <a:r>
              <a:rPr b="1" i="0" lang="en-US" sz="2200" u="none" cap="none" strike="noStrike">
                <a:solidFill>
                  <a:schemeClr val="dk1"/>
                </a:solidFill>
                <a:latin typeface="Times New Roman"/>
                <a:ea typeface="Times New Roman"/>
                <a:cs typeface="Times New Roman"/>
                <a:sym typeface="Times New Roman"/>
              </a:rPr>
              <a:t> thân mật, dân dã, hài hước, mỉa mai; </a:t>
            </a:r>
            <a:r>
              <a:rPr b="1" i="0" lang="en-US" sz="2200" u="none" cap="none" strike="noStrike">
                <a:solidFill>
                  <a:srgbClr val="FF0000"/>
                </a:solidFill>
                <a:latin typeface="Times New Roman"/>
                <a:ea typeface="Times New Roman"/>
                <a:cs typeface="Times New Roman"/>
                <a:sym typeface="Times New Roman"/>
              </a:rPr>
              <a:t>Phỏng vấn </a:t>
            </a:r>
            <a:r>
              <a:rPr b="1" i="0" lang="en-US" sz="2200" u="none" cap="none" strike="noStrike">
                <a:solidFill>
                  <a:schemeClr val="dk1"/>
                </a:solidFill>
                <a:latin typeface="Times New Roman"/>
                <a:ea typeface="Times New Roman"/>
                <a:cs typeface="Times New Roman"/>
                <a:sym typeface="Times New Roman"/>
              </a:rPr>
              <a:t>linh hoạt, chính xác, hấp dẫn</a:t>
            </a:r>
            <a:r>
              <a:rPr b="1" i="0" lang="en-US" sz="2200" u="none" cap="none" strike="noStrike">
                <a:solidFill>
                  <a:srgbClr val="FF0000"/>
                </a:solidFill>
                <a:latin typeface="Times New Roman"/>
                <a:ea typeface="Times New Roman"/>
                <a:cs typeface="Times New Roman"/>
                <a:sym typeface="Times New Roman"/>
              </a:rPr>
              <a:t>; Quảng cáo </a:t>
            </a:r>
            <a:r>
              <a:rPr b="1" i="0" lang="en-US" sz="2200" u="none" cap="none" strike="noStrike">
                <a:solidFill>
                  <a:schemeClr val="dk1"/>
                </a:solidFill>
                <a:latin typeface="Times New Roman"/>
                <a:ea typeface="Times New Roman"/>
                <a:cs typeface="Times New Roman"/>
                <a:sym typeface="Times New Roman"/>
              </a:rPr>
              <a:t>ngôn ngữ ngoa dụ, có hình ảnh…</a:t>
            </a:r>
            <a:endParaRPr/>
          </a:p>
        </p:txBody>
      </p:sp>
      <p:sp>
        <p:nvSpPr>
          <p:cNvPr id="99" name="Google Shape;99;p8"/>
          <p:cNvSpPr/>
          <p:nvPr/>
        </p:nvSpPr>
        <p:spPr>
          <a:xfrm>
            <a:off x="4876800" y="2228850"/>
            <a:ext cx="2133600" cy="4552950"/>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457200" lvl="0" marL="457200" marR="0" rtl="0" algn="l">
              <a:spcBef>
                <a:spcPts val="0"/>
              </a:spcBef>
              <a:spcAft>
                <a:spcPts val="0"/>
              </a:spcAft>
              <a:buNone/>
            </a:pPr>
            <a:r>
              <a:rPr b="0" i="0" lang="en-US" sz="2400" u="none" cap="none" strike="noStrike">
                <a:solidFill>
                  <a:srgbClr val="0033CC"/>
                </a:solidFill>
                <a:latin typeface="Times New Roman"/>
                <a:ea typeface="Times New Roman"/>
                <a:cs typeface="Times New Roman"/>
                <a:sym typeface="Times New Roman"/>
              </a:rPr>
              <a:t>- </a:t>
            </a:r>
            <a:r>
              <a:rPr b="0" i="0" lang="en-US" sz="2400" u="none" cap="none" strike="noStrike">
                <a:solidFill>
                  <a:schemeClr val="dk1"/>
                </a:solidFill>
                <a:latin typeface="Times New Roman"/>
                <a:ea typeface="Times New Roman"/>
                <a:cs typeface="Times New Roman"/>
                <a:sym typeface="Times New Roman"/>
              </a:rPr>
              <a:t>Cung cấp tin tức thời sự.</a:t>
            </a:r>
            <a:endParaRPr/>
          </a:p>
          <a:p>
            <a:pPr indent="0" lvl="0" marL="0" marR="0" rtl="0" algn="l">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  Phản ánh dư luận, ý kiến của quần chúng.   </a:t>
            </a:r>
            <a:endParaRPr/>
          </a:p>
          <a:p>
            <a:pPr indent="0" lvl="0" marL="0" marR="0" rtl="0" algn="l">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  Nêu quan điểm và chính kiến của tờ báo.</a:t>
            </a:r>
            <a:endParaRPr/>
          </a:p>
          <a:p>
            <a:pPr indent="0" lvl="0" marL="0" marR="0" rtl="0" algn="l">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 Thúc đẩy sự phát triển của xã hội.</a:t>
            </a:r>
            <a:endParaRPr/>
          </a:p>
        </p:txBody>
      </p:sp>
      <p:sp>
        <p:nvSpPr>
          <p:cNvPr id="100" name="Google Shape;100;p8"/>
          <p:cNvSpPr/>
          <p:nvPr/>
        </p:nvSpPr>
        <p:spPr>
          <a:xfrm>
            <a:off x="7162800" y="2133600"/>
            <a:ext cx="1905000" cy="4648200"/>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1" i="1" lang="en-US" sz="2200" u="none" cap="none" strike="noStrike">
                <a:solidFill>
                  <a:schemeClr val="dk1"/>
                </a:solidFill>
                <a:latin typeface="Times New Roman"/>
                <a:ea typeface="Times New Roman"/>
                <a:cs typeface="Times New Roman"/>
                <a:sym typeface="Times New Roman"/>
              </a:rPr>
              <a:t>Là ngôn ngữ dùng để thông báo tin tức thời sự trong nước và quốc tế, phản ánh chính kiến của tờ báo và dư luận của quần chúng, nhằm thúc đẩy sự tiến bộ của xã hội.</a:t>
            </a:r>
            <a:endParaRPr b="1" i="1" sz="22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0" st="0"/>
                                            </p:txEl>
                                          </p:spTgt>
                                        </p:tgtEl>
                                        <p:attrNameLst>
                                          <p:attrName>style.visibility</p:attrName>
                                        </p:attrNameLst>
                                      </p:cBhvr>
                                      <p:to>
                                        <p:strVal val="visible"/>
                                      </p:to>
                                    </p:set>
                                    <p:animEffect filter="fade" transition="in">
                                      <p:cBhvr>
                                        <p:cTn dur="1000"/>
                                        <p:tgtEl>
                                          <p:spTgt spid="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1" st="1"/>
                                            </p:txEl>
                                          </p:spTgt>
                                        </p:tgtEl>
                                        <p:attrNameLst>
                                          <p:attrName>style.visibility</p:attrName>
                                        </p:attrNameLst>
                                      </p:cBhvr>
                                      <p:to>
                                        <p:strVal val="visible"/>
                                      </p:to>
                                    </p:set>
                                    <p:animEffect filter="fade" transition="in">
                                      <p:cBhvr>
                                        <p:cTn dur="1000"/>
                                        <p:tgtEl>
                                          <p:spTgt spid="9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2" st="2"/>
                                            </p:txEl>
                                          </p:spTgt>
                                        </p:tgtEl>
                                        <p:attrNameLst>
                                          <p:attrName>style.visibility</p:attrName>
                                        </p:attrNameLst>
                                      </p:cBhvr>
                                      <p:to>
                                        <p:strVal val="visible"/>
                                      </p:to>
                                    </p:set>
                                    <p:animEffect filter="fade" transition="in">
                                      <p:cBhvr>
                                        <p:cTn dur="1000"/>
                                        <p:tgtEl>
                                          <p:spTgt spid="9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3" st="3"/>
                                            </p:txEl>
                                          </p:spTgt>
                                        </p:tgtEl>
                                        <p:attrNameLst>
                                          <p:attrName>style.visibility</p:attrName>
                                        </p:attrNameLst>
                                      </p:cBhvr>
                                      <p:to>
                                        <p:strVal val="visible"/>
                                      </p:to>
                                    </p:set>
                                    <p:animEffect filter="fade" transition="in">
                                      <p:cBhvr>
                                        <p:cTn dur="1000"/>
                                        <p:tgtEl>
                                          <p:spTgt spid="9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4" st="4"/>
                                            </p:txEl>
                                          </p:spTgt>
                                        </p:tgtEl>
                                        <p:attrNameLst>
                                          <p:attrName>style.visibility</p:attrName>
                                        </p:attrNameLst>
                                      </p:cBhvr>
                                      <p:to>
                                        <p:strVal val="visible"/>
                                      </p:to>
                                    </p:set>
                                    <p:animEffect filter="fade" transition="in">
                                      <p:cBhvr>
                                        <p:cTn dur="1000"/>
                                        <p:tgtEl>
                                          <p:spTgt spid="9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0" st="0"/>
                                            </p:txEl>
                                          </p:spTgt>
                                        </p:tgtEl>
                                        <p:attrNameLst>
                                          <p:attrName>style.visibility</p:attrName>
                                        </p:attrNameLst>
                                      </p:cBhvr>
                                      <p:to>
                                        <p:strVal val="visible"/>
                                      </p:to>
                                    </p:set>
                                    <p:animEffect filter="fade" transition="in">
                                      <p:cBhvr>
                                        <p:cTn dur="1000"/>
                                        <p:tgtEl>
                                          <p:spTgt spid="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1" st="1"/>
                                            </p:txEl>
                                          </p:spTgt>
                                        </p:tgtEl>
                                        <p:attrNameLst>
                                          <p:attrName>style.visibility</p:attrName>
                                        </p:attrNameLst>
                                      </p:cBhvr>
                                      <p:to>
                                        <p:strVal val="visible"/>
                                      </p:to>
                                    </p:set>
                                    <p:animEffect filter="fade" transition="in">
                                      <p:cBhvr>
                                        <p:cTn dur="1000"/>
                                        <p:tgtEl>
                                          <p:spTgt spid="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0" st="0"/>
                                            </p:txEl>
                                          </p:spTgt>
                                        </p:tgtEl>
                                        <p:attrNameLst>
                                          <p:attrName>style.visibility</p:attrName>
                                        </p:attrNameLst>
                                      </p:cBhvr>
                                      <p:to>
                                        <p:strVal val="visible"/>
                                      </p:to>
                                    </p:set>
                                    <p:animEffect filter="fade" transition="in">
                                      <p:cBhvr>
                                        <p:cTn dur="500"/>
                                        <p:tgtEl>
                                          <p:spTgt spid="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1" st="1"/>
                                            </p:txEl>
                                          </p:spTgt>
                                        </p:tgtEl>
                                        <p:attrNameLst>
                                          <p:attrName>style.visibility</p:attrName>
                                        </p:attrNameLst>
                                      </p:cBhvr>
                                      <p:to>
                                        <p:strVal val="visible"/>
                                      </p:to>
                                    </p:set>
                                    <p:animEffect filter="fade" transition="in">
                                      <p:cBhvr>
                                        <p:cTn dur="500"/>
                                        <p:tgtEl>
                                          <p:spTgt spid="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2" st="2"/>
                                            </p:txEl>
                                          </p:spTgt>
                                        </p:tgtEl>
                                        <p:attrNameLst>
                                          <p:attrName>style.visibility</p:attrName>
                                        </p:attrNameLst>
                                      </p:cBhvr>
                                      <p:to>
                                        <p:strVal val="visible"/>
                                      </p:to>
                                    </p:set>
                                    <p:animEffect filter="fade" transition="in">
                                      <p:cBhvr>
                                        <p:cTn dur="500"/>
                                        <p:tgtEl>
                                          <p:spTgt spid="9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3" st="3"/>
                                            </p:txEl>
                                          </p:spTgt>
                                        </p:tgtEl>
                                        <p:attrNameLst>
                                          <p:attrName>style.visibility</p:attrName>
                                        </p:attrNameLst>
                                      </p:cBhvr>
                                      <p:to>
                                        <p:strVal val="visible"/>
                                      </p:to>
                                    </p:set>
                                    <p:animEffect filter="fade" transition="in">
                                      <p:cBhvr>
                                        <p:cTn dur="500"/>
                                        <p:tgtEl>
                                          <p:spTgt spid="9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0" st="0"/>
                                            </p:txEl>
                                          </p:spTgt>
                                        </p:tgtEl>
                                        <p:attrNameLst>
                                          <p:attrName>style.visibility</p:attrName>
                                        </p:attrNameLst>
                                      </p:cBhvr>
                                      <p:to>
                                        <p:strVal val="visible"/>
                                      </p:to>
                                    </p:set>
                                    <p:animEffect filter="fade" transition="in">
                                      <p:cBhvr>
                                        <p:cTn dur="2000"/>
                                        <p:tgtEl>
                                          <p:spTgt spid="10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graphicFrame>
        <p:nvGraphicFramePr>
          <p:cNvPr id="173" name="Google Shape;173;p10"/>
          <p:cNvGraphicFramePr/>
          <p:nvPr/>
        </p:nvGraphicFramePr>
        <p:xfrm>
          <a:off x="0" y="588963"/>
          <a:ext cx="3000000" cy="3000000"/>
        </p:xfrm>
        <a:graphic>
          <a:graphicData uri="http://schemas.openxmlformats.org/drawingml/2006/table">
            <a:tbl>
              <a:tblPr>
                <a:noFill/>
                <a:tableStyleId>{B9788B9C-937B-4977-B7D8-D191D78529DA}</a:tableStyleId>
              </a:tblPr>
              <a:tblGrid>
                <a:gridCol w="2286000"/>
                <a:gridCol w="2438400"/>
                <a:gridCol w="2133600"/>
                <a:gridCol w="2286000"/>
              </a:tblGrid>
              <a:tr h="371475">
                <a:tc>
                  <a:txBody>
                    <a:bodyPr/>
                    <a:lstStyle/>
                    <a:p>
                      <a:pPr indent="0" lvl="0" marL="0" marR="0" rtl="0" algn="ctr">
                        <a:lnSpc>
                          <a:spcPct val="100000"/>
                        </a:lnSpc>
                        <a:spcBef>
                          <a:spcPts val="0"/>
                        </a:spcBef>
                        <a:spcAft>
                          <a:spcPts val="0"/>
                        </a:spcAft>
                        <a:buClr>
                          <a:srgbClr val="FF0000"/>
                        </a:buClr>
                        <a:buSzPts val="1800"/>
                        <a:buFont typeface="Lucida Sans"/>
                        <a:buNone/>
                      </a:pPr>
                      <a:r>
                        <a:rPr b="1" i="0" lang="en-US" sz="1800" u="none" cap="none" strike="noStrike">
                          <a:solidFill>
                            <a:srgbClr val="FF0000"/>
                          </a:solidFill>
                          <a:latin typeface="Lucida Sans"/>
                          <a:ea typeface="Lucida Sans"/>
                          <a:cs typeface="Lucida Sans"/>
                          <a:sym typeface="Lucida Sans"/>
                        </a:rPr>
                        <a:t>Theo định kỳ xuất bản</a:t>
                      </a:r>
                      <a:endParaRPr b="1" i="0" sz="1800" u="none" cap="none" strike="noStrike">
                        <a:solidFill>
                          <a:srgbClr val="FF0000"/>
                        </a:solidFill>
                        <a:latin typeface="Lucida Sans"/>
                        <a:ea typeface="Lucida Sans"/>
                        <a:cs typeface="Lucida Sans"/>
                        <a:sym typeface="Lucida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A6DDEA"/>
                    </a:solidFill>
                  </a:tcPr>
                </a:tc>
                <a:tc>
                  <a:txBody>
                    <a:bodyPr/>
                    <a:lstStyle/>
                    <a:p>
                      <a:pPr indent="0" lvl="0" marL="0" marR="0" rtl="0" algn="ctr">
                        <a:lnSpc>
                          <a:spcPct val="100000"/>
                        </a:lnSpc>
                        <a:spcBef>
                          <a:spcPts val="0"/>
                        </a:spcBef>
                        <a:spcAft>
                          <a:spcPts val="0"/>
                        </a:spcAft>
                        <a:buClr>
                          <a:srgbClr val="FF0000"/>
                        </a:buClr>
                        <a:buSzPts val="1800"/>
                        <a:buFont typeface="Lucida Sans"/>
                        <a:buNone/>
                      </a:pPr>
                      <a:r>
                        <a:rPr b="1" i="0" lang="en-US" sz="1800" u="none" cap="none" strike="noStrike">
                          <a:solidFill>
                            <a:srgbClr val="FF0000"/>
                          </a:solidFill>
                          <a:latin typeface="Lucida Sans"/>
                          <a:ea typeface="Lucida Sans"/>
                          <a:cs typeface="Lucida Sans"/>
                          <a:sym typeface="Lucida Sans"/>
                        </a:rPr>
                        <a:t>Theo lĩnh vực thông tin</a:t>
                      </a:r>
                      <a:endParaRPr b="1" i="0" sz="1800" u="none" cap="none" strike="noStrike">
                        <a:solidFill>
                          <a:srgbClr val="FF0000"/>
                        </a:solidFill>
                        <a:latin typeface="Lucida Sans"/>
                        <a:ea typeface="Lucida Sans"/>
                        <a:cs typeface="Lucida Sans"/>
                        <a:sym typeface="Lucida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A6DDEA"/>
                    </a:solidFill>
                  </a:tcPr>
                </a:tc>
                <a:tc>
                  <a:txBody>
                    <a:bodyPr/>
                    <a:lstStyle/>
                    <a:p>
                      <a:pPr indent="0" lvl="0" marL="0" marR="0" rtl="0" algn="ctr">
                        <a:lnSpc>
                          <a:spcPct val="100000"/>
                        </a:lnSpc>
                        <a:spcBef>
                          <a:spcPts val="0"/>
                        </a:spcBef>
                        <a:spcAft>
                          <a:spcPts val="0"/>
                        </a:spcAft>
                        <a:buClr>
                          <a:srgbClr val="FF0000"/>
                        </a:buClr>
                        <a:buSzPts val="1800"/>
                        <a:buFont typeface="Lucida Sans"/>
                        <a:buNone/>
                      </a:pPr>
                      <a:r>
                        <a:rPr b="1" i="0" lang="en-US" sz="1800" u="none" cap="none" strike="noStrike">
                          <a:solidFill>
                            <a:srgbClr val="FF0000"/>
                          </a:solidFill>
                          <a:latin typeface="Lucida Sans"/>
                          <a:ea typeface="Lucida Sans"/>
                          <a:cs typeface="Lucida Sans"/>
                          <a:sym typeface="Lucida Sans"/>
                        </a:rPr>
                        <a:t>Theo đối tượng độc giả</a:t>
                      </a:r>
                      <a:endParaRPr b="1" i="0" sz="1800" u="none" cap="none" strike="noStrike">
                        <a:solidFill>
                          <a:srgbClr val="FF0000"/>
                        </a:solidFill>
                        <a:latin typeface="Lucida Sans"/>
                        <a:ea typeface="Lucida Sans"/>
                        <a:cs typeface="Lucida Sans"/>
                        <a:sym typeface="Lucida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A6DDEA"/>
                    </a:solidFill>
                  </a:tcPr>
                </a:tc>
                <a:tc>
                  <a:txBody>
                    <a:bodyPr/>
                    <a:lstStyle/>
                    <a:p>
                      <a:pPr indent="0" lvl="0" marL="0" marR="0" rtl="0" algn="l">
                        <a:lnSpc>
                          <a:spcPct val="100000"/>
                        </a:lnSpc>
                        <a:spcBef>
                          <a:spcPts val="0"/>
                        </a:spcBef>
                        <a:spcAft>
                          <a:spcPts val="0"/>
                        </a:spcAft>
                        <a:buClr>
                          <a:srgbClr val="FF0000"/>
                        </a:buClr>
                        <a:buSzPts val="1800"/>
                        <a:buFont typeface="Lucida Sans"/>
                        <a:buNone/>
                      </a:pPr>
                      <a:r>
                        <a:rPr b="1" i="0" lang="en-US" sz="1800" u="none" cap="none" strike="noStrike">
                          <a:solidFill>
                            <a:srgbClr val="FF0000"/>
                          </a:solidFill>
                          <a:latin typeface="Lucida Sans"/>
                          <a:ea typeface="Lucida Sans"/>
                          <a:cs typeface="Lucida Sans"/>
                          <a:sym typeface="Lucida Sans"/>
                        </a:rPr>
                        <a:t>Theo đia phương</a:t>
                      </a:r>
                      <a:endParaRPr b="1" i="0" sz="1800" u="none" cap="none" strike="noStrike">
                        <a:solidFill>
                          <a:srgbClr val="FF0000"/>
                        </a:solidFill>
                        <a:latin typeface="Lucida Sans"/>
                        <a:ea typeface="Lucida Sans"/>
                        <a:cs typeface="Lucida Sans"/>
                        <a:sym typeface="Lucida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A6DDEA"/>
                    </a:solidFill>
                  </a:tcPr>
                </a:tc>
              </a:tr>
              <a:tr h="371475">
                <a:tc>
                  <a:txBody>
                    <a:bodyPr/>
                    <a:lstStyle/>
                    <a:p>
                      <a:pPr indent="0" lvl="0" marL="0" marR="0" rtl="0" algn="l">
                        <a:lnSpc>
                          <a:spcPct val="100000"/>
                        </a:lnSpc>
                        <a:spcBef>
                          <a:spcPts val="0"/>
                        </a:spcBef>
                        <a:spcAft>
                          <a:spcPts val="0"/>
                        </a:spcAft>
                        <a:buClr>
                          <a:schemeClr val="dk1"/>
                        </a:buClr>
                        <a:buSzPts val="1800"/>
                        <a:buFont typeface="Lucida Sans"/>
                        <a:buNone/>
                      </a:pPr>
                      <a:r>
                        <a:rPr b="0" i="0" lang="en-US" sz="1800" u="none" cap="none" strike="noStrike">
                          <a:solidFill>
                            <a:schemeClr val="dk1"/>
                          </a:solidFill>
                          <a:latin typeface="Lucida Sans"/>
                          <a:ea typeface="Lucida Sans"/>
                          <a:cs typeface="Lucida Sans"/>
                          <a:sym typeface="Lucida Sans"/>
                        </a:rPr>
                        <a:t>- Nhật báo, tuần báo, nguyệt san, niên báo…</a:t>
                      </a:r>
                      <a:endParaRPr b="0" i="0" sz="1800" u="none" cap="none" strike="noStrike">
                        <a:solidFill>
                          <a:schemeClr val="dk1"/>
                        </a:solidFill>
                        <a:latin typeface="Lucida Sans"/>
                        <a:ea typeface="Lucida Sans"/>
                        <a:cs typeface="Lucida Sans"/>
                        <a:sym typeface="Lucida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l">
                        <a:lnSpc>
                          <a:spcPct val="100000"/>
                        </a:lnSpc>
                        <a:spcBef>
                          <a:spcPts val="0"/>
                        </a:spcBef>
                        <a:spcAft>
                          <a:spcPts val="0"/>
                        </a:spcAft>
                        <a:buClr>
                          <a:srgbClr val="000000"/>
                        </a:buClr>
                        <a:buSzPts val="1800"/>
                        <a:buFont typeface="Lucida Sans"/>
                        <a:buNone/>
                      </a:pPr>
                      <a:r>
                        <a:rPr b="0" i="0" lang="en-US" sz="1800" u="none" cap="none" strike="noStrike">
                          <a:solidFill>
                            <a:srgbClr val="000000"/>
                          </a:solidFill>
                          <a:latin typeface="Lucida Sans"/>
                          <a:ea typeface="Lucida Sans"/>
                          <a:cs typeface="Lucida Sans"/>
                          <a:sym typeface="Lucida Sans"/>
                        </a:rPr>
                        <a:t>Báo Văn nghệ, Khoa học và đời sống, Pháp luật, Giáo dục và thời đại…</a:t>
                      </a:r>
                      <a:endParaRPr b="0" i="0" sz="1800" u="none" cap="none" strike="noStrike">
                        <a:solidFill>
                          <a:srgbClr val="000000"/>
                        </a:solidFill>
                        <a:latin typeface="Lucida Sans"/>
                        <a:ea typeface="Lucida Sans"/>
                        <a:cs typeface="Lucida Sans"/>
                        <a:sym typeface="Lucida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100000"/>
                        </a:lnSpc>
                        <a:spcBef>
                          <a:spcPts val="0"/>
                        </a:spcBef>
                        <a:spcAft>
                          <a:spcPts val="0"/>
                        </a:spcAft>
                        <a:buClr>
                          <a:srgbClr val="000000"/>
                        </a:buClr>
                        <a:buSzPts val="1800"/>
                        <a:buFont typeface="Lucida Sans"/>
                        <a:buNone/>
                      </a:pPr>
                      <a:r>
                        <a:rPr b="0" i="0" lang="en-US" sz="1800" u="none" cap="none" strike="noStrike">
                          <a:solidFill>
                            <a:srgbClr val="000000"/>
                          </a:solidFill>
                          <a:latin typeface="Lucida Sans"/>
                          <a:ea typeface="Lucida Sans"/>
                          <a:cs typeface="Lucida Sans"/>
                          <a:sym typeface="Lucida Sans"/>
                        </a:rPr>
                        <a:t>- Báo Nhi đồng, Thanh niên, Phụ nữ, Tiền phong…</a:t>
                      </a:r>
                      <a:endParaRPr b="0" i="0" sz="1800" u="none" cap="none" strike="noStrike">
                        <a:solidFill>
                          <a:srgbClr val="000000"/>
                        </a:solidFill>
                        <a:latin typeface="Lucida Sans"/>
                        <a:ea typeface="Lucida Sans"/>
                        <a:cs typeface="Lucida Sans"/>
                        <a:sym typeface="Lucida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l">
                        <a:lnSpc>
                          <a:spcPct val="100000"/>
                        </a:lnSpc>
                        <a:spcBef>
                          <a:spcPts val="0"/>
                        </a:spcBef>
                        <a:spcAft>
                          <a:spcPts val="0"/>
                        </a:spcAft>
                        <a:buClr>
                          <a:srgbClr val="000000"/>
                        </a:buClr>
                        <a:buSzPts val="1800"/>
                        <a:buFont typeface="Lucida Sans"/>
                        <a:buNone/>
                      </a:pPr>
                      <a:r>
                        <a:rPr b="0" i="0" lang="en-US" sz="1800" u="none" cap="none" strike="noStrike">
                          <a:solidFill>
                            <a:srgbClr val="000000"/>
                          </a:solidFill>
                          <a:latin typeface="Lucida Sans"/>
                          <a:ea typeface="Lucida Sans"/>
                          <a:cs typeface="Lucida Sans"/>
                          <a:sym typeface="Lucida Sans"/>
                        </a:rPr>
                        <a:t>- Lâm Đồng, Bình Dương, Khánh Hòa, Đất Mũi …</a:t>
                      </a:r>
                      <a:endParaRPr b="0" i="0" sz="1800" u="none" cap="none" strike="noStrike">
                        <a:solidFill>
                          <a:srgbClr val="000000"/>
                        </a:solidFill>
                        <a:latin typeface="Lucida Sans"/>
                        <a:ea typeface="Lucida Sans"/>
                        <a:cs typeface="Lucida Sans"/>
                        <a:sym typeface="Lucida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r>
            </a:tbl>
          </a:graphicData>
        </a:graphic>
      </p:graphicFrame>
      <p:pic>
        <p:nvPicPr>
          <p:cNvPr descr="ScreenHunter_007" id="174" name="Google Shape;174;p10"/>
          <p:cNvPicPr preferRelativeResize="0"/>
          <p:nvPr/>
        </p:nvPicPr>
        <p:blipFill rotWithShape="1">
          <a:blip r:embed="rId3">
            <a:alphaModFix/>
          </a:blip>
          <a:srcRect b="0" l="0" r="0" t="0"/>
          <a:stretch/>
        </p:blipFill>
        <p:spPr>
          <a:xfrm>
            <a:off x="76200" y="2514600"/>
            <a:ext cx="3025775" cy="4191000"/>
          </a:xfrm>
          <a:prstGeom prst="rect">
            <a:avLst/>
          </a:prstGeom>
          <a:noFill/>
          <a:ln>
            <a:noFill/>
          </a:ln>
        </p:spPr>
      </p:pic>
      <p:pic>
        <p:nvPicPr>
          <p:cNvPr id="175" name="Google Shape;175;p10"/>
          <p:cNvPicPr preferRelativeResize="0"/>
          <p:nvPr/>
        </p:nvPicPr>
        <p:blipFill rotWithShape="1">
          <a:blip r:embed="rId4">
            <a:alphaModFix/>
          </a:blip>
          <a:srcRect b="6249" l="0" r="13281" t="15625"/>
          <a:stretch/>
        </p:blipFill>
        <p:spPr>
          <a:xfrm>
            <a:off x="3101975" y="2438400"/>
            <a:ext cx="6019800" cy="4143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graphicFrame>
        <p:nvGraphicFramePr>
          <p:cNvPr id="180" name="Google Shape;180;p11"/>
          <p:cNvGraphicFramePr/>
          <p:nvPr/>
        </p:nvGraphicFramePr>
        <p:xfrm>
          <a:off x="0" y="588963"/>
          <a:ext cx="3000000" cy="3000000"/>
        </p:xfrm>
        <a:graphic>
          <a:graphicData uri="http://schemas.openxmlformats.org/drawingml/2006/table">
            <a:tbl>
              <a:tblPr>
                <a:noFill/>
                <a:tableStyleId>{B9788B9C-937B-4977-B7D8-D191D78529DA}</a:tableStyleId>
              </a:tblPr>
              <a:tblGrid>
                <a:gridCol w="2286000"/>
                <a:gridCol w="2438400"/>
                <a:gridCol w="2133600"/>
                <a:gridCol w="2286000"/>
              </a:tblGrid>
              <a:tr h="371475">
                <a:tc>
                  <a:txBody>
                    <a:bodyPr/>
                    <a:lstStyle/>
                    <a:p>
                      <a:pPr indent="0" lvl="0" marL="0" marR="0" rtl="0" algn="ctr">
                        <a:lnSpc>
                          <a:spcPct val="100000"/>
                        </a:lnSpc>
                        <a:spcBef>
                          <a:spcPts val="0"/>
                        </a:spcBef>
                        <a:spcAft>
                          <a:spcPts val="0"/>
                        </a:spcAft>
                        <a:buClr>
                          <a:srgbClr val="FF0000"/>
                        </a:buClr>
                        <a:buSzPts val="1800"/>
                        <a:buFont typeface="Lucida Sans"/>
                        <a:buNone/>
                      </a:pPr>
                      <a:r>
                        <a:rPr b="1" i="0" lang="en-US" sz="1800" u="none" cap="none" strike="noStrike">
                          <a:solidFill>
                            <a:srgbClr val="FF0000"/>
                          </a:solidFill>
                          <a:latin typeface="Lucida Sans"/>
                          <a:ea typeface="Lucida Sans"/>
                          <a:cs typeface="Lucida Sans"/>
                          <a:sym typeface="Lucida Sans"/>
                        </a:rPr>
                        <a:t>Theo định kỳ xuất bản</a:t>
                      </a:r>
                      <a:endParaRPr b="1" i="0" sz="1800" u="none" cap="none" strike="noStrike">
                        <a:solidFill>
                          <a:srgbClr val="FF0000"/>
                        </a:solidFill>
                        <a:latin typeface="Lucida Sans"/>
                        <a:ea typeface="Lucida Sans"/>
                        <a:cs typeface="Lucida Sans"/>
                        <a:sym typeface="Lucida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A6DDEA"/>
                    </a:solidFill>
                  </a:tcPr>
                </a:tc>
                <a:tc>
                  <a:txBody>
                    <a:bodyPr/>
                    <a:lstStyle/>
                    <a:p>
                      <a:pPr indent="0" lvl="0" marL="0" marR="0" rtl="0" algn="ctr">
                        <a:lnSpc>
                          <a:spcPct val="100000"/>
                        </a:lnSpc>
                        <a:spcBef>
                          <a:spcPts val="0"/>
                        </a:spcBef>
                        <a:spcAft>
                          <a:spcPts val="0"/>
                        </a:spcAft>
                        <a:buClr>
                          <a:srgbClr val="FF0000"/>
                        </a:buClr>
                        <a:buSzPts val="1800"/>
                        <a:buFont typeface="Lucida Sans"/>
                        <a:buNone/>
                      </a:pPr>
                      <a:r>
                        <a:rPr b="1" i="0" lang="en-US" sz="1800" u="none" cap="none" strike="noStrike">
                          <a:solidFill>
                            <a:srgbClr val="FF0000"/>
                          </a:solidFill>
                          <a:latin typeface="Lucida Sans"/>
                          <a:ea typeface="Lucida Sans"/>
                          <a:cs typeface="Lucida Sans"/>
                          <a:sym typeface="Lucida Sans"/>
                        </a:rPr>
                        <a:t>Theo lĩnh vực thông tin</a:t>
                      </a:r>
                      <a:endParaRPr b="1" i="0" sz="1800" u="none" cap="none" strike="noStrike">
                        <a:solidFill>
                          <a:srgbClr val="FF0000"/>
                        </a:solidFill>
                        <a:latin typeface="Lucida Sans"/>
                        <a:ea typeface="Lucida Sans"/>
                        <a:cs typeface="Lucida Sans"/>
                        <a:sym typeface="Lucida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A6DDEA"/>
                    </a:solidFill>
                  </a:tcPr>
                </a:tc>
                <a:tc>
                  <a:txBody>
                    <a:bodyPr/>
                    <a:lstStyle/>
                    <a:p>
                      <a:pPr indent="0" lvl="0" marL="0" marR="0" rtl="0" algn="ctr">
                        <a:lnSpc>
                          <a:spcPct val="100000"/>
                        </a:lnSpc>
                        <a:spcBef>
                          <a:spcPts val="0"/>
                        </a:spcBef>
                        <a:spcAft>
                          <a:spcPts val="0"/>
                        </a:spcAft>
                        <a:buClr>
                          <a:srgbClr val="FF0000"/>
                        </a:buClr>
                        <a:buSzPts val="1800"/>
                        <a:buFont typeface="Lucida Sans"/>
                        <a:buNone/>
                      </a:pPr>
                      <a:r>
                        <a:rPr b="1" i="0" lang="en-US" sz="1800" u="none" cap="none" strike="noStrike">
                          <a:solidFill>
                            <a:srgbClr val="FF0000"/>
                          </a:solidFill>
                          <a:latin typeface="Lucida Sans"/>
                          <a:ea typeface="Lucida Sans"/>
                          <a:cs typeface="Lucida Sans"/>
                          <a:sym typeface="Lucida Sans"/>
                        </a:rPr>
                        <a:t>Theo đối tượng độc giả</a:t>
                      </a:r>
                      <a:endParaRPr b="1" i="0" sz="1800" u="none" cap="none" strike="noStrike">
                        <a:solidFill>
                          <a:srgbClr val="FF0000"/>
                        </a:solidFill>
                        <a:latin typeface="Lucida Sans"/>
                        <a:ea typeface="Lucida Sans"/>
                        <a:cs typeface="Lucida Sans"/>
                        <a:sym typeface="Lucida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A6DDEA"/>
                    </a:solidFill>
                  </a:tcPr>
                </a:tc>
                <a:tc>
                  <a:txBody>
                    <a:bodyPr/>
                    <a:lstStyle/>
                    <a:p>
                      <a:pPr indent="0" lvl="0" marL="0" marR="0" rtl="0" algn="l">
                        <a:lnSpc>
                          <a:spcPct val="100000"/>
                        </a:lnSpc>
                        <a:spcBef>
                          <a:spcPts val="0"/>
                        </a:spcBef>
                        <a:spcAft>
                          <a:spcPts val="0"/>
                        </a:spcAft>
                        <a:buClr>
                          <a:srgbClr val="FF0000"/>
                        </a:buClr>
                        <a:buSzPts val="1800"/>
                        <a:buFont typeface="Lucida Sans"/>
                        <a:buNone/>
                      </a:pPr>
                      <a:r>
                        <a:rPr b="1" i="0" lang="en-US" sz="1800" u="none" cap="none" strike="noStrike">
                          <a:solidFill>
                            <a:srgbClr val="FF0000"/>
                          </a:solidFill>
                          <a:latin typeface="Lucida Sans"/>
                          <a:ea typeface="Lucida Sans"/>
                          <a:cs typeface="Lucida Sans"/>
                          <a:sym typeface="Lucida Sans"/>
                        </a:rPr>
                        <a:t>Theo đia phương</a:t>
                      </a:r>
                      <a:endParaRPr b="1" i="0" sz="1800" u="none" cap="none" strike="noStrike">
                        <a:solidFill>
                          <a:srgbClr val="FF0000"/>
                        </a:solidFill>
                        <a:latin typeface="Lucida Sans"/>
                        <a:ea typeface="Lucida Sans"/>
                        <a:cs typeface="Lucida Sans"/>
                        <a:sym typeface="Lucida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A6DDEA"/>
                    </a:solidFill>
                  </a:tcPr>
                </a:tc>
              </a:tr>
              <a:tr h="371475">
                <a:tc>
                  <a:txBody>
                    <a:bodyPr/>
                    <a:lstStyle/>
                    <a:p>
                      <a:pPr indent="0" lvl="0" marL="0" marR="0" rtl="0" algn="l">
                        <a:lnSpc>
                          <a:spcPct val="100000"/>
                        </a:lnSpc>
                        <a:spcBef>
                          <a:spcPts val="0"/>
                        </a:spcBef>
                        <a:spcAft>
                          <a:spcPts val="0"/>
                        </a:spcAft>
                        <a:buClr>
                          <a:schemeClr val="dk1"/>
                        </a:buClr>
                        <a:buSzPts val="1800"/>
                        <a:buFont typeface="Lucida Sans"/>
                        <a:buNone/>
                      </a:pPr>
                      <a:r>
                        <a:rPr b="0" i="0" lang="en-US" sz="1800" u="none" cap="none" strike="noStrike">
                          <a:solidFill>
                            <a:schemeClr val="dk1"/>
                          </a:solidFill>
                          <a:latin typeface="Lucida Sans"/>
                          <a:ea typeface="Lucida Sans"/>
                          <a:cs typeface="Lucida Sans"/>
                          <a:sym typeface="Lucida Sans"/>
                        </a:rPr>
                        <a:t>- Nhật báo, tuần báo, nguyệt san, niên báo…</a:t>
                      </a:r>
                      <a:endParaRPr b="0" i="0" sz="1800" u="none" cap="none" strike="noStrike">
                        <a:solidFill>
                          <a:schemeClr val="dk1"/>
                        </a:solidFill>
                        <a:latin typeface="Lucida Sans"/>
                        <a:ea typeface="Lucida Sans"/>
                        <a:cs typeface="Lucida Sans"/>
                        <a:sym typeface="Lucida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l">
                        <a:lnSpc>
                          <a:spcPct val="100000"/>
                        </a:lnSpc>
                        <a:spcBef>
                          <a:spcPts val="0"/>
                        </a:spcBef>
                        <a:spcAft>
                          <a:spcPts val="0"/>
                        </a:spcAft>
                        <a:buClr>
                          <a:srgbClr val="000000"/>
                        </a:buClr>
                        <a:buSzPts val="1800"/>
                        <a:buFont typeface="Lucida Sans"/>
                        <a:buNone/>
                      </a:pPr>
                      <a:r>
                        <a:rPr b="0" i="0" lang="en-US" sz="1800" u="none" cap="none" strike="noStrike">
                          <a:solidFill>
                            <a:srgbClr val="000000"/>
                          </a:solidFill>
                          <a:latin typeface="Lucida Sans"/>
                          <a:ea typeface="Lucida Sans"/>
                          <a:cs typeface="Lucida Sans"/>
                          <a:sym typeface="Lucida Sans"/>
                        </a:rPr>
                        <a:t>Báo Văn nghệ, Khoa học và đời sống, Pháp luật, Giáo dục và thời đại…</a:t>
                      </a:r>
                      <a:endParaRPr b="0" i="0" sz="1800" u="none" cap="none" strike="noStrike">
                        <a:solidFill>
                          <a:srgbClr val="000000"/>
                        </a:solidFill>
                        <a:latin typeface="Lucida Sans"/>
                        <a:ea typeface="Lucida Sans"/>
                        <a:cs typeface="Lucida Sans"/>
                        <a:sym typeface="Lucida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100000"/>
                        </a:lnSpc>
                        <a:spcBef>
                          <a:spcPts val="0"/>
                        </a:spcBef>
                        <a:spcAft>
                          <a:spcPts val="0"/>
                        </a:spcAft>
                        <a:buClr>
                          <a:srgbClr val="000000"/>
                        </a:buClr>
                        <a:buSzPts val="1800"/>
                        <a:buFont typeface="Lucida Sans"/>
                        <a:buNone/>
                      </a:pPr>
                      <a:r>
                        <a:rPr b="0" i="0" lang="en-US" sz="1800" u="none" cap="none" strike="noStrike">
                          <a:solidFill>
                            <a:srgbClr val="000000"/>
                          </a:solidFill>
                          <a:latin typeface="Lucida Sans"/>
                          <a:ea typeface="Lucida Sans"/>
                          <a:cs typeface="Lucida Sans"/>
                          <a:sym typeface="Lucida Sans"/>
                        </a:rPr>
                        <a:t>- Báo Nhi đồng, Thanh niên, Phụ nữ, Tiền phong…</a:t>
                      </a:r>
                      <a:endParaRPr b="0" i="0" sz="1800" u="none" cap="none" strike="noStrike">
                        <a:solidFill>
                          <a:srgbClr val="000000"/>
                        </a:solidFill>
                        <a:latin typeface="Lucida Sans"/>
                        <a:ea typeface="Lucida Sans"/>
                        <a:cs typeface="Lucida Sans"/>
                        <a:sym typeface="Lucida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l">
                        <a:lnSpc>
                          <a:spcPct val="100000"/>
                        </a:lnSpc>
                        <a:spcBef>
                          <a:spcPts val="0"/>
                        </a:spcBef>
                        <a:spcAft>
                          <a:spcPts val="0"/>
                        </a:spcAft>
                        <a:buClr>
                          <a:srgbClr val="000000"/>
                        </a:buClr>
                        <a:buSzPts val="1800"/>
                        <a:buFont typeface="Lucida Sans"/>
                        <a:buNone/>
                      </a:pPr>
                      <a:r>
                        <a:rPr b="0" i="0" lang="en-US" sz="1800" u="none" cap="none" strike="noStrike">
                          <a:solidFill>
                            <a:srgbClr val="000000"/>
                          </a:solidFill>
                          <a:latin typeface="Lucida Sans"/>
                          <a:ea typeface="Lucida Sans"/>
                          <a:cs typeface="Lucida Sans"/>
                          <a:sym typeface="Lucida Sans"/>
                        </a:rPr>
                        <a:t>- Lâm Đồng, Bình Dương, Khánh Hòa, Đất Mũi …</a:t>
                      </a:r>
                      <a:endParaRPr b="0" i="0" sz="1800" u="none" cap="none" strike="noStrike">
                        <a:solidFill>
                          <a:srgbClr val="000000"/>
                        </a:solidFill>
                        <a:latin typeface="Lucida Sans"/>
                        <a:ea typeface="Lucida Sans"/>
                        <a:cs typeface="Lucida Sans"/>
                        <a:sym typeface="Lucida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r>
            </a:tbl>
          </a:graphicData>
        </a:graphic>
      </p:graphicFrame>
      <p:pic>
        <p:nvPicPr>
          <p:cNvPr descr="bia1nd15-lon" id="181" name="Google Shape;181;p11"/>
          <p:cNvPicPr preferRelativeResize="0"/>
          <p:nvPr/>
        </p:nvPicPr>
        <p:blipFill rotWithShape="1">
          <a:blip r:embed="rId3">
            <a:alphaModFix/>
          </a:blip>
          <a:srcRect b="0" l="0" r="0" t="0"/>
          <a:stretch/>
        </p:blipFill>
        <p:spPr>
          <a:xfrm>
            <a:off x="17585" y="2590800"/>
            <a:ext cx="2438400" cy="3276600"/>
          </a:xfrm>
          <a:prstGeom prst="rect">
            <a:avLst/>
          </a:prstGeom>
          <a:noFill/>
          <a:ln>
            <a:noFill/>
          </a:ln>
        </p:spPr>
      </p:pic>
      <p:pic>
        <p:nvPicPr>
          <p:cNvPr descr="14_190" id="182" name="Google Shape;182;p11"/>
          <p:cNvPicPr preferRelativeResize="0"/>
          <p:nvPr/>
        </p:nvPicPr>
        <p:blipFill rotWithShape="1">
          <a:blip r:embed="rId4">
            <a:alphaModFix/>
          </a:blip>
          <a:srcRect b="0" l="0" r="0" t="0"/>
          <a:stretch/>
        </p:blipFill>
        <p:spPr>
          <a:xfrm>
            <a:off x="2590800" y="2555631"/>
            <a:ext cx="2743200" cy="3276600"/>
          </a:xfrm>
          <a:prstGeom prst="rect">
            <a:avLst/>
          </a:prstGeom>
          <a:noFill/>
          <a:ln>
            <a:noFill/>
          </a:ln>
        </p:spPr>
      </p:pic>
      <p:pic>
        <p:nvPicPr>
          <p:cNvPr descr="BAO TNIEN" id="183" name="Google Shape;183;p11"/>
          <p:cNvPicPr preferRelativeResize="0"/>
          <p:nvPr/>
        </p:nvPicPr>
        <p:blipFill rotWithShape="1">
          <a:blip r:embed="rId5">
            <a:alphaModFix/>
          </a:blip>
          <a:srcRect b="0" l="0" r="0" t="0"/>
          <a:stretch/>
        </p:blipFill>
        <p:spPr>
          <a:xfrm>
            <a:off x="0" y="5486400"/>
            <a:ext cx="4648200" cy="1371600"/>
          </a:xfrm>
          <a:prstGeom prst="rect">
            <a:avLst/>
          </a:prstGeom>
          <a:noFill/>
          <a:ln>
            <a:noFill/>
          </a:ln>
        </p:spPr>
      </p:pic>
      <p:pic>
        <p:nvPicPr>
          <p:cNvPr descr="TPcuoituan" id="184" name="Google Shape;184;p11"/>
          <p:cNvPicPr preferRelativeResize="0"/>
          <p:nvPr/>
        </p:nvPicPr>
        <p:blipFill rotWithShape="1">
          <a:blip r:embed="rId6">
            <a:alphaModFix/>
          </a:blip>
          <a:srcRect b="0" l="0" r="0" t="0"/>
          <a:stretch/>
        </p:blipFill>
        <p:spPr>
          <a:xfrm>
            <a:off x="5339862" y="2703268"/>
            <a:ext cx="3810000" cy="2981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500"/>
                                        <p:tgtEl>
                                          <p:spTgt spid="18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graphicFrame>
        <p:nvGraphicFramePr>
          <p:cNvPr id="189" name="Google Shape;189;p12"/>
          <p:cNvGraphicFramePr/>
          <p:nvPr/>
        </p:nvGraphicFramePr>
        <p:xfrm>
          <a:off x="0" y="588963"/>
          <a:ext cx="3000000" cy="3000000"/>
        </p:xfrm>
        <a:graphic>
          <a:graphicData uri="http://schemas.openxmlformats.org/drawingml/2006/table">
            <a:tbl>
              <a:tblPr>
                <a:noFill/>
                <a:tableStyleId>{B9788B9C-937B-4977-B7D8-D191D78529DA}</a:tableStyleId>
              </a:tblPr>
              <a:tblGrid>
                <a:gridCol w="2286000"/>
                <a:gridCol w="2438400"/>
                <a:gridCol w="2133600"/>
                <a:gridCol w="2286000"/>
              </a:tblGrid>
              <a:tr h="371475">
                <a:tc>
                  <a:txBody>
                    <a:bodyPr/>
                    <a:lstStyle/>
                    <a:p>
                      <a:pPr indent="0" lvl="0" marL="0" marR="0" rtl="0" algn="ctr">
                        <a:lnSpc>
                          <a:spcPct val="100000"/>
                        </a:lnSpc>
                        <a:spcBef>
                          <a:spcPts val="0"/>
                        </a:spcBef>
                        <a:spcAft>
                          <a:spcPts val="0"/>
                        </a:spcAft>
                        <a:buClr>
                          <a:srgbClr val="FF0000"/>
                        </a:buClr>
                        <a:buSzPts val="1800"/>
                        <a:buFont typeface="Lucida Sans"/>
                        <a:buNone/>
                      </a:pPr>
                      <a:r>
                        <a:rPr b="1" i="0" lang="en-US" sz="1800" u="none" cap="none" strike="noStrike">
                          <a:solidFill>
                            <a:srgbClr val="FF0000"/>
                          </a:solidFill>
                          <a:latin typeface="Lucida Sans"/>
                          <a:ea typeface="Lucida Sans"/>
                          <a:cs typeface="Lucida Sans"/>
                          <a:sym typeface="Lucida Sans"/>
                        </a:rPr>
                        <a:t>Theo định kỳ xuất bản</a:t>
                      </a:r>
                      <a:endParaRPr b="1" i="0" sz="1800" u="none" cap="none" strike="noStrike">
                        <a:solidFill>
                          <a:srgbClr val="FF0000"/>
                        </a:solidFill>
                        <a:latin typeface="Lucida Sans"/>
                        <a:ea typeface="Lucida Sans"/>
                        <a:cs typeface="Lucida Sans"/>
                        <a:sym typeface="Lucida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A6DDEA"/>
                    </a:solidFill>
                  </a:tcPr>
                </a:tc>
                <a:tc>
                  <a:txBody>
                    <a:bodyPr/>
                    <a:lstStyle/>
                    <a:p>
                      <a:pPr indent="0" lvl="0" marL="0" marR="0" rtl="0" algn="ctr">
                        <a:lnSpc>
                          <a:spcPct val="100000"/>
                        </a:lnSpc>
                        <a:spcBef>
                          <a:spcPts val="0"/>
                        </a:spcBef>
                        <a:spcAft>
                          <a:spcPts val="0"/>
                        </a:spcAft>
                        <a:buClr>
                          <a:srgbClr val="FF0000"/>
                        </a:buClr>
                        <a:buSzPts val="1800"/>
                        <a:buFont typeface="Lucida Sans"/>
                        <a:buNone/>
                      </a:pPr>
                      <a:r>
                        <a:rPr b="1" i="0" lang="en-US" sz="1800" u="none" cap="none" strike="noStrike">
                          <a:solidFill>
                            <a:srgbClr val="FF0000"/>
                          </a:solidFill>
                          <a:latin typeface="Lucida Sans"/>
                          <a:ea typeface="Lucida Sans"/>
                          <a:cs typeface="Lucida Sans"/>
                          <a:sym typeface="Lucida Sans"/>
                        </a:rPr>
                        <a:t>Theo lĩnh vực thông tin</a:t>
                      </a:r>
                      <a:endParaRPr b="1" i="0" sz="1800" u="none" cap="none" strike="noStrike">
                        <a:solidFill>
                          <a:srgbClr val="FF0000"/>
                        </a:solidFill>
                        <a:latin typeface="Lucida Sans"/>
                        <a:ea typeface="Lucida Sans"/>
                        <a:cs typeface="Lucida Sans"/>
                        <a:sym typeface="Lucida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A6DDEA"/>
                    </a:solidFill>
                  </a:tcPr>
                </a:tc>
                <a:tc>
                  <a:txBody>
                    <a:bodyPr/>
                    <a:lstStyle/>
                    <a:p>
                      <a:pPr indent="0" lvl="0" marL="0" marR="0" rtl="0" algn="ctr">
                        <a:lnSpc>
                          <a:spcPct val="100000"/>
                        </a:lnSpc>
                        <a:spcBef>
                          <a:spcPts val="0"/>
                        </a:spcBef>
                        <a:spcAft>
                          <a:spcPts val="0"/>
                        </a:spcAft>
                        <a:buClr>
                          <a:srgbClr val="FF0000"/>
                        </a:buClr>
                        <a:buSzPts val="1800"/>
                        <a:buFont typeface="Lucida Sans"/>
                        <a:buNone/>
                      </a:pPr>
                      <a:r>
                        <a:rPr b="1" i="0" lang="en-US" sz="1800" u="none" cap="none" strike="noStrike">
                          <a:solidFill>
                            <a:srgbClr val="FF0000"/>
                          </a:solidFill>
                          <a:latin typeface="Lucida Sans"/>
                          <a:ea typeface="Lucida Sans"/>
                          <a:cs typeface="Lucida Sans"/>
                          <a:sym typeface="Lucida Sans"/>
                        </a:rPr>
                        <a:t>Theo đối tượng độc giả</a:t>
                      </a:r>
                      <a:endParaRPr b="1" i="0" sz="1800" u="none" cap="none" strike="noStrike">
                        <a:solidFill>
                          <a:srgbClr val="FF0000"/>
                        </a:solidFill>
                        <a:latin typeface="Lucida Sans"/>
                        <a:ea typeface="Lucida Sans"/>
                        <a:cs typeface="Lucida Sans"/>
                        <a:sym typeface="Lucida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A6DDEA"/>
                    </a:solidFill>
                  </a:tcPr>
                </a:tc>
                <a:tc>
                  <a:txBody>
                    <a:bodyPr/>
                    <a:lstStyle/>
                    <a:p>
                      <a:pPr indent="0" lvl="0" marL="0" marR="0" rtl="0" algn="l">
                        <a:lnSpc>
                          <a:spcPct val="100000"/>
                        </a:lnSpc>
                        <a:spcBef>
                          <a:spcPts val="0"/>
                        </a:spcBef>
                        <a:spcAft>
                          <a:spcPts val="0"/>
                        </a:spcAft>
                        <a:buClr>
                          <a:srgbClr val="FF0000"/>
                        </a:buClr>
                        <a:buSzPts val="1800"/>
                        <a:buFont typeface="Lucida Sans"/>
                        <a:buNone/>
                      </a:pPr>
                      <a:r>
                        <a:rPr b="1" i="0" lang="en-US" sz="1800" u="none" cap="none" strike="noStrike">
                          <a:solidFill>
                            <a:srgbClr val="FF0000"/>
                          </a:solidFill>
                          <a:latin typeface="Lucida Sans"/>
                          <a:ea typeface="Lucida Sans"/>
                          <a:cs typeface="Lucida Sans"/>
                          <a:sym typeface="Lucida Sans"/>
                        </a:rPr>
                        <a:t>Theo đia phương</a:t>
                      </a:r>
                      <a:endParaRPr b="1" i="0" sz="1800" u="none" cap="none" strike="noStrike">
                        <a:solidFill>
                          <a:srgbClr val="FF0000"/>
                        </a:solidFill>
                        <a:latin typeface="Lucida Sans"/>
                        <a:ea typeface="Lucida Sans"/>
                        <a:cs typeface="Lucida Sans"/>
                        <a:sym typeface="Lucida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A6DDEA"/>
                    </a:solidFill>
                  </a:tcPr>
                </a:tc>
              </a:tr>
              <a:tr h="371475">
                <a:tc>
                  <a:txBody>
                    <a:bodyPr/>
                    <a:lstStyle/>
                    <a:p>
                      <a:pPr indent="0" lvl="0" marL="0" marR="0" rtl="0" algn="l">
                        <a:lnSpc>
                          <a:spcPct val="100000"/>
                        </a:lnSpc>
                        <a:spcBef>
                          <a:spcPts val="0"/>
                        </a:spcBef>
                        <a:spcAft>
                          <a:spcPts val="0"/>
                        </a:spcAft>
                        <a:buClr>
                          <a:schemeClr val="dk1"/>
                        </a:buClr>
                        <a:buSzPts val="1800"/>
                        <a:buFont typeface="Lucida Sans"/>
                        <a:buNone/>
                      </a:pPr>
                      <a:r>
                        <a:rPr b="0" i="0" lang="en-US" sz="1800" u="none" cap="none" strike="noStrike">
                          <a:solidFill>
                            <a:schemeClr val="dk1"/>
                          </a:solidFill>
                          <a:latin typeface="Lucida Sans"/>
                          <a:ea typeface="Lucida Sans"/>
                          <a:cs typeface="Lucida Sans"/>
                          <a:sym typeface="Lucida Sans"/>
                        </a:rPr>
                        <a:t>- Nhật báo, tuần báo, nguyệt san, niên báo…</a:t>
                      </a:r>
                      <a:endParaRPr b="0" i="0" sz="1800" u="none" cap="none" strike="noStrike">
                        <a:solidFill>
                          <a:schemeClr val="dk1"/>
                        </a:solidFill>
                        <a:latin typeface="Lucida Sans"/>
                        <a:ea typeface="Lucida Sans"/>
                        <a:cs typeface="Lucida Sans"/>
                        <a:sym typeface="Lucida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l">
                        <a:lnSpc>
                          <a:spcPct val="100000"/>
                        </a:lnSpc>
                        <a:spcBef>
                          <a:spcPts val="0"/>
                        </a:spcBef>
                        <a:spcAft>
                          <a:spcPts val="0"/>
                        </a:spcAft>
                        <a:buClr>
                          <a:srgbClr val="000000"/>
                        </a:buClr>
                        <a:buSzPts val="1800"/>
                        <a:buFont typeface="Lucida Sans"/>
                        <a:buNone/>
                      </a:pPr>
                      <a:r>
                        <a:rPr b="0" i="0" lang="en-US" sz="1800" u="none" cap="none" strike="noStrike">
                          <a:solidFill>
                            <a:srgbClr val="000000"/>
                          </a:solidFill>
                          <a:latin typeface="Lucida Sans"/>
                          <a:ea typeface="Lucida Sans"/>
                          <a:cs typeface="Lucida Sans"/>
                          <a:sym typeface="Lucida Sans"/>
                        </a:rPr>
                        <a:t>Báo Văn nghệ, Khoa học và đời sống, Pháp luật, Giáo dục và thời đại…</a:t>
                      </a:r>
                      <a:endParaRPr b="0" i="0" sz="1800" u="none" cap="none" strike="noStrike">
                        <a:solidFill>
                          <a:srgbClr val="000000"/>
                        </a:solidFill>
                        <a:latin typeface="Lucida Sans"/>
                        <a:ea typeface="Lucida Sans"/>
                        <a:cs typeface="Lucida Sans"/>
                        <a:sym typeface="Lucida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100000"/>
                        </a:lnSpc>
                        <a:spcBef>
                          <a:spcPts val="0"/>
                        </a:spcBef>
                        <a:spcAft>
                          <a:spcPts val="0"/>
                        </a:spcAft>
                        <a:buClr>
                          <a:srgbClr val="000000"/>
                        </a:buClr>
                        <a:buSzPts val="1800"/>
                        <a:buFont typeface="Lucida Sans"/>
                        <a:buNone/>
                      </a:pPr>
                      <a:r>
                        <a:rPr b="0" i="0" lang="en-US" sz="1800" u="none" cap="none" strike="noStrike">
                          <a:solidFill>
                            <a:srgbClr val="000000"/>
                          </a:solidFill>
                          <a:latin typeface="Lucida Sans"/>
                          <a:ea typeface="Lucida Sans"/>
                          <a:cs typeface="Lucida Sans"/>
                          <a:sym typeface="Lucida Sans"/>
                        </a:rPr>
                        <a:t>- Báo Nhi đồng, Thanh niên, Phụ nữ, Tiền phong…</a:t>
                      </a:r>
                      <a:endParaRPr b="0" i="0" sz="1800" u="none" cap="none" strike="noStrike">
                        <a:solidFill>
                          <a:srgbClr val="000000"/>
                        </a:solidFill>
                        <a:latin typeface="Lucida Sans"/>
                        <a:ea typeface="Lucida Sans"/>
                        <a:cs typeface="Lucida Sans"/>
                        <a:sym typeface="Lucida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l">
                        <a:lnSpc>
                          <a:spcPct val="100000"/>
                        </a:lnSpc>
                        <a:spcBef>
                          <a:spcPts val="0"/>
                        </a:spcBef>
                        <a:spcAft>
                          <a:spcPts val="0"/>
                        </a:spcAft>
                        <a:buClr>
                          <a:srgbClr val="000000"/>
                        </a:buClr>
                        <a:buSzPts val="1800"/>
                        <a:buFont typeface="Lucida Sans"/>
                        <a:buNone/>
                      </a:pPr>
                      <a:r>
                        <a:rPr b="0" i="0" lang="en-US" sz="1800" u="none" cap="none" strike="noStrike">
                          <a:solidFill>
                            <a:srgbClr val="000000"/>
                          </a:solidFill>
                          <a:latin typeface="Lucida Sans"/>
                          <a:ea typeface="Lucida Sans"/>
                          <a:cs typeface="Lucida Sans"/>
                          <a:sym typeface="Lucida Sans"/>
                        </a:rPr>
                        <a:t>- Lâm Đồng, Bình Dương, Khánh Hòa, Đất Mũi …</a:t>
                      </a:r>
                      <a:endParaRPr b="0" i="0" sz="1800" u="none" cap="none" strike="noStrike">
                        <a:solidFill>
                          <a:srgbClr val="000000"/>
                        </a:solidFill>
                        <a:latin typeface="Lucida Sans"/>
                        <a:ea typeface="Lucida Sans"/>
                        <a:cs typeface="Lucida Sans"/>
                        <a:sym typeface="Lucida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r>
            </a:tbl>
          </a:graphicData>
        </a:graphic>
      </p:graphicFrame>
      <p:grpSp>
        <p:nvGrpSpPr>
          <p:cNvPr id="190" name="Google Shape;190;p12"/>
          <p:cNvGrpSpPr/>
          <p:nvPr/>
        </p:nvGrpSpPr>
        <p:grpSpPr>
          <a:xfrm>
            <a:off x="43960" y="3729345"/>
            <a:ext cx="8947639" cy="3063412"/>
            <a:chOff x="0" y="1440"/>
            <a:chExt cx="3984" cy="2246"/>
          </a:xfrm>
        </p:grpSpPr>
        <p:pic>
          <p:nvPicPr>
            <p:cNvPr descr="BAO LAM DONG" id="191" name="Google Shape;191;p12"/>
            <p:cNvPicPr preferRelativeResize="0"/>
            <p:nvPr/>
          </p:nvPicPr>
          <p:blipFill rotWithShape="1">
            <a:blip r:embed="rId3">
              <a:alphaModFix/>
            </a:blip>
            <a:srcRect b="0" l="0" r="0" t="0"/>
            <a:stretch/>
          </p:blipFill>
          <p:spPr>
            <a:xfrm>
              <a:off x="0" y="1440"/>
              <a:ext cx="3984" cy="711"/>
            </a:xfrm>
            <a:prstGeom prst="rect">
              <a:avLst/>
            </a:prstGeom>
            <a:noFill/>
            <a:ln>
              <a:noFill/>
            </a:ln>
          </p:spPr>
        </p:pic>
        <p:pic>
          <p:nvPicPr>
            <p:cNvPr descr="BAO KHANH HOA" id="192" name="Google Shape;192;p12"/>
            <p:cNvPicPr preferRelativeResize="0"/>
            <p:nvPr/>
          </p:nvPicPr>
          <p:blipFill rotWithShape="1">
            <a:blip r:embed="rId4">
              <a:alphaModFix/>
            </a:blip>
            <a:srcRect b="0" l="0" r="0" t="0"/>
            <a:stretch/>
          </p:blipFill>
          <p:spPr>
            <a:xfrm>
              <a:off x="0" y="2160"/>
              <a:ext cx="3984" cy="827"/>
            </a:xfrm>
            <a:prstGeom prst="rect">
              <a:avLst/>
            </a:prstGeom>
            <a:noFill/>
            <a:ln>
              <a:noFill/>
            </a:ln>
          </p:spPr>
        </p:pic>
        <p:pic>
          <p:nvPicPr>
            <p:cNvPr descr="menu_header_03" id="193" name="Google Shape;193;p12"/>
            <p:cNvPicPr preferRelativeResize="0"/>
            <p:nvPr/>
          </p:nvPicPr>
          <p:blipFill rotWithShape="1">
            <a:blip r:embed="rId5">
              <a:alphaModFix/>
            </a:blip>
            <a:srcRect b="0" l="0" r="0" t="0"/>
            <a:stretch/>
          </p:blipFill>
          <p:spPr>
            <a:xfrm>
              <a:off x="0" y="2976"/>
              <a:ext cx="3984" cy="710"/>
            </a:xfrm>
            <a:prstGeom prst="rect">
              <a:avLst/>
            </a:prstGeom>
            <a:noFill/>
            <a:ln>
              <a:noFill/>
            </a:ln>
          </p:spPr>
        </p:pic>
      </p:grpSp>
      <p:pic>
        <p:nvPicPr>
          <p:cNvPr descr="C:\Users\THE GIOI SO\Downloads\b4_hseb.jpg" id="194" name="Google Shape;194;p12"/>
          <p:cNvPicPr preferRelativeResize="0"/>
          <p:nvPr/>
        </p:nvPicPr>
        <p:blipFill rotWithShape="1">
          <a:blip r:embed="rId6">
            <a:alphaModFix/>
          </a:blip>
          <a:srcRect b="0" l="0" r="0" t="0"/>
          <a:stretch/>
        </p:blipFill>
        <p:spPr>
          <a:xfrm>
            <a:off x="43961" y="2479431"/>
            <a:ext cx="9144000" cy="11795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gtEl>
                                        <p:attrNameLst>
                                          <p:attrName>style.visibility</p:attrName>
                                        </p:attrNameLst>
                                      </p:cBhvr>
                                      <p:to>
                                        <p:strVal val="visible"/>
                                      </p:to>
                                    </p:set>
                                    <p:anim calcmode="lin" valueType="num">
                                      <p:cBhvr additive="base">
                                        <p:cTn dur="500"/>
                                        <p:tgtEl>
                                          <p:spTgt spid="19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3"/>
          <p:cNvSpPr/>
          <p:nvPr/>
        </p:nvSpPr>
        <p:spPr>
          <a:xfrm>
            <a:off x="38100" y="0"/>
            <a:ext cx="8978900" cy="1066800"/>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2800" u="none" cap="none" strike="noStrike">
                <a:solidFill>
                  <a:schemeClr val="dk1"/>
                </a:solidFill>
                <a:latin typeface="Times New Roman"/>
                <a:ea typeface="Times New Roman"/>
                <a:cs typeface="Times New Roman"/>
                <a:sym typeface="Times New Roman"/>
              </a:rPr>
              <a:t> ? Hãy xác định các dạng tồn tại của văn bản báo chí qua các hình ảnh sau?</a:t>
            </a:r>
            <a:endParaRPr b="0" i="0" sz="2800" u="none" cap="none" strike="noStrike">
              <a:solidFill>
                <a:schemeClr val="dk1"/>
              </a:solidFill>
              <a:latin typeface="Times New Roman"/>
              <a:ea typeface="Times New Roman"/>
              <a:cs typeface="Times New Roman"/>
              <a:sym typeface="Times New Roman"/>
            </a:endParaRPr>
          </a:p>
        </p:txBody>
      </p:sp>
      <p:pic>
        <p:nvPicPr>
          <p:cNvPr descr="uploadImages%5Carticle%5C20061002%5CANH%20MINH%20HOA%20BAO%20CHI%20VN" id="200" name="Google Shape;200;p13"/>
          <p:cNvPicPr preferRelativeResize="0"/>
          <p:nvPr/>
        </p:nvPicPr>
        <p:blipFill rotWithShape="1">
          <a:blip r:embed="rId3">
            <a:alphaModFix/>
          </a:blip>
          <a:srcRect b="0" l="0" r="0" t="0"/>
          <a:stretch/>
        </p:blipFill>
        <p:spPr>
          <a:xfrm>
            <a:off x="285628" y="1178781"/>
            <a:ext cx="4040187" cy="2805112"/>
          </a:xfrm>
          <a:prstGeom prst="rect">
            <a:avLst/>
          </a:prstGeom>
          <a:noFill/>
          <a:ln>
            <a:noFill/>
          </a:ln>
        </p:spPr>
      </p:pic>
      <p:sp>
        <p:nvSpPr>
          <p:cNvPr id="201" name="Google Shape;201;p13"/>
          <p:cNvSpPr/>
          <p:nvPr/>
        </p:nvSpPr>
        <p:spPr>
          <a:xfrm>
            <a:off x="381000" y="3124200"/>
            <a:ext cx="762000" cy="544513"/>
          </a:xfrm>
          <a:prstGeom prst="ellipse">
            <a:avLst/>
          </a:prstGeom>
          <a:solidFill>
            <a:schemeClr val="accent2"/>
          </a:solidFill>
          <a:ln cap="flat" cmpd="sng" w="25400">
            <a:solidFill>
              <a:srgbClr val="8C3A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000" u="none" cap="none" strike="noStrike">
                <a:solidFill>
                  <a:schemeClr val="lt1"/>
                </a:solidFill>
                <a:latin typeface="Calibri"/>
                <a:ea typeface="Calibri"/>
                <a:cs typeface="Calibri"/>
                <a:sym typeface="Calibri"/>
              </a:rPr>
              <a:t>1</a:t>
            </a:r>
            <a:endParaRPr/>
          </a:p>
        </p:txBody>
      </p:sp>
      <p:sp>
        <p:nvSpPr>
          <p:cNvPr id="202" name="Google Shape;202;p13"/>
          <p:cNvSpPr/>
          <p:nvPr/>
        </p:nvSpPr>
        <p:spPr>
          <a:xfrm>
            <a:off x="8153400" y="2601119"/>
            <a:ext cx="990600" cy="904081"/>
          </a:xfrm>
          <a:prstGeom prst="ellipse">
            <a:avLst/>
          </a:prstGeom>
          <a:gradFill>
            <a:gsLst>
              <a:gs pos="0">
                <a:srgbClr val="29859E"/>
              </a:gs>
              <a:gs pos="80000">
                <a:srgbClr val="36B0D0"/>
              </a:gs>
              <a:gs pos="100000">
                <a:srgbClr val="33B3D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000" u="none" cap="none" strike="noStrike">
                <a:solidFill>
                  <a:schemeClr val="lt1"/>
                </a:solidFill>
                <a:latin typeface="Calibri"/>
                <a:ea typeface="Calibri"/>
                <a:cs typeface="Calibri"/>
                <a:sym typeface="Calibri"/>
              </a:rPr>
              <a:t>2</a:t>
            </a:r>
            <a:endParaRPr/>
          </a:p>
        </p:txBody>
      </p:sp>
      <p:sp>
        <p:nvSpPr>
          <p:cNvPr id="203" name="Google Shape;203;p13"/>
          <p:cNvSpPr txBox="1"/>
          <p:nvPr/>
        </p:nvSpPr>
        <p:spPr>
          <a:xfrm>
            <a:off x="5867400" y="1676400"/>
            <a:ext cx="1981200" cy="10779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rgbClr val="C00000"/>
                </a:solidFill>
                <a:latin typeface="Tahoma"/>
                <a:ea typeface="Tahoma"/>
                <a:cs typeface="Tahoma"/>
                <a:sym typeface="Tahoma"/>
              </a:rPr>
              <a:t>Đài phát thanh</a:t>
            </a:r>
            <a:endParaRPr b="1" i="0" sz="3200" u="none" cap="none" strike="noStrike">
              <a:solidFill>
                <a:srgbClr val="C00000"/>
              </a:solidFill>
              <a:latin typeface="Tahoma"/>
              <a:ea typeface="Tahoma"/>
              <a:cs typeface="Tahoma"/>
              <a:sym typeface="Tahoma"/>
            </a:endParaRPr>
          </a:p>
        </p:txBody>
      </p:sp>
      <p:sp>
        <p:nvSpPr>
          <p:cNvPr id="204" name="Google Shape;204;p13"/>
          <p:cNvSpPr/>
          <p:nvPr/>
        </p:nvSpPr>
        <p:spPr>
          <a:xfrm>
            <a:off x="3824287" y="5430715"/>
            <a:ext cx="841375" cy="533400"/>
          </a:xfrm>
          <a:prstGeom prst="ellipse">
            <a:avLst/>
          </a:prstGeom>
          <a:solidFill>
            <a:schemeClr val="accent6"/>
          </a:solidFill>
          <a:ln cap="flat" cmpd="sng" w="25400">
            <a:solidFill>
              <a:srgbClr val="B46D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000" u="none" cap="none" strike="noStrike">
                <a:solidFill>
                  <a:schemeClr val="lt1"/>
                </a:solidFill>
                <a:latin typeface="Calibri"/>
                <a:ea typeface="Calibri"/>
                <a:cs typeface="Calibri"/>
                <a:sym typeface="Calibri"/>
              </a:rPr>
              <a:t>3</a:t>
            </a:r>
            <a:endParaRPr/>
          </a:p>
        </p:txBody>
      </p:sp>
      <p:pic>
        <p:nvPicPr>
          <p:cNvPr descr="IMG_0807" id="205" name="Google Shape;205;p13"/>
          <p:cNvPicPr preferRelativeResize="0"/>
          <p:nvPr/>
        </p:nvPicPr>
        <p:blipFill rotWithShape="1">
          <a:blip r:embed="rId4">
            <a:alphaModFix/>
          </a:blip>
          <a:srcRect b="0" l="0" r="0" t="0"/>
          <a:stretch/>
        </p:blipFill>
        <p:spPr>
          <a:xfrm>
            <a:off x="204788" y="4343399"/>
            <a:ext cx="3795712" cy="2155825"/>
          </a:xfrm>
          <a:prstGeom prst="rect">
            <a:avLst/>
          </a:prstGeom>
          <a:noFill/>
          <a:ln>
            <a:noFill/>
          </a:ln>
        </p:spPr>
      </p:pic>
      <p:sp>
        <p:nvSpPr>
          <p:cNvPr id="206" name="Google Shape;206;p13"/>
          <p:cNvSpPr/>
          <p:nvPr/>
        </p:nvSpPr>
        <p:spPr>
          <a:xfrm>
            <a:off x="8255000" y="6280390"/>
            <a:ext cx="787400" cy="501409"/>
          </a:xfrm>
          <a:prstGeom prst="ellipse">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000" u="none" cap="none" strike="noStrike">
                <a:solidFill>
                  <a:schemeClr val="dk1"/>
                </a:solidFill>
                <a:latin typeface="Calibri"/>
                <a:ea typeface="Calibri"/>
                <a:cs typeface="Calibri"/>
                <a:sym typeface="Calibri"/>
              </a:rPr>
              <a:t>4</a:t>
            </a:r>
            <a:endParaRPr/>
          </a:p>
        </p:txBody>
      </p:sp>
      <p:pic>
        <p:nvPicPr>
          <p:cNvPr id="207" name="Google Shape;207;p13"/>
          <p:cNvPicPr preferRelativeResize="0"/>
          <p:nvPr/>
        </p:nvPicPr>
        <p:blipFill rotWithShape="1">
          <a:blip r:embed="rId5">
            <a:alphaModFix/>
          </a:blip>
          <a:srcRect b="0" l="0" r="0" t="0"/>
          <a:stretch/>
        </p:blipFill>
        <p:spPr>
          <a:xfrm>
            <a:off x="5193323" y="3668713"/>
            <a:ext cx="3886200" cy="2611677"/>
          </a:xfrm>
          <a:prstGeom prst="rect">
            <a:avLst/>
          </a:prstGeom>
          <a:noFill/>
          <a:ln>
            <a:noFill/>
          </a:ln>
        </p:spPr>
      </p:pic>
      <p:sp>
        <p:nvSpPr>
          <p:cNvPr id="208" name="Google Shape;208;p13"/>
          <p:cNvSpPr txBox="1"/>
          <p:nvPr/>
        </p:nvSpPr>
        <p:spPr>
          <a:xfrm>
            <a:off x="12700" y="3962400"/>
            <a:ext cx="33528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rgbClr val="0033CC"/>
                </a:solidFill>
                <a:latin typeface="Verdana"/>
                <a:ea typeface="Verdana"/>
                <a:cs typeface="Verdana"/>
                <a:sym typeface="Verdana"/>
              </a:rPr>
              <a:t> BÁO IN- Dạng viết</a:t>
            </a:r>
            <a:endParaRPr b="1" i="0" sz="1800" u="none" cap="none" strike="noStrike">
              <a:solidFill>
                <a:srgbClr val="0033CC"/>
              </a:solidFill>
              <a:latin typeface="Verdana"/>
              <a:ea typeface="Verdana"/>
              <a:cs typeface="Verdana"/>
              <a:sym typeface="Verdana"/>
            </a:endParaRPr>
          </a:p>
        </p:txBody>
      </p:sp>
      <p:sp>
        <p:nvSpPr>
          <p:cNvPr id="209" name="Google Shape;209;p13"/>
          <p:cNvSpPr txBox="1"/>
          <p:nvPr/>
        </p:nvSpPr>
        <p:spPr>
          <a:xfrm>
            <a:off x="4290646" y="3022601"/>
            <a:ext cx="3886200" cy="6461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rgbClr val="0033CC"/>
                </a:solidFill>
                <a:latin typeface="Verdana"/>
                <a:ea typeface="Verdana"/>
                <a:cs typeface="Verdana"/>
                <a:sym typeface="Verdana"/>
              </a:rPr>
              <a:t>    Báo nói</a:t>
            </a:r>
            <a:endParaRPr b="1" i="0" sz="1800" u="none" cap="none" strike="noStrike">
              <a:solidFill>
                <a:srgbClr val="0033CC"/>
              </a:solidFill>
              <a:latin typeface="Verdana"/>
              <a:ea typeface="Verdana"/>
              <a:cs typeface="Verdana"/>
              <a:sym typeface="Verdana"/>
            </a:endParaRPr>
          </a:p>
          <a:p>
            <a:pPr indent="0" lvl="0" marL="0" marR="0" rtl="0" algn="l">
              <a:spcBef>
                <a:spcPts val="0"/>
              </a:spcBef>
              <a:spcAft>
                <a:spcPts val="0"/>
              </a:spcAft>
              <a:buNone/>
            </a:pPr>
            <a:r>
              <a:t/>
            </a:r>
            <a:endParaRPr b="1" i="0" sz="1800" u="none" cap="none" strike="noStrike">
              <a:solidFill>
                <a:srgbClr val="0033CC"/>
              </a:solidFill>
              <a:latin typeface="Verdana"/>
              <a:ea typeface="Verdana"/>
              <a:cs typeface="Verdana"/>
              <a:sym typeface="Verdana"/>
            </a:endParaRPr>
          </a:p>
        </p:txBody>
      </p:sp>
      <p:sp>
        <p:nvSpPr>
          <p:cNvPr id="210" name="Google Shape;210;p13"/>
          <p:cNvSpPr txBox="1"/>
          <p:nvPr/>
        </p:nvSpPr>
        <p:spPr>
          <a:xfrm>
            <a:off x="0" y="6488113"/>
            <a:ext cx="3352800"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rgbClr val="800080"/>
                </a:solidFill>
                <a:latin typeface="Verdana"/>
                <a:ea typeface="Verdana"/>
                <a:cs typeface="Verdana"/>
                <a:sym typeface="Verdana"/>
              </a:rPr>
              <a:t>TRUYỀN HÌNH- Báo hình</a:t>
            </a:r>
            <a:endParaRPr b="1" i="0" sz="1800" u="none" cap="none" strike="noStrike">
              <a:solidFill>
                <a:srgbClr val="800080"/>
              </a:solidFill>
              <a:latin typeface="Verdana"/>
              <a:ea typeface="Verdana"/>
              <a:cs typeface="Verdana"/>
              <a:sym typeface="Verdana"/>
            </a:endParaRPr>
          </a:p>
        </p:txBody>
      </p:sp>
      <p:sp>
        <p:nvSpPr>
          <p:cNvPr id="211" name="Google Shape;211;p13"/>
          <p:cNvSpPr txBox="1"/>
          <p:nvPr/>
        </p:nvSpPr>
        <p:spPr>
          <a:xfrm>
            <a:off x="4556858" y="6346150"/>
            <a:ext cx="38862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rgbClr val="0033CC"/>
                </a:solidFill>
                <a:latin typeface="Verdana"/>
                <a:ea typeface="Verdana"/>
                <a:cs typeface="Verdana"/>
                <a:sym typeface="Verdana"/>
              </a:rPr>
              <a:t>BÁO ĐiỆN TỬ  -BÁO HÌNH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4"/>
          <p:cNvSpPr txBox="1"/>
          <p:nvPr/>
        </p:nvSpPr>
        <p:spPr>
          <a:xfrm>
            <a:off x="0" y="0"/>
            <a:ext cx="7415813" cy="830997"/>
          </a:xfrm>
          <a:prstGeom prst="rect">
            <a:avLst/>
          </a:prstGeom>
          <a:noFill/>
          <a:ln>
            <a:noFill/>
          </a:ln>
        </p:spPr>
        <p:txBody>
          <a:bodyPr anchorCtr="0" anchor="t" bIns="45700" lIns="91425" spcFirstLastPara="1" rIns="91425" wrap="square" tIns="45700">
            <a:spAutoFit/>
          </a:bodyPr>
          <a:lstStyle/>
          <a:p>
            <a:pPr indent="285750" lvl="0" marL="0" marR="0" rtl="0" algn="l">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	Báo điện tử chứa lượng thông tin rất phong phú</a:t>
            </a:r>
            <a:endParaRPr b="0" i="0" sz="2400" u="none" cap="none" strike="noStrike">
              <a:solidFill>
                <a:schemeClr val="dk1"/>
              </a:solidFill>
              <a:latin typeface="Times New Roman"/>
              <a:ea typeface="Times New Roman"/>
              <a:cs typeface="Times New Roman"/>
              <a:sym typeface="Times New Roman"/>
            </a:endParaRPr>
          </a:p>
          <a:p>
            <a:pPr indent="285750" lvl="0" marL="0" marR="0" rtl="0" algn="l">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		và rất tiện lợi trong việc tìm kiếm thông tin.</a:t>
            </a:r>
            <a:endParaRPr/>
          </a:p>
        </p:txBody>
      </p:sp>
      <p:pic>
        <p:nvPicPr>
          <p:cNvPr id="217" name="Google Shape;217;p14"/>
          <p:cNvPicPr preferRelativeResize="0"/>
          <p:nvPr/>
        </p:nvPicPr>
        <p:blipFill rotWithShape="1">
          <a:blip r:embed="rId3">
            <a:alphaModFix/>
          </a:blip>
          <a:srcRect b="6229" l="0" r="0" t="0"/>
          <a:stretch/>
        </p:blipFill>
        <p:spPr>
          <a:xfrm>
            <a:off x="228600" y="895350"/>
            <a:ext cx="8686800" cy="5734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16"/>
          <p:cNvPicPr preferRelativeResize="0"/>
          <p:nvPr/>
        </p:nvPicPr>
        <p:blipFill rotWithShape="1">
          <a:blip r:embed="rId3">
            <a:alphaModFix/>
          </a:blip>
          <a:srcRect b="0" l="0" r="0" t="0"/>
          <a:stretch/>
        </p:blipFill>
        <p:spPr>
          <a:xfrm>
            <a:off x="152400" y="152400"/>
            <a:ext cx="8839200" cy="6705600"/>
          </a:xfrm>
          <a:prstGeom prst="rect">
            <a:avLst/>
          </a:prstGeom>
          <a:noFill/>
          <a:ln>
            <a:noFill/>
          </a:ln>
        </p:spPr>
      </p:pic>
      <p:sp>
        <p:nvSpPr>
          <p:cNvPr id="223" name="Google Shape;223;p16"/>
          <p:cNvSpPr/>
          <p:nvPr/>
        </p:nvSpPr>
        <p:spPr>
          <a:xfrm>
            <a:off x="3581400" y="5867400"/>
            <a:ext cx="3276600" cy="1066800"/>
          </a:xfrm>
          <a:prstGeom prst="horizontalScroll">
            <a:avLst>
              <a:gd fmla="val 12500"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chemeClr val="lt1"/>
                </a:solidFill>
                <a:latin typeface="Times New Roman"/>
                <a:ea typeface="Times New Roman"/>
                <a:cs typeface="Times New Roman"/>
                <a:sym typeface="Times New Roman"/>
              </a:rPr>
              <a:t>Phóng sự</a:t>
            </a:r>
            <a:endParaRPr b="0" i="0" sz="2800" u="none" cap="none" strike="noStrike">
              <a:solidFill>
                <a:schemeClr val="lt1"/>
              </a:solidFill>
              <a:latin typeface="Times New Roman"/>
              <a:ea typeface="Times New Roman"/>
              <a:cs typeface="Times New Roman"/>
              <a:sym typeface="Times New Roman"/>
            </a:endParaRPr>
          </a:p>
        </p:txBody>
      </p:sp>
      <p:cxnSp>
        <p:nvCxnSpPr>
          <p:cNvPr id="224" name="Google Shape;224;p16"/>
          <p:cNvCxnSpPr/>
          <p:nvPr/>
        </p:nvCxnSpPr>
        <p:spPr>
          <a:xfrm>
            <a:off x="-2633325" y="4906700"/>
            <a:ext cx="151500" cy="6819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22"/>
                                        </p:tgtEl>
                                      </p:cBhvr>
                                    </p:animEffect>
                                    <p:set>
                                      <p:cBhvr>
                                        <p:cTn dur="1" fill="hold">
                                          <p:stCondLst>
                                            <p:cond delay="500"/>
                                          </p:stCondLst>
                                        </p:cTn>
                                        <p:tgtEl>
                                          <p:spTgt spid="22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5"/>
          <p:cNvSpPr/>
          <p:nvPr/>
        </p:nvSpPr>
        <p:spPr>
          <a:xfrm>
            <a:off x="38100" y="0"/>
            <a:ext cx="8978900" cy="1219200"/>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2800" u="none" cap="none" strike="noStrike">
                <a:solidFill>
                  <a:schemeClr val="dk1"/>
                </a:solidFill>
                <a:latin typeface="Times New Roman"/>
                <a:ea typeface="Times New Roman"/>
                <a:cs typeface="Times New Roman"/>
                <a:sym typeface="Times New Roman"/>
              </a:rPr>
              <a:t> II. LUYỆN TẬP:</a:t>
            </a:r>
            <a:endParaRPr/>
          </a:p>
          <a:p>
            <a:pPr indent="0" lvl="0" marL="0" marR="0" rtl="0" algn="l">
              <a:spcBef>
                <a:spcPts val="0"/>
              </a:spcBef>
              <a:spcAft>
                <a:spcPts val="0"/>
              </a:spcAft>
              <a:buNone/>
            </a:pPr>
            <a:r>
              <a:rPr b="1" i="0" lang="en-US" sz="2800" u="none" cap="none" strike="noStrike">
                <a:solidFill>
                  <a:schemeClr val="dk1"/>
                </a:solidFill>
                <a:latin typeface="Times New Roman"/>
                <a:ea typeface="Times New Roman"/>
                <a:cs typeface="Times New Roman"/>
                <a:sym typeface="Times New Roman"/>
              </a:rPr>
              <a:t>Bài 1: Xác định những thể loại của văn bản báo chí trong các ví dụ sau?</a:t>
            </a:r>
            <a:endParaRPr b="0" i="0" sz="2800" u="none" cap="none" strike="noStrike">
              <a:solidFill>
                <a:schemeClr val="dk1"/>
              </a:solidFill>
              <a:latin typeface="Times New Roman"/>
              <a:ea typeface="Times New Roman"/>
              <a:cs typeface="Times New Roman"/>
              <a:sym typeface="Times New Roman"/>
            </a:endParaRPr>
          </a:p>
        </p:txBody>
      </p:sp>
      <p:pic>
        <p:nvPicPr>
          <p:cNvPr id="230" name="Google Shape;230;p15"/>
          <p:cNvPicPr preferRelativeResize="0"/>
          <p:nvPr/>
        </p:nvPicPr>
        <p:blipFill rotWithShape="1">
          <a:blip r:embed="rId3">
            <a:alphaModFix/>
          </a:blip>
          <a:srcRect b="25918" l="685" r="24570" t="11859"/>
          <a:stretch/>
        </p:blipFill>
        <p:spPr>
          <a:xfrm>
            <a:off x="152400" y="1324708"/>
            <a:ext cx="8864599" cy="5609492"/>
          </a:xfrm>
          <a:prstGeom prst="rect">
            <a:avLst/>
          </a:prstGeom>
          <a:noFill/>
          <a:ln cap="flat" cmpd="sng" w="9525">
            <a:solidFill>
              <a:srgbClr val="000000"/>
            </a:solidFill>
            <a:prstDash val="solid"/>
            <a:miter lim="800000"/>
            <a:headEnd len="sm" w="sm" type="none"/>
            <a:tailEnd len="sm" w="sm" type="none"/>
          </a:ln>
        </p:spPr>
      </p:pic>
      <p:sp>
        <p:nvSpPr>
          <p:cNvPr id="231" name="Google Shape;231;p15"/>
          <p:cNvSpPr/>
          <p:nvPr/>
        </p:nvSpPr>
        <p:spPr>
          <a:xfrm>
            <a:off x="3581400" y="5867400"/>
            <a:ext cx="3276600" cy="1066800"/>
          </a:xfrm>
          <a:prstGeom prst="horizontalScroll">
            <a:avLst>
              <a:gd fmla="val 12500"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chemeClr val="lt1"/>
                </a:solidFill>
                <a:latin typeface="Times New Roman"/>
                <a:ea typeface="Times New Roman"/>
                <a:cs typeface="Times New Roman"/>
                <a:sym typeface="Times New Roman"/>
              </a:rPr>
              <a:t>Bản tin</a:t>
            </a:r>
            <a:endParaRPr b="0" i="0" sz="2800" u="none" cap="none" strike="noStrike">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0" st="0"/>
                                            </p:txEl>
                                          </p:spTgt>
                                        </p:tgtEl>
                                        <p:attrNameLst>
                                          <p:attrName>style.visibility</p:attrName>
                                        </p:attrNameLst>
                                      </p:cBhvr>
                                      <p:to>
                                        <p:strVal val="visible"/>
                                      </p:to>
                                    </p:set>
                                    <p:animEffect filter="fade" transition="in">
                                      <p:cBhvr>
                                        <p:cTn dur="500"/>
                                        <p:tgtEl>
                                          <p:spTgt spid="2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1" st="1"/>
                                            </p:txEl>
                                          </p:spTgt>
                                        </p:tgtEl>
                                        <p:attrNameLst>
                                          <p:attrName>style.visibility</p:attrName>
                                        </p:attrNameLst>
                                      </p:cBhvr>
                                      <p:to>
                                        <p:strVal val="visible"/>
                                      </p:to>
                                    </p:set>
                                    <p:animEffect filter="fade" transition="in">
                                      <p:cBhvr>
                                        <p:cTn dur="500"/>
                                        <p:tgtEl>
                                          <p:spTgt spid="2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30"/>
                                        </p:tgtEl>
                                        <p:attrNameLst>
                                          <p:attrName>style.visibility</p:attrName>
                                        </p:attrNameLst>
                                      </p:cBhvr>
                                      <p:to>
                                        <p:strVal val="visible"/>
                                      </p:to>
                                    </p:set>
                                    <p:anim calcmode="lin" valueType="num">
                                      <p:cBhvr additive="base">
                                        <p:cTn dur="500"/>
                                        <p:tgtEl>
                                          <p:spTgt spid="230"/>
                                        </p:tgtEl>
                                        <p:attrNameLst>
                                          <p:attrName>ppt_w</p:attrName>
                                        </p:attrNameLst>
                                      </p:cBhvr>
                                      <p:tavLst>
                                        <p:tav fmla="" tm="0">
                                          <p:val>
                                            <p:strVal val="0"/>
                                          </p:val>
                                        </p:tav>
                                        <p:tav fmla="" tm="100000">
                                          <p:val>
                                            <p:strVal val="#ppt_w"/>
                                          </p:val>
                                        </p:tav>
                                      </p:tavLst>
                                    </p:anim>
                                    <p:anim calcmode="lin" valueType="num">
                                      <p:cBhvr additive="base">
                                        <p:cTn dur="500"/>
                                        <p:tgtEl>
                                          <p:spTgt spid="23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7"/>
          <p:cNvSpPr txBox="1"/>
          <p:nvPr/>
        </p:nvSpPr>
        <p:spPr>
          <a:xfrm>
            <a:off x="457200" y="381000"/>
            <a:ext cx="8229600" cy="41148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FF0066"/>
              </a:buClr>
              <a:buSzPts val="3600"/>
              <a:buFont typeface="Arial"/>
              <a:buNone/>
            </a:pPr>
            <a:r>
              <a:rPr b="1" i="0" lang="en-US" sz="3600" u="none" cap="none" strike="noStrike">
                <a:solidFill>
                  <a:srgbClr val="FF0066"/>
                </a:solidFill>
                <a:latin typeface="Times New Roman"/>
                <a:ea typeface="Times New Roman"/>
                <a:cs typeface="Times New Roman"/>
                <a:sym typeface="Times New Roman"/>
              </a:rPr>
              <a:t>Con gì?</a:t>
            </a:r>
            <a:endParaRPr b="0" i="0" sz="3600" u="none" cap="none" strike="noStrike">
              <a:solidFill>
                <a:srgbClr val="FF0066"/>
              </a:solidFill>
              <a:latin typeface="Times New Roman"/>
              <a:ea typeface="Times New Roman"/>
              <a:cs typeface="Times New Roman"/>
              <a:sym typeface="Times New Roman"/>
            </a:endParaRPr>
          </a:p>
          <a:p>
            <a:pPr indent="0" lvl="0" marL="0" marR="0" rtl="0" algn="ctr">
              <a:lnSpc>
                <a:spcPct val="90000"/>
              </a:lnSpc>
              <a:spcBef>
                <a:spcPts val="560"/>
              </a:spcBef>
              <a:spcAft>
                <a:spcPts val="0"/>
              </a:spcAft>
              <a:buClr>
                <a:schemeClr val="dk1"/>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Hai bà trò chuyện: </a:t>
            </a:r>
            <a:endParaRPr/>
          </a:p>
          <a:p>
            <a:pPr indent="0" lvl="0" marL="0" marR="0" rtl="0" algn="l">
              <a:lnSpc>
                <a:spcPct val="90000"/>
              </a:lnSpc>
              <a:spcBef>
                <a:spcPts val="560"/>
              </a:spcBef>
              <a:spcAft>
                <a:spcPts val="0"/>
              </a:spcAft>
              <a:buClr>
                <a:schemeClr val="dk1"/>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Chồng tôi nuôi một con rất đặc biệt, không phải cho ăn, không phải chăn dắt, tiêm phòng, thỉnh thoảng chỉ tốn ít tiền bôi son đánh phấn cho nó thôi mà hàng năm lãi vài trăm triệu bà ạ!</a:t>
            </a:r>
            <a:endParaRPr/>
          </a:p>
          <a:p>
            <a:pPr indent="0" lvl="0" marL="0" marR="0" rtl="0" algn="l">
              <a:lnSpc>
                <a:spcPct val="90000"/>
              </a:lnSpc>
              <a:spcBef>
                <a:spcPts val="560"/>
              </a:spcBef>
              <a:spcAft>
                <a:spcPts val="0"/>
              </a:spcAft>
              <a:buClr>
                <a:schemeClr val="dk1"/>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Con gì? Ông ấy nuôi bồ nhí hả?</a:t>
            </a:r>
            <a:endParaRPr/>
          </a:p>
          <a:p>
            <a:pPr indent="0" lvl="0" marL="0" marR="0" rtl="0" algn="l">
              <a:lnSpc>
                <a:spcPct val="90000"/>
              </a:lnSpc>
              <a:spcBef>
                <a:spcPts val="560"/>
              </a:spcBef>
              <a:spcAft>
                <a:spcPts val="0"/>
              </a:spcAft>
              <a:buClr>
                <a:schemeClr val="dk1"/>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Giời ạ, làm gì có chuyện ấy! Ông ấy nuôi con dấu!</a:t>
            </a:r>
            <a:endParaRPr/>
          </a:p>
          <a:p>
            <a:pPr indent="0" lvl="0" marL="0" marR="0" rtl="0" algn="l">
              <a:lnSpc>
                <a:spcPct val="90000"/>
              </a:lnSpc>
              <a:spcBef>
                <a:spcPts val="560"/>
              </a:spcBef>
              <a:spcAft>
                <a:spcPts val="0"/>
              </a:spcAft>
              <a:buClr>
                <a:schemeClr val="dk1"/>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a:t>
            </a:r>
            <a:endParaRPr/>
          </a:p>
        </p:txBody>
      </p:sp>
      <p:sp>
        <p:nvSpPr>
          <p:cNvPr id="237" name="Google Shape;237;p17"/>
          <p:cNvSpPr/>
          <p:nvPr/>
        </p:nvSpPr>
        <p:spPr>
          <a:xfrm>
            <a:off x="3563815" y="4953000"/>
            <a:ext cx="3276600" cy="1066800"/>
          </a:xfrm>
          <a:prstGeom prst="horizontalScroll">
            <a:avLst>
              <a:gd fmla="val 12500" name="adj"/>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Tiểu phẩm</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0" st="0"/>
                                            </p:txEl>
                                          </p:spTgt>
                                        </p:tgtEl>
                                        <p:attrNameLst>
                                          <p:attrName>style.visibility</p:attrName>
                                        </p:attrNameLst>
                                      </p:cBhvr>
                                      <p:to>
                                        <p:strVal val="visible"/>
                                      </p:to>
                                    </p:set>
                                    <p:animEffect filter="fade" transition="in">
                                      <p:cBhvr>
                                        <p:cTn dur="1000"/>
                                        <p:tgtEl>
                                          <p:spTgt spid="2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1" st="1"/>
                                            </p:txEl>
                                          </p:spTgt>
                                        </p:tgtEl>
                                        <p:attrNameLst>
                                          <p:attrName>style.visibility</p:attrName>
                                        </p:attrNameLst>
                                      </p:cBhvr>
                                      <p:to>
                                        <p:strVal val="visible"/>
                                      </p:to>
                                    </p:set>
                                    <p:animEffect filter="fade" transition="in">
                                      <p:cBhvr>
                                        <p:cTn dur="1000"/>
                                        <p:tgtEl>
                                          <p:spTgt spid="23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2" st="2"/>
                                            </p:txEl>
                                          </p:spTgt>
                                        </p:tgtEl>
                                        <p:attrNameLst>
                                          <p:attrName>style.visibility</p:attrName>
                                        </p:attrNameLst>
                                      </p:cBhvr>
                                      <p:to>
                                        <p:strVal val="visible"/>
                                      </p:to>
                                    </p:set>
                                    <p:animEffect filter="fade" transition="in">
                                      <p:cBhvr>
                                        <p:cTn dur="1000"/>
                                        <p:tgtEl>
                                          <p:spTgt spid="23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3" st="3"/>
                                            </p:txEl>
                                          </p:spTgt>
                                        </p:tgtEl>
                                        <p:attrNameLst>
                                          <p:attrName>style.visibility</p:attrName>
                                        </p:attrNameLst>
                                      </p:cBhvr>
                                      <p:to>
                                        <p:strVal val="visible"/>
                                      </p:to>
                                    </p:set>
                                    <p:animEffect filter="fade" transition="in">
                                      <p:cBhvr>
                                        <p:cTn dur="1000"/>
                                        <p:tgtEl>
                                          <p:spTgt spid="23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4" st="4"/>
                                            </p:txEl>
                                          </p:spTgt>
                                        </p:tgtEl>
                                        <p:attrNameLst>
                                          <p:attrName>style.visibility</p:attrName>
                                        </p:attrNameLst>
                                      </p:cBhvr>
                                      <p:to>
                                        <p:strVal val="visible"/>
                                      </p:to>
                                    </p:set>
                                    <p:animEffect filter="fade" transition="in">
                                      <p:cBhvr>
                                        <p:cTn dur="1000"/>
                                        <p:tgtEl>
                                          <p:spTgt spid="23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5" st="5"/>
                                            </p:txEl>
                                          </p:spTgt>
                                        </p:tgtEl>
                                        <p:attrNameLst>
                                          <p:attrName>style.visibility</p:attrName>
                                        </p:attrNameLst>
                                      </p:cBhvr>
                                      <p:to>
                                        <p:strVal val="visible"/>
                                      </p:to>
                                    </p:set>
                                    <p:animEffect filter="fade" transition="in">
                                      <p:cBhvr>
                                        <p:cTn dur="1000"/>
                                        <p:tgtEl>
                                          <p:spTgt spid="23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descr="cover%20test%201(1)_ZBBN" id="105" name="Google Shape;105;p1"/>
          <p:cNvPicPr preferRelativeResize="0"/>
          <p:nvPr/>
        </p:nvPicPr>
        <p:blipFill rotWithShape="1">
          <a:blip r:embed="rId3">
            <a:alphaModFix/>
          </a:blip>
          <a:srcRect b="0" l="0" r="0" t="0"/>
          <a:stretch/>
        </p:blipFill>
        <p:spPr>
          <a:xfrm>
            <a:off x="-152400" y="76200"/>
            <a:ext cx="5005754" cy="3505200"/>
          </a:xfrm>
          <a:prstGeom prst="rect">
            <a:avLst/>
          </a:prstGeom>
          <a:noFill/>
          <a:ln>
            <a:noFill/>
          </a:ln>
        </p:spPr>
      </p:pic>
      <p:pic>
        <p:nvPicPr>
          <p:cNvPr descr="khoa_hoc_doi_song" id="106" name="Google Shape;106;p1"/>
          <p:cNvPicPr preferRelativeResize="0"/>
          <p:nvPr/>
        </p:nvPicPr>
        <p:blipFill rotWithShape="1">
          <a:blip r:embed="rId4">
            <a:alphaModFix/>
          </a:blip>
          <a:srcRect b="0" l="0" r="0" t="0"/>
          <a:stretch/>
        </p:blipFill>
        <p:spPr>
          <a:xfrm>
            <a:off x="4853354" y="-76200"/>
            <a:ext cx="4267200" cy="3571875"/>
          </a:xfrm>
          <a:prstGeom prst="rect">
            <a:avLst/>
          </a:prstGeom>
          <a:noFill/>
          <a:ln>
            <a:noFill/>
          </a:ln>
        </p:spPr>
      </p:pic>
      <p:pic>
        <p:nvPicPr>
          <p:cNvPr descr="bao-giao-thong-ngay-169-co-gi-hap-dan-1" id="107" name="Google Shape;107;p1"/>
          <p:cNvPicPr preferRelativeResize="0"/>
          <p:nvPr/>
        </p:nvPicPr>
        <p:blipFill rotWithShape="1">
          <a:blip r:embed="rId5">
            <a:alphaModFix/>
          </a:blip>
          <a:srcRect b="0" l="0" r="0" t="0"/>
          <a:stretch/>
        </p:blipFill>
        <p:spPr>
          <a:xfrm>
            <a:off x="-152400" y="3495675"/>
            <a:ext cx="4762500" cy="3362325"/>
          </a:xfrm>
          <a:prstGeom prst="rect">
            <a:avLst/>
          </a:prstGeom>
          <a:noFill/>
          <a:ln>
            <a:noFill/>
          </a:ln>
        </p:spPr>
      </p:pic>
      <p:pic>
        <p:nvPicPr>
          <p:cNvPr descr="Kết quả hình ảnh cho báo nhân dân" id="108" name="Google Shape;108;p1"/>
          <p:cNvPicPr preferRelativeResize="0"/>
          <p:nvPr/>
        </p:nvPicPr>
        <p:blipFill rotWithShape="1">
          <a:blip r:embed="rId6">
            <a:alphaModFix/>
          </a:blip>
          <a:srcRect b="0" l="0" r="0" t="0"/>
          <a:stretch/>
        </p:blipFill>
        <p:spPr>
          <a:xfrm>
            <a:off x="4343400" y="3495675"/>
            <a:ext cx="4572000" cy="3362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grpSp>
        <p:nvGrpSpPr>
          <p:cNvPr id="113" name="Google Shape;113;p2"/>
          <p:cNvGrpSpPr/>
          <p:nvPr/>
        </p:nvGrpSpPr>
        <p:grpSpPr>
          <a:xfrm>
            <a:off x="533400" y="423862"/>
            <a:ext cx="8305800" cy="5791200"/>
            <a:chOff x="26" y="12"/>
            <a:chExt cx="872" cy="608"/>
          </a:xfrm>
        </p:grpSpPr>
        <p:pic>
          <p:nvPicPr>
            <p:cNvPr descr="BAO TNIEN" id="114" name="Google Shape;114;p2"/>
            <p:cNvPicPr preferRelativeResize="0"/>
            <p:nvPr/>
          </p:nvPicPr>
          <p:blipFill rotWithShape="1">
            <a:blip r:embed="rId3">
              <a:alphaModFix/>
            </a:blip>
            <a:srcRect b="0" l="0" r="0" t="0"/>
            <a:stretch/>
          </p:blipFill>
          <p:spPr>
            <a:xfrm>
              <a:off x="26" y="140"/>
              <a:ext cx="248" cy="68"/>
            </a:xfrm>
            <a:prstGeom prst="rect">
              <a:avLst/>
            </a:prstGeom>
            <a:noFill/>
            <a:ln>
              <a:noFill/>
            </a:ln>
          </p:spPr>
        </p:pic>
        <p:pic>
          <p:nvPicPr>
            <p:cNvPr descr="LOGO BAO NDAN" id="115" name="Google Shape;115;p2"/>
            <p:cNvPicPr preferRelativeResize="0"/>
            <p:nvPr/>
          </p:nvPicPr>
          <p:blipFill rotWithShape="1">
            <a:blip r:embed="rId4">
              <a:alphaModFix/>
            </a:blip>
            <a:srcRect b="0" l="0" r="0" t="0"/>
            <a:stretch/>
          </p:blipFill>
          <p:spPr>
            <a:xfrm>
              <a:off x="26" y="12"/>
              <a:ext cx="249" cy="96"/>
            </a:xfrm>
            <a:prstGeom prst="rect">
              <a:avLst/>
            </a:prstGeom>
            <a:noFill/>
            <a:ln>
              <a:noFill/>
            </a:ln>
          </p:spPr>
        </p:pic>
        <p:pic>
          <p:nvPicPr>
            <p:cNvPr descr="logo-catphcm" id="116" name="Google Shape;116;p2"/>
            <p:cNvPicPr preferRelativeResize="0"/>
            <p:nvPr/>
          </p:nvPicPr>
          <p:blipFill rotWithShape="1">
            <a:blip r:embed="rId5">
              <a:alphaModFix/>
            </a:blip>
            <a:srcRect b="0" l="0" r="0" t="0"/>
            <a:stretch/>
          </p:blipFill>
          <p:spPr>
            <a:xfrm>
              <a:off x="258" y="514"/>
              <a:ext cx="192" cy="77"/>
            </a:xfrm>
            <a:prstGeom prst="rect">
              <a:avLst/>
            </a:prstGeom>
            <a:noFill/>
            <a:ln>
              <a:noFill/>
            </a:ln>
          </p:spPr>
        </p:pic>
        <p:pic>
          <p:nvPicPr>
            <p:cNvPr descr="logo-nld" id="117" name="Google Shape;117;p2"/>
            <p:cNvPicPr preferRelativeResize="0"/>
            <p:nvPr/>
          </p:nvPicPr>
          <p:blipFill rotWithShape="1">
            <a:blip r:embed="rId6">
              <a:alphaModFix/>
            </a:blip>
            <a:srcRect b="0" l="0" r="0" t="0"/>
            <a:stretch/>
          </p:blipFill>
          <p:spPr>
            <a:xfrm>
              <a:off x="42" y="244"/>
              <a:ext cx="192" cy="77"/>
            </a:xfrm>
            <a:prstGeom prst="rect">
              <a:avLst/>
            </a:prstGeom>
            <a:noFill/>
            <a:ln>
              <a:noFill/>
            </a:ln>
          </p:spPr>
        </p:pic>
        <p:pic>
          <p:nvPicPr>
            <p:cNvPr descr="logo-echip" id="118" name="Google Shape;118;p2"/>
            <p:cNvPicPr preferRelativeResize="0"/>
            <p:nvPr/>
          </p:nvPicPr>
          <p:blipFill rotWithShape="1">
            <a:blip r:embed="rId7">
              <a:alphaModFix/>
            </a:blip>
            <a:srcRect b="0" l="0" r="0" t="0"/>
            <a:stretch/>
          </p:blipFill>
          <p:spPr>
            <a:xfrm>
              <a:off x="482" y="484"/>
              <a:ext cx="240" cy="136"/>
            </a:xfrm>
            <a:prstGeom prst="rect">
              <a:avLst/>
            </a:prstGeom>
            <a:noFill/>
            <a:ln>
              <a:noFill/>
            </a:ln>
          </p:spPr>
        </p:pic>
        <p:pic>
          <p:nvPicPr>
            <p:cNvPr descr="qd_170" id="119" name="Google Shape;119;p2"/>
            <p:cNvPicPr preferRelativeResize="0"/>
            <p:nvPr/>
          </p:nvPicPr>
          <p:blipFill rotWithShape="1">
            <a:blip r:embed="rId8">
              <a:alphaModFix/>
            </a:blip>
            <a:srcRect b="0" l="0" r="0" t="0"/>
            <a:stretch/>
          </p:blipFill>
          <p:spPr>
            <a:xfrm>
              <a:off x="42" y="492"/>
              <a:ext cx="192" cy="118"/>
            </a:xfrm>
            <a:prstGeom prst="rect">
              <a:avLst/>
            </a:prstGeom>
            <a:noFill/>
            <a:ln>
              <a:noFill/>
            </a:ln>
          </p:spPr>
        </p:pic>
        <p:pic>
          <p:nvPicPr>
            <p:cNvPr descr="vietnamnet_index" id="120" name="Google Shape;120;p2"/>
            <p:cNvPicPr preferRelativeResize="0"/>
            <p:nvPr/>
          </p:nvPicPr>
          <p:blipFill rotWithShape="1">
            <a:blip r:embed="rId9">
              <a:alphaModFix/>
            </a:blip>
            <a:srcRect b="0" l="0" r="0" t="0"/>
            <a:stretch/>
          </p:blipFill>
          <p:spPr>
            <a:xfrm>
              <a:off x="738" y="484"/>
              <a:ext cx="160" cy="136"/>
            </a:xfrm>
            <a:prstGeom prst="rect">
              <a:avLst/>
            </a:prstGeom>
            <a:noFill/>
            <a:ln>
              <a:noFill/>
            </a:ln>
          </p:spPr>
        </p:pic>
        <p:pic>
          <p:nvPicPr>
            <p:cNvPr descr="banner" id="121" name="Google Shape;121;p2"/>
            <p:cNvPicPr preferRelativeResize="0"/>
            <p:nvPr/>
          </p:nvPicPr>
          <p:blipFill rotWithShape="1">
            <a:blip r:embed="rId10">
              <a:alphaModFix/>
            </a:blip>
            <a:srcRect b="0" l="0" r="0" t="0"/>
            <a:stretch/>
          </p:blipFill>
          <p:spPr>
            <a:xfrm>
              <a:off x="37" y="384"/>
              <a:ext cx="295" cy="8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3"/>
          <p:cNvPicPr preferRelativeResize="0"/>
          <p:nvPr/>
        </p:nvPicPr>
        <p:blipFill rotWithShape="1">
          <a:blip r:embed="rId3">
            <a:alphaModFix/>
          </a:blip>
          <a:srcRect b="0" l="0" r="0" t="0"/>
          <a:stretch/>
        </p:blipFill>
        <p:spPr>
          <a:xfrm>
            <a:off x="228600" y="0"/>
            <a:ext cx="8534400" cy="7315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4"/>
          <p:cNvSpPr/>
          <p:nvPr/>
        </p:nvSpPr>
        <p:spPr>
          <a:xfrm>
            <a:off x="247722" y="609600"/>
            <a:ext cx="2409634" cy="59093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5400" u="none" cap="none" strike="noStrike">
                <a:solidFill>
                  <a:srgbClr val="FF0000"/>
                </a:solidFill>
                <a:latin typeface="Calibri"/>
                <a:ea typeface="Calibri"/>
                <a:cs typeface="Calibri"/>
                <a:sym typeface="Calibri"/>
              </a:rPr>
              <a:t>TIẾT 46 </a:t>
            </a:r>
            <a:endParaRPr/>
          </a:p>
          <a:p>
            <a:pPr indent="0" lvl="0" marL="0" marR="0" rtl="0" algn="just">
              <a:spcBef>
                <a:spcPts val="0"/>
              </a:spcBef>
              <a:spcAft>
                <a:spcPts val="0"/>
              </a:spcAft>
              <a:buNone/>
            </a:pPr>
            <a:r>
              <a:rPr b="1" i="0" lang="en-US" sz="5400" u="none" cap="none" strike="noStrike">
                <a:solidFill>
                  <a:srgbClr val="3A1A62"/>
                </a:solidFill>
                <a:latin typeface="Calibri"/>
                <a:ea typeface="Calibri"/>
                <a:cs typeface="Calibri"/>
                <a:sym typeface="Calibri"/>
              </a:rPr>
              <a:t>PHONG</a:t>
            </a:r>
            <a:endParaRPr b="1" i="0" sz="5400" u="none" cap="none" strike="noStrike">
              <a:solidFill>
                <a:srgbClr val="3A1A62"/>
              </a:solidFill>
              <a:latin typeface="Calibri"/>
              <a:ea typeface="Calibri"/>
              <a:cs typeface="Calibri"/>
              <a:sym typeface="Calibri"/>
            </a:endParaRPr>
          </a:p>
          <a:p>
            <a:pPr indent="0" lvl="0" marL="0" marR="0" rtl="0" algn="just">
              <a:spcBef>
                <a:spcPts val="0"/>
              </a:spcBef>
              <a:spcAft>
                <a:spcPts val="0"/>
              </a:spcAft>
              <a:buNone/>
            </a:pPr>
            <a:r>
              <a:rPr b="1" i="0" lang="en-US" sz="5400" u="none" cap="none" strike="noStrike">
                <a:solidFill>
                  <a:srgbClr val="3A1A62"/>
                </a:solidFill>
                <a:latin typeface="Calibri"/>
                <a:ea typeface="Calibri"/>
                <a:cs typeface="Calibri"/>
                <a:sym typeface="Calibri"/>
              </a:rPr>
              <a:t>CÁCH </a:t>
            </a:r>
            <a:endParaRPr/>
          </a:p>
          <a:p>
            <a:pPr indent="0" lvl="0" marL="0" marR="0" rtl="0" algn="just">
              <a:spcBef>
                <a:spcPts val="0"/>
              </a:spcBef>
              <a:spcAft>
                <a:spcPts val="0"/>
              </a:spcAft>
              <a:buNone/>
            </a:pPr>
            <a:r>
              <a:rPr b="1" i="0" lang="en-US" sz="5400" u="none" cap="none" strike="noStrike">
                <a:solidFill>
                  <a:srgbClr val="3A1A62"/>
                </a:solidFill>
                <a:latin typeface="Calibri"/>
                <a:ea typeface="Calibri"/>
                <a:cs typeface="Calibri"/>
                <a:sym typeface="Calibri"/>
              </a:rPr>
              <a:t>NGÔN </a:t>
            </a:r>
            <a:endParaRPr/>
          </a:p>
          <a:p>
            <a:pPr indent="0" lvl="0" marL="0" marR="0" rtl="0" algn="just">
              <a:spcBef>
                <a:spcPts val="0"/>
              </a:spcBef>
              <a:spcAft>
                <a:spcPts val="0"/>
              </a:spcAft>
              <a:buNone/>
            </a:pPr>
            <a:r>
              <a:rPr b="1" i="0" lang="en-US" sz="5400" u="none" cap="none" strike="noStrike">
                <a:solidFill>
                  <a:srgbClr val="3A1A62"/>
                </a:solidFill>
                <a:latin typeface="Calibri"/>
                <a:ea typeface="Calibri"/>
                <a:cs typeface="Calibri"/>
                <a:sym typeface="Calibri"/>
              </a:rPr>
              <a:t>NGỮ </a:t>
            </a:r>
            <a:endParaRPr/>
          </a:p>
          <a:p>
            <a:pPr indent="0" lvl="0" marL="0" marR="0" rtl="0" algn="just">
              <a:spcBef>
                <a:spcPts val="0"/>
              </a:spcBef>
              <a:spcAft>
                <a:spcPts val="0"/>
              </a:spcAft>
              <a:buNone/>
            </a:pPr>
            <a:r>
              <a:rPr b="1" i="0" lang="en-US" sz="5400" u="none" cap="none" strike="noStrike">
                <a:solidFill>
                  <a:srgbClr val="3A1A62"/>
                </a:solidFill>
                <a:latin typeface="Calibri"/>
                <a:ea typeface="Calibri"/>
                <a:cs typeface="Calibri"/>
                <a:sym typeface="Calibri"/>
              </a:rPr>
              <a:t>BÁO</a:t>
            </a:r>
            <a:endParaRPr/>
          </a:p>
          <a:p>
            <a:pPr indent="0" lvl="0" marL="0" marR="0" rtl="0" algn="just">
              <a:spcBef>
                <a:spcPts val="0"/>
              </a:spcBef>
              <a:spcAft>
                <a:spcPts val="0"/>
              </a:spcAft>
              <a:buNone/>
            </a:pPr>
            <a:r>
              <a:rPr b="1" i="0" lang="en-US" sz="5400" u="none" cap="none" strike="noStrike">
                <a:solidFill>
                  <a:srgbClr val="3A1A62"/>
                </a:solidFill>
                <a:latin typeface="Calibri"/>
                <a:ea typeface="Calibri"/>
                <a:cs typeface="Calibri"/>
                <a:sym typeface="Calibri"/>
              </a:rPr>
              <a:t>CHÍ</a:t>
            </a:r>
            <a:endParaRPr/>
          </a:p>
        </p:txBody>
      </p:sp>
      <p:pic>
        <p:nvPicPr>
          <p:cNvPr descr="anh bao" id="132" name="Google Shape;132;p4"/>
          <p:cNvPicPr preferRelativeResize="0"/>
          <p:nvPr/>
        </p:nvPicPr>
        <p:blipFill rotWithShape="1">
          <a:blip r:embed="rId3">
            <a:alphaModFix/>
          </a:blip>
          <a:srcRect b="0" l="0" r="0" t="0"/>
          <a:stretch/>
        </p:blipFill>
        <p:spPr>
          <a:xfrm>
            <a:off x="2743200" y="0"/>
            <a:ext cx="6172200" cy="3581400"/>
          </a:xfrm>
          <a:prstGeom prst="rect">
            <a:avLst/>
          </a:prstGeom>
          <a:noFill/>
          <a:ln>
            <a:noFill/>
          </a:ln>
        </p:spPr>
      </p:pic>
      <p:pic>
        <p:nvPicPr>
          <p:cNvPr descr="anh bao 2" id="133" name="Google Shape;133;p4"/>
          <p:cNvPicPr preferRelativeResize="0"/>
          <p:nvPr/>
        </p:nvPicPr>
        <p:blipFill rotWithShape="1">
          <a:blip r:embed="rId4">
            <a:alphaModFix/>
          </a:blip>
          <a:srcRect b="0" l="0" r="0" t="0"/>
          <a:stretch/>
        </p:blipFill>
        <p:spPr>
          <a:xfrm>
            <a:off x="2743200" y="3581400"/>
            <a:ext cx="6172200" cy="3276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5"/>
          <p:cNvSpPr txBox="1"/>
          <p:nvPr/>
        </p:nvSpPr>
        <p:spPr>
          <a:xfrm>
            <a:off x="228600" y="0"/>
            <a:ext cx="9753600"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000" u="none" cap="none" strike="noStrike">
                <a:solidFill>
                  <a:srgbClr val="002060"/>
                </a:solidFill>
                <a:latin typeface="Arial"/>
                <a:ea typeface="Arial"/>
                <a:cs typeface="Arial"/>
                <a:sym typeface="Arial"/>
              </a:rPr>
              <a:t>PHONG CÁCH NGÔN NGỮ BÁO CHÍ</a:t>
            </a:r>
            <a:endParaRPr/>
          </a:p>
        </p:txBody>
      </p:sp>
      <p:sp>
        <p:nvSpPr>
          <p:cNvPr id="139" name="Google Shape;139;p5"/>
          <p:cNvSpPr txBox="1"/>
          <p:nvPr/>
        </p:nvSpPr>
        <p:spPr>
          <a:xfrm>
            <a:off x="457200" y="838200"/>
            <a:ext cx="48768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rgbClr val="FF0000"/>
                </a:solidFill>
                <a:latin typeface="Arial"/>
                <a:ea typeface="Arial"/>
                <a:cs typeface="Arial"/>
                <a:sym typeface="Arial"/>
              </a:rPr>
              <a:t>I. NGÔN NGỮ BÁO CHÍ</a:t>
            </a:r>
            <a:endParaRPr/>
          </a:p>
        </p:txBody>
      </p:sp>
      <p:sp>
        <p:nvSpPr>
          <p:cNvPr id="140" name="Google Shape;140;p5"/>
          <p:cNvSpPr txBox="1"/>
          <p:nvPr/>
        </p:nvSpPr>
        <p:spPr>
          <a:xfrm>
            <a:off x="457200" y="1295400"/>
            <a:ext cx="6477000" cy="4619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sng" cap="none" strike="noStrike">
                <a:solidFill>
                  <a:srgbClr val="800080"/>
                </a:solidFill>
                <a:latin typeface="Arial"/>
                <a:ea typeface="Arial"/>
                <a:cs typeface="Arial"/>
                <a:sym typeface="Arial"/>
              </a:rPr>
              <a:t>1. Tìm hiểu một số thể loại văn bản báo chí</a:t>
            </a:r>
            <a:endParaRPr b="1" i="0" sz="2400" u="sng" cap="none" strike="noStrike">
              <a:solidFill>
                <a:srgbClr val="800080"/>
              </a:solidFill>
              <a:latin typeface="Arial"/>
              <a:ea typeface="Arial"/>
              <a:cs typeface="Arial"/>
              <a:sym typeface="Arial"/>
            </a:endParaRPr>
          </a:p>
        </p:txBody>
      </p:sp>
      <p:sp>
        <p:nvSpPr>
          <p:cNvPr id="141" name="Google Shape;141;p5"/>
          <p:cNvSpPr txBox="1"/>
          <p:nvPr/>
        </p:nvSpPr>
        <p:spPr>
          <a:xfrm>
            <a:off x="609600" y="1905000"/>
            <a:ext cx="48768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rgbClr val="FF0000"/>
                </a:solidFill>
                <a:latin typeface="Arial"/>
                <a:ea typeface="Arial"/>
                <a:cs typeface="Arial"/>
                <a:sym typeface="Arial"/>
              </a:rPr>
              <a:t>a. Bản tin</a:t>
            </a:r>
            <a:endParaRPr b="1" i="0" sz="2800" u="none" cap="none" strike="noStrike">
              <a:solidFill>
                <a:srgbClr val="FF0000"/>
              </a:solidFill>
              <a:latin typeface="Arial"/>
              <a:ea typeface="Arial"/>
              <a:cs typeface="Arial"/>
              <a:sym typeface="Arial"/>
            </a:endParaRPr>
          </a:p>
        </p:txBody>
      </p:sp>
      <p:sp>
        <p:nvSpPr>
          <p:cNvPr id="142" name="Google Shape;142;p5"/>
          <p:cNvSpPr txBox="1"/>
          <p:nvPr/>
        </p:nvSpPr>
        <p:spPr>
          <a:xfrm>
            <a:off x="627185" y="2453421"/>
            <a:ext cx="48768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rgbClr val="FF0000"/>
                </a:solidFill>
                <a:latin typeface="Arial"/>
                <a:ea typeface="Arial"/>
                <a:cs typeface="Arial"/>
                <a:sym typeface="Arial"/>
              </a:rPr>
              <a:t>b. Phóng sự</a:t>
            </a:r>
            <a:endParaRPr b="1" i="0" sz="2800" u="none" cap="none" strike="noStrike">
              <a:solidFill>
                <a:srgbClr val="FF0000"/>
              </a:solidFill>
              <a:latin typeface="Arial"/>
              <a:ea typeface="Arial"/>
              <a:cs typeface="Arial"/>
              <a:sym typeface="Arial"/>
            </a:endParaRPr>
          </a:p>
        </p:txBody>
      </p:sp>
      <p:sp>
        <p:nvSpPr>
          <p:cNvPr id="143" name="Google Shape;143;p5"/>
          <p:cNvSpPr txBox="1"/>
          <p:nvPr/>
        </p:nvSpPr>
        <p:spPr>
          <a:xfrm>
            <a:off x="627185" y="3124200"/>
            <a:ext cx="48768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rgbClr val="FF0000"/>
                </a:solidFill>
                <a:latin typeface="Arial"/>
                <a:ea typeface="Arial"/>
                <a:cs typeface="Arial"/>
                <a:sym typeface="Arial"/>
              </a:rPr>
              <a:t>c. Tiểu phẩm</a:t>
            </a:r>
            <a:endParaRPr b="1" i="0" sz="28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7"/>
          <p:cNvSpPr txBox="1"/>
          <p:nvPr/>
        </p:nvSpPr>
        <p:spPr>
          <a:xfrm>
            <a:off x="-12700" y="-127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rgbClr val="FF0000"/>
                </a:solidFill>
                <a:latin typeface="Times New Roman"/>
                <a:ea typeface="Times New Roman"/>
                <a:cs typeface="Times New Roman"/>
                <a:sym typeface="Times New Roman"/>
              </a:rPr>
              <a:t>PHONG CÁCH NGÔN NGỮ BÁO CHÍ</a:t>
            </a:r>
            <a:endParaRPr/>
          </a:p>
        </p:txBody>
      </p:sp>
      <p:sp>
        <p:nvSpPr>
          <p:cNvPr id="149" name="Google Shape;149;p7"/>
          <p:cNvSpPr txBox="1"/>
          <p:nvPr/>
        </p:nvSpPr>
        <p:spPr>
          <a:xfrm>
            <a:off x="0" y="381000"/>
            <a:ext cx="9448800" cy="2062163"/>
          </a:xfrm>
          <a:prstGeom prst="rect">
            <a:avLst/>
          </a:prstGeom>
          <a:noFill/>
          <a:ln>
            <a:noFill/>
          </a:ln>
        </p:spPr>
        <p:txBody>
          <a:bodyPr anchorCtr="0" anchor="t" bIns="45700" lIns="91425" spcFirstLastPara="1" rIns="91425" wrap="square" tIns="45700">
            <a:spAutoFit/>
          </a:bodyPr>
          <a:lstStyle/>
          <a:p>
            <a:pPr indent="-400050" lvl="0" marL="400050" marR="0" rtl="0" algn="l">
              <a:spcBef>
                <a:spcPts val="0"/>
              </a:spcBef>
              <a:spcAft>
                <a:spcPts val="0"/>
              </a:spcAft>
              <a:buClr>
                <a:srgbClr val="C00000"/>
              </a:buClr>
              <a:buSzPts val="3200"/>
              <a:buFont typeface="Times New Roman"/>
              <a:buAutoNum type="romanUcPeriod"/>
            </a:pPr>
            <a:r>
              <a:rPr b="1" i="0" lang="en-US" sz="3200" u="none" cap="none" strike="noStrike">
                <a:solidFill>
                  <a:srgbClr val="C00000"/>
                </a:solidFill>
                <a:latin typeface="Times New Roman"/>
                <a:ea typeface="Times New Roman"/>
                <a:cs typeface="Times New Roman"/>
                <a:sym typeface="Times New Roman"/>
              </a:rPr>
              <a:t>Ngôn ngữ báo chí</a:t>
            </a:r>
            <a:endParaRPr b="1" i="0" sz="3200" u="none" cap="none" strike="noStrike">
              <a:solidFill>
                <a:srgbClr val="C00000"/>
              </a:solidFill>
              <a:latin typeface="Times New Roman"/>
              <a:ea typeface="Times New Roman"/>
              <a:cs typeface="Times New Roman"/>
              <a:sym typeface="Times New Roman"/>
            </a:endParaRPr>
          </a:p>
          <a:p>
            <a:pPr indent="-514350" lvl="0" marL="514350" marR="0" rtl="0" algn="l">
              <a:spcBef>
                <a:spcPts val="0"/>
              </a:spcBef>
              <a:spcAft>
                <a:spcPts val="0"/>
              </a:spcAft>
              <a:buClr>
                <a:srgbClr val="800080"/>
              </a:buClr>
              <a:buSzPts val="3200"/>
              <a:buFont typeface="Times New Roman"/>
              <a:buAutoNum type="arabicPeriod"/>
            </a:pPr>
            <a:r>
              <a:rPr b="1" i="0" lang="en-US" sz="3200" u="none" cap="none" strike="noStrike">
                <a:solidFill>
                  <a:srgbClr val="800080"/>
                </a:solidFill>
                <a:latin typeface="Times New Roman"/>
                <a:ea typeface="Times New Roman"/>
                <a:cs typeface="Times New Roman"/>
                <a:sym typeface="Times New Roman"/>
              </a:rPr>
              <a:t>Tìm hiểu một số thể loại của văn bản báo chí</a:t>
            </a:r>
            <a:endParaRPr b="1" i="0" sz="3200" u="none" cap="none" strike="noStrike">
              <a:solidFill>
                <a:srgbClr val="800080"/>
              </a:solidFill>
              <a:latin typeface="Times New Roman"/>
              <a:ea typeface="Times New Roman"/>
              <a:cs typeface="Times New Roman"/>
              <a:sym typeface="Times New Roman"/>
            </a:endParaRPr>
          </a:p>
          <a:p>
            <a:pPr indent="-514350" lvl="0" marL="514350" marR="0" rtl="0" algn="l">
              <a:spcBef>
                <a:spcPts val="0"/>
              </a:spcBef>
              <a:spcAft>
                <a:spcPts val="0"/>
              </a:spcAft>
              <a:buClr>
                <a:srgbClr val="800080"/>
              </a:buClr>
              <a:buSzPts val="3200"/>
              <a:buFont typeface="Times New Roman"/>
              <a:buAutoNum type="arabicPeriod"/>
            </a:pPr>
            <a:r>
              <a:rPr b="1" i="0" lang="en-US" sz="3200" u="none" cap="none" strike="noStrike">
                <a:solidFill>
                  <a:srgbClr val="800080"/>
                </a:solidFill>
                <a:latin typeface="Times New Roman"/>
                <a:ea typeface="Times New Roman"/>
                <a:cs typeface="Times New Roman"/>
                <a:sym typeface="Times New Roman"/>
              </a:rPr>
              <a:t>Nhận xét chung về văn bản báo chí và ngôn ngữ báo chí</a:t>
            </a:r>
            <a:endParaRPr b="1" i="0" sz="3200" u="none" cap="none" strike="noStrike">
              <a:solidFill>
                <a:srgbClr val="800080"/>
              </a:solidFill>
              <a:latin typeface="Times New Roman"/>
              <a:ea typeface="Times New Roman"/>
              <a:cs typeface="Times New Roman"/>
              <a:sym typeface="Times New Roman"/>
            </a:endParaRPr>
          </a:p>
        </p:txBody>
      </p:sp>
      <p:sp>
        <p:nvSpPr>
          <p:cNvPr id="150" name="Google Shape;150;p7"/>
          <p:cNvSpPr txBox="1"/>
          <p:nvPr/>
        </p:nvSpPr>
        <p:spPr>
          <a:xfrm>
            <a:off x="533400" y="2819400"/>
            <a:ext cx="7848600" cy="14462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4400" u="none" cap="none" strike="noStrike">
                <a:solidFill>
                  <a:srgbClr val="FF0000"/>
                </a:solidFill>
                <a:latin typeface="Times New Roman"/>
                <a:ea typeface="Times New Roman"/>
                <a:cs typeface="Times New Roman"/>
                <a:sym typeface="Times New Roman"/>
              </a:rPr>
              <a:t>Hãy hoàn thiện sơ đồ sau</a:t>
            </a:r>
            <a:endParaRPr b="0" i="0" sz="4400" u="none" cap="none" strike="noStrike">
              <a:solidFill>
                <a:srgbClr val="FF0000"/>
              </a:solidFill>
              <a:latin typeface="Times New Roman"/>
              <a:ea typeface="Times New Roman"/>
              <a:cs typeface="Times New Roman"/>
              <a:sym typeface="Times New Roman"/>
            </a:endParaRPr>
          </a:p>
          <a:p>
            <a:pPr indent="0" lvl="0" marL="0" marR="0" rtl="0" algn="ctr">
              <a:spcBef>
                <a:spcPts val="0"/>
              </a:spcBef>
              <a:spcAft>
                <a:spcPts val="0"/>
              </a:spcAft>
              <a:buNone/>
            </a:pPr>
            <a:r>
              <a:rPr b="0" i="0" lang="en-US" sz="4400" u="none" cap="none" strike="noStrike">
                <a:solidFill>
                  <a:srgbClr val="FF0000"/>
                </a:solidFill>
                <a:latin typeface="Times New Roman"/>
                <a:ea typeface="Times New Roman"/>
                <a:cs typeface="Times New Roman"/>
                <a:sym typeface="Times New Roman"/>
              </a:rPr>
              <a:t>(7 phút)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6"/>
          <p:cNvSpPr/>
          <p:nvPr/>
        </p:nvSpPr>
        <p:spPr>
          <a:xfrm>
            <a:off x="292100" y="64477"/>
            <a:ext cx="8229600" cy="533400"/>
          </a:xfrm>
          <a:prstGeom prst="rect">
            <a:avLst/>
          </a:prstGeom>
          <a:solidFill>
            <a:schemeClr val="accent6"/>
          </a:solidFill>
          <a:ln cap="flat" cmpd="sng" w="25400">
            <a:solidFill>
              <a:srgbClr val="B46D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chemeClr val="lt1"/>
                </a:solidFill>
                <a:latin typeface="Times New Roman"/>
                <a:ea typeface="Times New Roman"/>
                <a:cs typeface="Times New Roman"/>
                <a:sym typeface="Times New Roman"/>
              </a:rPr>
              <a:t>MỘT SỐ THỂ LOẠI CỦA VĂN BẢN BÁO CHÍ</a:t>
            </a:r>
            <a:endParaRPr/>
          </a:p>
        </p:txBody>
      </p:sp>
      <p:cxnSp>
        <p:nvCxnSpPr>
          <p:cNvPr id="156" name="Google Shape;156;p6"/>
          <p:cNvCxnSpPr/>
          <p:nvPr/>
        </p:nvCxnSpPr>
        <p:spPr>
          <a:xfrm flipH="1">
            <a:off x="597275" y="148327"/>
            <a:ext cx="3352800" cy="609600"/>
          </a:xfrm>
          <a:prstGeom prst="straightConnector1">
            <a:avLst/>
          </a:prstGeom>
          <a:noFill/>
          <a:ln cap="flat" cmpd="sng" w="38100">
            <a:solidFill>
              <a:schemeClr val="accent2"/>
            </a:solidFill>
            <a:prstDash val="solid"/>
            <a:round/>
            <a:headEnd len="sm" w="sm" type="none"/>
            <a:tailEnd len="med" w="med" type="stealth"/>
          </a:ln>
          <a:effectLst>
            <a:outerShdw blurRad="40000" rotWithShape="0" dir="5400000" dist="23000">
              <a:srgbClr val="000000">
                <a:alpha val="34901"/>
              </a:srgbClr>
            </a:outerShdw>
          </a:effectLst>
        </p:spPr>
      </p:cxnSp>
      <p:cxnSp>
        <p:nvCxnSpPr>
          <p:cNvPr id="157" name="Google Shape;157;p6"/>
          <p:cNvCxnSpPr/>
          <p:nvPr/>
        </p:nvCxnSpPr>
        <p:spPr>
          <a:xfrm flipH="1">
            <a:off x="4465515" y="585177"/>
            <a:ext cx="12700" cy="622300"/>
          </a:xfrm>
          <a:prstGeom prst="straightConnector1">
            <a:avLst/>
          </a:prstGeom>
          <a:noFill/>
          <a:ln cap="flat" cmpd="sng" w="38100">
            <a:solidFill>
              <a:schemeClr val="accent2"/>
            </a:solidFill>
            <a:prstDash val="solid"/>
            <a:round/>
            <a:headEnd len="sm" w="sm" type="none"/>
            <a:tailEnd len="med" w="med" type="stealth"/>
          </a:ln>
          <a:effectLst>
            <a:outerShdw blurRad="40000" rotWithShape="0" dir="5400000" dist="23000">
              <a:srgbClr val="000000">
                <a:alpha val="34901"/>
              </a:srgbClr>
            </a:outerShdw>
          </a:effectLst>
        </p:spPr>
      </p:cxnSp>
      <p:cxnSp>
        <p:nvCxnSpPr>
          <p:cNvPr id="158" name="Google Shape;158;p6"/>
          <p:cNvCxnSpPr/>
          <p:nvPr/>
        </p:nvCxnSpPr>
        <p:spPr>
          <a:xfrm>
            <a:off x="4489938" y="621323"/>
            <a:ext cx="3289300" cy="498475"/>
          </a:xfrm>
          <a:prstGeom prst="straightConnector1">
            <a:avLst/>
          </a:prstGeom>
          <a:noFill/>
          <a:ln cap="flat" cmpd="sng" w="38100">
            <a:solidFill>
              <a:schemeClr val="accent2"/>
            </a:solidFill>
            <a:prstDash val="solid"/>
            <a:round/>
            <a:headEnd len="sm" w="sm" type="none"/>
            <a:tailEnd len="med" w="med" type="stealth"/>
          </a:ln>
          <a:effectLst>
            <a:outerShdw blurRad="40000" rotWithShape="0" dir="5400000" dist="23000">
              <a:srgbClr val="000000">
                <a:alpha val="34901"/>
              </a:srgbClr>
            </a:outerShdw>
          </a:effectLst>
        </p:spPr>
      </p:cxnSp>
      <p:graphicFrame>
        <p:nvGraphicFramePr>
          <p:cNvPr id="159" name="Google Shape;159;p6"/>
          <p:cNvGraphicFramePr/>
          <p:nvPr/>
        </p:nvGraphicFramePr>
        <p:xfrm>
          <a:off x="2931" y="1295400"/>
          <a:ext cx="3000000" cy="3000000"/>
        </p:xfrm>
        <a:graphic>
          <a:graphicData uri="http://schemas.openxmlformats.org/drawingml/2006/table">
            <a:tbl>
              <a:tblPr bandRow="1" firstCol="1" firstRow="1">
                <a:noFill/>
                <a:tableStyleId>{CC8D617F-72F4-4932-9C53-E5AF63538A4C}</a:tableStyleId>
              </a:tblPr>
              <a:tblGrid>
                <a:gridCol w="2494075"/>
                <a:gridCol w="3576525"/>
                <a:gridCol w="3035300"/>
              </a:tblGrid>
              <a:tr h="428225">
                <a:tc>
                  <a:txBody>
                    <a:bodyPr/>
                    <a:lstStyle/>
                    <a:p>
                      <a:pPr indent="0" lvl="0" marL="0" marR="0" rtl="0" algn="ctr">
                        <a:lnSpc>
                          <a:spcPct val="115000"/>
                        </a:lnSpc>
                        <a:spcBef>
                          <a:spcPts val="0"/>
                        </a:spcBef>
                        <a:spcAft>
                          <a:spcPts val="0"/>
                        </a:spcAft>
                        <a:buNone/>
                      </a:pPr>
                      <a:r>
                        <a:rPr lang="en-US" sz="2800" u="none" cap="none" strike="noStrike">
                          <a:solidFill>
                            <a:srgbClr val="CC3300"/>
                          </a:solidFill>
                          <a:latin typeface="Times New Roman"/>
                          <a:ea typeface="Times New Roman"/>
                          <a:cs typeface="Times New Roman"/>
                          <a:sym typeface="Times New Roman"/>
                        </a:rPr>
                        <a:t>BẢN TIN</a:t>
                      </a:r>
                      <a:endParaRPr sz="2800" u="none" cap="none" strike="noStrike">
                        <a:solidFill>
                          <a:srgbClr val="CC3300"/>
                        </a:solidFill>
                        <a:latin typeface="Times New Roman"/>
                        <a:ea typeface="Times New Roman"/>
                        <a:cs typeface="Times New Roman"/>
                        <a:sym typeface="Times New Roman"/>
                      </a:endParaRPr>
                    </a:p>
                  </a:txBody>
                  <a:tcPr marT="0" marB="0" marR="44850" marL="448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2800" u="none" cap="none" strike="noStrike">
                          <a:solidFill>
                            <a:srgbClr val="CC3300"/>
                          </a:solidFill>
                          <a:latin typeface="Times New Roman"/>
                          <a:ea typeface="Times New Roman"/>
                          <a:cs typeface="Times New Roman"/>
                          <a:sym typeface="Times New Roman"/>
                        </a:rPr>
                        <a:t>PHÓNG SỰ</a:t>
                      </a:r>
                      <a:endParaRPr sz="2800" u="none" cap="none" strike="noStrike">
                        <a:solidFill>
                          <a:srgbClr val="CC3300"/>
                        </a:solidFill>
                        <a:latin typeface="Times New Roman"/>
                        <a:ea typeface="Times New Roman"/>
                        <a:cs typeface="Times New Roman"/>
                        <a:sym typeface="Times New Roman"/>
                      </a:endParaRPr>
                    </a:p>
                  </a:txBody>
                  <a:tcPr marT="0" marB="0" marR="44850" marL="448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FBD4B4"/>
                    </a:solidFill>
                  </a:tcPr>
                </a:tc>
                <a:tc>
                  <a:txBody>
                    <a:bodyPr/>
                    <a:lstStyle/>
                    <a:p>
                      <a:pPr indent="0" lvl="0" marL="0" marR="0" rtl="0" algn="ctr">
                        <a:lnSpc>
                          <a:spcPct val="115000"/>
                        </a:lnSpc>
                        <a:spcBef>
                          <a:spcPts val="0"/>
                        </a:spcBef>
                        <a:spcAft>
                          <a:spcPts val="0"/>
                        </a:spcAft>
                        <a:buNone/>
                      </a:pPr>
                      <a:r>
                        <a:rPr lang="en-US" sz="2800" u="none" cap="none" strike="noStrike">
                          <a:solidFill>
                            <a:srgbClr val="CC3300"/>
                          </a:solidFill>
                          <a:latin typeface="Times New Roman"/>
                          <a:ea typeface="Times New Roman"/>
                          <a:cs typeface="Times New Roman"/>
                          <a:sym typeface="Times New Roman"/>
                        </a:rPr>
                        <a:t>TIỂU PHẨM</a:t>
                      </a:r>
                      <a:endParaRPr sz="2800" u="none" cap="none" strike="noStrike">
                        <a:solidFill>
                          <a:srgbClr val="CC3300"/>
                        </a:solidFill>
                        <a:latin typeface="Times New Roman"/>
                        <a:ea typeface="Times New Roman"/>
                        <a:cs typeface="Times New Roman"/>
                        <a:sym typeface="Times New Roman"/>
                      </a:endParaRPr>
                    </a:p>
                  </a:txBody>
                  <a:tcPr marT="0" marB="0" marR="44850" marL="448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00FF00"/>
                    </a:solidFill>
                  </a:tcPr>
                </a:tc>
              </a:tr>
              <a:tr h="4108300">
                <a:tc>
                  <a:txBody>
                    <a:bodyPr/>
                    <a:lstStyle/>
                    <a:p>
                      <a:pPr indent="0" lvl="0" marL="0" marR="0" rtl="0" algn="ctr">
                        <a:lnSpc>
                          <a:spcPct val="115000"/>
                        </a:lnSpc>
                        <a:spcBef>
                          <a:spcPts val="0"/>
                        </a:spcBef>
                        <a:spcAft>
                          <a:spcPts val="0"/>
                        </a:spcAft>
                        <a:buClr>
                          <a:schemeClr val="dk1"/>
                        </a:buClr>
                        <a:buSzPts val="2800"/>
                        <a:buFont typeface="Arial"/>
                        <a:buNone/>
                      </a:pPr>
                      <a:r>
                        <a:rPr b="1" lang="en-US" sz="2800" u="sng" cap="none" strike="noStrike">
                          <a:solidFill>
                            <a:schemeClr val="dk1"/>
                          </a:solidFill>
                          <a:latin typeface="Times New Roman"/>
                          <a:ea typeface="Times New Roman"/>
                          <a:cs typeface="Times New Roman"/>
                          <a:sym typeface="Times New Roman"/>
                        </a:rPr>
                        <a:t>* ĐẶC ĐIỂM</a:t>
                      </a:r>
                      <a:endParaRPr/>
                    </a:p>
                    <a:p>
                      <a:pPr indent="0" lvl="0" marL="0" marR="0" rtl="0" algn="just">
                        <a:lnSpc>
                          <a:spcPct val="115000"/>
                        </a:lnSpc>
                        <a:spcBef>
                          <a:spcPts val="0"/>
                        </a:spcBef>
                        <a:spcAft>
                          <a:spcPts val="0"/>
                        </a:spcAft>
                        <a:buClr>
                          <a:srgbClr val="CC3300"/>
                        </a:buClr>
                        <a:buSzPts val="2800"/>
                        <a:buFont typeface="Times New Roman"/>
                        <a:buNone/>
                      </a:pPr>
                      <a:r>
                        <a:rPr b="1" lang="en-US" sz="2800" u="none" cap="none" strike="noStrike">
                          <a:solidFill>
                            <a:srgbClr val="CC3300"/>
                          </a:solidFill>
                          <a:latin typeface="Times New Roman"/>
                          <a:ea typeface="Times New Roman"/>
                          <a:cs typeface="Times New Roman"/>
                          <a:sym typeface="Times New Roman"/>
                        </a:rPr>
                        <a:t>- Thời gian, địa điểm, sự kiện chính xác</a:t>
                      </a:r>
                      <a:endParaRPr b="1" sz="2800" u="none" cap="none" strike="noStrike">
                        <a:solidFill>
                          <a:srgbClr val="CC3300"/>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Clr>
                          <a:schemeClr val="dk1"/>
                        </a:buClr>
                        <a:buSzPts val="2800"/>
                        <a:buFont typeface="Calibri"/>
                        <a:buNone/>
                      </a:pPr>
                      <a:r>
                        <a:t/>
                      </a:r>
                      <a:endParaRPr b="1" sz="2800" u="none" cap="none" strike="noStrike">
                        <a:solidFill>
                          <a:srgbClr val="CC3300"/>
                        </a:solidFill>
                        <a:latin typeface="Times New Roman"/>
                        <a:ea typeface="Times New Roman"/>
                        <a:cs typeface="Times New Roman"/>
                        <a:sym typeface="Times New Roman"/>
                      </a:endParaRPr>
                    </a:p>
                    <a:p>
                      <a:pPr indent="0" lvl="0" marL="0" marR="0" rtl="0" algn="just">
                        <a:spcBef>
                          <a:spcPts val="0"/>
                        </a:spcBef>
                        <a:spcAft>
                          <a:spcPts val="0"/>
                        </a:spcAft>
                        <a:buClr>
                          <a:srgbClr val="CC3300"/>
                        </a:buClr>
                        <a:buSzPts val="2800"/>
                        <a:buFont typeface="Times New Roman"/>
                        <a:buNone/>
                      </a:pPr>
                      <a:r>
                        <a:rPr b="1" lang="en-US" sz="2800" u="none" cap="none" strike="noStrike">
                          <a:solidFill>
                            <a:srgbClr val="CC3300"/>
                          </a:solidFill>
                          <a:latin typeface="Times New Roman"/>
                          <a:ea typeface="Times New Roman"/>
                          <a:cs typeface="Times New Roman"/>
                          <a:sym typeface="Times New Roman"/>
                        </a:rPr>
                        <a:t>- Cung cấp tin tức mới</a:t>
                      </a:r>
                      <a:endParaRPr b="1" sz="2800" u="none" cap="none" strike="noStrike">
                        <a:solidFill>
                          <a:srgbClr val="CC3300"/>
                        </a:solidFill>
                        <a:latin typeface="Times New Roman"/>
                        <a:ea typeface="Times New Roman"/>
                        <a:cs typeface="Times New Roman"/>
                        <a:sym typeface="Times New Roman"/>
                      </a:endParaRPr>
                    </a:p>
                    <a:p>
                      <a:pPr indent="0" lvl="0" marL="0" marR="0" rtl="0" algn="just">
                        <a:spcBef>
                          <a:spcPts val="1400"/>
                        </a:spcBef>
                        <a:spcAft>
                          <a:spcPts val="0"/>
                        </a:spcAft>
                        <a:buClr>
                          <a:schemeClr val="dk1"/>
                        </a:buClr>
                        <a:buSzPts val="2800"/>
                        <a:buFont typeface="Calibri"/>
                        <a:buNone/>
                      </a:pPr>
                      <a:r>
                        <a:t/>
                      </a:r>
                      <a:endParaRPr b="1" sz="2800" u="none" cap="none" strike="noStrike">
                        <a:solidFill>
                          <a:srgbClr val="CC3300"/>
                        </a:solidFill>
                        <a:latin typeface="Times New Roman"/>
                        <a:ea typeface="Times New Roman"/>
                        <a:cs typeface="Times New Roman"/>
                        <a:sym typeface="Times New Roman"/>
                      </a:endParaRPr>
                    </a:p>
                    <a:p>
                      <a:pPr indent="0" lvl="0" marL="0" marR="0" rtl="0" algn="ctr">
                        <a:lnSpc>
                          <a:spcPct val="115000"/>
                        </a:lnSpc>
                        <a:spcBef>
                          <a:spcPts val="0"/>
                        </a:spcBef>
                        <a:spcAft>
                          <a:spcPts val="0"/>
                        </a:spcAft>
                        <a:buClr>
                          <a:schemeClr val="dk1"/>
                        </a:buClr>
                        <a:buSzPts val="2800"/>
                        <a:buFont typeface="Arial"/>
                        <a:buNone/>
                      </a:pPr>
                      <a:r>
                        <a:t/>
                      </a:r>
                      <a:endParaRPr b="1" sz="2800" u="sng" cap="none" strike="noStrike">
                        <a:solidFill>
                          <a:schemeClr val="dk1"/>
                        </a:solidFill>
                        <a:latin typeface="Times New Roman"/>
                        <a:ea typeface="Times New Roman"/>
                        <a:cs typeface="Times New Roman"/>
                        <a:sym typeface="Times New Roman"/>
                      </a:endParaRPr>
                    </a:p>
                    <a:p>
                      <a:pPr indent="0" lvl="0" marL="0" marR="0" rtl="0" algn="ctr">
                        <a:lnSpc>
                          <a:spcPct val="115000"/>
                        </a:lnSpc>
                        <a:spcBef>
                          <a:spcPts val="0"/>
                        </a:spcBef>
                        <a:spcAft>
                          <a:spcPts val="0"/>
                        </a:spcAft>
                        <a:buClr>
                          <a:schemeClr val="dk1"/>
                        </a:buClr>
                        <a:buSzPts val="2800"/>
                        <a:buFont typeface="Arial"/>
                        <a:buNone/>
                      </a:pPr>
                      <a:r>
                        <a:t/>
                      </a:r>
                      <a:endParaRPr b="1" sz="2800" u="none" cap="none" strike="noStrike">
                        <a:solidFill>
                          <a:schemeClr val="dk1"/>
                        </a:solidFill>
                        <a:latin typeface="Times New Roman"/>
                        <a:ea typeface="Times New Roman"/>
                        <a:cs typeface="Times New Roman"/>
                        <a:sym typeface="Times New Roman"/>
                      </a:endParaRPr>
                    </a:p>
                  </a:txBody>
                  <a:tcPr marT="0" marB="0" marR="44850" marL="448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lnSpc>
                          <a:spcPct val="115000"/>
                        </a:lnSpc>
                        <a:spcBef>
                          <a:spcPts val="0"/>
                        </a:spcBef>
                        <a:spcAft>
                          <a:spcPts val="0"/>
                        </a:spcAft>
                        <a:buNone/>
                      </a:pPr>
                      <a:r>
                        <a:rPr b="0" lang="en-US" sz="2800" u="none" cap="none" strike="noStrike">
                          <a:latin typeface="Times New Roman"/>
                          <a:ea typeface="Times New Roman"/>
                          <a:cs typeface="Times New Roman"/>
                          <a:sym typeface="Times New Roman"/>
                        </a:rPr>
                        <a:t>    </a:t>
                      </a:r>
                      <a:r>
                        <a:rPr b="1" lang="en-US" sz="2800" u="sng" cap="none" strike="noStrike">
                          <a:solidFill>
                            <a:schemeClr val="dk1"/>
                          </a:solidFill>
                          <a:latin typeface="Times New Roman"/>
                          <a:ea typeface="Times New Roman"/>
                          <a:cs typeface="Times New Roman"/>
                          <a:sym typeface="Times New Roman"/>
                        </a:rPr>
                        <a:t>* ĐẶC ĐIỂM</a:t>
                      </a:r>
                      <a:endParaRPr b="1" sz="28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None/>
                      </a:pPr>
                      <a:r>
                        <a:rPr b="1" lang="en-US" sz="2800" u="none" cap="none" strike="noStrike">
                          <a:solidFill>
                            <a:srgbClr val="CC3300"/>
                          </a:solidFill>
                          <a:latin typeface="Times New Roman"/>
                          <a:ea typeface="Times New Roman"/>
                          <a:cs typeface="Times New Roman"/>
                          <a:sym typeface="Times New Roman"/>
                        </a:rPr>
                        <a:t>- Thực chất là bản tin.</a:t>
                      </a:r>
                      <a:endParaRPr/>
                    </a:p>
                    <a:p>
                      <a:pPr indent="0" lvl="0" marL="0" marR="0" rtl="0" algn="just">
                        <a:lnSpc>
                          <a:spcPct val="100000"/>
                        </a:lnSpc>
                        <a:spcBef>
                          <a:spcPts val="0"/>
                        </a:spcBef>
                        <a:spcAft>
                          <a:spcPts val="0"/>
                        </a:spcAft>
                        <a:buNone/>
                      </a:pPr>
                      <a:r>
                        <a:t/>
                      </a:r>
                      <a:endParaRPr b="1" sz="2800" u="none" cap="none" strike="noStrike">
                        <a:solidFill>
                          <a:srgbClr val="CC33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None/>
                      </a:pPr>
                      <a:r>
                        <a:t/>
                      </a:r>
                      <a:endParaRPr b="1" sz="2800" u="none" cap="none" strike="noStrike">
                        <a:solidFill>
                          <a:srgbClr val="CC33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CC3300"/>
                        </a:buClr>
                        <a:buSzPts val="2800"/>
                        <a:buFont typeface="Times New Roman"/>
                        <a:buNone/>
                      </a:pPr>
                      <a:r>
                        <a:rPr b="1" lang="en-US" sz="2800" u="none" cap="none" strike="noStrike">
                          <a:solidFill>
                            <a:srgbClr val="CC3300"/>
                          </a:solidFill>
                          <a:latin typeface="Times New Roman"/>
                          <a:ea typeface="Times New Roman"/>
                          <a:cs typeface="Times New Roman"/>
                          <a:sym typeface="Times New Roman"/>
                        </a:rPr>
                        <a:t>- Mở rộng phần tường thuật chi tiết sự kiện và miêu tả bằng hình ảnh.</a:t>
                      </a:r>
                      <a:endParaRPr/>
                    </a:p>
                    <a:p>
                      <a:pPr indent="0" lvl="0" marL="0" marR="0" rtl="0" algn="just">
                        <a:lnSpc>
                          <a:spcPct val="100000"/>
                        </a:lnSpc>
                        <a:spcBef>
                          <a:spcPts val="0"/>
                        </a:spcBef>
                        <a:spcAft>
                          <a:spcPts val="0"/>
                        </a:spcAft>
                        <a:buNone/>
                      </a:pPr>
                      <a:r>
                        <a:rPr b="1" lang="en-US" sz="2800" u="none" cap="none" strike="noStrike">
                          <a:solidFill>
                            <a:srgbClr val="CC3300"/>
                          </a:solidFill>
                          <a:latin typeface="Times New Roman"/>
                          <a:ea typeface="Times New Roman"/>
                          <a:cs typeface="Times New Roman"/>
                          <a:sym typeface="Times New Roman"/>
                        </a:rPr>
                        <a:t>- Cung cấp một cái nhìn đầy đủ, sinh động và hấp dẫn.</a:t>
                      </a:r>
                      <a:endParaRPr/>
                    </a:p>
                  </a:txBody>
                  <a:tcPr marT="0" marB="0" marR="44850" marL="448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b="1" lang="en-US" sz="2800" u="sng" cap="none" strike="noStrike">
                          <a:solidFill>
                            <a:schemeClr val="dk1"/>
                          </a:solidFill>
                          <a:latin typeface="Times New Roman"/>
                          <a:ea typeface="Times New Roman"/>
                          <a:cs typeface="Times New Roman"/>
                          <a:sym typeface="Times New Roman"/>
                        </a:rPr>
                        <a:t>* ĐẶC ĐIỂM</a:t>
                      </a:r>
                      <a:endParaRPr b="1" sz="2800" u="none" cap="none" strike="noStrike">
                        <a:solidFill>
                          <a:schemeClr val="dk1"/>
                        </a:solidFill>
                        <a:latin typeface="Times New Roman"/>
                        <a:ea typeface="Times New Roman"/>
                        <a:cs typeface="Times New Roman"/>
                        <a:sym typeface="Times New Roman"/>
                      </a:endParaRPr>
                    </a:p>
                    <a:p>
                      <a:pPr indent="0" lvl="0" marL="0" marR="0" rtl="0" algn="just">
                        <a:spcBef>
                          <a:spcPts val="50"/>
                        </a:spcBef>
                        <a:spcAft>
                          <a:spcPts val="0"/>
                        </a:spcAft>
                        <a:buClr>
                          <a:srgbClr val="CC3300"/>
                        </a:buClr>
                        <a:buSzPts val="2800"/>
                        <a:buFont typeface="Times New Roman"/>
                        <a:buNone/>
                      </a:pPr>
                      <a:r>
                        <a:rPr b="1" lang="en-US" sz="2800" u="none" cap="none" strike="noStrike">
                          <a:solidFill>
                            <a:srgbClr val="CC3300"/>
                          </a:solidFill>
                          <a:latin typeface="Times New Roman"/>
                          <a:ea typeface="Times New Roman"/>
                          <a:cs typeface="Times New Roman"/>
                          <a:sym typeface="Times New Roman"/>
                        </a:rPr>
                        <a:t>- Thể loại gọn nhẹ, giọng văn thân mật, dân dã, có sắc thái mỉa mai, châm biếm.</a:t>
                      </a:r>
                      <a:endParaRPr/>
                    </a:p>
                    <a:p>
                      <a:pPr indent="0" lvl="0" marL="0" marR="0" rtl="0" algn="just">
                        <a:spcBef>
                          <a:spcPts val="200"/>
                        </a:spcBef>
                        <a:spcAft>
                          <a:spcPts val="0"/>
                        </a:spcAft>
                        <a:buClr>
                          <a:srgbClr val="CC3300"/>
                        </a:buClr>
                        <a:buSzPts val="2800"/>
                        <a:buFont typeface="Times New Roman"/>
                        <a:buNone/>
                      </a:pPr>
                      <a:r>
                        <a:rPr b="1" lang="en-US" sz="2800" u="none" cap="none" strike="noStrike">
                          <a:solidFill>
                            <a:srgbClr val="CC3300"/>
                          </a:solidFill>
                          <a:latin typeface="Times New Roman"/>
                          <a:ea typeface="Times New Roman"/>
                          <a:cs typeface="Times New Roman"/>
                          <a:sym typeface="Times New Roman"/>
                        </a:rPr>
                        <a:t>- Hàm chứa một chính kiến về thời cuộc.</a:t>
                      </a:r>
                      <a:endParaRPr/>
                    </a:p>
                  </a:txBody>
                  <a:tcPr marT="0" marB="0" marR="44850" marL="448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9"/>
          <p:cNvSpPr txBox="1"/>
          <p:nvPr/>
        </p:nvSpPr>
        <p:spPr>
          <a:xfrm>
            <a:off x="0" y="0"/>
            <a:ext cx="1905000"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chemeClr val="dk1"/>
                </a:solidFill>
                <a:latin typeface="Times New Roman"/>
                <a:ea typeface="Times New Roman"/>
                <a:cs typeface="Times New Roman"/>
                <a:sym typeface="Times New Roman"/>
              </a:rPr>
              <a:t>*Phân loại</a:t>
            </a:r>
            <a:endParaRPr b="1" i="0" sz="2800" u="none" cap="none" strike="noStrike">
              <a:solidFill>
                <a:schemeClr val="dk1"/>
              </a:solidFill>
              <a:latin typeface="Times New Roman"/>
              <a:ea typeface="Times New Roman"/>
              <a:cs typeface="Times New Roman"/>
              <a:sym typeface="Times New Roman"/>
            </a:endParaRPr>
          </a:p>
        </p:txBody>
      </p:sp>
      <p:graphicFrame>
        <p:nvGraphicFramePr>
          <p:cNvPr id="165" name="Google Shape;165;p9"/>
          <p:cNvGraphicFramePr/>
          <p:nvPr/>
        </p:nvGraphicFramePr>
        <p:xfrm>
          <a:off x="0" y="588963"/>
          <a:ext cx="3000000" cy="3000000"/>
        </p:xfrm>
        <a:graphic>
          <a:graphicData uri="http://schemas.openxmlformats.org/drawingml/2006/table">
            <a:tbl>
              <a:tblPr>
                <a:noFill/>
                <a:tableStyleId>{B9788B9C-937B-4977-B7D8-D191D78529DA}</a:tableStyleId>
              </a:tblPr>
              <a:tblGrid>
                <a:gridCol w="2286000"/>
                <a:gridCol w="2438400"/>
                <a:gridCol w="2133600"/>
                <a:gridCol w="2286000"/>
              </a:tblGrid>
              <a:tr h="371475">
                <a:tc>
                  <a:txBody>
                    <a:bodyPr/>
                    <a:lstStyle/>
                    <a:p>
                      <a:pPr indent="0" lvl="0" marL="0" marR="0" rtl="0" algn="ctr">
                        <a:lnSpc>
                          <a:spcPct val="100000"/>
                        </a:lnSpc>
                        <a:spcBef>
                          <a:spcPts val="0"/>
                        </a:spcBef>
                        <a:spcAft>
                          <a:spcPts val="0"/>
                        </a:spcAft>
                        <a:buClr>
                          <a:srgbClr val="FF0000"/>
                        </a:buClr>
                        <a:buSzPts val="1800"/>
                        <a:buFont typeface="Lucida Sans"/>
                        <a:buNone/>
                      </a:pPr>
                      <a:r>
                        <a:rPr b="1" i="0" lang="en-US" sz="1800" u="none" cap="none" strike="noStrike">
                          <a:solidFill>
                            <a:srgbClr val="FF0000"/>
                          </a:solidFill>
                          <a:latin typeface="Lucida Sans"/>
                          <a:ea typeface="Lucida Sans"/>
                          <a:cs typeface="Lucida Sans"/>
                          <a:sym typeface="Lucida Sans"/>
                        </a:rPr>
                        <a:t>Theo định kỳ xuất bản</a:t>
                      </a:r>
                      <a:endParaRPr b="1" i="0" sz="1800" u="none" cap="none" strike="noStrike">
                        <a:solidFill>
                          <a:srgbClr val="FF0000"/>
                        </a:solidFill>
                        <a:latin typeface="Lucida Sans"/>
                        <a:ea typeface="Lucida Sans"/>
                        <a:cs typeface="Lucida Sans"/>
                        <a:sym typeface="Lucida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A6DDEA"/>
                    </a:solidFill>
                  </a:tcPr>
                </a:tc>
                <a:tc>
                  <a:txBody>
                    <a:bodyPr/>
                    <a:lstStyle/>
                    <a:p>
                      <a:pPr indent="0" lvl="0" marL="0" marR="0" rtl="0" algn="ctr">
                        <a:lnSpc>
                          <a:spcPct val="100000"/>
                        </a:lnSpc>
                        <a:spcBef>
                          <a:spcPts val="0"/>
                        </a:spcBef>
                        <a:spcAft>
                          <a:spcPts val="0"/>
                        </a:spcAft>
                        <a:buClr>
                          <a:srgbClr val="FF0000"/>
                        </a:buClr>
                        <a:buSzPts val="1800"/>
                        <a:buFont typeface="Lucida Sans"/>
                        <a:buNone/>
                      </a:pPr>
                      <a:r>
                        <a:rPr b="1" i="0" lang="en-US" sz="1800" u="none" cap="none" strike="noStrike">
                          <a:solidFill>
                            <a:srgbClr val="FF0000"/>
                          </a:solidFill>
                          <a:latin typeface="Lucida Sans"/>
                          <a:ea typeface="Lucida Sans"/>
                          <a:cs typeface="Lucida Sans"/>
                          <a:sym typeface="Lucida Sans"/>
                        </a:rPr>
                        <a:t>Theo lĩnh vực thông tin</a:t>
                      </a:r>
                      <a:endParaRPr b="1" i="0" sz="1800" u="none" cap="none" strike="noStrike">
                        <a:solidFill>
                          <a:srgbClr val="FF0000"/>
                        </a:solidFill>
                        <a:latin typeface="Lucida Sans"/>
                        <a:ea typeface="Lucida Sans"/>
                        <a:cs typeface="Lucida Sans"/>
                        <a:sym typeface="Lucida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A6DDEA"/>
                    </a:solidFill>
                  </a:tcPr>
                </a:tc>
                <a:tc>
                  <a:txBody>
                    <a:bodyPr/>
                    <a:lstStyle/>
                    <a:p>
                      <a:pPr indent="0" lvl="0" marL="0" marR="0" rtl="0" algn="ctr">
                        <a:lnSpc>
                          <a:spcPct val="100000"/>
                        </a:lnSpc>
                        <a:spcBef>
                          <a:spcPts val="0"/>
                        </a:spcBef>
                        <a:spcAft>
                          <a:spcPts val="0"/>
                        </a:spcAft>
                        <a:buClr>
                          <a:srgbClr val="FF0000"/>
                        </a:buClr>
                        <a:buSzPts val="1800"/>
                        <a:buFont typeface="Lucida Sans"/>
                        <a:buNone/>
                      </a:pPr>
                      <a:r>
                        <a:rPr b="1" i="0" lang="en-US" sz="1800" u="none" cap="none" strike="noStrike">
                          <a:solidFill>
                            <a:srgbClr val="FF0000"/>
                          </a:solidFill>
                          <a:latin typeface="Lucida Sans"/>
                          <a:ea typeface="Lucida Sans"/>
                          <a:cs typeface="Lucida Sans"/>
                          <a:sym typeface="Lucida Sans"/>
                        </a:rPr>
                        <a:t>Theo đối tượng độc giả</a:t>
                      </a:r>
                      <a:endParaRPr b="1" i="0" sz="1800" u="none" cap="none" strike="noStrike">
                        <a:solidFill>
                          <a:srgbClr val="FF0000"/>
                        </a:solidFill>
                        <a:latin typeface="Lucida Sans"/>
                        <a:ea typeface="Lucida Sans"/>
                        <a:cs typeface="Lucida Sans"/>
                        <a:sym typeface="Lucida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A6DDEA"/>
                    </a:solidFill>
                  </a:tcPr>
                </a:tc>
                <a:tc>
                  <a:txBody>
                    <a:bodyPr/>
                    <a:lstStyle/>
                    <a:p>
                      <a:pPr indent="0" lvl="0" marL="0" marR="0" rtl="0" algn="l">
                        <a:lnSpc>
                          <a:spcPct val="100000"/>
                        </a:lnSpc>
                        <a:spcBef>
                          <a:spcPts val="0"/>
                        </a:spcBef>
                        <a:spcAft>
                          <a:spcPts val="0"/>
                        </a:spcAft>
                        <a:buClr>
                          <a:srgbClr val="FF0000"/>
                        </a:buClr>
                        <a:buSzPts val="1800"/>
                        <a:buFont typeface="Lucida Sans"/>
                        <a:buNone/>
                      </a:pPr>
                      <a:r>
                        <a:rPr b="1" i="0" lang="en-US" sz="1800" u="none" cap="none" strike="noStrike">
                          <a:solidFill>
                            <a:srgbClr val="FF0000"/>
                          </a:solidFill>
                          <a:latin typeface="Lucida Sans"/>
                          <a:ea typeface="Lucida Sans"/>
                          <a:cs typeface="Lucida Sans"/>
                          <a:sym typeface="Lucida Sans"/>
                        </a:rPr>
                        <a:t>Theo đia phương</a:t>
                      </a:r>
                      <a:endParaRPr b="1" i="0" sz="1800" u="none" cap="none" strike="noStrike">
                        <a:solidFill>
                          <a:srgbClr val="FF0000"/>
                        </a:solidFill>
                        <a:latin typeface="Lucida Sans"/>
                        <a:ea typeface="Lucida Sans"/>
                        <a:cs typeface="Lucida Sans"/>
                        <a:sym typeface="Lucida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A6DDEA"/>
                    </a:solidFill>
                  </a:tcPr>
                </a:tc>
              </a:tr>
              <a:tr h="371475">
                <a:tc>
                  <a:txBody>
                    <a:bodyPr/>
                    <a:lstStyle/>
                    <a:p>
                      <a:pPr indent="0" lvl="0" marL="0" marR="0" rtl="0" algn="l">
                        <a:lnSpc>
                          <a:spcPct val="100000"/>
                        </a:lnSpc>
                        <a:spcBef>
                          <a:spcPts val="0"/>
                        </a:spcBef>
                        <a:spcAft>
                          <a:spcPts val="0"/>
                        </a:spcAft>
                        <a:buClr>
                          <a:schemeClr val="dk1"/>
                        </a:buClr>
                        <a:buSzPts val="1800"/>
                        <a:buFont typeface="Lucida Sans"/>
                        <a:buNone/>
                      </a:pPr>
                      <a:r>
                        <a:rPr b="0" i="0" lang="en-US" sz="1800" u="none" cap="none" strike="noStrike">
                          <a:solidFill>
                            <a:schemeClr val="dk1"/>
                          </a:solidFill>
                          <a:latin typeface="Lucida Sans"/>
                          <a:ea typeface="Lucida Sans"/>
                          <a:cs typeface="Lucida Sans"/>
                          <a:sym typeface="Lucida Sans"/>
                        </a:rPr>
                        <a:t>- Nhật báo, tuần báo, nguyệt san, niên báo…</a:t>
                      </a:r>
                      <a:endParaRPr b="0" i="0" sz="1800" u="none" cap="none" strike="noStrike">
                        <a:solidFill>
                          <a:schemeClr val="dk1"/>
                        </a:solidFill>
                        <a:latin typeface="Lucida Sans"/>
                        <a:ea typeface="Lucida Sans"/>
                        <a:cs typeface="Lucida Sans"/>
                        <a:sym typeface="Lucida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l">
                        <a:lnSpc>
                          <a:spcPct val="100000"/>
                        </a:lnSpc>
                        <a:spcBef>
                          <a:spcPts val="0"/>
                        </a:spcBef>
                        <a:spcAft>
                          <a:spcPts val="0"/>
                        </a:spcAft>
                        <a:buClr>
                          <a:srgbClr val="000000"/>
                        </a:buClr>
                        <a:buSzPts val="1800"/>
                        <a:buFont typeface="Lucida Sans"/>
                        <a:buNone/>
                      </a:pPr>
                      <a:r>
                        <a:rPr b="0" i="0" lang="en-US" sz="1800" u="none" cap="none" strike="noStrike">
                          <a:solidFill>
                            <a:srgbClr val="000000"/>
                          </a:solidFill>
                          <a:latin typeface="Lucida Sans"/>
                          <a:ea typeface="Lucida Sans"/>
                          <a:cs typeface="Lucida Sans"/>
                          <a:sym typeface="Lucida Sans"/>
                        </a:rPr>
                        <a:t>Báo Văn nghệ, Khoa học và đời sống, Pháp luật, Giáo dục và thời đại…</a:t>
                      </a:r>
                      <a:endParaRPr b="0" i="0" sz="1800" u="none" cap="none" strike="noStrike">
                        <a:solidFill>
                          <a:srgbClr val="000000"/>
                        </a:solidFill>
                        <a:latin typeface="Lucida Sans"/>
                        <a:ea typeface="Lucida Sans"/>
                        <a:cs typeface="Lucida Sans"/>
                        <a:sym typeface="Lucida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100000"/>
                        </a:lnSpc>
                        <a:spcBef>
                          <a:spcPts val="0"/>
                        </a:spcBef>
                        <a:spcAft>
                          <a:spcPts val="0"/>
                        </a:spcAft>
                        <a:buClr>
                          <a:srgbClr val="000000"/>
                        </a:buClr>
                        <a:buSzPts val="1800"/>
                        <a:buFont typeface="Lucida Sans"/>
                        <a:buNone/>
                      </a:pPr>
                      <a:r>
                        <a:rPr b="0" i="0" lang="en-US" sz="1800" u="none" cap="none" strike="noStrike">
                          <a:solidFill>
                            <a:srgbClr val="000000"/>
                          </a:solidFill>
                          <a:latin typeface="Lucida Sans"/>
                          <a:ea typeface="Lucida Sans"/>
                          <a:cs typeface="Lucida Sans"/>
                          <a:sym typeface="Lucida Sans"/>
                        </a:rPr>
                        <a:t>- Báo Nhi đồng, Thanh niên, Phụ nữ, Tiền phong…</a:t>
                      </a:r>
                      <a:endParaRPr b="0" i="0" sz="1800" u="none" cap="none" strike="noStrike">
                        <a:solidFill>
                          <a:srgbClr val="000000"/>
                        </a:solidFill>
                        <a:latin typeface="Lucida Sans"/>
                        <a:ea typeface="Lucida Sans"/>
                        <a:cs typeface="Lucida Sans"/>
                        <a:sym typeface="Lucida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l">
                        <a:lnSpc>
                          <a:spcPct val="100000"/>
                        </a:lnSpc>
                        <a:spcBef>
                          <a:spcPts val="0"/>
                        </a:spcBef>
                        <a:spcAft>
                          <a:spcPts val="0"/>
                        </a:spcAft>
                        <a:buClr>
                          <a:srgbClr val="000000"/>
                        </a:buClr>
                        <a:buSzPts val="1800"/>
                        <a:buFont typeface="Lucida Sans"/>
                        <a:buNone/>
                      </a:pPr>
                      <a:r>
                        <a:rPr b="0" i="0" lang="en-US" sz="1800" u="none" cap="none" strike="noStrike">
                          <a:solidFill>
                            <a:srgbClr val="000000"/>
                          </a:solidFill>
                          <a:latin typeface="Lucida Sans"/>
                          <a:ea typeface="Lucida Sans"/>
                          <a:cs typeface="Lucida Sans"/>
                          <a:sym typeface="Lucida Sans"/>
                        </a:rPr>
                        <a:t>- Lâm Đồng, Bình Dương, Khánh Hòa, Đất Mũi …</a:t>
                      </a:r>
                      <a:endParaRPr b="0" i="0" sz="1800" u="none" cap="none" strike="noStrike">
                        <a:solidFill>
                          <a:srgbClr val="000000"/>
                        </a:solidFill>
                        <a:latin typeface="Lucida Sans"/>
                        <a:ea typeface="Lucida Sans"/>
                        <a:cs typeface="Lucida Sans"/>
                        <a:sym typeface="Lucida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r>
            </a:tbl>
          </a:graphicData>
        </a:graphic>
      </p:graphicFrame>
      <p:pic>
        <p:nvPicPr>
          <p:cNvPr descr="logo-catphcm" id="166" name="Google Shape;166;p9"/>
          <p:cNvPicPr preferRelativeResize="0"/>
          <p:nvPr/>
        </p:nvPicPr>
        <p:blipFill rotWithShape="1">
          <a:blip r:embed="rId3">
            <a:alphaModFix/>
          </a:blip>
          <a:srcRect b="0" l="0" r="0" t="0"/>
          <a:stretch/>
        </p:blipFill>
        <p:spPr>
          <a:xfrm>
            <a:off x="1143000" y="2438400"/>
            <a:ext cx="2663825" cy="881063"/>
          </a:xfrm>
          <a:prstGeom prst="rect">
            <a:avLst/>
          </a:prstGeom>
          <a:noFill/>
          <a:ln>
            <a:noFill/>
          </a:ln>
        </p:spPr>
      </p:pic>
      <p:pic>
        <p:nvPicPr>
          <p:cNvPr descr="b_TTCN" id="167" name="Google Shape;167;p9"/>
          <p:cNvPicPr preferRelativeResize="0"/>
          <p:nvPr/>
        </p:nvPicPr>
        <p:blipFill rotWithShape="1">
          <a:blip r:embed="rId4">
            <a:alphaModFix/>
          </a:blip>
          <a:srcRect b="0" l="0" r="0" t="0"/>
          <a:stretch/>
        </p:blipFill>
        <p:spPr>
          <a:xfrm>
            <a:off x="1150938" y="3603625"/>
            <a:ext cx="2466975" cy="1193800"/>
          </a:xfrm>
          <a:prstGeom prst="rect">
            <a:avLst/>
          </a:prstGeom>
          <a:noFill/>
          <a:ln>
            <a:noFill/>
          </a:ln>
        </p:spPr>
      </p:pic>
      <p:pic>
        <p:nvPicPr>
          <p:cNvPr descr="NIEN BAO" id="168" name="Google Shape;168;p9"/>
          <p:cNvPicPr preferRelativeResize="0"/>
          <p:nvPr/>
        </p:nvPicPr>
        <p:blipFill rotWithShape="1">
          <a:blip r:embed="rId5">
            <a:alphaModFix/>
          </a:blip>
          <a:srcRect b="0" l="0" r="0" t="0"/>
          <a:stretch/>
        </p:blipFill>
        <p:spPr>
          <a:xfrm>
            <a:off x="4184650" y="2530475"/>
            <a:ext cx="4959350" cy="4327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5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500"/>
                                        <p:tgtEl>
                                          <p:spTgt spid="16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2018-11-01T12:48:34Z</dcterms:created>
  <dc:creator>THE GIOI SO</dc:creator>
</cp:coreProperties>
</file>