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71" r:id="rId2"/>
    <p:sldId id="256" r:id="rId3"/>
    <p:sldId id="269" r:id="rId4"/>
    <p:sldId id="279" r:id="rId5"/>
    <p:sldId id="258" r:id="rId6"/>
    <p:sldId id="278" r:id="rId7"/>
    <p:sldId id="280" r:id="rId8"/>
    <p:sldId id="262" r:id="rId9"/>
    <p:sldId id="277" r:id="rId10"/>
    <p:sldId id="263" r:id="rId11"/>
    <p:sldId id="259" r:id="rId12"/>
    <p:sldId id="281" r:id="rId13"/>
    <p:sldId id="257" r:id="rId14"/>
    <p:sldId id="274" r:id="rId15"/>
    <p:sldId id="276" r:id="rId16"/>
    <p:sldId id="270" r:id="rId17"/>
  </p:sldIdLst>
  <p:sldSz cx="18288000" cy="10287000"/>
  <p:notesSz cx="6858000" cy="9144000"/>
  <p:embeddedFontLs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6AF80E-3383-4D54-A96E-58F1CFA90DFD}" type="datetimeFigureOut">
              <a:rPr lang="vi-VN" smtClean="0"/>
              <a:t>31/08/2023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C633B-5321-4D42-B60A-D20797CE46CE}" type="slidenum">
              <a:rPr lang="vi-VN" smtClean="0"/>
              <a:t>‹#›</a:t>
            </a:fld>
            <a:endParaRPr lang="vi-VN"/>
          </a:p>
        </p:txBody>
      </p:sp>
    </p:spTree>
    <p:extLst>
      <p:ext uri="{BB962C8B-B14F-4D97-AF65-F5344CB8AC3E}">
        <p14:creationId xmlns:p14="http://schemas.microsoft.com/office/powerpoint/2010/main" val="302961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D1C633B-5321-4D42-B60A-D20797CE46CE}" type="slidenum">
              <a:rPr lang="vi-VN" smtClean="0"/>
              <a:t>9</a:t>
            </a:fld>
            <a:endParaRPr lang="vi-VN"/>
          </a:p>
        </p:txBody>
      </p:sp>
    </p:spTree>
    <p:extLst>
      <p:ext uri="{BB962C8B-B14F-4D97-AF65-F5344CB8AC3E}">
        <p14:creationId xmlns:p14="http://schemas.microsoft.com/office/powerpoint/2010/main" val="135362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D1C633B-5321-4D42-B60A-D20797CE46CE}" type="slidenum">
              <a:rPr lang="vi-VN" smtClean="0"/>
              <a:t>11</a:t>
            </a:fld>
            <a:endParaRPr lang="vi-VN"/>
          </a:p>
        </p:txBody>
      </p:sp>
    </p:spTree>
    <p:extLst>
      <p:ext uri="{BB962C8B-B14F-4D97-AF65-F5344CB8AC3E}">
        <p14:creationId xmlns:p14="http://schemas.microsoft.com/office/powerpoint/2010/main" val="3814258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287001"/>
          </a:xfrm>
          <a:prstGeom prst="rect">
            <a:avLst/>
          </a:prstGeom>
        </p:spPr>
      </p:pic>
      <p:sp>
        <p:nvSpPr>
          <p:cNvPr id="5" name="TextBox 4"/>
          <p:cNvSpPr txBox="1"/>
          <p:nvPr/>
        </p:nvSpPr>
        <p:spPr>
          <a:xfrm>
            <a:off x="4773186" y="2440017"/>
            <a:ext cx="8741627" cy="2308324"/>
          </a:xfrm>
          <a:prstGeom prst="rect">
            <a:avLst/>
          </a:prstGeom>
          <a:noFill/>
        </p:spPr>
        <p:txBody>
          <a:bodyPr wrap="square" rtlCol="0">
            <a:spAutoFit/>
          </a:bodyPr>
          <a:lstStyle/>
          <a:p>
            <a:pPr algn="ctr">
              <a:lnSpc>
                <a:spcPct val="150000"/>
              </a:lnSpc>
            </a:pPr>
            <a:r>
              <a:rPr lang="en-US" sz="4800" b="1">
                <a:solidFill>
                  <a:srgbClr val="FF0000"/>
                </a:solidFill>
                <a:latin typeface="Arial" pitchFamily="34" charset="0"/>
                <a:cs typeface="Arial" pitchFamily="34" charset="0"/>
              </a:rPr>
              <a:t>Chào mừng thầy cô </a:t>
            </a:r>
          </a:p>
          <a:p>
            <a:pPr algn="ctr">
              <a:lnSpc>
                <a:spcPct val="150000"/>
              </a:lnSpc>
            </a:pPr>
            <a:r>
              <a:rPr lang="en-US" sz="4800" b="1">
                <a:solidFill>
                  <a:srgbClr val="FF0000"/>
                </a:solidFill>
                <a:latin typeface="Arial" pitchFamily="34" charset="0"/>
                <a:cs typeface="Arial" pitchFamily="34" charset="0"/>
              </a:rPr>
              <a:t>và các em đến với tiết học </a:t>
            </a:r>
            <a:endParaRPr lang="vi-VN" sz="4800" b="1">
              <a:solidFill>
                <a:srgbClr val="FF0000"/>
              </a:solidFill>
              <a:latin typeface="Arial" pitchFamily="34" charset="0"/>
              <a:cs typeface="Arial" pitchFamily="34" charset="0"/>
            </a:endParaRPr>
          </a:p>
        </p:txBody>
      </p:sp>
      <p:sp>
        <p:nvSpPr>
          <p:cNvPr id="6" name="TextBox 5"/>
          <p:cNvSpPr txBox="1"/>
          <p:nvPr/>
        </p:nvSpPr>
        <p:spPr>
          <a:xfrm>
            <a:off x="6705600" y="732692"/>
            <a:ext cx="2078582" cy="584775"/>
          </a:xfrm>
          <a:prstGeom prst="rect">
            <a:avLst/>
          </a:prstGeom>
          <a:noFill/>
        </p:spPr>
        <p:txBody>
          <a:bodyPr wrap="none" rtlCol="0">
            <a:spAutoFit/>
          </a:bodyPr>
          <a:lstStyle/>
          <a:p>
            <a:r>
              <a:rPr lang="en-US" sz="3200">
                <a:latin typeface="Arial" pitchFamily="34" charset="0"/>
                <a:cs typeface="Arial" pitchFamily="34" charset="0"/>
              </a:rPr>
              <a:t>Trường….</a:t>
            </a:r>
            <a:endParaRPr lang="vi-VN" sz="3200">
              <a:latin typeface="Arial" pitchFamily="34" charset="0"/>
              <a:cs typeface="Arial" pitchFamily="34" charset="0"/>
            </a:endParaRPr>
          </a:p>
        </p:txBody>
      </p:sp>
    </p:spTree>
    <p:extLst>
      <p:ext uri="{BB962C8B-B14F-4D97-AF65-F5344CB8AC3E}">
        <p14:creationId xmlns:p14="http://schemas.microsoft.com/office/powerpoint/2010/main" val="166184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5"/>
                                        </p:tgtEl>
                                        <p:attrNameLst>
                                          <p:attrName>ppt_x</p:attrName>
                                          <p:attrName>ppt_y</p:attrName>
                                        </p:attrNameLst>
                                      </p:cBhvr>
                                    </p:animMotion>
                                    <p:animRot by="1500000">
                                      <p:cBhvr>
                                        <p:cTn id="12" dur="125" fill="hold">
                                          <p:stCondLst>
                                            <p:cond delay="0"/>
                                          </p:stCondLst>
                                        </p:cTn>
                                        <p:tgtEl>
                                          <p:spTgt spid="5"/>
                                        </p:tgtEl>
                                        <p:attrNameLst>
                                          <p:attrName>r</p:attrName>
                                        </p:attrNameLst>
                                      </p:cBhvr>
                                    </p:animRot>
                                    <p:animRot by="-1500000">
                                      <p:cBhvr>
                                        <p:cTn id="13" dur="125" fill="hold">
                                          <p:stCondLst>
                                            <p:cond delay="125"/>
                                          </p:stCondLst>
                                        </p:cTn>
                                        <p:tgtEl>
                                          <p:spTgt spid="5"/>
                                        </p:tgtEl>
                                        <p:attrNameLst>
                                          <p:attrName>r</p:attrName>
                                        </p:attrNameLst>
                                      </p:cBhvr>
                                    </p:animRot>
                                    <p:animRot by="-1500000">
                                      <p:cBhvr>
                                        <p:cTn id="14" dur="125" fill="hold">
                                          <p:stCondLst>
                                            <p:cond delay="250"/>
                                          </p:stCondLst>
                                        </p:cTn>
                                        <p:tgtEl>
                                          <p:spTgt spid="5"/>
                                        </p:tgtEl>
                                        <p:attrNameLst>
                                          <p:attrName>r</p:attrName>
                                        </p:attrNameLst>
                                      </p:cBhvr>
                                    </p:animRot>
                                    <p:animRot by="1500000">
                                      <p:cBhvr>
                                        <p:cTn id="1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blip>
          <a:srcRect l="13920" t="37081" r="13920"/>
          <a:stretch>
            <a:fillRect/>
          </a:stretch>
        </p:blipFill>
        <p:spPr>
          <a:xfrm rot="-5400000">
            <a:off x="4002411" y="-4036689"/>
            <a:ext cx="10287000" cy="18284178"/>
          </a:xfrm>
          <a:prstGeom prst="rect">
            <a:avLst/>
          </a:prstGeom>
        </p:spPr>
      </p:pic>
      <p:sp>
        <p:nvSpPr>
          <p:cNvPr id="6" name="TextBox 5"/>
          <p:cNvSpPr txBox="1"/>
          <p:nvPr/>
        </p:nvSpPr>
        <p:spPr>
          <a:xfrm>
            <a:off x="5733917" y="970314"/>
            <a:ext cx="6286645" cy="769441"/>
          </a:xfrm>
          <a:prstGeom prst="rect">
            <a:avLst/>
          </a:prstGeom>
          <a:noFill/>
          <a:ln>
            <a:solidFill>
              <a:schemeClr val="bg2"/>
            </a:solidFill>
          </a:ln>
        </p:spPr>
        <p:txBody>
          <a:bodyPr wrap="square" rtlCol="0">
            <a:spAutoFit/>
          </a:bodyPr>
          <a:lstStyle/>
          <a:p>
            <a:pPr algn="ctr"/>
            <a:r>
              <a:rPr lang="en-US" sz="4400" b="1">
                <a:solidFill>
                  <a:srgbClr val="002060"/>
                </a:solidFill>
                <a:latin typeface="Arial" pitchFamily="34" charset="0"/>
                <a:cs typeface="Arial" pitchFamily="34" charset="0"/>
              </a:rPr>
              <a:t>THẢO LUẬN CẶP ĐÔI </a:t>
            </a:r>
            <a:endParaRPr lang="vi-VN" sz="4400" b="1">
              <a:solidFill>
                <a:srgbClr val="002060"/>
              </a:solidFill>
              <a:latin typeface="Arial" pitchFamily="34" charset="0"/>
              <a:cs typeface="Arial" pitchFamily="34" charset="0"/>
            </a:endParaRPr>
          </a:p>
        </p:txBody>
      </p:sp>
      <p:sp>
        <p:nvSpPr>
          <p:cNvPr id="7" name="Rectangle 6"/>
          <p:cNvSpPr/>
          <p:nvPr/>
        </p:nvSpPr>
        <p:spPr>
          <a:xfrm>
            <a:off x="762001" y="1979717"/>
            <a:ext cx="11811000" cy="8094524"/>
          </a:xfrm>
          <a:prstGeom prst="rect">
            <a:avLst/>
          </a:prstGeom>
        </p:spPr>
        <p:txBody>
          <a:bodyPr wrap="square">
            <a:spAutoFit/>
          </a:bodyPr>
          <a:lstStyle/>
          <a:p>
            <a:pPr>
              <a:lnSpc>
                <a:spcPct val="200000"/>
              </a:lnSpc>
            </a:pPr>
            <a:r>
              <a:rPr lang="en-US" sz="4000" b="1">
                <a:latin typeface="Arial" pitchFamily="34" charset="0"/>
                <a:cs typeface="Arial" pitchFamily="34" charset="0"/>
              </a:rPr>
              <a:t>- Những vấn đề liên quan đến sức khoẻ có thể gặp phải trong mùa hè:</a:t>
            </a:r>
            <a:endParaRPr lang="vi-VN" sz="4000" b="1">
              <a:latin typeface="Arial" pitchFamily="34" charset="0"/>
              <a:cs typeface="Arial" pitchFamily="34" charset="0"/>
            </a:endParaRPr>
          </a:p>
          <a:p>
            <a:pPr>
              <a:lnSpc>
                <a:spcPct val="200000"/>
              </a:lnSpc>
            </a:pPr>
            <a:r>
              <a:rPr lang="fr-FR" sz="4000">
                <a:latin typeface="Arial" pitchFamily="34" charset="0"/>
                <a:cs typeface="Arial" pitchFamily="34" charset="0"/>
              </a:rPr>
              <a:t>+ Vấn đề đó là gì?          + Nguyên nhân;</a:t>
            </a:r>
            <a:endParaRPr lang="vi-VN" sz="4000">
              <a:latin typeface="Arial" pitchFamily="34" charset="0"/>
              <a:cs typeface="Arial" pitchFamily="34" charset="0"/>
            </a:endParaRPr>
          </a:p>
          <a:p>
            <a:pPr>
              <a:lnSpc>
                <a:spcPct val="150000"/>
              </a:lnSpc>
            </a:pPr>
            <a:r>
              <a:rPr lang="fr-FR" sz="4000">
                <a:latin typeface="Arial" pitchFamily="34" charset="0"/>
                <a:cs typeface="Arial" pitchFamily="34" charset="0"/>
              </a:rPr>
              <a:t>+ Nguy cơ/hậu quả;        + Cách xử lí nếu gặp phải;</a:t>
            </a:r>
            <a:endParaRPr lang="vi-VN" sz="4000">
              <a:latin typeface="Arial" pitchFamily="34" charset="0"/>
              <a:cs typeface="Arial" pitchFamily="34" charset="0"/>
            </a:endParaRPr>
          </a:p>
          <a:p>
            <a:pPr>
              <a:lnSpc>
                <a:spcPct val="150000"/>
              </a:lnSpc>
            </a:pPr>
            <a:r>
              <a:rPr lang="fr-FR" sz="4000">
                <a:latin typeface="Arial" pitchFamily="34" charset="0"/>
                <a:cs typeface="Arial" pitchFamily="34" charset="0"/>
              </a:rPr>
              <a:t>+ Cách phòng tránh.</a:t>
            </a:r>
            <a:endParaRPr lang="vi-VN" sz="4000">
              <a:latin typeface="Arial" pitchFamily="34" charset="0"/>
              <a:cs typeface="Arial" pitchFamily="34" charset="0"/>
            </a:endParaRPr>
          </a:p>
          <a:p>
            <a:pPr>
              <a:lnSpc>
                <a:spcPct val="200000"/>
              </a:lnSpc>
            </a:pPr>
            <a:r>
              <a:rPr lang="fr-FR" sz="4000" b="1">
                <a:latin typeface="Arial" pitchFamily="34" charset="0"/>
                <a:cs typeface="Arial" pitchFamily="34" charset="0"/>
              </a:rPr>
              <a:t>- Nêu các cách thức chăm sóc, bảo vệ bản thân khi mùa hè đến.</a:t>
            </a:r>
            <a:endParaRPr lang="vi-VN" sz="4000" b="1">
              <a:latin typeface="Arial" pitchFamily="34" charset="0"/>
              <a:cs typeface="Arial" pitchFamily="34" charset="0"/>
            </a:endParaRP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a:off x="12939283" y="2857500"/>
            <a:ext cx="5348718" cy="6571073"/>
          </a:xfrm>
          <a:prstGeom prst="rect">
            <a:avLst/>
          </a:prstGeom>
        </p:spPr>
      </p:pic>
      <p:sp>
        <p:nvSpPr>
          <p:cNvPr id="3" name="Rectangle 2"/>
          <p:cNvSpPr/>
          <p:nvPr/>
        </p:nvSpPr>
        <p:spPr>
          <a:xfrm>
            <a:off x="762001" y="4762500"/>
            <a:ext cx="11811000" cy="27432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circle(in)">
                                      <p:cBhvr>
                                        <p:cTn id="29" dur="2000"/>
                                        <p:tgtEl>
                                          <p:spTgt spid="7">
                                            <p:txEl>
                                              <p:pRg st="1" end="1"/>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circle(in)">
                                      <p:cBhvr>
                                        <p:cTn id="32" dur="2000"/>
                                        <p:tgtEl>
                                          <p:spTgt spid="7">
                                            <p:txEl>
                                              <p:pRg st="2" end="2"/>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circle(in)">
                                      <p:cBhvr>
                                        <p:cTn id="35" dur="2000"/>
                                        <p:tgtEl>
                                          <p:spTgt spid="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barn(inVertical)">
                                      <p:cBhvr>
                                        <p:cTn id="4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sp>
        <p:nvSpPr>
          <p:cNvPr id="2" name="AutoShape 2"/>
          <p:cNvSpPr/>
          <p:nvPr/>
        </p:nvSpPr>
        <p:spPr>
          <a:xfrm>
            <a:off x="3306675" y="3216489"/>
            <a:ext cx="10783699" cy="6044757"/>
          </a:xfrm>
          <a:prstGeom prst="rect">
            <a:avLst/>
          </a:prstGeom>
          <a:solidFill>
            <a:srgbClr val="BBCDC5"/>
          </a:solidFill>
        </p:spPr>
      </p:sp>
      <p:pic>
        <p:nvPicPr>
          <p:cNvPr id="4" name="Picture 4"/>
          <p:cNvPicPr>
            <a:picLocks noChangeAspect="1"/>
          </p:cNvPicPr>
          <p:nvPr/>
        </p:nvPicPr>
        <p:blipFill>
          <a:blip r:embed="rId3">
            <a:alphaModFix amt="19999"/>
          </a:blip>
          <a:srcRect/>
          <a:stretch>
            <a:fillRect/>
          </a:stretch>
        </p:blipFill>
        <p:spPr>
          <a:xfrm rot="5718379">
            <a:off x="1114205" y="-10911872"/>
            <a:ext cx="9506983" cy="24455263"/>
          </a:xfrm>
          <a:prstGeom prst="rect">
            <a:avLst/>
          </a:prstGeom>
        </p:spPr>
      </p:pic>
      <p:sp>
        <p:nvSpPr>
          <p:cNvPr id="6" name="TextBox 6"/>
          <p:cNvSpPr txBox="1"/>
          <p:nvPr/>
        </p:nvSpPr>
        <p:spPr>
          <a:xfrm>
            <a:off x="3810000" y="3162300"/>
            <a:ext cx="12075541" cy="6093976"/>
          </a:xfrm>
          <a:prstGeom prst="rect">
            <a:avLst/>
          </a:prstGeom>
        </p:spPr>
        <p:txBody>
          <a:bodyPr wrap="square" lIns="0" tIns="0" rIns="0" bIns="0" rtlCol="0" anchor="t">
            <a:spAutoFit/>
          </a:bodyPr>
          <a:lstStyle/>
          <a:p>
            <a:pPr marL="742950" indent="-742950" algn="just">
              <a:lnSpc>
                <a:spcPct val="150000"/>
              </a:lnSpc>
              <a:buAutoNum type="arabicPeriod"/>
            </a:pPr>
            <a:r>
              <a:rPr lang="en-US" sz="4400">
                <a:latin typeface="Arial" pitchFamily="34" charset="0"/>
                <a:cs typeface="Arial" pitchFamily="34" charset="0"/>
              </a:rPr>
              <a:t>Bắt cóc</a:t>
            </a:r>
          </a:p>
          <a:p>
            <a:pPr marL="742950" indent="-742950" algn="just">
              <a:lnSpc>
                <a:spcPct val="150000"/>
              </a:lnSpc>
              <a:buAutoNum type="arabicPeriod"/>
            </a:pPr>
            <a:r>
              <a:rPr lang="en-US" sz="4400">
                <a:latin typeface="Arial" pitchFamily="34" charset="0"/>
                <a:cs typeface="Arial" pitchFamily="34" charset="0"/>
              </a:rPr>
              <a:t>Đuối nước</a:t>
            </a:r>
          </a:p>
          <a:p>
            <a:pPr marL="742950" indent="-742950" algn="just">
              <a:lnSpc>
                <a:spcPct val="150000"/>
              </a:lnSpc>
              <a:buAutoNum type="arabicPeriod"/>
            </a:pPr>
            <a:r>
              <a:rPr lang="en-US" sz="4400">
                <a:latin typeface="Arial" pitchFamily="34" charset="0"/>
                <a:cs typeface="Arial" pitchFamily="34" charset="0"/>
              </a:rPr>
              <a:t>Điện, cháy nổ</a:t>
            </a:r>
          </a:p>
          <a:p>
            <a:pPr marL="742950" indent="-742950" algn="just">
              <a:lnSpc>
                <a:spcPct val="150000"/>
              </a:lnSpc>
              <a:buAutoNum type="arabicPeriod"/>
            </a:pPr>
            <a:r>
              <a:rPr lang="en-US" sz="4400">
                <a:latin typeface="Arial" pitchFamily="34" charset="0"/>
                <a:cs typeface="Arial" pitchFamily="34" charset="0"/>
              </a:rPr>
              <a:t>Tai nạn thể thao, xe cộ</a:t>
            </a:r>
          </a:p>
          <a:p>
            <a:pPr marL="742950" indent="-742950" algn="just">
              <a:lnSpc>
                <a:spcPct val="150000"/>
              </a:lnSpc>
              <a:buAutoNum type="arabicPeriod"/>
            </a:pPr>
            <a:r>
              <a:rPr lang="en-US" sz="4400">
                <a:latin typeface="Arial" pitchFamily="34" charset="0"/>
                <a:cs typeface="Arial" pitchFamily="34" charset="0"/>
              </a:rPr>
              <a:t>Lan can, cầu thang</a:t>
            </a:r>
          </a:p>
          <a:p>
            <a:pPr marL="742950" indent="-742950" algn="just">
              <a:lnSpc>
                <a:spcPct val="150000"/>
              </a:lnSpc>
              <a:buAutoNum type="arabicPeriod"/>
            </a:pPr>
            <a:r>
              <a:rPr lang="en-US" sz="4400">
                <a:latin typeface="Arial" pitchFamily="34" charset="0"/>
                <a:cs typeface="Arial" pitchFamily="34" charset="0"/>
              </a:rPr>
              <a:t>Xâm hại…</a:t>
            </a:r>
          </a:p>
        </p:txBody>
      </p:sp>
      <p:pic>
        <p:nvPicPr>
          <p:cNvPr id="7"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97521" y="102491"/>
            <a:ext cx="1726717" cy="2087239"/>
          </a:xfrm>
          <a:prstGeom prst="rect">
            <a:avLst/>
          </a:prstGeom>
        </p:spPr>
      </p:pic>
      <p:sp>
        <p:nvSpPr>
          <p:cNvPr id="11" name="TextBox 10"/>
          <p:cNvSpPr txBox="1"/>
          <p:nvPr/>
        </p:nvSpPr>
        <p:spPr>
          <a:xfrm>
            <a:off x="6451816" y="1565843"/>
            <a:ext cx="4767652" cy="830997"/>
          </a:xfrm>
          <a:prstGeom prst="rect">
            <a:avLst/>
          </a:prstGeom>
          <a:noFill/>
        </p:spPr>
        <p:txBody>
          <a:bodyPr wrap="none" rtlCol="0">
            <a:spAutoFit/>
          </a:bodyPr>
          <a:lstStyle/>
          <a:p>
            <a:pPr algn="just"/>
            <a:r>
              <a:rPr lang="en-US" sz="4800" b="1" u="sng">
                <a:solidFill>
                  <a:srgbClr val="FF0000"/>
                </a:solidFill>
                <a:latin typeface="Arial" pitchFamily="34" charset="0"/>
                <a:cs typeface="Arial" pitchFamily="34" charset="0"/>
              </a:rPr>
              <a:t>Một số nguy cơ</a:t>
            </a:r>
            <a:endParaRPr lang="vi-VN" sz="4800" b="1" u="sng">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par>
                                <p:cTn id="15" presetID="21" presetClass="entr" presetSubtype="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888201" y="3137343"/>
            <a:ext cx="14746099" cy="6044757"/>
          </a:xfrm>
          <a:prstGeom prst="rect">
            <a:avLst/>
          </a:prstGeom>
          <a:solidFill>
            <a:srgbClr val="BBCDC5"/>
          </a:solidFill>
        </p:spPr>
      </p:sp>
      <p:pic>
        <p:nvPicPr>
          <p:cNvPr id="4" name="Picture 4"/>
          <p:cNvPicPr>
            <a:picLocks noChangeAspect="1"/>
          </p:cNvPicPr>
          <p:nvPr/>
        </p:nvPicPr>
        <p:blipFill>
          <a:blip r:embed="rId2">
            <a:alphaModFix amt="19999"/>
          </a:blip>
          <a:srcRect/>
          <a:stretch>
            <a:fillRect/>
          </a:stretch>
        </p:blipFill>
        <p:spPr>
          <a:xfrm rot="5718379">
            <a:off x="1114205" y="-10911872"/>
            <a:ext cx="9506983" cy="24455263"/>
          </a:xfrm>
          <a:prstGeom prst="rect">
            <a:avLst/>
          </a:prstGeom>
        </p:spPr>
      </p:pic>
      <p:sp>
        <p:nvSpPr>
          <p:cNvPr id="5" name="TextBox 5"/>
          <p:cNvSpPr txBox="1"/>
          <p:nvPr/>
        </p:nvSpPr>
        <p:spPr>
          <a:xfrm>
            <a:off x="1888201" y="3137343"/>
            <a:ext cx="14613811" cy="6093976"/>
          </a:xfrm>
          <a:prstGeom prst="rect">
            <a:avLst/>
          </a:prstGeom>
        </p:spPr>
        <p:txBody>
          <a:bodyPr wrap="square" lIns="0" tIns="0" rIns="0" bIns="0" rtlCol="0" anchor="t">
            <a:spAutoFit/>
          </a:bodyPr>
          <a:lstStyle/>
          <a:p>
            <a:pPr marL="571500" indent="-571500" algn="just">
              <a:lnSpc>
                <a:spcPct val="150000"/>
              </a:lnSpc>
              <a:buFontTx/>
              <a:buChar char="-"/>
            </a:pPr>
            <a:r>
              <a:rPr lang="en-US" sz="4400">
                <a:latin typeface="Arial" pitchFamily="34" charset="0"/>
                <a:cs typeface="Arial" pitchFamily="34" charset="0"/>
              </a:rPr>
              <a:t>Chơi ở những khu vực an toàn, đông người qua lại </a:t>
            </a:r>
          </a:p>
          <a:p>
            <a:pPr marL="571500" indent="-571500" algn="just">
              <a:lnSpc>
                <a:spcPct val="150000"/>
              </a:lnSpc>
              <a:buFontTx/>
              <a:buChar char="-"/>
            </a:pPr>
            <a:r>
              <a:rPr lang="en-US" sz="4400">
                <a:latin typeface="Arial" pitchFamily="34" charset="0"/>
                <a:cs typeface="Arial" pitchFamily="34" charset="0"/>
              </a:rPr>
              <a:t>Sử dụng áo phao khi bơi, có người lớn quan sát, không bơi ở vùng nước sâu</a:t>
            </a:r>
          </a:p>
          <a:p>
            <a:pPr marL="571500" indent="-571500" algn="just">
              <a:lnSpc>
                <a:spcPct val="150000"/>
              </a:lnSpc>
              <a:buFontTx/>
              <a:buChar char="-"/>
            </a:pPr>
            <a:r>
              <a:rPr lang="en-US" sz="4400">
                <a:latin typeface="Arial" pitchFamily="34" charset="0"/>
                <a:cs typeface="Arial" pitchFamily="34" charset="0"/>
              </a:rPr>
              <a:t>Không ra ngoài một mình vào thời điểm ít người qua lại</a:t>
            </a:r>
          </a:p>
          <a:p>
            <a:pPr marL="571500" indent="-571500" algn="just">
              <a:lnSpc>
                <a:spcPct val="150000"/>
              </a:lnSpc>
              <a:buFontTx/>
              <a:buChar char="-"/>
            </a:pPr>
            <a:r>
              <a:rPr lang="en-US" sz="4400">
                <a:latin typeface="Arial" pitchFamily="34" charset="0"/>
                <a:cs typeface="Arial" pitchFamily="34" charset="0"/>
              </a:rPr>
              <a:t>Hô to, kêu cứu khi bị tấn công</a:t>
            </a:r>
          </a:p>
          <a:p>
            <a:pPr marL="571500" indent="-571500" algn="just">
              <a:lnSpc>
                <a:spcPct val="150000"/>
              </a:lnSpc>
              <a:buFontTx/>
              <a:buChar char="-"/>
            </a:pPr>
            <a:r>
              <a:rPr lang="en-US" sz="4400">
                <a:latin typeface="Arial" pitchFamily="34" charset="0"/>
                <a:cs typeface="Arial" pitchFamily="34" charset="0"/>
              </a:rPr>
              <a:t>Không ăn uống, nhận đồ hay nghe theo lời người lạ…</a:t>
            </a:r>
            <a:endParaRPr lang="vi-VN" sz="4400">
              <a:latin typeface="Arial" pitchFamily="34" charset="0"/>
              <a:cs typeface="Arial" pitchFamily="34" charset="0"/>
            </a:endParaRPr>
          </a:p>
        </p:txBody>
      </p:sp>
      <p:pic>
        <p:nvPicPr>
          <p:cNvPr id="7"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97521" y="102491"/>
            <a:ext cx="1726717" cy="2087239"/>
          </a:xfrm>
          <a:prstGeom prst="rect">
            <a:avLst/>
          </a:prstGeom>
        </p:spPr>
      </p:pic>
      <p:sp>
        <p:nvSpPr>
          <p:cNvPr id="8" name="TextBox 7"/>
          <p:cNvSpPr txBox="1"/>
          <p:nvPr/>
        </p:nvSpPr>
        <p:spPr>
          <a:xfrm>
            <a:off x="5907623" y="1565843"/>
            <a:ext cx="6970178" cy="830997"/>
          </a:xfrm>
          <a:prstGeom prst="rect">
            <a:avLst/>
          </a:prstGeom>
          <a:noFill/>
        </p:spPr>
        <p:txBody>
          <a:bodyPr wrap="none" rtlCol="0">
            <a:spAutoFit/>
          </a:bodyPr>
          <a:lstStyle/>
          <a:p>
            <a:pPr algn="just"/>
            <a:r>
              <a:rPr lang="en-US" sz="4800" b="1" u="sng">
                <a:solidFill>
                  <a:srgbClr val="FF0000"/>
                </a:solidFill>
                <a:latin typeface="Arial" pitchFamily="34" charset="0"/>
                <a:cs typeface="Arial" pitchFamily="34" charset="0"/>
              </a:rPr>
              <a:t>Một số cách khắc phục</a:t>
            </a:r>
            <a:endParaRPr lang="vi-VN" sz="4800" b="1" u="sng">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85156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par>
                                <p:cTn id="15" presetID="21" presetClass="entr" presetSubtype="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BCD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blip>
          <a:srcRect/>
          <a:stretch>
            <a:fillRect/>
          </a:stretch>
        </p:blipFill>
        <p:spPr>
          <a:xfrm>
            <a:off x="5943600" y="-4582630"/>
            <a:ext cx="16330085" cy="916526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72913" y="287209"/>
            <a:ext cx="1982862" cy="1946811"/>
          </a:xfrm>
          <a:prstGeom prst="rect">
            <a:avLst/>
          </a:prstGeom>
        </p:spPr>
      </p:pic>
      <p:sp>
        <p:nvSpPr>
          <p:cNvPr id="6" name="TextBox 6"/>
          <p:cNvSpPr txBox="1"/>
          <p:nvPr/>
        </p:nvSpPr>
        <p:spPr>
          <a:xfrm>
            <a:off x="4691741" y="1770560"/>
            <a:ext cx="9042475" cy="926920"/>
          </a:xfrm>
          <a:prstGeom prst="rect">
            <a:avLst/>
          </a:prstGeom>
        </p:spPr>
        <p:txBody>
          <a:bodyPr lIns="0" tIns="0" rIns="0" bIns="0" rtlCol="0" anchor="t">
            <a:spAutoFit/>
          </a:bodyPr>
          <a:lstStyle/>
          <a:p>
            <a:pPr algn="ctr">
              <a:lnSpc>
                <a:spcPts val="7659"/>
              </a:lnSpc>
            </a:pPr>
            <a:r>
              <a:rPr lang="en-US" sz="5400" b="1" spc="-63">
                <a:solidFill>
                  <a:srgbClr val="FDF9F5"/>
                </a:solidFill>
                <a:latin typeface="Arial" pitchFamily="34" charset="0"/>
                <a:cs typeface="Arial" pitchFamily="34" charset="0"/>
              </a:rPr>
              <a:t>KẾT LUẬN</a:t>
            </a:r>
          </a:p>
        </p:txBody>
      </p:sp>
      <p:sp>
        <p:nvSpPr>
          <p:cNvPr id="8" name="TextBox 8"/>
          <p:cNvSpPr txBox="1"/>
          <p:nvPr/>
        </p:nvSpPr>
        <p:spPr>
          <a:xfrm>
            <a:off x="3155775" y="3299035"/>
            <a:ext cx="12114408" cy="5368073"/>
          </a:xfrm>
          <a:prstGeom prst="rect">
            <a:avLst/>
          </a:prstGeom>
        </p:spPr>
        <p:txBody>
          <a:bodyPr wrap="square" lIns="0" tIns="0" rIns="0" bIns="0" rtlCol="0" anchor="t">
            <a:spAutoFit/>
          </a:bodyPr>
          <a:lstStyle/>
          <a:p>
            <a:pPr algn="just">
              <a:lnSpc>
                <a:spcPct val="200000"/>
              </a:lnSpc>
              <a:spcBef>
                <a:spcPct val="0"/>
              </a:spcBef>
            </a:pPr>
            <a:r>
              <a:rPr lang="fr-FR" sz="3600" b="1">
                <a:latin typeface="Arial" pitchFamily="34" charset="0"/>
                <a:cs typeface="Arial" pitchFamily="34" charset="0"/>
              </a:rPr>
              <a:t>Mùa hè đến, chúng ta cần biết cách chăm sóc, bảo vệ bản thân để phòng tránh những vấn đề liên quan đến sức khoẻ như cảm nắng, ốm, viêm họng, sốt xuất huyết,... Để thực sự có một mùa hè vui, khoẻ, các em cần có chế độ ăn uống, ngơi, tập luyện, vui chơi hợp lí.</a:t>
            </a:r>
            <a:endParaRPr lang="en-US" sz="3600" b="1" spc="-24">
              <a:solidFill>
                <a:srgbClr val="00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p:nvPr/>
        </p:nvSpPr>
        <p:spPr>
          <a:xfrm>
            <a:off x="9144000" y="0"/>
            <a:ext cx="9132277" cy="10287000"/>
          </a:xfrm>
          <a:prstGeom prst="rect">
            <a:avLst/>
          </a:prstGeom>
          <a:solidFill>
            <a:schemeClr val="bg1"/>
          </a:solidFill>
        </p:spPr>
      </p:sp>
      <p:sp>
        <p:nvSpPr>
          <p:cNvPr id="5" name="Rectangle 4"/>
          <p:cNvSpPr/>
          <p:nvPr/>
        </p:nvSpPr>
        <p:spPr>
          <a:xfrm>
            <a:off x="10729424" y="4674634"/>
            <a:ext cx="7101376" cy="2800767"/>
          </a:xfrm>
          <a:prstGeom prst="rect">
            <a:avLst/>
          </a:prstGeom>
        </p:spPr>
        <p:txBody>
          <a:bodyPr wrap="square">
            <a:spAutoFit/>
          </a:bodyPr>
          <a:lstStyle/>
          <a:p>
            <a:pPr lvl="0" algn="ctr">
              <a:lnSpc>
                <a:spcPct val="200000"/>
              </a:lnSpc>
            </a:pPr>
            <a:r>
              <a:rPr lang="vi-VN" sz="4400" b="1">
                <a:solidFill>
                  <a:srgbClr val="002060"/>
                </a:solidFill>
              </a:rPr>
              <a:t>Sưu tầm và học hát các bài hát về mùa hè</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439400" cy="10287000"/>
          </a:xfrm>
          <a:prstGeom prst="rect">
            <a:avLst/>
          </a:prstGeom>
        </p:spPr>
      </p:pic>
      <p:sp>
        <p:nvSpPr>
          <p:cNvPr id="7" name="Rectangle 6"/>
          <p:cNvSpPr/>
          <p:nvPr/>
        </p:nvSpPr>
        <p:spPr>
          <a:xfrm>
            <a:off x="12218193" y="3275191"/>
            <a:ext cx="3563938" cy="718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FF0000"/>
                </a:solidFill>
              </a:rPr>
              <a:t>Luyện tập</a:t>
            </a:r>
          </a:p>
        </p:txBody>
      </p:sp>
    </p:spTree>
    <p:extLst>
      <p:ext uri="{BB962C8B-B14F-4D97-AF65-F5344CB8AC3E}">
        <p14:creationId xmlns:p14="http://schemas.microsoft.com/office/powerpoint/2010/main" val="1096160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p:cNvSpPr/>
          <p:nvPr/>
        </p:nvSpPr>
        <p:spPr>
          <a:xfrm>
            <a:off x="0" y="6743700"/>
            <a:ext cx="18288000" cy="3543300"/>
          </a:xfrm>
          <a:prstGeom prst="rect">
            <a:avLst/>
          </a:prstGeom>
          <a:solidFill>
            <a:srgbClr val="BBCDC5"/>
          </a:solidFill>
        </p:spPr>
      </p:sp>
      <p:pic>
        <p:nvPicPr>
          <p:cNvPr id="5" name="Picture 4"/>
          <p:cNvPicPr>
            <a:picLocks noChangeAspect="1"/>
          </p:cNvPicPr>
          <p:nvPr/>
        </p:nvPicPr>
        <p:blipFill>
          <a:blip r:embed="rId2">
            <a:alphaModFix amt="19999"/>
          </a:blip>
          <a:srcRect/>
          <a:stretch>
            <a:fillRect/>
          </a:stretch>
        </p:blipFill>
        <p:spPr>
          <a:xfrm rot="5718379">
            <a:off x="5499144" y="-9576218"/>
            <a:ext cx="9506983" cy="24455263"/>
          </a:xfrm>
          <a:prstGeom prst="rect">
            <a:avLst/>
          </a:prstGeom>
        </p:spPr>
      </p:pic>
      <p:pic>
        <p:nvPicPr>
          <p:cNvPr id="6"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89835" y="1607793"/>
            <a:ext cx="1726717" cy="2087239"/>
          </a:xfrm>
          <a:prstGeom prst="rect">
            <a:avLst/>
          </a:prstGeom>
        </p:spPr>
      </p:pic>
      <p:sp>
        <p:nvSpPr>
          <p:cNvPr id="3" name="TextBox 13"/>
          <p:cNvSpPr txBox="1"/>
          <p:nvPr/>
        </p:nvSpPr>
        <p:spPr>
          <a:xfrm>
            <a:off x="1389212" y="4416931"/>
            <a:ext cx="9888388" cy="1268168"/>
          </a:xfrm>
          <a:prstGeom prst="rect">
            <a:avLst/>
          </a:prstGeom>
          <a:ln>
            <a:solidFill>
              <a:schemeClr val="accent2">
                <a:lumMod val="50000"/>
              </a:schemeClr>
            </a:solidFill>
          </a:ln>
        </p:spPr>
        <p:txBody>
          <a:bodyPr wrap="square" lIns="0" tIns="0" rIns="0" bIns="0" rtlCol="0" anchor="t">
            <a:spAutoFit/>
          </a:bodyPr>
          <a:lstStyle/>
          <a:p>
            <a:pPr algn="ctr">
              <a:lnSpc>
                <a:spcPts val="11000"/>
              </a:lnSpc>
            </a:pPr>
            <a:r>
              <a:rPr lang="en-US" sz="7200" b="1" spc="-200">
                <a:solidFill>
                  <a:srgbClr val="632B2B"/>
                </a:solidFill>
                <a:latin typeface="Arial" pitchFamily="34" charset="0"/>
                <a:cs typeface="Arial" pitchFamily="34" charset="0"/>
              </a:rPr>
              <a:t>HƯỚNG DẪN VỀ NHÀ</a:t>
            </a:r>
          </a:p>
        </p:txBody>
      </p:sp>
      <p:sp>
        <p:nvSpPr>
          <p:cNvPr id="7" name="Rectangle 6"/>
          <p:cNvSpPr/>
          <p:nvPr/>
        </p:nvSpPr>
        <p:spPr>
          <a:xfrm>
            <a:off x="3352800" y="7111496"/>
            <a:ext cx="11430000" cy="2585323"/>
          </a:xfrm>
          <a:prstGeom prst="rect">
            <a:avLst/>
          </a:prstGeom>
        </p:spPr>
        <p:txBody>
          <a:bodyPr wrap="square">
            <a:spAutoFit/>
          </a:bodyPr>
          <a:lstStyle/>
          <a:p>
            <a:pPr algn="ctr">
              <a:lnSpc>
                <a:spcPct val="150000"/>
              </a:lnSpc>
            </a:pPr>
            <a:r>
              <a:rPr lang="en-US" sz="5400" b="1">
                <a:solidFill>
                  <a:schemeClr val="tx1">
                    <a:lumMod val="95000"/>
                    <a:lumOff val="5000"/>
                  </a:schemeClr>
                </a:solidFill>
                <a:latin typeface="Arial" pitchFamily="34" charset="0"/>
                <a:cs typeface="Arial" pitchFamily="34" charset="0"/>
              </a:rPr>
              <a:t>Chuẩn bị tiết: Sinh hoạt lớp</a:t>
            </a:r>
          </a:p>
          <a:p>
            <a:pPr algn="ctr">
              <a:lnSpc>
                <a:spcPct val="150000"/>
              </a:lnSpc>
            </a:pPr>
            <a:r>
              <a:rPr lang="en-US" sz="5400" b="1">
                <a:solidFill>
                  <a:schemeClr val="tx1">
                    <a:lumMod val="95000"/>
                    <a:lumOff val="5000"/>
                  </a:schemeClr>
                </a:solidFill>
                <a:latin typeface="Arial" pitchFamily="34" charset="0"/>
                <a:cs typeface="Arial" pitchFamily="34" charset="0"/>
              </a:rPr>
              <a:t>Hát về mùa hè</a:t>
            </a:r>
            <a:endParaRPr lang="vi-VN" sz="5400" b="1">
              <a:solidFill>
                <a:schemeClr val="tx1">
                  <a:lumMod val="95000"/>
                  <a:lumOff val="5000"/>
                </a:schemeClr>
              </a:solidFill>
              <a:latin typeface="Arial" pitchFamily="34" charset="0"/>
              <a:cs typeface="Arial" pitchFamily="34" charset="0"/>
            </a:endParaRPr>
          </a:p>
        </p:txBody>
      </p:sp>
    </p:spTree>
    <p:extLst>
      <p:ext uri="{BB962C8B-B14F-4D97-AF65-F5344CB8AC3E}">
        <p14:creationId xmlns:p14="http://schemas.microsoft.com/office/powerpoint/2010/main" val="2348232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t="28906" b="28906"/>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0"/>
            <a:ext cx="18288000" cy="10284069"/>
          </a:xfrm>
          <a:prstGeom prst="rect">
            <a:avLst/>
          </a:prstGeom>
        </p:spPr>
      </p:pic>
      <p:sp>
        <p:nvSpPr>
          <p:cNvPr id="20" name="TextBox 19"/>
          <p:cNvSpPr txBox="1"/>
          <p:nvPr/>
        </p:nvSpPr>
        <p:spPr>
          <a:xfrm>
            <a:off x="3733800" y="1595378"/>
            <a:ext cx="11125200" cy="2862322"/>
          </a:xfrm>
          <a:prstGeom prst="rect">
            <a:avLst/>
          </a:prstGeom>
          <a:noFill/>
        </p:spPr>
        <p:txBody>
          <a:bodyPr wrap="square" rtlCol="0">
            <a:spAutoFit/>
          </a:bodyPr>
          <a:lstStyle/>
          <a:p>
            <a:pPr algn="ctr">
              <a:lnSpc>
                <a:spcPct val="150000"/>
              </a:lnSpc>
            </a:pPr>
            <a:r>
              <a:rPr lang="en-US" sz="6000" b="1">
                <a:solidFill>
                  <a:srgbClr val="C00000"/>
                </a:solidFill>
                <a:latin typeface="Arial" pitchFamily="34" charset="0"/>
                <a:cs typeface="Arial" pitchFamily="34" charset="0"/>
              </a:rPr>
              <a:t>Cảm ơn thầy cô </a:t>
            </a:r>
          </a:p>
          <a:p>
            <a:pPr algn="ctr">
              <a:lnSpc>
                <a:spcPct val="150000"/>
              </a:lnSpc>
            </a:pPr>
            <a:r>
              <a:rPr lang="en-US" sz="6000" b="1">
                <a:solidFill>
                  <a:srgbClr val="C00000"/>
                </a:solidFill>
                <a:latin typeface="Arial" pitchFamily="34" charset="0"/>
                <a:cs typeface="Arial" pitchFamily="34" charset="0"/>
              </a:rPr>
              <a:t>và các em đã chú ý lắng nghe</a:t>
            </a:r>
            <a:endParaRPr lang="vi-VN" sz="6000" b="1">
              <a:solidFill>
                <a:srgbClr val="C00000"/>
              </a:solidFill>
              <a:latin typeface="Arial" pitchFamily="34" charset="0"/>
              <a:cs typeface="Arial" pitchFamily="34" charset="0"/>
            </a:endParaRPr>
          </a:p>
        </p:txBody>
      </p:sp>
      <p:sp>
        <p:nvSpPr>
          <p:cNvPr id="3" name="TextBox 2">
            <a:extLst>
              <a:ext uri="{FF2B5EF4-FFF2-40B4-BE49-F238E27FC236}">
                <a16:creationId xmlns:a16="http://schemas.microsoft.com/office/drawing/2014/main" id="{689737B4-B884-E166-1093-CFD62FD99D92}"/>
              </a:ext>
            </a:extLst>
          </p:cNvPr>
          <p:cNvSpPr txBox="1"/>
          <p:nvPr/>
        </p:nvSpPr>
        <p:spPr>
          <a:xfrm>
            <a:off x="4572000" y="4403179"/>
            <a:ext cx="9144000"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20"/>
                                        </p:tgtEl>
                                        <p:attrNameLst>
                                          <p:attrName>ppt_x</p:attrName>
                                          <p:attrName>ppt_y</p:attrName>
                                        </p:attrNameLst>
                                      </p:cBhvr>
                                    </p:animMotion>
                                    <p:animRot by="1500000">
                                      <p:cBhvr>
                                        <p:cTn id="7" dur="250" fill="hold">
                                          <p:stCondLst>
                                            <p:cond delay="0"/>
                                          </p:stCondLst>
                                        </p:cTn>
                                        <p:tgtEl>
                                          <p:spTgt spid="20"/>
                                        </p:tgtEl>
                                        <p:attrNameLst>
                                          <p:attrName>r</p:attrName>
                                        </p:attrNameLst>
                                      </p:cBhvr>
                                    </p:animRot>
                                    <p:animRot by="-1500000">
                                      <p:cBhvr>
                                        <p:cTn id="8" dur="250" fill="hold">
                                          <p:stCondLst>
                                            <p:cond delay="250"/>
                                          </p:stCondLst>
                                        </p:cTn>
                                        <p:tgtEl>
                                          <p:spTgt spid="20"/>
                                        </p:tgtEl>
                                        <p:attrNameLst>
                                          <p:attrName>r</p:attrName>
                                        </p:attrNameLst>
                                      </p:cBhvr>
                                    </p:animRot>
                                    <p:animRot by="-1500000">
                                      <p:cBhvr>
                                        <p:cTn id="9" dur="250" fill="hold">
                                          <p:stCondLst>
                                            <p:cond delay="500"/>
                                          </p:stCondLst>
                                        </p:cTn>
                                        <p:tgtEl>
                                          <p:spTgt spid="20"/>
                                        </p:tgtEl>
                                        <p:attrNameLst>
                                          <p:attrName>r</p:attrName>
                                        </p:attrNameLst>
                                      </p:cBhvr>
                                    </p:animRot>
                                    <p:animRot by="1500000">
                                      <p:cBhvr>
                                        <p:cTn id="10" dur="250" fill="hold">
                                          <p:stCondLst>
                                            <p:cond delay="75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pic>
        <p:nvPicPr>
          <p:cNvPr id="7" name="Picture 2"/>
          <p:cNvPicPr>
            <a:picLocks noChangeAspect="1"/>
          </p:cNvPicPr>
          <p:nvPr/>
        </p:nvPicPr>
        <p:blipFill>
          <a:blip r:embed="rId4"/>
          <a:srcRect/>
          <a:stretch>
            <a:fillRect/>
          </a:stretch>
        </p:blipFill>
        <p:spPr>
          <a:xfrm>
            <a:off x="11079209" y="2920491"/>
            <a:ext cx="6418186" cy="6370049"/>
          </a:xfrm>
          <a:prstGeom prst="rect">
            <a:avLst/>
          </a:prstGeom>
        </p:spPr>
      </p:pic>
      <p:grpSp>
        <p:nvGrpSpPr>
          <p:cNvPr id="10" name="Group 3"/>
          <p:cNvGrpSpPr/>
          <p:nvPr/>
        </p:nvGrpSpPr>
        <p:grpSpPr>
          <a:xfrm>
            <a:off x="17259300" y="4093426"/>
            <a:ext cx="176115" cy="176115"/>
            <a:chOff x="0" y="0"/>
            <a:chExt cx="6350000" cy="6350000"/>
          </a:xfrm>
        </p:grpSpPr>
        <p:sp>
          <p:nvSpPr>
            <p:cNvPr id="12"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3" name="Group 5"/>
          <p:cNvGrpSpPr/>
          <p:nvPr/>
        </p:nvGrpSpPr>
        <p:grpSpPr>
          <a:xfrm>
            <a:off x="17259300" y="3131410"/>
            <a:ext cx="176115" cy="176115"/>
            <a:chOff x="0" y="0"/>
            <a:chExt cx="6350000" cy="6350000"/>
          </a:xfrm>
        </p:grpSpPr>
        <p:sp>
          <p:nvSpPr>
            <p:cNvPr id="1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5" name="Group 7"/>
          <p:cNvGrpSpPr/>
          <p:nvPr/>
        </p:nvGrpSpPr>
        <p:grpSpPr>
          <a:xfrm>
            <a:off x="17259300" y="3612418"/>
            <a:ext cx="176115" cy="176115"/>
            <a:chOff x="0" y="0"/>
            <a:chExt cx="6350000" cy="6350000"/>
          </a:xfrm>
        </p:grpSpPr>
        <p:sp>
          <p:nvSpPr>
            <p:cNvPr id="1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7" name="Group 9"/>
          <p:cNvGrpSpPr/>
          <p:nvPr/>
        </p:nvGrpSpPr>
        <p:grpSpPr>
          <a:xfrm>
            <a:off x="17259300" y="4574435"/>
            <a:ext cx="176115" cy="176115"/>
            <a:chOff x="0" y="0"/>
            <a:chExt cx="6350000" cy="6350000"/>
          </a:xfrm>
        </p:grpSpPr>
        <p:sp>
          <p:nvSpPr>
            <p:cNvPr id="1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9" name="Group 11"/>
          <p:cNvGrpSpPr/>
          <p:nvPr/>
        </p:nvGrpSpPr>
        <p:grpSpPr>
          <a:xfrm>
            <a:off x="17259300" y="5055443"/>
            <a:ext cx="176115" cy="176115"/>
            <a:chOff x="0" y="0"/>
            <a:chExt cx="6350000" cy="6350000"/>
          </a:xfrm>
        </p:grpSpPr>
        <p:sp>
          <p:nvSpPr>
            <p:cNvPr id="2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1" name="Group 13"/>
          <p:cNvGrpSpPr/>
          <p:nvPr/>
        </p:nvGrpSpPr>
        <p:grpSpPr>
          <a:xfrm>
            <a:off x="17259300" y="5536451"/>
            <a:ext cx="176115" cy="176115"/>
            <a:chOff x="0" y="0"/>
            <a:chExt cx="6350000" cy="6350000"/>
          </a:xfrm>
        </p:grpSpPr>
        <p:sp>
          <p:nvSpPr>
            <p:cNvPr id="22"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23" name="Group 15"/>
          <p:cNvGrpSpPr/>
          <p:nvPr/>
        </p:nvGrpSpPr>
        <p:grpSpPr>
          <a:xfrm>
            <a:off x="17259300" y="6017459"/>
            <a:ext cx="176115" cy="176115"/>
            <a:chOff x="0" y="0"/>
            <a:chExt cx="6350000" cy="6350000"/>
          </a:xfrm>
        </p:grpSpPr>
        <p:sp>
          <p:nvSpPr>
            <p:cNvPr id="24"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5" name="Group 17"/>
          <p:cNvGrpSpPr/>
          <p:nvPr/>
        </p:nvGrpSpPr>
        <p:grpSpPr>
          <a:xfrm>
            <a:off x="17259300" y="6498467"/>
            <a:ext cx="176115" cy="176115"/>
            <a:chOff x="0" y="0"/>
            <a:chExt cx="6350000" cy="6350000"/>
          </a:xfrm>
        </p:grpSpPr>
        <p:sp>
          <p:nvSpPr>
            <p:cNvPr id="26"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7" name="Group 19"/>
          <p:cNvGrpSpPr/>
          <p:nvPr/>
        </p:nvGrpSpPr>
        <p:grpSpPr>
          <a:xfrm>
            <a:off x="17259300" y="6979475"/>
            <a:ext cx="176115" cy="176115"/>
            <a:chOff x="0" y="0"/>
            <a:chExt cx="6350000" cy="6350000"/>
          </a:xfrm>
        </p:grpSpPr>
        <p:sp>
          <p:nvSpPr>
            <p:cNvPr id="28"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pic>
        <p:nvPicPr>
          <p:cNvPr id="29"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7007767" y="8986702"/>
            <a:ext cx="679181" cy="300074"/>
          </a:xfrm>
          <a:prstGeom prst="rect">
            <a:avLst/>
          </a:prstGeom>
        </p:spPr>
      </p:pic>
      <p:sp>
        <p:nvSpPr>
          <p:cNvPr id="30" name="TextBox 23"/>
          <p:cNvSpPr txBox="1"/>
          <p:nvPr/>
        </p:nvSpPr>
        <p:spPr>
          <a:xfrm>
            <a:off x="0" y="610952"/>
            <a:ext cx="17297400" cy="1115690"/>
          </a:xfrm>
          <a:prstGeom prst="rect">
            <a:avLst/>
          </a:prstGeom>
        </p:spPr>
        <p:txBody>
          <a:bodyPr wrap="square" lIns="0" tIns="0" rIns="0" bIns="0" rtlCol="0" anchor="t">
            <a:spAutoFit/>
          </a:bodyPr>
          <a:lstStyle/>
          <a:p>
            <a:pPr algn="ctr">
              <a:lnSpc>
                <a:spcPts val="8735"/>
              </a:lnSpc>
            </a:pPr>
            <a:r>
              <a:rPr lang="en-US" sz="5199" b="1" spc="98">
                <a:solidFill>
                  <a:schemeClr val="accent6">
                    <a:lumMod val="50000"/>
                  </a:schemeClr>
                </a:solidFill>
                <a:latin typeface="Arial" pitchFamily="34" charset="0"/>
                <a:cs typeface="Arial" pitchFamily="34" charset="0"/>
              </a:rPr>
              <a:t>Nghe và cảm nhận ca từ bài hát </a:t>
            </a:r>
            <a:r>
              <a:rPr lang="en-US" sz="5199" b="1">
                <a:solidFill>
                  <a:schemeClr val="accent6">
                    <a:lumMod val="50000"/>
                  </a:schemeClr>
                </a:solidFill>
                <a:latin typeface="Arial" pitchFamily="34" charset="0"/>
                <a:cs typeface="Arial" pitchFamily="34" charset="0"/>
              </a:rPr>
              <a:t>“Mùa hè tuổi thơ"</a:t>
            </a:r>
          </a:p>
        </p:txBody>
      </p:sp>
      <p:pic>
        <p:nvPicPr>
          <p:cNvPr id="31" name="Picture 2" descr="Những bài văn tả ngôi trường của em hay nhấ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039" y="2711285"/>
            <a:ext cx="8936170" cy="6579255"/>
          </a:xfrm>
          <a:prstGeom prst="rect">
            <a:avLst/>
          </a:prstGeom>
          <a:noFill/>
          <a:extLst>
            <a:ext uri="{909E8E84-426E-40DD-AFC4-6F175D3DCCD1}">
              <a14:hiddenFill xmlns:a14="http://schemas.microsoft.com/office/drawing/2010/main">
                <a:solidFill>
                  <a:srgbClr val="FFFFFF"/>
                </a:solidFill>
              </a14:hiddenFill>
            </a:ext>
          </a:extLst>
        </p:spPr>
      </p:pic>
      <p:pic>
        <p:nvPicPr>
          <p:cNvPr id="32" name="MuaHeTuoiTho-V.A-316784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9594" y="9290540"/>
            <a:ext cx="944563" cy="9445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92747"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2747" fill="hold"/>
                                        <p:tgtEl>
                                          <p:spTgt spid="32"/>
                                        </p:tgtEl>
                                      </p:cBhvr>
                                    </p:cmd>
                                  </p:childTnLst>
                                </p:cTn>
                              </p:par>
                            </p:childTnLst>
                          </p:cTn>
                        </p:par>
                      </p:childTnLst>
                    </p:cTn>
                  </p:par>
                </p:childTnLst>
              </p:cTn>
              <p:nextCondLst>
                <p:cond evt="onClick" delay="0">
                  <p:tgtEl>
                    <p:spTgt spid="32"/>
                  </p:tgtEl>
                </p:cond>
              </p:nextCondLst>
            </p:seq>
            <p:audio>
              <p:cMediaNode vol="80000">
                <p:cTn id="19" fill="hold" display="0">
                  <p:stCondLst>
                    <p:cond delay="indefinite"/>
                  </p:stCondLst>
                  <p:endCondLst>
                    <p:cond evt="onStopAudio" delay="0">
                      <p:tgtEl>
                        <p:sldTgt/>
                      </p:tgtEl>
                    </p:cond>
                  </p:endCondLst>
                </p:cTn>
                <p:tgtEl>
                  <p:spTgt spid="32"/>
                </p:tgtEl>
              </p:cMediaNode>
            </p:audio>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pic>
        <p:nvPicPr>
          <p:cNvPr id="10" name="Picture 2" descr="C:\Users\DELL\Downloads\HDTN_6_SGK_27_5_2021_v1_Page60.jpg"/>
          <p:cNvPicPr>
            <a:picLocks noChangeAspect="1" noChangeArrowheads="1"/>
          </p:cNvPicPr>
          <p:nvPr/>
        </p:nvPicPr>
        <p:blipFill rotWithShape="1">
          <a:blip r:embed="rId2">
            <a:extLst>
              <a:ext uri="{28A0092B-C50C-407E-A947-70E740481C1C}">
                <a14:useLocalDpi xmlns:a14="http://schemas.microsoft.com/office/drawing/2010/main" val="0"/>
              </a:ext>
            </a:extLst>
          </a:blip>
          <a:srcRect b="16409"/>
          <a:stretch/>
        </p:blipFill>
        <p:spPr bwMode="auto">
          <a:xfrm>
            <a:off x="0" y="-1"/>
            <a:ext cx="8686799" cy="10287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0035957" y="3884101"/>
            <a:ext cx="7431118" cy="909544"/>
          </a:xfrm>
          <a:prstGeom prst="rect">
            <a:avLst/>
          </a:prstGeom>
        </p:spPr>
        <p:txBody>
          <a:bodyPr wrap="square" lIns="0" tIns="0" rIns="0" bIns="0" rtlCol="0" anchor="t">
            <a:spAutoFit/>
          </a:bodyPr>
          <a:lstStyle/>
          <a:p>
            <a:pPr algn="ctr">
              <a:lnSpc>
                <a:spcPts val="8000"/>
              </a:lnSpc>
            </a:pPr>
            <a:r>
              <a:rPr lang="en-US" sz="4400" b="1" dirty="0">
                <a:solidFill>
                  <a:schemeClr val="accent2">
                    <a:lumMod val="75000"/>
                  </a:schemeClr>
                </a:solidFill>
                <a:latin typeface="Arial" pitchFamily="34" charset="0"/>
                <a:cs typeface="Arial" panose="020B0604020202020204" pitchFamily="34" charset="0"/>
              </a:rPr>
              <a:t>NỘI DUNG BÀI HỌC</a:t>
            </a:r>
          </a:p>
        </p:txBody>
      </p:sp>
      <p:grpSp>
        <p:nvGrpSpPr>
          <p:cNvPr id="12" name="Group 8"/>
          <p:cNvGrpSpPr/>
          <p:nvPr/>
        </p:nvGrpSpPr>
        <p:grpSpPr>
          <a:xfrm>
            <a:off x="9317543" y="5346766"/>
            <a:ext cx="1436827" cy="1308726"/>
            <a:chOff x="0" y="0"/>
            <a:chExt cx="969042" cy="969042"/>
          </a:xfrm>
          <a:solidFill>
            <a:schemeClr val="accent6">
              <a:lumMod val="75000"/>
            </a:schemeClr>
          </a:solidFill>
        </p:grpSpPr>
        <p:grpSp>
          <p:nvGrpSpPr>
            <p:cNvPr id="13" name="Group 9"/>
            <p:cNvGrpSpPr/>
            <p:nvPr/>
          </p:nvGrpSpPr>
          <p:grpSpPr>
            <a:xfrm>
              <a:off x="0" y="0"/>
              <a:ext cx="969042" cy="969042"/>
              <a:chOff x="0" y="0"/>
              <a:chExt cx="6350000" cy="6350000"/>
            </a:xfrm>
            <a:grpFill/>
          </p:grpSpPr>
          <p:sp>
            <p:nvSpPr>
              <p:cNvPr id="15"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4" name="TextBox 11"/>
            <p:cNvSpPr txBox="1"/>
            <p:nvPr/>
          </p:nvSpPr>
          <p:spPr>
            <a:xfrm>
              <a:off x="199349" y="258945"/>
              <a:ext cx="612070" cy="520069"/>
            </a:xfrm>
            <a:prstGeom prst="rect">
              <a:avLst/>
            </a:prstGeom>
            <a:grpFill/>
          </p:spPr>
          <p:txBody>
            <a:bodyPr lIns="0" tIns="0" rIns="0" bIns="0" rtlCol="0" anchor="t">
              <a:spAutoFit/>
            </a:bodyPr>
            <a:lstStyle/>
            <a:p>
              <a:pPr marL="0" lvl="0" indent="0" algn="ctr">
                <a:lnSpc>
                  <a:spcPts val="5345"/>
                </a:lnSpc>
                <a:spcBef>
                  <a:spcPct val="0"/>
                </a:spcBef>
              </a:pPr>
              <a:r>
                <a:rPr lang="en-US" sz="6600" b="1">
                  <a:solidFill>
                    <a:schemeClr val="bg1"/>
                  </a:solidFill>
                  <a:latin typeface="Arial" pitchFamily="34" charset="0"/>
                  <a:cs typeface="Arial" pitchFamily="34" charset="0"/>
                </a:rPr>
                <a:t>1</a:t>
              </a:r>
            </a:p>
          </p:txBody>
        </p:sp>
      </p:grpSp>
      <p:sp>
        <p:nvSpPr>
          <p:cNvPr id="16" name="Rectangle 15"/>
          <p:cNvSpPr/>
          <p:nvPr/>
        </p:nvSpPr>
        <p:spPr>
          <a:xfrm>
            <a:off x="11125200" y="5607903"/>
            <a:ext cx="8971747" cy="769441"/>
          </a:xfrm>
          <a:prstGeom prst="rect">
            <a:avLst/>
          </a:prstGeom>
        </p:spPr>
        <p:txBody>
          <a:bodyPr wrap="square">
            <a:spAutoFit/>
          </a:bodyPr>
          <a:lstStyle/>
          <a:p>
            <a:r>
              <a:rPr lang="en-US" sz="4400" b="1">
                <a:solidFill>
                  <a:schemeClr val="accent2"/>
                </a:solidFill>
                <a:latin typeface="Arial" pitchFamily="34" charset="0"/>
                <a:cs typeface="Arial" pitchFamily="34" charset="0"/>
              </a:rPr>
              <a:t>Đón hè an toàn</a:t>
            </a:r>
            <a:endParaRPr lang="vi-VN" sz="4400" b="1">
              <a:solidFill>
                <a:schemeClr val="accent2"/>
              </a:solidFill>
              <a:latin typeface="Arial" pitchFamily="34" charset="0"/>
              <a:cs typeface="Arial" pitchFamily="34" charset="0"/>
            </a:endParaRPr>
          </a:p>
        </p:txBody>
      </p:sp>
      <p:sp>
        <p:nvSpPr>
          <p:cNvPr id="17" name="Rectangle 16"/>
          <p:cNvSpPr/>
          <p:nvPr/>
        </p:nvSpPr>
        <p:spPr>
          <a:xfrm>
            <a:off x="11125200" y="7048500"/>
            <a:ext cx="7092916" cy="1998176"/>
          </a:xfrm>
          <a:prstGeom prst="rect">
            <a:avLst/>
          </a:prstGeom>
        </p:spPr>
        <p:txBody>
          <a:bodyPr wrap="square">
            <a:spAutoFit/>
          </a:bodyPr>
          <a:lstStyle/>
          <a:p>
            <a:pPr algn="just">
              <a:lnSpc>
                <a:spcPct val="150000"/>
              </a:lnSpc>
            </a:pPr>
            <a:r>
              <a:rPr lang="en-US" sz="4400" b="1">
                <a:solidFill>
                  <a:schemeClr val="accent2"/>
                </a:solidFill>
                <a:latin typeface="Arial" pitchFamily="34" charset="0"/>
                <a:cs typeface="Arial" pitchFamily="34" charset="0"/>
              </a:rPr>
              <a:t>Chăm sóc và bảo vệ bản thân trong mùa hè</a:t>
            </a:r>
            <a:endParaRPr lang="vi-VN" sz="4400" b="1">
              <a:solidFill>
                <a:schemeClr val="accent2"/>
              </a:solidFill>
              <a:latin typeface="Arial" pitchFamily="34" charset="0"/>
              <a:cs typeface="Arial" pitchFamily="34" charset="0"/>
            </a:endParaRPr>
          </a:p>
        </p:txBody>
      </p:sp>
      <p:grpSp>
        <p:nvGrpSpPr>
          <p:cNvPr id="18" name="Group 8"/>
          <p:cNvGrpSpPr/>
          <p:nvPr/>
        </p:nvGrpSpPr>
        <p:grpSpPr>
          <a:xfrm>
            <a:off x="9364244" y="7409392"/>
            <a:ext cx="1436827" cy="1308726"/>
            <a:chOff x="0" y="0"/>
            <a:chExt cx="969042" cy="969042"/>
          </a:xfrm>
          <a:solidFill>
            <a:schemeClr val="accent6">
              <a:lumMod val="75000"/>
            </a:schemeClr>
          </a:solidFill>
        </p:grpSpPr>
        <p:grpSp>
          <p:nvGrpSpPr>
            <p:cNvPr id="19" name="Group 9"/>
            <p:cNvGrpSpPr/>
            <p:nvPr/>
          </p:nvGrpSpPr>
          <p:grpSpPr>
            <a:xfrm>
              <a:off x="0" y="0"/>
              <a:ext cx="969042" cy="969042"/>
              <a:chOff x="0" y="0"/>
              <a:chExt cx="6350000" cy="6350000"/>
            </a:xfrm>
            <a:grpFill/>
          </p:grpSpPr>
          <p:sp>
            <p:nvSpPr>
              <p:cNvPr id="21"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0" name="TextBox 11"/>
            <p:cNvSpPr txBox="1"/>
            <p:nvPr/>
          </p:nvSpPr>
          <p:spPr>
            <a:xfrm>
              <a:off x="199349" y="258945"/>
              <a:ext cx="612070" cy="520069"/>
            </a:xfrm>
            <a:prstGeom prst="rect">
              <a:avLst/>
            </a:prstGeom>
            <a:grpFill/>
          </p:spPr>
          <p:txBody>
            <a:bodyPr lIns="0" tIns="0" rIns="0" bIns="0" rtlCol="0" anchor="t">
              <a:spAutoFit/>
            </a:bodyPr>
            <a:lstStyle/>
            <a:p>
              <a:pPr marL="0" lvl="0" indent="0" algn="ctr">
                <a:lnSpc>
                  <a:spcPts val="5345"/>
                </a:lnSpc>
                <a:spcBef>
                  <a:spcPct val="0"/>
                </a:spcBef>
              </a:pPr>
              <a:r>
                <a:rPr lang="en-US" sz="6600" b="1">
                  <a:solidFill>
                    <a:schemeClr val="bg1"/>
                  </a:solidFill>
                  <a:latin typeface="Arial" pitchFamily="34" charset="0"/>
                  <a:cs typeface="Arial" pitchFamily="34" charset="0"/>
                </a:rPr>
                <a:t>2</a:t>
              </a:r>
            </a:p>
          </p:txBody>
        </p:sp>
      </p:grpSp>
      <p:pic>
        <p:nvPicPr>
          <p:cNvPr id="22" name="Picture 2" descr="C:\Users\DELL\Downloads\HDTN_6_SGK_27_5_2021_v1_Page61.jpg"/>
          <p:cNvPicPr>
            <a:picLocks noChangeAspect="1" noChangeArrowheads="1"/>
          </p:cNvPicPr>
          <p:nvPr/>
        </p:nvPicPr>
        <p:blipFill rotWithShape="1">
          <a:blip r:embed="rId3">
            <a:extLst>
              <a:ext uri="{28A0092B-C50C-407E-A947-70E740481C1C}">
                <a14:useLocalDpi xmlns:a14="http://schemas.microsoft.com/office/drawing/2010/main" val="0"/>
              </a:ext>
            </a:extLst>
          </a:blip>
          <a:srcRect r="8548" b="83053"/>
          <a:stretch/>
        </p:blipFill>
        <p:spPr bwMode="auto">
          <a:xfrm>
            <a:off x="8656982" y="-21536"/>
            <a:ext cx="9631018" cy="29552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2">
            <a:alphaModFix amt="19999"/>
          </a:blip>
          <a:srcRect l="13920" t="37081" r="13920"/>
          <a:stretch>
            <a:fillRect/>
          </a:stretch>
        </p:blipFill>
        <p:spPr>
          <a:xfrm rot="-5400000">
            <a:off x="4002411" y="-4036689"/>
            <a:ext cx="10287000" cy="18284178"/>
          </a:xfrm>
          <a:prstGeom prst="rect">
            <a:avLst/>
          </a:prstGeom>
        </p:spPr>
      </p:pic>
      <p:sp>
        <p:nvSpPr>
          <p:cNvPr id="2" name="AutoShape 2"/>
          <p:cNvSpPr/>
          <p:nvPr/>
        </p:nvSpPr>
        <p:spPr>
          <a:xfrm>
            <a:off x="0" y="4152900"/>
            <a:ext cx="18288000" cy="6134100"/>
          </a:xfrm>
          <a:prstGeom prst="rect">
            <a:avLst/>
          </a:prstGeom>
          <a:solidFill>
            <a:srgbClr val="BBCDC5"/>
          </a:solidFill>
        </p:spPr>
      </p:sp>
      <p:sp>
        <p:nvSpPr>
          <p:cNvPr id="3" name="Rectangle 2"/>
          <p:cNvSpPr/>
          <p:nvPr/>
        </p:nvSpPr>
        <p:spPr>
          <a:xfrm>
            <a:off x="1750188" y="4584955"/>
            <a:ext cx="14787624" cy="4825745"/>
          </a:xfrm>
          <a:prstGeom prst="rect">
            <a:avLst/>
          </a:prstGeom>
        </p:spPr>
        <p:txBody>
          <a:bodyPr wrap="square">
            <a:spAutoFit/>
          </a:bodyPr>
          <a:lstStyle/>
          <a:p>
            <a:pPr marL="571500" indent="-571500" algn="just">
              <a:lnSpc>
                <a:spcPct val="200000"/>
              </a:lnSpc>
              <a:buFontTx/>
              <a:buChar char="-"/>
            </a:pPr>
            <a:r>
              <a:rPr lang="en-US" sz="4000" b="1">
                <a:solidFill>
                  <a:schemeClr val="tx1">
                    <a:lumMod val="95000"/>
                    <a:lumOff val="5000"/>
                  </a:schemeClr>
                </a:solidFill>
                <a:latin typeface="Arial" pitchFamily="34" charset="0"/>
                <a:cs typeface="Arial" pitchFamily="34" charset="0"/>
              </a:rPr>
              <a:t>Nhận biết những nguy cơ gấy mất an toàn khi tham gia hoạt động trong hè</a:t>
            </a:r>
          </a:p>
          <a:p>
            <a:pPr marL="571500" indent="-571500" algn="just">
              <a:lnSpc>
                <a:spcPct val="200000"/>
              </a:lnSpc>
              <a:buFontTx/>
              <a:buChar char="-"/>
            </a:pPr>
            <a:r>
              <a:rPr lang="en-US" sz="4000" b="1">
                <a:solidFill>
                  <a:schemeClr val="tx1">
                    <a:lumMod val="95000"/>
                    <a:lumOff val="5000"/>
                  </a:schemeClr>
                </a:solidFill>
                <a:latin typeface="Arial" pitchFamily="34" charset="0"/>
                <a:cs typeface="Arial" pitchFamily="34" charset="0"/>
              </a:rPr>
              <a:t>Thảo luận và chia sẻ về cách phòng tránh những nguy cơ gây mất an toàn khi tham gia các hoạt động trong mùa hè</a:t>
            </a:r>
            <a:endParaRPr lang="vi-VN" sz="4000" b="1">
              <a:solidFill>
                <a:schemeClr val="tx1">
                  <a:lumMod val="95000"/>
                  <a:lumOff val="5000"/>
                </a:schemeClr>
              </a:solidFill>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72500" y="598971"/>
            <a:ext cx="1752600" cy="1580527"/>
          </a:xfrm>
          <a:prstGeom prst="rect">
            <a:avLst/>
          </a:prstGeom>
        </p:spPr>
      </p:pic>
      <p:sp>
        <p:nvSpPr>
          <p:cNvPr id="5" name="TextBox 4"/>
          <p:cNvSpPr txBox="1"/>
          <p:nvPr/>
        </p:nvSpPr>
        <p:spPr>
          <a:xfrm>
            <a:off x="6477000" y="2565507"/>
            <a:ext cx="5186715" cy="901593"/>
          </a:xfrm>
          <a:prstGeom prst="rect">
            <a:avLst/>
          </a:prstGeom>
          <a:noFill/>
          <a:ln>
            <a:solidFill>
              <a:schemeClr val="bg2"/>
            </a:solidFill>
          </a:ln>
        </p:spPr>
        <p:txBody>
          <a:bodyPr wrap="square" rtlCol="0">
            <a:spAutoFit/>
          </a:bodyPr>
          <a:lstStyle/>
          <a:p>
            <a:pPr algn="ctr">
              <a:lnSpc>
                <a:spcPct val="150000"/>
              </a:lnSpc>
            </a:pPr>
            <a:r>
              <a:rPr lang="en-US" sz="4000" b="1">
                <a:solidFill>
                  <a:srgbClr val="002060"/>
                </a:solidFill>
                <a:latin typeface="Arial" pitchFamily="34" charset="0"/>
                <a:cs typeface="Arial" pitchFamily="34" charset="0"/>
              </a:rPr>
              <a:t>THẢO LUẬN NHÓM</a:t>
            </a:r>
            <a:endParaRPr lang="vi-VN" sz="4000" b="1">
              <a:solidFill>
                <a:srgbClr val="002060"/>
              </a:solidFill>
              <a:latin typeface="Arial" pitchFamily="34" charset="0"/>
              <a:cs typeface="Arial" pitchFamily="34" charset="0"/>
            </a:endParaRPr>
          </a:p>
        </p:txBody>
      </p:sp>
      <p:pic>
        <p:nvPicPr>
          <p:cNvPr id="7" name="Picture 3"/>
          <p:cNvPicPr>
            <a:picLocks noChangeAspect="1"/>
          </p:cNvPicPr>
          <p:nvPr/>
        </p:nvPicPr>
        <p:blipFill>
          <a:blip r:embed="rId5">
            <a:alphaModFix amt="30000"/>
          </a:blip>
          <a:srcRect t="4846" b="13316"/>
          <a:stretch>
            <a:fillRect/>
          </a:stretch>
        </p:blipFill>
        <p:spPr>
          <a:xfrm rot="-1939411">
            <a:off x="14761455" y="-6294340"/>
            <a:ext cx="11233278" cy="23127005"/>
          </a:xfrm>
          <a:prstGeom prst="rect">
            <a:avLst/>
          </a:prstGeom>
        </p:spPr>
      </p:pic>
    </p:spTree>
    <p:extLst>
      <p:ext uri="{BB962C8B-B14F-4D97-AF65-F5344CB8AC3E}">
        <p14:creationId xmlns:p14="http://schemas.microsoft.com/office/powerpoint/2010/main" val="45351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28906" b="2890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636377" y="2654028"/>
            <a:ext cx="11298823" cy="5461272"/>
          </a:xfrm>
          <a:prstGeom prst="rect">
            <a:avLst/>
          </a:prstGeom>
          <a:solidFill>
            <a:srgbClr val="BBCDC5"/>
          </a:solidFill>
        </p:spPr>
      </p:sp>
      <p:pic>
        <p:nvPicPr>
          <p:cNvPr id="3" name="Picture 3"/>
          <p:cNvPicPr>
            <a:picLocks noChangeAspect="1"/>
          </p:cNvPicPr>
          <p:nvPr/>
        </p:nvPicPr>
        <p:blipFill>
          <a:blip r:embed="rId3">
            <a:alphaModFix amt="30000"/>
          </a:blip>
          <a:srcRect t="4846" b="13316"/>
          <a:stretch>
            <a:fillRect/>
          </a:stretch>
        </p:blipFill>
        <p:spPr>
          <a:xfrm rot="-1939411">
            <a:off x="11797738" y="-4657461"/>
            <a:ext cx="11233278" cy="23127005"/>
          </a:xfrm>
          <a:prstGeom prst="rect">
            <a:avLst/>
          </a:prstGeom>
        </p:spPr>
      </p:pic>
      <p:sp>
        <p:nvSpPr>
          <p:cNvPr id="4" name="TextBox 4"/>
          <p:cNvSpPr txBox="1"/>
          <p:nvPr/>
        </p:nvSpPr>
        <p:spPr>
          <a:xfrm>
            <a:off x="4593312" y="4844226"/>
            <a:ext cx="9384951" cy="3118674"/>
          </a:xfrm>
          <a:prstGeom prst="rect">
            <a:avLst/>
          </a:prstGeom>
        </p:spPr>
        <p:txBody>
          <a:bodyPr wrap="square" lIns="0" tIns="0" rIns="0" bIns="0" rtlCol="0" anchor="t">
            <a:spAutoFit/>
          </a:bodyPr>
          <a:lstStyle/>
          <a:p>
            <a:pPr algn="ctr">
              <a:lnSpc>
                <a:spcPct val="150000"/>
              </a:lnSpc>
            </a:pPr>
            <a:r>
              <a:rPr lang="en-US" sz="7200" b="1">
                <a:latin typeface="Arial" pitchFamily="34" charset="0"/>
                <a:cs typeface="Arial" pitchFamily="34" charset="0"/>
              </a:rPr>
              <a:t>1. ĐÓN HÈ AN TOÀN</a:t>
            </a:r>
            <a:endParaRPr lang="vi-VN" sz="7200" b="1">
              <a:latin typeface="Arial" pitchFamily="34" charset="0"/>
              <a:cs typeface="Arial" pitchFamily="34" charset="0"/>
            </a:endParaRPr>
          </a:p>
          <a:p>
            <a:pPr algn="ctr">
              <a:lnSpc>
                <a:spcPct val="150000"/>
              </a:lnSpc>
            </a:pPr>
            <a:endParaRPr lang="en-US" sz="7200" b="1" spc="-72">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2"/>
          <p:cNvPicPr>
            <a:picLocks noChangeAspect="1"/>
          </p:cNvPicPr>
          <p:nvPr/>
        </p:nvPicPr>
        <p:blipFill>
          <a:blip r:embed="rId2">
            <a:alphaModFix amt="19999"/>
          </a:blip>
          <a:srcRect l="13920" t="37081" r="13920"/>
          <a:stretch>
            <a:fillRect/>
          </a:stretch>
        </p:blipFill>
        <p:spPr>
          <a:xfrm rot="-5400000">
            <a:off x="4002411" y="-4036689"/>
            <a:ext cx="10287000" cy="18284178"/>
          </a:xfrm>
          <a:prstGeom prst="rect">
            <a:avLst/>
          </a:prstGeom>
        </p:spPr>
      </p:pic>
      <p:pic>
        <p:nvPicPr>
          <p:cNvPr id="4" name="Picture 4"/>
          <p:cNvPicPr>
            <a:picLocks noChangeAspect="1"/>
          </p:cNvPicPr>
          <p:nvPr/>
        </p:nvPicPr>
        <p:blipFill>
          <a:blip r:embed="rId3">
            <a:alphaModFix amt="19999"/>
          </a:blip>
          <a:srcRect/>
          <a:stretch>
            <a:fillRect/>
          </a:stretch>
        </p:blipFill>
        <p:spPr>
          <a:xfrm rot="5718379">
            <a:off x="-1968456" y="-12227632"/>
            <a:ext cx="9506983" cy="24455263"/>
          </a:xfrm>
          <a:prstGeom prst="rect">
            <a:avLst/>
          </a:prstGeom>
        </p:spPr>
      </p:pic>
      <p:sp>
        <p:nvSpPr>
          <p:cNvPr id="2" name="Rectangle 1"/>
          <p:cNvSpPr/>
          <p:nvPr/>
        </p:nvSpPr>
        <p:spPr>
          <a:xfrm>
            <a:off x="1490870" y="3619500"/>
            <a:ext cx="15468600" cy="5909310"/>
          </a:xfrm>
          <a:prstGeom prst="rect">
            <a:avLst/>
          </a:prstGeom>
        </p:spPr>
        <p:txBody>
          <a:bodyPr wrap="square">
            <a:spAutoFit/>
          </a:bodyPr>
          <a:lstStyle/>
          <a:p>
            <a:pPr algn="just">
              <a:lnSpc>
                <a:spcPct val="150000"/>
              </a:lnSpc>
            </a:pPr>
            <a:r>
              <a:rPr lang="en-US" sz="3600">
                <a:latin typeface="Arial" pitchFamily="34" charset="0"/>
                <a:cs typeface="Arial" pitchFamily="34" charset="0"/>
              </a:rPr>
              <a:t>- Đại diện mỗi nhóm lên bốc thăm chủ đề thảo luận được ghi trên các tấm thẻ đã chuẩn bị trước (nước, giao thông, vật dụng gia đình, thực phẩm).</a:t>
            </a:r>
            <a:endParaRPr lang="vi-VN" sz="3600">
              <a:latin typeface="Arial" pitchFamily="34" charset="0"/>
              <a:cs typeface="Arial" pitchFamily="34" charset="0"/>
            </a:endParaRPr>
          </a:p>
          <a:p>
            <a:pPr algn="just">
              <a:lnSpc>
                <a:spcPct val="150000"/>
              </a:lnSpc>
            </a:pPr>
            <a:r>
              <a:rPr lang="en-US" sz="3600">
                <a:latin typeface="Arial" pitchFamily="34" charset="0"/>
                <a:cs typeface="Arial" pitchFamily="34" charset="0"/>
              </a:rPr>
              <a:t>- Mỗi nhóm sẽ thảo luận trong vòng 5 phút.</a:t>
            </a:r>
            <a:endParaRPr lang="vi-VN" sz="3600">
              <a:latin typeface="Arial" pitchFamily="34" charset="0"/>
              <a:cs typeface="Arial" pitchFamily="34" charset="0"/>
            </a:endParaRPr>
          </a:p>
          <a:p>
            <a:pPr algn="just">
              <a:lnSpc>
                <a:spcPct val="150000"/>
              </a:lnSpc>
            </a:pPr>
            <a:r>
              <a:rPr lang="en-US" sz="3600">
                <a:latin typeface="Arial" pitchFamily="34" charset="0"/>
                <a:cs typeface="Arial" pitchFamily="34" charset="0"/>
              </a:rPr>
              <a:t>- Kết thúc thời gian thảo luận, 4 nhóm HS xếp thành 4 hàng dọc. Lần lượt từng HS lên bảng ghi những nguy cơ mất an toàn liên quan đến lĩnh vực của nhóm mình theo hình thức thi tiếp sức. Trong vòng 5 phút, nhóm nào ghi được nhiều  và đúng các nguy cơ sẽ giành chiến thắng. </a:t>
            </a:r>
            <a:endParaRPr lang="vi-VN" sz="3600">
              <a:latin typeface="Arial" pitchFamily="34" charset="0"/>
              <a:cs typeface="Arial" pitchFamily="34" charset="0"/>
            </a:endParaRPr>
          </a:p>
        </p:txBody>
      </p:sp>
      <p:sp>
        <p:nvSpPr>
          <p:cNvPr id="6" name="Rectangle 5"/>
          <p:cNvSpPr/>
          <p:nvPr/>
        </p:nvSpPr>
        <p:spPr>
          <a:xfrm>
            <a:off x="7433654" y="2344698"/>
            <a:ext cx="3583032" cy="1015663"/>
          </a:xfrm>
          <a:prstGeom prst="rect">
            <a:avLst/>
          </a:prstGeom>
        </p:spPr>
        <p:txBody>
          <a:bodyPr wrap="none">
            <a:spAutoFit/>
          </a:bodyPr>
          <a:lstStyle/>
          <a:p>
            <a:pPr lvl="0" algn="ctr">
              <a:lnSpc>
                <a:spcPct val="150000"/>
              </a:lnSpc>
            </a:pPr>
            <a:r>
              <a:rPr lang="en-US" sz="4000" b="1">
                <a:solidFill>
                  <a:srgbClr val="FF0000"/>
                </a:solidFill>
                <a:latin typeface="Arial" pitchFamily="34" charset="0"/>
                <a:cs typeface="Arial" pitchFamily="34" charset="0"/>
              </a:rPr>
              <a:t>HƯỚNG DẪN </a:t>
            </a:r>
          </a:p>
        </p:txBody>
      </p:sp>
    </p:spTree>
    <p:extLst>
      <p:ext uri="{BB962C8B-B14F-4D97-AF65-F5344CB8AC3E}">
        <p14:creationId xmlns:p14="http://schemas.microsoft.com/office/powerpoint/2010/main" val="185669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alphaModFix amt="19999"/>
          </a:blip>
          <a:srcRect l="13920" t="37081" r="13920"/>
          <a:stretch>
            <a:fillRect/>
          </a:stretch>
        </p:blipFill>
        <p:spPr>
          <a:xfrm rot="-5400000">
            <a:off x="4002411" y="-4036689"/>
            <a:ext cx="10287000" cy="18284178"/>
          </a:xfrm>
          <a:prstGeom prst="rect">
            <a:avLst/>
          </a:prstGeom>
        </p:spPr>
      </p:pic>
      <p:pic>
        <p:nvPicPr>
          <p:cNvPr id="2" name="Picture 2" descr="C:\Users\DELL\Downloads\HDTN_6_SGK_27_5_2021_v1_Page62.jpg"/>
          <p:cNvPicPr>
            <a:picLocks noChangeAspect="1" noChangeArrowheads="1"/>
          </p:cNvPicPr>
          <p:nvPr/>
        </p:nvPicPr>
        <p:blipFill rotWithShape="1">
          <a:blip r:embed="rId3">
            <a:extLst>
              <a:ext uri="{28A0092B-C50C-407E-A947-70E740481C1C}">
                <a14:useLocalDpi xmlns:a14="http://schemas.microsoft.com/office/drawing/2010/main" val="0"/>
              </a:ext>
            </a:extLst>
          </a:blip>
          <a:srcRect l="15568" t="27653" r="13007" b="38476"/>
          <a:stretch/>
        </p:blipFill>
        <p:spPr bwMode="auto">
          <a:xfrm>
            <a:off x="8345238" y="2825971"/>
            <a:ext cx="9779000" cy="66675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p:cNvSpPr/>
          <p:nvPr/>
        </p:nvSpPr>
        <p:spPr>
          <a:xfrm>
            <a:off x="762000" y="3137342"/>
            <a:ext cx="7046342" cy="6044757"/>
          </a:xfrm>
          <a:prstGeom prst="rect">
            <a:avLst/>
          </a:prstGeom>
          <a:solidFill>
            <a:srgbClr val="BBCDC5"/>
          </a:solidFill>
        </p:spPr>
      </p:sp>
      <p:sp>
        <p:nvSpPr>
          <p:cNvPr id="4" name="TextBox 6"/>
          <p:cNvSpPr txBox="1"/>
          <p:nvPr/>
        </p:nvSpPr>
        <p:spPr>
          <a:xfrm>
            <a:off x="1219200" y="3771900"/>
            <a:ext cx="6019800" cy="4616648"/>
          </a:xfrm>
          <a:prstGeom prst="rect">
            <a:avLst/>
          </a:prstGeom>
        </p:spPr>
        <p:txBody>
          <a:bodyPr wrap="square" lIns="0" tIns="0" rIns="0" bIns="0" rtlCol="0" anchor="t">
            <a:spAutoFit/>
          </a:bodyPr>
          <a:lstStyle/>
          <a:p>
            <a:pPr algn="just">
              <a:lnSpc>
                <a:spcPct val="150000"/>
              </a:lnSpc>
            </a:pPr>
            <a:r>
              <a:rPr lang="en-US" sz="4000" b="1">
                <a:latin typeface="Arial" pitchFamily="34" charset="0"/>
                <a:cs typeface="Arial" pitchFamily="34" charset="0"/>
              </a:rPr>
              <a:t>Thảo luận và chia sẻ về cách thức phòng tránh những nguy cơ gây mất an toàn khi tham gia các hoạt động trong mùa hè</a:t>
            </a:r>
            <a:endParaRPr lang="vi-VN" sz="4000" b="1">
              <a:latin typeface="Arial" pitchFamily="34" charset="0"/>
              <a:cs typeface="Arial" pitchFamily="34" charset="0"/>
            </a:endParaRPr>
          </a:p>
        </p:txBody>
      </p:sp>
      <p:sp>
        <p:nvSpPr>
          <p:cNvPr id="6" name="TextBox 5"/>
          <p:cNvSpPr txBox="1"/>
          <p:nvPr/>
        </p:nvSpPr>
        <p:spPr>
          <a:xfrm>
            <a:off x="6553200" y="1146109"/>
            <a:ext cx="4945585" cy="830997"/>
          </a:xfrm>
          <a:prstGeom prst="rect">
            <a:avLst/>
          </a:prstGeom>
          <a:noFill/>
        </p:spPr>
        <p:txBody>
          <a:bodyPr wrap="none" rtlCol="0">
            <a:spAutoFit/>
          </a:bodyPr>
          <a:lstStyle/>
          <a:p>
            <a:pPr algn="just"/>
            <a:r>
              <a:rPr lang="en-US" sz="4800" b="1" u="sng">
                <a:solidFill>
                  <a:srgbClr val="FF0000"/>
                </a:solidFill>
                <a:latin typeface="Arial" pitchFamily="34" charset="0"/>
                <a:cs typeface="Arial" pitchFamily="34" charset="0"/>
              </a:rPr>
              <a:t>Thảo luận nhóm</a:t>
            </a:r>
            <a:endParaRPr lang="vi-VN" sz="4800" b="1" u="sng">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9987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par>
                                <p:cTn id="15" presetID="21" presetClass="entr" presetSubtype="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28906" b="2890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2586044"/>
            <a:ext cx="15240000" cy="7700956"/>
          </a:xfrm>
          <a:prstGeom prst="rect">
            <a:avLst/>
          </a:prstGeom>
          <a:solidFill>
            <a:srgbClr val="BBCDC5"/>
          </a:solidFill>
        </p:spPr>
      </p:sp>
      <p:sp>
        <p:nvSpPr>
          <p:cNvPr id="3" name="TextBox 3"/>
          <p:cNvSpPr txBox="1"/>
          <p:nvPr/>
        </p:nvSpPr>
        <p:spPr>
          <a:xfrm>
            <a:off x="457200" y="2910661"/>
            <a:ext cx="14173200" cy="7109639"/>
          </a:xfrm>
          <a:prstGeom prst="rect">
            <a:avLst/>
          </a:prstGeom>
        </p:spPr>
        <p:txBody>
          <a:bodyPr wrap="square" lIns="0" tIns="0" rIns="0" bIns="0" rtlCol="0" anchor="t">
            <a:spAutoFit/>
          </a:bodyPr>
          <a:lstStyle/>
          <a:p>
            <a:pPr algn="just">
              <a:lnSpc>
                <a:spcPct val="150000"/>
              </a:lnSpc>
            </a:pPr>
            <a:r>
              <a:rPr lang="en-US" sz="4400" b="1">
                <a:latin typeface="Arial" pitchFamily="34" charset="0"/>
                <a:cs typeface="Arial" pitchFamily="34" charset="0"/>
              </a:rPr>
              <a:t>Mùa hè đến, bên cạnh những giây phút được nghỉ ngơi, vui chơi cũng sẽ tiềm ẩn rất nhiều nguy cơ mất an toàn liên quan đến nước, khi tham gia giao thông, khi sử dụng các vật dụng trong gia đình và khi sử dụng thực phẩm. Các em cần trang bị cho mình những kiến thức và kĩ năng phòng tránh các nguy cơ ấy để chúng ta có một mùa hè an toàn.</a:t>
            </a:r>
            <a:endParaRPr lang="en-US" sz="4400" b="1" spc="-23">
              <a:solidFill>
                <a:srgbClr val="444949"/>
              </a:solidFill>
              <a:latin typeface="Arial" pitchFamily="34" charset="0"/>
              <a:cs typeface="Arial" pitchFamily="34" charset="0"/>
            </a:endParaRPr>
          </a:p>
        </p:txBody>
      </p:sp>
      <p:pic>
        <p:nvPicPr>
          <p:cNvPr id="4" name="Picture 4"/>
          <p:cNvPicPr>
            <a:picLocks noChangeAspect="1"/>
          </p:cNvPicPr>
          <p:nvPr/>
        </p:nvPicPr>
        <p:blipFill>
          <a:blip r:embed="rId3">
            <a:alphaModFix amt="35000"/>
          </a:blip>
          <a:srcRect/>
          <a:stretch>
            <a:fillRect/>
          </a:stretch>
        </p:blipFill>
        <p:spPr>
          <a:xfrm rot="-1952930">
            <a:off x="11409418" y="-2512945"/>
            <a:ext cx="9743364" cy="16514176"/>
          </a:xfrm>
          <a:prstGeom prst="rect">
            <a:avLst/>
          </a:prstGeom>
        </p:spPr>
      </p:pic>
      <p:sp>
        <p:nvSpPr>
          <p:cNvPr id="5" name="TextBox 5"/>
          <p:cNvSpPr txBox="1"/>
          <p:nvPr/>
        </p:nvSpPr>
        <p:spPr>
          <a:xfrm>
            <a:off x="3124200" y="876300"/>
            <a:ext cx="7239000" cy="915764"/>
          </a:xfrm>
          <a:prstGeom prst="rect">
            <a:avLst/>
          </a:prstGeom>
        </p:spPr>
        <p:txBody>
          <a:bodyPr wrap="square" lIns="0" tIns="0" rIns="0" bIns="0" rtlCol="0" anchor="t">
            <a:spAutoFit/>
          </a:bodyPr>
          <a:lstStyle/>
          <a:p>
            <a:pPr algn="ctr">
              <a:lnSpc>
                <a:spcPts val="7679"/>
              </a:lnSpc>
              <a:spcBef>
                <a:spcPct val="0"/>
              </a:spcBef>
            </a:pPr>
            <a:r>
              <a:rPr lang="en-US" sz="6000" b="1" spc="-63">
                <a:solidFill>
                  <a:srgbClr val="FF0000"/>
                </a:solidFill>
                <a:latin typeface="Arial" pitchFamily="34" charset="0"/>
                <a:cs typeface="Arial" pitchFamily="34" charset="0"/>
              </a:rPr>
              <a:t>KẾT LUẬN: </a:t>
            </a:r>
          </a:p>
        </p:txBody>
      </p:sp>
      <p:pic>
        <p:nvPicPr>
          <p:cNvPr id="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78200" y="8496300"/>
            <a:ext cx="1956100" cy="1584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AutoShape 2"/>
          <p:cNvSpPr/>
          <p:nvPr/>
        </p:nvSpPr>
        <p:spPr>
          <a:xfrm>
            <a:off x="3636377" y="2654028"/>
            <a:ext cx="11298823" cy="5461272"/>
          </a:xfrm>
          <a:prstGeom prst="rect">
            <a:avLst/>
          </a:prstGeom>
          <a:solidFill>
            <a:srgbClr val="BBCDC5"/>
          </a:solidFill>
        </p:spPr>
      </p:sp>
      <p:pic>
        <p:nvPicPr>
          <p:cNvPr id="6" name="Picture 3"/>
          <p:cNvPicPr>
            <a:picLocks noChangeAspect="1"/>
          </p:cNvPicPr>
          <p:nvPr/>
        </p:nvPicPr>
        <p:blipFill>
          <a:blip r:embed="rId3">
            <a:alphaModFix amt="30000"/>
          </a:blip>
          <a:srcRect t="4846" b="13316"/>
          <a:stretch>
            <a:fillRect/>
          </a:stretch>
        </p:blipFill>
        <p:spPr>
          <a:xfrm rot="-1939411">
            <a:off x="11797738" y="-4657461"/>
            <a:ext cx="11233278" cy="23127005"/>
          </a:xfrm>
          <a:prstGeom prst="rect">
            <a:avLst/>
          </a:prstGeom>
        </p:spPr>
      </p:pic>
      <p:sp>
        <p:nvSpPr>
          <p:cNvPr id="7" name="TextBox 4"/>
          <p:cNvSpPr txBox="1"/>
          <p:nvPr/>
        </p:nvSpPr>
        <p:spPr>
          <a:xfrm>
            <a:off x="4260574" y="3392708"/>
            <a:ext cx="9384951" cy="3983911"/>
          </a:xfrm>
          <a:prstGeom prst="rect">
            <a:avLst/>
          </a:prstGeom>
        </p:spPr>
        <p:txBody>
          <a:bodyPr wrap="square" lIns="0" tIns="0" rIns="0" bIns="0" rtlCol="0" anchor="t">
            <a:spAutoFit/>
          </a:bodyPr>
          <a:lstStyle/>
          <a:p>
            <a:pPr algn="ctr">
              <a:lnSpc>
                <a:spcPct val="150000"/>
              </a:lnSpc>
            </a:pPr>
            <a:r>
              <a:rPr lang="en-US" sz="6000" b="1">
                <a:latin typeface="Arial" pitchFamily="34" charset="0"/>
                <a:cs typeface="Arial" pitchFamily="34" charset="0"/>
              </a:rPr>
              <a:t>2. CHĂM SÓC VÀ BẢO VỆ BẢN THÂN TRONG MÙA HÈ</a:t>
            </a:r>
            <a:endParaRPr lang="vi-VN" sz="6000" b="1">
              <a:latin typeface="Arial" pitchFamily="34" charset="0"/>
              <a:cs typeface="Arial" pitchFamily="34" charset="0"/>
            </a:endParaRPr>
          </a:p>
        </p:txBody>
      </p:sp>
    </p:spTree>
    <p:extLst>
      <p:ext uri="{BB962C8B-B14F-4D97-AF65-F5344CB8AC3E}">
        <p14:creationId xmlns:p14="http://schemas.microsoft.com/office/powerpoint/2010/main" val="2324867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TotalTime>
  <Words>670</Words>
  <Application>Microsoft Office PowerPoint</Application>
  <PresentationFormat>Custom</PresentationFormat>
  <Paragraphs>57</Paragraphs>
  <Slides>16</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2023-08-31T04:35:19Z</dcterms:modified>
  <dc:identifier>DAEnOy-obok</dc:identifier>
</cp:coreProperties>
</file>