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305" r:id="rId2"/>
    <p:sldId id="347" r:id="rId3"/>
    <p:sldId id="352" r:id="rId4"/>
    <p:sldId id="354" r:id="rId5"/>
    <p:sldId id="370" r:id="rId6"/>
    <p:sldId id="351" r:id="rId7"/>
    <p:sldId id="348" r:id="rId8"/>
    <p:sldId id="359" r:id="rId9"/>
    <p:sldId id="360" r:id="rId10"/>
    <p:sldId id="371" r:id="rId11"/>
    <p:sldId id="372" r:id="rId12"/>
    <p:sldId id="373" r:id="rId13"/>
    <p:sldId id="362" r:id="rId14"/>
    <p:sldId id="271" r:id="rId15"/>
    <p:sldId id="355" r:id="rId16"/>
    <p:sldId id="345" r:id="rId17"/>
    <p:sldId id="356" r:id="rId18"/>
    <p:sldId id="314" r:id="rId19"/>
    <p:sldId id="357" r:id="rId20"/>
    <p:sldId id="369" r:id="rId21"/>
    <p:sldId id="358" r:id="rId22"/>
    <p:sldId id="365" r:id="rId23"/>
    <p:sldId id="363" r:id="rId24"/>
    <p:sldId id="364" r:id="rId25"/>
    <p:sldId id="281" r:id="rId26"/>
    <p:sldId id="282"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19" autoAdjust="0"/>
    <p:restoredTop sz="94660"/>
  </p:normalViewPr>
  <p:slideViewPr>
    <p:cSldViewPr snapToGrid="0" showGuides="1">
      <p:cViewPr varScale="1">
        <p:scale>
          <a:sx n="113" d="100"/>
          <a:sy n="113" d="100"/>
        </p:scale>
        <p:origin x="312" y="102"/>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9/30/2023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56310">
              <a:defRPr/>
            </a:pPr>
            <a:fld id="{936E5206-4DE8-4E35-BE1B-AFB0DE63FE1D}" type="slidenum">
              <a:rPr lang="en-US" smtClean="0">
                <a:solidFill>
                  <a:prstClr val="black"/>
                </a:solidFill>
              </a:rPr>
              <a:t>16</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9/30/2023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9/30/2023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9/30/2023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9/30/2023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9/30/2023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9/30/2023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9/30/2023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9/30/2023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9/30/2023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2039322" y="2087768"/>
            <a:ext cx="8186057"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5</a:t>
            </a:r>
          </a:p>
          <a:p>
            <a:pPr algn="ctr" eaLnBrk="1" hangingPunct="1">
              <a:spcBef>
                <a:spcPts val="1350"/>
              </a:spcBef>
              <a:defRPr/>
            </a:pP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2: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Một</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người</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chính</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trực</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6" y="-15902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CA4FEAB2-E2DD-7976-D100-A8D6FB0F27A6}"/>
              </a:ext>
            </a:extLst>
          </p:cNvPr>
          <p:cNvSpPr>
            <a:spLocks noChangeArrowheads="1"/>
          </p:cNvSpPr>
          <p:nvPr/>
        </p:nvSpPr>
        <p:spPr bwMode="auto">
          <a:xfrm>
            <a:off x="2855842" y="523713"/>
            <a:ext cx="6539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MỘT NGƯỜI CHÍNH TRỰC</a:t>
            </a:r>
          </a:p>
        </p:txBody>
      </p:sp>
      <p:sp>
        <p:nvSpPr>
          <p:cNvPr id="5" name="Rectangle 4">
            <a:extLst>
              <a:ext uri="{FF2B5EF4-FFF2-40B4-BE49-F238E27FC236}">
                <a16:creationId xmlns:a16="http://schemas.microsoft.com/office/drawing/2014/main" id="{4CF7A340-ADE9-40EC-91FB-CB61CAB0CB1D}"/>
              </a:ext>
            </a:extLst>
          </p:cNvPr>
          <p:cNvSpPr/>
          <p:nvPr/>
        </p:nvSpPr>
        <p:spPr>
          <a:xfrm>
            <a:off x="500267" y="1081131"/>
            <a:ext cx="11251097" cy="4820166"/>
          </a:xfrm>
          <a:prstGeom prst="rect">
            <a:avLst/>
          </a:prstGeom>
        </p:spPr>
        <p:txBody>
          <a:bodyPr wrap="square">
            <a:spAutoFit/>
          </a:bodyPr>
          <a:lstStyle/>
          <a:p>
            <a:pPr algn="just">
              <a:lnSpc>
                <a:spcPct val="150000"/>
              </a:lnSpc>
            </a:pPr>
            <a:r>
              <a:rPr lang="en-US" sz="2600" dirty="0">
                <a:latin typeface="UTM Essendine Caps" panose="02040603050506020204" pitchFamily="18" charset="0"/>
                <a:ea typeface="Arial" panose="020B0604020202020204" pitchFamily="34" charset="0"/>
              </a:rPr>
              <a:t>	</a:t>
            </a:r>
            <a:r>
              <a:rPr lang="vi-VN" sz="2600" dirty="0">
                <a:latin typeface="UTM Essendine Caps" panose="02040603050506020204" pitchFamily="18" charset="0"/>
                <a:ea typeface="Arial" panose="020B0604020202020204" pitchFamily="34" charset="0"/>
              </a:rPr>
              <a:t>Tô Hiến Thành làm quan triều Lý, nổi tiếng là người chính trực. </a:t>
            </a:r>
            <a:endParaRPr lang="vi-VN" sz="2600" dirty="0">
              <a:latin typeface="Times New Roman" panose="02020603050405020304" pitchFamily="18" charset="0"/>
              <a:ea typeface="Arial" panose="020B0604020202020204" pitchFamily="34" charset="0"/>
            </a:endParaRPr>
          </a:p>
          <a:p>
            <a:pPr algn="just">
              <a:lnSpc>
                <a:spcPct val="150000"/>
              </a:lnSpc>
            </a:pPr>
            <a:r>
              <a:rPr lang="en-US" sz="2600" dirty="0">
                <a:latin typeface="UTM Essendine Caps" panose="02040603050506020204" pitchFamily="18" charset="0"/>
                <a:ea typeface="Arial" panose="020B0604020202020204" pitchFamily="34" charset="0"/>
              </a:rPr>
              <a:t>	</a:t>
            </a:r>
            <a:r>
              <a:rPr lang="vi-VN" sz="2600" dirty="0">
                <a:latin typeface="UTM Essendine Caps" panose="02040603050506020204" pitchFamily="18" charset="0"/>
                <a:ea typeface="Arial" panose="020B0604020202020204" pitchFamily="34" charset="0"/>
              </a:rPr>
              <a:t>Năm 1175, vua Lý Anh Tông mất, di chiếu cho Tô Hiến Thành phò tá thái tử Long Cán, con bà thái hậu họ Đỗ, lên ngôi. Nhưng bà Chiêu Linh thái hậu lại muốn lập con mình là Long Xưởng. Bà cho người đem vàng bạc đút lót vợ Tô Hiến Thành để nhờ ông giúp đỡ. Tô Hiến Thành nhất định không nghe, cứ theo di chiếu lập Long Cán làm vua. Đó là vua Lý Cao Tông.</a:t>
            </a:r>
            <a:endParaRPr lang="vi-VN" sz="2600" dirty="0">
              <a:latin typeface="Times New Roman" panose="02020603050405020304" pitchFamily="18" charset="0"/>
              <a:ea typeface="Arial" panose="020B0604020202020204" pitchFamily="34" charset="0"/>
            </a:endParaRPr>
          </a:p>
        </p:txBody>
      </p:sp>
      <p:pic>
        <p:nvPicPr>
          <p:cNvPr id="6" name="Picture 5">
            <a:extLst>
              <a:ext uri="{FF2B5EF4-FFF2-40B4-BE49-F238E27FC236}">
                <a16:creationId xmlns:a16="http://schemas.microsoft.com/office/drawing/2014/main" id="{D77F19EC-68A0-4E6C-A04A-8C9DD46FEE5C}"/>
              </a:ext>
            </a:extLst>
          </p:cNvPr>
          <p:cNvPicPr>
            <a:picLocks noChangeAspect="1"/>
          </p:cNvPicPr>
          <p:nvPr/>
        </p:nvPicPr>
        <p:blipFill>
          <a:blip r:embed="rId3"/>
          <a:stretch>
            <a:fillRect/>
          </a:stretch>
        </p:blipFill>
        <p:spPr>
          <a:xfrm>
            <a:off x="1677539" y="-125644"/>
            <a:ext cx="9480791" cy="649357"/>
          </a:xfrm>
          <a:prstGeom prst="rect">
            <a:avLst/>
          </a:prstGeom>
          <a:solidFill>
            <a:schemeClr val="accent2"/>
          </a:solidFill>
        </p:spPr>
      </p:pic>
      <p:sp>
        <p:nvSpPr>
          <p:cNvPr id="7" name="Oval 6">
            <a:extLst>
              <a:ext uri="{FF2B5EF4-FFF2-40B4-BE49-F238E27FC236}">
                <a16:creationId xmlns:a16="http://schemas.microsoft.com/office/drawing/2014/main" id="{83BB6840-FE47-4252-A0BF-C82634363D4E}"/>
              </a:ext>
            </a:extLst>
          </p:cNvPr>
          <p:cNvSpPr/>
          <p:nvPr/>
        </p:nvSpPr>
        <p:spPr>
          <a:xfrm>
            <a:off x="327027" y="1081131"/>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spTree>
    <p:extLst>
      <p:ext uri="{BB962C8B-B14F-4D97-AF65-F5344CB8AC3E}">
        <p14:creationId xmlns:p14="http://schemas.microsoft.com/office/powerpoint/2010/main" val="1368469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EC27282-3D89-43F4-8C51-E464B02A0507}"/>
              </a:ext>
            </a:extLst>
          </p:cNvPr>
          <p:cNvSpPr/>
          <p:nvPr/>
        </p:nvSpPr>
        <p:spPr>
          <a:xfrm>
            <a:off x="251792" y="1444086"/>
            <a:ext cx="11145078" cy="3470053"/>
          </a:xfrm>
          <a:prstGeom prst="rect">
            <a:avLst/>
          </a:prstGeom>
        </p:spPr>
        <p:txBody>
          <a:bodyPr wrap="square">
            <a:spAutoFit/>
          </a:bodyPr>
          <a:lstStyle/>
          <a:p>
            <a:pPr algn="just">
              <a:lnSpc>
                <a:spcPct val="150000"/>
              </a:lnSpc>
            </a:pPr>
            <a:r>
              <a:rPr lang="en-US" sz="3000" dirty="0">
                <a:latin typeface="UTM Essendine Caps" panose="02040603050506020204" pitchFamily="18" charset="0"/>
                <a:ea typeface="Arial" panose="020B0604020202020204" pitchFamily="34" charset="0"/>
              </a:rPr>
              <a:t>	</a:t>
            </a:r>
            <a:r>
              <a:rPr lang="vi-VN" sz="3000" dirty="0">
                <a:latin typeface="UTM Essendine Caps" panose="02040603050506020204" pitchFamily="18" charset="0"/>
                <a:ea typeface="Arial" panose="020B0604020202020204" pitchFamily="34"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endParaRPr lang="vi-VN" sz="3000" dirty="0">
              <a:latin typeface="Times New Roman" panose="02020603050405020304" pitchFamily="18" charset="0"/>
              <a:ea typeface="Arial" panose="020B0604020202020204" pitchFamily="34" charset="0"/>
            </a:endParaRPr>
          </a:p>
        </p:txBody>
      </p:sp>
      <p:sp>
        <p:nvSpPr>
          <p:cNvPr id="4" name="Oval 3">
            <a:extLst>
              <a:ext uri="{FF2B5EF4-FFF2-40B4-BE49-F238E27FC236}">
                <a16:creationId xmlns:a16="http://schemas.microsoft.com/office/drawing/2014/main" id="{5598B73F-B1FF-4DE7-BB0B-A5A22661D22A}"/>
              </a:ext>
            </a:extLst>
          </p:cNvPr>
          <p:cNvSpPr/>
          <p:nvPr/>
        </p:nvSpPr>
        <p:spPr>
          <a:xfrm>
            <a:off x="230949" y="1444086"/>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2</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53916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59E2BA5-A683-45F1-BF0C-EA956F48F298}"/>
              </a:ext>
            </a:extLst>
          </p:cNvPr>
          <p:cNvSpPr/>
          <p:nvPr/>
        </p:nvSpPr>
        <p:spPr>
          <a:xfrm>
            <a:off x="424070" y="712063"/>
            <a:ext cx="11343860" cy="5798639"/>
          </a:xfrm>
          <a:prstGeom prst="rect">
            <a:avLst/>
          </a:prstGeom>
        </p:spPr>
        <p:txBody>
          <a:bodyPr wrap="square">
            <a:spAutoFit/>
          </a:bodyPr>
          <a:lstStyle/>
          <a:p>
            <a:pPr>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Một hôm, Đỗ thái hậu và vua tới thăm ông, hỏi</a:t>
            </a:r>
            <a:r>
              <a:rPr lang="en-US" sz="2800" dirty="0">
                <a:latin typeface="UTM Essendine Caps" panose="02040603050506020204" pitchFamily="18" charset="0"/>
                <a:ea typeface="Arial" panose="020B0604020202020204" pitchFamily="34" charset="0"/>
              </a:rPr>
              <a:t>:</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Nếu chẳng may ông mất thì ai sẽ là người thay ông?</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Tô Hiến Thành không do dự, đáp:</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Có gián nghị đại phu Trần Trung Tá.</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Thái hậu ngạc nhiên hỏi:</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Vũ Tán Đường hết lòng vì ông, sao không tiến cử?</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Tô Hiến Thành tâu: </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Nếu Thái Hậu hỏi người hầu hạ giỏi thì thần xin cử Vũ Tán Đường, còn hỏi người tài ba giúp nước, thần xin cử Trần Trung Tá.</a:t>
            </a:r>
            <a:endParaRPr lang="vi-VN" sz="2800" dirty="0">
              <a:latin typeface="Times New Roman" panose="02020603050405020304" pitchFamily="18" charset="0"/>
              <a:ea typeface="Arial" panose="020B0604020202020204" pitchFamily="34" charset="0"/>
            </a:endParaRPr>
          </a:p>
          <a:p>
            <a:pPr algn="r">
              <a:lnSpc>
                <a:spcPct val="107000"/>
              </a:lnSpc>
              <a:spcAft>
                <a:spcPts val="800"/>
              </a:spcAft>
            </a:pPr>
            <a:r>
              <a:rPr lang="vi-VN" i="1" dirty="0">
                <a:latin typeface="UTM Essendine Caps" panose="02040603050506020204" pitchFamily="18" charset="0"/>
                <a:ea typeface="Arial" panose="020B0604020202020204" pitchFamily="34" charset="0"/>
              </a:rPr>
              <a:t>Theo</a:t>
            </a:r>
            <a:r>
              <a:rPr lang="vi-VN" i="1" dirty="0">
                <a:latin typeface="Cambria" panose="02040503050406030204" pitchFamily="18" charset="0"/>
                <a:ea typeface="Arial" panose="020B0604020202020204" pitchFamily="34" charset="0"/>
                <a:cs typeface="Cambria" panose="02040503050406030204" pitchFamily="18" charset="0"/>
              </a:rPr>
              <a:t> </a:t>
            </a:r>
            <a:r>
              <a:rPr lang="vi-VN" i="1" dirty="0">
                <a:latin typeface="UTM Essendine Caps" panose="02040603050506020204" pitchFamily="18" charset="0"/>
                <a:ea typeface="Arial" panose="020B0604020202020204" pitchFamily="34" charset="0"/>
              </a:rPr>
              <a:t>Quỳnh Cư, Đỗ Đức Hùng</a:t>
            </a:r>
            <a:endParaRPr lang="vi-VN" dirty="0">
              <a:latin typeface="Times New Roman" panose="02020603050405020304" pitchFamily="18" charset="0"/>
              <a:ea typeface="Arial" panose="020B0604020202020204" pitchFamily="34" charset="0"/>
            </a:endParaRPr>
          </a:p>
        </p:txBody>
      </p:sp>
      <p:sp>
        <p:nvSpPr>
          <p:cNvPr id="4" name="Oval 3">
            <a:extLst>
              <a:ext uri="{FF2B5EF4-FFF2-40B4-BE49-F238E27FC236}">
                <a16:creationId xmlns:a16="http://schemas.microsoft.com/office/drawing/2014/main" id="{3142A020-CA5B-4116-BD30-E528D37E2542}"/>
              </a:ext>
            </a:extLst>
          </p:cNvPr>
          <p:cNvSpPr/>
          <p:nvPr/>
        </p:nvSpPr>
        <p:spPr>
          <a:xfrm>
            <a:off x="246128" y="712063"/>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3</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41791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30" y="-249314"/>
            <a:ext cx="12655826" cy="71073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653471-4B65-5954-E920-5B91248928E3}"/>
              </a:ext>
            </a:extLst>
          </p:cNvPr>
          <p:cNvSpPr txBox="1"/>
          <p:nvPr/>
        </p:nvSpPr>
        <p:spPr>
          <a:xfrm>
            <a:off x="0" y="1146315"/>
            <a:ext cx="12192000" cy="4992457"/>
          </a:xfrm>
          <a:prstGeom prst="rect">
            <a:avLst/>
          </a:prstGeom>
          <a:noFill/>
        </p:spPr>
        <p:txBody>
          <a:bodyPr wrap="square">
            <a:spAutoFit/>
          </a:bodyPr>
          <a:lstStyle/>
          <a:p>
            <a:pPr>
              <a:lnSpc>
                <a:spcPts val="4300"/>
              </a:lnSpc>
            </a:pPr>
            <a:r>
              <a:rPr lang="vi-VN" sz="3000" dirty="0">
                <a:solidFill>
                  <a:srgbClr val="0070C0"/>
                </a:solidFill>
                <a:effectLst/>
                <a:latin typeface="UTM Avo" panose="02040603050506020204" pitchFamily="18" charset="0"/>
                <a:ea typeface="Times New Roman" panose="02020603050405020304" pitchFamily="18" charset="0"/>
              </a:rPr>
              <a:t>1. </a:t>
            </a:r>
            <a:r>
              <a:rPr lang="en-US" sz="3000" dirty="0" err="1">
                <a:solidFill>
                  <a:srgbClr val="0070C0"/>
                </a:solidFill>
                <a:effectLst/>
                <a:latin typeface="UTM Avo" panose="02040603050506020204" pitchFamily="18" charset="0"/>
                <a:ea typeface="Times New Roman" panose="02020603050405020304" pitchFamily="18" charset="0"/>
              </a:rPr>
              <a:t>Tô</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Hiến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Thành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đã</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thể</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hiện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sự</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chính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trực</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như</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thế</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nào</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trong</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việc</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thực</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hiện</a:t>
            </a:r>
            <a:r>
              <a:rPr lang="en-US" sz="3000" dirty="0">
                <a:solidFill>
                  <a:srgbClr val="0070C0"/>
                </a:solidFill>
                <a:effectLst/>
                <a:latin typeface="UTM Avo" panose="02040603050506020204" pitchFamily="18" charset="0"/>
                <a:ea typeface="Times New Roman" panose="02020603050405020304" pitchFamily="18" charset="0"/>
              </a:rPr>
              <a:t> di </a:t>
            </a:r>
            <a:r>
              <a:rPr lang="en-US" sz="3000" dirty="0" err="1">
                <a:solidFill>
                  <a:srgbClr val="0070C0"/>
                </a:solidFill>
                <a:effectLst/>
                <a:latin typeface="UTM Avo" panose="02040603050506020204" pitchFamily="18" charset="0"/>
                <a:ea typeface="Times New Roman" panose="02020603050405020304" pitchFamily="18" charset="0"/>
              </a:rPr>
              <a:t>chiếu</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của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vua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Lý</a:t>
            </a:r>
            <a:r>
              <a:rPr lang="en-US" sz="3000" dirty="0">
                <a:solidFill>
                  <a:srgbClr val="0070C0"/>
                </a:solidFill>
                <a:effectLst/>
                <a:latin typeface="UTM Avo" panose="02040603050506020204" pitchFamily="18" charset="0"/>
                <a:ea typeface="Times New Roman" panose="02020603050405020304" pitchFamily="18" charset="0"/>
              </a:rPr>
              <a:t> Anh </a:t>
            </a:r>
            <a:r>
              <a:rPr lang="en-US" sz="3000" dirty="0" err="1">
                <a:solidFill>
                  <a:srgbClr val="0070C0"/>
                </a:solidFill>
                <a:effectLst/>
                <a:latin typeface="UTM Avo" panose="02040603050506020204" pitchFamily="18" charset="0"/>
                <a:ea typeface="Times New Roman" panose="02020603050405020304" pitchFamily="18" charset="0"/>
              </a:rPr>
              <a:t>Tông</a:t>
            </a:r>
            <a:r>
              <a:rPr lang="vi-VN" sz="3000" dirty="0">
                <a:solidFill>
                  <a:srgbClr val="0070C0"/>
                </a:solidFill>
                <a:effectLst/>
                <a:latin typeface="UTM Avo" panose="02040603050506020204" pitchFamily="18" charset="0"/>
                <a:ea typeface="Times New Roman" panose="02020603050405020304" pitchFamily="18" charset="0"/>
              </a:rPr>
              <a:t>?</a:t>
            </a:r>
            <a:endParaRPr lang="en-US" sz="3000" dirty="0">
              <a:solidFill>
                <a:srgbClr val="0070C0"/>
              </a:solidFill>
              <a:effectLst/>
              <a:latin typeface="UTM Avo" panose="02040603050506020204" pitchFamily="18" charset="0"/>
              <a:ea typeface="Times New Roman" panose="02020603050405020304" pitchFamily="18" charset="0"/>
            </a:endParaRPr>
          </a:p>
          <a:p>
            <a:pPr>
              <a:lnSpc>
                <a:spcPts val="4300"/>
              </a:lnSpc>
            </a:pPr>
            <a:r>
              <a:rPr lang="vi-VN" sz="3000" dirty="0">
                <a:solidFill>
                  <a:srgbClr val="0070C0"/>
                </a:solidFill>
                <a:effectLst/>
                <a:latin typeface="UTM Avo" panose="02040603050506020204" pitchFamily="18" charset="0"/>
                <a:ea typeface="Times New Roman" panose="02020603050405020304" pitchFamily="18" charset="0"/>
              </a:rPr>
              <a:t>2. </a:t>
            </a:r>
            <a:r>
              <a:rPr lang="en-US" sz="3000" dirty="0">
                <a:solidFill>
                  <a:srgbClr val="0070C0"/>
                </a:solidFill>
                <a:effectLst/>
                <a:latin typeface="UTM Avo" panose="02040603050506020204" pitchFamily="18" charset="0"/>
                <a:ea typeface="Times New Roman" panose="02020603050405020304" pitchFamily="18" charset="0"/>
              </a:rPr>
              <a:t>Khi </a:t>
            </a:r>
            <a:r>
              <a:rPr lang="en-US" sz="3000" dirty="0" err="1">
                <a:solidFill>
                  <a:srgbClr val="0070C0"/>
                </a:solidFill>
                <a:effectLst/>
                <a:latin typeface="UTM Avo" panose="02040603050506020204" pitchFamily="18" charset="0"/>
                <a:ea typeface="Times New Roman" panose="02020603050405020304" pitchFamily="18" charset="0"/>
              </a:rPr>
              <a:t>Tô</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Hiến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Thành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lâm</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bệnh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nặng</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Đỗ</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thái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hậu</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và</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vua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hỏi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ông</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điều</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gì</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Ông</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trả</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lời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thế</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nào</a:t>
            </a:r>
            <a:r>
              <a:rPr lang="en-US" sz="3000" dirty="0">
                <a:solidFill>
                  <a:srgbClr val="0070C0"/>
                </a:solidFill>
                <a:effectLst/>
                <a:latin typeface="UTM Avo" panose="02040603050506020204" pitchFamily="18" charset="0"/>
                <a:ea typeface="Times New Roman" panose="02020603050405020304" pitchFamily="18" charset="0"/>
              </a:rPr>
              <a:t>?</a:t>
            </a:r>
          </a:p>
          <a:p>
            <a:pPr>
              <a:lnSpc>
                <a:spcPts val="4300"/>
              </a:lnSpc>
            </a:pPr>
            <a:r>
              <a:rPr lang="vi-VN" sz="3000" dirty="0">
                <a:solidFill>
                  <a:srgbClr val="0070C0"/>
                </a:solidFill>
                <a:effectLst/>
                <a:latin typeface="UTM Avo" panose="02040603050506020204" pitchFamily="18" charset="0"/>
                <a:ea typeface="Times New Roman" panose="02020603050405020304" pitchFamily="18" charset="0"/>
              </a:rPr>
              <a:t>3. </a:t>
            </a:r>
            <a:r>
              <a:rPr lang="en-US" sz="3000" dirty="0" err="1">
                <a:solidFill>
                  <a:srgbClr val="0070C0"/>
                </a:solidFill>
                <a:effectLst/>
                <a:latin typeface="UTM Avo" panose="02040603050506020204" pitchFamily="18" charset="0"/>
                <a:ea typeface="Times New Roman" panose="02020603050405020304" pitchFamily="18" charset="0"/>
              </a:rPr>
              <a:t>Vì</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sao</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thái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hậu</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ngạc</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nhiên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khi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biết</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sự</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lựa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chọn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của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Tô</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Hiến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Thành</a:t>
            </a:r>
            <a:r>
              <a:rPr lang="vi-VN" sz="3000" dirty="0">
                <a:solidFill>
                  <a:srgbClr val="0070C0"/>
                </a:solidFill>
                <a:effectLst/>
                <a:latin typeface="UTM Avo" panose="02040603050506020204" pitchFamily="18" charset="0"/>
                <a:ea typeface="Times New Roman" panose="02020603050405020304" pitchFamily="18" charset="0"/>
              </a:rPr>
              <a:t>?</a:t>
            </a:r>
            <a:endParaRPr lang="en-US" sz="3000" dirty="0">
              <a:solidFill>
                <a:srgbClr val="0070C0"/>
              </a:solidFill>
              <a:effectLst/>
              <a:latin typeface="UTM Avo" panose="02040603050506020204" pitchFamily="18" charset="0"/>
              <a:ea typeface="Times New Roman" panose="02020603050405020304" pitchFamily="18" charset="0"/>
            </a:endParaRPr>
          </a:p>
          <a:p>
            <a:pPr>
              <a:lnSpc>
                <a:spcPts val="4300"/>
              </a:lnSpc>
            </a:pPr>
            <a:r>
              <a:rPr lang="vi-VN" sz="3000" dirty="0">
                <a:solidFill>
                  <a:srgbClr val="0070C0"/>
                </a:solidFill>
                <a:effectLst/>
                <a:latin typeface="UTM Avo" panose="02040603050506020204" pitchFamily="18" charset="0"/>
                <a:ea typeface="Times New Roman" panose="02020603050405020304" pitchFamily="18" charset="0"/>
              </a:rPr>
              <a:t>4. </a:t>
            </a:r>
            <a:r>
              <a:rPr lang="en-US" sz="3000" dirty="0" err="1">
                <a:solidFill>
                  <a:srgbClr val="0070C0"/>
                </a:solidFill>
                <a:effectLst/>
                <a:latin typeface="UTM Avo" panose="02040603050506020204" pitchFamily="18" charset="0"/>
                <a:ea typeface="Times New Roman" panose="02020603050405020304" pitchFamily="18" charset="0"/>
              </a:rPr>
              <a:t>Tô</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Hiến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Thành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giải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thích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như</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thế</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nào</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về</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sự</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lựa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chọn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của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mình</a:t>
            </a:r>
            <a:r>
              <a:rPr lang="vi-VN" sz="3000" dirty="0">
                <a:solidFill>
                  <a:srgbClr val="0070C0"/>
                </a:solidFill>
                <a:effectLst/>
                <a:latin typeface="UTM Avo" panose="02040603050506020204" pitchFamily="18" charset="0"/>
                <a:ea typeface="Times New Roman" panose="02020603050405020304" pitchFamily="18" charset="0"/>
              </a:rPr>
              <a:t>?</a:t>
            </a:r>
            <a:endParaRPr lang="en-US" sz="3000" dirty="0">
              <a:solidFill>
                <a:srgbClr val="0070C0"/>
              </a:solidFill>
              <a:effectLst/>
              <a:latin typeface="UTM Avo" panose="02040603050506020204" pitchFamily="18" charset="0"/>
              <a:ea typeface="Times New Roman" panose="02020603050405020304" pitchFamily="18" charset="0"/>
            </a:endParaRPr>
          </a:p>
          <a:p>
            <a:pPr>
              <a:lnSpc>
                <a:spcPts val="4300"/>
              </a:lnSpc>
            </a:pPr>
            <a:r>
              <a:rPr lang="vi-VN" sz="3000" dirty="0">
                <a:solidFill>
                  <a:srgbClr val="0070C0"/>
                </a:solidFill>
                <a:effectLst/>
                <a:latin typeface="UTM Avo" panose="02040603050506020204" pitchFamily="18" charset="0"/>
                <a:ea typeface="Times New Roman" panose="02020603050405020304" pitchFamily="18" charset="0"/>
              </a:rPr>
              <a:t>5. </a:t>
            </a:r>
            <a:r>
              <a:rPr lang="en-US" sz="3000" dirty="0">
                <a:solidFill>
                  <a:srgbClr val="0070C0"/>
                </a:solidFill>
                <a:effectLst/>
                <a:latin typeface="UTM Avo" panose="02040603050506020204" pitchFamily="18" charset="0"/>
                <a:ea typeface="Times New Roman" panose="02020603050405020304" pitchFamily="18" charset="0"/>
              </a:rPr>
              <a:t>Qua </a:t>
            </a:r>
            <a:r>
              <a:rPr lang="en-US" sz="3000" dirty="0" err="1">
                <a:solidFill>
                  <a:srgbClr val="0070C0"/>
                </a:solidFill>
                <a:effectLst/>
                <a:latin typeface="UTM Avo" panose="02040603050506020204" pitchFamily="18" charset="0"/>
                <a:ea typeface="Times New Roman" panose="02020603050405020304" pitchFamily="18" charset="0"/>
              </a:rPr>
              <a:t>lời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giải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thích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của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Tô</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Hiến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Thành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em</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có</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suy</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nghĩ</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gì</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về</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tính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cách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của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ông</a:t>
            </a:r>
            <a:r>
              <a:rPr lang="vi-VN" sz="3000" dirty="0">
                <a:solidFill>
                  <a:srgbClr val="0070C0"/>
                </a:solidFill>
                <a:effectLst/>
                <a:latin typeface="UTM Avo" panose="02040603050506020204" pitchFamily="18" charset="0"/>
                <a:ea typeface="Times New Roman" panose="02020603050405020304" pitchFamily="18" charset="0"/>
              </a:rPr>
              <a:t>?</a:t>
            </a:r>
            <a:endParaRPr lang="en-US" sz="3000" dirty="0">
              <a:solidFill>
                <a:srgbClr val="0070C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334397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algn="ctr" defTabSz="1238250">
              <a:defRPr/>
            </a:pPr>
            <a:r>
              <a:rPr lang="en-US" sz="4800" b="1" dirty="0">
                <a:ln w="22225">
                  <a:solidFill>
                    <a:srgbClr val="ED7D31"/>
                  </a:solidFill>
                  <a:prstDash val="solid"/>
                </a:ln>
                <a:solidFill>
                  <a:srgbClr val="0070C0"/>
                </a:solidFill>
                <a:latin typeface="Times New Roman" panose="02020603050405020304" pitchFamily="18" charset="0"/>
                <a:cs typeface="Times New Roman" panose="02020603050405020304" pitchFamily="18" charset="0"/>
              </a:rPr>
              <a:t> </a:t>
            </a:r>
          </a:p>
        </p:txBody>
      </p:sp>
      <p:sp>
        <p:nvSpPr>
          <p:cNvPr id="7" name="Cloud Callout 6"/>
          <p:cNvSpPr/>
          <p:nvPr/>
        </p:nvSpPr>
        <p:spPr>
          <a:xfrm>
            <a:off x="4660812" y="975489"/>
            <a:ext cx="6067036" cy="3210903"/>
          </a:xfrm>
          <a:prstGeom prst="cloudCallout">
            <a:avLst>
              <a:gd name="adj1" fmla="val -66930"/>
              <a:gd name="adj2" fmla="val 28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Rectangle 7"/>
          <p:cNvSpPr/>
          <p:nvPr/>
        </p:nvSpPr>
        <p:spPr>
          <a:xfrm>
            <a:off x="5229013" y="2016842"/>
            <a:ext cx="4646814"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Phóng</a:t>
            </a:r>
            <a:r>
              <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 </a:t>
            </a: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Viên</a:t>
            </a:r>
            <a:endPar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endParaRPr>
          </a:p>
        </p:txBody>
      </p:sp>
      <p:pic>
        <p:nvPicPr>
          <p:cNvPr id="1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71" y="400051"/>
            <a:ext cx="3143249" cy="5870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48A64EAD-9725-28B8-F60D-BF6AC4B70EB3}"/>
              </a:ext>
            </a:extLst>
          </p:cNvPr>
          <p:cNvSpPr txBox="1"/>
          <p:nvPr/>
        </p:nvSpPr>
        <p:spPr>
          <a:xfrm>
            <a:off x="540025" y="1152870"/>
            <a:ext cx="11111949" cy="2970685"/>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US" sz="3200" dirty="0" err="1">
                <a:solidFill>
                  <a:srgbClr val="FF0000"/>
                </a:solidFill>
                <a:latin typeface="UTM Avo" panose="02040603050506020204" pitchFamily="18" charset="0"/>
                <a:ea typeface="Times New Roman" panose="02020603050405020304" pitchFamily="18" charset="0"/>
              </a:rPr>
              <a:t>Tô</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Hiến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Thành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đã</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thể</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hiện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sự</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chính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trực</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như</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thế</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nào</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trong</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việc</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thực</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hiện</a:t>
            </a:r>
            <a:r>
              <a:rPr lang="en-US" sz="3200" dirty="0">
                <a:solidFill>
                  <a:srgbClr val="FF0000"/>
                </a:solidFill>
                <a:latin typeface="UTM Avo" panose="02040603050506020204" pitchFamily="18" charset="0"/>
                <a:ea typeface="Times New Roman" panose="02020603050405020304" pitchFamily="18" charset="0"/>
              </a:rPr>
              <a:t> di </a:t>
            </a:r>
            <a:r>
              <a:rPr lang="en-US" sz="3200" dirty="0" err="1">
                <a:solidFill>
                  <a:srgbClr val="FF0000"/>
                </a:solidFill>
                <a:latin typeface="UTM Avo" panose="02040603050506020204" pitchFamily="18" charset="0"/>
                <a:ea typeface="Times New Roman" panose="02020603050405020304" pitchFamily="18" charset="0"/>
              </a:rPr>
              <a:t>chiếu</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của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vua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Lý</a:t>
            </a:r>
            <a:r>
              <a:rPr lang="en-US" sz="3200" dirty="0">
                <a:solidFill>
                  <a:srgbClr val="FF0000"/>
                </a:solidFill>
                <a:latin typeface="UTM Avo" panose="02040603050506020204" pitchFamily="18" charset="0"/>
                <a:ea typeface="Times New Roman" panose="02020603050405020304" pitchFamily="18" charset="0"/>
              </a:rPr>
              <a:t> Anh </a:t>
            </a:r>
            <a:r>
              <a:rPr lang="en-US" sz="3200" dirty="0" err="1">
                <a:solidFill>
                  <a:srgbClr val="FF0000"/>
                </a:solidFill>
                <a:latin typeface="UTM Avo" panose="02040603050506020204" pitchFamily="18" charset="0"/>
                <a:ea typeface="Times New Roman" panose="02020603050405020304" pitchFamily="18" charset="0"/>
              </a:rPr>
              <a:t>Tông</a:t>
            </a:r>
            <a:r>
              <a:rPr lang="vi-VN" sz="3200" dirty="0">
                <a:solidFill>
                  <a:srgbClr val="FF0000"/>
                </a:solidFill>
                <a:latin typeface="UTM Avo" panose="02040603050506020204" pitchFamily="18" charset="0"/>
                <a:ea typeface="Times New Roman" panose="02020603050405020304" pitchFamily="18" charset="0"/>
              </a:rPr>
              <a:t>?</a:t>
            </a:r>
            <a:endParaRPr lang="en-US" sz="3200" dirty="0">
              <a:solidFill>
                <a:srgbClr val="FF0000"/>
              </a:solidFill>
              <a:latin typeface="UTM Avo" panose="02040603050506020204" pitchFamily="18" charset="0"/>
              <a:ea typeface="Times New Roman" panose="02020603050405020304"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en-US" sz="3200" dirty="0"/>
              <a:t> </a:t>
            </a:r>
            <a:r>
              <a:rPr lang="en-US" sz="3200" dirty="0" err="1">
                <a:solidFill>
                  <a:srgbClr val="7030A0"/>
                </a:solidFill>
                <a:latin typeface="UTM Avo" panose="02040603050506020204"/>
              </a:rPr>
              <a:t>Tô</a:t>
            </a:r>
            <a:r>
              <a:rPr lang="en-US" sz="3200" dirty="0">
                <a:solidFill>
                  <a:srgbClr val="7030A0"/>
                </a:solidFill>
                <a:latin typeface="UTM Avo" panose="02040603050506020204"/>
              </a:rPr>
              <a:t> </a:t>
            </a:r>
            <a:r>
              <a:rPr lang="en-US" sz="3200" dirty="0" err="1">
                <a:solidFill>
                  <a:srgbClr val="7030A0"/>
                </a:solidFill>
                <a:latin typeface="UTM Avo" panose="02040603050506020204"/>
              </a:rPr>
              <a:t>Hiến</a:t>
            </a:r>
            <a:r>
              <a:rPr lang="en-US" sz="3200" dirty="0">
                <a:solidFill>
                  <a:srgbClr val="7030A0"/>
                </a:solidFill>
                <a:latin typeface="UTM Avo" panose="02040603050506020204"/>
              </a:rPr>
              <a:t> </a:t>
            </a:r>
            <a:r>
              <a:rPr lang="en-US" sz="3200" dirty="0" err="1">
                <a:solidFill>
                  <a:srgbClr val="7030A0"/>
                </a:solidFill>
                <a:latin typeface="UTM Avo" panose="02040603050506020204"/>
              </a:rPr>
              <a:t>thành</a:t>
            </a:r>
            <a:r>
              <a:rPr lang="en-US" sz="3200" dirty="0">
                <a:solidFill>
                  <a:srgbClr val="7030A0"/>
                </a:solidFill>
                <a:latin typeface="UTM Avo" panose="02040603050506020204"/>
              </a:rPr>
              <a:t> </a:t>
            </a:r>
            <a:r>
              <a:rPr lang="en-US" sz="3200" dirty="0" err="1">
                <a:solidFill>
                  <a:srgbClr val="7030A0"/>
                </a:solidFill>
                <a:latin typeface="UTM Avo" panose="02040603050506020204"/>
              </a:rPr>
              <a:t>không</a:t>
            </a:r>
            <a:r>
              <a:rPr lang="en-US" sz="3200" dirty="0">
                <a:solidFill>
                  <a:srgbClr val="7030A0"/>
                </a:solidFill>
                <a:latin typeface="UTM Avo" panose="02040603050506020204"/>
              </a:rPr>
              <a:t> </a:t>
            </a:r>
            <a:r>
              <a:rPr lang="en-US" sz="3200" dirty="0" err="1">
                <a:solidFill>
                  <a:srgbClr val="7030A0"/>
                </a:solidFill>
                <a:latin typeface="UTM Avo" panose="02040603050506020204"/>
              </a:rPr>
              <a:t>chịu</a:t>
            </a:r>
            <a:r>
              <a:rPr lang="en-US" sz="3200" dirty="0">
                <a:solidFill>
                  <a:srgbClr val="7030A0"/>
                </a:solidFill>
                <a:latin typeface="UTM Avo" panose="02040603050506020204"/>
              </a:rPr>
              <a:t> </a:t>
            </a:r>
            <a:r>
              <a:rPr lang="en-US" sz="3200" dirty="0" err="1">
                <a:solidFill>
                  <a:srgbClr val="7030A0"/>
                </a:solidFill>
                <a:latin typeface="UTM Avo" panose="02040603050506020204"/>
              </a:rPr>
              <a:t>nhận</a:t>
            </a:r>
            <a:r>
              <a:rPr lang="en-US" sz="3200" dirty="0">
                <a:solidFill>
                  <a:srgbClr val="7030A0"/>
                </a:solidFill>
                <a:latin typeface="UTM Avo" panose="02040603050506020204"/>
              </a:rPr>
              <a:t> </a:t>
            </a:r>
            <a:r>
              <a:rPr lang="en-US" sz="3200" dirty="0" err="1">
                <a:solidFill>
                  <a:srgbClr val="7030A0"/>
                </a:solidFill>
                <a:latin typeface="UTM Avo" panose="02040603050506020204"/>
              </a:rPr>
              <a:t>vàng</a:t>
            </a:r>
            <a:r>
              <a:rPr lang="en-US" sz="3200" dirty="0">
                <a:solidFill>
                  <a:srgbClr val="7030A0"/>
                </a:solidFill>
                <a:latin typeface="UTM Avo" panose="02040603050506020204"/>
              </a:rPr>
              <a:t> </a:t>
            </a:r>
            <a:r>
              <a:rPr lang="en-US" sz="3200" dirty="0" err="1">
                <a:solidFill>
                  <a:srgbClr val="7030A0"/>
                </a:solidFill>
                <a:latin typeface="UTM Avo" panose="02040603050506020204"/>
              </a:rPr>
              <a:t>đút</a:t>
            </a:r>
            <a:r>
              <a:rPr lang="en-US" sz="3200" dirty="0">
                <a:solidFill>
                  <a:srgbClr val="7030A0"/>
                </a:solidFill>
                <a:latin typeface="UTM Avo" panose="02040603050506020204"/>
              </a:rPr>
              <a:t> </a:t>
            </a:r>
            <a:r>
              <a:rPr lang="en-US" sz="3200" dirty="0" err="1">
                <a:solidFill>
                  <a:srgbClr val="7030A0"/>
                </a:solidFill>
                <a:latin typeface="UTM Avo" panose="02040603050506020204"/>
              </a:rPr>
              <a:t>lót</a:t>
            </a:r>
            <a:r>
              <a:rPr lang="en-US" sz="3200" dirty="0">
                <a:solidFill>
                  <a:srgbClr val="7030A0"/>
                </a:solidFill>
                <a:latin typeface="UTM Avo" panose="02040603050506020204"/>
              </a:rPr>
              <a:t> </a:t>
            </a:r>
            <a:r>
              <a:rPr lang="en-US" sz="3200" dirty="0" err="1">
                <a:solidFill>
                  <a:srgbClr val="7030A0"/>
                </a:solidFill>
                <a:latin typeface="UTM Avo" panose="02040603050506020204"/>
              </a:rPr>
              <a:t>để</a:t>
            </a:r>
            <a:r>
              <a:rPr lang="en-US" sz="3200" dirty="0">
                <a:solidFill>
                  <a:srgbClr val="7030A0"/>
                </a:solidFill>
                <a:latin typeface="UTM Avo" panose="02040603050506020204"/>
              </a:rPr>
              <a:t> </a:t>
            </a:r>
            <a:r>
              <a:rPr lang="en-US" sz="3200" dirty="0" err="1">
                <a:solidFill>
                  <a:srgbClr val="7030A0"/>
                </a:solidFill>
                <a:latin typeface="UTM Avo" panose="02040603050506020204"/>
              </a:rPr>
              <a:t>làm</a:t>
            </a:r>
            <a:r>
              <a:rPr lang="en-US" sz="3200" dirty="0">
                <a:solidFill>
                  <a:srgbClr val="7030A0"/>
                </a:solidFill>
                <a:latin typeface="UTM Avo" panose="02040603050506020204"/>
              </a:rPr>
              <a:t> </a:t>
            </a:r>
            <a:r>
              <a:rPr lang="en-US" sz="3200" dirty="0" err="1">
                <a:solidFill>
                  <a:srgbClr val="7030A0"/>
                </a:solidFill>
                <a:latin typeface="UTM Avo" panose="02040603050506020204"/>
              </a:rPr>
              <a:t>sai</a:t>
            </a:r>
            <a:r>
              <a:rPr lang="en-US" sz="3200" dirty="0">
                <a:solidFill>
                  <a:srgbClr val="7030A0"/>
                </a:solidFill>
                <a:latin typeface="UTM Avo" panose="02040603050506020204"/>
              </a:rPr>
              <a:t> di </a:t>
            </a:r>
            <a:r>
              <a:rPr lang="en-US" sz="3200" dirty="0" err="1">
                <a:solidFill>
                  <a:srgbClr val="7030A0"/>
                </a:solidFill>
                <a:latin typeface="UTM Avo" panose="02040603050506020204"/>
              </a:rPr>
              <a:t>chiếu</a:t>
            </a:r>
            <a:r>
              <a:rPr lang="en-US" sz="3200" dirty="0">
                <a:solidFill>
                  <a:srgbClr val="7030A0"/>
                </a:solidFill>
                <a:latin typeface="UTM Avo" panose="02040603050506020204"/>
              </a:rPr>
              <a:t> </a:t>
            </a:r>
            <a:r>
              <a:rPr lang="en-US" sz="3200" dirty="0" err="1">
                <a:solidFill>
                  <a:srgbClr val="7030A0"/>
                </a:solidFill>
                <a:latin typeface="UTM Avo" panose="02040603050506020204"/>
              </a:rPr>
              <a:t>của</a:t>
            </a:r>
            <a:r>
              <a:rPr lang="en-US" sz="3200" dirty="0">
                <a:solidFill>
                  <a:srgbClr val="7030A0"/>
                </a:solidFill>
                <a:latin typeface="UTM Avo" panose="02040603050506020204"/>
              </a:rPr>
              <a:t> </a:t>
            </a:r>
            <a:r>
              <a:rPr lang="en-US" sz="3200" dirty="0" err="1">
                <a:solidFill>
                  <a:srgbClr val="7030A0"/>
                </a:solidFill>
                <a:latin typeface="UTM Avo" panose="02040603050506020204"/>
              </a:rPr>
              <a:t>vua</a:t>
            </a:r>
            <a:r>
              <a:rPr lang="en-US" sz="3200" dirty="0">
                <a:solidFill>
                  <a:srgbClr val="7030A0"/>
                </a:solidFill>
                <a:latin typeface="UTM Avo" panose="02040603050506020204"/>
              </a:rPr>
              <a:t>. </a:t>
            </a:r>
            <a:r>
              <a:rPr lang="en-US" sz="3200" dirty="0" err="1">
                <a:solidFill>
                  <a:srgbClr val="7030A0"/>
                </a:solidFill>
                <a:latin typeface="UTM Avo" panose="02040603050506020204"/>
              </a:rPr>
              <a:t>Ông</a:t>
            </a:r>
            <a:r>
              <a:rPr lang="en-US" sz="3200" dirty="0">
                <a:solidFill>
                  <a:srgbClr val="7030A0"/>
                </a:solidFill>
                <a:latin typeface="UTM Avo" panose="02040603050506020204"/>
              </a:rPr>
              <a:t> </a:t>
            </a:r>
            <a:r>
              <a:rPr lang="en-US" sz="3200" dirty="0" err="1">
                <a:solidFill>
                  <a:srgbClr val="7030A0"/>
                </a:solidFill>
                <a:latin typeface="UTM Avo" panose="02040603050506020204"/>
              </a:rPr>
              <a:t>cứ</a:t>
            </a:r>
            <a:r>
              <a:rPr lang="en-US" sz="3200" dirty="0">
                <a:solidFill>
                  <a:srgbClr val="7030A0"/>
                </a:solidFill>
                <a:latin typeface="UTM Avo" panose="02040603050506020204"/>
              </a:rPr>
              <a:t> </a:t>
            </a:r>
            <a:r>
              <a:rPr lang="en-US" sz="3200" dirty="0" err="1">
                <a:solidFill>
                  <a:srgbClr val="7030A0"/>
                </a:solidFill>
                <a:latin typeface="UTM Avo" panose="02040603050506020204"/>
              </a:rPr>
              <a:t>theo</a:t>
            </a:r>
            <a:r>
              <a:rPr lang="en-US" sz="3200" dirty="0">
                <a:solidFill>
                  <a:srgbClr val="7030A0"/>
                </a:solidFill>
                <a:latin typeface="UTM Avo" panose="02040603050506020204"/>
              </a:rPr>
              <a:t> di </a:t>
            </a:r>
            <a:r>
              <a:rPr lang="en-US" sz="3200" dirty="0" err="1">
                <a:solidFill>
                  <a:srgbClr val="7030A0"/>
                </a:solidFill>
                <a:latin typeface="UTM Avo" panose="02040603050506020204"/>
              </a:rPr>
              <a:t>chiếu</a:t>
            </a:r>
            <a:r>
              <a:rPr lang="en-US" sz="3200" dirty="0">
                <a:solidFill>
                  <a:srgbClr val="7030A0"/>
                </a:solidFill>
                <a:latin typeface="UTM Avo" panose="02040603050506020204"/>
              </a:rPr>
              <a:t> </a:t>
            </a:r>
            <a:r>
              <a:rPr lang="en-US" sz="3200" dirty="0" err="1">
                <a:solidFill>
                  <a:srgbClr val="7030A0"/>
                </a:solidFill>
                <a:latin typeface="UTM Avo" panose="02040603050506020204"/>
              </a:rPr>
              <a:t>mà</a:t>
            </a:r>
            <a:r>
              <a:rPr lang="en-US" sz="3200" dirty="0">
                <a:solidFill>
                  <a:srgbClr val="7030A0"/>
                </a:solidFill>
                <a:latin typeface="UTM Avo" panose="02040603050506020204"/>
              </a:rPr>
              <a:t> </a:t>
            </a:r>
            <a:r>
              <a:rPr lang="en-US" sz="3200" dirty="0" err="1">
                <a:solidFill>
                  <a:srgbClr val="7030A0"/>
                </a:solidFill>
                <a:latin typeface="UTM Avo" panose="02040603050506020204"/>
              </a:rPr>
              <a:t>lập</a:t>
            </a:r>
            <a:r>
              <a:rPr lang="en-US" sz="3200" dirty="0">
                <a:solidFill>
                  <a:srgbClr val="7030A0"/>
                </a:solidFill>
                <a:latin typeface="UTM Avo" panose="02040603050506020204"/>
              </a:rPr>
              <a:t> </a:t>
            </a:r>
            <a:r>
              <a:rPr lang="en-US" sz="3200" dirty="0" err="1">
                <a:solidFill>
                  <a:srgbClr val="7030A0"/>
                </a:solidFill>
                <a:latin typeface="UTM Avo" panose="02040603050506020204"/>
              </a:rPr>
              <a:t>Thái</a:t>
            </a:r>
            <a:r>
              <a:rPr lang="en-US" sz="3200" dirty="0">
                <a:solidFill>
                  <a:srgbClr val="7030A0"/>
                </a:solidFill>
                <a:latin typeface="UTM Avo" panose="02040603050506020204"/>
              </a:rPr>
              <a:t> </a:t>
            </a:r>
            <a:r>
              <a:rPr lang="en-US" sz="3200" dirty="0" err="1">
                <a:solidFill>
                  <a:srgbClr val="7030A0"/>
                </a:solidFill>
                <a:latin typeface="UTM Avo" panose="02040603050506020204"/>
              </a:rPr>
              <a:t>tử</a:t>
            </a:r>
            <a:r>
              <a:rPr lang="en-US" sz="3200" dirty="0">
                <a:solidFill>
                  <a:srgbClr val="7030A0"/>
                </a:solidFill>
                <a:latin typeface="UTM Avo" panose="02040603050506020204"/>
              </a:rPr>
              <a:t> Long </a:t>
            </a:r>
            <a:r>
              <a:rPr lang="en-US" sz="3200" dirty="0" err="1">
                <a:solidFill>
                  <a:srgbClr val="7030A0"/>
                </a:solidFill>
                <a:latin typeface="UTM Avo" panose="02040603050506020204"/>
              </a:rPr>
              <a:t>Cán</a:t>
            </a:r>
            <a:r>
              <a:rPr lang="en-US" sz="3200" dirty="0">
                <a:solidFill>
                  <a:srgbClr val="7030A0"/>
                </a:solidFill>
                <a:latin typeface="UTM Avo" panose="02040603050506020204"/>
              </a:rPr>
              <a:t>.</a:t>
            </a:r>
            <a:endParaRPr lang="en-GB" altLang="en-US" sz="3200" dirty="0">
              <a:solidFill>
                <a:srgbClr val="7030A0"/>
              </a:solidFill>
              <a:latin typeface="UTM Avo" panose="02040603050506020204"/>
              <a:cs typeface="Times New Roman" panose="02020603050405020304" pitchFamily="18" charset="0"/>
            </a:endParaRPr>
          </a:p>
        </p:txBody>
      </p:sp>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46685"/>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1465081"/>
          </a:xfrm>
          <a:prstGeom prst="rect">
            <a:avLst/>
          </a:prstGeom>
          <a:noFill/>
        </p:spPr>
        <p:txBody>
          <a:bodyPr wrap="square">
            <a:spAutoFit/>
          </a:bodyPr>
          <a:lstStyle/>
          <a:p>
            <a:pPr>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sz="3200" dirty="0">
                <a:solidFill>
                  <a:srgbClr val="FF0000"/>
                </a:solidFill>
                <a:latin typeface="UTM Avo" panose="02040603050506020204" pitchFamily="18" charset="0"/>
                <a:ea typeface="Times New Roman" panose="02020603050405020304" pitchFamily="18" charset="0"/>
              </a:rPr>
              <a:t>Khi </a:t>
            </a:r>
            <a:r>
              <a:rPr lang="en-US" sz="3200" dirty="0" err="1">
                <a:solidFill>
                  <a:srgbClr val="FF0000"/>
                </a:solidFill>
                <a:latin typeface="UTM Avo" panose="02040603050506020204" pitchFamily="18" charset="0"/>
                <a:ea typeface="Times New Roman" panose="02020603050405020304" pitchFamily="18" charset="0"/>
              </a:rPr>
              <a:t>Tô</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Hiến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Thành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lâm</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bệnh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nặng</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Đỗ</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thái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hậu</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và</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vua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hỏi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ông</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điều</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gì</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Ông</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trả</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lời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thế</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nào</a:t>
            </a:r>
            <a:r>
              <a:rPr lang="en-US" sz="3200" dirty="0">
                <a:solidFill>
                  <a:srgbClr val="FF0000"/>
                </a:solidFill>
                <a:latin typeface="UTM Avo" panose="02040603050506020204" pitchFamily="18" charset="0"/>
                <a:ea typeface="Times New Roman" panose="02020603050405020304" pitchFamily="18" charset="0"/>
              </a:rPr>
              <a:t>?</a:t>
            </a:r>
          </a:p>
        </p:txBody>
      </p:sp>
      <p:sp>
        <p:nvSpPr>
          <p:cNvPr id="5" name="Rectangle 4">
            <a:extLst>
              <a:ext uri="{FF2B5EF4-FFF2-40B4-BE49-F238E27FC236}">
                <a16:creationId xmlns:a16="http://schemas.microsoft.com/office/drawing/2014/main" id="{3BEAFF96-63FA-4919-9CFC-F7E80C20CC44}"/>
              </a:ext>
            </a:extLst>
          </p:cNvPr>
          <p:cNvSpPr/>
          <p:nvPr/>
        </p:nvSpPr>
        <p:spPr>
          <a:xfrm>
            <a:off x="463825" y="3429000"/>
            <a:ext cx="11463129" cy="2264146"/>
          </a:xfrm>
          <a:prstGeom prst="rect">
            <a:avLst/>
          </a:prstGeom>
        </p:spPr>
        <p:txBody>
          <a:bodyPr wrap="square">
            <a:spAutoFit/>
          </a:bodyPr>
          <a:lstStyle/>
          <a:p>
            <a:pPr algn="just">
              <a:lnSpc>
                <a:spcPct val="107000"/>
              </a:lnSpc>
              <a:spcAft>
                <a:spcPts val="800"/>
              </a:spcAft>
            </a:pP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Đỗ</a:t>
            </a: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thái</a:t>
            </a: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hậu</a:t>
            </a: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và</a:t>
            </a: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vua</a:t>
            </a: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hỏi</a:t>
            </a:r>
            <a:r>
              <a:rPr lang="en-US" sz="3200" dirty="0">
                <a:solidFill>
                  <a:srgbClr val="0070C0"/>
                </a:solidFill>
                <a:latin typeface="UTM Avo" panose="02040603050506020204" pitchFamily="18" charset="0"/>
                <a:ea typeface="Times New Roman" panose="02020603050405020304" pitchFamily="18" charset="0"/>
              </a:rPr>
              <a:t> “</a:t>
            </a:r>
            <a:r>
              <a:rPr lang="vi-VN" sz="3200" dirty="0">
                <a:solidFill>
                  <a:srgbClr val="0070C0"/>
                </a:solidFill>
                <a:latin typeface="UTM Avo" panose="02040603050506020204" pitchFamily="18" charset="0"/>
                <a:ea typeface="Arial" panose="020B0604020202020204" pitchFamily="34" charset="0"/>
              </a:rPr>
              <a:t>Nếu chẳng may ông mất thì ai sẽ là người thay ông?</a:t>
            </a:r>
            <a:r>
              <a:rPr lang="en-US" sz="3200" dirty="0">
                <a:solidFill>
                  <a:srgbClr val="0070C0"/>
                </a:solidFill>
                <a:latin typeface="UTM Avo" panose="02040603050506020204" pitchFamily="18" charset="0"/>
                <a:ea typeface="Arial" panose="020B0604020202020204" pitchFamily="34" charset="0"/>
              </a:rPr>
              <a:t>”</a:t>
            </a:r>
            <a:endParaRPr lang="vi-VN" sz="3200" dirty="0">
              <a:solidFill>
                <a:srgbClr val="0070C0"/>
              </a:solidFill>
              <a:latin typeface="Times New Roman" panose="02020603050405020304" pitchFamily="18" charset="0"/>
              <a:ea typeface="Arial" panose="020B0604020202020204" pitchFamily="34" charset="0"/>
            </a:endParaRPr>
          </a:p>
          <a:p>
            <a:pPr algn="just">
              <a:lnSpc>
                <a:spcPct val="107000"/>
              </a:lnSpc>
              <a:spcAft>
                <a:spcPts val="800"/>
              </a:spcAft>
            </a:pPr>
            <a:r>
              <a:rPr lang="en-US" sz="3200" dirty="0">
                <a:solidFill>
                  <a:srgbClr val="0070C0"/>
                </a:solidFill>
                <a:latin typeface="UTM Avo" panose="02040603050506020204" pitchFamily="18" charset="0"/>
                <a:ea typeface="Arial" panose="020B0604020202020204" pitchFamily="34" charset="0"/>
              </a:rPr>
              <a:t>	</a:t>
            </a:r>
            <a:r>
              <a:rPr lang="vi-VN" sz="3200" dirty="0">
                <a:solidFill>
                  <a:srgbClr val="0070C0"/>
                </a:solidFill>
                <a:latin typeface="UTM Avo" panose="02040603050506020204" pitchFamily="18" charset="0"/>
                <a:ea typeface="Arial" panose="020B0604020202020204" pitchFamily="34" charset="0"/>
              </a:rPr>
              <a:t>Tô Hiến Thành đáp:</a:t>
            </a:r>
            <a:r>
              <a:rPr lang="en-US" sz="3200" dirty="0">
                <a:solidFill>
                  <a:srgbClr val="0070C0"/>
                </a:solidFill>
                <a:latin typeface="UTM Avo" panose="02040603050506020204" pitchFamily="18" charset="0"/>
                <a:ea typeface="Arial" panose="020B0604020202020204" pitchFamily="34" charset="0"/>
              </a:rPr>
              <a:t> “</a:t>
            </a:r>
            <a:r>
              <a:rPr lang="vi-VN" sz="3200" dirty="0">
                <a:solidFill>
                  <a:srgbClr val="0070C0"/>
                </a:solidFill>
                <a:latin typeface="UTM Avo" panose="02040603050506020204" pitchFamily="18" charset="0"/>
                <a:ea typeface="Arial" panose="020B0604020202020204" pitchFamily="34" charset="0"/>
              </a:rPr>
              <a:t>- Có gián nghị đại phu Trần Trung Tá.</a:t>
            </a:r>
            <a:r>
              <a:rPr lang="en-US" sz="3200" dirty="0">
                <a:solidFill>
                  <a:srgbClr val="0070C0"/>
                </a:solidFill>
                <a:latin typeface="UTM Avo" panose="02040603050506020204" pitchFamily="18" charset="0"/>
                <a:ea typeface="Arial" panose="020B0604020202020204" pitchFamily="34" charset="0"/>
              </a:rPr>
              <a:t>”</a:t>
            </a:r>
            <a:endParaRPr lang="vi-VN" sz="3200" dirty="0">
              <a:solidFill>
                <a:srgbClr val="0070C0"/>
              </a:solidFill>
              <a:latin typeface="Times New Roman" panose="02020603050405020304" pitchFamily="18"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CE8721-63ED-3C8A-5BB4-B31781E48012}"/>
              </a:ext>
            </a:extLst>
          </p:cNvPr>
          <p:cNvSpPr txBox="1"/>
          <p:nvPr/>
        </p:nvSpPr>
        <p:spPr>
          <a:xfrm>
            <a:off x="808382" y="1418753"/>
            <a:ext cx="10760766" cy="2970685"/>
          </a:xfrm>
          <a:prstGeom prst="rect">
            <a:avLst/>
          </a:prstGeom>
          <a:noFill/>
        </p:spPr>
        <p:txBody>
          <a:bodyPr wrap="square">
            <a:spAutoFit/>
          </a:bodyPr>
          <a:lstStyle/>
          <a:p>
            <a:pPr>
              <a:lnSpc>
                <a:spcPct val="150000"/>
              </a:lnSpc>
            </a:pPr>
            <a:r>
              <a:rPr lang="vi-VN" sz="3200" dirty="0">
                <a:solidFill>
                  <a:srgbClr val="FF0000"/>
                </a:solidFill>
                <a:effectLst/>
                <a:latin typeface="UTM Avo" panose="02040603050506020204" pitchFamily="18" charset="0"/>
                <a:ea typeface="Times New Roman" panose="02020603050405020304" pitchFamily="18" charset="0"/>
              </a:rPr>
              <a:t>3. </a:t>
            </a:r>
            <a:r>
              <a:rPr lang="en-US" sz="3200" dirty="0" err="1">
                <a:solidFill>
                  <a:srgbClr val="FF0000"/>
                </a:solidFill>
                <a:latin typeface="UTM Avo" panose="02040603050506020204" pitchFamily="18" charset="0"/>
                <a:ea typeface="Times New Roman" panose="02020603050405020304" pitchFamily="18" charset="0"/>
              </a:rPr>
              <a:t>Vì</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sao</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thái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hậu</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ngạc</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nhiên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khi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biết</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sự</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lựa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chọn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của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Tô</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Hiến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Thành</a:t>
            </a:r>
            <a:r>
              <a:rPr lang="vi-VN" sz="3200" dirty="0">
                <a:solidFill>
                  <a:srgbClr val="FF0000"/>
                </a:solidFill>
                <a:latin typeface="UTM Avo" panose="02040603050506020204" pitchFamily="18" charset="0"/>
                <a:ea typeface="Times New Roman" panose="02020603050405020304" pitchFamily="18" charset="0"/>
              </a:rPr>
              <a:t>?</a:t>
            </a:r>
            <a:endParaRPr lang="en-US" sz="3200" dirty="0">
              <a:solidFill>
                <a:srgbClr val="FF0000"/>
              </a:solidFill>
              <a:latin typeface="UTM Avo" panose="02040603050506020204" pitchFamily="18" charset="0"/>
              <a:ea typeface="Times New Roman" panose="02020603050405020304" pitchFamily="18" charset="0"/>
            </a:endParaRPr>
          </a:p>
          <a:p>
            <a:pPr algn="just">
              <a:lnSpc>
                <a:spcPct val="150000"/>
              </a:lnSpc>
            </a:pPr>
            <a:r>
              <a:rPr lang="en-US" sz="3200" dirty="0">
                <a:solidFill>
                  <a:srgbClr val="7030A0"/>
                </a:solidFill>
                <a:latin typeface="UTM Avo" panose="02040603050506020204" pitchFamily="18" charset="0"/>
                <a:ea typeface="Times New Roman" panose="02020603050405020304" pitchFamily="18" charset="0"/>
              </a:rPr>
              <a:t>- </a:t>
            </a:r>
            <a:r>
              <a:rPr lang="vi-VN" sz="3200" dirty="0">
                <a:solidFill>
                  <a:srgbClr val="7030A0"/>
                </a:solidFill>
                <a:latin typeface="UTM Avo" panose="02040603050506020204" pitchFamily="18" charset="0"/>
                <a:ea typeface="Times New Roman" panose="02020603050405020304" pitchFamily="18" charset="0"/>
              </a:rPr>
              <a:t>Vì bà thấy Vũ Tán Đường ngày đêm hầu hạ bên giường bệnh, tận tình chăm sóc mà lại không được ông tiến cử</a:t>
            </a:r>
            <a:r>
              <a:rPr lang="en-US" sz="3200" dirty="0">
                <a:solidFill>
                  <a:srgbClr val="7030A0"/>
                </a:solidFill>
                <a:latin typeface="UTM Avo" panose="02040603050506020204" pitchFamily="18" charset="0"/>
                <a:ea typeface="Times New Roman" panose="02020603050405020304" pitchFamily="18" charset="0"/>
              </a:rPr>
              <a:t>.</a:t>
            </a:r>
            <a:endParaRPr lang="en-US" sz="3200" dirty="0">
              <a:solidFill>
                <a:srgbClr val="7030A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2970685"/>
          </a:xfrm>
          <a:prstGeom prst="rect">
            <a:avLst/>
          </a:prstGeom>
          <a:noFill/>
        </p:spPr>
        <p:txBody>
          <a:bodyPr wrap="square">
            <a:spAutoFit/>
          </a:bodyPr>
          <a:lstStyle/>
          <a:p>
            <a:pPr>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4: </a:t>
            </a:r>
            <a:r>
              <a:rPr lang="en-US" sz="3200" dirty="0" err="1">
                <a:solidFill>
                  <a:srgbClr val="FF0000"/>
                </a:solidFill>
                <a:latin typeface="UTM Avo" panose="02040603050506020204" pitchFamily="18" charset="0"/>
                <a:ea typeface="Times New Roman" panose="02020603050405020304" pitchFamily="18" charset="0"/>
              </a:rPr>
              <a:t>Tô</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Hiến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Thành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giải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thích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như</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thế</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nào</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về</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sự</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lựa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chọn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của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mình</a:t>
            </a:r>
            <a:r>
              <a:rPr lang="vi-VN" sz="3200" dirty="0">
                <a:solidFill>
                  <a:srgbClr val="FF0000"/>
                </a:solidFill>
                <a:latin typeface="UTM Avo" panose="02040603050506020204" pitchFamily="18" charset="0"/>
                <a:ea typeface="Times New Roman" panose="02020603050405020304" pitchFamily="18" charset="0"/>
              </a:rPr>
              <a:t>?</a:t>
            </a:r>
            <a:endParaRPr lang="en-US" sz="3200" dirty="0">
              <a:solidFill>
                <a:srgbClr val="FF0000"/>
              </a:solidFill>
              <a:latin typeface="UTM Avo" panose="02040603050506020204" pitchFamily="18" charset="0"/>
              <a:ea typeface="Times New Roman" panose="02020603050405020304"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Ông cử người tài ba đi giúp nước chứ không cử người ngày đên chăm sóc hầu hạ mình.</a:t>
            </a:r>
            <a:endParaRPr lang="en-GB" altLang="en-US" sz="1600" dirty="0">
              <a:solidFill>
                <a:schemeClr val="tx1"/>
              </a:solidFill>
              <a:latin typeface="UTM Avo" panose="0204060305050602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33644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B151C8-03AB-3556-AFB1-AE3D1DA5A136}"/>
              </a:ext>
            </a:extLst>
          </p:cNvPr>
          <p:cNvSpPr txBox="1"/>
          <p:nvPr/>
        </p:nvSpPr>
        <p:spPr>
          <a:xfrm>
            <a:off x="496956" y="1608569"/>
            <a:ext cx="11323983" cy="2970685"/>
          </a:xfrm>
          <a:prstGeom prst="rect">
            <a:avLst/>
          </a:prstGeom>
          <a:noFill/>
        </p:spPr>
        <p:txBody>
          <a:bodyPr wrap="square">
            <a:spAutoFit/>
          </a:bodyPr>
          <a:lstStyle/>
          <a:p>
            <a:pPr algn="just">
              <a:lnSpc>
                <a:spcPct val="150000"/>
              </a:lnSpc>
            </a:pPr>
            <a:r>
              <a:rPr lang="en-US" sz="3200" dirty="0" err="1">
                <a:solidFill>
                  <a:srgbClr val="FF0000"/>
                </a:solidFill>
                <a:effectLst/>
                <a:latin typeface="UTM Avo" panose="02040603050506020204" pitchFamily="18" charset="0"/>
                <a:ea typeface="Times New Roman" panose="02020603050405020304" pitchFamily="18" charset="0"/>
              </a:rPr>
              <a:t>Câu</a:t>
            </a:r>
            <a:r>
              <a:rPr lang="en-US" sz="3200" dirty="0">
                <a:solidFill>
                  <a:srgbClr val="FF0000"/>
                </a:solidFill>
                <a:effectLst/>
                <a:latin typeface="UTM Avo" panose="02040603050506020204" pitchFamily="18" charset="0"/>
                <a:ea typeface="Times New Roman" panose="02020603050405020304" pitchFamily="18" charset="0"/>
              </a:rPr>
              <a:t> </a:t>
            </a:r>
            <a:r>
              <a:rPr lang="vi-VN" sz="3200" dirty="0">
                <a:solidFill>
                  <a:srgbClr val="FF0000"/>
                </a:solidFill>
                <a:effectLst/>
                <a:latin typeface="UTM Avo" panose="02040603050506020204" pitchFamily="18" charset="0"/>
                <a:ea typeface="Times New Roman" panose="02020603050405020304" pitchFamily="18" charset="0"/>
              </a:rPr>
              <a:t>5. </a:t>
            </a:r>
            <a:r>
              <a:rPr lang="en-US" sz="3200" dirty="0">
                <a:solidFill>
                  <a:srgbClr val="FF0000"/>
                </a:solidFill>
                <a:latin typeface="UTM Avo" panose="02040603050506020204" pitchFamily="18" charset="0"/>
                <a:ea typeface="Times New Roman" panose="02020603050405020304" pitchFamily="18" charset="0"/>
              </a:rPr>
              <a:t>Qua </a:t>
            </a:r>
            <a:r>
              <a:rPr lang="en-US" sz="3200" dirty="0" err="1">
                <a:solidFill>
                  <a:srgbClr val="FF0000"/>
                </a:solidFill>
                <a:latin typeface="UTM Avo" panose="02040603050506020204" pitchFamily="18" charset="0"/>
                <a:ea typeface="Times New Roman" panose="02020603050405020304" pitchFamily="18" charset="0"/>
              </a:rPr>
              <a:t>lời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giải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thích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của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Tô</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Hiến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Thành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em</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có</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suy</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nghĩ</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gì</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về</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tính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cách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của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ông</a:t>
            </a:r>
            <a:r>
              <a:rPr lang="vi-VN" sz="3200" dirty="0">
                <a:solidFill>
                  <a:srgbClr val="FF0000"/>
                </a:solidFill>
                <a:latin typeface="UTM Avo" panose="02040603050506020204" pitchFamily="18" charset="0"/>
                <a:ea typeface="Times New Roman" panose="02020603050405020304" pitchFamily="18" charset="0"/>
              </a:rPr>
              <a:t>? </a:t>
            </a:r>
            <a:endParaRPr lang="en-US" sz="3200" dirty="0">
              <a:solidFill>
                <a:srgbClr val="FF0000"/>
              </a:solidFill>
              <a:latin typeface="UTM Avo" panose="02040603050506020204" pitchFamily="18" charset="0"/>
              <a:ea typeface="Times New Roman" panose="02020603050405020304" pitchFamily="18" charset="0"/>
            </a:endParaRPr>
          </a:p>
          <a:p>
            <a:pPr algn="just">
              <a:lnSpc>
                <a:spcPct val="150000"/>
              </a:lnSpc>
            </a:pP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Ông</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là</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người</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rất</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chính</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trực</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thẳng</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thắn</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và</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không</a:t>
            </a:r>
            <a:r>
              <a:rPr lang="en-US" sz="3200" dirty="0">
                <a:solidFill>
                  <a:srgbClr val="7030A0"/>
                </a:solidFill>
                <a:latin typeface="UTM Avo" panose="02040603050506020204" pitchFamily="18" charset="0"/>
                <a:ea typeface="Times New Roman" panose="02020603050405020304" pitchFamily="18" charset="0"/>
              </a:rPr>
              <a:t> bao </a:t>
            </a:r>
            <a:r>
              <a:rPr lang="en-US" sz="3200" dirty="0" err="1">
                <a:solidFill>
                  <a:srgbClr val="7030A0"/>
                </a:solidFill>
                <a:latin typeface="UTM Avo" panose="02040603050506020204" pitchFamily="18" charset="0"/>
                <a:ea typeface="Times New Roman" panose="02020603050405020304" pitchFamily="18" charset="0"/>
              </a:rPr>
              <a:t>giờ</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đặt</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lợi</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ích</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của</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cá</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nhân</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lên</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trên</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lợi</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ích</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của</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đất</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nước</a:t>
            </a:r>
            <a:r>
              <a:rPr lang="en-US" sz="3200" dirty="0">
                <a:solidFill>
                  <a:srgbClr val="7030A0"/>
                </a:solidFill>
                <a:latin typeface="UTM Avo" panose="02040603050506020204" pitchFamily="18" charset="0"/>
                <a:ea typeface="Times New Roman" panose="02020603050405020304" pitchFamily="18" charset="0"/>
              </a:rPr>
              <a:t>. </a:t>
            </a:r>
            <a:endParaRPr lang="en-US" sz="3200" dirty="0">
              <a:solidFill>
                <a:srgbClr val="7030A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41600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39" y="21180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392561" y="2433194"/>
              <a:ext cx="5299640"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của</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err="1">
                  <a:solidFill>
                    <a:srgbClr val="0070C0"/>
                  </a:solidFill>
                  <a:latin typeface="UTM Avo" panose="02040603050506020204" pitchFamily="18" charset="0"/>
                  <a:cs typeface="Calibri" panose="020F0502020204030204" pitchFamily="34" charset="0"/>
                  <a:sym typeface="Arial"/>
                </a:rPr>
                <a:t>bài</a:t>
              </a:r>
              <a:r>
                <a:rPr lang="en-US" sz="4000" kern="0">
                  <a:solidFill>
                    <a:srgbClr val="0070C0"/>
                  </a:solidFill>
                  <a:latin typeface="UTM Avo" panose="02040603050506020204" pitchFamily="18" charset="0"/>
                  <a:cs typeface="Calibri" panose="020F0502020204030204" pitchFamily="34" charset="0"/>
                  <a:sym typeface="Arial"/>
                </a:rPr>
                <a:t> đọc là 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537249" y="2251361"/>
            <a:ext cx="10429463" cy="1962831"/>
          </a:xfrm>
          <a:custGeom>
            <a:avLst/>
            <a:gdLst>
              <a:gd name="connsiteX0" fmla="*/ 0 w 10429463"/>
              <a:gd name="connsiteY0" fmla="*/ 327145 h 1962831"/>
              <a:gd name="connsiteX1" fmla="*/ 391426 w 10429463"/>
              <a:gd name="connsiteY1" fmla="*/ 0 h 1962831"/>
              <a:gd name="connsiteX2" fmla="*/ 6083854 w 10429463"/>
              <a:gd name="connsiteY2" fmla="*/ 0 h 1962831"/>
              <a:gd name="connsiteX3" fmla="*/ 6083854 w 10429463"/>
              <a:gd name="connsiteY3" fmla="*/ 0 h 1962831"/>
              <a:gd name="connsiteX4" fmla="*/ 8691219 w 10429463"/>
              <a:gd name="connsiteY4" fmla="*/ 0 h 1962831"/>
              <a:gd name="connsiteX5" fmla="*/ 10038036 w 10429463"/>
              <a:gd name="connsiteY5" fmla="*/ 0 h 1962831"/>
              <a:gd name="connsiteX6" fmla="*/ 10429463 w 10429463"/>
              <a:gd name="connsiteY6" fmla="*/ 327145 h 1962831"/>
              <a:gd name="connsiteX7" fmla="*/ 10429463 w 10429463"/>
              <a:gd name="connsiteY7" fmla="*/ 1144985 h 1962831"/>
              <a:gd name="connsiteX8" fmla="*/ 10429463 w 10429463"/>
              <a:gd name="connsiteY8" fmla="*/ 1144985 h 1962831"/>
              <a:gd name="connsiteX9" fmla="*/ 10429463 w 10429463"/>
              <a:gd name="connsiteY9" fmla="*/ 1635693 h 1962831"/>
              <a:gd name="connsiteX10" fmla="*/ 10429463 w 10429463"/>
              <a:gd name="connsiteY10" fmla="*/ 1635685 h 1962831"/>
              <a:gd name="connsiteX11" fmla="*/ 10038036 w 10429463"/>
              <a:gd name="connsiteY11" fmla="*/ 1962831 h 1962831"/>
              <a:gd name="connsiteX12" fmla="*/ 8691219 w 10429463"/>
              <a:gd name="connsiteY12" fmla="*/ 1962831 h 1962831"/>
              <a:gd name="connsiteX13" fmla="*/ 6828168 w 10429463"/>
              <a:gd name="connsiteY13" fmla="*/ 2590543 h 1962831"/>
              <a:gd name="connsiteX14" fmla="*/ 6083854 w 10429463"/>
              <a:gd name="connsiteY14" fmla="*/ 1962831 h 1962831"/>
              <a:gd name="connsiteX15" fmla="*/ 391426 w 10429463"/>
              <a:gd name="connsiteY15" fmla="*/ 1962831 h 1962831"/>
              <a:gd name="connsiteX16" fmla="*/ 0 w 10429463"/>
              <a:gd name="connsiteY16" fmla="*/ 1635685 h 1962831"/>
              <a:gd name="connsiteX17" fmla="*/ 0 w 10429463"/>
              <a:gd name="connsiteY17" fmla="*/ 1635693 h 1962831"/>
              <a:gd name="connsiteX18" fmla="*/ 0 w 10429463"/>
              <a:gd name="connsiteY18" fmla="*/ 1144985 h 1962831"/>
              <a:gd name="connsiteX19" fmla="*/ 0 w 10429463"/>
              <a:gd name="connsiteY19" fmla="*/ 1144985 h 1962831"/>
              <a:gd name="connsiteX20" fmla="*/ 0 w 10429463"/>
              <a:gd name="connsiteY20" fmla="*/ 327145 h 1962831"/>
              <a:gd name="connsiteX0" fmla="*/ 0 w 10429463"/>
              <a:gd name="connsiteY0" fmla="*/ 327145 h 1962831"/>
              <a:gd name="connsiteX1" fmla="*/ 391426 w 10429463"/>
              <a:gd name="connsiteY1" fmla="*/ 0 h 1962831"/>
              <a:gd name="connsiteX2" fmla="*/ 6083854 w 10429463"/>
              <a:gd name="connsiteY2" fmla="*/ 0 h 1962831"/>
              <a:gd name="connsiteX3" fmla="*/ 6083854 w 10429463"/>
              <a:gd name="connsiteY3" fmla="*/ 0 h 1962831"/>
              <a:gd name="connsiteX4" fmla="*/ 8691219 w 10429463"/>
              <a:gd name="connsiteY4" fmla="*/ 0 h 1962831"/>
              <a:gd name="connsiteX5" fmla="*/ 10038036 w 10429463"/>
              <a:gd name="connsiteY5" fmla="*/ 0 h 1962831"/>
              <a:gd name="connsiteX6" fmla="*/ 10429463 w 10429463"/>
              <a:gd name="connsiteY6" fmla="*/ 327145 h 1962831"/>
              <a:gd name="connsiteX7" fmla="*/ 10429463 w 10429463"/>
              <a:gd name="connsiteY7" fmla="*/ 1144985 h 1962831"/>
              <a:gd name="connsiteX8" fmla="*/ 10429463 w 10429463"/>
              <a:gd name="connsiteY8" fmla="*/ 1144985 h 1962831"/>
              <a:gd name="connsiteX9" fmla="*/ 10429463 w 10429463"/>
              <a:gd name="connsiteY9" fmla="*/ 1635693 h 1962831"/>
              <a:gd name="connsiteX10" fmla="*/ 10429463 w 10429463"/>
              <a:gd name="connsiteY10" fmla="*/ 1635685 h 1962831"/>
              <a:gd name="connsiteX11" fmla="*/ 10038036 w 10429463"/>
              <a:gd name="connsiteY11" fmla="*/ 1962831 h 1962831"/>
              <a:gd name="connsiteX12" fmla="*/ 8691219 w 10429463"/>
              <a:gd name="connsiteY12" fmla="*/ 1962831 h 1962831"/>
              <a:gd name="connsiteX13" fmla="*/ 6828168 w 10429463"/>
              <a:gd name="connsiteY13" fmla="*/ 2590543 h 1962831"/>
              <a:gd name="connsiteX14" fmla="*/ 6083854 w 10429463"/>
              <a:gd name="connsiteY14" fmla="*/ 1962831 h 1962831"/>
              <a:gd name="connsiteX15" fmla="*/ 391426 w 10429463"/>
              <a:gd name="connsiteY15" fmla="*/ 1962831 h 1962831"/>
              <a:gd name="connsiteX16" fmla="*/ 0 w 10429463"/>
              <a:gd name="connsiteY16" fmla="*/ 1635685 h 1962831"/>
              <a:gd name="connsiteX17" fmla="*/ 0 w 10429463"/>
              <a:gd name="connsiteY17" fmla="*/ 1635693 h 1962831"/>
              <a:gd name="connsiteX18" fmla="*/ 0 w 10429463"/>
              <a:gd name="connsiteY18" fmla="*/ 1144985 h 1962831"/>
              <a:gd name="connsiteX19" fmla="*/ 0 w 10429463"/>
              <a:gd name="connsiteY19" fmla="*/ 1144985 h 1962831"/>
              <a:gd name="connsiteX20" fmla="*/ 0 w 10429463"/>
              <a:gd name="connsiteY20" fmla="*/ 327145 h 1962831"/>
              <a:gd name="connsiteX0" fmla="*/ 0 w 10429463"/>
              <a:gd name="connsiteY0" fmla="*/ 327145 h 1962831"/>
              <a:gd name="connsiteX1" fmla="*/ 391426 w 10429463"/>
              <a:gd name="connsiteY1" fmla="*/ 0 h 1962831"/>
              <a:gd name="connsiteX2" fmla="*/ 6083854 w 10429463"/>
              <a:gd name="connsiteY2" fmla="*/ 0 h 1962831"/>
              <a:gd name="connsiteX3" fmla="*/ 6083854 w 10429463"/>
              <a:gd name="connsiteY3" fmla="*/ 0 h 1962831"/>
              <a:gd name="connsiteX4" fmla="*/ 8691219 w 10429463"/>
              <a:gd name="connsiteY4" fmla="*/ 0 h 1962831"/>
              <a:gd name="connsiteX5" fmla="*/ 10038036 w 10429463"/>
              <a:gd name="connsiteY5" fmla="*/ 0 h 1962831"/>
              <a:gd name="connsiteX6" fmla="*/ 10429463 w 10429463"/>
              <a:gd name="connsiteY6" fmla="*/ 327145 h 1962831"/>
              <a:gd name="connsiteX7" fmla="*/ 10429463 w 10429463"/>
              <a:gd name="connsiteY7" fmla="*/ 1144985 h 1962831"/>
              <a:gd name="connsiteX8" fmla="*/ 10429463 w 10429463"/>
              <a:gd name="connsiteY8" fmla="*/ 1144985 h 1962831"/>
              <a:gd name="connsiteX9" fmla="*/ 10429463 w 10429463"/>
              <a:gd name="connsiteY9" fmla="*/ 1635693 h 1962831"/>
              <a:gd name="connsiteX10" fmla="*/ 10429463 w 10429463"/>
              <a:gd name="connsiteY10" fmla="*/ 1635685 h 1962831"/>
              <a:gd name="connsiteX11" fmla="*/ 10038036 w 10429463"/>
              <a:gd name="connsiteY11" fmla="*/ 1962831 h 1962831"/>
              <a:gd name="connsiteX12" fmla="*/ 8691219 w 10429463"/>
              <a:gd name="connsiteY12" fmla="*/ 1962831 h 1962831"/>
              <a:gd name="connsiteX13" fmla="*/ 6828168 w 10429463"/>
              <a:gd name="connsiteY13" fmla="*/ 2590543 h 1962831"/>
              <a:gd name="connsiteX14" fmla="*/ 6083854 w 10429463"/>
              <a:gd name="connsiteY14" fmla="*/ 1962831 h 1962831"/>
              <a:gd name="connsiteX15" fmla="*/ 391426 w 10429463"/>
              <a:gd name="connsiteY15" fmla="*/ 1962831 h 1962831"/>
              <a:gd name="connsiteX16" fmla="*/ 0 w 10429463"/>
              <a:gd name="connsiteY16" fmla="*/ 1635685 h 1962831"/>
              <a:gd name="connsiteX17" fmla="*/ 0 w 10429463"/>
              <a:gd name="connsiteY17" fmla="*/ 1635693 h 1962831"/>
              <a:gd name="connsiteX18" fmla="*/ 0 w 10429463"/>
              <a:gd name="connsiteY18" fmla="*/ 1144985 h 1962831"/>
              <a:gd name="connsiteX19" fmla="*/ 0 w 10429463"/>
              <a:gd name="connsiteY19" fmla="*/ 1144985 h 1962831"/>
              <a:gd name="connsiteX20" fmla="*/ 0 w 10429463"/>
              <a:gd name="connsiteY20" fmla="*/ 327145 h 196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1962831" fill="none" extrusionOk="0">
                <a:moveTo>
                  <a:pt x="0" y="327145"/>
                </a:moveTo>
                <a:cubicBezTo>
                  <a:pt x="48766" y="170970"/>
                  <a:pt x="104154" y="26424"/>
                  <a:pt x="391426" y="0"/>
                </a:cubicBezTo>
                <a:cubicBezTo>
                  <a:pt x="2702636" y="405755"/>
                  <a:pt x="4111184" y="101792"/>
                  <a:pt x="6083854" y="0"/>
                </a:cubicBezTo>
                <a:lnTo>
                  <a:pt x="6083854" y="0"/>
                </a:lnTo>
                <a:cubicBezTo>
                  <a:pt x="6736821" y="-290921"/>
                  <a:pt x="7639115" y="79846"/>
                  <a:pt x="8691219" y="0"/>
                </a:cubicBezTo>
                <a:cubicBezTo>
                  <a:pt x="8925353" y="-49942"/>
                  <a:pt x="9486416" y="121871"/>
                  <a:pt x="10038036" y="0"/>
                </a:cubicBezTo>
                <a:cubicBezTo>
                  <a:pt x="10281249" y="40058"/>
                  <a:pt x="10380966" y="153161"/>
                  <a:pt x="10429463" y="327145"/>
                </a:cubicBezTo>
                <a:cubicBezTo>
                  <a:pt x="10412525" y="412225"/>
                  <a:pt x="10416247" y="998501"/>
                  <a:pt x="10429463" y="1144985"/>
                </a:cubicBezTo>
                <a:lnTo>
                  <a:pt x="10429463" y="1144985"/>
                </a:lnTo>
                <a:cubicBezTo>
                  <a:pt x="10457041" y="1224621"/>
                  <a:pt x="10404036" y="1574614"/>
                  <a:pt x="10429463" y="1635693"/>
                </a:cubicBezTo>
                <a:lnTo>
                  <a:pt x="10429463" y="1635685"/>
                </a:lnTo>
                <a:cubicBezTo>
                  <a:pt x="10370771" y="1747573"/>
                  <a:pt x="10239209" y="2008508"/>
                  <a:pt x="10038036" y="1962831"/>
                </a:cubicBezTo>
                <a:cubicBezTo>
                  <a:pt x="9660448" y="2078181"/>
                  <a:pt x="9355029" y="1999445"/>
                  <a:pt x="8691219" y="1962831"/>
                </a:cubicBezTo>
                <a:cubicBezTo>
                  <a:pt x="8219370" y="2051202"/>
                  <a:pt x="7305152" y="2704700"/>
                  <a:pt x="6828168" y="2590543"/>
                </a:cubicBezTo>
                <a:cubicBezTo>
                  <a:pt x="6700652" y="2358969"/>
                  <a:pt x="6413427" y="2194687"/>
                  <a:pt x="6083854" y="1962831"/>
                </a:cubicBezTo>
                <a:cubicBezTo>
                  <a:pt x="5181016" y="1963700"/>
                  <a:pt x="1257590" y="2065391"/>
                  <a:pt x="391426" y="1962831"/>
                </a:cubicBezTo>
                <a:cubicBezTo>
                  <a:pt x="171972" y="2008068"/>
                  <a:pt x="-38242" y="1853324"/>
                  <a:pt x="0" y="1635685"/>
                </a:cubicBezTo>
                <a:lnTo>
                  <a:pt x="0" y="1635693"/>
                </a:lnTo>
                <a:cubicBezTo>
                  <a:pt x="-79423" y="1388240"/>
                  <a:pt x="-10401" y="1275200"/>
                  <a:pt x="0" y="1144985"/>
                </a:cubicBezTo>
                <a:lnTo>
                  <a:pt x="0" y="1144985"/>
                </a:lnTo>
                <a:cubicBezTo>
                  <a:pt x="-80682" y="802079"/>
                  <a:pt x="59490" y="550816"/>
                  <a:pt x="0" y="327145"/>
                </a:cubicBezTo>
                <a:close/>
              </a:path>
              <a:path w="10429463" h="1962831" stroke="0" extrusionOk="0">
                <a:moveTo>
                  <a:pt x="0" y="327145"/>
                </a:moveTo>
                <a:cubicBezTo>
                  <a:pt x="2981" y="110440"/>
                  <a:pt x="222781" y="11295"/>
                  <a:pt x="391426" y="0"/>
                </a:cubicBezTo>
                <a:cubicBezTo>
                  <a:pt x="2698346" y="93617"/>
                  <a:pt x="3581194" y="7786"/>
                  <a:pt x="6083854" y="0"/>
                </a:cubicBezTo>
                <a:lnTo>
                  <a:pt x="6083854" y="0"/>
                </a:lnTo>
                <a:cubicBezTo>
                  <a:pt x="6629742" y="-107774"/>
                  <a:pt x="8192859" y="78352"/>
                  <a:pt x="8691219" y="0"/>
                </a:cubicBezTo>
                <a:cubicBezTo>
                  <a:pt x="9036257" y="-70997"/>
                  <a:pt x="9488888" y="31703"/>
                  <a:pt x="10038036" y="0"/>
                </a:cubicBezTo>
                <a:cubicBezTo>
                  <a:pt x="10264625" y="-6382"/>
                  <a:pt x="10386053" y="135518"/>
                  <a:pt x="10429463" y="327145"/>
                </a:cubicBezTo>
                <a:cubicBezTo>
                  <a:pt x="10416556" y="430692"/>
                  <a:pt x="10431553" y="971405"/>
                  <a:pt x="10429463" y="1144985"/>
                </a:cubicBezTo>
                <a:lnTo>
                  <a:pt x="10429463" y="1144985"/>
                </a:lnTo>
                <a:cubicBezTo>
                  <a:pt x="10436469" y="1263644"/>
                  <a:pt x="10423426" y="1466279"/>
                  <a:pt x="10429463" y="1635693"/>
                </a:cubicBezTo>
                <a:lnTo>
                  <a:pt x="10429463" y="1635685"/>
                </a:lnTo>
                <a:cubicBezTo>
                  <a:pt x="10389238" y="1833929"/>
                  <a:pt x="10246821" y="1988128"/>
                  <a:pt x="10038036" y="1962831"/>
                </a:cubicBezTo>
                <a:cubicBezTo>
                  <a:pt x="9444181" y="2083008"/>
                  <a:pt x="8986932" y="1892105"/>
                  <a:pt x="8691219" y="1962831"/>
                </a:cubicBezTo>
                <a:cubicBezTo>
                  <a:pt x="7953265" y="2304675"/>
                  <a:pt x="7749363" y="2404486"/>
                  <a:pt x="6828168" y="2590543"/>
                </a:cubicBezTo>
                <a:cubicBezTo>
                  <a:pt x="6513943" y="2400105"/>
                  <a:pt x="6350437" y="2190553"/>
                  <a:pt x="6083854" y="1962831"/>
                </a:cubicBezTo>
                <a:cubicBezTo>
                  <a:pt x="4647499" y="2292449"/>
                  <a:pt x="2155284" y="2062222"/>
                  <a:pt x="391426" y="1962831"/>
                </a:cubicBezTo>
                <a:cubicBezTo>
                  <a:pt x="146156" y="1974421"/>
                  <a:pt x="54637" y="1765238"/>
                  <a:pt x="0" y="1635685"/>
                </a:cubicBezTo>
                <a:lnTo>
                  <a:pt x="0" y="1635693"/>
                </a:lnTo>
                <a:cubicBezTo>
                  <a:pt x="17930" y="1467614"/>
                  <a:pt x="-12947" y="1268696"/>
                  <a:pt x="0" y="1144985"/>
                </a:cubicBezTo>
                <a:lnTo>
                  <a:pt x="0" y="1144985"/>
                </a:lnTo>
                <a:cubicBezTo>
                  <a:pt x="44284" y="894799"/>
                  <a:pt x="-15404" y="463851"/>
                  <a:pt x="0" y="327145"/>
                </a:cubicBezTo>
                <a:close/>
              </a:path>
              <a:path w="10429463" h="1962831" fill="none" stroke="0" extrusionOk="0">
                <a:moveTo>
                  <a:pt x="0" y="327145"/>
                </a:moveTo>
                <a:cubicBezTo>
                  <a:pt x="2842" y="196671"/>
                  <a:pt x="141681" y="26523"/>
                  <a:pt x="391426" y="0"/>
                </a:cubicBezTo>
                <a:cubicBezTo>
                  <a:pt x="2967279" y="55327"/>
                  <a:pt x="3935367" y="234752"/>
                  <a:pt x="6083854" y="0"/>
                </a:cubicBezTo>
                <a:lnTo>
                  <a:pt x="6083854" y="0"/>
                </a:lnTo>
                <a:cubicBezTo>
                  <a:pt x="6866498" y="-77825"/>
                  <a:pt x="7507805" y="-83780"/>
                  <a:pt x="8691219" y="0"/>
                </a:cubicBezTo>
                <a:cubicBezTo>
                  <a:pt x="8959058" y="-126369"/>
                  <a:pt x="9485008" y="-11623"/>
                  <a:pt x="10038036" y="0"/>
                </a:cubicBezTo>
                <a:cubicBezTo>
                  <a:pt x="10273123" y="5914"/>
                  <a:pt x="10451179" y="132206"/>
                  <a:pt x="10429463" y="327145"/>
                </a:cubicBezTo>
                <a:cubicBezTo>
                  <a:pt x="10405174" y="390638"/>
                  <a:pt x="10390359" y="1033518"/>
                  <a:pt x="10429463" y="1144985"/>
                </a:cubicBezTo>
                <a:lnTo>
                  <a:pt x="10429463" y="1144985"/>
                </a:lnTo>
                <a:cubicBezTo>
                  <a:pt x="10454614" y="1219252"/>
                  <a:pt x="10399082" y="1551728"/>
                  <a:pt x="10429463" y="1635693"/>
                </a:cubicBezTo>
                <a:lnTo>
                  <a:pt x="10429463" y="1635685"/>
                </a:lnTo>
                <a:cubicBezTo>
                  <a:pt x="10448645" y="1806140"/>
                  <a:pt x="10211779" y="1988271"/>
                  <a:pt x="10038036" y="1962831"/>
                </a:cubicBezTo>
                <a:cubicBezTo>
                  <a:pt x="9663646" y="1895202"/>
                  <a:pt x="9388245" y="1947910"/>
                  <a:pt x="8691219" y="1962831"/>
                </a:cubicBezTo>
                <a:cubicBezTo>
                  <a:pt x="8376168" y="2042888"/>
                  <a:pt x="7455335" y="2520972"/>
                  <a:pt x="6828168" y="2590543"/>
                </a:cubicBezTo>
                <a:cubicBezTo>
                  <a:pt x="6825103" y="2424331"/>
                  <a:pt x="6285281" y="2278097"/>
                  <a:pt x="6083854" y="1962831"/>
                </a:cubicBezTo>
                <a:cubicBezTo>
                  <a:pt x="4934151" y="1921452"/>
                  <a:pt x="2039320" y="2013650"/>
                  <a:pt x="391426" y="1962831"/>
                </a:cubicBezTo>
                <a:cubicBezTo>
                  <a:pt x="161480" y="1970982"/>
                  <a:pt x="13924" y="1839592"/>
                  <a:pt x="0" y="1635685"/>
                </a:cubicBezTo>
                <a:lnTo>
                  <a:pt x="0" y="1635693"/>
                </a:lnTo>
                <a:cubicBezTo>
                  <a:pt x="-51308" y="1392353"/>
                  <a:pt x="-19466" y="1265159"/>
                  <a:pt x="0" y="1144985"/>
                </a:cubicBezTo>
                <a:lnTo>
                  <a:pt x="0" y="1144985"/>
                </a:lnTo>
                <a:cubicBezTo>
                  <a:pt x="-51138" y="851960"/>
                  <a:pt x="47956" y="563490"/>
                  <a:pt x="0" y="327145"/>
                </a:cubicBezTo>
                <a:close/>
              </a:path>
              <a:path w="10429463" h="1962831" fill="none" stroke="0" extrusionOk="0">
                <a:moveTo>
                  <a:pt x="0" y="327145"/>
                </a:moveTo>
                <a:cubicBezTo>
                  <a:pt x="34099" y="170146"/>
                  <a:pt x="126557" y="15622"/>
                  <a:pt x="391426" y="0"/>
                </a:cubicBezTo>
                <a:cubicBezTo>
                  <a:pt x="2915182" y="263276"/>
                  <a:pt x="4000460" y="276872"/>
                  <a:pt x="6083854" y="0"/>
                </a:cubicBezTo>
                <a:lnTo>
                  <a:pt x="6083854" y="0"/>
                </a:lnTo>
                <a:cubicBezTo>
                  <a:pt x="6899102" y="-95272"/>
                  <a:pt x="7603642" y="21962"/>
                  <a:pt x="8691219" y="0"/>
                </a:cubicBezTo>
                <a:cubicBezTo>
                  <a:pt x="8957548" y="-92683"/>
                  <a:pt x="9462213" y="75053"/>
                  <a:pt x="10038036" y="0"/>
                </a:cubicBezTo>
                <a:cubicBezTo>
                  <a:pt x="10262568" y="3687"/>
                  <a:pt x="10409415" y="146210"/>
                  <a:pt x="10429463" y="327145"/>
                </a:cubicBezTo>
                <a:cubicBezTo>
                  <a:pt x="10410735" y="388651"/>
                  <a:pt x="10411980" y="1006869"/>
                  <a:pt x="10429463" y="1144985"/>
                </a:cubicBezTo>
                <a:lnTo>
                  <a:pt x="10429463" y="1144985"/>
                </a:lnTo>
                <a:cubicBezTo>
                  <a:pt x="10447650" y="1225312"/>
                  <a:pt x="10404648" y="1570894"/>
                  <a:pt x="10429463" y="1635693"/>
                </a:cubicBezTo>
                <a:lnTo>
                  <a:pt x="10429463" y="1635685"/>
                </a:lnTo>
                <a:cubicBezTo>
                  <a:pt x="10432022" y="1768897"/>
                  <a:pt x="10227256" y="1994730"/>
                  <a:pt x="10038036" y="1962831"/>
                </a:cubicBezTo>
                <a:cubicBezTo>
                  <a:pt x="9668956" y="2021526"/>
                  <a:pt x="9386859" y="1964551"/>
                  <a:pt x="8691219" y="1962831"/>
                </a:cubicBezTo>
                <a:cubicBezTo>
                  <a:pt x="8188998" y="1983574"/>
                  <a:pt x="7251709" y="2669075"/>
                  <a:pt x="6828168" y="2590543"/>
                </a:cubicBezTo>
                <a:cubicBezTo>
                  <a:pt x="6749750" y="2407038"/>
                  <a:pt x="6359989" y="2223936"/>
                  <a:pt x="6083854" y="1962831"/>
                </a:cubicBezTo>
                <a:cubicBezTo>
                  <a:pt x="5162427" y="1939224"/>
                  <a:pt x="2657825" y="2102186"/>
                  <a:pt x="391426" y="1962831"/>
                </a:cubicBezTo>
                <a:cubicBezTo>
                  <a:pt x="139751" y="1987764"/>
                  <a:pt x="-12414" y="1831182"/>
                  <a:pt x="0" y="1635685"/>
                </a:cubicBezTo>
                <a:lnTo>
                  <a:pt x="0" y="1635693"/>
                </a:lnTo>
                <a:cubicBezTo>
                  <a:pt x="-78295" y="1382296"/>
                  <a:pt x="-14291" y="1257075"/>
                  <a:pt x="0" y="1144985"/>
                </a:cubicBezTo>
                <a:lnTo>
                  <a:pt x="0" y="1144985"/>
                </a:lnTo>
                <a:cubicBezTo>
                  <a:pt x="-87704" y="826878"/>
                  <a:pt x="36101" y="516098"/>
                  <a:pt x="0" y="327145"/>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429463"/>
                      <a:gd name="connsiteY0" fmla="*/ 327145 h 1962831"/>
                      <a:gd name="connsiteX1" fmla="*/ 391426 w 10429463"/>
                      <a:gd name="connsiteY1" fmla="*/ 0 h 1962831"/>
                      <a:gd name="connsiteX2" fmla="*/ 6083854 w 10429463"/>
                      <a:gd name="connsiteY2" fmla="*/ 0 h 1962831"/>
                      <a:gd name="connsiteX3" fmla="*/ 6083854 w 10429463"/>
                      <a:gd name="connsiteY3" fmla="*/ 0 h 1962831"/>
                      <a:gd name="connsiteX4" fmla="*/ 8691219 w 10429463"/>
                      <a:gd name="connsiteY4" fmla="*/ 0 h 1962831"/>
                      <a:gd name="connsiteX5" fmla="*/ 10038036 w 10429463"/>
                      <a:gd name="connsiteY5" fmla="*/ 0 h 1962831"/>
                      <a:gd name="connsiteX6" fmla="*/ 10429463 w 10429463"/>
                      <a:gd name="connsiteY6" fmla="*/ 327145 h 1962831"/>
                      <a:gd name="connsiteX7" fmla="*/ 10429463 w 10429463"/>
                      <a:gd name="connsiteY7" fmla="*/ 1144985 h 1962831"/>
                      <a:gd name="connsiteX8" fmla="*/ 10429463 w 10429463"/>
                      <a:gd name="connsiteY8" fmla="*/ 1144985 h 1962831"/>
                      <a:gd name="connsiteX9" fmla="*/ 10429463 w 10429463"/>
                      <a:gd name="connsiteY9" fmla="*/ 1635693 h 1962831"/>
                      <a:gd name="connsiteX10" fmla="*/ 10429463 w 10429463"/>
                      <a:gd name="connsiteY10" fmla="*/ 1635685 h 1962831"/>
                      <a:gd name="connsiteX11" fmla="*/ 10038036 w 10429463"/>
                      <a:gd name="connsiteY11" fmla="*/ 1962831 h 1962831"/>
                      <a:gd name="connsiteX12" fmla="*/ 8691219 w 10429463"/>
                      <a:gd name="connsiteY12" fmla="*/ 1962831 h 1962831"/>
                      <a:gd name="connsiteX13" fmla="*/ 6828168 w 10429463"/>
                      <a:gd name="connsiteY13" fmla="*/ 2590543 h 1962831"/>
                      <a:gd name="connsiteX14" fmla="*/ 6083854 w 10429463"/>
                      <a:gd name="connsiteY14" fmla="*/ 1962831 h 1962831"/>
                      <a:gd name="connsiteX15" fmla="*/ 391426 w 10429463"/>
                      <a:gd name="connsiteY15" fmla="*/ 1962831 h 1962831"/>
                      <a:gd name="connsiteX16" fmla="*/ 0 w 10429463"/>
                      <a:gd name="connsiteY16" fmla="*/ 1635685 h 1962831"/>
                      <a:gd name="connsiteX17" fmla="*/ 0 w 10429463"/>
                      <a:gd name="connsiteY17" fmla="*/ 1635693 h 1962831"/>
                      <a:gd name="connsiteX18" fmla="*/ 0 w 10429463"/>
                      <a:gd name="connsiteY18" fmla="*/ 1144985 h 1962831"/>
                      <a:gd name="connsiteX19" fmla="*/ 0 w 10429463"/>
                      <a:gd name="connsiteY19" fmla="*/ 1144985 h 1962831"/>
                      <a:gd name="connsiteX20" fmla="*/ 0 w 10429463"/>
                      <a:gd name="connsiteY20" fmla="*/ 327145 h 1962831"/>
                      <a:gd name="connsiteX0" fmla="*/ 0 w 10429463"/>
                      <a:gd name="connsiteY0" fmla="*/ 327145 h 1962831"/>
                      <a:gd name="connsiteX1" fmla="*/ 391426 w 10429463"/>
                      <a:gd name="connsiteY1" fmla="*/ 0 h 1962831"/>
                      <a:gd name="connsiteX2" fmla="*/ 6083854 w 10429463"/>
                      <a:gd name="connsiteY2" fmla="*/ 0 h 1962831"/>
                      <a:gd name="connsiteX3" fmla="*/ 6083854 w 10429463"/>
                      <a:gd name="connsiteY3" fmla="*/ 0 h 1962831"/>
                      <a:gd name="connsiteX4" fmla="*/ 8691219 w 10429463"/>
                      <a:gd name="connsiteY4" fmla="*/ 0 h 1962831"/>
                      <a:gd name="connsiteX5" fmla="*/ 10038036 w 10429463"/>
                      <a:gd name="connsiteY5" fmla="*/ 0 h 1962831"/>
                      <a:gd name="connsiteX6" fmla="*/ 10429463 w 10429463"/>
                      <a:gd name="connsiteY6" fmla="*/ 327145 h 1962831"/>
                      <a:gd name="connsiteX7" fmla="*/ 10429463 w 10429463"/>
                      <a:gd name="connsiteY7" fmla="*/ 1144985 h 1962831"/>
                      <a:gd name="connsiteX8" fmla="*/ 10429463 w 10429463"/>
                      <a:gd name="connsiteY8" fmla="*/ 1144985 h 1962831"/>
                      <a:gd name="connsiteX9" fmla="*/ 10429463 w 10429463"/>
                      <a:gd name="connsiteY9" fmla="*/ 1635693 h 1962831"/>
                      <a:gd name="connsiteX10" fmla="*/ 10429463 w 10429463"/>
                      <a:gd name="connsiteY10" fmla="*/ 1635685 h 1962831"/>
                      <a:gd name="connsiteX11" fmla="*/ 10038036 w 10429463"/>
                      <a:gd name="connsiteY11" fmla="*/ 1962831 h 1962831"/>
                      <a:gd name="connsiteX12" fmla="*/ 8691219 w 10429463"/>
                      <a:gd name="connsiteY12" fmla="*/ 1962831 h 1962831"/>
                      <a:gd name="connsiteX13" fmla="*/ 6828168 w 10429463"/>
                      <a:gd name="connsiteY13" fmla="*/ 2590543 h 1962831"/>
                      <a:gd name="connsiteX14" fmla="*/ 6083854 w 10429463"/>
                      <a:gd name="connsiteY14" fmla="*/ 1962831 h 1962831"/>
                      <a:gd name="connsiteX15" fmla="*/ 391426 w 10429463"/>
                      <a:gd name="connsiteY15" fmla="*/ 1962831 h 1962831"/>
                      <a:gd name="connsiteX16" fmla="*/ 0 w 10429463"/>
                      <a:gd name="connsiteY16" fmla="*/ 1635685 h 1962831"/>
                      <a:gd name="connsiteX17" fmla="*/ 0 w 10429463"/>
                      <a:gd name="connsiteY17" fmla="*/ 1635693 h 1962831"/>
                      <a:gd name="connsiteX18" fmla="*/ 0 w 10429463"/>
                      <a:gd name="connsiteY18" fmla="*/ 1144985 h 1962831"/>
                      <a:gd name="connsiteX19" fmla="*/ 0 w 10429463"/>
                      <a:gd name="connsiteY19" fmla="*/ 1144985 h 1962831"/>
                      <a:gd name="connsiteX20" fmla="*/ 0 w 10429463"/>
                      <a:gd name="connsiteY20" fmla="*/ 327145 h 196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1962831" fill="none" extrusionOk="0">
                        <a:moveTo>
                          <a:pt x="0" y="327145"/>
                        </a:moveTo>
                        <a:cubicBezTo>
                          <a:pt x="37259" y="164742"/>
                          <a:pt x="120017" y="20045"/>
                          <a:pt x="391426" y="0"/>
                        </a:cubicBezTo>
                        <a:cubicBezTo>
                          <a:pt x="2853302" y="307264"/>
                          <a:pt x="4061837" y="147979"/>
                          <a:pt x="6083854" y="0"/>
                        </a:cubicBezTo>
                        <a:lnTo>
                          <a:pt x="6083854" y="0"/>
                        </a:lnTo>
                        <a:cubicBezTo>
                          <a:pt x="6848877" y="-222524"/>
                          <a:pt x="7607959" y="31752"/>
                          <a:pt x="8691219" y="0"/>
                        </a:cubicBezTo>
                        <a:cubicBezTo>
                          <a:pt x="8907220" y="-39438"/>
                          <a:pt x="9506164" y="100145"/>
                          <a:pt x="10038036" y="0"/>
                        </a:cubicBezTo>
                        <a:cubicBezTo>
                          <a:pt x="10271219" y="24078"/>
                          <a:pt x="10404737" y="149836"/>
                          <a:pt x="10429463" y="327145"/>
                        </a:cubicBezTo>
                        <a:cubicBezTo>
                          <a:pt x="10410033" y="412576"/>
                          <a:pt x="10413598" y="1002036"/>
                          <a:pt x="10429463" y="1144985"/>
                        </a:cubicBezTo>
                        <a:lnTo>
                          <a:pt x="10429463" y="1144985"/>
                        </a:lnTo>
                        <a:cubicBezTo>
                          <a:pt x="10444186" y="1227749"/>
                          <a:pt x="10404100" y="1566802"/>
                          <a:pt x="10429463" y="1635693"/>
                        </a:cubicBezTo>
                        <a:lnTo>
                          <a:pt x="10429463" y="1635685"/>
                        </a:lnTo>
                        <a:cubicBezTo>
                          <a:pt x="10391341" y="1773334"/>
                          <a:pt x="10245021" y="1989583"/>
                          <a:pt x="10038036" y="1962831"/>
                        </a:cubicBezTo>
                        <a:cubicBezTo>
                          <a:pt x="9664064" y="2061871"/>
                          <a:pt x="9340831" y="1966046"/>
                          <a:pt x="8691219" y="1962831"/>
                        </a:cubicBezTo>
                        <a:cubicBezTo>
                          <a:pt x="8255251" y="2056791"/>
                          <a:pt x="7345167" y="2635999"/>
                          <a:pt x="6828168" y="2590543"/>
                        </a:cubicBezTo>
                        <a:cubicBezTo>
                          <a:pt x="6720166" y="2408570"/>
                          <a:pt x="6379865" y="2230554"/>
                          <a:pt x="6083854" y="1962831"/>
                        </a:cubicBezTo>
                        <a:cubicBezTo>
                          <a:pt x="4826537" y="1963541"/>
                          <a:pt x="1881908" y="1949512"/>
                          <a:pt x="391426" y="1962831"/>
                        </a:cubicBezTo>
                        <a:cubicBezTo>
                          <a:pt x="173962" y="1980155"/>
                          <a:pt x="-31611" y="1846187"/>
                          <a:pt x="0" y="1635685"/>
                        </a:cubicBezTo>
                        <a:lnTo>
                          <a:pt x="0" y="1635693"/>
                        </a:lnTo>
                        <a:cubicBezTo>
                          <a:pt x="-65956" y="1390665"/>
                          <a:pt x="-18329" y="1272384"/>
                          <a:pt x="0" y="1144985"/>
                        </a:cubicBezTo>
                        <a:lnTo>
                          <a:pt x="0" y="1144985"/>
                        </a:lnTo>
                        <a:cubicBezTo>
                          <a:pt x="-60925" y="814915"/>
                          <a:pt x="43044" y="558238"/>
                          <a:pt x="0" y="327145"/>
                        </a:cubicBezTo>
                        <a:close/>
                      </a:path>
                      <a:path w="10429463" h="1962831" stroke="0" extrusionOk="0">
                        <a:moveTo>
                          <a:pt x="0" y="327145"/>
                        </a:moveTo>
                        <a:cubicBezTo>
                          <a:pt x="-3625" y="136653"/>
                          <a:pt x="218071" y="2259"/>
                          <a:pt x="391426" y="0"/>
                        </a:cubicBezTo>
                        <a:cubicBezTo>
                          <a:pt x="2666617" y="124956"/>
                          <a:pt x="3526270" y="-10777"/>
                          <a:pt x="6083854" y="0"/>
                        </a:cubicBezTo>
                        <a:lnTo>
                          <a:pt x="6083854" y="0"/>
                        </a:lnTo>
                        <a:cubicBezTo>
                          <a:pt x="6666892" y="-95811"/>
                          <a:pt x="8193779" y="14134"/>
                          <a:pt x="8691219" y="0"/>
                        </a:cubicBezTo>
                        <a:cubicBezTo>
                          <a:pt x="9083732" y="-52150"/>
                          <a:pt x="9473750" y="44177"/>
                          <a:pt x="10038036" y="0"/>
                        </a:cubicBezTo>
                        <a:cubicBezTo>
                          <a:pt x="10246226" y="-18319"/>
                          <a:pt x="10406124" y="138866"/>
                          <a:pt x="10429463" y="327145"/>
                        </a:cubicBezTo>
                        <a:cubicBezTo>
                          <a:pt x="10403390" y="419103"/>
                          <a:pt x="10423007" y="991215"/>
                          <a:pt x="10429463" y="1144985"/>
                        </a:cubicBezTo>
                        <a:lnTo>
                          <a:pt x="10429463" y="1144985"/>
                        </a:lnTo>
                        <a:cubicBezTo>
                          <a:pt x="10451393" y="1279239"/>
                          <a:pt x="10402469" y="1447757"/>
                          <a:pt x="10429463" y="1635693"/>
                        </a:cubicBezTo>
                        <a:lnTo>
                          <a:pt x="10429463" y="1635685"/>
                        </a:lnTo>
                        <a:cubicBezTo>
                          <a:pt x="10411734" y="1826033"/>
                          <a:pt x="10238482" y="1981422"/>
                          <a:pt x="10038036" y="1962831"/>
                        </a:cubicBezTo>
                        <a:cubicBezTo>
                          <a:pt x="9426148" y="2037242"/>
                          <a:pt x="8989505" y="1919378"/>
                          <a:pt x="8691219" y="1962831"/>
                        </a:cubicBezTo>
                        <a:cubicBezTo>
                          <a:pt x="7963071" y="2281670"/>
                          <a:pt x="7727288" y="2400302"/>
                          <a:pt x="6828168" y="2590543"/>
                        </a:cubicBezTo>
                        <a:cubicBezTo>
                          <a:pt x="6509753" y="2372527"/>
                          <a:pt x="6372060" y="2176617"/>
                          <a:pt x="6083854" y="1962831"/>
                        </a:cubicBezTo>
                        <a:cubicBezTo>
                          <a:pt x="4604691" y="2156336"/>
                          <a:pt x="1885998" y="2142767"/>
                          <a:pt x="391426" y="1962831"/>
                        </a:cubicBezTo>
                        <a:cubicBezTo>
                          <a:pt x="147031" y="1972217"/>
                          <a:pt x="46430" y="1775917"/>
                          <a:pt x="0" y="1635685"/>
                        </a:cubicBezTo>
                        <a:lnTo>
                          <a:pt x="0" y="1635693"/>
                        </a:lnTo>
                        <a:cubicBezTo>
                          <a:pt x="18418" y="1465705"/>
                          <a:pt x="-12089" y="1253448"/>
                          <a:pt x="0" y="1144985"/>
                        </a:cubicBezTo>
                        <a:lnTo>
                          <a:pt x="0" y="1144985"/>
                        </a:lnTo>
                        <a:cubicBezTo>
                          <a:pt x="45490" y="890306"/>
                          <a:pt x="-18128" y="459690"/>
                          <a:pt x="0" y="327145"/>
                        </a:cubicBezTo>
                        <a:close/>
                      </a:path>
                      <a:path w="10429463" h="1962831" fill="none" stroke="0" extrusionOk="0">
                        <a:moveTo>
                          <a:pt x="0" y="327145"/>
                        </a:moveTo>
                        <a:cubicBezTo>
                          <a:pt x="10700" y="174237"/>
                          <a:pt x="148519" y="6929"/>
                          <a:pt x="391426" y="0"/>
                        </a:cubicBezTo>
                        <a:cubicBezTo>
                          <a:pt x="3071159" y="157164"/>
                          <a:pt x="3941269" y="281666"/>
                          <a:pt x="6083854" y="0"/>
                        </a:cubicBezTo>
                        <a:lnTo>
                          <a:pt x="6083854" y="0"/>
                        </a:lnTo>
                        <a:cubicBezTo>
                          <a:pt x="6960580" y="-109564"/>
                          <a:pt x="7544557" y="-91301"/>
                          <a:pt x="8691219" y="0"/>
                        </a:cubicBezTo>
                        <a:cubicBezTo>
                          <a:pt x="8929507" y="-69245"/>
                          <a:pt x="9555873" y="33929"/>
                          <a:pt x="10038036" y="0"/>
                        </a:cubicBezTo>
                        <a:cubicBezTo>
                          <a:pt x="10263218" y="9408"/>
                          <a:pt x="10448043" y="129456"/>
                          <a:pt x="10429463" y="327145"/>
                        </a:cubicBezTo>
                        <a:cubicBezTo>
                          <a:pt x="10406155" y="406785"/>
                          <a:pt x="10400988" y="1032820"/>
                          <a:pt x="10429463" y="1144985"/>
                        </a:cubicBezTo>
                        <a:lnTo>
                          <a:pt x="10429463" y="1144985"/>
                        </a:lnTo>
                        <a:cubicBezTo>
                          <a:pt x="10452276" y="1219900"/>
                          <a:pt x="10404597" y="1555485"/>
                          <a:pt x="10429463" y="1635693"/>
                        </a:cubicBezTo>
                        <a:lnTo>
                          <a:pt x="10429463" y="1635685"/>
                        </a:lnTo>
                        <a:cubicBezTo>
                          <a:pt x="10423797" y="1790488"/>
                          <a:pt x="10222508" y="1986493"/>
                          <a:pt x="10038036" y="1962831"/>
                        </a:cubicBezTo>
                        <a:cubicBezTo>
                          <a:pt x="9686605" y="1926776"/>
                          <a:pt x="9378328" y="1894770"/>
                          <a:pt x="8691219" y="1962831"/>
                        </a:cubicBezTo>
                        <a:cubicBezTo>
                          <a:pt x="8322540" y="2059433"/>
                          <a:pt x="7367472" y="2570421"/>
                          <a:pt x="6828168" y="2590543"/>
                        </a:cubicBezTo>
                        <a:cubicBezTo>
                          <a:pt x="6778631" y="2452635"/>
                          <a:pt x="6277486" y="2244199"/>
                          <a:pt x="6083854" y="1962831"/>
                        </a:cubicBezTo>
                        <a:cubicBezTo>
                          <a:pt x="4823617" y="1820044"/>
                          <a:pt x="2071786" y="2059549"/>
                          <a:pt x="391426" y="1962831"/>
                        </a:cubicBezTo>
                        <a:cubicBezTo>
                          <a:pt x="170910" y="1967412"/>
                          <a:pt x="102" y="1819079"/>
                          <a:pt x="0" y="1635685"/>
                        </a:cubicBezTo>
                        <a:lnTo>
                          <a:pt x="0" y="1635693"/>
                        </a:lnTo>
                        <a:cubicBezTo>
                          <a:pt x="-55120" y="1390940"/>
                          <a:pt x="-30565" y="1254289"/>
                          <a:pt x="0" y="1144985"/>
                        </a:cubicBezTo>
                        <a:lnTo>
                          <a:pt x="0" y="1144985"/>
                        </a:lnTo>
                        <a:cubicBezTo>
                          <a:pt x="-45593" y="832613"/>
                          <a:pt x="32986" y="551360"/>
                          <a:pt x="0" y="3271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704702" y="2712872"/>
            <a:ext cx="10094559" cy="1077218"/>
          </a:xfrm>
          <a:prstGeom prst="rect">
            <a:avLst/>
          </a:prstGeom>
          <a:solidFill>
            <a:schemeClr val="accent1">
              <a:lumMod val="20000"/>
              <a:lumOff val="80000"/>
            </a:schemeClr>
          </a:solidFill>
        </p:spPr>
        <p:txBody>
          <a:bodyPr wrap="square" rtlCol="0">
            <a:spAutoFit/>
          </a:bodyPr>
          <a:lstStyle/>
          <a:p>
            <a:pPr algn="just"/>
            <a:r>
              <a:rPr lang="en-US" sz="3200" dirty="0">
                <a:solidFill>
                  <a:srgbClr val="FF0000"/>
                </a:solidFill>
                <a:latin typeface="UTM Avo" panose="02040603050506020204" pitchFamily="18" charset="0"/>
                <a:cs typeface="Times New Roman" panose="02020603050405020304" pitchFamily="18" charset="0"/>
              </a:rPr>
              <a:t>Ca </a:t>
            </a:r>
            <a:r>
              <a:rPr lang="en-US" sz="3200" dirty="0" err="1">
                <a:solidFill>
                  <a:srgbClr val="FF0000"/>
                </a:solidFill>
                <a:latin typeface="UTM Avo" panose="02040603050506020204" pitchFamily="18" charset="0"/>
                <a:cs typeface="Times New Roman" panose="02020603050405020304" pitchFamily="18" charset="0"/>
              </a:rPr>
              <a:t>ngợi</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sự</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chính</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trực</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tấm</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lòng</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vì</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dân</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vì</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nước</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của</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vị</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quan</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Tô</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Hiến</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Thành</a:t>
            </a:r>
            <a:r>
              <a:rPr lang="en-US" sz="3200" dirty="0">
                <a:solidFill>
                  <a:srgbClr val="FF0000"/>
                </a:solidFill>
                <a:latin typeface="UTM Avo" panose="02040603050506020204" pitchFamily="18" charset="0"/>
                <a:cs typeface="Times New Roman" panose="02020603050405020304" pitchFamily="18" charset="0"/>
              </a:rPr>
              <a:t>.</a:t>
            </a:r>
            <a:endParaRPr lang="en-US" sz="32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0988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3952461" y="766455"/>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6840" y="108201"/>
                    <a:pt x="64030" y="12007"/>
                    <a:pt x="208300" y="0"/>
                  </a:cubicBezTo>
                  <a:cubicBezTo>
                    <a:pt x="1374327" y="287580"/>
                    <a:pt x="2247818" y="20357"/>
                    <a:pt x="3237573" y="0"/>
                  </a:cubicBezTo>
                  <a:lnTo>
                    <a:pt x="3237573" y="0"/>
                  </a:lnTo>
                  <a:cubicBezTo>
                    <a:pt x="3653405" y="-132014"/>
                    <a:pt x="4048031" y="15622"/>
                    <a:pt x="4625105" y="0"/>
                  </a:cubicBezTo>
                  <a:cubicBezTo>
                    <a:pt x="4774259" y="-44381"/>
                    <a:pt x="5044769" y="73649"/>
                    <a:pt x="5341824" y="0"/>
                  </a:cubicBezTo>
                  <a:cubicBezTo>
                    <a:pt x="5475103" y="30157"/>
                    <a:pt x="5532789" y="95737"/>
                    <a:pt x="5550126" y="208300"/>
                  </a:cubicBezTo>
                  <a:cubicBezTo>
                    <a:pt x="5560017" y="259812"/>
                    <a:pt x="5550469" y="626297"/>
                    <a:pt x="5550126" y="729037"/>
                  </a:cubicBezTo>
                  <a:lnTo>
                    <a:pt x="5550126" y="729037"/>
                  </a:lnTo>
                  <a:cubicBezTo>
                    <a:pt x="5566600" y="779634"/>
                    <a:pt x="5536650" y="993783"/>
                    <a:pt x="5550126" y="1041482"/>
                  </a:cubicBezTo>
                  <a:lnTo>
                    <a:pt x="5550126" y="1041477"/>
                  </a:lnTo>
                  <a:cubicBezTo>
                    <a:pt x="5522611" y="1121059"/>
                    <a:pt x="5450311" y="1271306"/>
                    <a:pt x="5341824" y="1249779"/>
                  </a:cubicBezTo>
                  <a:cubicBezTo>
                    <a:pt x="5138692" y="1327314"/>
                    <a:pt x="4968705" y="1241177"/>
                    <a:pt x="4625105" y="1249779"/>
                  </a:cubicBezTo>
                  <a:cubicBezTo>
                    <a:pt x="4376478" y="1307845"/>
                    <a:pt x="3909351" y="1671690"/>
                    <a:pt x="3633666" y="1649457"/>
                  </a:cubicBezTo>
                  <a:cubicBezTo>
                    <a:pt x="3565794" y="1509498"/>
                    <a:pt x="3416053" y="1400560"/>
                    <a:pt x="3237573" y="1249779"/>
                  </a:cubicBezTo>
                  <a:cubicBezTo>
                    <a:pt x="2651042" y="1250648"/>
                    <a:pt x="956227" y="1352339"/>
                    <a:pt x="208300" y="1249779"/>
                  </a:cubicBezTo>
                  <a:cubicBezTo>
                    <a:pt x="90961" y="1283398"/>
                    <a:pt x="-30941" y="1190349"/>
                    <a:pt x="0" y="1041477"/>
                  </a:cubicBezTo>
                  <a:lnTo>
                    <a:pt x="0" y="1041482"/>
                  </a:lnTo>
                  <a:cubicBezTo>
                    <a:pt x="-47417" y="883427"/>
                    <a:pt x="-2589" y="812191"/>
                    <a:pt x="0" y="729037"/>
                  </a:cubicBezTo>
                  <a:lnTo>
                    <a:pt x="0" y="729037"/>
                  </a:lnTo>
                  <a:cubicBezTo>
                    <a:pt x="-30649" y="521315"/>
                    <a:pt x="52385" y="342040"/>
                    <a:pt x="0" y="208300"/>
                  </a:cubicBezTo>
                  <a:close/>
                </a:path>
                <a:path w="5550126" h="1249779" stroke="0" extrusionOk="0">
                  <a:moveTo>
                    <a:pt x="0" y="208300"/>
                  </a:moveTo>
                  <a:cubicBezTo>
                    <a:pt x="-1397" y="86492"/>
                    <a:pt x="117443" y="2322"/>
                    <a:pt x="208300" y="0"/>
                  </a:cubicBezTo>
                  <a:cubicBezTo>
                    <a:pt x="1379503" y="130004"/>
                    <a:pt x="1981128" y="27263"/>
                    <a:pt x="3237573" y="0"/>
                  </a:cubicBezTo>
                  <a:lnTo>
                    <a:pt x="3237573" y="0"/>
                  </a:lnTo>
                  <a:cubicBezTo>
                    <a:pt x="3470823" y="-85839"/>
                    <a:pt x="4360569" y="-11608"/>
                    <a:pt x="4625105" y="0"/>
                  </a:cubicBezTo>
                  <a:cubicBezTo>
                    <a:pt x="4764971" y="-61103"/>
                    <a:pt x="5072360" y="3003"/>
                    <a:pt x="5341824" y="0"/>
                  </a:cubicBezTo>
                  <a:cubicBezTo>
                    <a:pt x="5476650" y="4363"/>
                    <a:pt x="5515578" y="85026"/>
                    <a:pt x="5550126" y="208300"/>
                  </a:cubicBezTo>
                  <a:cubicBezTo>
                    <a:pt x="5545278" y="274946"/>
                    <a:pt x="5553403" y="616165"/>
                    <a:pt x="5550126" y="729037"/>
                  </a:cubicBezTo>
                  <a:lnTo>
                    <a:pt x="5550126" y="729037"/>
                  </a:lnTo>
                  <a:cubicBezTo>
                    <a:pt x="5555122" y="807977"/>
                    <a:pt x="5536241" y="920494"/>
                    <a:pt x="5550126" y="1041482"/>
                  </a:cubicBezTo>
                  <a:lnTo>
                    <a:pt x="5550126" y="1041477"/>
                  </a:lnTo>
                  <a:cubicBezTo>
                    <a:pt x="5536931" y="1163022"/>
                    <a:pt x="5450377" y="1262355"/>
                    <a:pt x="5341824" y="1249779"/>
                  </a:cubicBezTo>
                  <a:cubicBezTo>
                    <a:pt x="5025397" y="1319368"/>
                    <a:pt x="4783528" y="1219123"/>
                    <a:pt x="4625105" y="1249779"/>
                  </a:cubicBezTo>
                  <a:cubicBezTo>
                    <a:pt x="4229474" y="1471229"/>
                    <a:pt x="4105005" y="1526359"/>
                    <a:pt x="3633666" y="1649457"/>
                  </a:cubicBezTo>
                  <a:cubicBezTo>
                    <a:pt x="3466116" y="1523334"/>
                    <a:pt x="3359055" y="1405995"/>
                    <a:pt x="3237573" y="1249779"/>
                  </a:cubicBezTo>
                  <a:cubicBezTo>
                    <a:pt x="2466213" y="1407370"/>
                    <a:pt x="1111529" y="1335119"/>
                    <a:pt x="208300" y="1249779"/>
                  </a:cubicBezTo>
                  <a:cubicBezTo>
                    <a:pt x="72951" y="1268824"/>
                    <a:pt x="24928" y="1132497"/>
                    <a:pt x="0" y="1041477"/>
                  </a:cubicBezTo>
                  <a:lnTo>
                    <a:pt x="0" y="1041482"/>
                  </a:lnTo>
                  <a:cubicBezTo>
                    <a:pt x="7581" y="940412"/>
                    <a:pt x="-7417" y="815880"/>
                    <a:pt x="0" y="729037"/>
                  </a:cubicBezTo>
                  <a:lnTo>
                    <a:pt x="0" y="729037"/>
                  </a:lnTo>
                  <a:cubicBezTo>
                    <a:pt x="20864" y="578257"/>
                    <a:pt x="-7736" y="294527"/>
                    <a:pt x="0" y="208300"/>
                  </a:cubicBezTo>
                  <a:close/>
                </a:path>
                <a:path w="5550126" h="1249779" fill="none" stroke="0" extrusionOk="0">
                  <a:moveTo>
                    <a:pt x="0" y="208300"/>
                  </a:moveTo>
                  <a:cubicBezTo>
                    <a:pt x="-2686" y="128526"/>
                    <a:pt x="85196" y="10908"/>
                    <a:pt x="208300" y="0"/>
                  </a:cubicBezTo>
                  <a:cubicBezTo>
                    <a:pt x="1605640" y="54920"/>
                    <a:pt x="2072790" y="175595"/>
                    <a:pt x="3237573" y="0"/>
                  </a:cubicBezTo>
                  <a:lnTo>
                    <a:pt x="3237573" y="0"/>
                  </a:lnTo>
                  <a:cubicBezTo>
                    <a:pt x="3682099" y="-87882"/>
                    <a:pt x="3956118" y="-36491"/>
                    <a:pt x="4625105" y="0"/>
                  </a:cubicBezTo>
                  <a:cubicBezTo>
                    <a:pt x="4741070" y="-32102"/>
                    <a:pt x="5021056" y="-18651"/>
                    <a:pt x="5341824" y="0"/>
                  </a:cubicBezTo>
                  <a:cubicBezTo>
                    <a:pt x="5468637" y="-2869"/>
                    <a:pt x="5565475" y="95279"/>
                    <a:pt x="5550126" y="208300"/>
                  </a:cubicBezTo>
                  <a:cubicBezTo>
                    <a:pt x="5537812" y="245061"/>
                    <a:pt x="5522737" y="647860"/>
                    <a:pt x="5550126" y="729037"/>
                  </a:cubicBezTo>
                  <a:lnTo>
                    <a:pt x="5550126" y="729037"/>
                  </a:lnTo>
                  <a:cubicBezTo>
                    <a:pt x="5562418" y="778815"/>
                    <a:pt x="5530836" y="988956"/>
                    <a:pt x="5550126" y="1041482"/>
                  </a:cubicBezTo>
                  <a:lnTo>
                    <a:pt x="5550126" y="1041477"/>
                  </a:lnTo>
                  <a:cubicBezTo>
                    <a:pt x="5559774" y="1140521"/>
                    <a:pt x="5432051" y="1263891"/>
                    <a:pt x="5341824" y="1249779"/>
                  </a:cubicBezTo>
                  <a:cubicBezTo>
                    <a:pt x="5147850" y="1248515"/>
                    <a:pt x="4977469" y="1231228"/>
                    <a:pt x="4625105" y="1249779"/>
                  </a:cubicBezTo>
                  <a:cubicBezTo>
                    <a:pt x="4414674" y="1264551"/>
                    <a:pt x="3934076" y="1623178"/>
                    <a:pt x="3633666" y="1649457"/>
                  </a:cubicBezTo>
                  <a:cubicBezTo>
                    <a:pt x="3655591" y="1542948"/>
                    <a:pt x="3367321" y="1472834"/>
                    <a:pt x="3237573" y="1249779"/>
                  </a:cubicBezTo>
                  <a:cubicBezTo>
                    <a:pt x="2739942" y="1331724"/>
                    <a:pt x="979831" y="1324836"/>
                    <a:pt x="208300" y="1249779"/>
                  </a:cubicBezTo>
                  <a:cubicBezTo>
                    <a:pt x="76563" y="1258113"/>
                    <a:pt x="5528" y="1186471"/>
                    <a:pt x="0" y="1041477"/>
                  </a:cubicBezTo>
                  <a:lnTo>
                    <a:pt x="0" y="1041482"/>
                  </a:lnTo>
                  <a:cubicBezTo>
                    <a:pt x="-28763" y="882682"/>
                    <a:pt x="-9755" y="806241"/>
                    <a:pt x="0" y="729037"/>
                  </a:cubicBezTo>
                  <a:lnTo>
                    <a:pt x="0" y="729037"/>
                  </a:lnTo>
                  <a:cubicBezTo>
                    <a:pt x="-43329" y="546171"/>
                    <a:pt x="39001" y="369836"/>
                    <a:pt x="0" y="208300"/>
                  </a:cubicBezTo>
                  <a:close/>
                </a:path>
                <a:path w="5550126" h="1249779" fill="none" stroke="0" extrusionOk="0">
                  <a:moveTo>
                    <a:pt x="0" y="208300"/>
                  </a:moveTo>
                  <a:cubicBezTo>
                    <a:pt x="21483" y="107721"/>
                    <a:pt x="69902" y="8710"/>
                    <a:pt x="208300" y="0"/>
                  </a:cubicBezTo>
                  <a:cubicBezTo>
                    <a:pt x="1590012" y="140595"/>
                    <a:pt x="2121514" y="179274"/>
                    <a:pt x="3237573" y="0"/>
                  </a:cubicBezTo>
                  <a:lnTo>
                    <a:pt x="3237573" y="0"/>
                  </a:lnTo>
                  <a:cubicBezTo>
                    <a:pt x="3669335" y="-105553"/>
                    <a:pt x="4011336" y="-63646"/>
                    <a:pt x="4625105" y="0"/>
                  </a:cubicBezTo>
                  <a:cubicBezTo>
                    <a:pt x="4762757" y="-48985"/>
                    <a:pt x="5052683" y="26245"/>
                    <a:pt x="5341824" y="0"/>
                  </a:cubicBezTo>
                  <a:cubicBezTo>
                    <a:pt x="5470446" y="20671"/>
                    <a:pt x="5544802" y="92495"/>
                    <a:pt x="5550126" y="208300"/>
                  </a:cubicBezTo>
                  <a:cubicBezTo>
                    <a:pt x="5547924" y="247356"/>
                    <a:pt x="5540049" y="649696"/>
                    <a:pt x="5550126" y="729037"/>
                  </a:cubicBezTo>
                  <a:lnTo>
                    <a:pt x="5550126" y="729037"/>
                  </a:lnTo>
                  <a:cubicBezTo>
                    <a:pt x="5568410" y="776522"/>
                    <a:pt x="5537470" y="998685"/>
                    <a:pt x="5550126" y="1041482"/>
                  </a:cubicBezTo>
                  <a:lnTo>
                    <a:pt x="5550126" y="1041477"/>
                  </a:lnTo>
                  <a:cubicBezTo>
                    <a:pt x="5543865" y="1123578"/>
                    <a:pt x="5449754" y="1263899"/>
                    <a:pt x="5341824" y="1249779"/>
                  </a:cubicBezTo>
                  <a:cubicBezTo>
                    <a:pt x="5146890" y="1274118"/>
                    <a:pt x="4976890" y="1231092"/>
                    <a:pt x="4625105" y="1249779"/>
                  </a:cubicBezTo>
                  <a:cubicBezTo>
                    <a:pt x="4382469" y="1296539"/>
                    <a:pt x="3872618" y="1676317"/>
                    <a:pt x="3633666" y="1649457"/>
                  </a:cubicBezTo>
                  <a:cubicBezTo>
                    <a:pt x="3590576" y="1522904"/>
                    <a:pt x="3387932" y="1424867"/>
                    <a:pt x="3237573" y="1249779"/>
                  </a:cubicBezTo>
                  <a:cubicBezTo>
                    <a:pt x="2411833" y="1226172"/>
                    <a:pt x="934394" y="1389134"/>
                    <a:pt x="208300" y="1249779"/>
                  </a:cubicBezTo>
                  <a:cubicBezTo>
                    <a:pt x="65806" y="1279407"/>
                    <a:pt x="392" y="1162599"/>
                    <a:pt x="0" y="1041477"/>
                  </a:cubicBezTo>
                  <a:lnTo>
                    <a:pt x="0" y="1041482"/>
                  </a:lnTo>
                  <a:cubicBezTo>
                    <a:pt x="-42591" y="880467"/>
                    <a:pt x="-12851" y="798652"/>
                    <a:pt x="0" y="729037"/>
                  </a:cubicBezTo>
                  <a:lnTo>
                    <a:pt x="0" y="729037"/>
                  </a:lnTo>
                  <a:cubicBezTo>
                    <a:pt x="-43757" y="532548"/>
                    <a:pt x="32788" y="340003"/>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68033" y="1990000"/>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96ABC29F-395A-CA53-2B08-B1A49F2AACEA}"/>
              </a:ext>
            </a:extLst>
          </p:cNvPr>
          <p:cNvPicPr>
            <a:picLocks noChangeAspect="1"/>
          </p:cNvPicPr>
          <p:nvPr/>
        </p:nvPicPr>
        <p:blipFill>
          <a:blip r:embed="rId3"/>
          <a:stretch>
            <a:fillRect/>
          </a:stretch>
        </p:blipFill>
        <p:spPr>
          <a:xfrm>
            <a:off x="8454886" y="2220793"/>
            <a:ext cx="3220280" cy="4011946"/>
          </a:xfrm>
          <a:prstGeom prst="rect">
            <a:avLst/>
          </a:prstGeom>
        </p:spPr>
      </p:pic>
      <p:sp>
        <p:nvSpPr>
          <p:cNvPr id="7" name="TextBox 6">
            <a:extLst>
              <a:ext uri="{FF2B5EF4-FFF2-40B4-BE49-F238E27FC236}">
                <a16:creationId xmlns:a16="http://schemas.microsoft.com/office/drawing/2014/main" id="{1952AB2E-7914-F92A-778C-F4ED87BCCC59}"/>
              </a:ext>
            </a:extLst>
          </p:cNvPr>
          <p:cNvSpPr txBox="1"/>
          <p:nvPr/>
        </p:nvSpPr>
        <p:spPr>
          <a:xfrm>
            <a:off x="227134" y="2538043"/>
            <a:ext cx="8227752" cy="223202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Đọc</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với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giọng</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kể</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thong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thả</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rõ</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ràng</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Lời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của</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Tô</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Hiến</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Thành</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điềm</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đạm</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dứt</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khoát</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thể</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diện</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thái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độ</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kiên</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định</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268027" y="2002160"/>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160508"/>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B5AD3C74-A4D9-1139-2B7D-85023DFC2A3C}"/>
              </a:ext>
            </a:extLst>
          </p:cNvPr>
          <p:cNvSpPr txBox="1"/>
          <p:nvPr/>
        </p:nvSpPr>
        <p:spPr>
          <a:xfrm>
            <a:off x="1739063" y="1057952"/>
            <a:ext cx="9962606" cy="8056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học tập được điều gì qua bài đọc?</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
        <p:nvSpPr>
          <p:cNvPr id="4" name="TextBox 3">
            <a:extLst>
              <a:ext uri="{FF2B5EF4-FFF2-40B4-BE49-F238E27FC236}">
                <a16:creationId xmlns:a16="http://schemas.microsoft.com/office/drawing/2014/main" id="{1F060444-6112-499E-8FB8-2D6B50BC9409}"/>
              </a:ext>
            </a:extLst>
          </p:cNvPr>
          <p:cNvSpPr txBox="1"/>
          <p:nvPr/>
        </p:nvSpPr>
        <p:spPr>
          <a:xfrm>
            <a:off x="1185334" y="3563035"/>
            <a:ext cx="60960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9B0AAB61-B1AC-AF95-7913-3E0DB9EBC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75" y="332133"/>
            <a:ext cx="11021449" cy="581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BDBECFF-DD19-28BC-E5F5-9D3F5D9F185E}"/>
              </a:ext>
            </a:extLst>
          </p:cNvPr>
          <p:cNvSpPr/>
          <p:nvPr/>
        </p:nvSpPr>
        <p:spPr>
          <a:xfrm>
            <a:off x="278296" y="6171924"/>
            <a:ext cx="11913704" cy="707886"/>
          </a:xfrm>
          <a:prstGeom prst="rect">
            <a:avLst/>
          </a:prstGeom>
          <a:noFill/>
        </p:spPr>
        <p:txBody>
          <a:bodyPr wrap="square">
            <a:spAutoFit/>
          </a:bodyPr>
          <a:lstStyle/>
          <a:p>
            <a:pPr algn="ctr">
              <a:defRPr/>
            </a:pP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Quan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sát</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tranh</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minh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họa</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và</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cho</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biết</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tranh</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vẽ</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cảnh</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 </a:t>
            </a:r>
            <a:r>
              <a:rPr lang="en-US" sz="4000" dirty="0" err="1">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gì</a:t>
            </a:r>
            <a:r>
              <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rPr>
              <a:t>?</a:t>
            </a:r>
          </a:p>
        </p:txBody>
      </p:sp>
    </p:spTree>
    <p:extLst>
      <p:ext uri="{BB962C8B-B14F-4D97-AF65-F5344CB8AC3E}">
        <p14:creationId xmlns:p14="http://schemas.microsoft.com/office/powerpoint/2010/main" val="3673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6" y="-15902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id="{CA4FEAB2-E2DD-7976-D100-A8D6FB0F27A6}"/>
              </a:ext>
            </a:extLst>
          </p:cNvPr>
          <p:cNvSpPr>
            <a:spLocks noChangeArrowheads="1"/>
          </p:cNvSpPr>
          <p:nvPr/>
        </p:nvSpPr>
        <p:spPr bwMode="auto">
          <a:xfrm>
            <a:off x="2855842" y="523713"/>
            <a:ext cx="6539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MỘT NGƯỜI CHÍNH TRỰC</a:t>
            </a:r>
          </a:p>
        </p:txBody>
      </p:sp>
      <p:sp>
        <p:nvSpPr>
          <p:cNvPr id="5" name="Rectangle 4">
            <a:extLst>
              <a:ext uri="{FF2B5EF4-FFF2-40B4-BE49-F238E27FC236}">
                <a16:creationId xmlns:a16="http://schemas.microsoft.com/office/drawing/2014/main" id="{4CF7A340-ADE9-40EC-91FB-CB61CAB0CB1D}"/>
              </a:ext>
            </a:extLst>
          </p:cNvPr>
          <p:cNvSpPr/>
          <p:nvPr/>
        </p:nvSpPr>
        <p:spPr>
          <a:xfrm>
            <a:off x="500267" y="1081131"/>
            <a:ext cx="11251097" cy="4820166"/>
          </a:xfrm>
          <a:prstGeom prst="rect">
            <a:avLst/>
          </a:prstGeom>
        </p:spPr>
        <p:txBody>
          <a:bodyPr wrap="square">
            <a:spAutoFit/>
          </a:bodyPr>
          <a:lstStyle/>
          <a:p>
            <a:pPr algn="just">
              <a:lnSpc>
                <a:spcPct val="150000"/>
              </a:lnSpc>
            </a:pPr>
            <a:r>
              <a:rPr lang="en-US" sz="2600" dirty="0">
                <a:latin typeface="UTM Essendine Caps" panose="02040603050506020204" pitchFamily="18" charset="0"/>
                <a:ea typeface="Arial" panose="020B0604020202020204" pitchFamily="34" charset="0"/>
              </a:rPr>
              <a:t>	</a:t>
            </a:r>
            <a:r>
              <a:rPr lang="vi-VN" sz="2600" dirty="0">
                <a:latin typeface="UTM Essendine Caps" panose="02040603050506020204" pitchFamily="18" charset="0"/>
                <a:ea typeface="Arial" panose="020B0604020202020204" pitchFamily="34" charset="0"/>
              </a:rPr>
              <a:t>Tô Hiến Thành làm quan triều Lý, nổi tiếng là người chính trực. </a:t>
            </a:r>
            <a:endParaRPr lang="vi-VN" sz="2600" dirty="0">
              <a:latin typeface="Times New Roman" panose="02020603050405020304" pitchFamily="18" charset="0"/>
              <a:ea typeface="Arial" panose="020B0604020202020204" pitchFamily="34" charset="0"/>
            </a:endParaRPr>
          </a:p>
          <a:p>
            <a:pPr algn="just">
              <a:lnSpc>
                <a:spcPct val="150000"/>
              </a:lnSpc>
            </a:pPr>
            <a:r>
              <a:rPr lang="en-US" sz="2600" dirty="0">
                <a:latin typeface="UTM Essendine Caps" panose="02040603050506020204" pitchFamily="18" charset="0"/>
                <a:ea typeface="Arial" panose="020B0604020202020204" pitchFamily="34" charset="0"/>
              </a:rPr>
              <a:t>	</a:t>
            </a:r>
            <a:r>
              <a:rPr lang="vi-VN" sz="2600" dirty="0">
                <a:latin typeface="UTM Essendine Caps" panose="02040603050506020204" pitchFamily="18" charset="0"/>
                <a:ea typeface="Arial" panose="020B0604020202020204" pitchFamily="34" charset="0"/>
              </a:rPr>
              <a:t>Năm 1175, vua Lý Anh Tông mất, di chiếu cho Tô Hiến Thành phò tá thái tử Long Cán, con bà thái hậu họ Đỗ, lên ngôi. Nhưng bà Chiêu Linh thái hậu lại muốn lập con mình là Long Xưởng. Bà cho người đem vàng bạc đút lót vợ Tô Hiến Thành để nhờ ông giúp đỡ. Tô Hiến Thành nhất định không nghe, cứ theo di chiếu lập Long Cán làm vua. Đó là vua Lý Cao Tông.</a:t>
            </a:r>
            <a:endParaRPr lang="vi-VN" sz="2600"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1447733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EC27282-3D89-43F4-8C51-E464B02A0507}"/>
              </a:ext>
            </a:extLst>
          </p:cNvPr>
          <p:cNvSpPr/>
          <p:nvPr/>
        </p:nvSpPr>
        <p:spPr>
          <a:xfrm>
            <a:off x="251792" y="1444086"/>
            <a:ext cx="11145078" cy="3470053"/>
          </a:xfrm>
          <a:prstGeom prst="rect">
            <a:avLst/>
          </a:prstGeom>
        </p:spPr>
        <p:txBody>
          <a:bodyPr wrap="square">
            <a:spAutoFit/>
          </a:bodyPr>
          <a:lstStyle/>
          <a:p>
            <a:pPr algn="just">
              <a:lnSpc>
                <a:spcPct val="150000"/>
              </a:lnSpc>
            </a:pPr>
            <a:r>
              <a:rPr lang="en-US" sz="3000" dirty="0">
                <a:latin typeface="UTM Essendine Caps" panose="02040603050506020204" pitchFamily="18" charset="0"/>
                <a:ea typeface="Arial" panose="020B0604020202020204" pitchFamily="34" charset="0"/>
              </a:rPr>
              <a:t>	</a:t>
            </a:r>
            <a:r>
              <a:rPr lang="vi-VN" sz="3000" dirty="0">
                <a:latin typeface="UTM Essendine Caps" panose="02040603050506020204" pitchFamily="18" charset="0"/>
                <a:ea typeface="Arial" panose="020B0604020202020204" pitchFamily="34"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endParaRPr lang="vi-VN" sz="3000"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424424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59E2BA5-A683-45F1-BF0C-EA956F48F298}"/>
              </a:ext>
            </a:extLst>
          </p:cNvPr>
          <p:cNvSpPr/>
          <p:nvPr/>
        </p:nvSpPr>
        <p:spPr>
          <a:xfrm>
            <a:off x="424070" y="712063"/>
            <a:ext cx="11343860" cy="5798639"/>
          </a:xfrm>
          <a:prstGeom prst="rect">
            <a:avLst/>
          </a:prstGeom>
        </p:spPr>
        <p:txBody>
          <a:bodyPr wrap="square">
            <a:spAutoFit/>
          </a:bodyPr>
          <a:lstStyle/>
          <a:p>
            <a:pPr>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Một hôm, Đỗ thái hậu và vua tới thăm ông, hỏi</a:t>
            </a:r>
            <a:r>
              <a:rPr lang="en-US" sz="2800" dirty="0">
                <a:latin typeface="UTM Essendine Caps" panose="02040603050506020204" pitchFamily="18" charset="0"/>
                <a:ea typeface="Arial" panose="020B0604020202020204" pitchFamily="34" charset="0"/>
              </a:rPr>
              <a:t>:</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Nếu chẳng may ông mất thì ai sẽ là người thay ông?</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Tô Hiến Thành không do dự, đáp:</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Có gián nghị đại phu Trần Trung Tá.</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Thái hậu ngạc nhiên hỏi:</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Vũ Tán Đường hết lòng vì ông, sao không tiến cử?</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Tô Hiến Thành tâu: </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Nếu Thái Hậu hỏi người hầu hạ giỏi thì thần xin cử Vũ Tán Đường, còn hỏi người tài ba giúp nước, thần xin cử Trần Trung Tá.</a:t>
            </a:r>
            <a:endParaRPr lang="vi-VN" sz="2800" dirty="0">
              <a:latin typeface="Times New Roman" panose="02020603050405020304" pitchFamily="18" charset="0"/>
              <a:ea typeface="Arial" panose="020B0604020202020204" pitchFamily="34" charset="0"/>
            </a:endParaRPr>
          </a:p>
          <a:p>
            <a:pPr algn="r">
              <a:lnSpc>
                <a:spcPct val="107000"/>
              </a:lnSpc>
              <a:spcAft>
                <a:spcPts val="800"/>
              </a:spcAft>
            </a:pPr>
            <a:r>
              <a:rPr lang="vi-VN" i="1" dirty="0">
                <a:latin typeface="UTM Essendine Caps" panose="02040603050506020204" pitchFamily="18" charset="0"/>
                <a:ea typeface="Arial" panose="020B0604020202020204" pitchFamily="34" charset="0"/>
              </a:rPr>
              <a:t>Theo</a:t>
            </a:r>
            <a:r>
              <a:rPr lang="vi-VN" i="1" dirty="0">
                <a:latin typeface="Cambria" panose="02040503050406030204" pitchFamily="18" charset="0"/>
                <a:ea typeface="Arial" panose="020B0604020202020204" pitchFamily="34" charset="0"/>
                <a:cs typeface="Cambria" panose="02040503050406030204" pitchFamily="18" charset="0"/>
              </a:rPr>
              <a:t> </a:t>
            </a:r>
            <a:r>
              <a:rPr lang="vi-VN" i="1" dirty="0">
                <a:latin typeface="UTM Essendine Caps" panose="02040603050506020204" pitchFamily="18" charset="0"/>
                <a:ea typeface="Arial" panose="020B0604020202020204" pitchFamily="34" charset="0"/>
              </a:rPr>
              <a:t>Quỳnh Cư, Đỗ Đức Hùng</a:t>
            </a:r>
            <a:endParaRPr lang="vi-VN"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91450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38" y="652972"/>
            <a:ext cx="11305571" cy="6074229"/>
          </a:xfrm>
          <a:prstGeom prst="rect">
            <a:avLst/>
          </a:prstGeom>
          <a:noFill/>
        </p:spPr>
      </p:pic>
      <p:pic>
        <p:nvPicPr>
          <p:cNvPr id="3" name="图片 9">
            <a:extLst>
              <a:ext uri="{FF2B5EF4-FFF2-40B4-BE49-F238E27FC236}">
                <a16:creationId xmlns:a16="http://schemas.microsoft.com/office/drawing/2014/main"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pic>
        <p:nvPicPr>
          <p:cNvPr id="4" name="图片 1">
            <a:extLst>
              <a:ext uri="{FF2B5EF4-FFF2-40B4-BE49-F238E27FC236}">
                <a16:creationId xmlns:a16="http://schemas.microsoft.com/office/drawing/2014/main"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a16="http://schemas.microsoft.com/office/drawing/2014/main" id="{AE011527-5139-1649-B1EE-87717122C37D}"/>
              </a:ext>
            </a:extLst>
          </p:cNvPr>
          <p:cNvSpPr txBox="1"/>
          <p:nvPr/>
        </p:nvSpPr>
        <p:spPr>
          <a:xfrm rot="21049605">
            <a:off x="42600" y="5122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8529B7B-CD8F-D036-54D1-F0A8FE4F253B}"/>
              </a:ext>
            </a:extLst>
          </p:cNvPr>
          <p:cNvSpPr txBox="1"/>
          <p:nvPr/>
        </p:nvSpPr>
        <p:spPr>
          <a:xfrm>
            <a:off x="1855303" y="2021616"/>
            <a:ext cx="9210261" cy="1668470"/>
          </a:xfrm>
          <a:prstGeom prst="rect">
            <a:avLst/>
          </a:prstGeom>
          <a:noFill/>
        </p:spPr>
        <p:txBody>
          <a:bodyPr wrap="square" rtlCol="0">
            <a:spAutoFit/>
          </a:bodyPr>
          <a:lstStyle/>
          <a:p>
            <a:pPr marL="571500" indent="-571500">
              <a:lnSpc>
                <a:spcPct val="150000"/>
              </a:lnSpc>
              <a:buFontTx/>
              <a:buChar char="-"/>
            </a:pPr>
            <a:r>
              <a:rPr lang="en-US" sz="3600" dirty="0" err="1">
                <a:solidFill>
                  <a:srgbClr val="FFFF00"/>
                </a:solidFill>
                <a:latin typeface="UTM Avo" panose="02040603050506020204" pitchFamily="18" charset="0"/>
              </a:rPr>
              <a:t>Đút</a:t>
            </a:r>
            <a:r>
              <a:rPr lang="en-US" sz="3600" dirty="0">
                <a:solidFill>
                  <a:srgbClr val="FFFF00"/>
                </a:solidFill>
                <a:latin typeface="UTM Avo" panose="02040603050506020204" pitchFamily="18" charset="0"/>
              </a:rPr>
              <a:t> </a:t>
            </a:r>
            <a:r>
              <a:rPr lang="en-US" sz="3600" dirty="0" err="1">
                <a:solidFill>
                  <a:srgbClr val="FFFF00"/>
                </a:solidFill>
                <a:latin typeface="UTM Avo" panose="02040603050506020204" pitchFamily="18" charset="0"/>
              </a:rPr>
              <a:t>lót</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đưa</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tiền</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cho</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kẻ</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có</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quyền</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thế</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để</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cầu</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cạnh</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việc</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gì</a:t>
            </a:r>
            <a:r>
              <a:rPr lang="en-US" sz="3600" dirty="0">
                <a:solidFill>
                  <a:schemeClr val="bg1"/>
                </a:solidFill>
                <a:latin typeface="UTM Avo" panose="02040603050506020204" pitchFamily="18" charset="0"/>
              </a:rPr>
              <a:t>.</a:t>
            </a:r>
          </a:p>
        </p:txBody>
      </p:sp>
    </p:spTree>
    <p:extLst>
      <p:ext uri="{BB962C8B-B14F-4D97-AF65-F5344CB8AC3E}">
        <p14:creationId xmlns:p14="http://schemas.microsoft.com/office/powerpoint/2010/main" val="23786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CACA456-21EB-9D17-71E5-50748EAB9103}"/>
              </a:ext>
            </a:extLst>
          </p:cNvPr>
          <p:cNvPicPr>
            <a:picLocks noChangeAspect="1"/>
          </p:cNvPicPr>
          <p:nvPr/>
        </p:nvPicPr>
        <p:blipFill>
          <a:blip r:embed="rId3"/>
          <a:stretch>
            <a:fillRect/>
          </a:stretch>
        </p:blipFill>
        <p:spPr>
          <a:xfrm>
            <a:off x="2046241" y="1"/>
            <a:ext cx="8099517" cy="755374"/>
          </a:xfrm>
          <a:prstGeom prst="rect">
            <a:avLst/>
          </a:prstGeom>
          <a:solidFill>
            <a:schemeClr val="accent2"/>
          </a:solidFill>
        </p:spPr>
      </p:pic>
      <p:sp>
        <p:nvSpPr>
          <p:cNvPr id="7" name="TextBox 6">
            <a:extLst>
              <a:ext uri="{FF2B5EF4-FFF2-40B4-BE49-F238E27FC236}">
                <a16:creationId xmlns:a16="http://schemas.microsoft.com/office/drawing/2014/main" id="{3F228600-D140-F4DA-AB65-B1C2025A2A5E}"/>
              </a:ext>
            </a:extLst>
          </p:cNvPr>
          <p:cNvSpPr txBox="1"/>
          <p:nvPr/>
        </p:nvSpPr>
        <p:spPr>
          <a:xfrm>
            <a:off x="132522" y="2425080"/>
            <a:ext cx="12059478" cy="3575659"/>
          </a:xfrm>
          <a:prstGeom prst="rect">
            <a:avLst/>
          </a:prstGeom>
          <a:noFill/>
        </p:spPr>
        <p:txBody>
          <a:bodyPr wrap="square">
            <a:spAutoFit/>
          </a:bodyPr>
          <a:lstStyle/>
          <a:p>
            <a:pPr algn="just">
              <a:lnSpc>
                <a:spcPct val="150000"/>
              </a:lnSpc>
            </a:pPr>
            <a:r>
              <a:rPr lang="en-US" sz="3600" dirty="0">
                <a:latin typeface="UTM Avo" panose="02040603050506020204" pitchFamily="18" charset="0"/>
              </a:rPr>
              <a:t>	</a:t>
            </a:r>
            <a:r>
              <a:rPr lang="en-US" altLang="en-US" sz="3600" dirty="0">
                <a:latin typeface="Times New Roman" panose="02020603050405020304" pitchFamily="18" charset="0"/>
              </a:rPr>
              <a:t> </a:t>
            </a:r>
            <a:r>
              <a:rPr lang="en-US" altLang="en-US" sz="3600" dirty="0" err="1">
                <a:latin typeface="UTM Avo" panose="02040603050506020204"/>
              </a:rPr>
              <a:t>Còn</a:t>
            </a:r>
            <a:r>
              <a:rPr lang="en-US" altLang="en-US" sz="3600" dirty="0">
                <a:latin typeface="UTM Avo" panose="02040603050506020204"/>
              </a:rPr>
              <a:t> </a:t>
            </a:r>
            <a:r>
              <a:rPr lang="en-US" altLang="en-US" sz="3600" dirty="0" err="1">
                <a:latin typeface="UTM Avo" panose="02040603050506020204"/>
              </a:rPr>
              <a:t>gián</a:t>
            </a:r>
            <a:r>
              <a:rPr lang="en-US" altLang="en-US" sz="3600" dirty="0">
                <a:latin typeface="UTM Avo" panose="02040603050506020204"/>
              </a:rPr>
              <a:t> </a:t>
            </a:r>
            <a:r>
              <a:rPr lang="en-US" altLang="en-US" sz="3600" dirty="0" err="1">
                <a:latin typeface="UTM Avo" panose="02040603050506020204"/>
              </a:rPr>
              <a:t>nghị</a:t>
            </a:r>
            <a:r>
              <a:rPr lang="en-US" altLang="en-US" sz="3600" dirty="0">
                <a:latin typeface="UTM Avo" panose="02040603050506020204"/>
              </a:rPr>
              <a:t> </a:t>
            </a:r>
            <a:r>
              <a:rPr lang="en-US" altLang="en-US" sz="3600" dirty="0" err="1">
                <a:latin typeface="UTM Avo" panose="02040603050506020204"/>
              </a:rPr>
              <a:t>đại</a:t>
            </a:r>
            <a:r>
              <a:rPr lang="en-US" altLang="en-US" sz="3600" dirty="0">
                <a:latin typeface="UTM Avo" panose="02040603050506020204"/>
              </a:rPr>
              <a:t> </a:t>
            </a:r>
            <a:r>
              <a:rPr lang="en-US" altLang="en-US" sz="3600" dirty="0" err="1">
                <a:latin typeface="UTM Avo" panose="02040603050506020204"/>
              </a:rPr>
              <a:t>phu</a:t>
            </a:r>
            <a:r>
              <a:rPr lang="en-US" altLang="en-US" sz="3600" dirty="0">
                <a:latin typeface="UTM Avo" panose="02040603050506020204"/>
              </a:rPr>
              <a:t> </a:t>
            </a:r>
            <a:r>
              <a:rPr lang="en-US" altLang="en-US" sz="3600" dirty="0" err="1">
                <a:latin typeface="UTM Avo" panose="02040603050506020204"/>
              </a:rPr>
              <a:t>Trần</a:t>
            </a:r>
            <a:r>
              <a:rPr lang="en-US" altLang="en-US" sz="3600" dirty="0">
                <a:latin typeface="UTM Avo" panose="02040603050506020204"/>
              </a:rPr>
              <a:t> </a:t>
            </a:r>
            <a:r>
              <a:rPr lang="en-US" altLang="en-US" sz="3600" dirty="0" err="1">
                <a:latin typeface="UTM Avo" panose="02040603050506020204"/>
              </a:rPr>
              <a:t>Trung</a:t>
            </a:r>
            <a:r>
              <a:rPr lang="en-US" altLang="en-US" sz="3600" dirty="0">
                <a:latin typeface="UTM Avo" panose="02040603050506020204"/>
              </a:rPr>
              <a:t> </a:t>
            </a:r>
            <a:r>
              <a:rPr lang="en-US" altLang="en-US" sz="3600" dirty="0" err="1">
                <a:latin typeface="UTM Avo" panose="02040603050506020204"/>
              </a:rPr>
              <a:t>Tá</a:t>
            </a:r>
            <a:r>
              <a:rPr lang="en-US" altLang="vi-VN" sz="3600" dirty="0">
                <a:solidFill>
                  <a:srgbClr val="FF0000"/>
                </a:solidFill>
                <a:latin typeface="UTM Avo" panose="02040603050506020204" pitchFamily="18" charset="0"/>
                <a:cs typeface="Times New Roman" panose="02020603050405020304" pitchFamily="18" charset="0"/>
              </a:rPr>
              <a:t>/</a:t>
            </a:r>
            <a:r>
              <a:rPr lang="en-US" altLang="vi-VN" sz="3600" dirty="0">
                <a:solidFill>
                  <a:srgbClr val="FF0000"/>
                </a:solidFill>
                <a:latin typeface="UTM Avo" panose="02040603050506020204"/>
                <a:cs typeface="Times New Roman" panose="02020603050405020304" pitchFamily="18" charset="0"/>
              </a:rPr>
              <a:t> </a:t>
            </a:r>
            <a:r>
              <a:rPr lang="en-US" altLang="en-US" sz="3600" dirty="0">
                <a:latin typeface="UTM Avo" panose="02040603050506020204"/>
              </a:rPr>
              <a:t>do </a:t>
            </a:r>
            <a:r>
              <a:rPr lang="en-US" altLang="en-US" sz="3600" dirty="0" err="1">
                <a:latin typeface="UTM Avo" panose="02040603050506020204"/>
              </a:rPr>
              <a:t>bận</a:t>
            </a:r>
            <a:r>
              <a:rPr lang="en-US" altLang="en-US" sz="3600" dirty="0">
                <a:latin typeface="UTM Avo" panose="02040603050506020204"/>
              </a:rPr>
              <a:t> </a:t>
            </a:r>
            <a:r>
              <a:rPr lang="en-US" altLang="en-US" sz="3600" dirty="0" err="1">
                <a:latin typeface="UTM Avo" panose="02040603050506020204"/>
              </a:rPr>
              <a:t>nhiều</a:t>
            </a:r>
            <a:r>
              <a:rPr lang="en-US" altLang="en-US" sz="3600" dirty="0">
                <a:latin typeface="UTM Avo" panose="02040603050506020204"/>
              </a:rPr>
              <a:t> </a:t>
            </a:r>
            <a:r>
              <a:rPr lang="en-US" altLang="en-US" sz="3600" dirty="0" err="1">
                <a:latin typeface="UTM Avo" panose="02040603050506020204"/>
              </a:rPr>
              <a:t>công</a:t>
            </a:r>
            <a:r>
              <a:rPr lang="en-US" altLang="en-US" sz="3600" dirty="0">
                <a:latin typeface="UTM Avo" panose="02040603050506020204"/>
              </a:rPr>
              <a:t> </a:t>
            </a:r>
            <a:r>
              <a:rPr lang="en-US" altLang="en-US" sz="3600" dirty="0" err="1">
                <a:latin typeface="UTM Avo" panose="02040603050506020204"/>
              </a:rPr>
              <a:t>việc</a:t>
            </a:r>
            <a:r>
              <a:rPr lang="en-US" altLang="vi-VN" sz="3600" dirty="0">
                <a:solidFill>
                  <a:srgbClr val="FF0000"/>
                </a:solidFill>
                <a:latin typeface="UTM Avo" panose="02040603050506020204" pitchFamily="18" charset="0"/>
                <a:cs typeface="Times New Roman" panose="02020603050405020304" pitchFamily="18" charset="0"/>
              </a:rPr>
              <a:t>/</a:t>
            </a:r>
            <a:r>
              <a:rPr lang="en-US" altLang="en-US" sz="3600" dirty="0" err="1">
                <a:latin typeface="UTM Avo" panose="02040603050506020204"/>
              </a:rPr>
              <a:t>nên</a:t>
            </a:r>
            <a:r>
              <a:rPr lang="en-US" altLang="en-US" sz="3600" dirty="0">
                <a:latin typeface="UTM Avo" panose="02040603050506020204"/>
              </a:rPr>
              <a:t> </a:t>
            </a:r>
            <a:r>
              <a:rPr lang="en-US" altLang="en-US" sz="3600" dirty="0" err="1">
                <a:latin typeface="UTM Avo" panose="02040603050506020204"/>
              </a:rPr>
              <a:t>không</a:t>
            </a:r>
            <a:r>
              <a:rPr lang="en-US" altLang="en-US" sz="3600" dirty="0">
                <a:latin typeface="UTM Avo" panose="02040603050506020204"/>
              </a:rPr>
              <a:t> </a:t>
            </a:r>
            <a:r>
              <a:rPr lang="en-US" altLang="en-US" sz="3600" dirty="0" err="1">
                <a:latin typeface="UTM Avo" panose="02040603050506020204"/>
              </a:rPr>
              <a:t>mấy</a:t>
            </a:r>
            <a:r>
              <a:rPr lang="en-US" altLang="en-US" sz="3600" dirty="0">
                <a:latin typeface="UTM Avo" panose="02040603050506020204"/>
              </a:rPr>
              <a:t> </a:t>
            </a:r>
            <a:r>
              <a:rPr lang="en-US" altLang="en-US" sz="3600" dirty="0" err="1">
                <a:latin typeface="UTM Avo" panose="02040603050506020204"/>
              </a:rPr>
              <a:t>khi</a:t>
            </a:r>
            <a:r>
              <a:rPr lang="en-US" altLang="en-US" sz="3600" dirty="0">
                <a:latin typeface="UTM Avo" panose="02040603050506020204"/>
              </a:rPr>
              <a:t> </a:t>
            </a:r>
            <a:r>
              <a:rPr lang="en-US" altLang="en-US" sz="3600" dirty="0" err="1">
                <a:latin typeface="UTM Avo" panose="02040603050506020204"/>
              </a:rPr>
              <a:t>tới</a:t>
            </a:r>
            <a:r>
              <a:rPr lang="en-US" altLang="en-US" sz="3600" dirty="0">
                <a:latin typeface="UTM Avo" panose="02040603050506020204"/>
              </a:rPr>
              <a:t> </a:t>
            </a:r>
            <a:r>
              <a:rPr lang="en-US" altLang="en-US" sz="3600" dirty="0" err="1">
                <a:latin typeface="UTM Avo" panose="02040603050506020204"/>
              </a:rPr>
              <a:t>thăm</a:t>
            </a:r>
            <a:r>
              <a:rPr lang="en-US" altLang="en-US" sz="3600" dirty="0">
                <a:latin typeface="UTM Avo" panose="02040603050506020204"/>
              </a:rPr>
              <a:t> </a:t>
            </a:r>
            <a:r>
              <a:rPr lang="en-US" altLang="en-US" sz="3600" dirty="0" err="1">
                <a:latin typeface="UTM Avo" panose="02040603050506020204"/>
              </a:rPr>
              <a:t>Tô</a:t>
            </a:r>
            <a:r>
              <a:rPr lang="en-US" altLang="en-US" sz="3600" dirty="0">
                <a:latin typeface="UTM Avo" panose="02040603050506020204"/>
              </a:rPr>
              <a:t> </a:t>
            </a:r>
            <a:r>
              <a:rPr lang="en-US" altLang="en-US" sz="3600" dirty="0" err="1">
                <a:latin typeface="UTM Avo" panose="02040603050506020204"/>
              </a:rPr>
              <a:t>Hiến</a:t>
            </a:r>
            <a:r>
              <a:rPr lang="en-US" altLang="en-US" sz="3600" dirty="0">
                <a:latin typeface="UTM Avo" panose="02040603050506020204"/>
              </a:rPr>
              <a:t> </a:t>
            </a:r>
            <a:r>
              <a:rPr lang="en-US" altLang="en-US" sz="3600" dirty="0" err="1">
                <a:latin typeface="UTM Avo" panose="02040603050506020204"/>
              </a:rPr>
              <a:t>Thành</a:t>
            </a:r>
            <a:r>
              <a:rPr lang="en-US" altLang="en-US" sz="3600" dirty="0">
                <a:latin typeface="UTM Avo" panose="02040603050506020204"/>
              </a:rPr>
              <a:t> </a:t>
            </a:r>
            <a:r>
              <a:rPr lang="en-US" altLang="en-US" sz="3600" dirty="0" err="1">
                <a:latin typeface="UTM Avo" panose="02040603050506020204"/>
              </a:rPr>
              <a:t>được</a:t>
            </a:r>
            <a:r>
              <a:rPr lang="en-US" altLang="en-US" sz="3600" dirty="0">
                <a:latin typeface="UTM Avo" panose="02040603050506020204"/>
              </a:rPr>
              <a:t>.</a:t>
            </a:r>
            <a:r>
              <a:rPr lang="en-US" altLang="vi-VN" sz="3600" dirty="0">
                <a:solidFill>
                  <a:srgbClr val="FF0000"/>
                </a:solidFill>
                <a:latin typeface="UTM Avo" panose="02040603050506020204" pitchFamily="18" charset="0"/>
                <a:cs typeface="Times New Roman" panose="02020603050405020304" pitchFamily="18" charset="0"/>
              </a:rPr>
              <a:t>//</a:t>
            </a:r>
            <a:endParaRPr lang="en-US" sz="3600" dirty="0">
              <a:solidFill>
                <a:srgbClr val="FF0000"/>
              </a:solidFill>
              <a:latin typeface="UTM Avo" panose="02040603050506020204"/>
            </a:endParaRPr>
          </a:p>
          <a:p>
            <a:pPr algn="just">
              <a:lnSpc>
                <a:spcPct val="150000"/>
              </a:lnSpc>
            </a:pPr>
            <a:endParaRPr lang="en-US" sz="1200" dirty="0">
              <a:latin typeface="UTM Avo" panose="02040603050506020204" pitchFamily="18" charset="0"/>
            </a:endParaRPr>
          </a:p>
          <a:p>
            <a:pPr algn="just">
              <a:lnSpc>
                <a:spcPct val="150000"/>
              </a:lnSpc>
            </a:pPr>
            <a:r>
              <a:rPr lang="en-US" altLang="vi-VN" sz="3600" dirty="0">
                <a:solidFill>
                  <a:srgbClr val="000000"/>
                </a:solidFill>
                <a:latin typeface="UTM Avo" panose="02040603050506020204" pitchFamily="18" charset="0"/>
                <a:cs typeface="Times New Roman" panose="02020603050405020304" pitchFamily="18" charset="0"/>
              </a:rPr>
              <a:t>	</a:t>
            </a:r>
            <a:endParaRPr lang="en-US" sz="3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561113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1406</Words>
  <Application>Microsoft Office PowerPoint</Application>
  <PresentationFormat>Widescreen</PresentationFormat>
  <Paragraphs>74</Paragraphs>
  <Slides>27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Calibri Light</vt:lpstr>
      <vt:lpstr>Cambria</vt:lpstr>
      <vt:lpstr>Pacifico</vt:lpstr>
      <vt:lpstr>Times New Roman</vt:lpstr>
      <vt:lpstr>UTM Ambrose</vt:lpstr>
      <vt:lpstr>UTM Avo</vt:lpstr>
      <vt:lpstr>UTM Essendine Caps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2022-09-23T07:10:00Z</dcterms:created>
  <dcterms:modified xsi:type="dcterms:W3CDTF">2023-09-30T14:50:29Z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