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handoutMasterIdLst>
    <p:handoutMasterId r:id="rId27"/>
  </p:handoutMasterIdLst>
  <p:sldIdLst>
    <p:sldId id="261" r:id="rId2"/>
    <p:sldId id="313" r:id="rId3"/>
    <p:sldId id="264" r:id="rId4"/>
    <p:sldId id="258" r:id="rId5"/>
    <p:sldId id="291" r:id="rId6"/>
    <p:sldId id="292" r:id="rId7"/>
    <p:sldId id="293" r:id="rId8"/>
    <p:sldId id="294" r:id="rId9"/>
    <p:sldId id="301" r:id="rId10"/>
    <p:sldId id="298" r:id="rId11"/>
    <p:sldId id="314" r:id="rId12"/>
    <p:sldId id="300" r:id="rId13"/>
    <p:sldId id="302" r:id="rId14"/>
    <p:sldId id="296" r:id="rId15"/>
    <p:sldId id="303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5C74D"/>
    <a:srgbClr val="00FF00"/>
    <a:srgbClr val="FF0000"/>
    <a:srgbClr val="FF66CC"/>
    <a:srgbClr val="000066"/>
    <a:srgbClr val="009900"/>
    <a:srgbClr val="006600"/>
    <a:srgbClr val="00CC00"/>
    <a:srgbClr val="E3D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7" autoAdjust="0"/>
    <p:restoredTop sz="94849" autoAdjust="0"/>
  </p:normalViewPr>
  <p:slideViewPr>
    <p:cSldViewPr>
      <p:cViewPr varScale="1">
        <p:scale>
          <a:sx n="70" d="100"/>
          <a:sy n="70" d="100"/>
        </p:scale>
        <p:origin x="13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6536-423D-40B9-857D-77F02E2F89D4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6BE69-535C-4DB2-9426-B5FEB6F46D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30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6A194-F28E-48BF-9900-D03AFDD1207D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1118F-69C4-4157-BCB9-CD2E8B082D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681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03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9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B65760-7D06-4C09-8083-F15723D48F1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30D90B-F990-4DA0-BD36-17FC9CE54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 advClick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33.wmf"/><Relationship Id="rId3" Type="http://schemas.openxmlformats.org/officeDocument/2006/relationships/image" Target="../media/image14.jpeg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7.jpeg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40.wmf"/><Relationship Id="rId4" Type="http://schemas.openxmlformats.org/officeDocument/2006/relationships/image" Target="../media/image14.jpeg"/><Relationship Id="rId9" Type="http://schemas.openxmlformats.org/officeDocument/2006/relationships/oleObject" Target="../embeddings/oleObject2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54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95400" y="457200"/>
            <a:ext cx="6324600" cy="37856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anchor="b">
            <a:spAutoFit/>
          </a:bodyPr>
          <a:lstStyle/>
          <a:p>
            <a:pPr algn="just">
              <a:buNone/>
            </a:pPr>
            <a:r>
              <a:rPr lang="en-US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en-US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công </a:t>
            </a:r>
            <a:r>
              <a:rPr lang="en-US" sz="6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 </a:t>
            </a:r>
            <a:r>
              <a:rPr lang="en-US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chuyển </a:t>
            </a:r>
            <a:r>
              <a:rPr lang="en-US" sz="6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 thẳng biến </a:t>
            </a:r>
            <a:r>
              <a:rPr lang="en-US" sz="6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 </a:t>
            </a:r>
            <a:r>
              <a:rPr lang="en-US" sz="6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đều?</a:t>
            </a:r>
          </a:p>
          <a:p>
            <a:pPr algn="just">
              <a:buNone/>
            </a:pPr>
            <a:endParaRPr lang="en-US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209800"/>
            <a:ext cx="7162800" cy="61555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3000" b="1" dirty="0" smtClean="0">
                <a:ln/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000" b="1" smtClean="0">
                <a:ln/>
                <a:latin typeface="Times New Roman" pitchFamily="18" charset="0"/>
                <a:cs typeface="Times New Roman" pitchFamily="18" charset="0"/>
              </a:rPr>
              <a:t>. C</a:t>
            </a:r>
            <a:r>
              <a:rPr lang="en-US" sz="3400" b="1" smtClean="0">
                <a:ln/>
                <a:latin typeface="Times New Roman" pitchFamily="18" charset="0"/>
                <a:cs typeface="Times New Roman" pitchFamily="18" charset="0"/>
              </a:rPr>
              <a:t>ông thức tính động năng</a:t>
            </a:r>
            <a:endParaRPr lang="en-US" sz="3000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2895600"/>
            <a:ext cx="9144000" cy="120967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/>
              <a:buNone/>
            </a:pPr>
            <a:r>
              <a:rPr lang="en-US" sz="3000" b="1" smtClean="0"/>
              <a:t>    Trường </a:t>
            </a:r>
            <a:r>
              <a:rPr lang="en-US" sz="3000" b="1" dirty="0" err="1" smtClean="0"/>
              <a:t>hợp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đặc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biệt</a:t>
            </a:r>
            <a:r>
              <a:rPr lang="en-US" sz="3000" b="1" dirty="0" smtClean="0"/>
              <a:t>: </a:t>
            </a:r>
            <a:r>
              <a:rPr lang="en-US" sz="3000" b="1" dirty="0" err="1" smtClean="0"/>
              <a:t>vật</a:t>
            </a:r>
            <a:r>
              <a:rPr lang="en-US" sz="3000" b="1" dirty="0" smtClean="0"/>
              <a:t> ban </a:t>
            </a:r>
            <a:r>
              <a:rPr lang="en-US" sz="3000" b="1" dirty="0" err="1" smtClean="0"/>
              <a:t>đầu</a:t>
            </a:r>
            <a:r>
              <a:rPr lang="en-US" sz="3000" b="1" dirty="0" smtClean="0"/>
              <a:t> ở </a:t>
            </a:r>
            <a:r>
              <a:rPr lang="en-US" sz="3000" b="1" err="1" smtClean="0"/>
              <a:t>trạng</a:t>
            </a:r>
            <a:r>
              <a:rPr lang="en-US" sz="3000" b="1" smtClean="0"/>
              <a:t> thái đứng </a:t>
            </a:r>
            <a:r>
              <a:rPr lang="en-US" sz="3000" b="1" dirty="0" err="1" smtClean="0"/>
              <a:t>yên</a:t>
            </a:r>
            <a:r>
              <a:rPr lang="en-US" sz="3000" b="1" dirty="0" smtClean="0"/>
              <a:t> v</a:t>
            </a:r>
            <a:r>
              <a:rPr lang="en-US" sz="3000" b="1" baseline="-25000" dirty="0" smtClean="0"/>
              <a:t>1</a:t>
            </a:r>
            <a:r>
              <a:rPr lang="en-US" sz="3000" b="1" dirty="0" smtClean="0"/>
              <a:t> = 0, v</a:t>
            </a:r>
            <a:r>
              <a:rPr lang="en-US" sz="3000" b="1" baseline="-25000" dirty="0" smtClean="0"/>
              <a:t>2</a:t>
            </a:r>
            <a:r>
              <a:rPr lang="en-US" sz="3000" b="1" dirty="0" smtClean="0"/>
              <a:t> = v.</a:t>
            </a:r>
          </a:p>
          <a:p>
            <a:pPr algn="just">
              <a:buFont typeface="Wingdings"/>
              <a:buNone/>
            </a:pPr>
            <a:r>
              <a:rPr lang="en-US" sz="3000" b="1" dirty="0" smtClean="0"/>
              <a:t>                                    </a:t>
            </a:r>
          </a:p>
          <a:p>
            <a:pPr algn="ctr">
              <a:buFont typeface="Wingdings"/>
              <a:buNone/>
            </a:pPr>
            <a:r>
              <a:rPr lang="en-US" sz="3000" b="1" dirty="0" smtClean="0"/>
              <a:t> </a:t>
            </a:r>
            <a:endParaRPr lang="en-US" sz="30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91938"/>
              </p:ext>
            </p:extLst>
          </p:nvPr>
        </p:nvGraphicFramePr>
        <p:xfrm>
          <a:off x="3314700" y="43434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4" imgW="660113" imgH="393529" progId="Equation.3">
                  <p:embed/>
                </p:oleObj>
              </mc:Choice>
              <mc:Fallback>
                <p:oleObj name="Equation" r:id="rId4" imgW="660113" imgH="39352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4343400"/>
                        <a:ext cx="1600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62200" y="381000"/>
            <a:ext cx="6126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endParaRPr lang="en-US" sz="4800"/>
          </a:p>
        </p:txBody>
      </p:sp>
      <p:sp>
        <p:nvSpPr>
          <p:cNvPr id="8" name="Rectangle 7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7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2667000" y="3124200"/>
            <a:ext cx="4724400" cy="2438400"/>
          </a:xfrm>
          <a:prstGeom prst="ellipse">
            <a:avLst/>
          </a:prstGeom>
          <a:noFill/>
          <a:ln w="152400" cmpd="sng"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3691717" y="3653959"/>
            <a:ext cx="2825439" cy="1465655"/>
            <a:chOff x="3649736" y="3653516"/>
            <a:chExt cx="2825439" cy="1465655"/>
          </a:xfrm>
        </p:grpSpPr>
        <p:sp>
          <p:nvSpPr>
            <p:cNvPr id="24" name="Oval 23"/>
            <p:cNvSpPr/>
            <p:nvPr/>
          </p:nvSpPr>
          <p:spPr>
            <a:xfrm flipH="1">
              <a:off x="4246405" y="3751774"/>
              <a:ext cx="1554480" cy="1005840"/>
            </a:xfrm>
            <a:prstGeom prst="ellipse">
              <a:avLst/>
            </a:prstGeom>
            <a:noFill/>
            <a:ln w="254000" cmpd="sng">
              <a:solidFill>
                <a:schemeClr val="tx2">
                  <a:lumMod val="40000"/>
                  <a:lumOff val="60000"/>
                </a:schemeClr>
              </a:solidFill>
              <a:round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smtClean="0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ĐỘNG NĂNG</a:t>
              </a:r>
              <a:endParaRPr lang="en-US" sz="250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 rot="3411210">
              <a:off x="3736058" y="4396427"/>
              <a:ext cx="548640" cy="638106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Down Arrow 25"/>
            <p:cNvSpPr/>
            <p:nvPr/>
          </p:nvSpPr>
          <p:spPr>
            <a:xfrm rot="6431670">
              <a:off x="3660842" y="3642410"/>
              <a:ext cx="548640" cy="57085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Down Arrow 26"/>
            <p:cNvSpPr/>
            <p:nvPr/>
          </p:nvSpPr>
          <p:spPr>
            <a:xfrm rot="15329460">
              <a:off x="5917716" y="3738406"/>
              <a:ext cx="548640" cy="566278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Down Arrow 27"/>
            <p:cNvSpPr/>
            <p:nvPr/>
          </p:nvSpPr>
          <p:spPr>
            <a:xfrm rot="19166876">
              <a:off x="5559592" y="4612482"/>
              <a:ext cx="548640" cy="506689"/>
            </a:xfrm>
            <a:prstGeom prst="downArrow">
              <a:avLst>
                <a:gd name="adj1" fmla="val 50584"/>
                <a:gd name="adj2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Oval 28"/>
          <p:cNvSpPr/>
          <p:nvPr/>
        </p:nvSpPr>
        <p:spPr>
          <a:xfrm>
            <a:off x="2590800" y="3886200"/>
            <a:ext cx="274320" cy="2743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172200" y="5257800"/>
            <a:ext cx="274320" cy="2743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010400" y="3688080"/>
            <a:ext cx="274320" cy="2743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078480" y="4983480"/>
            <a:ext cx="274320" cy="27432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endParaRPr lang="en-US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199" y="3048000"/>
            <a:ext cx="2481609" cy="182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None/>
            </a:pPr>
            <a:r>
              <a:rPr lang="en-US" sz="2700" b="1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 năng lượng mà vật có được do nó đang chuyển động.</a:t>
            </a:r>
          </a:p>
          <a:p>
            <a:pPr algn="just">
              <a:buNone/>
            </a:pPr>
            <a:endParaRPr lang="en-US" sz="2700"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71454" y="3287540"/>
            <a:ext cx="1521250" cy="9671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29400" y="5410200"/>
            <a:ext cx="2087880" cy="1219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5486400"/>
            <a:ext cx="16764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40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 </a:t>
            </a:r>
          </a:p>
          <a:p>
            <a:pPr algn="ctr"/>
            <a:r>
              <a:rPr lang="en-US" sz="40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(J)</a:t>
            </a:r>
            <a:endParaRPr lang="en-US" sz="4000"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705600" y="5410200"/>
          <a:ext cx="1981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6" name="Equation" r:id="rId4" imgW="736560" imgH="393480" progId="Equation.3">
                  <p:embed/>
                </p:oleObj>
              </mc:Choice>
              <mc:Fallback>
                <p:oleObj name="Equation" r:id="rId4" imgW="7365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410200"/>
                        <a:ext cx="19812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863028"/>
              </p:ext>
            </p:extLst>
          </p:nvPr>
        </p:nvGraphicFramePr>
        <p:xfrm>
          <a:off x="7875266" y="3332674"/>
          <a:ext cx="76949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7" name="Equation" r:id="rId6" imgW="215806" imgH="228501" progId="Equation.3">
                  <p:embed/>
                </p:oleObj>
              </mc:Choice>
              <mc:Fallback>
                <p:oleObj name="Equation" r:id="rId6" imgW="215806" imgH="228501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5266" y="3332674"/>
                        <a:ext cx="76949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362200" y="381000"/>
            <a:ext cx="6258677" cy="164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4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endParaRPr lang="en-US" sz="4400"/>
          </a:p>
        </p:txBody>
      </p:sp>
      <p:sp>
        <p:nvSpPr>
          <p:cNvPr id="44" name="TextBox 43"/>
          <p:cNvSpPr txBox="1"/>
          <p:nvPr/>
        </p:nvSpPr>
        <p:spPr>
          <a:xfrm>
            <a:off x="76200" y="2184737"/>
            <a:ext cx="4963218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ln/>
                <a:latin typeface="Times New Roman" pitchFamily="18" charset="0"/>
                <a:cs typeface="Times New Roman" pitchFamily="18" charset="0"/>
              </a:rPr>
              <a:t>II. Công thức tính động năng</a:t>
            </a:r>
          </a:p>
          <a:p>
            <a:endParaRPr lang="en-US" sz="3000"/>
          </a:p>
        </p:txBody>
      </p:sp>
      <p:sp>
        <p:nvSpPr>
          <p:cNvPr id="37" name="Rectangle 36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1295400" y="2286000"/>
            <a:ext cx="6553200" cy="1981200"/>
          </a:xfrm>
          <a:prstGeom prst="cloudCallout">
            <a:avLst>
              <a:gd name="adj1" fmla="val -49792"/>
              <a:gd name="adj2" fmla="val 7611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Jun </a:t>
            </a:r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kg.m</a:t>
            </a:r>
            <a:r>
              <a:rPr lang="en-US" sz="3000" b="1" baseline="30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/s</a:t>
            </a:r>
            <a:r>
              <a:rPr lang="en-US" sz="3000" b="1" baseline="30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0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304800" y="4841748"/>
            <a:ext cx="731520" cy="1216152"/>
          </a:xfrm>
          <a:prstGeom prst="curved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396805"/>
            <a:ext cx="797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 jun = 1 niutơn x 1 mét = 1 kg.m/s</a:t>
            </a:r>
            <a:r>
              <a:rPr lang="en-US" sz="2800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x m= kg.m</a:t>
            </a:r>
            <a:r>
              <a:rPr lang="en-US" sz="2800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/s</a:t>
            </a:r>
            <a:r>
              <a:rPr lang="en-US" sz="2800" b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3810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833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1487" y="2754868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LƯU Ý: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500" y="3033626"/>
            <a:ext cx="8077200" cy="2794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3810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0218" y="2209800"/>
            <a:ext cx="4963218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ln/>
                <a:latin typeface="Times New Roman" pitchFamily="18" charset="0"/>
                <a:cs typeface="Times New Roman" pitchFamily="18" charset="0"/>
              </a:rPr>
              <a:t>II. Công thức tính động năng</a:t>
            </a:r>
          </a:p>
          <a:p>
            <a:endParaRPr lang="en-US" sz="3000"/>
          </a:p>
        </p:txBody>
      </p:sp>
      <p:sp>
        <p:nvSpPr>
          <p:cNvPr id="11" name="Rectangle 10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04017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275012"/>
            <a:ext cx="1524000" cy="152400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930276"/>
            <a:ext cx="249555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3" descr="images[72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886200"/>
            <a:ext cx="2743200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9" name="Picture 2" descr="images[86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5675" y="2743200"/>
            <a:ext cx="1905000" cy="2514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Picture 4" descr="Hubb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45162" y="2088557"/>
            <a:ext cx="2651125" cy="241141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143000" y="6162675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200" baseline="-25000" dirty="0" err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~ 10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-7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738563" y="5410131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200" baseline="-2500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4500 J 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038850" y="4755557"/>
            <a:ext cx="24955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200" baseline="-2500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~ 3.10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J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000" y="3810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</a:p>
          <a:p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945347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41"/>
            <a:ext cx="9144000" cy="6858000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609600" y="2362200"/>
            <a:ext cx="5562600" cy="3313090"/>
          </a:xfrm>
          <a:prstGeom prst="cloudCallout">
            <a:avLst>
              <a:gd name="adj1" fmla="val 53921"/>
              <a:gd name="adj2" fmla="val 6353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3810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580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Nhóm 34"/>
          <p:cNvGrpSpPr/>
          <p:nvPr/>
        </p:nvGrpSpPr>
        <p:grpSpPr>
          <a:xfrm>
            <a:off x="1371600" y="2667000"/>
            <a:ext cx="2942465" cy="3830175"/>
            <a:chOff x="1661092" y="2616941"/>
            <a:chExt cx="2555987" cy="383017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" name="AutoShape 16"/>
            <p:cNvSpPr>
              <a:spLocks noChangeArrowheads="1"/>
            </p:cNvSpPr>
            <p:nvPr/>
          </p:nvSpPr>
          <p:spPr bwMode="auto">
            <a:xfrm>
              <a:off x="1661092" y="2923194"/>
              <a:ext cx="2555987" cy="3523922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gray">
            <a:xfrm>
              <a:off x="2169010" y="2680526"/>
              <a:ext cx="1703994" cy="3740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10" name="AutoShape 18"/>
            <p:cNvSpPr>
              <a:spLocks noChangeArrowheads="1"/>
            </p:cNvSpPr>
            <p:nvPr/>
          </p:nvSpPr>
          <p:spPr bwMode="auto">
            <a:xfrm flipH="1">
              <a:off x="3855670" y="2857879"/>
              <a:ext cx="65315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Arial" charset="0"/>
                <a:cs typeface="+mn-cs"/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gray">
            <a:xfrm>
              <a:off x="2302371" y="2616941"/>
              <a:ext cx="158767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 err="1" smtClean="0">
                  <a:solidFill>
                    <a:schemeClr val="bg1"/>
                  </a:solidFill>
                  <a:latin typeface="Arial" charset="0"/>
                </a:rPr>
                <a:t>Động</a:t>
              </a:r>
              <a:r>
                <a:rPr lang="en-US" sz="2400" dirty="0" smtClean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Arial" charset="0"/>
                </a:rPr>
                <a:t>lượng</a:t>
              </a:r>
              <a:endParaRPr lang="en-US" sz="2400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727284" y="3074141"/>
              <a:ext cx="2449086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t">
              <a:spAutoFit/>
            </a:bodyPr>
            <a:lstStyle/>
            <a:p>
              <a:pPr algn="just" eaLnBrk="0" hangingPunct="0">
                <a:defRPr/>
              </a:pPr>
              <a:r>
                <a:rPr lang="en-US" sz="2800" i="1" smtClean="0">
                  <a:solidFill>
                    <a:srgbClr val="5D8223"/>
                  </a:solidFill>
                  <a:latin typeface="Arial" charset="0"/>
                </a:rPr>
                <a:t>    Đại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lượng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vectơ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gắn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với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lực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tác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dụng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,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chính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xác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là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với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xung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lượng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của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rgbClr val="5D8223"/>
                  </a:solidFill>
                  <a:latin typeface="Arial" charset="0"/>
                </a:rPr>
                <a:t>lực</a:t>
              </a:r>
              <a:r>
                <a:rPr lang="en-US" sz="2800" i="1" dirty="0" smtClean="0">
                  <a:solidFill>
                    <a:srgbClr val="5D8223"/>
                  </a:solidFill>
                  <a:latin typeface="Arial" charset="0"/>
                </a:rPr>
                <a:t> </a:t>
              </a:r>
              <a:r>
                <a:rPr lang="en-US" sz="2800" i="1" err="1" smtClean="0">
                  <a:solidFill>
                    <a:srgbClr val="5D8223"/>
                  </a:solidFill>
                  <a:latin typeface="Arial" charset="0"/>
                </a:rPr>
                <a:t>tác</a:t>
              </a:r>
              <a:r>
                <a:rPr lang="en-US" sz="2800" i="1" smtClean="0">
                  <a:solidFill>
                    <a:srgbClr val="5D8223"/>
                  </a:solidFill>
                  <a:latin typeface="Arial" charset="0"/>
                </a:rPr>
                <a:t> dụng.</a:t>
              </a:r>
              <a:endParaRPr lang="en-US" sz="2800" i="1" dirty="0">
                <a:solidFill>
                  <a:srgbClr val="5D8223"/>
                </a:solidFill>
                <a:latin typeface="Arial" charset="0"/>
              </a:endParaRPr>
            </a:p>
          </p:txBody>
        </p:sp>
      </p:grpSp>
      <p:grpSp>
        <p:nvGrpSpPr>
          <p:cNvPr id="16" name="Nhóm 35"/>
          <p:cNvGrpSpPr/>
          <p:nvPr/>
        </p:nvGrpSpPr>
        <p:grpSpPr>
          <a:xfrm>
            <a:off x="4743081" y="2667000"/>
            <a:ext cx="3029319" cy="3806952"/>
            <a:chOff x="4413024" y="2220413"/>
            <a:chExt cx="3029319" cy="380695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7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3029319" cy="3497511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gray">
            <a:xfrm>
              <a:off x="5102305" y="2307220"/>
              <a:ext cx="1703994" cy="38962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gray">
            <a:xfrm>
              <a:off x="5140360" y="2220413"/>
              <a:ext cx="169309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400" dirty="0" err="1" smtClean="0">
                  <a:solidFill>
                    <a:schemeClr val="bg1"/>
                  </a:solidFill>
                  <a:latin typeface="Arial" charset="0"/>
                </a:rPr>
                <a:t>Động</a:t>
              </a:r>
              <a:r>
                <a:rPr lang="en-US" sz="2400" dirty="0" smtClean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  <a:latin typeface="Arial" charset="0"/>
                </a:rPr>
                <a:t>năng</a:t>
              </a:r>
              <a:endParaRPr lang="en-US" sz="2400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4470544" y="2753813"/>
              <a:ext cx="2895600" cy="27538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 eaLnBrk="0" hangingPunct="0">
                <a:defRPr/>
              </a:pP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Đại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lượng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vô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hướng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,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gắn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với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công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của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lực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tác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dụng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, do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đó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mang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ý </a:t>
              </a:r>
              <a:r>
                <a:rPr lang="en-US" sz="2800" i="1" dirty="0" err="1" smtClean="0">
                  <a:solidFill>
                    <a:schemeClr val="accent2"/>
                  </a:solidFill>
                  <a:latin typeface="Arial" charset="0"/>
                </a:rPr>
                <a:t>nghĩa</a:t>
              </a:r>
              <a:r>
                <a:rPr lang="en-US" sz="2800" i="1" dirty="0" smtClean="0">
                  <a:solidFill>
                    <a:schemeClr val="accent2"/>
                  </a:solidFill>
                  <a:latin typeface="Arial" charset="0"/>
                </a:rPr>
                <a:t> </a:t>
              </a:r>
              <a:r>
                <a:rPr lang="en-US" sz="2800" i="1" err="1" smtClean="0">
                  <a:solidFill>
                    <a:schemeClr val="accent2"/>
                  </a:solidFill>
                  <a:latin typeface="Arial" charset="0"/>
                </a:rPr>
                <a:t>năng</a:t>
              </a:r>
              <a:r>
                <a:rPr lang="en-US" sz="2800" i="1" smtClean="0">
                  <a:solidFill>
                    <a:schemeClr val="accent2"/>
                  </a:solidFill>
                  <a:latin typeface="Arial" charset="0"/>
                </a:rPr>
                <a:t> lượng.</a:t>
              </a:r>
              <a:endParaRPr lang="en-US" sz="2800" i="1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38400" y="381000"/>
            <a:ext cx="61722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1738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2217737"/>
            <a:ext cx="4819650" cy="363855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1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" y="2481262"/>
            <a:ext cx="2395538" cy="18954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933700" y="2770327"/>
            <a:ext cx="5981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930876"/>
              </p:ext>
            </p:extLst>
          </p:nvPr>
        </p:nvGraphicFramePr>
        <p:xfrm>
          <a:off x="4176713" y="4204216"/>
          <a:ext cx="1828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1" name="Equation" r:id="rId5" imgW="596900" imgH="419100" progId="Equation.3">
                  <p:embed/>
                </p:oleObj>
              </mc:Choice>
              <mc:Fallback>
                <p:oleObj name="Equation" r:id="rId5" imgW="596900" imgH="4191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6713" y="4204216"/>
                        <a:ext cx="1828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62200" y="3810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9108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4572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381000" y="3048000"/>
            <a:ext cx="304800" cy="848138"/>
          </a:xfrm>
          <a:prstGeom prst="leftBrace">
            <a:avLst>
              <a:gd name="adj1" fmla="val 3138"/>
              <a:gd name="adj2" fmla="val 50000"/>
            </a:avLst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697004"/>
              </p:ext>
            </p:extLst>
          </p:nvPr>
        </p:nvGraphicFramePr>
        <p:xfrm>
          <a:off x="751150" y="2743200"/>
          <a:ext cx="27540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8" name="Equation" r:id="rId4" imgW="1244600" imgH="393700" progId="Equation.3">
                  <p:embed/>
                </p:oleObj>
              </mc:Choice>
              <mc:Fallback>
                <p:oleObj name="Equation" r:id="rId4" imgW="1244600" imgH="3937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150" y="2743200"/>
                        <a:ext cx="27540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29203"/>
              </p:ext>
            </p:extLst>
          </p:nvPr>
        </p:nvGraphicFramePr>
        <p:xfrm>
          <a:off x="762000" y="35052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9" name="Equation" r:id="rId6" imgW="736280" imgH="393529" progId="Equation.3">
                  <p:embed/>
                </p:oleObj>
              </mc:Choice>
              <mc:Fallback>
                <p:oleObj name="Equation" r:id="rId6" imgW="736280" imgH="393529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052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>
                                <a:alpha val="96861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>
          <a:xfrm>
            <a:off x="3804298" y="3398520"/>
            <a:ext cx="274320" cy="1828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37176"/>
              </p:ext>
            </p:extLst>
          </p:nvPr>
        </p:nvGraphicFramePr>
        <p:xfrm>
          <a:off x="4191000" y="3336925"/>
          <a:ext cx="20161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0" name="Equation" r:id="rId8" imgW="1219200" imgH="228600" progId="Equation.3">
                  <p:embed/>
                </p:oleObj>
              </mc:Choice>
              <mc:Fallback>
                <p:oleObj name="Equation" r:id="rId8" imgW="1219200" imgH="22860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336925"/>
                        <a:ext cx="2016125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Arrow 10"/>
          <p:cNvSpPr/>
          <p:nvPr/>
        </p:nvSpPr>
        <p:spPr>
          <a:xfrm>
            <a:off x="6311645" y="3474720"/>
            <a:ext cx="274320" cy="1828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698616"/>
              </p:ext>
            </p:extLst>
          </p:nvPr>
        </p:nvGraphicFramePr>
        <p:xfrm>
          <a:off x="6884696" y="3276600"/>
          <a:ext cx="1371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1" name="Equation" r:id="rId10" imgW="711200" imgH="228600" progId="Equation.3">
                  <p:embed/>
                </p:oleObj>
              </mc:Choice>
              <mc:Fallback>
                <p:oleObj name="Equation" r:id="rId10" imgW="711200" imgH="2286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696" y="3276600"/>
                        <a:ext cx="1371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441067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ội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700" b="1" smtClean="0">
                <a:latin typeface="Times New Roman" pitchFamily="18" charset="0"/>
                <a:cs typeface="Times New Roman" pitchFamily="18" charset="0"/>
              </a:rPr>
              <a:t> vật.</a:t>
            </a:r>
            <a:endParaRPr lang="en-US" sz="2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8150" y="54864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buFont typeface="Arial" pitchFamily="34" charset="0"/>
              <a:buChar char="•"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A&gt;0: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(          &gt;         ),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algn="just">
              <a:buFont typeface="Arial" pitchFamily="34" charset="0"/>
              <a:buChar char="•"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A&lt;0: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(         &lt;         ), 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6" name="Content Placeholder 1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62400" y="6019800"/>
          <a:ext cx="78737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2" name="Equation" r:id="rId12" imgW="393480" imgH="228600" progId="Equation.3">
                  <p:embed/>
                </p:oleObj>
              </mc:Choice>
              <mc:Fallback>
                <p:oleObj name="Equation" r:id="rId12" imgW="393480" imgH="228600" progId="Equation.3">
                  <p:embed/>
                  <p:pic>
                    <p:nvPicPr>
                      <p:cNvPr id="0" name="Content Placeholder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6019800"/>
                        <a:ext cx="78737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953000" y="5562600"/>
          <a:ext cx="736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3" name="Equation" r:id="rId14" imgW="368280" imgH="228600" progId="Equation.3">
                  <p:embed/>
                </p:oleObj>
              </mc:Choice>
              <mc:Fallback>
                <p:oleObj name="Equation" r:id="rId14" imgW="368280" imgH="2286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562600"/>
                        <a:ext cx="736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6" name="Content Placeholder 15"/>
          <p:cNvGraphicFramePr>
            <a:graphicFrameLocks noChangeAspect="1"/>
          </p:cNvGraphicFramePr>
          <p:nvPr/>
        </p:nvGraphicFramePr>
        <p:xfrm>
          <a:off x="3962400" y="5562600"/>
          <a:ext cx="787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4" name="Equation" r:id="rId16" imgW="393480" imgH="228600" progId="Equation.3">
                  <p:embed/>
                </p:oleObj>
              </mc:Choice>
              <mc:Fallback>
                <p:oleObj name="Equation" r:id="rId16" imgW="393480" imgH="22860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562600"/>
                        <a:ext cx="787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8" name="Object 46"/>
          <p:cNvGraphicFramePr>
            <a:graphicFrameLocks noChangeAspect="1"/>
          </p:cNvGraphicFramePr>
          <p:nvPr/>
        </p:nvGraphicFramePr>
        <p:xfrm>
          <a:off x="4953000" y="6019800"/>
          <a:ext cx="736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5" name="Equation" r:id="rId17" imgW="368280" imgH="228600" progId="Equation.3">
                  <p:embed/>
                </p:oleObj>
              </mc:Choice>
              <mc:Fallback>
                <p:oleObj name="Equation" r:id="rId17" imgW="368280" imgH="22860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6019800"/>
                        <a:ext cx="736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387" y="2209800"/>
            <a:ext cx="3520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III.Định lý động năng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loud Callout 19"/>
          <p:cNvSpPr/>
          <p:nvPr/>
        </p:nvSpPr>
        <p:spPr>
          <a:xfrm>
            <a:off x="304800" y="2471410"/>
            <a:ext cx="7696200" cy="4206665"/>
          </a:xfrm>
          <a:prstGeom prst="cloudCallout">
            <a:avLst>
              <a:gd name="adj1" fmla="val 52216"/>
              <a:gd name="adj2" fmla="val 3839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 một vật chuyển dời thẳng theo phương của lực F và thay đổi vận tốc từ v</a:t>
            </a:r>
            <a:r>
              <a:rPr lang="en-US" sz="3200" baseline="-250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đến v</a:t>
            </a:r>
            <a:r>
              <a:rPr lang="en-US" sz="3200" baseline="-250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Hãy so sánh công mà lực thực hiện và độ biến thiên động năng của vật khi đó? </a:t>
            </a:r>
            <a:endParaRPr lang="en-US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410200" y="356616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5398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4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/>
      <p:bldP spid="14" grpId="0"/>
      <p:bldP spid="21" grpId="0"/>
      <p:bldP spid="20" grpId="0" animBg="1"/>
      <p:bldP spid="2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" y="28104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" y="37248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49315"/>
              </p:ext>
            </p:extLst>
          </p:nvPr>
        </p:nvGraphicFramePr>
        <p:xfrm>
          <a:off x="3429000" y="4876800"/>
          <a:ext cx="1737360" cy="98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Equation" r:id="rId4" imgW="736280" imgH="393529" progId="Equation.3">
                  <p:embed/>
                </p:oleObj>
              </mc:Choice>
              <mc:Fallback>
                <p:oleObj name="Equation" r:id="rId4" imgW="736280" imgH="393529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76800"/>
                        <a:ext cx="1737360" cy="9819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62200" y="4572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09800"/>
            <a:ext cx="19896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2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shred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63000" cy="5791200"/>
          </a:xfrm>
        </p:spPr>
      </p:pic>
      <p:sp>
        <p:nvSpPr>
          <p:cNvPr id="5" name="Rectangle 4"/>
          <p:cNvSpPr/>
          <p:nvPr/>
        </p:nvSpPr>
        <p:spPr>
          <a:xfrm>
            <a:off x="1143000" y="2133600"/>
            <a:ext cx="7391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Một vật có khối lượng m chịu tác dụng của lực không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đổi      làm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vật chuyển động theo giá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lực      .Trong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một khoảng thời gian xác định, dưới tác dụng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lực</a:t>
            </a:r>
          </a:p>
          <a:p>
            <a:pPr algn="just">
              <a:lnSpc>
                <a:spcPct val="15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vật đi được quãng đường s và có vận tốc biến thiên từ          </a:t>
            </a:r>
          </a:p>
          <a:p>
            <a:pPr algn="just">
              <a:lnSpc>
                <a:spcPct val="15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đến     .Tìm biểu thức liên hệ giữa vận tốc, khối lượng và công của lực       ?</a:t>
            </a:r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378662"/>
              </p:ext>
            </p:extLst>
          </p:nvPr>
        </p:nvGraphicFramePr>
        <p:xfrm>
          <a:off x="8153400" y="32004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8" name="Equation" r:id="rId5" imgW="164880" imgH="215640" progId="Equation.3">
                  <p:embed/>
                </p:oleObj>
              </mc:Choice>
              <mc:Fallback>
                <p:oleObj name="Equation" r:id="rId5" imgW="164880" imgH="21564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3200400"/>
                        <a:ext cx="45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347306"/>
              </p:ext>
            </p:extLst>
          </p:nvPr>
        </p:nvGraphicFramePr>
        <p:xfrm>
          <a:off x="1676400" y="2667000"/>
          <a:ext cx="4000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9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667000"/>
                        <a:ext cx="4000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468459"/>
              </p:ext>
            </p:extLst>
          </p:nvPr>
        </p:nvGraphicFramePr>
        <p:xfrm>
          <a:off x="7143750" y="2667000"/>
          <a:ext cx="4000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0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2667000"/>
                        <a:ext cx="4000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968335"/>
              </p:ext>
            </p:extLst>
          </p:nvPr>
        </p:nvGraphicFramePr>
        <p:xfrm>
          <a:off x="8229600" y="3733800"/>
          <a:ext cx="381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1" name="Equation" r:id="rId11" imgW="152268" imgH="253780" progId="Equation.3">
                  <p:embed/>
                </p:oleObj>
              </mc:Choice>
              <mc:Fallback>
                <p:oleObj name="Equation" r:id="rId11" imgW="152268" imgH="25378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3733800"/>
                        <a:ext cx="3810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375512"/>
              </p:ext>
            </p:extLst>
          </p:nvPr>
        </p:nvGraphicFramePr>
        <p:xfrm>
          <a:off x="1783080" y="4191000"/>
          <a:ext cx="42672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2" name="Equation" r:id="rId13" imgW="177569" imgH="253670" progId="Equation.3">
                  <p:embed/>
                </p:oleObj>
              </mc:Choice>
              <mc:Fallback>
                <p:oleObj name="Equation" r:id="rId13" imgW="177569" imgH="25367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080" y="4191000"/>
                        <a:ext cx="42672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285684"/>
              </p:ext>
            </p:extLst>
          </p:nvPr>
        </p:nvGraphicFramePr>
        <p:xfrm>
          <a:off x="3276600" y="4876800"/>
          <a:ext cx="39846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3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76800"/>
                        <a:ext cx="398463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35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-22538"/>
            <a:ext cx="9144000" cy="685800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083315"/>
              </p:ext>
            </p:extLst>
          </p:nvPr>
        </p:nvGraphicFramePr>
        <p:xfrm>
          <a:off x="2628898" y="3657600"/>
          <a:ext cx="2895602" cy="1038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4" name="Equation" r:id="rId4" imgW="1231366" imgH="393529" progId="Equation.DSMT4">
                  <p:embed/>
                </p:oleObj>
              </mc:Choice>
              <mc:Fallback>
                <p:oleObj name="Equation" r:id="rId4" imgW="1231366" imgH="393529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898" y="3657600"/>
                        <a:ext cx="2895602" cy="103886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8709" y="24294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700" b="1" smtClean="0">
                <a:latin typeface="Times New Roman" pitchFamily="18" charset="0"/>
                <a:cs typeface="Times New Roman" pitchFamily="18" charset="0"/>
              </a:rPr>
              <a:t> của ngoại lực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457200"/>
            <a:ext cx="61722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0830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37" y="2965450"/>
            <a:ext cx="2143125" cy="214312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4572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690114"/>
            <a:ext cx="9143999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231" y="4018002"/>
            <a:ext cx="8750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khối lượng và bình phương một nửa vận tốc.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627602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khối lượng và bình phương vận tốc.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237202"/>
            <a:ext cx="89125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khối lượng và một nửa bình phương vận tốc.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5" y="5242262"/>
            <a:ext cx="614362" cy="6143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1231" y="3398580"/>
            <a:ext cx="57422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ửa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tích khối lượng và vận tốc.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209800"/>
            <a:ext cx="406085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CỦNG CỐ</a:t>
            </a:r>
            <a:endParaRPr lang="en-US" sz="3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74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>
        <p14:reveal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457200"/>
            <a:ext cx="61722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smtClean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532380"/>
            <a:ext cx="6326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3793" y="3218180"/>
            <a:ext cx="3236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ia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tốc vật a&gt;0.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3793" y="3924578"/>
            <a:ext cx="40110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ia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tốc của vật tăng.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793" y="4610378"/>
            <a:ext cx="83776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ác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lực tác dụng lên vật thực hiện công dương.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3793" y="5296178"/>
            <a:ext cx="76450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ác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lực tác dụng lên vật theo chiều dương.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84470"/>
            <a:ext cx="816467" cy="65532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7462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37" y="2965450"/>
            <a:ext cx="2143125" cy="214312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4572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ĐỘNG NĂNG</a:t>
            </a:r>
          </a:p>
          <a:p>
            <a:pPr algn="ctr"/>
            <a:endParaRPr lang="en-US" sz="4800" b="1" dirty="0">
              <a:ln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9633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000" b="1" baseline="-25000" dirty="0" err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398990"/>
              </p:ext>
            </p:extLst>
          </p:nvPr>
        </p:nvGraphicFramePr>
        <p:xfrm>
          <a:off x="1295397" y="3962400"/>
          <a:ext cx="1957736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4" name="Equation" r:id="rId5" imgW="647700" imgH="241300" progId="Equation.3">
                  <p:embed/>
                </p:oleObj>
              </mc:Choice>
              <mc:Fallback>
                <p:oleObj name="Equation" r:id="rId5" imgW="647700" imgH="2413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397" y="3962400"/>
                        <a:ext cx="1957736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871498"/>
              </p:ext>
            </p:extLst>
          </p:nvPr>
        </p:nvGraphicFramePr>
        <p:xfrm>
          <a:off x="1295400" y="4572000"/>
          <a:ext cx="207264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5" name="Equation" r:id="rId7" imgW="723586" imgH="241195" progId="Equation.3">
                  <p:embed/>
                </p:oleObj>
              </mc:Choice>
              <mc:Fallback>
                <p:oleObj name="Equation" r:id="rId7" imgW="723586" imgH="241195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572000"/>
                        <a:ext cx="2072640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922995"/>
              </p:ext>
            </p:extLst>
          </p:nvPr>
        </p:nvGraphicFramePr>
        <p:xfrm>
          <a:off x="1348336" y="5212080"/>
          <a:ext cx="2233064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6" name="Equation" r:id="rId9" imgW="736600" imgH="241300" progId="Equation.3">
                  <p:embed/>
                </p:oleObj>
              </mc:Choice>
              <mc:Fallback>
                <p:oleObj name="Equation" r:id="rId9" imgW="736600" imgH="24130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336" y="5212080"/>
                        <a:ext cx="2233064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747733"/>
              </p:ext>
            </p:extLst>
          </p:nvPr>
        </p:nvGraphicFramePr>
        <p:xfrm>
          <a:off x="1348336" y="5867400"/>
          <a:ext cx="2233064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7" name="Equation" r:id="rId11" imgW="736600" imgH="241300" progId="Equation.3">
                  <p:embed/>
                </p:oleObj>
              </mc:Choice>
              <mc:Fallback>
                <p:oleObj name="Equation" r:id="rId11" imgW="736600" imgH="2413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336" y="5867400"/>
                        <a:ext cx="2233064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6015" y="40386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6015" y="4648200"/>
            <a:ext cx="53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449" y="5313402"/>
            <a:ext cx="5581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sz="3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7449" y="5943600"/>
            <a:ext cx="5581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en-US" sz="3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33" y="5212080"/>
            <a:ext cx="816467" cy="65532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2459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927"/>
            <a:ext cx="7924800" cy="6629400"/>
          </a:xfrm>
        </p:spPr>
      </p:pic>
      <p:sp>
        <p:nvSpPr>
          <p:cNvPr id="5" name="Rectangle 4"/>
          <p:cNvSpPr/>
          <p:nvPr/>
        </p:nvSpPr>
        <p:spPr>
          <a:xfrm>
            <a:off x="7239000" y="5943600"/>
            <a:ext cx="762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90600" y="4189412"/>
            <a:ext cx="6248400" cy="1588"/>
          </a:xfrm>
          <a:prstGeom prst="line">
            <a:avLst/>
          </a:prstGeom>
          <a:ln w="266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1676400" y="3352800"/>
            <a:ext cx="914400" cy="685800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1676400" y="3352800"/>
            <a:ext cx="914400" cy="685800"/>
          </a:xfrm>
          <a:prstGeom prst="flowChartProcess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09800" y="3732276"/>
            <a:ext cx="762000" cy="15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91200" y="3732212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362995" y="4571207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020595" y="4571207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828800" y="32004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86400" y="32004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3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5360457"/>
              </p:ext>
            </p:extLst>
          </p:nvPr>
        </p:nvGraphicFramePr>
        <p:xfrm>
          <a:off x="6603304" y="3352800"/>
          <a:ext cx="559496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Equation" r:id="rId3" imgW="164885" imgH="215619" progId="Equation.3">
                  <p:embed/>
                </p:oleObj>
              </mc:Choice>
              <mc:Fallback>
                <p:oleObj name="Equation" r:id="rId3" imgW="164885" imgH="215619" progId="Equation.3">
                  <p:embed/>
                  <p:pic>
                    <p:nvPicPr>
                      <p:cNvPr id="0" name="Picture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3304" y="3352800"/>
                        <a:ext cx="559496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7005"/>
              </p:ext>
            </p:extLst>
          </p:nvPr>
        </p:nvGraphicFramePr>
        <p:xfrm>
          <a:off x="2945800" y="3352801"/>
          <a:ext cx="55940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Equation" r:id="rId5" imgW="164885" imgH="215619" progId="Equation.3">
                  <p:embed/>
                </p:oleObj>
              </mc:Choice>
              <mc:Fallback>
                <p:oleObj name="Equation" r:id="rId5" imgW="164885" imgH="215619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5800" y="3352801"/>
                        <a:ext cx="559400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40853"/>
              </p:ext>
            </p:extLst>
          </p:nvPr>
        </p:nvGraphicFramePr>
        <p:xfrm>
          <a:off x="1981200" y="2057400"/>
          <a:ext cx="658368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" name="Equation" r:id="rId7" imgW="152268" imgH="253780" progId="Equation.3">
                  <p:embed/>
                </p:oleObj>
              </mc:Choice>
              <mc:Fallback>
                <p:oleObj name="Equation" r:id="rId7" imgW="152268" imgH="25378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57400"/>
                        <a:ext cx="658368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778264"/>
              </p:ext>
            </p:extLst>
          </p:nvPr>
        </p:nvGraphicFramePr>
        <p:xfrm>
          <a:off x="5460307" y="2057400"/>
          <a:ext cx="768096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" name="Equation" r:id="rId9" imgW="177569" imgH="253670" progId="Equation.3">
                  <p:embed/>
                </p:oleObj>
              </mc:Choice>
              <mc:Fallback>
                <p:oleObj name="Equation" r:id="rId9" imgW="177569" imgH="25367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307" y="2057400"/>
                        <a:ext cx="768096" cy="109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209800" y="4343401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24600" y="4343401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3400" y="4419601"/>
            <a:ext cx="36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590800" y="4572000"/>
            <a:ext cx="3657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555 L 0.4 0.00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 -1.11111E-6 L -0.01406 -0.002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8" y="-1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167 0.00231 L 2.22222E-6 0.002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0.00023 L 3.33333E-6 -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5" y="-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166 3.33333E-6 L 0.02084 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1 4"/>
          <p:cNvSpPr/>
          <p:nvPr/>
        </p:nvSpPr>
        <p:spPr>
          <a:xfrm>
            <a:off x="304800" y="0"/>
            <a:ext cx="8534400" cy="6858000"/>
          </a:xfrm>
          <a:prstGeom prst="irregularSeal1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perspectiveRelaxed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endParaRPr lang="en-US" sz="800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0" y="45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2017455"/>
            <a:ext cx="586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ĐỘNG NĂNG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8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3810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24 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  <a:endParaRPr lang="en-US" sz="4800" b="1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0587" y="2493764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 DUNG TÌM HIỂU</a:t>
            </a:r>
            <a:endParaRPr lang="en-US" sz="280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33528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I. Khái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403240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tính động năng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4765596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Định lý động năng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0" y="2743200"/>
            <a:ext cx="9134475" cy="59322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/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Năng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lượng</a:t>
            </a:r>
            <a:endParaRPr lang="en-US" sz="3200" b="1" dirty="0" smtClean="0"/>
          </a:p>
          <a:p>
            <a:pPr algn="just">
              <a:buFont typeface="Wingdings"/>
              <a:buNone/>
            </a:pPr>
            <a:r>
              <a:rPr lang="en-US" sz="3200" b="1" dirty="0" smtClean="0"/>
              <a:t>    </a:t>
            </a:r>
            <a:r>
              <a:rPr lang="en-US" sz="3200" dirty="0" smtClean="0"/>
              <a:t> </a:t>
            </a:r>
            <a:endParaRPr lang="en-US" sz="2800" b="1" dirty="0" smtClean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81000" y="3350715"/>
            <a:ext cx="8582025" cy="61168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3000" smtClean="0"/>
              <a:t>-  </a:t>
            </a:r>
            <a:r>
              <a:rPr lang="en-US" sz="3000" b="1" smtClean="0"/>
              <a:t>Mọi </a:t>
            </a:r>
            <a:r>
              <a:rPr lang="en-US" sz="3000" b="1" dirty="0" err="1" smtClean="0"/>
              <a:t>vật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xung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quanh</a:t>
            </a:r>
            <a:r>
              <a:rPr lang="en-US" sz="3000" b="1" dirty="0" smtClean="0"/>
              <a:t> ta </a:t>
            </a:r>
            <a:r>
              <a:rPr lang="en-US" sz="3000" b="1" dirty="0" err="1" smtClean="0"/>
              <a:t>đều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mang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năng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lượng</a:t>
            </a:r>
            <a:r>
              <a:rPr lang="en-US" sz="3000" b="1" dirty="0" smtClean="0"/>
              <a:t>.</a:t>
            </a:r>
          </a:p>
          <a:p>
            <a:pPr marL="0" indent="0">
              <a:buFont typeface="Wingdings"/>
              <a:buNone/>
            </a:pPr>
            <a:r>
              <a:rPr lang="en-US" sz="3200" b="1" dirty="0" smtClean="0"/>
              <a:t>     </a:t>
            </a:r>
            <a:endParaRPr lang="en-US" sz="2800" b="1" dirty="0" smtClean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0" y="3886200"/>
            <a:ext cx="9144000" cy="25913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04813" algn="just">
              <a:buFont typeface="Wingdings"/>
              <a:buNone/>
            </a:pPr>
            <a:r>
              <a:rPr lang="en-US" sz="3000" b="1" smtClean="0"/>
              <a:t>- Quá </a:t>
            </a:r>
            <a:r>
              <a:rPr lang="en-US" sz="3000" b="1" dirty="0" err="1" smtClean="0"/>
              <a:t>trình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trao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đổi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năng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lượng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diễn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dưới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những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dạng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khác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nhau</a:t>
            </a:r>
            <a:r>
              <a:rPr lang="en-US" sz="3000" b="1" dirty="0" smtClean="0"/>
              <a:t>: </a:t>
            </a:r>
            <a:r>
              <a:rPr lang="en-US" sz="3000" b="1" dirty="0" err="1" smtClean="0"/>
              <a:t>thực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hiện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công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truyền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nhiệt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phát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các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tia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mang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năng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lượng</a:t>
            </a:r>
            <a:r>
              <a:rPr lang="en-US" sz="3000" b="1" dirty="0" smtClean="0"/>
              <a:t>,…</a:t>
            </a:r>
          </a:p>
          <a:p>
            <a:pPr algn="just">
              <a:buFont typeface="Wingdings"/>
              <a:buNone/>
            </a:pPr>
            <a:endParaRPr lang="en-US" sz="3000" b="1" dirty="0" smtClean="0"/>
          </a:p>
          <a:p>
            <a:pPr marL="344488" indent="-344488" algn="just">
              <a:buFont typeface="Wingdings"/>
              <a:buNone/>
            </a:pPr>
            <a:endParaRPr lang="en-US" sz="30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457200"/>
            <a:ext cx="5444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  <a:endParaRPr lang="en-US" sz="4800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098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I. Khái niệm động năng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995572" y="228600"/>
            <a:ext cx="6853028" cy="2438400"/>
          </a:xfrm>
          <a:prstGeom prst="cloudCallout">
            <a:avLst>
              <a:gd name="adj1" fmla="val -48437"/>
              <a:gd name="adj2" fmla="val 73979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THCS?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urved Right Arrow 13"/>
          <p:cNvSpPr/>
          <p:nvPr/>
        </p:nvSpPr>
        <p:spPr>
          <a:xfrm>
            <a:off x="152400" y="3276600"/>
            <a:ext cx="762000" cy="1219200"/>
          </a:xfrm>
          <a:prstGeom prst="curved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3733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Năng lượng là một đại lượng vật lý đặc trưng cho khả   năng thực hiện công của một vật hay một hệ.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427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1" grpId="0" animBg="1"/>
      <p:bldP spid="11" grpId="1" animBg="1"/>
      <p:bldP spid="14" grpId="0" animBg="1"/>
      <p:bldP spid="14" grpId="1" animBg="1"/>
      <p:bldP spid="15" grpId="0"/>
      <p:bldP spid="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4572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  <a:endParaRPr lang="en-US" sz="4800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đun bế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3600"/>
            <a:ext cx="4572000" cy="2434680"/>
          </a:xfrm>
          <a:prstGeom prst="rect">
            <a:avLst/>
          </a:prstGeom>
        </p:spPr>
      </p:pic>
      <p:pic>
        <p:nvPicPr>
          <p:cNvPr id="7" name="Picture 6" descr="cối xay gió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141041"/>
            <a:ext cx="4572000" cy="2430959"/>
          </a:xfrm>
          <a:prstGeom prst="rect">
            <a:avLst/>
          </a:prstGeom>
        </p:spPr>
      </p:pic>
      <p:pic>
        <p:nvPicPr>
          <p:cNvPr id="8" name="Picture 7" descr="máy cà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88272"/>
            <a:ext cx="4572001" cy="2169728"/>
          </a:xfrm>
          <a:prstGeom prst="rect">
            <a:avLst/>
          </a:prstGeom>
        </p:spPr>
      </p:pic>
      <p:pic>
        <p:nvPicPr>
          <p:cNvPr id="9" name="Picture 8" descr="mặt trời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1" y="4568280"/>
            <a:ext cx="4571999" cy="22897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33475" y="3992999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n>
                  <a:solidFill>
                    <a:srgbClr val="000066"/>
                  </a:solidFill>
                </a:ln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200" dirty="0" smtClean="0">
                <a:ln>
                  <a:solidFill>
                    <a:srgbClr val="000066"/>
                  </a:solidFill>
                </a:ln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n>
                  <a:solidFill>
                    <a:srgbClr val="000066"/>
                  </a:solidFill>
                </a:ln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endParaRPr lang="en-US" sz="3200" dirty="0">
              <a:ln>
                <a:solidFill>
                  <a:srgbClr val="000066"/>
                </a:solidFill>
              </a:ln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4037076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6300" y="6273225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5641" y="6334780"/>
            <a:ext cx="3276858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68837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381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  <a:endParaRPr lang="en-US" sz="4800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301425"/>
            <a:ext cx="2497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40135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4488" algn="just"/>
            <a:r>
              <a:rPr lang="en-US" sz="3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Động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động.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-30480" y="2209800"/>
            <a:ext cx="4297680" cy="548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I. Khái niệm động năng</a:t>
            </a:r>
          </a:p>
          <a:p>
            <a:endParaRPr lang="en-US" sz="3200"/>
          </a:p>
        </p:txBody>
      </p:sp>
      <p:sp>
        <p:nvSpPr>
          <p:cNvPr id="10" name="TextBox 9"/>
          <p:cNvSpPr txBox="1"/>
          <p:nvPr/>
        </p:nvSpPr>
        <p:spPr>
          <a:xfrm>
            <a:off x="13710" y="2743200"/>
            <a:ext cx="2653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Năng lượng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27705"/>
      </p:ext>
    </p:extLst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467600" cy="487375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447800" y="4800600"/>
            <a:ext cx="6400800" cy="1588"/>
          </a:xfrm>
          <a:prstGeom prst="line">
            <a:avLst/>
          </a:prstGeom>
          <a:ln w="231775" cmpd="sng">
            <a:solidFill>
              <a:srgbClr val="35C7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3962400" y="4192588"/>
            <a:ext cx="990600" cy="5334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1828800" y="4116388"/>
            <a:ext cx="609600" cy="609600"/>
          </a:xfrm>
          <a:prstGeom prst="flowChartConnector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Right Arrow 7"/>
          <p:cNvSpPr/>
          <p:nvPr/>
        </p:nvSpPr>
        <p:spPr>
          <a:xfrm>
            <a:off x="533400" y="4573588"/>
            <a:ext cx="838200" cy="990600"/>
          </a:xfrm>
          <a:prstGeom prst="curvedRightArrow">
            <a:avLst>
              <a:gd name="adj1" fmla="val 33210"/>
              <a:gd name="adj2" fmla="val 52323"/>
              <a:gd name="adj3" fmla="val 34501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1828800" y="4116388"/>
            <a:ext cx="609600" cy="609600"/>
          </a:xfrm>
          <a:prstGeom prst="flowChartConnector">
            <a:avLst/>
          </a:prstGeom>
          <a:noFill/>
          <a:ln>
            <a:solidFill>
              <a:srgbClr val="00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62400" y="4192588"/>
            <a:ext cx="990600" cy="533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66700" y="2743200"/>
            <a:ext cx="87630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/>
              <a:buNone/>
            </a:pPr>
            <a:endParaRPr lang="en-US" sz="3000" b="1" dirty="0" smtClean="0"/>
          </a:p>
          <a:p>
            <a:pPr>
              <a:spcAft>
                <a:spcPts val="600"/>
              </a:spcAft>
              <a:buFont typeface="Wingdings"/>
              <a:buNone/>
            </a:pPr>
            <a:r>
              <a:rPr lang="en-US" sz="3000" b="1" dirty="0" smtClean="0"/>
              <a:t> </a:t>
            </a:r>
          </a:p>
          <a:p>
            <a:pPr>
              <a:buFont typeface="Wingdings"/>
              <a:buNone/>
            </a:pPr>
            <a:endParaRPr lang="en-US" b="1" dirty="0" smtClean="0"/>
          </a:p>
          <a:p>
            <a:pPr>
              <a:buFont typeface="Wingdings"/>
              <a:buNone/>
            </a:pPr>
            <a:endParaRPr lang="en-US" b="1" dirty="0" smtClean="0"/>
          </a:p>
          <a:p>
            <a:pPr>
              <a:buFont typeface="Wingdings"/>
              <a:buNone/>
              <a:tabLst>
                <a:tab pos="404813" algn="l"/>
              </a:tabLst>
            </a:pPr>
            <a:endParaRPr lang="en-US" dirty="0" smtClean="0"/>
          </a:p>
          <a:p>
            <a:pPr marL="509588" indent="-509588">
              <a:buFont typeface="Wingdings"/>
              <a:buNone/>
            </a:pPr>
            <a:r>
              <a:rPr lang="en-US" sz="2700" b="1" dirty="0" smtClean="0"/>
              <a:t>                </a:t>
            </a:r>
            <a:r>
              <a:rPr lang="en-US" sz="2700" b="1" dirty="0" err="1" smtClean="0"/>
              <a:t>Khi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một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vật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có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động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năng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thì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vật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đó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có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thể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tác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dụng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lực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lên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vật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khác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và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lực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này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sinh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công</a:t>
            </a:r>
            <a:r>
              <a:rPr lang="en-US" sz="2700" b="1" dirty="0" smtClean="0"/>
              <a:t>.</a:t>
            </a:r>
          </a:p>
          <a:p>
            <a:pPr>
              <a:buFont typeface="Wingdings"/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62200" y="457200"/>
            <a:ext cx="6248400" cy="15544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BÀI 24</a:t>
            </a:r>
          </a:p>
          <a:p>
            <a:pPr algn="ctr"/>
            <a:r>
              <a:rPr lang="en-US" sz="4800" b="1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ĐỘNG NĂNG</a:t>
            </a:r>
          </a:p>
          <a:p>
            <a:endParaRPr lang="en-US" sz="4800" b="1" dirty="0">
              <a:ln/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59400" y="3301425"/>
            <a:ext cx="24978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194560"/>
            <a:ext cx="4320413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I. Khái niệm động năng</a:t>
            </a:r>
          </a:p>
          <a:p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76200" y="2743200"/>
            <a:ext cx="2653290" cy="5486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Năng lượng</a:t>
            </a:r>
          </a:p>
          <a:p>
            <a:endParaRPr lang="en-US" sz="3200"/>
          </a:p>
        </p:txBody>
      </p:sp>
      <p:sp>
        <p:nvSpPr>
          <p:cNvPr id="19" name="Rectangle 18"/>
          <p:cNvSpPr/>
          <p:nvPr/>
        </p:nvSpPr>
        <p:spPr>
          <a:xfrm>
            <a:off x="6858000" y="6496026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GV: VIỄN ĐỖ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52667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4.44444E-6 L 0.16667 -4.44444E-6 " pathEditMode="relative" rAng="0" ptsTypes="AA">
                                      <p:cBhvr>
                                        <p:cTn id="6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5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" pathEditMode="relative" rAng="0" ptsTypes="AA">
                                      <p:cBhvr>
                                        <p:cTn id="9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3812</TotalTime>
  <Words>973</Words>
  <Application>Microsoft Office PowerPoint</Application>
  <PresentationFormat>On-screen Show (4:3)</PresentationFormat>
  <Paragraphs>146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ĐỘNG NĂNG</dc:title>
  <dc:creator>BKC</dc:creator>
  <cp:lastModifiedBy>Vien</cp:lastModifiedBy>
  <cp:revision>310</cp:revision>
  <dcterms:created xsi:type="dcterms:W3CDTF">2015-09-15T07:06:02Z</dcterms:created>
  <dcterms:modified xsi:type="dcterms:W3CDTF">2020-02-02T02:16:18Z</dcterms:modified>
</cp:coreProperties>
</file>