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99CCFF"/>
    <a:srgbClr val="FFCC99"/>
    <a:srgbClr val="CCCCFF"/>
    <a:srgbClr val="CC99FF"/>
    <a:srgbClr val="FFCCCC"/>
    <a:srgbClr val="FF6699"/>
    <a:srgbClr val="FF6600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832" autoAdjust="0"/>
    <p:restoredTop sz="94660"/>
  </p:normalViewPr>
  <p:slideViewPr>
    <p:cSldViewPr>
      <p:cViewPr>
        <p:scale>
          <a:sx n="60" d="100"/>
          <a:sy n="60" d="100"/>
        </p:scale>
        <p:origin x="-1758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-21149" y="0"/>
            <a:ext cx="9144000" cy="1828800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vi-V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 dirty="0" err="1" smtClean="0">
                  <a:solidFill>
                    <a:schemeClr val="tx1"/>
                  </a:solidFill>
                  <a:latin typeface=".VnAvant" pitchFamily="34" charset="0"/>
                </a:rPr>
                <a:t>Bµi</a:t>
              </a:r>
              <a:r>
                <a:rPr lang="en-US" sz="4800" dirty="0" smtClean="0">
                  <a:solidFill>
                    <a:schemeClr val="tx1"/>
                  </a:solidFill>
                  <a:latin typeface=".VnAvant" pitchFamily="34" charset="0"/>
                </a:rPr>
                <a:t> 11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PHÐP </a:t>
              </a:r>
              <a:r>
                <a:rPr lang="en-US" sz="4000" b="1" dirty="0" err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TRõ</a:t>
              </a:r>
              <a:r>
                <a:rPr lang="en-US" sz="4000" b="1" dirty="0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.VnAvantH" pitchFamily="34" charset="0"/>
                </a:rPr>
                <a:t> TRONG PH¹M VI 10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371600" y="4724400"/>
            <a:ext cx="6400800" cy="1752600"/>
          </a:xfrm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rgbClr val="FF9933"/>
                </a:solidFill>
                <a:latin typeface="HP-087" pitchFamily="34" charset="0"/>
              </a:rPr>
              <a:t>TIẾT 3</a:t>
            </a:r>
            <a:endParaRPr lang="vi-VN" sz="13800" dirty="0">
              <a:solidFill>
                <a:srgbClr val="FF993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067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Table 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083914"/>
              </p:ext>
            </p:extLst>
          </p:nvPr>
        </p:nvGraphicFramePr>
        <p:xfrm>
          <a:off x="1143000" y="3080982"/>
          <a:ext cx="6629400" cy="269240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4191000"/>
                <a:gridCol w="2438400"/>
              </a:tblGrid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endParaRPr lang="vi-VN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673100"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ln>
                          <a:solidFill>
                            <a:srgbClr val="0070C0"/>
                          </a:solidFill>
                        </a:ln>
                      </a:endParaRPr>
                    </a:p>
                  </a:txBody>
                  <a:tcPr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14" name="Rounded Rectangle 113"/>
          <p:cNvSpPr/>
          <p:nvPr/>
        </p:nvSpPr>
        <p:spPr>
          <a:xfrm>
            <a:off x="7183923" y="3838465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06" y="175589"/>
            <a:ext cx="3544293" cy="1575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Oval 16"/>
          <p:cNvSpPr/>
          <p:nvPr/>
        </p:nvSpPr>
        <p:spPr>
          <a:xfrm>
            <a:off x="420208" y="1937982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1</a:t>
            </a:r>
            <a:endParaRPr lang="vi-VN" sz="5400" b="1" dirty="0"/>
          </a:p>
        </p:txBody>
      </p:sp>
      <p:sp>
        <p:nvSpPr>
          <p:cNvPr id="18" name="Rounded Rectangle 17"/>
          <p:cNvSpPr/>
          <p:nvPr/>
        </p:nvSpPr>
        <p:spPr>
          <a:xfrm>
            <a:off x="1444391" y="2065716"/>
            <a:ext cx="1025856" cy="70744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587391" y="2077695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pic>
        <p:nvPicPr>
          <p:cNvPr id="2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26" y="3157332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02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67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3152694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5505062" y="3143169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910426" y="314316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357117" y="314316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766203" y="3132096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175289" y="3132096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372" y="385729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3171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996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821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646" y="3852657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112" y="387667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9" name="TextBox 108"/>
          <p:cNvSpPr txBox="1"/>
          <p:nvPr/>
        </p:nvSpPr>
        <p:spPr>
          <a:xfrm>
            <a:off x="5513696" y="3816698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0" name="TextBox 109"/>
          <p:cNvSpPr txBox="1"/>
          <p:nvPr/>
        </p:nvSpPr>
        <p:spPr>
          <a:xfrm>
            <a:off x="5919060" y="381669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1" name="TextBox 110"/>
          <p:cNvSpPr txBox="1"/>
          <p:nvPr/>
        </p:nvSpPr>
        <p:spPr>
          <a:xfrm>
            <a:off x="6365751" y="3816698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" name="TextBox 111"/>
          <p:cNvSpPr txBox="1"/>
          <p:nvPr/>
        </p:nvSpPr>
        <p:spPr>
          <a:xfrm>
            <a:off x="6774837" y="3805625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450043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70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795" y="4495800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0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451981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4523096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2" name="Rounded Rectangle 121"/>
          <p:cNvSpPr/>
          <p:nvPr/>
        </p:nvSpPr>
        <p:spPr>
          <a:xfrm>
            <a:off x="7183923" y="44969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3" name="TextBox 122"/>
          <p:cNvSpPr txBox="1"/>
          <p:nvPr/>
        </p:nvSpPr>
        <p:spPr>
          <a:xfrm>
            <a:off x="5513696" y="4475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4" name="TextBox 123"/>
          <p:cNvSpPr txBox="1"/>
          <p:nvPr/>
        </p:nvSpPr>
        <p:spPr>
          <a:xfrm>
            <a:off x="5919060" y="44752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5" name="TextBox 124"/>
          <p:cNvSpPr txBox="1"/>
          <p:nvPr/>
        </p:nvSpPr>
        <p:spPr>
          <a:xfrm>
            <a:off x="6365751" y="44752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6" name="TextBox 125"/>
          <p:cNvSpPr txBox="1"/>
          <p:nvPr/>
        </p:nvSpPr>
        <p:spPr>
          <a:xfrm>
            <a:off x="6774837" y="44641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517259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5167952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2970" y="5167952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519197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5195248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5181600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4" name="Rounded Rectangle 133"/>
          <p:cNvSpPr/>
          <p:nvPr/>
        </p:nvSpPr>
        <p:spPr>
          <a:xfrm>
            <a:off x="7183923" y="51827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5513696" y="51610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6" name="TextBox 135"/>
          <p:cNvSpPr txBox="1"/>
          <p:nvPr/>
        </p:nvSpPr>
        <p:spPr>
          <a:xfrm>
            <a:off x="5919060" y="51610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7" name="TextBox 136"/>
          <p:cNvSpPr txBox="1"/>
          <p:nvPr/>
        </p:nvSpPr>
        <p:spPr>
          <a:xfrm>
            <a:off x="6365751" y="51610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8" name="TextBox 137"/>
          <p:cNvSpPr txBox="1"/>
          <p:nvPr/>
        </p:nvSpPr>
        <p:spPr>
          <a:xfrm>
            <a:off x="6774837" y="51499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6346" y="583521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145" y="5830579"/>
            <a:ext cx="50482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86" y="585459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5320" y="5857875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2" y="5844227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840104"/>
            <a:ext cx="51435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6" name="Rounded Rectangle 145"/>
          <p:cNvSpPr/>
          <p:nvPr/>
        </p:nvSpPr>
        <p:spPr>
          <a:xfrm>
            <a:off x="7183923" y="5868569"/>
            <a:ext cx="457200" cy="521158"/>
          </a:xfrm>
          <a:prstGeom prst="round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?</a:t>
            </a:r>
            <a:endParaRPr lang="vi-VN" sz="3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7" name="TextBox 146"/>
          <p:cNvSpPr txBox="1"/>
          <p:nvPr/>
        </p:nvSpPr>
        <p:spPr>
          <a:xfrm>
            <a:off x="5513696" y="58468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8" name="TextBox 147"/>
          <p:cNvSpPr txBox="1"/>
          <p:nvPr/>
        </p:nvSpPr>
        <p:spPr>
          <a:xfrm>
            <a:off x="5919060" y="58468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–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6365751" y="5846802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0" name="TextBox 149"/>
          <p:cNvSpPr txBox="1"/>
          <p:nvPr/>
        </p:nvSpPr>
        <p:spPr>
          <a:xfrm>
            <a:off x="6774837" y="5835729"/>
            <a:ext cx="40908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=</a:t>
            </a:r>
            <a:endParaRPr lang="vi-VN" sz="3000" b="1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TextBox 39"/>
          <p:cNvSpPr txBox="1"/>
          <p:nvPr/>
        </p:nvSpPr>
        <p:spPr>
          <a:xfrm>
            <a:off x="7231901" y="3874110"/>
            <a:ext cx="34817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TextBox 39"/>
          <p:cNvSpPr txBox="1"/>
          <p:nvPr/>
        </p:nvSpPr>
        <p:spPr>
          <a:xfrm>
            <a:off x="7231901" y="4517990"/>
            <a:ext cx="34817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" name="TextBox 39"/>
          <p:cNvSpPr txBox="1"/>
          <p:nvPr/>
        </p:nvSpPr>
        <p:spPr>
          <a:xfrm>
            <a:off x="7245549" y="5223713"/>
            <a:ext cx="34817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0" name="TextBox 39"/>
          <p:cNvSpPr txBox="1"/>
          <p:nvPr/>
        </p:nvSpPr>
        <p:spPr>
          <a:xfrm>
            <a:off x="7239000" y="5905620"/>
            <a:ext cx="348172" cy="4462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23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12110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500"/>
                            </p:stCondLst>
                            <p:childTnLst>
                              <p:par>
                                <p:cTn id="5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8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88" dur="20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5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132" dur="2000" fill="hold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1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134" dur="20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1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136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500"/>
                            </p:stCondLst>
                            <p:childTnLst>
                              <p:par>
                                <p:cTn id="1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500"/>
                            </p:stCondLst>
                            <p:childTnLst>
                              <p:par>
                                <p:cTn id="1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0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180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18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182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18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184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18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00"/>
                            </p:stCondLst>
                            <p:childTnLst>
                              <p:par>
                                <p:cTn id="1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000"/>
                            </p:stCondLst>
                            <p:childTnLst>
                              <p:par>
                                <p:cTn id="19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0" fill="hold">
                            <p:stCondLst>
                              <p:cond delay="1500"/>
                            </p:stCondLst>
                            <p:childTnLst>
                              <p:par>
                                <p:cTn id="20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"/>
                            </p:stCondLst>
                            <p:childTnLst>
                              <p:par>
                                <p:cTn id="20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1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3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230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2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232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233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23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236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  <p:par>
                                <p:cTn id="23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2.53469E-6 L 0.05069 2.53469E-6 " pathEditMode="relative" rAng="0" ptsTypes="AA">
                                      <p:cBhvr>
                                        <p:cTn id="238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3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9" fill="hold">
                      <p:stCondLst>
                        <p:cond delay="indefinite"/>
                      </p:stCondLst>
                      <p:childTnLst>
                        <p:par>
                          <p:cTn id="240" fill="hold">
                            <p:stCondLst>
                              <p:cond delay="0"/>
                            </p:stCondLst>
                            <p:childTnLst>
                              <p:par>
                                <p:cTn id="2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3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4" fill="hold">
                            <p:stCondLst>
                              <p:cond delay="500"/>
                            </p:stCondLst>
                            <p:childTnLst>
                              <p:par>
                                <p:cTn id="2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8" fill="hold">
                            <p:stCondLst>
                              <p:cond delay="1000"/>
                            </p:stCondLst>
                            <p:childTnLst>
                              <p:par>
                                <p:cTn id="2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1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1500"/>
                            </p:stCondLst>
                            <p:childTnLst>
                              <p:par>
                                <p:cTn id="2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5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6" fill="hold">
                            <p:stCondLst>
                              <p:cond delay="2000"/>
                            </p:stCondLst>
                            <p:childTnLst>
                              <p:par>
                                <p:cTn id="25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9" fill="hold">
                      <p:stCondLst>
                        <p:cond delay="indefinite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7" grpId="0" animBg="1"/>
      <p:bldP spid="18" grpId="0" animBg="1"/>
      <p:bldP spid="23" grpId="0"/>
      <p:bldP spid="37" grpId="0"/>
      <p:bldP spid="38" grpId="0"/>
      <p:bldP spid="39" grpId="0"/>
      <p:bldP spid="40" grpId="0"/>
      <p:bldP spid="41" grpId="0"/>
      <p:bldP spid="109" grpId="0"/>
      <p:bldP spid="110" grpId="0"/>
      <p:bldP spid="111" grpId="0"/>
      <p:bldP spid="112" grpId="0"/>
      <p:bldP spid="122" grpId="0" animBg="1"/>
      <p:bldP spid="123" grpId="0"/>
      <p:bldP spid="124" grpId="0"/>
      <p:bldP spid="125" grpId="0"/>
      <p:bldP spid="126" grpId="0"/>
      <p:bldP spid="134" grpId="0" animBg="1"/>
      <p:bldP spid="135" grpId="0"/>
      <p:bldP spid="136" grpId="0"/>
      <p:bldP spid="137" grpId="0"/>
      <p:bldP spid="138" grpId="0"/>
      <p:bldP spid="146" grpId="0" animBg="1"/>
      <p:bldP spid="147" grpId="0"/>
      <p:bldP spid="148" grpId="0"/>
      <p:bldP spid="149" grpId="0"/>
      <p:bldP spid="150" grpId="0"/>
      <p:bldP spid="62" grpId="0" animBg="1"/>
      <p:bldP spid="64" grpId="0" animBg="1"/>
      <p:bldP spid="67" grpId="0" animBg="1"/>
      <p:bldP spid="7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20208" y="6116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2</a:t>
            </a:r>
            <a:endParaRPr lang="vi-VN" sz="5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66898" y="836975"/>
            <a:ext cx="76771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những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chú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thỏ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ghi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có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kết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quả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bằng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4</a:t>
            </a:r>
            <a:endParaRPr lang="vi-VN" sz="2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24000"/>
            <a:ext cx="7930214" cy="530556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3841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086723"/>
              </p:ext>
            </p:extLst>
          </p:nvPr>
        </p:nvGraphicFramePr>
        <p:xfrm>
          <a:off x="716280" y="2972810"/>
          <a:ext cx="7818120" cy="1630680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  <a:gridCol w="868680"/>
              </a:tblGrid>
              <a:tr h="533400">
                <a:tc rowSpan="2">
                  <a:txBody>
                    <a:bodyPr/>
                    <a:lstStyle/>
                    <a:p>
                      <a:endParaRPr lang="en-US" dirty="0" smtClean="0">
                        <a:solidFill>
                          <a:srgbClr val="00206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4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–</a:t>
                      </a:r>
                      <a:endParaRPr lang="vi-VN" sz="40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9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33400">
                <a:tc vMerge="1"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lnL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FFC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2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3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4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5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6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7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8</a:t>
                      </a:r>
                      <a:endParaRPr lang="vi-VN" sz="3000" b="1" dirty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CCFF"/>
                    </a:solidFill>
                  </a:tcPr>
                </a:tc>
              </a:tr>
              <a:tr h="533400"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33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3923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8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20208" y="1068816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3</a:t>
            </a:r>
            <a:endParaRPr lang="vi-VN" sz="5400" b="1" dirty="0"/>
          </a:p>
        </p:txBody>
      </p:sp>
      <p:sp>
        <p:nvSpPr>
          <p:cNvPr id="7" name="Rounded Rectangle 6"/>
          <p:cNvSpPr/>
          <p:nvPr/>
        </p:nvSpPr>
        <p:spPr>
          <a:xfrm>
            <a:off x="1444391" y="1196550"/>
            <a:ext cx="1025856" cy="70744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Số</a:t>
            </a:r>
            <a:endParaRPr lang="vi-VN" sz="32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87391" y="1208529"/>
            <a:ext cx="458780" cy="63094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500" b="1" dirty="0" smtClean="0">
                <a:latin typeface="Arial" pitchFamily="34" charset="0"/>
                <a:cs typeface="Arial" pitchFamily="34" charset="0"/>
              </a:rPr>
              <a:t>?</a:t>
            </a:r>
            <a:endParaRPr lang="vi-VN" sz="35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688112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7</a:t>
            </a:r>
            <a:endParaRPr lang="vi-VN" sz="3000" b="1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52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6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196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5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7800" y="405894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4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2200" y="4058945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866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</a:t>
            </a:r>
            <a:endParaRPr lang="vi-VN" sz="3000" b="1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924800" y="4094202"/>
            <a:ext cx="3978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</a:t>
            </a:r>
            <a:endParaRPr lang="vi-VN" sz="3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304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420208" y="304800"/>
            <a:ext cx="977555" cy="912384"/>
          </a:xfrm>
          <a:prstGeom prst="ellipse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smtClean="0"/>
              <a:t>4</a:t>
            </a:r>
            <a:endParaRPr lang="vi-VN" sz="54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1466898" y="530159"/>
            <a:ext cx="56220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Tìm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phép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tính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thích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hợp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với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mỗi</a:t>
            </a:r>
            <a:r>
              <a:rPr lang="en-US" sz="24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400" b="1" dirty="0" err="1" smtClean="0">
                <a:latin typeface="Arial" pitchFamily="34" charset="0"/>
                <a:cs typeface="Arial" pitchFamily="34" charset="0"/>
              </a:rPr>
              <a:t>hình</a:t>
            </a:r>
            <a:endParaRPr lang="vi-VN" sz="24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8490" y="1217184"/>
            <a:ext cx="3324225" cy="559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324600" y="1752600"/>
            <a:ext cx="1981200" cy="685800"/>
          </a:xfrm>
          <a:prstGeom prst="roundRect">
            <a:avLst/>
          </a:prstGeom>
          <a:solidFill>
            <a:srgbClr val="FFC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– 2 = 8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324600" y="3669871"/>
            <a:ext cx="1981200" cy="685800"/>
          </a:xfrm>
          <a:prstGeom prst="roundRect">
            <a:avLst/>
          </a:prstGeom>
          <a:solidFill>
            <a:srgbClr val="99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– 5 = 5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324600" y="5410200"/>
            <a:ext cx="1981200" cy="685800"/>
          </a:xfrm>
          <a:prstGeom prst="roundRect">
            <a:avLst/>
          </a:prstGeom>
          <a:solidFill>
            <a:srgbClr val="99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10 – 3 = 7</a:t>
            </a:r>
            <a:endParaRPr lang="vi-VN" sz="3000" b="1" dirty="0">
              <a:solidFill>
                <a:schemeClr val="tx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4" name="Straight Connector 3"/>
          <p:cNvCxnSpPr>
            <a:stCxn id="2" idx="1"/>
          </p:cNvCxnSpPr>
          <p:nvPr/>
        </p:nvCxnSpPr>
        <p:spPr>
          <a:xfrm flipH="1">
            <a:off x="4495800" y="2095500"/>
            <a:ext cx="1828800" cy="38481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8" idx="1"/>
          </p:cNvCxnSpPr>
          <p:nvPr/>
        </p:nvCxnSpPr>
        <p:spPr>
          <a:xfrm flipH="1" flipV="1">
            <a:off x="4495800" y="2095500"/>
            <a:ext cx="1828800" cy="1917271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stCxn id="9" idx="1"/>
          </p:cNvCxnSpPr>
          <p:nvPr/>
        </p:nvCxnSpPr>
        <p:spPr>
          <a:xfrm flipH="1" flipV="1">
            <a:off x="4495800" y="3929509"/>
            <a:ext cx="1828800" cy="1823591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00415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261</TotalTime>
  <Words>107</Words>
  <Application>Microsoft Office PowerPoint</Application>
  <PresentationFormat>On-screen Show (4:3)</PresentationFormat>
  <Paragraphs>71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Windows User</cp:lastModifiedBy>
  <cp:revision>43</cp:revision>
  <dcterms:created xsi:type="dcterms:W3CDTF">2006-08-16T00:00:00Z</dcterms:created>
  <dcterms:modified xsi:type="dcterms:W3CDTF">2020-08-21T09:21:33Z</dcterms:modified>
</cp:coreProperties>
</file>